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464" r:id="rId3"/>
    <p:sldId id="348" r:id="rId4"/>
    <p:sldId id="391" r:id="rId5"/>
    <p:sldId id="412" r:id="rId6"/>
    <p:sldId id="352" r:id="rId7"/>
    <p:sldId id="377" r:id="rId8"/>
    <p:sldId id="415" r:id="rId9"/>
    <p:sldId id="425" r:id="rId10"/>
    <p:sldId id="392" r:id="rId11"/>
    <p:sldId id="397" r:id="rId12"/>
    <p:sldId id="451" r:id="rId13"/>
    <p:sldId id="458" r:id="rId14"/>
    <p:sldId id="462" r:id="rId15"/>
    <p:sldId id="460" r:id="rId16"/>
    <p:sldId id="459" r:id="rId17"/>
    <p:sldId id="421" r:id="rId18"/>
    <p:sldId id="452" r:id="rId19"/>
    <p:sldId id="290" r:id="rId20"/>
    <p:sldId id="418" r:id="rId21"/>
    <p:sldId id="387" r:id="rId22"/>
    <p:sldId id="306" r:id="rId23"/>
    <p:sldId id="385" r:id="rId24"/>
    <p:sldId id="386" r:id="rId25"/>
    <p:sldId id="390" r:id="rId26"/>
    <p:sldId id="320" r:id="rId27"/>
    <p:sldId id="393" r:id="rId28"/>
    <p:sldId id="369" r:id="rId29"/>
    <p:sldId id="399" r:id="rId30"/>
    <p:sldId id="383" r:id="rId31"/>
    <p:sldId id="384" r:id="rId32"/>
    <p:sldId id="471" r:id="rId33"/>
    <p:sldId id="431" r:id="rId34"/>
    <p:sldId id="448" r:id="rId35"/>
    <p:sldId id="304" r:id="rId36"/>
    <p:sldId id="264" r:id="rId37"/>
    <p:sldId id="261" r:id="rId38"/>
    <p:sldId id="262" r:id="rId39"/>
    <p:sldId id="328" r:id="rId40"/>
    <p:sldId id="433" r:id="rId41"/>
    <p:sldId id="323" r:id="rId42"/>
    <p:sldId id="258" r:id="rId43"/>
    <p:sldId id="291" r:id="rId44"/>
    <p:sldId id="472" r:id="rId45"/>
    <p:sldId id="469" r:id="rId46"/>
    <p:sldId id="470" r:id="rId47"/>
    <p:sldId id="440" r:id="rId48"/>
    <p:sldId id="450" r:id="rId49"/>
    <p:sldId id="449" r:id="rId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CC"/>
    <a:srgbClr val="011893"/>
    <a:srgbClr val="0432FF"/>
    <a:srgbClr val="C1E4F5"/>
    <a:srgbClr val="DAE9F7"/>
    <a:srgbClr val="C1F0C7"/>
    <a:srgbClr val="9AB29D"/>
    <a:srgbClr val="9AACB4"/>
    <a:srgbClr val="D9FFA3"/>
    <a:srgbClr val="86B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651" autoAdjust="0"/>
  </p:normalViewPr>
  <p:slideViewPr>
    <p:cSldViewPr snapToGrid="0">
      <p:cViewPr varScale="1">
        <p:scale>
          <a:sx n="97" d="100"/>
          <a:sy n="97" d="100"/>
        </p:scale>
        <p:origin x="11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3104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c457daed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c457daed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62b61aa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62b61aa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7021-088A-D0E7-0061-AC5D8512871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22BD1D6-A7DD-9EBD-AD68-1674411FC322}"/>
              </a:ext>
            </a:extLst>
          </p:cNvPr>
          <p:cNvSpPr>
            <a:spLocks noGrp="1" noRot="1" noChangeAspect="1"/>
          </p:cNvSpPr>
          <p:nvPr>
            <p:ph type="sldImg"/>
          </p:nvPr>
        </p:nvSpPr>
        <p:spPr>
          <a:xfrm>
            <a:off x="381000" y="685800"/>
            <a:ext cx="6096000" cy="3429000"/>
          </a:xfrm>
        </p:spPr>
      </p:sp>
      <p:sp>
        <p:nvSpPr>
          <p:cNvPr id="3" name="Заметки 2">
            <a:extLst>
              <a:ext uri="{FF2B5EF4-FFF2-40B4-BE49-F238E27FC236}">
                <a16:creationId xmlns:a16="http://schemas.microsoft.com/office/drawing/2014/main" id="{6051B4D9-FA93-0D87-4B86-EC4E4EF0FCD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6978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F048-2173-EDA9-1EC7-CA115BB5316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503FD98-AAD6-1709-C7D5-BE148D14139D}"/>
              </a:ext>
            </a:extLst>
          </p:cNvPr>
          <p:cNvSpPr>
            <a:spLocks noGrp="1" noRot="1" noChangeAspect="1"/>
          </p:cNvSpPr>
          <p:nvPr>
            <p:ph type="sldImg"/>
          </p:nvPr>
        </p:nvSpPr>
        <p:spPr>
          <a:xfrm>
            <a:off x="381000" y="685800"/>
            <a:ext cx="6096000" cy="3429000"/>
          </a:xfrm>
        </p:spPr>
      </p:sp>
      <p:sp>
        <p:nvSpPr>
          <p:cNvPr id="3" name="Заметки 2">
            <a:extLst>
              <a:ext uri="{FF2B5EF4-FFF2-40B4-BE49-F238E27FC236}">
                <a16:creationId xmlns:a16="http://schemas.microsoft.com/office/drawing/2014/main" id="{F40BA7FC-2A14-FF65-2CD6-EFBD4FEB132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384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4987C338-C0F3-8ABE-F07F-D75A72274931}"/>
            </a:ext>
          </a:extLst>
        </p:cNvPr>
        <p:cNvGrpSpPr/>
        <p:nvPr/>
      </p:nvGrpSpPr>
      <p:grpSpPr>
        <a:xfrm>
          <a:off x="0" y="0"/>
          <a:ext cx="0" cy="0"/>
          <a:chOff x="0" y="0"/>
          <a:chExt cx="0" cy="0"/>
        </a:xfrm>
      </p:grpSpPr>
      <p:sp>
        <p:nvSpPr>
          <p:cNvPr id="358" name="Google Shape;358;g3362788bdbf_0_126:notes">
            <a:extLst>
              <a:ext uri="{FF2B5EF4-FFF2-40B4-BE49-F238E27FC236}">
                <a16:creationId xmlns:a16="http://schemas.microsoft.com/office/drawing/2014/main" id="{6C8F62D7-45AF-E238-1E50-2448BB20F6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362788bdbf_0_126:notes">
            <a:extLst>
              <a:ext uri="{FF2B5EF4-FFF2-40B4-BE49-F238E27FC236}">
                <a16:creationId xmlns:a16="http://schemas.microsoft.com/office/drawing/2014/main" id="{4100351F-1619-7344-6614-1180F8398B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0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362788bdbf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362788bdbf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62606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51107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362788bdb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362788bdb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524000" y="1122362"/>
            <a:ext cx="9144000" cy="2387601"/>
          </a:xfrm>
          <a:prstGeom prst="rect">
            <a:avLst/>
          </a:prstGeom>
        </p:spPr>
        <p:txBody>
          <a:bodyPr anchor="b"/>
          <a:lstStyle>
            <a:lvl1pPr algn="ctr">
              <a:defRPr sz="6000"/>
            </a:lvl1pPr>
          </a:lstStyle>
          <a:p>
            <a:r>
              <a:t>Текст заголовка</a:t>
            </a:r>
          </a:p>
        </p:txBody>
      </p:sp>
      <p:sp>
        <p:nvSpPr>
          <p:cNvPr id="12" name="Уровень текста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Заголовок и четыре объекта">
    <p:spTree>
      <p:nvGrpSpPr>
        <p:cNvPr id="1" name=""/>
        <p:cNvGrpSpPr/>
        <p:nvPr/>
      </p:nvGrpSpPr>
      <p:grpSpPr>
        <a:xfrm>
          <a:off x="0" y="0"/>
          <a:ext cx="0" cy="0"/>
          <a:chOff x="0" y="0"/>
          <a:chExt cx="0" cy="0"/>
        </a:xfrm>
      </p:grpSpPr>
      <p:sp>
        <p:nvSpPr>
          <p:cNvPr id="92" name="Текст заголовка"/>
          <p:cNvSpPr txBox="1">
            <a:spLocks noGrp="1"/>
          </p:cNvSpPr>
          <p:nvPr>
            <p:ph type="title"/>
          </p:nvPr>
        </p:nvSpPr>
        <p:spPr>
          <a:xfrm>
            <a:off x="609600" y="274638"/>
            <a:ext cx="10972800" cy="1143001"/>
          </a:xfrm>
          <a:prstGeom prst="rect">
            <a:avLst/>
          </a:prstGeom>
        </p:spPr>
        <p:txBody>
          <a:bodyPr/>
          <a:lstStyle/>
          <a:p>
            <a:r>
              <a:t>Текст заголовка</a:t>
            </a:r>
          </a:p>
        </p:txBody>
      </p:sp>
      <p:sp>
        <p:nvSpPr>
          <p:cNvPr id="93" name="Уровень текста 1…"/>
          <p:cNvSpPr txBox="1">
            <a:spLocks noGrp="1"/>
          </p:cNvSpPr>
          <p:nvPr>
            <p:ph type="body" sz="quarter" idx="1"/>
          </p:nvPr>
        </p:nvSpPr>
        <p:spPr>
          <a:xfrm>
            <a:off x="609600" y="1600200"/>
            <a:ext cx="5384800" cy="2185989"/>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Номер слайда"/>
          <p:cNvSpPr txBox="1">
            <a:spLocks noGrp="1"/>
          </p:cNvSpPr>
          <p:nvPr>
            <p:ph type="sldNum" sz="quarter" idx="2"/>
          </p:nvPr>
        </p:nvSpPr>
        <p:spPr>
          <a:prstGeom prst="rect">
            <a:avLst/>
          </a:prstGeom>
        </p:spPr>
        <p:txBody>
          <a:bodyPr/>
          <a:lstStyle>
            <a:lvl1pPr defTabSz="914400">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Титульный слайд">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Текст заголовка"/>
          <p:cNvSpPr txBox="1">
            <a:spLocks noGrp="1"/>
          </p:cNvSpPr>
          <p:nvPr>
            <p:ph type="title"/>
          </p:nvPr>
        </p:nvSpPr>
        <p:spPr>
          <a:xfrm>
            <a:off x="1524000" y="1122362"/>
            <a:ext cx="9144000" cy="2387601"/>
          </a:xfrm>
          <a:prstGeom prst="rect">
            <a:avLst/>
          </a:prstGeom>
        </p:spPr>
        <p:txBody>
          <a:bodyPr anchor="b"/>
          <a:lstStyle>
            <a:lvl1pPr algn="ctr">
              <a:defRPr sz="6000"/>
            </a:lvl1pPr>
          </a:lstStyle>
          <a:p>
            <a:r>
              <a:t>Текст заголовка</a:t>
            </a:r>
          </a:p>
        </p:txBody>
      </p:sp>
      <p:sp>
        <p:nvSpPr>
          <p:cNvPr id="109" name="Уровень текста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0" name="Номер слайда"/>
          <p:cNvSpPr txBox="1">
            <a:spLocks noGrp="1"/>
          </p:cNvSpPr>
          <p:nvPr>
            <p:ph type="sldNum" sz="quarter" idx="2"/>
          </p:nvPr>
        </p:nvSpPr>
        <p:spPr>
          <a:prstGeom prst="rect">
            <a:avLst/>
          </a:prstGeom>
        </p:spPr>
        <p:txBody>
          <a:bodyPr/>
          <a:lstStyle>
            <a:lvl1pPr defTabSz="914400"/>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prstGeom prst="rect">
            <a:avLst/>
          </a:prstGeom>
        </p:spPr>
        <p:txBody>
          <a:bodyPr/>
          <a:lstStyle/>
          <a:p>
            <a:r>
              <a:t>Текст заголовка</a:t>
            </a:r>
          </a:p>
        </p:txBody>
      </p:sp>
      <p:sp>
        <p:nvSpPr>
          <p:cNvPr id="21"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831850" y="1709738"/>
            <a:ext cx="10515600" cy="2852737"/>
          </a:xfrm>
          <a:prstGeom prst="rect">
            <a:avLst/>
          </a:prstGeom>
        </p:spPr>
        <p:txBody>
          <a:bodyPr anchor="b"/>
          <a:lstStyle>
            <a:lvl1pPr>
              <a:defRPr sz="6000"/>
            </a:lvl1pPr>
          </a:lstStyle>
          <a:p>
            <a:r>
              <a:t>Текст заголовка</a:t>
            </a:r>
          </a:p>
        </p:txBody>
      </p:sp>
      <p:sp>
        <p:nvSpPr>
          <p:cNvPr id="30" name="Уровень текста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38" name="Текст заголовка"/>
          <p:cNvSpPr txBox="1">
            <a:spLocks noGrp="1"/>
          </p:cNvSpPr>
          <p:nvPr>
            <p:ph type="title"/>
          </p:nvPr>
        </p:nvSpPr>
        <p:spPr>
          <a:prstGeom prst="rect">
            <a:avLst/>
          </a:prstGeom>
        </p:spPr>
        <p:txBody>
          <a:bodyPr/>
          <a:lstStyle/>
          <a:p>
            <a:r>
              <a:t>Текст заголовка</a:t>
            </a:r>
          </a:p>
        </p:txBody>
      </p:sp>
      <p:sp>
        <p:nvSpPr>
          <p:cNvPr id="39" name="Уровень текста 1…"/>
          <p:cNvSpPr txBox="1">
            <a:spLocks noGrp="1"/>
          </p:cNvSpPr>
          <p:nvPr>
            <p:ph type="body" sz="half" idx="1"/>
          </p:nvPr>
        </p:nvSpPr>
        <p:spPr>
          <a:xfrm>
            <a:off x="838200" y="1825625"/>
            <a:ext cx="5181600" cy="43513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xfrm>
            <a:off x="839787" y="365125"/>
            <a:ext cx="10515601" cy="1325563"/>
          </a:xfrm>
          <a:prstGeom prst="rect">
            <a:avLst/>
          </a:prstGeom>
        </p:spPr>
        <p:txBody>
          <a:bodyPr/>
          <a:lstStyle/>
          <a:p>
            <a:r>
              <a:t>Текст заголовка</a:t>
            </a:r>
          </a:p>
        </p:txBody>
      </p:sp>
      <p:sp>
        <p:nvSpPr>
          <p:cNvPr id="48" name="Уровень текста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57" name="Текст заголовка"/>
          <p:cNvSpPr txBox="1">
            <a:spLocks noGrp="1"/>
          </p:cNvSpPr>
          <p:nvPr>
            <p:ph type="title"/>
          </p:nvPr>
        </p:nvSpPr>
        <p:spPr>
          <a:prstGeom prst="rect">
            <a:avLst/>
          </a:prstGeom>
        </p:spPr>
        <p:txBody>
          <a:bodyPr/>
          <a:lstStyle/>
          <a:p>
            <a:r>
              <a:t>Текст заголовка</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72" name="Текст заголовка"/>
          <p:cNvSpPr txBox="1">
            <a:spLocks noGrp="1"/>
          </p:cNvSpPr>
          <p:nvPr>
            <p:ph type="title"/>
          </p:nvPr>
        </p:nvSpPr>
        <p:spPr>
          <a:xfrm>
            <a:off x="839787" y="457200"/>
            <a:ext cx="3932239" cy="1600200"/>
          </a:xfrm>
          <a:prstGeom prst="rect">
            <a:avLst/>
          </a:prstGeom>
        </p:spPr>
        <p:txBody>
          <a:bodyPr anchor="b"/>
          <a:lstStyle>
            <a:lvl1pPr>
              <a:defRPr sz="3200"/>
            </a:lvl1pPr>
          </a:lstStyle>
          <a:p>
            <a:r>
              <a:t>Текст заголовка</a:t>
            </a:r>
          </a:p>
        </p:txBody>
      </p:sp>
      <p:sp>
        <p:nvSpPr>
          <p:cNvPr id="73" name="Уровень текста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2" name="Текст заголовка"/>
          <p:cNvSpPr txBox="1">
            <a:spLocks noGrp="1"/>
          </p:cNvSpPr>
          <p:nvPr>
            <p:ph type="title"/>
          </p:nvPr>
        </p:nvSpPr>
        <p:spPr>
          <a:xfrm>
            <a:off x="839787" y="457200"/>
            <a:ext cx="3932239" cy="1600200"/>
          </a:xfrm>
          <a:prstGeom prst="rect">
            <a:avLst/>
          </a:prstGeom>
        </p:spPr>
        <p:txBody>
          <a:bodyPr anchor="b"/>
          <a:lstStyle>
            <a:lvl1pPr>
              <a:defRPr sz="3200"/>
            </a:lvl1pPr>
          </a:lstStyle>
          <a:p>
            <a:r>
              <a:t>Текст заголовка</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Уровень текста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Текст заголовка</a:t>
            </a:r>
          </a:p>
        </p:txBody>
      </p:sp>
      <p:sp>
        <p:nvSpPr>
          <p:cNvPr id="3" name="Уровень текста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1.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21.png"/><Relationship Id="rId10" Type="http://schemas.openxmlformats.org/officeDocument/2006/relationships/image" Target="../media/image43.png"/><Relationship Id="rId4" Type="http://schemas.openxmlformats.org/officeDocument/2006/relationships/image" Target="../media/image380.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4.wmf"/><Relationship Id="rId7" Type="http://schemas.openxmlformats.org/officeDocument/2006/relationships/image" Target="../media/image370.png"/><Relationship Id="rId2" Type="http://schemas.openxmlformats.org/officeDocument/2006/relationships/oleObject" Target="../embeddings/oleObject6.bin"/><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46.png"/><Relationship Id="rId10" Type="http://schemas.openxmlformats.org/officeDocument/2006/relationships/image" Target="../media/image3.png"/><Relationship Id="rId4" Type="http://schemas.openxmlformats.org/officeDocument/2006/relationships/image" Target="../media/image45.jpeg"/><Relationship Id="rId9"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png"/><Relationship Id="rId5" Type="http://schemas.openxmlformats.org/officeDocument/2006/relationships/image" Target="../media/image320.png"/><Relationship Id="rId10" Type="http://schemas.openxmlformats.org/officeDocument/2006/relationships/image" Target="../media/image25.png"/><Relationship Id="rId4" Type="http://schemas.openxmlformats.org/officeDocument/2006/relationships/image" Target="../media/image49.png"/><Relationship Id="rId9" Type="http://schemas.openxmlformats.org/officeDocument/2006/relationships/image" Target="../media/image361.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8.bin"/><Relationship Id="rId7" Type="http://schemas.openxmlformats.org/officeDocument/2006/relationships/image" Target="../media/image54.wmf"/><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oleObject" Target="../embeddings/oleObject9.bin"/><Relationship Id="rId5" Type="http://schemas.openxmlformats.org/officeDocument/2006/relationships/image" Target="../media/image53.png"/><Relationship Id="rId4" Type="http://schemas.openxmlformats.org/officeDocument/2006/relationships/image" Target="../media/image52.wmf"/><Relationship Id="rId9" Type="http://schemas.openxmlformats.org/officeDocument/2006/relationships/image" Target="../media/image20.emf"/></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55.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61.wmf"/><Relationship Id="rId18" Type="http://schemas.openxmlformats.org/officeDocument/2006/relationships/image" Target="../media/image63.wmf"/><Relationship Id="rId3" Type="http://schemas.openxmlformats.org/officeDocument/2006/relationships/image" Target="../media/image56.wmf"/><Relationship Id="rId7" Type="http://schemas.openxmlformats.org/officeDocument/2006/relationships/image" Target="../media/image58.wmf"/><Relationship Id="rId12" Type="http://schemas.openxmlformats.org/officeDocument/2006/relationships/oleObject" Target="../embeddings/oleObject16.bin"/><Relationship Id="rId17" Type="http://schemas.openxmlformats.org/officeDocument/2006/relationships/oleObject" Target="../embeddings/oleObject18.bin"/><Relationship Id="rId2" Type="http://schemas.openxmlformats.org/officeDocument/2006/relationships/oleObject" Target="../embeddings/oleObject11.bin"/><Relationship Id="rId16" Type="http://schemas.openxmlformats.org/officeDocument/2006/relationships/image" Target="../media/image3.png"/><Relationship Id="rId20"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oleObject" Target="../embeddings/oleObject13.bin"/><Relationship Id="rId11" Type="http://schemas.openxmlformats.org/officeDocument/2006/relationships/image" Target="../media/image60.wmf"/><Relationship Id="rId5" Type="http://schemas.openxmlformats.org/officeDocument/2006/relationships/image" Target="../media/image57.emf"/><Relationship Id="rId15" Type="http://schemas.openxmlformats.org/officeDocument/2006/relationships/image" Target="../media/image62.wmf"/><Relationship Id="rId10" Type="http://schemas.openxmlformats.org/officeDocument/2006/relationships/oleObject" Target="../embeddings/oleObject15.bin"/><Relationship Id="rId19" Type="http://schemas.openxmlformats.org/officeDocument/2006/relationships/image" Target="../media/image65.png"/><Relationship Id="rId4" Type="http://schemas.openxmlformats.org/officeDocument/2006/relationships/oleObject" Target="../embeddings/oleObject12.bin"/><Relationship Id="rId9" Type="http://schemas.openxmlformats.org/officeDocument/2006/relationships/image" Target="../media/image59.wmf"/><Relationship Id="rId1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5.jpeg"/><Relationship Id="rId5" Type="http://schemas.openxmlformats.org/officeDocument/2006/relationships/image" Target="../media/image68.png"/><Relationship Id="rId10" Type="http://schemas.openxmlformats.org/officeDocument/2006/relationships/image" Target="../media/image74.jpeg"/><Relationship Id="rId4" Type="http://schemas.openxmlformats.org/officeDocument/2006/relationships/image" Target="../media/image67.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87.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5.png"/><Relationship Id="rId11" Type="http://schemas.openxmlformats.org/officeDocument/2006/relationships/image" Target="../media/image91.png"/><Relationship Id="rId5" Type="http://schemas.openxmlformats.org/officeDocument/2006/relationships/image" Target="../media/image84.png"/><Relationship Id="rId15" Type="http://schemas.openxmlformats.org/officeDocument/2006/relationships/image" Target="../media/image21.png"/><Relationship Id="rId10" Type="http://schemas.openxmlformats.org/officeDocument/2006/relationships/image" Target="../media/image90.png"/><Relationship Id="rId4" Type="http://schemas.openxmlformats.org/officeDocument/2006/relationships/image" Target="../media/image83.png"/><Relationship Id="rId9" Type="http://schemas.openxmlformats.org/officeDocument/2006/relationships/image" Target="../media/image89.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770.png"/><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3.png"/><Relationship Id="rId7"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2.jpeg"/><Relationship Id="rId11" Type="http://schemas.openxmlformats.org/officeDocument/2006/relationships/image" Target="../media/image101.png"/><Relationship Id="rId5" Type="http://schemas.openxmlformats.org/officeDocument/2006/relationships/image" Target="../media/image81.jpeg"/><Relationship Id="rId10" Type="http://schemas.openxmlformats.org/officeDocument/2006/relationships/image" Target="../media/image85.jpeg"/><Relationship Id="rId4" Type="http://schemas.openxmlformats.org/officeDocument/2006/relationships/image" Target="../media/image80.jpeg"/><Relationship Id="rId9"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96.emf"/><Relationship Id="rId2" Type="http://schemas.openxmlformats.org/officeDocument/2006/relationships/image" Target="../media/image93.emf"/><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image" Target="../media/image95.jpe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8.GIF"/><Relationship Id="rId3" Type="http://schemas.openxmlformats.org/officeDocument/2006/relationships/image" Target="../media/image100.png"/><Relationship Id="rId7" Type="http://schemas.openxmlformats.org/officeDocument/2006/relationships/image" Target="../media/image107.jpeg"/><Relationship Id="rId12" Type="http://schemas.openxmlformats.org/officeDocument/2006/relationships/image" Target="../media/image112.emf"/><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06.png"/><Relationship Id="rId11" Type="http://schemas.openxmlformats.org/officeDocument/2006/relationships/oleObject" Target="../embeddings/oleObject19.bin"/><Relationship Id="rId5" Type="http://schemas.openxmlformats.org/officeDocument/2006/relationships/image" Target="../media/image105.jpeg"/><Relationship Id="rId10" Type="http://schemas.openxmlformats.org/officeDocument/2006/relationships/image" Target="../media/image111.GIF"/><Relationship Id="rId4" Type="http://schemas.openxmlformats.org/officeDocument/2006/relationships/image" Target="../media/image104.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3.png"/><Relationship Id="rId7" Type="http://schemas.openxmlformats.org/officeDocument/2006/relationships/image" Target="../media/image105.jpe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04.png"/><Relationship Id="rId11" Type="http://schemas.openxmlformats.org/officeDocument/2006/relationships/image" Target="../media/image115.emf"/><Relationship Id="rId5" Type="http://schemas.openxmlformats.org/officeDocument/2006/relationships/image" Target="../media/image100.png"/><Relationship Id="rId10" Type="http://schemas.openxmlformats.org/officeDocument/2006/relationships/oleObject" Target="../embeddings/oleObject20.bin"/><Relationship Id="rId4" Type="http://schemas.openxmlformats.org/officeDocument/2006/relationships/image" Target="../media/image114.png"/><Relationship Id="rId9"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16.emf"/><Relationship Id="rId4"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emf"/></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0.png"/><Relationship Id="rId7" Type="http://schemas.openxmlformats.org/officeDocument/2006/relationships/image" Target="../media/image130.gif"/><Relationship Id="rId2" Type="http://schemas.openxmlformats.org/officeDocument/2006/relationships/image" Target="../media/image108.GIF"/><Relationship Id="rId1" Type="http://schemas.openxmlformats.org/officeDocument/2006/relationships/slideLayout" Target="../slideLayouts/slideLayout11.xml"/><Relationship Id="rId6" Type="http://schemas.openxmlformats.org/officeDocument/2006/relationships/image" Target="../media/image129.png"/><Relationship Id="rId11" Type="http://schemas.openxmlformats.org/officeDocument/2006/relationships/image" Target="../media/image1040.png"/><Relationship Id="rId5" Type="http://schemas.openxmlformats.org/officeDocument/2006/relationships/image" Target="../media/image3.png"/><Relationship Id="rId10" Type="http://schemas.openxmlformats.org/officeDocument/2006/relationships/image" Target="../media/image133.png"/><Relationship Id="rId4" Type="http://schemas.openxmlformats.org/officeDocument/2006/relationships/image" Target="../media/image111.GIF"/><Relationship Id="rId9"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10.png"/><Relationship Id="rId5" Type="http://schemas.openxmlformats.org/officeDocument/2006/relationships/image" Target="../media/image17.emf"/><Relationship Id="rId10" Type="http://schemas.openxmlformats.org/officeDocument/2006/relationships/image" Target="../media/image3.png"/><Relationship Id="rId4" Type="http://schemas.openxmlformats.org/officeDocument/2006/relationships/image" Target="../media/image16.emf"/><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2.jpeg"/><Relationship Id="rId18" Type="http://schemas.openxmlformats.org/officeDocument/2006/relationships/oleObject" Target="../embeddings/oleObject5.bin"/><Relationship Id="rId3" Type="http://schemas.openxmlformats.org/officeDocument/2006/relationships/image" Target="../media/image26.jpeg"/><Relationship Id="rId21" Type="http://schemas.openxmlformats.org/officeDocument/2006/relationships/image" Target="../media/image38.png"/><Relationship Id="rId7" Type="http://schemas.openxmlformats.org/officeDocument/2006/relationships/image" Target="../media/image29.png"/><Relationship Id="rId12" Type="http://schemas.openxmlformats.org/officeDocument/2006/relationships/image" Target="../media/image25.png"/><Relationship Id="rId17" Type="http://schemas.openxmlformats.org/officeDocument/2006/relationships/image" Target="../media/image35.wmf"/><Relationship Id="rId2" Type="http://schemas.openxmlformats.org/officeDocument/2006/relationships/notesSlide" Target="../notesSlides/notesSlide2.xml"/><Relationship Id="rId16" Type="http://schemas.openxmlformats.org/officeDocument/2006/relationships/oleObject" Target="../embeddings/oleObject4.bin"/><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8.wmf"/><Relationship Id="rId11" Type="http://schemas.openxmlformats.org/officeDocument/2006/relationships/image" Target="../media/image31.wmf"/><Relationship Id="rId5" Type="http://schemas.openxmlformats.org/officeDocument/2006/relationships/oleObject" Target="../embeddings/oleObject1.bin"/><Relationship Id="rId15" Type="http://schemas.openxmlformats.org/officeDocument/2006/relationships/image" Target="../media/image34.png"/><Relationship Id="rId10" Type="http://schemas.openxmlformats.org/officeDocument/2006/relationships/oleObject" Target="../embeddings/oleObject3.bin"/><Relationship Id="rId19" Type="http://schemas.openxmlformats.org/officeDocument/2006/relationships/image" Target="../media/image36.wmf"/><Relationship Id="rId4" Type="http://schemas.openxmlformats.org/officeDocument/2006/relationships/image" Target="../media/image27.jpeg"/><Relationship Id="rId9" Type="http://schemas.openxmlformats.org/officeDocument/2006/relationships/image" Target="../media/image30.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Номер слайда 12"/>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grpSp>
        <p:nvGrpSpPr>
          <p:cNvPr id="5" name="Группа 4">
            <a:extLst>
              <a:ext uri="{FF2B5EF4-FFF2-40B4-BE49-F238E27FC236}">
                <a16:creationId xmlns:a16="http://schemas.microsoft.com/office/drawing/2014/main" id="{2E77C96A-6C78-45E8-5C69-4224FE61F36E}"/>
              </a:ext>
            </a:extLst>
          </p:cNvPr>
          <p:cNvGrpSpPr/>
          <p:nvPr/>
        </p:nvGrpSpPr>
        <p:grpSpPr>
          <a:xfrm>
            <a:off x="0" y="863600"/>
            <a:ext cx="12192000" cy="5994400"/>
            <a:chOff x="0" y="-656659"/>
            <a:chExt cx="12192000" cy="5994400"/>
          </a:xfrm>
        </p:grpSpPr>
        <p:sp>
          <p:nvSpPr>
            <p:cNvPr id="119" name="Прямоугольник"/>
            <p:cNvSpPr/>
            <p:nvPr/>
          </p:nvSpPr>
          <p:spPr>
            <a:xfrm>
              <a:off x="0" y="-656659"/>
              <a:ext cx="12192000" cy="5994400"/>
            </a:xfrm>
            <a:prstGeom prst="rect">
              <a:avLst/>
            </a:prstGeom>
            <a:solidFill>
              <a:srgbClr val="FFFFFF"/>
            </a:solidFill>
            <a:ln w="12700">
              <a:miter lim="400000"/>
            </a:ln>
          </p:spPr>
          <p:txBody>
            <a:bodyPr lIns="45719" rIns="45719" anchor="ctr"/>
            <a:lstStyle/>
            <a:p>
              <a:pPr algn="just"/>
              <a:endParaRPr lang="ru-RU" dirty="0"/>
            </a:p>
          </p:txBody>
        </p:sp>
        <p:sp>
          <p:nvSpPr>
            <p:cNvPr id="125" name="Text Box 3"/>
            <p:cNvSpPr txBox="1"/>
            <p:nvPr/>
          </p:nvSpPr>
          <p:spPr>
            <a:xfrm>
              <a:off x="736600" y="104592"/>
              <a:ext cx="10435818"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defRPr sz="4300" b="1">
                  <a:solidFill>
                    <a:srgbClr val="B62518"/>
                  </a:solidFill>
                  <a:effectLst>
                    <a:outerShdw blurRad="50800" dist="38100" dir="2700000" rotWithShape="0">
                      <a:srgbClr val="000000">
                        <a:alpha val="40000"/>
                      </a:srgbClr>
                    </a:outerShdw>
                  </a:effectLst>
                  <a:latin typeface="Avenir Next Regular"/>
                  <a:ea typeface="Avenir Next Regular"/>
                  <a:cs typeface="Avenir Next Regular"/>
                  <a:sym typeface="Avenir Next Regular"/>
                </a:defRPr>
              </a:lvl1pPr>
            </a:lstStyle>
            <a:p>
              <a:pPr algn="ctr"/>
              <a:endParaRPr lang="en-US" sz="3200" dirty="0">
                <a:effectLst>
                  <a:outerShdw blurRad="38100" dist="38100" dir="2700000" algn="tl">
                    <a:srgbClr val="000000">
                      <a:alpha val="43137"/>
                    </a:srgbClr>
                  </a:outerShdw>
                </a:effectLst>
              </a:endParaRPr>
            </a:p>
            <a:p>
              <a:pPr algn="ctr"/>
              <a:r>
                <a:rPr lang="en-US" sz="3200" dirty="0">
                  <a:effectLst>
                    <a:outerShdw blurRad="38100" dist="38100" dir="2700000" algn="tl">
                      <a:srgbClr val="000000">
                        <a:alpha val="43137"/>
                      </a:srgbClr>
                    </a:outerShdw>
                  </a:effectLst>
                </a:rPr>
                <a:t>Development of the concept of an ultracold neutron source at IBR-2 pulsed reactor</a:t>
              </a:r>
              <a:endParaRPr sz="2800" dirty="0">
                <a:effectLst>
                  <a:outerShdw blurRad="38100" dist="38100" dir="2700000" algn="tl">
                    <a:srgbClr val="000000">
                      <a:alpha val="43137"/>
                    </a:srgbClr>
                  </a:outerShdw>
                </a:effectLst>
              </a:endParaRPr>
            </a:p>
          </p:txBody>
        </p:sp>
      </p:grpSp>
      <p:graphicFrame>
        <p:nvGraphicFramePr>
          <p:cNvPr id="2" name="Таблица 1">
            <a:extLst>
              <a:ext uri="{FF2B5EF4-FFF2-40B4-BE49-F238E27FC236}">
                <a16:creationId xmlns:a16="http://schemas.microsoft.com/office/drawing/2014/main" id="{82D9B99E-1255-5CAB-120C-EDE4EBFFB963}"/>
              </a:ext>
            </a:extLst>
          </p:cNvPr>
          <p:cNvGraphicFramePr>
            <a:graphicFrameLocks noGrp="1"/>
          </p:cNvGraphicFramePr>
          <p:nvPr>
            <p:extLst>
              <p:ext uri="{D42A27DB-BD31-4B8C-83A1-F6EECF244321}">
                <p14:modId xmlns:p14="http://schemas.microsoft.com/office/powerpoint/2010/main" val="864781023"/>
              </p:ext>
            </p:extLst>
          </p:nvPr>
        </p:nvGraphicFramePr>
        <p:xfrm>
          <a:off x="2413000" y="3663490"/>
          <a:ext cx="6345365" cy="1226820"/>
        </p:xfrm>
        <a:graphic>
          <a:graphicData uri="http://schemas.openxmlformats.org/drawingml/2006/table">
            <a:tbl>
              <a:tblPr firstRow="1" bandRow="1">
                <a:tableStyleId>{5940675A-B579-460E-94D1-54222C63F5DA}</a:tableStyleId>
              </a:tblPr>
              <a:tblGrid>
                <a:gridCol w="3665855">
                  <a:extLst>
                    <a:ext uri="{9D8B030D-6E8A-4147-A177-3AD203B41FA5}">
                      <a16:colId xmlns:a16="http://schemas.microsoft.com/office/drawing/2014/main" val="791017415"/>
                    </a:ext>
                  </a:extLst>
                </a:gridCol>
                <a:gridCol w="2679510">
                  <a:extLst>
                    <a:ext uri="{9D8B030D-6E8A-4147-A177-3AD203B41FA5}">
                      <a16:colId xmlns:a16="http://schemas.microsoft.com/office/drawing/2014/main" val="1328082980"/>
                    </a:ext>
                  </a:extLst>
                </a:gridCol>
              </a:tblGrid>
              <a:tr h="365760">
                <a:tc>
                  <a:txBody>
                    <a:bodyPr/>
                    <a:lstStyle/>
                    <a:p>
                      <a:r>
                        <a:rPr lang="en-US" sz="1800" b="1" dirty="0">
                          <a:solidFill>
                            <a:schemeClr val="tx1"/>
                          </a:solidFill>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Project leaders</a:t>
                      </a:r>
                      <a:r>
                        <a:rPr lang="ru-RU" sz="1800" b="1" dirty="0">
                          <a:solidFill>
                            <a:schemeClr val="tx1"/>
                          </a:solidFill>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 </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V.N. Shvetsov</a:t>
                      </a:r>
                      <a:r>
                        <a:rPr lang="ru-RU"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 </a:t>
                      </a:r>
                      <a:r>
                        <a:rPr lang="en-US"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G.V. Kulin</a:t>
                      </a:r>
                      <a:endParaRPr lang="ru-RU"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1154993"/>
                  </a:ext>
                </a:extLst>
              </a:tr>
              <a:tr h="861060">
                <a:tc>
                  <a:txBody>
                    <a:bodyPr/>
                    <a:lstStyle/>
                    <a:p>
                      <a:r>
                        <a:rPr lang="en-US" sz="1800" b="1"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Deputy leader</a:t>
                      </a:r>
                      <a:endParaRPr lang="ru-RU" sz="1800" b="1"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endParaRPr>
                    </a:p>
                    <a:p>
                      <a:r>
                        <a:rPr lang="ru-RU" sz="1800" b="1"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a:t>
                      </a:r>
                      <a:r>
                        <a:rPr lang="en-US" sz="1800" b="1"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scientific supervisor</a:t>
                      </a:r>
                      <a:r>
                        <a:rPr lang="ru-RU" sz="1800" b="1"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 </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ru-RU"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endParaRPr>
                    </a:p>
                    <a:p>
                      <a:pPr algn="l"/>
                      <a:r>
                        <a:rPr lang="en-US" sz="1800" dirty="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rPr>
                        <a:t>A.I. Frank</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3615112"/>
                  </a:ext>
                </a:extLst>
              </a:tr>
            </a:tbl>
          </a:graphicData>
        </a:graphic>
      </p:graphicFrame>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3"/>
          <p:cNvSpPr txBox="1">
            <a:spLocks noGrp="1"/>
          </p:cNvSpPr>
          <p:nvPr/>
        </p:nvSpPr>
        <p:spPr>
          <a:xfrm>
            <a:off x="416846" y="-82868"/>
            <a:ext cx="8898604" cy="792163"/>
          </a:xfrm>
          <a:prstGeom prst="rect">
            <a:avLst/>
          </a:prstGeom>
          <a:ln w="12700">
            <a:miter lim="400000"/>
          </a:ln>
        </p:spPr>
        <p:txBody>
          <a:bodyPr lIns="45719" rIns="45719" anchor="ctr">
            <a:normAutofit fontScale="95000"/>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sz="2000" dirty="0"/>
              <a:t>Neutron waves in matter and the dispersion law</a:t>
            </a:r>
            <a:endParaRPr lang="en-US" altLang="en-US" sz="2000" dirty="0"/>
          </a:p>
        </p:txBody>
      </p:sp>
      <p:pic>
        <p:nvPicPr>
          <p:cNvPr id="74" name="Линия Линия" descr="Линия Линия"/>
          <p:cNvPicPr/>
          <p:nvPr/>
        </p:nvPicPr>
        <p:blipFill>
          <a:blip r:embed="rId2"/>
          <a:stretch>
            <a:fillRect/>
          </a:stretch>
        </p:blipFill>
        <p:spPr>
          <a:xfrm>
            <a:off x="325966" y="490220"/>
            <a:ext cx="11540068" cy="76200"/>
          </a:xfrm>
          <a:prstGeom prst="rect">
            <a:avLst/>
          </a:prstGeom>
        </p:spPr>
      </p:pic>
      <p:sp>
        <p:nvSpPr>
          <p:cNvPr id="3" name="TextBox 2"/>
          <p:cNvSpPr txBox="1"/>
          <p:nvPr/>
        </p:nvSpPr>
        <p:spPr>
          <a:xfrm>
            <a:off x="5853520" y="940379"/>
            <a:ext cx="1512474" cy="369332"/>
          </a:xfrm>
          <a:prstGeom prst="rect">
            <a:avLst/>
          </a:prstGeom>
          <a:noFill/>
        </p:spPr>
        <p:txBody>
          <a:bodyPr wrap="square" rtlCol="0">
            <a:spAutoFit/>
          </a:bodyPr>
          <a:lstStyle/>
          <a:p>
            <a:r>
              <a:rPr lang="en-US" dirty="0"/>
              <a:t>L.Foldy,1945</a:t>
            </a:r>
            <a:endParaRPr lang="ru-RU" dirty="0"/>
          </a:p>
        </p:txBody>
      </p:sp>
      <p:sp>
        <p:nvSpPr>
          <p:cNvPr id="5" name="TextBox 4"/>
          <p:cNvSpPr txBox="1"/>
          <p:nvPr/>
        </p:nvSpPr>
        <p:spPr>
          <a:xfrm>
            <a:off x="5386923" y="953347"/>
            <a:ext cx="625987" cy="40010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pPr>
            <a:r>
              <a:rPr kumimoji="0" lang="ru-RU" sz="2000" b="0" i="0" u="none" strike="noStrike" cap="none" spc="0" normalizeH="0" baseline="0" dirty="0">
                <a:ln>
                  <a:noFill/>
                </a:ln>
                <a:solidFill>
                  <a:srgbClr val="FF0000"/>
                </a:solidFill>
                <a:effectLst/>
                <a:uFillTx/>
                <a:latin typeface="Calibri" panose="020F0502020204030204"/>
                <a:ea typeface="Calibri" panose="020F0502020204030204"/>
                <a:cs typeface="Calibri" panose="020F0502020204030204"/>
                <a:sym typeface="Calibri" panose="020F0502020204030204"/>
              </a:rPr>
              <a:t>??</a:t>
            </a:r>
          </a:p>
        </p:txBody>
      </p:sp>
      <p:grpSp>
        <p:nvGrpSpPr>
          <p:cNvPr id="6" name="Группа 5"/>
          <p:cNvGrpSpPr/>
          <p:nvPr/>
        </p:nvGrpSpPr>
        <p:grpSpPr>
          <a:xfrm>
            <a:off x="1211922" y="2315011"/>
            <a:ext cx="6597896" cy="565150"/>
            <a:chOff x="255596" y="3284765"/>
            <a:chExt cx="7411616" cy="664604"/>
          </a:xfrm>
        </p:grpSpPr>
        <mc:AlternateContent xmlns:mc="http://schemas.openxmlformats.org/markup-compatibility/2006" xmlns:a14="http://schemas.microsoft.com/office/drawing/2010/main">
          <mc:Choice Requires="a14">
            <p:sp>
              <p:nvSpPr>
                <p:cNvPr id="7" name="Объект 6"/>
                <p:cNvSpPr txBox="1"/>
                <p:nvPr/>
              </p:nvSpPr>
              <p:spPr bwMode="auto">
                <a:xfrm>
                  <a:off x="255596" y="3284765"/>
                  <a:ext cx="3926907" cy="664604"/>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ru-RU" i="1" smtClean="0">
                                <a:solidFill>
                                  <a:srgbClr val="000000"/>
                                </a:solidFill>
                                <a:latin typeface="Cambria Math" panose="02040503050406030204" pitchFamily="18" charset="0"/>
                              </a:rPr>
                            </m:ctrlPr>
                          </m:sSupPr>
                          <m:e>
                            <m:r>
                              <a:rPr lang="ru-RU" i="1">
                                <a:solidFill>
                                  <a:srgbClr val="000000"/>
                                </a:solidFill>
                                <a:latin typeface="Cambria Math" panose="02040503050406030204" pitchFamily="18" charset="0"/>
                              </a:rPr>
                              <m:t>𝑛</m:t>
                            </m:r>
                          </m:e>
                          <m:sup>
                            <m:r>
                              <a:rPr lang="ru-RU" i="1">
                                <a:solidFill>
                                  <a:srgbClr val="000000"/>
                                </a:solidFill>
                                <a:latin typeface="Cambria Math" panose="02040503050406030204" pitchFamily="18" charset="0"/>
                              </a:rPr>
                              <m:t>2</m:t>
                            </m:r>
                          </m:sup>
                        </m:sSup>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1</m:t>
                        </m:r>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4</m:t>
                            </m:r>
                            <m:r>
                              <a:rPr lang="ru-RU" i="1">
                                <a:solidFill>
                                  <a:srgbClr val="000000"/>
                                </a:solidFill>
                                <a:latin typeface="Cambria Math" panose="02040503050406030204" pitchFamily="18" charset="0"/>
                              </a:rPr>
                              <m:t>𝜋</m:t>
                            </m:r>
                          </m:num>
                          <m:den>
                            <m:sSup>
                              <m:sSupPr>
                                <m:ctrlPr>
                                  <a:rPr lang="ru-RU" i="1">
                                    <a:solidFill>
                                      <a:srgbClr val="000000"/>
                                    </a:solidFill>
                                    <a:latin typeface="Cambria Math" panose="02040503050406030204" pitchFamily="18" charset="0"/>
                                  </a:rPr>
                                </m:ctrlPr>
                              </m:sSupPr>
                              <m:e>
                                <m:r>
                                  <a:rPr lang="ru-RU" i="1">
                                    <a:solidFill>
                                      <a:srgbClr val="000000"/>
                                    </a:solidFill>
                                    <a:latin typeface="Cambria Math" panose="02040503050406030204" pitchFamily="18" charset="0"/>
                                  </a:rPr>
                                  <m:t>𝑘</m:t>
                                </m:r>
                              </m:e>
                              <m:sup>
                                <m:r>
                                  <a:rPr lang="ru-RU" i="1">
                                    <a:solidFill>
                                      <a:srgbClr val="000000"/>
                                    </a:solidFill>
                                    <a:latin typeface="Cambria Math" panose="02040503050406030204" pitchFamily="18" charset="0"/>
                                  </a:rPr>
                                  <m:t>2</m:t>
                                </m:r>
                              </m:sup>
                            </m:sSup>
                          </m:den>
                        </m:f>
                        <m:r>
                          <a:rPr lang="ru-RU" i="1">
                            <a:solidFill>
                              <a:srgbClr val="000000"/>
                            </a:solidFill>
                            <a:latin typeface="Cambria Math" panose="02040503050406030204" pitchFamily="18" charset="0"/>
                          </a:rPr>
                          <m:t>𝜌</m:t>
                        </m:r>
                        <m:r>
                          <a:rPr lang="ru-RU" i="1">
                            <a:solidFill>
                              <a:srgbClr val="000000"/>
                            </a:solidFill>
                            <a:latin typeface="Cambria Math" panose="02040503050406030204" pitchFamily="18" charset="0"/>
                          </a:rPr>
                          <m:t>𝑓</m:t>
                        </m:r>
                        <m:r>
                          <a:rPr lang="ru-RU" i="1">
                            <a:solidFill>
                              <a:srgbClr val="FF0000"/>
                            </a:solidFill>
                            <a:latin typeface="Cambria Math" panose="02040503050406030204" pitchFamily="18" charset="0"/>
                          </a:rPr>
                          <m:t>С</m:t>
                        </m:r>
                        <m:r>
                          <a:rPr lang="ru-RU" i="1" smtClean="0">
                            <a:solidFill>
                              <a:srgbClr val="000000"/>
                            </a:solidFill>
                            <a:latin typeface="Cambria Math" panose="02040503050406030204" pitchFamily="18" charset="0"/>
                          </a:rPr>
                          <m:t>,</m:t>
                        </m:r>
                        <m:r>
                          <m:rPr>
                            <m:nor/>
                          </m:rPr>
                          <a:rPr lang="ru-RU" i="0">
                            <a:solidFill>
                              <a:srgbClr val="000000"/>
                            </a:solidFill>
                            <a:latin typeface="Cambria Math" panose="02040503050406030204" pitchFamily="18" charset="0"/>
                          </a:rPr>
                          <m:t> </m:t>
                        </m:r>
                        <m:r>
                          <a:rPr lang="ru-RU" i="1">
                            <a:solidFill>
                              <a:srgbClr val="000000"/>
                            </a:solidFill>
                            <a:latin typeface="Cambria Math" panose="02040503050406030204" pitchFamily="18" charset="0"/>
                          </a:rPr>
                          <m:t>𝑓</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𝑏</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𝑖𝑘</m:t>
                        </m:r>
                        <m:sSup>
                          <m:sSupPr>
                            <m:ctrlPr>
                              <a:rPr lang="ru-RU" i="1">
                                <a:solidFill>
                                  <a:srgbClr val="000000"/>
                                </a:solidFill>
                                <a:latin typeface="Cambria Math" panose="02040503050406030204" pitchFamily="18" charset="0"/>
                              </a:rPr>
                            </m:ctrlPr>
                          </m:sSupPr>
                          <m:e>
                            <m:r>
                              <a:rPr lang="ru-RU" i="1">
                                <a:solidFill>
                                  <a:srgbClr val="000000"/>
                                </a:solidFill>
                                <a:latin typeface="Cambria Math" panose="02040503050406030204" pitchFamily="18" charset="0"/>
                              </a:rPr>
                              <m:t>𝑏</m:t>
                            </m:r>
                          </m:e>
                          <m:sup>
                            <m:r>
                              <a:rPr lang="ru-RU" i="1">
                                <a:solidFill>
                                  <a:srgbClr val="000000"/>
                                </a:solidFill>
                                <a:latin typeface="Cambria Math" panose="02040503050406030204" pitchFamily="18" charset="0"/>
                              </a:rPr>
                              <m:t>2</m:t>
                            </m:r>
                          </m:sup>
                        </m:sSup>
                      </m:oMath>
                    </m:oMathPara>
                  </a14:m>
                  <a:endParaRPr lang="ru-RU" dirty="0"/>
                </a:p>
              </p:txBody>
            </p:sp>
          </mc:Choice>
          <mc:Fallback xmlns="">
            <p:sp>
              <p:nvSpPr>
                <p:cNvPr id="7" name="Объект 6"/>
                <p:cNvSpPr txBox="1">
                  <a:spLocks noRot="1" noChangeAspect="1" noMove="1" noResize="1" noEditPoints="1" noAdjustHandles="1" noChangeArrowheads="1" noChangeShapeType="1" noTextEdit="1"/>
                </p:cNvSpPr>
                <p:nvPr/>
              </p:nvSpPr>
              <p:spPr bwMode="auto">
                <a:xfrm>
                  <a:off x="255596" y="3284765"/>
                  <a:ext cx="3926907" cy="664604"/>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Объект 7"/>
                <p:cNvSpPr txBox="1"/>
                <p:nvPr/>
              </p:nvSpPr>
              <p:spPr bwMode="auto">
                <a:xfrm>
                  <a:off x="4182501" y="3443446"/>
                  <a:ext cx="3484711" cy="384574"/>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ru-RU" i="1">
                            <a:solidFill>
                              <a:srgbClr val="FF0000"/>
                            </a:solidFill>
                            <a:latin typeface="Cambria Math" panose="02040503050406030204" pitchFamily="18" charset="0"/>
                          </a:rPr>
                          <m:t>С</m:t>
                        </m:r>
                        <m:r>
                          <a:rPr lang="ru-RU" i="1">
                            <a:solidFill>
                              <a:srgbClr val="000000"/>
                            </a:solidFill>
                            <a:latin typeface="Cambria Math" panose="02040503050406030204" pitchFamily="18" charset="0"/>
                          </a:rPr>
                          <m:t>=</m:t>
                        </m:r>
                        <m:sSup>
                          <m:sSupPr>
                            <m:ctrlPr>
                              <a:rPr lang="ru-RU" i="1">
                                <a:solidFill>
                                  <a:srgbClr val="000000"/>
                                </a:solidFill>
                                <a:latin typeface="Cambria Math" panose="02040503050406030204" pitchFamily="18" charset="0"/>
                              </a:rPr>
                            </m:ctrlPr>
                          </m:sSupPr>
                          <m:e>
                            <m:d>
                              <m:dPr>
                                <m:ctrlPr>
                                  <a:rPr lang="ru-RU" i="1">
                                    <a:solidFill>
                                      <a:srgbClr val="000000"/>
                                    </a:solidFill>
                                    <a:latin typeface="Cambria Math" panose="02040503050406030204" pitchFamily="18" charset="0"/>
                                  </a:rPr>
                                </m:ctrlPr>
                              </m:dPr>
                              <m:e>
                                <m:r>
                                  <a:rPr lang="ru-RU" i="1">
                                    <a:solidFill>
                                      <a:srgbClr val="000000"/>
                                    </a:solidFill>
                                    <a:latin typeface="Cambria Math" panose="02040503050406030204" pitchFamily="18" charset="0"/>
                                  </a:rPr>
                                  <m:t>1</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𝐽</m:t>
                                </m:r>
                              </m:e>
                            </m:d>
                          </m:e>
                          <m:sup>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1</m:t>
                            </m:r>
                          </m:sup>
                        </m:sSup>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1</m:t>
                        </m:r>
                        <m:r>
                          <a:rPr lang="ru-RU" i="1">
                            <a:solidFill>
                              <a:srgbClr val="000000"/>
                            </a:solidFill>
                            <a:latin typeface="Cambria Math" panose="02040503050406030204" pitchFamily="18" charset="0"/>
                          </a:rPr>
                          <m:t>+</m:t>
                        </m:r>
                        <m:sSup>
                          <m:sSupPr>
                            <m:ctrlPr>
                              <a:rPr lang="ru-RU" i="1">
                                <a:solidFill>
                                  <a:srgbClr val="0000FF"/>
                                </a:solidFill>
                                <a:latin typeface="Cambria Math" panose="02040503050406030204" pitchFamily="18" charset="0"/>
                              </a:rPr>
                            </m:ctrlPr>
                          </m:sSupPr>
                          <m:e>
                            <m:r>
                              <a:rPr lang="ru-RU" i="1">
                                <a:solidFill>
                                  <a:srgbClr val="0000FF"/>
                                </a:solidFill>
                                <a:latin typeface="Cambria Math" panose="02040503050406030204" pitchFamily="18" charset="0"/>
                              </a:rPr>
                              <m:t>𝐽</m:t>
                            </m:r>
                          </m:e>
                          <m:sup>
                            <m:r>
                              <a:rPr lang="ru-RU" i="1">
                                <a:solidFill>
                                  <a:srgbClr val="0000FF"/>
                                </a:solidFill>
                                <a:latin typeface="Cambria Math" panose="02040503050406030204" pitchFamily="18" charset="0"/>
                              </a:rPr>
                              <m:t>′</m:t>
                            </m:r>
                          </m:sup>
                        </m:sSup>
                        <m:r>
                          <a:rPr lang="ru-RU" i="1">
                            <a:solidFill>
                              <a:srgbClr val="000000"/>
                            </a:solidFill>
                            <a:latin typeface="Cambria Math" panose="02040503050406030204" pitchFamily="18" charset="0"/>
                          </a:rPr>
                          <m:t>+</m:t>
                        </m:r>
                        <m:sSup>
                          <m:sSupPr>
                            <m:ctrlPr>
                              <a:rPr lang="ru-RU" i="1">
                                <a:solidFill>
                                  <a:srgbClr val="0000FF"/>
                                </a:solidFill>
                                <a:latin typeface="Cambria Math" panose="02040503050406030204" pitchFamily="18" charset="0"/>
                              </a:rPr>
                            </m:ctrlPr>
                          </m:sSupPr>
                          <m:e>
                            <m:r>
                              <a:rPr lang="ru-RU" i="1">
                                <a:solidFill>
                                  <a:srgbClr val="0000FF"/>
                                </a:solidFill>
                                <a:latin typeface="Cambria Math" panose="02040503050406030204" pitchFamily="18" charset="0"/>
                              </a:rPr>
                              <m:t>𝐽</m:t>
                            </m:r>
                          </m:e>
                          <m:sup>
                            <m:r>
                              <a:rPr lang="ru-RU" i="1">
                                <a:solidFill>
                                  <a:srgbClr val="0000FF"/>
                                </a:solidFill>
                                <a:latin typeface="Cambria Math" panose="02040503050406030204" pitchFamily="18" charset="0"/>
                              </a:rPr>
                              <m:t>″</m:t>
                            </m:r>
                          </m:sup>
                        </m:sSup>
                      </m:oMath>
                    </m:oMathPara>
                  </a14:m>
                  <a:endParaRPr lang="ru-RU" dirty="0"/>
                </a:p>
              </p:txBody>
            </p:sp>
          </mc:Choice>
          <mc:Fallback xmlns="">
            <p:sp>
              <p:nvSpPr>
                <p:cNvPr id="8" name="Объект 7"/>
                <p:cNvSpPr txBox="1">
                  <a:spLocks noRot="1" noChangeAspect="1" noMove="1" noResize="1" noEditPoints="1" noAdjustHandles="1" noChangeArrowheads="1" noChangeShapeType="1" noTextEdit="1"/>
                </p:cNvSpPr>
                <p:nvPr/>
              </p:nvSpPr>
              <p:spPr bwMode="auto">
                <a:xfrm>
                  <a:off x="4182501" y="3443446"/>
                  <a:ext cx="3484711" cy="384574"/>
                </a:xfrm>
                <a:prstGeom prst="rect">
                  <a:avLst/>
                </a:prstGeom>
                <a:blipFill>
                  <a:blip r:embed="rId4"/>
                  <a:stretch>
                    <a:fillRect b="-22222"/>
                  </a:stretch>
                </a:blipFill>
              </p:spPr>
              <p:txBody>
                <a:bodyPr/>
                <a:lstStyle/>
                <a:p>
                  <a:r>
                    <a:rPr lang="ru-RU">
                      <a:noFill/>
                    </a:rPr>
                    <a:t> </a:t>
                  </a:r>
                </a:p>
              </p:txBody>
            </p:sp>
          </mc:Fallback>
        </mc:AlternateContent>
      </p:grpSp>
      <p:sp>
        <p:nvSpPr>
          <p:cNvPr id="12" name="Прямоугольник 10"/>
          <p:cNvSpPr/>
          <p:nvPr/>
        </p:nvSpPr>
        <p:spPr>
          <a:xfrm>
            <a:off x="8244733" y="2238312"/>
            <a:ext cx="1460656" cy="338554"/>
          </a:xfrm>
          <a:prstGeom prst="rect">
            <a:avLst/>
          </a:prstGeom>
          <a:solidFill>
            <a:schemeClr val="bg1"/>
          </a:solidFill>
          <a:ln w="12700">
            <a:noFill/>
          </a:ln>
        </p:spPr>
        <p:txBody>
          <a:bodyPr wrap="none">
            <a:spAutoFit/>
          </a:bodyPr>
          <a:lstStyle/>
          <a:p>
            <a:r>
              <a:rPr lang="ru-RU" altLang="ru-RU" sz="1600" i="1" dirty="0">
                <a:solidFill>
                  <a:srgbClr val="000066"/>
                </a:solidFill>
              </a:rPr>
              <a:t>V.F.</a:t>
            </a:r>
            <a:r>
              <a:rPr lang="en-US" altLang="ru-RU" sz="1600" i="1" dirty="0">
                <a:solidFill>
                  <a:srgbClr val="000066"/>
                </a:solidFill>
              </a:rPr>
              <a:t> </a:t>
            </a:r>
            <a:r>
              <a:rPr lang="ru-RU" altLang="ru-RU" sz="1600" i="1" dirty="0" err="1">
                <a:solidFill>
                  <a:srgbClr val="000066"/>
                </a:solidFill>
              </a:rPr>
              <a:t>Sears</a:t>
            </a:r>
            <a:r>
              <a:rPr lang="en-US" altLang="ru-RU" sz="1600" i="1" dirty="0">
                <a:solidFill>
                  <a:srgbClr val="000066"/>
                </a:solidFill>
              </a:rPr>
              <a:t>,</a:t>
            </a:r>
            <a:r>
              <a:rPr lang="ru-RU" altLang="ru-RU" sz="1600" i="1" dirty="0">
                <a:solidFill>
                  <a:srgbClr val="000066"/>
                </a:solidFill>
              </a:rPr>
              <a:t>1982</a:t>
            </a:r>
            <a:endParaRPr lang="ru-RU" sz="1600" dirty="0">
              <a:solidFill>
                <a:srgbClr val="000066"/>
              </a:solidFill>
            </a:endParaRPr>
          </a:p>
        </p:txBody>
      </p:sp>
      <p:sp>
        <p:nvSpPr>
          <p:cNvPr id="13" name="Прямоугольник 11"/>
          <p:cNvSpPr/>
          <p:nvPr/>
        </p:nvSpPr>
        <p:spPr>
          <a:xfrm>
            <a:off x="8244733" y="2611948"/>
            <a:ext cx="3071655" cy="338554"/>
          </a:xfrm>
          <a:prstGeom prst="rect">
            <a:avLst/>
          </a:prstGeom>
          <a:solidFill>
            <a:schemeClr val="bg1"/>
          </a:solidFill>
          <a:ln w="12700">
            <a:noFill/>
          </a:ln>
        </p:spPr>
        <p:txBody>
          <a:bodyPr wrap="square">
            <a:spAutoFit/>
          </a:bodyPr>
          <a:lstStyle/>
          <a:p>
            <a:r>
              <a:rPr lang="ru-RU" altLang="ru-RU" sz="1600" i="1" dirty="0">
                <a:solidFill>
                  <a:srgbClr val="000066"/>
                </a:solidFill>
              </a:rPr>
              <a:t>M.</a:t>
            </a:r>
            <a:r>
              <a:rPr lang="en-US" altLang="ru-RU" sz="1600" i="1" dirty="0">
                <a:solidFill>
                  <a:srgbClr val="000066"/>
                </a:solidFill>
              </a:rPr>
              <a:t> </a:t>
            </a:r>
            <a:r>
              <a:rPr lang="ru-RU" altLang="ru-RU" sz="1600" i="1" dirty="0" err="1">
                <a:solidFill>
                  <a:srgbClr val="000066"/>
                </a:solidFill>
              </a:rPr>
              <a:t>Warner</a:t>
            </a:r>
            <a:r>
              <a:rPr lang="en-US" altLang="ru-RU" sz="1600" i="1" dirty="0">
                <a:solidFill>
                  <a:srgbClr val="000066"/>
                </a:solidFill>
              </a:rPr>
              <a:t> &amp;</a:t>
            </a:r>
            <a:r>
              <a:rPr lang="ru-RU" altLang="ru-RU" sz="1600" i="1" dirty="0">
                <a:solidFill>
                  <a:srgbClr val="000066"/>
                </a:solidFill>
              </a:rPr>
              <a:t> J.E</a:t>
            </a:r>
            <a:r>
              <a:rPr lang="en-US" altLang="ru-RU" sz="1600" i="1" dirty="0">
                <a:solidFill>
                  <a:srgbClr val="000066"/>
                </a:solidFill>
              </a:rPr>
              <a:t>.</a:t>
            </a:r>
            <a:r>
              <a:rPr lang="ru-RU" altLang="ru-RU" sz="1600" i="1" dirty="0" err="1">
                <a:solidFill>
                  <a:srgbClr val="000066"/>
                </a:solidFill>
              </a:rPr>
              <a:t>Gubernatis</a:t>
            </a:r>
            <a:r>
              <a:rPr lang="en-US" altLang="ru-RU" sz="1600" i="1" dirty="0">
                <a:solidFill>
                  <a:srgbClr val="000066"/>
                </a:solidFill>
              </a:rPr>
              <a:t>,1985</a:t>
            </a:r>
            <a:endParaRPr lang="ru-RU" sz="1600" i="1" dirty="0">
              <a:solidFill>
                <a:srgbClr val="000066"/>
              </a:solidFill>
            </a:endParaRPr>
          </a:p>
        </p:txBody>
      </p:sp>
      <p:sp>
        <p:nvSpPr>
          <p:cNvPr id="16" name="TextBox 15"/>
          <p:cNvSpPr txBox="1"/>
          <p:nvPr/>
        </p:nvSpPr>
        <p:spPr>
          <a:xfrm>
            <a:off x="1018537" y="3005813"/>
            <a:ext cx="5344647" cy="369332"/>
          </a:xfrm>
          <a:prstGeom prst="rect">
            <a:avLst/>
          </a:prstGeom>
          <a:noFill/>
        </p:spPr>
        <p:txBody>
          <a:bodyPr wrap="square" rtlCol="0">
            <a:spAutoFit/>
          </a:bodyPr>
          <a:lstStyle/>
          <a:p>
            <a:r>
              <a:rPr lang="en-US" dirty="0"/>
              <a:t>The field of applicability of the potential dispersion law</a:t>
            </a:r>
            <a:endParaRPr lang="en-US" b="1" dirty="0">
              <a:solidFill>
                <a:schemeClr val="tx1"/>
              </a:solidFill>
            </a:endParaRPr>
          </a:p>
        </p:txBody>
      </p:sp>
      <p:sp>
        <p:nvSpPr>
          <p:cNvPr id="18" name="Прямоугольник 17"/>
          <p:cNvSpPr/>
          <p:nvPr/>
        </p:nvSpPr>
        <p:spPr>
          <a:xfrm>
            <a:off x="3352337" y="3520870"/>
            <a:ext cx="2660573" cy="338554"/>
          </a:xfrm>
          <a:prstGeom prst="rect">
            <a:avLst/>
          </a:prstGeom>
          <a:solidFill>
            <a:schemeClr val="bg1"/>
          </a:solidFill>
          <a:ln w="19050">
            <a:noFill/>
          </a:ln>
        </p:spPr>
        <p:txBody>
          <a:bodyPr wrap="square">
            <a:spAutoFit/>
          </a:bodyPr>
          <a:lstStyle/>
          <a:p>
            <a:r>
              <a:rPr lang="en-US" altLang="ru-RU" sz="1600" i="1" dirty="0" err="1">
                <a:solidFill>
                  <a:srgbClr val="000066"/>
                </a:solidFill>
              </a:rPr>
              <a:t>V.G.Nosov</a:t>
            </a:r>
            <a:r>
              <a:rPr lang="en-US" altLang="ru-RU" sz="1600" i="1" dirty="0">
                <a:solidFill>
                  <a:srgbClr val="000066"/>
                </a:solidFill>
              </a:rPr>
              <a:t> &amp; </a:t>
            </a:r>
            <a:r>
              <a:rPr lang="en-US" altLang="ru-RU" sz="1600" i="1" dirty="0" err="1">
                <a:solidFill>
                  <a:srgbClr val="000066"/>
                </a:solidFill>
              </a:rPr>
              <a:t>A.I.Frank</a:t>
            </a:r>
            <a:r>
              <a:rPr lang="en-US" altLang="ru-RU" sz="1600" i="1" dirty="0">
                <a:solidFill>
                  <a:srgbClr val="000066"/>
                </a:solidFill>
              </a:rPr>
              <a:t>, 1991</a:t>
            </a:r>
            <a:endParaRPr lang="ru-RU" sz="1600" i="1" dirty="0">
              <a:solidFill>
                <a:srgbClr val="000066"/>
              </a:solidFill>
            </a:endParaRPr>
          </a:p>
        </p:txBody>
      </p:sp>
      <p:sp>
        <p:nvSpPr>
          <p:cNvPr id="21" name="TextBox 20"/>
          <p:cNvSpPr txBox="1"/>
          <p:nvPr/>
        </p:nvSpPr>
        <p:spPr>
          <a:xfrm>
            <a:off x="1042657" y="3989361"/>
            <a:ext cx="10316135" cy="7180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107000"/>
              </a:lnSpc>
            </a:pPr>
            <a:r>
              <a:rPr lang="en-US" sz="1900" dirty="0">
                <a:solidFill>
                  <a:srgbClr val="FF0000"/>
                </a:solidFill>
                <a:latin typeface="Arial Narrow" panose="020B0606020202030204" pitchFamily="34" charset="0"/>
                <a:ea typeface="Aptos" panose="020B0004020202020204" pitchFamily="34" charset="0"/>
              </a:rPr>
              <a:t>Inapplicability of the effective potential concepts for neutrons with energies significantly lower than UCN energies gives reason to expect small corrections to the current theory for UCNs.</a:t>
            </a:r>
            <a:endParaRPr lang="ru-RU" sz="1900" dirty="0">
              <a:solidFill>
                <a:srgbClr val="FF0000"/>
              </a:solidFill>
              <a:effectLst/>
              <a:latin typeface="Arial Narrow" panose="020B0606020202030204" pitchFamily="34" charset="0"/>
              <a:ea typeface="Aptos" panose="020B0004020202020204" pitchFamily="34" charset="0"/>
            </a:endParaRPr>
          </a:p>
        </p:txBody>
      </p:sp>
      <p:pic>
        <p:nvPicPr>
          <p:cNvPr id="23" name="Линия Линия" descr="Линия Линия"/>
          <p:cNvPicPr/>
          <p:nvPr/>
        </p:nvPicPr>
        <p:blipFill>
          <a:blip r:embed="rId5"/>
          <a:stretch>
            <a:fillRect/>
          </a:stretch>
        </p:blipFill>
        <p:spPr>
          <a:xfrm>
            <a:off x="930018" y="1656485"/>
            <a:ext cx="10118267" cy="48951"/>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2528711" y="946992"/>
                <a:ext cx="2021152" cy="406137"/>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marL="0" indent="0" hangingPunct="1">
                  <a:buFont typeface="Arial" panose="020B0704020202020204"/>
                  <a:buNone/>
                </a:pPr>
                <a14:m>
                  <m:oMathPara xmlns:m="http://schemas.openxmlformats.org/officeDocument/2006/math">
                    <m:oMathParaPr>
                      <m:jc m:val="centerGroup"/>
                    </m:oMathParaPr>
                    <m:oMath xmlns:m="http://schemas.openxmlformats.org/officeDocument/2006/math">
                      <m:sSup>
                        <m:sSupPr>
                          <m:ctrlPr>
                            <a:rPr lang="ru-RU" sz="2000" i="1" smtClean="0">
                              <a:solidFill>
                                <a:srgbClr val="0000CC"/>
                              </a:solidFill>
                              <a:latin typeface="Cambria Math" panose="02040503050406030204" pitchFamily="18" charset="0"/>
                            </a:rPr>
                          </m:ctrlPr>
                        </m:sSupPr>
                        <m:e>
                          <m:r>
                            <a:rPr lang="en-US" sz="2000" i="1" smtClean="0">
                              <a:solidFill>
                                <a:srgbClr val="0000CC"/>
                              </a:solidFill>
                              <a:latin typeface="Cambria Math" panose="02040503050406030204" pitchFamily="18" charset="0"/>
                            </a:rPr>
                            <m:t>𝑘</m:t>
                          </m:r>
                        </m:e>
                        <m:sup>
                          <m:r>
                            <a:rPr lang="en-US" sz="2000" i="1" smtClean="0">
                              <a:solidFill>
                                <a:srgbClr val="0000CC"/>
                              </a:solidFill>
                              <a:latin typeface="Cambria Math" panose="02040503050406030204" pitchFamily="18" charset="0"/>
                            </a:rPr>
                            <m:t>2</m:t>
                          </m:r>
                        </m:sup>
                      </m:sSup>
                      <m:r>
                        <a:rPr lang="en-US" sz="2000" i="1" smtClean="0">
                          <a:solidFill>
                            <a:srgbClr val="0000CC"/>
                          </a:solidFill>
                          <a:latin typeface="Cambria Math" panose="02040503050406030204" pitchFamily="18" charset="0"/>
                        </a:rPr>
                        <m:t>=</m:t>
                      </m:r>
                      <m:sSubSup>
                        <m:sSubSupPr>
                          <m:ctrlPr>
                            <a:rPr lang="en-US" sz="2000" i="1" smtClean="0">
                              <a:solidFill>
                                <a:srgbClr val="0000CC"/>
                              </a:solidFill>
                              <a:latin typeface="Cambria Math" panose="02040503050406030204" pitchFamily="18" charset="0"/>
                            </a:rPr>
                          </m:ctrlPr>
                        </m:sSubSupPr>
                        <m:e>
                          <m:r>
                            <a:rPr lang="en-US" sz="2000" i="1" smtClean="0">
                              <a:solidFill>
                                <a:srgbClr val="0000CC"/>
                              </a:solidFill>
                              <a:latin typeface="Cambria Math" panose="02040503050406030204" pitchFamily="18" charset="0"/>
                            </a:rPr>
                            <m:t>𝑘</m:t>
                          </m:r>
                        </m:e>
                        <m:sub>
                          <m:r>
                            <a:rPr lang="en-US" sz="2000" i="1" smtClean="0">
                              <a:solidFill>
                                <a:srgbClr val="0000CC"/>
                              </a:solidFill>
                              <a:latin typeface="Cambria Math" panose="02040503050406030204" pitchFamily="18" charset="0"/>
                            </a:rPr>
                            <m:t>0</m:t>
                          </m:r>
                        </m:sub>
                        <m:sup>
                          <m:r>
                            <a:rPr lang="en-US" sz="2000" i="1" smtClean="0">
                              <a:solidFill>
                                <a:srgbClr val="0000CC"/>
                              </a:solidFill>
                              <a:latin typeface="Cambria Math" panose="02040503050406030204" pitchFamily="18" charset="0"/>
                            </a:rPr>
                            <m:t>2</m:t>
                          </m:r>
                        </m:sup>
                      </m:sSubSup>
                      <m:r>
                        <a:rPr lang="en-US" sz="2000" i="1" smtClean="0">
                          <a:solidFill>
                            <a:srgbClr val="0000CC"/>
                          </a:solidFill>
                          <a:latin typeface="Cambria Math" panose="02040503050406030204" pitchFamily="18" charset="0"/>
                        </a:rPr>
                        <m:t>−</m:t>
                      </m:r>
                      <m:r>
                        <a:rPr lang="en-US" sz="2000" i="1" smtClean="0">
                          <a:solidFill>
                            <a:srgbClr val="0000CC"/>
                          </a:solidFill>
                          <a:latin typeface="Cambria Math" panose="02040503050406030204" pitchFamily="18" charset="0"/>
                        </a:rPr>
                        <m:t>4</m:t>
                      </m:r>
                      <m:r>
                        <a:rPr lang="en-US" sz="2000" i="1" smtClean="0">
                          <a:solidFill>
                            <a:srgbClr val="0000CC"/>
                          </a:solidFill>
                          <a:latin typeface="Cambria Math" panose="02040503050406030204" pitchFamily="18" charset="0"/>
                          <a:ea typeface="Cambria Math" panose="02040503050406030204" pitchFamily="18" charset="0"/>
                        </a:rPr>
                        <m:t>𝜋</m:t>
                      </m:r>
                      <m:r>
                        <a:rPr lang="en-US" sz="2000" i="1" smtClean="0">
                          <a:solidFill>
                            <a:srgbClr val="0000CC"/>
                          </a:solidFill>
                          <a:latin typeface="Cambria Math" panose="02040503050406030204" pitchFamily="18" charset="0"/>
                          <a:ea typeface="Cambria Math" panose="02040503050406030204" pitchFamily="18" charset="0"/>
                        </a:rPr>
                        <m:t>𝑁𝑏</m:t>
                      </m:r>
                    </m:oMath>
                  </m:oMathPara>
                </a14:m>
                <a:endParaRPr lang="ru-RU" sz="1800" dirty="0">
                  <a:ea typeface="Cambria Math"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28711" y="946992"/>
                <a:ext cx="2021152" cy="406137"/>
              </a:xfrm>
              <a:prstGeom prst="rect">
                <a:avLst/>
              </a:prstGeom>
              <a:blipFill>
                <a:blip r:embed="rId6"/>
                <a:stretch>
                  <a:fillRect/>
                </a:stretch>
              </a:blipFill>
              <a:ln w="12700" cap="flat">
                <a:solidFill>
                  <a:srgbClr val="FF0000"/>
                </a:solidFill>
                <a:miter lim="400000"/>
              </a:ln>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470521" y="794970"/>
                <a:ext cx="1504540" cy="648126"/>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𝑈</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𝜋</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ℏ</m:t>
                              </m:r>
                            </m:e>
                            <m:sup>
                              <m:r>
                                <a:rPr lang="en-US" sz="1800" b="0" i="1" smtClean="0">
                                  <a:latin typeface="Cambria Math" panose="02040503050406030204" pitchFamily="18" charset="0"/>
                                  <a:ea typeface="Cambria Math" panose="02040503050406030204" pitchFamily="18" charset="0"/>
                                </a:rPr>
                                <m:t>2</m:t>
                              </m:r>
                            </m:sup>
                          </m:sSup>
                        </m:num>
                        <m:den>
                          <m:r>
                            <a:rPr lang="en-US" sz="1800" b="0" i="1" smtClean="0">
                              <a:latin typeface="Cambria Math" panose="02040503050406030204" pitchFamily="18" charset="0"/>
                            </a:rPr>
                            <m:t>𝑚</m:t>
                          </m:r>
                        </m:den>
                      </m:f>
                      <m:r>
                        <a:rPr lang="en-US" sz="1800" b="0" i="1" smtClean="0">
                          <a:latin typeface="Cambria Math" panose="02040503050406030204" pitchFamily="18" charset="0"/>
                        </a:rPr>
                        <m:t>𝑁𝑏</m:t>
                      </m:r>
                    </m:oMath>
                  </m:oMathPara>
                </a14:m>
                <a:endParaRPr lang="ru-RU" dirty="0"/>
              </a:p>
            </p:txBody>
          </p:sp>
        </mc:Choice>
        <mc:Fallback xmlns="">
          <p:sp>
            <p:nvSpPr>
              <p:cNvPr id="27" name="TextBox 26"/>
              <p:cNvSpPr txBox="1">
                <a:spLocks noRot="1" noChangeAspect="1" noMove="1" noResize="1" noEditPoints="1" noAdjustHandles="1" noChangeArrowheads="1" noChangeShapeType="1" noTextEdit="1"/>
              </p:cNvSpPr>
              <p:nvPr/>
            </p:nvSpPr>
            <p:spPr>
              <a:xfrm>
                <a:off x="7470521" y="794970"/>
                <a:ext cx="1504540" cy="648126"/>
              </a:xfrm>
              <a:prstGeom prst="rect">
                <a:avLst/>
              </a:prstGeom>
              <a:blipFill>
                <a:blip r:embed="rId7"/>
                <a:stretch>
                  <a:fillRect/>
                </a:stretch>
              </a:blipFill>
              <a:ln w="12700" cap="flat">
                <a:solidFill>
                  <a:srgbClr val="FF0000"/>
                </a:solidFill>
                <a:miter lim="400000"/>
              </a:ln>
              <a:effectLst/>
            </p:spPr>
            <p:txBody>
              <a:bodyPr/>
              <a:lstStyle/>
              <a:p>
                <a:r>
                  <a:rPr lang="ru-RU">
                    <a:noFill/>
                  </a:rPr>
                  <a:t> </a:t>
                </a:r>
              </a:p>
            </p:txBody>
          </p:sp>
        </mc:Fallback>
      </mc:AlternateContent>
      <p:sp>
        <p:nvSpPr>
          <p:cNvPr id="30" name="TextBox 29"/>
          <p:cNvSpPr txBox="1"/>
          <p:nvPr/>
        </p:nvSpPr>
        <p:spPr>
          <a:xfrm>
            <a:off x="1086433" y="1868980"/>
            <a:ext cx="3896366"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Local-field corrections (cold neutrons)</a:t>
            </a:r>
            <a:endParaRPr lang="ru-RU" dirty="0"/>
          </a:p>
        </p:txBody>
      </p:sp>
      <mc:AlternateContent xmlns:mc="http://schemas.openxmlformats.org/markup-compatibility/2006" xmlns:a14="http://schemas.microsoft.com/office/drawing/2010/main">
        <mc:Choice Requires="a14">
          <p:sp>
            <p:nvSpPr>
              <p:cNvPr id="31" name="Уравнение"/>
              <p:cNvSpPr txBox="1"/>
              <p:nvPr/>
            </p:nvSpPr>
            <p:spPr>
              <a:xfrm>
                <a:off x="1218212" y="3537047"/>
                <a:ext cx="1977273" cy="276999"/>
              </a:xfrm>
              <a:prstGeom prst="rect">
                <a:avLst/>
              </a:prstGeom>
              <a:noFill/>
              <a:ln w="12700" cap="flat">
                <a:noFill/>
                <a:miter lim="400000"/>
              </a:ln>
              <a:effectLst/>
            </p:spPr>
            <p:txBody>
              <a:bodyPr wrap="none" lIns="0" tIns="0" rIns="0" bIns="0">
                <a:spAutoFit/>
              </a:bodyPr>
              <a:lstStyle/>
              <a:p>
                <a:pPr latinLnBrk="1">
                  <a:defRPr sz="1800"/>
                </a:pPr>
                <a14:m>
                  <m:oMathPara xmlns:m="http://schemas.openxmlformats.org/officeDocument/2006/math">
                    <m:oMathParaPr>
                      <m:jc m:val="centerGroup"/>
                    </m:oMathParaPr>
                    <m:oMath xmlns:m="http://schemas.openxmlformats.org/officeDocument/2006/math">
                      <m:r>
                        <a:rPr i="1">
                          <a:solidFill>
                            <a:srgbClr val="FF2600"/>
                          </a:solidFill>
                          <a:latin typeface="Cambria Math" panose="02040503050406030204" pitchFamily="18" charset="0"/>
                        </a:rPr>
                        <m:t>𝑘</m:t>
                      </m:r>
                      <m:r>
                        <a:rPr i="1">
                          <a:solidFill>
                            <a:srgbClr val="FF2600"/>
                          </a:solidFill>
                          <a:latin typeface="Cambria Math" panose="02040503050406030204" pitchFamily="18" charset="0"/>
                        </a:rPr>
                        <m:t>≫</m:t>
                      </m:r>
                      <m:r>
                        <a:rPr i="1">
                          <a:solidFill>
                            <a:srgbClr val="FF2600"/>
                          </a:solidFill>
                          <a:latin typeface="Cambria Math" panose="02040503050406030204" pitchFamily="18" charset="0"/>
                        </a:rPr>
                        <m:t>4</m:t>
                      </m:r>
                      <m:r>
                        <a:rPr i="1">
                          <a:solidFill>
                            <a:srgbClr val="FF2600"/>
                          </a:solidFill>
                          <a:latin typeface="Cambria Math" panose="02040503050406030204" pitchFamily="18" charset="0"/>
                        </a:rPr>
                        <m:t>𝜋</m:t>
                      </m:r>
                      <m:r>
                        <a:rPr i="1">
                          <a:solidFill>
                            <a:srgbClr val="FF2600"/>
                          </a:solidFill>
                          <a:latin typeface="Cambria Math" panose="02040503050406030204" pitchFamily="18" charset="0"/>
                        </a:rPr>
                        <m:t>𝑁𝑏𝑎</m:t>
                      </m:r>
                      <m:r>
                        <a:rPr i="1">
                          <a:solidFill>
                            <a:srgbClr val="FF2600"/>
                          </a:solidFill>
                          <a:latin typeface="Cambria Math" panose="02040503050406030204" pitchFamily="18" charset="0"/>
                        </a:rPr>
                        <m:t>=</m:t>
                      </m:r>
                      <m:sSub>
                        <m:sSubPr>
                          <m:ctrlPr>
                            <a:rPr i="1">
                              <a:solidFill>
                                <a:srgbClr val="FF2600"/>
                              </a:solidFill>
                              <a:latin typeface="Cambria Math" panose="02040503050406030204" pitchFamily="18" charset="0"/>
                            </a:rPr>
                          </m:ctrlPr>
                        </m:sSubPr>
                        <m:e>
                          <m:r>
                            <a:rPr i="1">
                              <a:solidFill>
                                <a:srgbClr val="FF2600"/>
                              </a:solidFill>
                              <a:latin typeface="Cambria Math" panose="02040503050406030204" pitchFamily="18" charset="0"/>
                            </a:rPr>
                            <m:t>𝑘</m:t>
                          </m:r>
                        </m:e>
                        <m:sub>
                          <m:r>
                            <a:rPr i="1">
                              <a:solidFill>
                                <a:srgbClr val="FF2600"/>
                              </a:solidFill>
                              <a:latin typeface="Cambria Math" panose="02040503050406030204" pitchFamily="18" charset="0"/>
                            </a:rPr>
                            <m:t>𝑚𝑖𝑛</m:t>
                          </m:r>
                        </m:sub>
                      </m:sSub>
                    </m:oMath>
                  </m:oMathPara>
                </a14:m>
                <a:endParaRPr dirty="0">
                  <a:solidFill>
                    <a:srgbClr val="FF2600"/>
                  </a:solidFill>
                </a:endParaRPr>
              </a:p>
            </p:txBody>
          </p:sp>
        </mc:Choice>
        <mc:Fallback xmlns="">
          <p:sp>
            <p:nvSpPr>
              <p:cNvPr id="31" name="Уравнение"/>
              <p:cNvSpPr txBox="1">
                <a:spLocks noRot="1" noChangeAspect="1" noMove="1" noResize="1" noEditPoints="1" noAdjustHandles="1" noChangeArrowheads="1" noChangeShapeType="1" noTextEdit="1"/>
              </p:cNvSpPr>
              <p:nvPr/>
            </p:nvSpPr>
            <p:spPr>
              <a:xfrm>
                <a:off x="1218212" y="3537047"/>
                <a:ext cx="1977273" cy="276999"/>
              </a:xfrm>
              <a:prstGeom prst="rect">
                <a:avLst/>
              </a:prstGeom>
              <a:blipFill>
                <a:blip r:embed="rId8"/>
                <a:stretch>
                  <a:fillRect l="-2469" r="-309" b="-15217"/>
                </a:stretch>
              </a:blipFill>
              <a:ln w="12700" cap="flat">
                <a:noFill/>
                <a:miter lim="400000"/>
              </a:ln>
              <a:effectLst/>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6A25F5D-5010-C05D-E05B-BC6CDBEAD84D}"/>
                  </a:ext>
                </a:extLst>
              </p:cNvPr>
              <p:cNvSpPr txBox="1"/>
              <p:nvPr/>
            </p:nvSpPr>
            <p:spPr>
              <a:xfrm>
                <a:off x="2218732" y="5682335"/>
                <a:ext cx="2267210" cy="618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𝑣</m:t>
                      </m:r>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r>
                            <a:rPr lang="ru-RU" i="0">
                              <a:latin typeface="Cambria Math" panose="02040503050406030204" pitchFamily="18" charset="0"/>
                            </a:rPr>
                            <m:t>ℏ</m:t>
                          </m:r>
                          <m:r>
                            <a:rPr lang="ru-RU" i="1">
                              <a:latin typeface="Cambria Math" panose="02040503050406030204" pitchFamily="18" charset="0"/>
                            </a:rPr>
                            <m:t>𝑘</m:t>
                          </m:r>
                        </m:num>
                        <m:den>
                          <m:sSup>
                            <m:sSupPr>
                              <m:ctrlPr>
                                <a:rPr lang="ru-RU" i="1">
                                  <a:solidFill>
                                    <a:srgbClr val="836967"/>
                                  </a:solidFill>
                                  <a:latin typeface="Cambria Math" panose="02040503050406030204" pitchFamily="18" charset="0"/>
                                </a:rPr>
                              </m:ctrlPr>
                            </m:sSupPr>
                            <m:e>
                              <m:r>
                                <a:rPr lang="ru-RU" i="1">
                                  <a:latin typeface="Cambria Math" panose="02040503050406030204" pitchFamily="18" charset="0"/>
                                </a:rPr>
                                <m:t>𝑚</m:t>
                              </m:r>
                            </m:e>
                            <m:sup>
                              <m:r>
                                <a:rPr lang="ru-RU" i="0">
                                  <a:latin typeface="Cambria Math" panose="02040503050406030204" pitchFamily="18" charset="0"/>
                                </a:rPr>
                                <m:t>∗</m:t>
                              </m:r>
                            </m:sup>
                          </m:sSup>
                        </m:den>
                      </m:f>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r>
                            <a:rPr lang="ru-RU" i="1">
                              <a:latin typeface="Cambria Math" panose="02040503050406030204" pitchFamily="18" charset="0"/>
                            </a:rPr>
                            <m:t>𝑚</m:t>
                          </m:r>
                        </m:num>
                        <m:den>
                          <m:sSup>
                            <m:sSupPr>
                              <m:ctrlPr>
                                <a:rPr lang="ru-RU" i="1">
                                  <a:solidFill>
                                    <a:srgbClr val="836967"/>
                                  </a:solidFill>
                                  <a:latin typeface="Cambria Math" panose="02040503050406030204" pitchFamily="18" charset="0"/>
                                </a:rPr>
                              </m:ctrlPr>
                            </m:sSupPr>
                            <m:e>
                              <m:r>
                                <a:rPr lang="ru-RU" i="1">
                                  <a:latin typeface="Cambria Math" panose="02040503050406030204" pitchFamily="18" charset="0"/>
                                </a:rPr>
                                <m:t>𝑚</m:t>
                              </m:r>
                            </m:e>
                            <m:sup>
                              <m:r>
                                <a:rPr lang="ru-RU" i="0">
                                  <a:latin typeface="Cambria Math" panose="02040503050406030204" pitchFamily="18" charset="0"/>
                                </a:rPr>
                                <m:t>∗</m:t>
                              </m:r>
                            </m:sup>
                          </m:sSup>
                        </m:den>
                      </m:f>
                      <m:r>
                        <a:rPr lang="ru-RU" i="1">
                          <a:latin typeface="Cambria Math" panose="02040503050406030204" pitchFamily="18" charset="0"/>
                        </a:rPr>
                        <m:t>𝑛</m:t>
                      </m:r>
                      <m:sSub>
                        <m:sSubPr>
                          <m:ctrlPr>
                            <a:rPr lang="ru-RU" i="1" smtClean="0">
                              <a:latin typeface="Cambria Math" panose="02040503050406030204" pitchFamily="18" charset="0"/>
                            </a:rPr>
                          </m:ctrlPr>
                        </m:sSubPr>
                        <m:e>
                          <m:r>
                            <a:rPr lang="ru-RU" i="1" dirty="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ru-RU" dirty="0"/>
              </a:p>
            </p:txBody>
          </p:sp>
        </mc:Choice>
        <mc:Fallback>
          <p:sp>
            <p:nvSpPr>
              <p:cNvPr id="10" name="TextBox 9">
                <a:extLst>
                  <a:ext uri="{FF2B5EF4-FFF2-40B4-BE49-F238E27FC236}">
                    <a16:creationId xmlns:a16="http://schemas.microsoft.com/office/drawing/2014/main" id="{36A25F5D-5010-C05D-E05B-BC6CDBEAD84D}"/>
                  </a:ext>
                </a:extLst>
              </p:cNvPr>
              <p:cNvSpPr txBox="1">
                <a:spLocks noRot="1" noChangeAspect="1" noMove="1" noResize="1" noEditPoints="1" noAdjustHandles="1" noChangeArrowheads="1" noChangeShapeType="1" noTextEdit="1"/>
              </p:cNvSpPr>
              <p:nvPr/>
            </p:nvSpPr>
            <p:spPr>
              <a:xfrm>
                <a:off x="2218732" y="5682335"/>
                <a:ext cx="2267210" cy="618246"/>
              </a:xfrm>
              <a:prstGeom prst="rect">
                <a:avLst/>
              </a:prstGeom>
              <a:blipFill>
                <a:blip r:embed="rId9"/>
                <a:stretch>
                  <a:fillRect/>
                </a:stretch>
              </a:blipFill>
              <a:ln w="12700" cap="flat">
                <a:noFill/>
                <a:miter lim="400000"/>
              </a:ln>
              <a:effectLst/>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72A59C4-2898-913F-0934-0A31F65840CC}"/>
                  </a:ext>
                </a:extLst>
              </p:cNvPr>
              <p:cNvSpPr txBox="1"/>
              <p:nvPr/>
            </p:nvSpPr>
            <p:spPr>
              <a:xfrm>
                <a:off x="4618949" y="5682335"/>
                <a:ext cx="2267210" cy="6152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p>
                        <m:sSupPr>
                          <m:ctrlPr>
                            <a:rPr lang="ru-RU" i="1" smtClean="0">
                              <a:effectLst/>
                              <a:latin typeface="Cambria Math" panose="02040503050406030204" pitchFamily="18" charset="0"/>
                            </a:rPr>
                          </m:ctrlPr>
                        </m:sSupPr>
                        <m:e>
                          <m:r>
                            <a:rPr lang="ru-RU" i="1">
                              <a:effectLst/>
                              <a:latin typeface="Cambria Math" panose="02040503050406030204" pitchFamily="18" charset="0"/>
                              <a:ea typeface="Aptos" panose="020B0004020202020204" pitchFamily="34" charset="0"/>
                              <a:cs typeface="Times New Roman" panose="02020603050405020304" pitchFamily="18" charset="0"/>
                            </a:rPr>
                            <m:t>𝑚</m:t>
                          </m:r>
                        </m:e>
                        <m:sup>
                          <m:r>
                            <a:rPr lang="en-US" i="1">
                              <a:effectLst/>
                              <a:latin typeface="Cambria Math" panose="02040503050406030204" pitchFamily="18" charset="0"/>
                              <a:ea typeface="Aptos" panose="020B0004020202020204" pitchFamily="34" charset="0"/>
                              <a:cs typeface="Times New Roman" panose="02020603050405020304" pitchFamily="18" charset="0"/>
                            </a:rPr>
                            <m:t>∗</m:t>
                          </m:r>
                        </m:sup>
                      </m:sSup>
                      <m:r>
                        <a:rPr lang="en-US" i="1">
                          <a:effectLst/>
                          <a:latin typeface="Cambria Math" panose="02040503050406030204" pitchFamily="18" charset="0"/>
                          <a:ea typeface="Aptos" panose="020B0004020202020204" pitchFamily="34" charset="0"/>
                          <a:cs typeface="Times New Roman" panose="02020603050405020304" pitchFamily="18" charset="0"/>
                        </a:rPr>
                        <m:t>=</m:t>
                      </m:r>
                      <m:r>
                        <a:rPr lang="en-US" i="1">
                          <a:effectLst/>
                          <a:latin typeface="Cambria Math" panose="02040503050406030204" pitchFamily="18" charset="0"/>
                          <a:ea typeface="Aptos" panose="020B0004020202020204" pitchFamily="34" charset="0"/>
                          <a:cs typeface="Times New Roman" panose="02020603050405020304" pitchFamily="18" charset="0"/>
                        </a:rPr>
                        <m:t>2</m:t>
                      </m:r>
                      <m:r>
                        <a:rPr lang="ru-RU" i="1">
                          <a:effectLst/>
                          <a:latin typeface="Cambria Math" panose="02040503050406030204" pitchFamily="18" charset="0"/>
                          <a:ea typeface="Aptos" panose="020B0004020202020204" pitchFamily="34" charset="0"/>
                          <a:cs typeface="Times New Roman" panose="02020603050405020304" pitchFamily="18" charset="0"/>
                        </a:rPr>
                        <m:t>𝑚𝑘</m:t>
                      </m:r>
                      <m:d>
                        <m:dPr>
                          <m:ctrlPr>
                            <a:rPr lang="ru-RU" i="1" smtClean="0">
                              <a:effectLst/>
                              <a:latin typeface="Cambria Math" panose="02040503050406030204" pitchFamily="18" charset="0"/>
                              <a:cs typeface="Times New Roman" panose="02020603050405020304" pitchFamily="18" charset="0"/>
                            </a:rPr>
                          </m:ctrlPr>
                        </m:dPr>
                        <m:e>
                          <m:f>
                            <m:fPr>
                              <m:type m:val="skw"/>
                              <m:ctrlPr>
                                <a:rPr lang="ru-RU"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𝑑𝐹</m:t>
                              </m:r>
                            </m:num>
                            <m:den>
                              <m:r>
                                <a:rPr lang="en-US" i="1">
                                  <a:latin typeface="Cambria Math" panose="02040503050406030204" pitchFamily="18" charset="0"/>
                                  <a:cs typeface="Times New Roman" panose="02020603050405020304" pitchFamily="18" charset="0"/>
                                </a:rPr>
                                <m:t>𝑑</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𝑘</m:t>
                                  </m:r>
                                </m:e>
                                <m:sub>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cs typeface="Times New Roman" panose="02020603050405020304" pitchFamily="18" charset="0"/>
                                    </a:rPr>
                                    <m:t>2</m:t>
                                  </m:r>
                                </m:sup>
                              </m:sSubSup>
                            </m:den>
                          </m:f>
                        </m:e>
                      </m:d>
                    </m:oMath>
                  </m:oMathPara>
                </a14:m>
                <a:endParaRPr lang="ru-RU" dirty="0"/>
              </a:p>
            </p:txBody>
          </p:sp>
        </mc:Choice>
        <mc:Fallback>
          <p:sp>
            <p:nvSpPr>
              <p:cNvPr id="14" name="TextBox 13">
                <a:extLst>
                  <a:ext uri="{FF2B5EF4-FFF2-40B4-BE49-F238E27FC236}">
                    <a16:creationId xmlns:a16="http://schemas.microsoft.com/office/drawing/2014/main" id="{172A59C4-2898-913F-0934-0A31F65840CC}"/>
                  </a:ext>
                </a:extLst>
              </p:cNvPr>
              <p:cNvSpPr txBox="1">
                <a:spLocks noRot="1" noChangeAspect="1" noMove="1" noResize="1" noEditPoints="1" noAdjustHandles="1" noChangeArrowheads="1" noChangeShapeType="1" noTextEdit="1"/>
              </p:cNvSpPr>
              <p:nvPr/>
            </p:nvSpPr>
            <p:spPr>
              <a:xfrm>
                <a:off x="4618949" y="5682335"/>
                <a:ext cx="2267210" cy="615297"/>
              </a:xfrm>
              <a:prstGeom prst="rect">
                <a:avLst/>
              </a:prstGeom>
              <a:blipFill>
                <a:blip r:embed="rId10"/>
                <a:stretch>
                  <a:fillRect/>
                </a:stretch>
              </a:blipFill>
              <a:ln w="12700" cap="flat">
                <a:noFill/>
                <a:miter lim="400000"/>
              </a:ln>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692BA7D-49D9-0601-835C-0E1A35034557}"/>
                  </a:ext>
                </a:extLst>
              </p:cNvPr>
              <p:cNvSpPr txBox="1"/>
              <p:nvPr/>
            </p:nvSpPr>
            <p:spPr>
              <a:xfrm>
                <a:off x="1042657" y="4832706"/>
                <a:ext cx="10316135" cy="72429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107000"/>
                  </a:lnSpc>
                </a:pPr>
                <a:r>
                  <a:rPr lang="en-US" sz="1900" dirty="0">
                    <a:solidFill>
                      <a:srgbClr val="0432FF"/>
                    </a:solidFill>
                    <a:latin typeface="Arial Narrow" panose="020B0606020202030204" pitchFamily="34" charset="0"/>
                    <a:ea typeface="Aptos" panose="020B0004020202020204" pitchFamily="34" charset="0"/>
                  </a:rPr>
                  <a:t>View of dispersion law </a:t>
                </a:r>
                <a14:m>
                  <m:oMath xmlns:m="http://schemas.openxmlformats.org/officeDocument/2006/math">
                    <m:r>
                      <a:rPr lang="ru-RU" sz="1900" i="1">
                        <a:latin typeface="Cambria Math" panose="02040503050406030204" pitchFamily="18" charset="0"/>
                      </a:rPr>
                      <m:t>𝑘</m:t>
                    </m:r>
                    <m:r>
                      <a:rPr lang="ru-RU" sz="1900">
                        <a:latin typeface="Cambria Math" panose="02040503050406030204" pitchFamily="18" charset="0"/>
                      </a:rPr>
                      <m:t>=</m:t>
                    </m:r>
                    <m:r>
                      <a:rPr lang="ru-RU" sz="1900" i="1">
                        <a:latin typeface="Cambria Math" panose="02040503050406030204" pitchFamily="18" charset="0"/>
                      </a:rPr>
                      <m:t>𝐹</m:t>
                    </m:r>
                    <m:d>
                      <m:dPr>
                        <m:ctrlPr>
                          <a:rPr lang="ru-RU" sz="1900" i="1">
                            <a:latin typeface="Cambria Math" panose="02040503050406030204" pitchFamily="18" charset="0"/>
                          </a:rPr>
                        </m:ctrlPr>
                      </m:dPr>
                      <m:e>
                        <m:sSubSup>
                          <m:sSubSupPr>
                            <m:ctrlPr>
                              <a:rPr lang="ru-RU" sz="1900" i="1">
                                <a:solidFill>
                                  <a:srgbClr val="836967"/>
                                </a:solidFill>
                                <a:latin typeface="Cambria Math" panose="02040503050406030204" pitchFamily="18" charset="0"/>
                              </a:rPr>
                            </m:ctrlPr>
                          </m:sSubSupPr>
                          <m:e>
                            <m:r>
                              <a:rPr lang="ru-RU" sz="1900" i="1">
                                <a:latin typeface="Cambria Math" panose="02040503050406030204" pitchFamily="18" charset="0"/>
                              </a:rPr>
                              <m:t>𝑘</m:t>
                            </m:r>
                          </m:e>
                          <m:sub>
                            <m:r>
                              <a:rPr lang="ru-RU" sz="1900">
                                <a:latin typeface="Cambria Math" panose="02040503050406030204" pitchFamily="18" charset="0"/>
                              </a:rPr>
                              <m:t>0</m:t>
                            </m:r>
                          </m:sub>
                          <m:sup>
                            <m:r>
                              <a:rPr lang="ru-RU" sz="1900">
                                <a:latin typeface="Cambria Math" panose="02040503050406030204" pitchFamily="18" charset="0"/>
                              </a:rPr>
                              <m:t>2</m:t>
                            </m:r>
                          </m:sup>
                        </m:sSubSup>
                      </m:e>
                    </m:d>
                  </m:oMath>
                </a14:m>
                <a:r>
                  <a:rPr lang="en-US" sz="1900" dirty="0"/>
                  <a:t> </a:t>
                </a:r>
                <a:r>
                  <a:rPr lang="en-US" sz="1900" dirty="0">
                    <a:solidFill>
                      <a:srgbClr val="0432FF"/>
                    </a:solidFill>
                    <a:latin typeface="Arial Narrow" panose="020B0606020202030204" pitchFamily="34" charset="0"/>
                    <a:ea typeface="Aptos" panose="020B0004020202020204" pitchFamily="34" charset="0"/>
                  </a:rPr>
                  <a:t>is strongly related with the view of the dependance of the neutron velocity in matter and with the concept of its effective mass</a:t>
                </a:r>
                <a:endParaRPr lang="ru-RU" sz="1900" dirty="0">
                  <a:solidFill>
                    <a:srgbClr val="0432FF"/>
                  </a:solidFill>
                  <a:effectLst/>
                  <a:latin typeface="Arial Narrow" panose="020B0606020202030204" pitchFamily="34" charset="0"/>
                  <a:ea typeface="Aptos" panose="020B0004020202020204" pitchFamily="34" charset="0"/>
                </a:endParaRPr>
              </a:p>
            </p:txBody>
          </p:sp>
        </mc:Choice>
        <mc:Fallback xmlns="">
          <p:sp>
            <p:nvSpPr>
              <p:cNvPr id="15" name="TextBox 14">
                <a:extLst>
                  <a:ext uri="{FF2B5EF4-FFF2-40B4-BE49-F238E27FC236}">
                    <a16:creationId xmlns:a16="http://schemas.microsoft.com/office/drawing/2014/main" id="{2692BA7D-49D9-0601-835C-0E1A35034557}"/>
                  </a:ext>
                </a:extLst>
              </p:cNvPr>
              <p:cNvSpPr txBox="1">
                <a:spLocks noRot="1" noChangeAspect="1" noMove="1" noResize="1" noEditPoints="1" noAdjustHandles="1" noChangeArrowheads="1" noChangeShapeType="1" noTextEdit="1"/>
              </p:cNvSpPr>
              <p:nvPr/>
            </p:nvSpPr>
            <p:spPr>
              <a:xfrm>
                <a:off x="1042657" y="4832706"/>
                <a:ext cx="10316135" cy="724299"/>
              </a:xfrm>
              <a:prstGeom prst="rect">
                <a:avLst/>
              </a:prstGeom>
              <a:blipFill>
                <a:blip r:embed="rId11"/>
                <a:stretch>
                  <a:fillRect l="-1005" t="-4202" r="-1005" b="-10084"/>
                </a:stretch>
              </a:blipFill>
              <a:ln w="12700" cap="flat">
                <a:noFill/>
                <a:miter lim="400000"/>
              </a:ln>
            </p:spPr>
            <p:txBody>
              <a:bodyPr/>
              <a:lstStyle/>
              <a:p>
                <a:r>
                  <a:rPr lang="ru-RU">
                    <a:noFill/>
                  </a:rPr>
                  <a:t> </a:t>
                </a:r>
              </a:p>
            </p:txBody>
          </p:sp>
        </mc:Fallback>
      </mc:AlternateContent>
      <p:sp>
        <p:nvSpPr>
          <p:cNvPr id="2" name="Прямоугольник 11">
            <a:extLst>
              <a:ext uri="{FF2B5EF4-FFF2-40B4-BE49-F238E27FC236}">
                <a16:creationId xmlns:a16="http://schemas.microsoft.com/office/drawing/2014/main" id="{496472F8-CD19-160F-B272-FFC09E73213D}"/>
              </a:ext>
            </a:extLst>
          </p:cNvPr>
          <p:cNvSpPr/>
          <p:nvPr/>
        </p:nvSpPr>
        <p:spPr>
          <a:xfrm>
            <a:off x="7063555" y="5666690"/>
            <a:ext cx="4503790" cy="630942"/>
          </a:xfrm>
          <a:prstGeom prst="rect">
            <a:avLst/>
          </a:prstGeom>
          <a:solidFill>
            <a:schemeClr val="bg1"/>
          </a:solidFill>
          <a:ln w="12700">
            <a:noFill/>
          </a:ln>
        </p:spPr>
        <p:txBody>
          <a:bodyPr wrap="square">
            <a:spAutoFit/>
          </a:bodyPr>
          <a:lstStyle/>
          <a:p>
            <a:pPr>
              <a:spcAft>
                <a:spcPts val="600"/>
              </a:spcAft>
            </a:pPr>
            <a:r>
              <a:rPr lang="en-US" altLang="ru-RU" sz="1500" i="1" dirty="0">
                <a:solidFill>
                  <a:srgbClr val="000066"/>
                </a:solidFill>
              </a:rPr>
              <a:t>A.I. Frank, Phys. </a:t>
            </a:r>
            <a:r>
              <a:rPr lang="en-US" altLang="ru-RU" sz="1500" i="1" dirty="0" err="1">
                <a:solidFill>
                  <a:srgbClr val="000066"/>
                </a:solidFill>
              </a:rPr>
              <a:t>Usp</a:t>
            </a:r>
            <a:r>
              <a:rPr lang="en-US" altLang="ru-RU" sz="1500" i="1" dirty="0">
                <a:solidFill>
                  <a:srgbClr val="000066"/>
                </a:solidFill>
              </a:rPr>
              <a:t>., 2018</a:t>
            </a:r>
          </a:p>
          <a:p>
            <a:pPr>
              <a:spcAft>
                <a:spcPts val="600"/>
              </a:spcAft>
            </a:pPr>
            <a:r>
              <a:rPr lang="en-US" altLang="ru-RU" sz="1500" i="1" dirty="0">
                <a:solidFill>
                  <a:srgbClr val="000066"/>
                </a:solidFill>
              </a:rPr>
              <a:t>A.I. Frank, G.V. Kulin, M.A. Zakharov, PEPAN Lett., 2025</a:t>
            </a:r>
            <a:endParaRPr lang="ru-RU" sz="1500" i="1" dirty="0">
              <a:solidFill>
                <a:srgbClr val="000066"/>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p:cNvGrpSpPr/>
          <p:nvPr/>
        </p:nvGrpSpPr>
        <p:grpSpPr>
          <a:xfrm>
            <a:off x="3601482" y="1264887"/>
            <a:ext cx="3252298" cy="3363045"/>
            <a:chOff x="3874273" y="1442240"/>
            <a:chExt cx="3479280" cy="3597758"/>
          </a:xfrm>
        </p:grpSpPr>
        <p:graphicFrame>
          <p:nvGraphicFramePr>
            <p:cNvPr id="2" name="Object 4"/>
            <p:cNvGraphicFramePr>
              <a:graphicFrameLocks noChangeAspect="1"/>
            </p:cNvGraphicFramePr>
            <p:nvPr/>
          </p:nvGraphicFramePr>
          <p:xfrm>
            <a:off x="3874273" y="1442240"/>
            <a:ext cx="3462975" cy="2400703"/>
          </p:xfrm>
          <a:graphic>
            <a:graphicData uri="http://schemas.openxmlformats.org/presentationml/2006/ole">
              <mc:AlternateContent xmlns:mc="http://schemas.openxmlformats.org/markup-compatibility/2006">
                <mc:Choice xmlns:v="urn:schemas-microsoft-com:vml" Requires="v">
                  <p:oleObj name="Graph" r:id="rId2" imgW="4391025" imgH="3038475" progId="Origin50.Graph">
                    <p:embed/>
                  </p:oleObj>
                </mc:Choice>
                <mc:Fallback>
                  <p:oleObj name="Graph" r:id="rId2" imgW="4391025" imgH="3038475" progId="Origin50.Graph">
                    <p:embed/>
                    <p:pic>
                      <p:nvPicPr>
                        <p:cNvPr id="2" name="Object 4"/>
                        <p:cNvPicPr>
                          <a:picLocks noChangeAspect="1" noChangeArrowheads="1"/>
                        </p:cNvPicPr>
                        <p:nvPr/>
                      </p:nvPicPr>
                      <p:blipFill>
                        <a:blip r:embed="rId3"/>
                        <a:srcRect/>
                        <a:stretch>
                          <a:fillRect/>
                        </a:stretch>
                      </p:blipFill>
                      <p:spPr bwMode="auto">
                        <a:xfrm>
                          <a:off x="3874273" y="1442240"/>
                          <a:ext cx="3462975" cy="2400703"/>
                        </a:xfrm>
                        <a:prstGeom prst="rect">
                          <a:avLst/>
                        </a:prstGeom>
                        <a:solidFill>
                          <a:schemeClr val="bg1"/>
                        </a:solidFill>
                        <a:ln>
                          <a:solidFill>
                            <a:schemeClr val="tx1"/>
                          </a:solidFill>
                        </a:ln>
                      </p:spPr>
                    </p:pic>
                  </p:oleObj>
                </mc:Fallback>
              </mc:AlternateContent>
            </a:graphicData>
          </a:graphic>
        </p:graphicFrame>
        <p:sp>
          <p:nvSpPr>
            <p:cNvPr id="6" name="TextBox 5"/>
            <p:cNvSpPr txBox="1"/>
            <p:nvPr/>
          </p:nvSpPr>
          <p:spPr>
            <a:xfrm>
              <a:off x="3890578" y="4546113"/>
              <a:ext cx="3462975" cy="493885"/>
            </a:xfrm>
            <a:prstGeom prst="rect">
              <a:avLst/>
            </a:prstGeom>
            <a:noFill/>
            <a:ln w="12700">
              <a:noFill/>
            </a:ln>
          </p:spPr>
          <p:txBody>
            <a:bodyPr wrap="square" rtlCol="0">
              <a:spAutoFit/>
            </a:bodyPr>
            <a:lstStyle/>
            <a:p>
              <a:r>
                <a:rPr lang="sv-SE" sz="1200" i="1" u="none" strike="noStrike" baseline="0" dirty="0">
                  <a:solidFill>
                    <a:srgbClr val="000066"/>
                  </a:solidFill>
                  <a:latin typeface="Arial Narrow" panose="020B0706020202030204" pitchFamily="34" charset="0"/>
                </a:rPr>
                <a:t>I.V. Bondarenko, A. V. Krasnoperov, A. I. Frank at al</a:t>
              </a:r>
              <a:r>
                <a:rPr lang="sv-SE" sz="1200" i="1" u="none" strike="noStrike" baseline="0" dirty="0">
                  <a:solidFill>
                    <a:srgbClr val="FF0000"/>
                  </a:solidFill>
                  <a:latin typeface="Arial Narrow" panose="020B0706020202030204" pitchFamily="34" charset="0"/>
                </a:rPr>
                <a:t>.</a:t>
              </a:r>
              <a:r>
                <a:rPr lang="ru-RU" sz="1200" i="1" u="none" strike="noStrike" baseline="0" dirty="0">
                  <a:solidFill>
                    <a:srgbClr val="FF0000"/>
                  </a:solidFill>
                  <a:latin typeface="Arial Narrow" panose="020B0706020202030204" pitchFamily="34" charset="0"/>
                </a:rPr>
                <a:t> </a:t>
              </a:r>
              <a:r>
                <a:rPr lang="en-US" sz="1200" i="1" dirty="0">
                  <a:solidFill>
                    <a:srgbClr val="FF0000"/>
                  </a:solidFill>
                  <a:latin typeface="Arial Narrow" panose="020B0706020202030204" pitchFamily="34" charset="0"/>
                </a:rPr>
                <a:t>ISINN 7 (1997)</a:t>
              </a:r>
              <a:r>
                <a:rPr lang="ru-RU" sz="1200" i="1" dirty="0">
                  <a:solidFill>
                    <a:srgbClr val="FF0000"/>
                  </a:solidFill>
                  <a:latin typeface="Arial Narrow" panose="020B0706020202030204" pitchFamily="34" charset="0"/>
                </a:rPr>
                <a:t> </a:t>
              </a:r>
              <a:r>
                <a:rPr lang="en-US" sz="1200" i="1" dirty="0">
                  <a:solidFill>
                    <a:srgbClr val="000066"/>
                  </a:solidFill>
                  <a:effectLst/>
                  <a:latin typeface="Arial Narrow" panose="020B0706020202030204" pitchFamily="34" charset="0"/>
                  <a:ea typeface="Times New Roman" panose="02020603050405020304" pitchFamily="18" charset="0"/>
                </a:rPr>
                <a:t>JETP Letters, 67, (1998) 786.</a:t>
              </a:r>
            </a:p>
          </p:txBody>
        </p:sp>
      </p:grpSp>
      <p:pic>
        <p:nvPicPr>
          <p:cNvPr id="7" name="Рисунок 6" descr="Изображение выглядит как текст, диаграмма, снимок экрана, линия&#10;&#10;Контент, сгенерированный ИИ, может содержать ошибки."/>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67" y="1434223"/>
            <a:ext cx="2946675" cy="3080541"/>
          </a:xfrm>
          <a:prstGeom prst="rect">
            <a:avLst/>
          </a:prstGeom>
        </p:spPr>
      </p:pic>
      <p:grpSp>
        <p:nvGrpSpPr>
          <p:cNvPr id="24" name="Группа 23"/>
          <p:cNvGrpSpPr/>
          <p:nvPr/>
        </p:nvGrpSpPr>
        <p:grpSpPr>
          <a:xfrm>
            <a:off x="7089524" y="1323758"/>
            <a:ext cx="2546946" cy="2830644"/>
            <a:chOff x="7400212" y="1120633"/>
            <a:chExt cx="2650849" cy="2946119"/>
          </a:xfrm>
        </p:grpSpPr>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0212" y="1120633"/>
              <a:ext cx="2187894" cy="1762973"/>
            </a:xfrm>
            <a:prstGeom prst="rect">
              <a:avLst/>
            </a:prstGeom>
          </p:spPr>
        </p:pic>
        <p:sp>
          <p:nvSpPr>
            <p:cNvPr id="12" name="TextBox 11"/>
            <p:cNvSpPr txBox="1"/>
            <p:nvPr/>
          </p:nvSpPr>
          <p:spPr>
            <a:xfrm>
              <a:off x="7686537" y="3778453"/>
              <a:ext cx="2364524" cy="288299"/>
            </a:xfrm>
            <a:prstGeom prst="rect">
              <a:avLst/>
            </a:prstGeom>
            <a:noFill/>
            <a:ln w="12700">
              <a:noFill/>
            </a:ln>
          </p:spPr>
          <p:txBody>
            <a:bodyPr wrap="square" rtlCol="0">
              <a:spAutoFit/>
            </a:bodyPr>
            <a:lstStyle/>
            <a:p>
              <a:r>
                <a:rPr lang="en-US" sz="1200" i="1" dirty="0">
                  <a:solidFill>
                    <a:srgbClr val="002060"/>
                  </a:solidFill>
                  <a:latin typeface="Arial Narrow" panose="020B0706020202030204" pitchFamily="34" charset="0"/>
                </a:rPr>
                <a:t>G.V. Kulin et al</a:t>
              </a:r>
              <a:r>
                <a:rPr lang="ru-RU" sz="1200" i="1" dirty="0">
                  <a:solidFill>
                    <a:srgbClr val="002060"/>
                  </a:solidFill>
                  <a:latin typeface="Arial Narrow" panose="020B0706020202030204" pitchFamily="34" charset="0"/>
                </a:rPr>
                <a:t>. </a:t>
              </a:r>
              <a:r>
                <a:rPr lang="en-US" sz="1200" i="1" dirty="0">
                  <a:solidFill>
                    <a:srgbClr val="002060"/>
                  </a:solidFill>
                  <a:latin typeface="Arial Narrow" panose="020B0706020202030204" pitchFamily="34" charset="0"/>
                </a:rPr>
                <a:t>Phys. Lett. A (2</a:t>
              </a:r>
              <a:r>
                <a:rPr lang="ru-RU" sz="1200" i="1" dirty="0">
                  <a:solidFill>
                    <a:srgbClr val="002060"/>
                  </a:solidFill>
                  <a:latin typeface="Arial Narrow" panose="020B0706020202030204" pitchFamily="34" charset="0"/>
                </a:rPr>
                <a:t>01</a:t>
              </a:r>
              <a:r>
                <a:rPr lang="en-US" sz="1200" i="1" dirty="0">
                  <a:solidFill>
                    <a:srgbClr val="002060"/>
                  </a:solidFill>
                  <a:latin typeface="Arial Narrow" panose="020B0706020202030204" pitchFamily="34" charset="0"/>
                </a:rPr>
                <a:t>4)</a:t>
              </a:r>
            </a:p>
          </p:txBody>
        </p:sp>
      </p:grpSp>
      <p:sp>
        <p:nvSpPr>
          <p:cNvPr id="15" name="TextBox 14"/>
          <p:cNvSpPr txBox="1"/>
          <p:nvPr/>
        </p:nvSpPr>
        <p:spPr>
          <a:xfrm>
            <a:off x="845820" y="5280233"/>
            <a:ext cx="10687050" cy="8309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US" sz="2400" b="1" dirty="0">
                <a:solidFill>
                  <a:srgbClr val="FF0000"/>
                </a:solidFill>
                <a:latin typeface="Avenir Next Condensed Regular" panose="020B0806020202020204"/>
              </a:rPr>
              <a:t>The validity of the potential dispersion law for UCNs needs careful experimental verification.</a:t>
            </a:r>
            <a:endParaRPr kumimoji="0" lang="ru-RU" sz="2400" b="1" u="none" strike="noStrike" cap="none" spc="0" normalizeH="0" baseline="0" dirty="0">
              <a:ln>
                <a:noFill/>
              </a:ln>
              <a:solidFill>
                <a:srgbClr val="FF0000"/>
              </a:solidFill>
              <a:effectLst/>
              <a:uFillTx/>
              <a:latin typeface="Avenir Next Condensed Regular" panose="020B0806020202020204"/>
              <a:sym typeface="Calibri" panose="020F0502020204030204"/>
            </a:endParaRPr>
          </a:p>
        </p:txBody>
      </p:sp>
      <p:sp>
        <p:nvSpPr>
          <p:cNvPr id="22" name="Rectangle 3"/>
          <p:cNvSpPr txBox="1">
            <a:spLocks noGrp="1"/>
          </p:cNvSpPr>
          <p:nvPr/>
        </p:nvSpPr>
        <p:spPr>
          <a:xfrm>
            <a:off x="297658" y="-31321"/>
            <a:ext cx="8898604" cy="792163"/>
          </a:xfrm>
          <a:prstGeom prst="rect">
            <a:avLst/>
          </a:prstGeom>
          <a:ln w="12700">
            <a:miter lim="400000"/>
          </a:ln>
        </p:spPr>
        <p:txBody>
          <a:bodyPr lIns="45719" rIns="45719" anchor="ctr">
            <a:normAutofit/>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sz="2000" dirty="0"/>
              <a:t>Experimental verification of the dispersion law with UCN</a:t>
            </a:r>
            <a:endParaRPr lang="en-US" altLang="en-US" sz="2000" dirty="0">
              <a:effectLst>
                <a:outerShdw blurRad="38100" dist="38100" dir="2700000" algn="tl">
                  <a:srgbClr val="000000">
                    <a:alpha val="43137"/>
                  </a:srgbClr>
                </a:outerShdw>
              </a:effectLst>
            </a:endParaRPr>
          </a:p>
        </p:txBody>
      </p:sp>
      <p:sp>
        <p:nvSpPr>
          <p:cNvPr id="27" name="TextBox 26"/>
          <p:cNvSpPr txBox="1"/>
          <p:nvPr/>
        </p:nvSpPr>
        <p:spPr>
          <a:xfrm>
            <a:off x="3574611" y="3577707"/>
            <a:ext cx="3321280"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en-US" sz="1400" b="1" dirty="0">
                <a:solidFill>
                  <a:srgbClr val="FF0000"/>
                </a:solidFill>
                <a:latin typeface="Arial Narrow" panose="020B0706020202030204" pitchFamily="34" charset="0"/>
                <a:cs typeface="Times New Roman" panose="02020603050405020304" pitchFamily="18" charset="0"/>
              </a:rPr>
              <a:t>A systematic has been </a:t>
            </a:r>
            <a:r>
              <a:rPr lang="en-US" sz="1400" b="1" dirty="0" err="1">
                <a:solidFill>
                  <a:srgbClr val="FF0000"/>
                </a:solidFill>
                <a:latin typeface="Arial Narrow" panose="020B0706020202030204" pitchFamily="34" charset="0"/>
                <a:cs typeface="Times New Roman" panose="02020603050405020304" pitchFamily="18" charset="0"/>
              </a:rPr>
              <a:t>foud</a:t>
            </a:r>
            <a:r>
              <a:rPr lang="en-US" sz="1400" b="1" dirty="0">
                <a:solidFill>
                  <a:srgbClr val="FF0000"/>
                </a:solidFill>
                <a:latin typeface="Arial Narrow" panose="020B0706020202030204" pitchFamily="34" charset="0"/>
                <a:cs typeface="Times New Roman" panose="02020603050405020304" pitchFamily="18" charset="0"/>
              </a:rPr>
              <a:t> that imitates the effect.</a:t>
            </a:r>
            <a:endParaRPr lang="ru-RU" sz="1400" b="1" dirty="0">
              <a:solidFill>
                <a:srgbClr val="FF0000"/>
              </a:solidFill>
              <a:latin typeface="Arial Narrow" panose="020B0706020202030204" pitchFamily="34" charset="0"/>
            </a:endParaRPr>
          </a:p>
        </p:txBody>
      </p:sp>
      <p:pic>
        <p:nvPicPr>
          <p:cNvPr id="3" name="Линия Линия" descr="Линия Линия"/>
          <p:cNvPicPr/>
          <p:nvPr/>
        </p:nvPicPr>
        <p:blipFill>
          <a:blip r:embed="rId6"/>
          <a:stretch>
            <a:fillRect/>
          </a:stretch>
        </p:blipFill>
        <p:spPr>
          <a:xfrm rot="16200000">
            <a:off x="5092320" y="2845864"/>
            <a:ext cx="3895804" cy="45719"/>
          </a:xfrm>
          <a:prstGeom prst="rect">
            <a:avLst/>
          </a:prstGeom>
        </p:spPr>
      </p:pic>
      <mc:AlternateContent xmlns:mc="http://schemas.openxmlformats.org/markup-compatibility/2006" xmlns:a14="http://schemas.microsoft.com/office/drawing/2010/main">
        <mc:Choice Requires="a14">
          <p:sp>
            <p:nvSpPr>
              <p:cNvPr id="30" name="TextBox 29"/>
              <p:cNvSpPr txBox="1"/>
              <p:nvPr/>
            </p:nvSpPr>
            <p:spPr>
              <a:xfrm>
                <a:off x="7364626" y="3303453"/>
                <a:ext cx="4418536"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just"/>
                <a14:m>
                  <m:oMath xmlns:m="http://schemas.openxmlformats.org/officeDocument/2006/math">
                    <m:r>
                      <a:rPr lang="en-US" sz="1400" b="1" i="1" dirty="0" smtClean="0">
                        <a:solidFill>
                          <a:srgbClr val="FF0000"/>
                        </a:solidFill>
                        <a:latin typeface="Cambria Math" panose="02040503050406030204" pitchFamily="18" charset="0"/>
                        <a:cs typeface="Times New Roman" panose="02020603050405020304" pitchFamily="18" charset="0"/>
                      </a:rPr>
                      <m:t>𝑼</m:t>
                    </m:r>
                    <m:r>
                      <a:rPr lang="en-US" sz="1400" b="1" i="1" dirty="0" smtClean="0">
                        <a:solidFill>
                          <a:srgbClr val="FF0000"/>
                        </a:solidFill>
                        <a:latin typeface="Cambria Math" panose="02040503050406030204" pitchFamily="18" charset="0"/>
                        <a:cs typeface="Times New Roman" panose="02020603050405020304" pitchFamily="18" charset="0"/>
                      </a:rPr>
                      <m:t> = </m:t>
                    </m:r>
                    <m:r>
                      <a:rPr lang="en-US" sz="1400" b="1" i="1" dirty="0" smtClean="0">
                        <a:solidFill>
                          <a:srgbClr val="FF0000"/>
                        </a:solidFill>
                        <a:latin typeface="Cambria Math" panose="02040503050406030204" pitchFamily="18" charset="0"/>
                        <a:cs typeface="Times New Roman" panose="02020603050405020304" pitchFamily="18" charset="0"/>
                      </a:rPr>
                      <m:t>𝑽</m:t>
                    </m:r>
                    <m:r>
                      <a:rPr lang="en-US" sz="1400" b="1" i="1" dirty="0" smtClean="0">
                        <a:solidFill>
                          <a:srgbClr val="FF0000"/>
                        </a:solidFill>
                        <a:latin typeface="Cambria Math" panose="02040503050406030204" pitchFamily="18" charset="0"/>
                        <a:cs typeface="Times New Roman" panose="02020603050405020304" pitchFamily="18" charset="0"/>
                      </a:rPr>
                      <m:t> − </m:t>
                    </m:r>
                    <m:r>
                      <a:rPr lang="en-US" sz="1400" b="1" i="1" dirty="0" err="1" smtClean="0">
                        <a:solidFill>
                          <a:srgbClr val="FF0000"/>
                        </a:solidFill>
                        <a:latin typeface="Cambria Math" panose="02040503050406030204" pitchFamily="18" charset="0"/>
                        <a:cs typeface="Times New Roman" panose="02020603050405020304" pitchFamily="18" charset="0"/>
                      </a:rPr>
                      <m:t>𝒊</m:t>
                    </m:r>
                    <m:r>
                      <a:rPr lang="en-US" sz="1400" b="1" i="1" dirty="0" smtClean="0">
                        <a:solidFill>
                          <a:srgbClr val="FF0000"/>
                        </a:solidFill>
                        <a:latin typeface="Cambria Math" panose="02040503050406030204" pitchFamily="18" charset="0"/>
                        <a:cs typeface="Times New Roman" panose="02020603050405020304" pitchFamily="18" charset="0"/>
                      </a:rPr>
                      <m:t>𝑾</m:t>
                    </m:r>
                  </m:oMath>
                </a14:m>
                <a:r>
                  <a:rPr lang="en-US" sz="1400" b="1" dirty="0">
                    <a:solidFill>
                      <a:srgbClr val="FF0000"/>
                    </a:solidFill>
                    <a:latin typeface="Arial Narrow" panose="020B0706020202030204" pitchFamily="34" charset="0"/>
                    <a:cs typeface="Times New Roman" panose="02020603050405020304" pitchFamily="18" charset="0"/>
                  </a:rPr>
                  <a:t>, simultaneous change </a:t>
                </a:r>
                <a14:m>
                  <m:oMath xmlns:m="http://schemas.openxmlformats.org/officeDocument/2006/math">
                    <m:r>
                      <a:rPr lang="en-US" sz="1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400" b="1" i="1" smtClean="0">
                        <a:solidFill>
                          <a:srgbClr val="FF0000"/>
                        </a:solidFill>
                        <a:latin typeface="Cambria Math" panose="02040503050406030204" pitchFamily="18" charset="0"/>
                        <a:cs typeface="Times New Roman" panose="02020603050405020304" pitchFamily="18" charset="0"/>
                      </a:rPr>
                      <m:t>𝑽</m:t>
                    </m:r>
                    <m:r>
                      <a:rPr lang="en-US" sz="1400" b="1" i="1" smtClean="0">
                        <a:solidFill>
                          <a:srgbClr val="FF0000"/>
                        </a:solidFill>
                        <a:latin typeface="Cambria Math" panose="02040503050406030204" pitchFamily="18" charset="0"/>
                        <a:cs typeface="Times New Roman" panose="02020603050405020304" pitchFamily="18" charset="0"/>
                      </a:rPr>
                      <m:t>=−∆</m:t>
                    </m:r>
                    <m:r>
                      <a:rPr lang="en-US" sz="1400" b="1" i="1" smtClean="0">
                        <a:solidFill>
                          <a:srgbClr val="FF0000"/>
                        </a:solidFill>
                        <a:latin typeface="Cambria Math" panose="02040503050406030204" pitchFamily="18" charset="0"/>
                        <a:cs typeface="Times New Roman" panose="02020603050405020304" pitchFamily="18" charset="0"/>
                      </a:rPr>
                      <m:t>𝑾</m:t>
                    </m:r>
                  </m:oMath>
                </a14:m>
                <a:r>
                  <a:rPr lang="en-US" sz="1400" b="1" dirty="0">
                    <a:solidFill>
                      <a:srgbClr val="FF0000"/>
                    </a:solidFill>
                    <a:latin typeface="Arial Narrow" panose="020B0706020202030204" pitchFamily="34" charset="0"/>
                    <a:cs typeface="Times New Roman" panose="02020603050405020304" pitchFamily="18" charset="0"/>
                  </a:rPr>
                  <a:t> can lead to compensating effects.</a:t>
                </a:r>
                <a:endParaRPr lang="ru-RU" sz="1400" b="1" dirty="0">
                  <a:solidFill>
                    <a:srgbClr val="FF0000"/>
                  </a:solidFill>
                  <a:latin typeface="Arial Narrow" panose="020B0706020202030204" pitchFamily="34"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364626" y="3303453"/>
                <a:ext cx="4418536" cy="523220"/>
              </a:xfrm>
              <a:prstGeom prst="rect">
                <a:avLst/>
              </a:prstGeom>
              <a:blipFill>
                <a:blip r:embed="rId7"/>
                <a:stretch>
                  <a:fillRect l="-414" t="-2326" r="-414" b="-10465"/>
                </a:stretch>
              </a:blipFill>
              <a:ln w="12700" cap="flat">
                <a:noFill/>
                <a:miter lim="400000"/>
              </a:ln>
              <a:effectLst/>
            </p:spPr>
            <p:txBody>
              <a:bodyPr/>
              <a:lstStyle/>
              <a:p>
                <a:r>
                  <a:rPr lang="ru-RU">
                    <a:noFill/>
                  </a:rPr>
                  <a:t> </a:t>
                </a:r>
              </a:p>
            </p:txBody>
          </p:sp>
        </mc:Fallback>
      </mc:AlternateContent>
      <p:graphicFrame>
        <p:nvGraphicFramePr>
          <p:cNvPr id="31" name="Объект 4"/>
          <p:cNvGraphicFramePr>
            <a:graphicFrameLocks noChangeAspect="1"/>
          </p:cNvGraphicFramePr>
          <p:nvPr/>
        </p:nvGraphicFramePr>
        <p:xfrm>
          <a:off x="8883248" y="1067295"/>
          <a:ext cx="3221070" cy="2160281"/>
        </p:xfrm>
        <a:graphic>
          <a:graphicData uri="http://schemas.openxmlformats.org/presentationml/2006/ole">
            <mc:AlternateContent xmlns:mc="http://schemas.openxmlformats.org/markup-compatibility/2006">
              <mc:Choice xmlns:v="urn:schemas-microsoft-com:vml" Requires="v">
                <p:oleObj name="Graph" r:id="rId8" imgW="4102735" imgH="2877185" progId="Origin50.Graph">
                  <p:embed/>
                </p:oleObj>
              </mc:Choice>
              <mc:Fallback>
                <p:oleObj name="Graph" r:id="rId8" imgW="4102735" imgH="2877185" progId="Origin50.Graph">
                  <p:embed/>
                  <p:pic>
                    <p:nvPicPr>
                      <p:cNvPr id="31" name="Объект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3248" y="1067295"/>
                        <a:ext cx="3221070" cy="2160281"/>
                      </a:xfrm>
                      <a:prstGeom prst="rect">
                        <a:avLst/>
                      </a:prstGeom>
                      <a:noFill/>
                      <a:ln>
                        <a:noFill/>
                      </a:ln>
                    </p:spPr>
                  </p:pic>
                </p:oleObj>
              </mc:Fallback>
            </mc:AlternateContent>
          </a:graphicData>
        </a:graphic>
      </p:graphicFrame>
      <p:pic>
        <p:nvPicPr>
          <p:cNvPr id="4" name="Линия Линия" descr="Линия Линия">
            <a:extLst>
              <a:ext uri="{FF2B5EF4-FFF2-40B4-BE49-F238E27FC236}">
                <a16:creationId xmlns:a16="http://schemas.microsoft.com/office/drawing/2014/main" id="{F9C0D5C4-E56B-F04A-16FB-17D7847E952F}"/>
              </a:ext>
            </a:extLst>
          </p:cNvPr>
          <p:cNvPicPr/>
          <p:nvPr/>
        </p:nvPicPr>
        <p:blipFill>
          <a:blip r:embed="rId10"/>
          <a:stretch>
            <a:fillRect/>
          </a:stretch>
        </p:blipFill>
        <p:spPr>
          <a:xfrm>
            <a:off x="297658" y="547272"/>
            <a:ext cx="11540068" cy="7620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E6AA-9965-2473-EFB1-2D5C5D195B07}"/>
            </a:ext>
          </a:extLst>
        </p:cNvPr>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ACC591D1-9C41-1347-9F84-8A1C61B4930E}"/>
              </a:ext>
            </a:extLst>
          </p:cNvPr>
          <p:cNvGrpSpPr/>
          <p:nvPr/>
        </p:nvGrpSpPr>
        <p:grpSpPr>
          <a:xfrm>
            <a:off x="453899" y="1151125"/>
            <a:ext cx="3878317" cy="1849820"/>
            <a:chOff x="336331" y="1145628"/>
            <a:chExt cx="3878317" cy="1849820"/>
          </a:xfrm>
        </p:grpSpPr>
        <p:sp>
          <p:nvSpPr>
            <p:cNvPr id="19" name="Прямоугольник 18">
              <a:extLst>
                <a:ext uri="{FF2B5EF4-FFF2-40B4-BE49-F238E27FC236}">
                  <a16:creationId xmlns:a16="http://schemas.microsoft.com/office/drawing/2014/main" id="{CC1DB1EB-DBAD-E718-0084-93F20C499A24}"/>
                </a:ext>
              </a:extLst>
            </p:cNvPr>
            <p:cNvSpPr/>
            <p:nvPr/>
          </p:nvSpPr>
          <p:spPr>
            <a:xfrm>
              <a:off x="336331" y="1145628"/>
              <a:ext cx="3878317" cy="18498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id="{C752BF43-BFFA-C4DC-C253-6BAE9D807A97}"/>
                </a:ext>
              </a:extLst>
            </p:cNvPr>
            <p:cNvGrpSpPr/>
            <p:nvPr/>
          </p:nvGrpSpPr>
          <p:grpSpPr>
            <a:xfrm>
              <a:off x="547483" y="1339272"/>
              <a:ext cx="3429497" cy="1473370"/>
              <a:chOff x="565955" y="1419474"/>
              <a:chExt cx="3429497" cy="1473370"/>
            </a:xfrm>
          </p:grpSpPr>
          <p:sp>
            <p:nvSpPr>
              <p:cNvPr id="7" name="Line 5">
                <a:extLst>
                  <a:ext uri="{FF2B5EF4-FFF2-40B4-BE49-F238E27FC236}">
                    <a16:creationId xmlns:a16="http://schemas.microsoft.com/office/drawing/2014/main" id="{DEC84F04-4C66-3AC8-A577-AF6B990C3374}"/>
                  </a:ext>
                </a:extLst>
              </p:cNvPr>
              <p:cNvSpPr>
                <a:spLocks noChangeShapeType="1"/>
              </p:cNvSpPr>
              <p:nvPr/>
            </p:nvSpPr>
            <p:spPr bwMode="auto">
              <a:xfrm>
                <a:off x="676537" y="2009254"/>
                <a:ext cx="2677543" cy="0"/>
              </a:xfrm>
              <a:prstGeom prst="line">
                <a:avLst/>
              </a:prstGeom>
              <a:noFill/>
              <a:ln w="9525">
                <a:solidFill>
                  <a:srgbClr val="CC6600"/>
                </a:solidFill>
                <a:round/>
              </a:ln>
              <a:effectLst/>
            </p:spPr>
            <p:txBody>
              <a:bodyPr/>
              <a:lstStyle/>
              <a:p>
                <a:pPr algn="ctr">
                  <a:defRPr/>
                </a:pPr>
                <a:endParaRPr lang="ru-RU" sz="1350">
                  <a:effectLst>
                    <a:outerShdw blurRad="38100" dist="38100" dir="2700000" algn="tl">
                      <a:srgbClr val="000000">
                        <a:alpha val="43137"/>
                      </a:srgbClr>
                    </a:outerShdw>
                  </a:effectLst>
                </a:endParaRPr>
              </a:p>
            </p:txBody>
          </p:sp>
          <p:sp>
            <p:nvSpPr>
              <p:cNvPr id="8" name="Oval 6">
                <a:extLst>
                  <a:ext uri="{FF2B5EF4-FFF2-40B4-BE49-F238E27FC236}">
                    <a16:creationId xmlns:a16="http://schemas.microsoft.com/office/drawing/2014/main" id="{F350EF91-ED46-178C-7CC6-3675B20280B3}"/>
                  </a:ext>
                </a:extLst>
              </p:cNvPr>
              <p:cNvSpPr>
                <a:spLocks noChangeArrowheads="1"/>
              </p:cNvSpPr>
              <p:nvPr/>
            </p:nvSpPr>
            <p:spPr bwMode="auto">
              <a:xfrm>
                <a:off x="620509" y="1937962"/>
                <a:ext cx="112056" cy="144745"/>
              </a:xfrm>
              <a:prstGeom prst="ellipse">
                <a:avLst/>
              </a:prstGeom>
              <a:solidFill>
                <a:srgbClr val="FF3300"/>
              </a:solidFill>
              <a:ln w="9525">
                <a:solidFill>
                  <a:schemeClr val="tx1"/>
                </a:solidFill>
                <a:round/>
              </a:ln>
              <a:effectLst/>
            </p:spPr>
            <p:txBody>
              <a:bodyPr wrap="none" anchor="ctr"/>
              <a:lstStyle/>
              <a:p>
                <a:pPr algn="ctr">
                  <a:defRPr/>
                </a:pPr>
                <a:endParaRPr lang="ru-RU" sz="1350">
                  <a:effectLst>
                    <a:outerShdw blurRad="38100" dist="38100" dir="2700000" algn="tl">
                      <a:srgbClr val="000000">
                        <a:alpha val="43137"/>
                      </a:srgbClr>
                    </a:outerShdw>
                  </a:effectLst>
                </a:endParaRPr>
              </a:p>
            </p:txBody>
          </p:sp>
          <p:sp>
            <p:nvSpPr>
              <p:cNvPr id="9" name="Text Box 7">
                <a:extLst>
                  <a:ext uri="{FF2B5EF4-FFF2-40B4-BE49-F238E27FC236}">
                    <a16:creationId xmlns:a16="http://schemas.microsoft.com/office/drawing/2014/main" id="{DA1603DD-8834-3D18-8071-B0755B28CD73}"/>
                  </a:ext>
                </a:extLst>
              </p:cNvPr>
              <p:cNvSpPr txBox="1">
                <a:spLocks noChangeArrowheads="1"/>
              </p:cNvSpPr>
              <p:nvPr/>
            </p:nvSpPr>
            <p:spPr bwMode="auto">
              <a:xfrm>
                <a:off x="565955" y="1419474"/>
                <a:ext cx="344514" cy="366130"/>
              </a:xfrm>
              <a:prstGeom prst="rect">
                <a:avLst/>
              </a:prstGeom>
              <a:noFill/>
              <a:ln w="9525">
                <a:noFill/>
                <a:miter lim="800000"/>
              </a:ln>
            </p:spPr>
            <p:txBody>
              <a:bodyPr wrap="none">
                <a:spAutoFit/>
              </a:bodyPr>
              <a:lstStyle/>
              <a:p>
                <a:r>
                  <a:rPr lang="en-US" altLang="ru-RU" sz="1350" b="1">
                    <a:solidFill>
                      <a:srgbClr val="FF3300"/>
                    </a:solidFill>
                    <a:latin typeface="Arial" panose="020B0704020202020204" pitchFamily="34" charset="0"/>
                  </a:rPr>
                  <a:t>S</a:t>
                </a:r>
                <a:endParaRPr lang="ru-RU" altLang="ru-RU" sz="1350" b="1">
                  <a:solidFill>
                    <a:srgbClr val="FF3300"/>
                  </a:solidFill>
                  <a:latin typeface="Arial" panose="020B0704020202020204" pitchFamily="34" charset="0"/>
                </a:endParaRPr>
              </a:p>
            </p:txBody>
          </p:sp>
          <p:sp>
            <p:nvSpPr>
              <p:cNvPr id="10" name="Rectangle 8">
                <a:extLst>
                  <a:ext uri="{FF2B5EF4-FFF2-40B4-BE49-F238E27FC236}">
                    <a16:creationId xmlns:a16="http://schemas.microsoft.com/office/drawing/2014/main" id="{2BA4203C-BF9F-4A40-49F7-BB579BA9816B}"/>
                  </a:ext>
                </a:extLst>
              </p:cNvPr>
              <p:cNvSpPr>
                <a:spLocks noChangeArrowheads="1"/>
              </p:cNvSpPr>
              <p:nvPr/>
            </p:nvSpPr>
            <p:spPr bwMode="auto">
              <a:xfrm>
                <a:off x="3354080" y="1937962"/>
                <a:ext cx="168084" cy="144745"/>
              </a:xfrm>
              <a:prstGeom prst="rect">
                <a:avLst/>
              </a:prstGeom>
              <a:solidFill>
                <a:srgbClr val="FF9900"/>
              </a:solidFill>
              <a:ln w="9525">
                <a:solidFill>
                  <a:srgbClr val="FF9900"/>
                </a:solidFill>
                <a:miter lim="800000"/>
              </a:ln>
              <a:effectLst/>
            </p:spPr>
            <p:txBody>
              <a:bodyPr wrap="none" anchor="ctr"/>
              <a:lstStyle/>
              <a:p>
                <a:pPr algn="ctr">
                  <a:defRPr/>
                </a:pPr>
                <a:endParaRPr lang="ru-RU" sz="1350">
                  <a:effectLst>
                    <a:outerShdw blurRad="38100" dist="38100" dir="2700000" algn="tl">
                      <a:srgbClr val="000000">
                        <a:alpha val="43137"/>
                      </a:srgbClr>
                    </a:outerShdw>
                  </a:effectLst>
                </a:endParaRPr>
              </a:p>
            </p:txBody>
          </p:sp>
          <p:sp>
            <p:nvSpPr>
              <p:cNvPr id="11" name="Line 9">
                <a:extLst>
                  <a:ext uri="{FF2B5EF4-FFF2-40B4-BE49-F238E27FC236}">
                    <a16:creationId xmlns:a16="http://schemas.microsoft.com/office/drawing/2014/main" id="{AF5428CD-93A2-4F82-1FA5-808F241A3999}"/>
                  </a:ext>
                </a:extLst>
              </p:cNvPr>
              <p:cNvSpPr>
                <a:spLocks noChangeShapeType="1"/>
              </p:cNvSpPr>
              <p:nvPr/>
            </p:nvSpPr>
            <p:spPr bwMode="auto">
              <a:xfrm>
                <a:off x="676538" y="2892844"/>
                <a:ext cx="2898705" cy="0"/>
              </a:xfrm>
              <a:prstGeom prst="line">
                <a:avLst/>
              </a:prstGeom>
              <a:noFill/>
              <a:ln w="28575">
                <a:solidFill>
                  <a:srgbClr val="CC6600"/>
                </a:solidFill>
                <a:prstDash val="dash"/>
                <a:round/>
                <a:headEnd type="triangle" w="med" len="med"/>
              </a:ln>
              <a:effectLst/>
            </p:spPr>
            <p:txBody>
              <a:bodyPr/>
              <a:lstStyle/>
              <a:p>
                <a:pPr algn="ctr">
                  <a:defRPr/>
                </a:pPr>
                <a:endParaRPr lang="ru-RU" sz="1350">
                  <a:effectLst>
                    <a:outerShdw blurRad="38100" dist="38100" dir="2700000" algn="tl">
                      <a:srgbClr val="000000">
                        <a:alpha val="43137"/>
                      </a:srgbClr>
                    </a:outerShdw>
                  </a:effectLst>
                </a:endParaRPr>
              </a:p>
            </p:txBody>
          </p:sp>
          <p:sp>
            <p:nvSpPr>
              <p:cNvPr id="12" name="Text Box 10">
                <a:extLst>
                  <a:ext uri="{FF2B5EF4-FFF2-40B4-BE49-F238E27FC236}">
                    <a16:creationId xmlns:a16="http://schemas.microsoft.com/office/drawing/2014/main" id="{DADCB5E2-BBEA-9539-31F2-E6535BE60BCE}"/>
                  </a:ext>
                </a:extLst>
              </p:cNvPr>
              <p:cNvSpPr txBox="1">
                <a:spLocks noChangeArrowheads="1"/>
              </p:cNvSpPr>
              <p:nvPr/>
            </p:nvSpPr>
            <p:spPr bwMode="auto">
              <a:xfrm>
                <a:off x="1903253" y="2378678"/>
                <a:ext cx="601563" cy="366130"/>
              </a:xfrm>
              <a:prstGeom prst="rect">
                <a:avLst/>
              </a:prstGeom>
              <a:noFill/>
              <a:ln w="9525">
                <a:noFill/>
                <a:miter lim="800000"/>
              </a:ln>
            </p:spPr>
            <p:txBody>
              <a:bodyPr>
                <a:spAutoFit/>
              </a:bodyPr>
              <a:lstStyle/>
              <a:p>
                <a:r>
                  <a:rPr lang="en-US" altLang="ru-RU" sz="1350" dirty="0">
                    <a:solidFill>
                      <a:srgbClr val="0033CC"/>
                    </a:solidFill>
                    <a:latin typeface="Arial" panose="020B0704020202020204" pitchFamily="34" charset="0"/>
                  </a:rPr>
                  <a:t>w</a:t>
                </a:r>
                <a:r>
                  <a:rPr lang="ru-RU" altLang="ru-RU" sz="1350" dirty="0">
                    <a:solidFill>
                      <a:srgbClr val="0033CC"/>
                    </a:solidFill>
                    <a:latin typeface="Arial" panose="020B0704020202020204" pitchFamily="34" charset="0"/>
                  </a:rPr>
                  <a:t>=</a:t>
                </a:r>
                <a:r>
                  <a:rPr lang="en-US" altLang="ru-RU" sz="1350" dirty="0">
                    <a:solidFill>
                      <a:srgbClr val="0033CC"/>
                    </a:solidFill>
                    <a:latin typeface="Arial" panose="020B0704020202020204" pitchFamily="34" charset="0"/>
                  </a:rPr>
                  <a:t>g</a:t>
                </a:r>
                <a:endParaRPr lang="ru-RU" altLang="ru-RU" sz="1350" dirty="0">
                  <a:solidFill>
                    <a:srgbClr val="0033CC"/>
                  </a:solidFill>
                  <a:latin typeface="Arial" panose="020B0704020202020204" pitchFamily="34" charset="0"/>
                </a:endParaRPr>
              </a:p>
            </p:txBody>
          </p:sp>
          <p:sp>
            <p:nvSpPr>
              <p:cNvPr id="13" name="Line 11">
                <a:extLst>
                  <a:ext uri="{FF2B5EF4-FFF2-40B4-BE49-F238E27FC236}">
                    <a16:creationId xmlns:a16="http://schemas.microsoft.com/office/drawing/2014/main" id="{326A1FA7-CE74-BF93-1D93-3B75E45E7DB1}"/>
                  </a:ext>
                </a:extLst>
              </p:cNvPr>
              <p:cNvSpPr>
                <a:spLocks noChangeShapeType="1"/>
              </p:cNvSpPr>
              <p:nvPr/>
            </p:nvSpPr>
            <p:spPr bwMode="auto">
              <a:xfrm>
                <a:off x="766477" y="2182083"/>
                <a:ext cx="280139" cy="0"/>
              </a:xfrm>
              <a:prstGeom prst="line">
                <a:avLst/>
              </a:prstGeom>
              <a:noFill/>
              <a:ln w="9525">
                <a:solidFill>
                  <a:srgbClr val="FF0000"/>
                </a:solidFill>
                <a:round/>
                <a:tailEnd type="triangle" w="med" len="med"/>
              </a:ln>
              <a:effectLst/>
            </p:spPr>
            <p:txBody>
              <a:bodyPr/>
              <a:lstStyle/>
              <a:p>
                <a:pPr algn="ctr">
                  <a:defRPr/>
                </a:pPr>
                <a:endParaRPr lang="ru-RU" sz="1350">
                  <a:effectLst>
                    <a:outerShdw blurRad="38100" dist="38100" dir="2700000" algn="tl">
                      <a:srgbClr val="000000">
                        <a:alpha val="43137"/>
                      </a:srgbClr>
                    </a:outerShdw>
                  </a:effectLst>
                </a:endParaRPr>
              </a:p>
            </p:txBody>
          </p:sp>
          <p:sp>
            <p:nvSpPr>
              <p:cNvPr id="14" name="Line 12">
                <a:extLst>
                  <a:ext uri="{FF2B5EF4-FFF2-40B4-BE49-F238E27FC236}">
                    <a16:creationId xmlns:a16="http://schemas.microsoft.com/office/drawing/2014/main" id="{9222052D-5D25-DE12-8B22-ECB2BBB51A6D}"/>
                  </a:ext>
                </a:extLst>
              </p:cNvPr>
              <p:cNvSpPr>
                <a:spLocks noChangeShapeType="1"/>
              </p:cNvSpPr>
              <p:nvPr/>
            </p:nvSpPr>
            <p:spPr bwMode="auto">
              <a:xfrm>
                <a:off x="2907330" y="2156159"/>
                <a:ext cx="278665" cy="0"/>
              </a:xfrm>
              <a:prstGeom prst="line">
                <a:avLst/>
              </a:prstGeom>
              <a:noFill/>
              <a:ln w="9525">
                <a:solidFill>
                  <a:srgbClr val="FF0000"/>
                </a:solidFill>
                <a:round/>
                <a:tailEnd type="triangle" w="med" len="med"/>
              </a:ln>
              <a:effectLst/>
            </p:spPr>
            <p:txBody>
              <a:bodyPr/>
              <a:lstStyle/>
              <a:p>
                <a:pPr algn="ctr">
                  <a:defRPr/>
                </a:pPr>
                <a:endParaRPr lang="ru-RU" sz="1350">
                  <a:effectLst>
                    <a:outerShdw blurRad="38100" dist="38100" dir="2700000" algn="tl">
                      <a:srgbClr val="000000">
                        <a:alpha val="43137"/>
                      </a:srgbClr>
                    </a:outerShdw>
                  </a:effectLst>
                </a:endParaRPr>
              </a:p>
            </p:txBody>
          </p:sp>
          <p:sp>
            <p:nvSpPr>
              <p:cNvPr id="15" name="Text Box 18">
                <a:extLst>
                  <a:ext uri="{FF2B5EF4-FFF2-40B4-BE49-F238E27FC236}">
                    <a16:creationId xmlns:a16="http://schemas.microsoft.com/office/drawing/2014/main" id="{FCC10DCA-9AF7-D8BA-B99B-2CFADE415D9B}"/>
                  </a:ext>
                </a:extLst>
              </p:cNvPr>
              <p:cNvSpPr txBox="1">
                <a:spLocks noChangeArrowheads="1"/>
              </p:cNvSpPr>
              <p:nvPr/>
            </p:nvSpPr>
            <p:spPr bwMode="auto">
              <a:xfrm>
                <a:off x="2849831" y="2123751"/>
                <a:ext cx="1145621" cy="309803"/>
              </a:xfrm>
              <a:prstGeom prst="rect">
                <a:avLst/>
              </a:prstGeom>
              <a:noFill/>
              <a:ln w="9525">
                <a:noFill/>
                <a:miter lim="800000"/>
              </a:ln>
            </p:spPr>
            <p:txBody>
              <a:bodyPr>
                <a:spAutoFit/>
              </a:bodyPr>
              <a:lstStyle/>
              <a:p>
                <a:pPr>
                  <a:spcBef>
                    <a:spcPct val="50000"/>
                  </a:spcBef>
                </a:pPr>
                <a:r>
                  <a:rPr lang="en-US" altLang="ru-RU" sz="1050" dirty="0">
                    <a:latin typeface="Arial" panose="020B0704020202020204" pitchFamily="34" charset="0"/>
                  </a:rPr>
                  <a:t>Detector</a:t>
                </a:r>
                <a:endParaRPr lang="ru-RU" altLang="ru-RU" sz="1050" dirty="0">
                  <a:latin typeface="Arial" panose="020B0704020202020204" pitchFamily="34" charset="0"/>
                </a:endParaRPr>
              </a:p>
            </p:txBody>
          </p:sp>
          <p:grpSp>
            <p:nvGrpSpPr>
              <p:cNvPr id="16" name="Группа 15">
                <a:extLst>
                  <a:ext uri="{FF2B5EF4-FFF2-40B4-BE49-F238E27FC236}">
                    <a16:creationId xmlns:a16="http://schemas.microsoft.com/office/drawing/2014/main" id="{319B1E0E-71CF-04C5-33B1-01C52CBE7674}"/>
                  </a:ext>
                </a:extLst>
              </p:cNvPr>
              <p:cNvGrpSpPr/>
              <p:nvPr/>
            </p:nvGrpSpPr>
            <p:grpSpPr>
              <a:xfrm>
                <a:off x="1792448" y="1729783"/>
                <a:ext cx="551626" cy="545021"/>
                <a:chOff x="10326627" y="5884148"/>
                <a:chExt cx="551626" cy="545021"/>
              </a:xfrm>
            </p:grpSpPr>
            <p:sp>
              <p:nvSpPr>
                <p:cNvPr id="17" name="Овал 16">
                  <a:extLst>
                    <a:ext uri="{FF2B5EF4-FFF2-40B4-BE49-F238E27FC236}">
                      <a16:creationId xmlns:a16="http://schemas.microsoft.com/office/drawing/2014/main" id="{F133F3BA-1A93-B66C-6EA3-7F321421CAE9}"/>
                    </a:ext>
                  </a:extLst>
                </p:cNvPr>
                <p:cNvSpPr/>
                <p:nvPr/>
              </p:nvSpPr>
              <p:spPr>
                <a:xfrm>
                  <a:off x="10326627" y="5884148"/>
                  <a:ext cx="551626" cy="54502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id="{32804C4D-323E-33AD-0A27-A4DBC08E274D}"/>
                    </a:ext>
                  </a:extLst>
                </p:cNvPr>
                <p:cNvSpPr/>
                <p:nvPr/>
              </p:nvSpPr>
              <p:spPr>
                <a:xfrm>
                  <a:off x="10402706" y="5987381"/>
                  <a:ext cx="399468" cy="338554"/>
                </a:xfrm>
                <a:prstGeom prst="rect">
                  <a:avLst/>
                </a:prstGeom>
              </p:spPr>
              <p:txBody>
                <a:bodyPr wrap="none">
                  <a:spAutoFit/>
                </a:bodyPr>
                <a:lstStyle/>
                <a:p>
                  <a:r>
                    <a:rPr lang="ru-RU" altLang="ru-RU" sz="16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itchFamily="18" charset="2"/>
                    </a:rPr>
                    <a:t></a:t>
                  </a:r>
                  <a:endParaRPr lang="ru-RU" sz="1600" dirty="0"/>
                </a:p>
              </p:txBody>
            </p:sp>
          </p:grpSp>
        </p:grpSp>
      </p:grpSp>
      <p:sp>
        <p:nvSpPr>
          <p:cNvPr id="21" name="TextBox 20">
            <a:extLst>
              <a:ext uri="{FF2B5EF4-FFF2-40B4-BE49-F238E27FC236}">
                <a16:creationId xmlns:a16="http://schemas.microsoft.com/office/drawing/2014/main" id="{3F2DBD4D-4533-FB74-0827-D03B02C45520}"/>
              </a:ext>
            </a:extLst>
          </p:cNvPr>
          <p:cNvSpPr txBox="1"/>
          <p:nvPr/>
        </p:nvSpPr>
        <p:spPr>
          <a:xfrm>
            <a:off x="4617816" y="1715769"/>
            <a:ext cx="7070090" cy="646331"/>
          </a:xfrm>
          <a:prstGeom prst="rect">
            <a:avLst/>
          </a:prstGeom>
          <a:noFill/>
        </p:spPr>
        <p:txBody>
          <a:bodyPr wrap="square" rtlCol="0">
            <a:spAutoFit/>
          </a:bodyPr>
          <a:lstStyle/>
          <a:p>
            <a:pPr algn="just"/>
            <a:r>
              <a:rPr lang="en-US" dirty="0">
                <a:solidFill>
                  <a:srgbClr val="0000FF"/>
                </a:solidFill>
                <a:latin typeface="Arial Narrow Regular" panose="020B0706020202030204" charset="0"/>
                <a:cs typeface="Arial Narrow Regular" panose="020B0706020202030204" charset="0"/>
              </a:rPr>
              <a:t>Any object that scatters a wave or transmits a signal shifts wave frequency if it is moving with acceleration.</a:t>
            </a:r>
          </a:p>
        </p:txBody>
      </p:sp>
      <p:sp>
        <p:nvSpPr>
          <p:cNvPr id="22" name="TextBox 21">
            <a:extLst>
              <a:ext uri="{FF2B5EF4-FFF2-40B4-BE49-F238E27FC236}">
                <a16:creationId xmlns:a16="http://schemas.microsoft.com/office/drawing/2014/main" id="{F5CA7389-8254-E7E9-2238-BFDEAACD1C8F}"/>
              </a:ext>
            </a:extLst>
          </p:cNvPr>
          <p:cNvSpPr txBox="1"/>
          <p:nvPr/>
        </p:nvSpPr>
        <p:spPr>
          <a:xfrm>
            <a:off x="4571365" y="951766"/>
            <a:ext cx="7201436" cy="769441"/>
          </a:xfrm>
          <a:prstGeom prst="rect">
            <a:avLst/>
          </a:prstGeom>
          <a:noFill/>
        </p:spPr>
        <p:txBody>
          <a:bodyPr wrap="square" rtlCol="0">
            <a:spAutoFit/>
          </a:bodyPr>
          <a:lstStyle/>
          <a:p>
            <a:pPr algn="just"/>
            <a:r>
              <a:rPr lang="en-US" sz="2200" b="1" dirty="0">
                <a:solidFill>
                  <a:srgbClr val="FF0000"/>
                </a:solidFill>
              </a:rPr>
              <a:t>Acceleration Effect as a consequence of the equivalence principle</a:t>
            </a:r>
            <a:endParaRPr lang="ru-RU" sz="2200" b="1" dirty="0">
              <a:solidFill>
                <a:srgbClr val="FF0000"/>
              </a:solidFill>
            </a:endParaRPr>
          </a:p>
        </p:txBody>
      </p:sp>
      <p:sp>
        <p:nvSpPr>
          <p:cNvPr id="26" name="TextBox 25">
            <a:extLst>
              <a:ext uri="{FF2B5EF4-FFF2-40B4-BE49-F238E27FC236}">
                <a16:creationId xmlns:a16="http://schemas.microsoft.com/office/drawing/2014/main" id="{05174773-A492-6FC3-D4D5-852C6A17EA63}"/>
              </a:ext>
            </a:extLst>
          </p:cNvPr>
          <p:cNvSpPr txBox="1"/>
          <p:nvPr/>
        </p:nvSpPr>
        <p:spPr>
          <a:xfrm>
            <a:off x="6794586" y="2616988"/>
            <a:ext cx="3955415" cy="307777"/>
          </a:xfrm>
          <a:prstGeom prst="rect">
            <a:avLst/>
          </a:prstGeom>
          <a:noFill/>
        </p:spPr>
        <p:txBody>
          <a:bodyPr wrap="square" rtlCol="0">
            <a:spAutoFit/>
          </a:bodyPr>
          <a:lstStyle/>
          <a:p>
            <a:r>
              <a:rPr lang="en-US" sz="1400" i="1" dirty="0">
                <a:solidFill>
                  <a:srgbClr val="002060"/>
                </a:solidFill>
                <a:effectLst/>
                <a:latin typeface="Arial Narrow Italic" panose="020B0706020202030204" charset="0"/>
                <a:ea typeface="Times New Roman" panose="02020603050405020304" pitchFamily="18" charset="0"/>
                <a:cs typeface="Arial Narrow Italic" panose="020B0706020202030204" charset="0"/>
              </a:rPr>
              <a:t>A.I. Frank. Physics-</a:t>
            </a:r>
            <a:r>
              <a:rPr lang="en-US" sz="1400" i="1" dirty="0" err="1">
                <a:solidFill>
                  <a:srgbClr val="002060"/>
                </a:solidFill>
                <a:effectLst/>
                <a:latin typeface="Arial Narrow Italic" panose="020B0706020202030204" charset="0"/>
                <a:ea typeface="Times New Roman" panose="02020603050405020304" pitchFamily="18" charset="0"/>
                <a:cs typeface="Arial Narrow Italic" panose="020B0706020202030204" charset="0"/>
              </a:rPr>
              <a:t>Uspeckhi</a:t>
            </a:r>
            <a:r>
              <a:rPr lang="en-US" sz="1400" i="1" dirty="0">
                <a:solidFill>
                  <a:srgbClr val="002060"/>
                </a:solidFill>
                <a:effectLst/>
                <a:latin typeface="Arial Narrow Italic" panose="020B0706020202030204" charset="0"/>
                <a:ea typeface="Times New Roman" panose="02020603050405020304" pitchFamily="18" charset="0"/>
                <a:cs typeface="Arial Narrow Italic" panose="020B0706020202030204" charset="0"/>
              </a:rPr>
              <a:t>, 63, 500-502 (2020)</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BEC4DF6-5BA8-88AE-CCFA-527C42A9650A}"/>
                  </a:ext>
                </a:extLst>
              </p:cNvPr>
              <p:cNvSpPr txBox="1"/>
              <p:nvPr/>
            </p:nvSpPr>
            <p:spPr>
              <a:xfrm>
                <a:off x="4914334" y="2546448"/>
                <a:ext cx="1615827" cy="400110"/>
              </a:xfrm>
              <a:prstGeom prst="rect">
                <a:avLst/>
              </a:prstGeom>
              <a:noFill/>
              <a:ln w="3175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𝜔</m:t>
                      </m:r>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𝑘𝑤</m:t>
                      </m:r>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20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𝜏</m:t>
                      </m:r>
                    </m:oMath>
                  </m:oMathPara>
                </a14:m>
                <a:endParaRPr lang="ru-RU" sz="2000" dirty="0"/>
              </a:p>
            </p:txBody>
          </p:sp>
        </mc:Choice>
        <mc:Fallback xmlns="">
          <p:sp>
            <p:nvSpPr>
              <p:cNvPr id="4" name="TextBox 3">
                <a:extLst>
                  <a:ext uri="{FF2B5EF4-FFF2-40B4-BE49-F238E27FC236}">
                    <a16:creationId xmlns:a16="http://schemas.microsoft.com/office/drawing/2014/main" id="{FBEC4DF6-5BA8-88AE-CCFA-527C42A9650A}"/>
                  </a:ext>
                </a:extLst>
              </p:cNvPr>
              <p:cNvSpPr txBox="1">
                <a:spLocks noRot="1" noChangeAspect="1" noMove="1" noResize="1" noEditPoints="1" noAdjustHandles="1" noChangeArrowheads="1" noChangeShapeType="1" noTextEdit="1"/>
              </p:cNvSpPr>
              <p:nvPr/>
            </p:nvSpPr>
            <p:spPr>
              <a:xfrm>
                <a:off x="4914334" y="2546448"/>
                <a:ext cx="1615827" cy="400110"/>
              </a:xfrm>
              <a:prstGeom prst="rect">
                <a:avLst/>
              </a:prstGeom>
              <a:blipFill>
                <a:blip r:embed="rId2"/>
                <a:stretch>
                  <a:fillRect/>
                </a:stretch>
              </a:blipFill>
              <a:ln w="31750" cap="flat">
                <a:solidFill>
                  <a:srgbClr val="FF0000"/>
                </a:solidFill>
                <a:miter lim="400000"/>
              </a:ln>
              <a:effectLst/>
            </p:spPr>
            <p:txBody>
              <a:bodyPr/>
              <a:lstStyle/>
              <a:p>
                <a:r>
                  <a:rPr lang="ru-RU">
                    <a:noFill/>
                  </a:rPr>
                  <a:t> </a:t>
                </a:r>
              </a:p>
            </p:txBody>
          </p:sp>
        </mc:Fallback>
      </mc:AlternateContent>
      <p:grpSp>
        <p:nvGrpSpPr>
          <p:cNvPr id="50" name="Группа 49">
            <a:extLst>
              <a:ext uri="{FF2B5EF4-FFF2-40B4-BE49-F238E27FC236}">
                <a16:creationId xmlns:a16="http://schemas.microsoft.com/office/drawing/2014/main" id="{353F5491-BEE3-416E-FE53-D48DD1B06CE4}"/>
              </a:ext>
            </a:extLst>
          </p:cNvPr>
          <p:cNvGrpSpPr/>
          <p:nvPr/>
        </p:nvGrpSpPr>
        <p:grpSpPr>
          <a:xfrm>
            <a:off x="527253" y="3744233"/>
            <a:ext cx="11371981" cy="2329910"/>
            <a:chOff x="1607969" y="3316771"/>
            <a:chExt cx="15011692" cy="3075620"/>
          </a:xfrm>
        </p:grpSpPr>
        <p:pic>
          <p:nvPicPr>
            <p:cNvPr id="3" name="Рисунок 2" descr="Изображение выглядит как часы&#10;&#10;Автоматически созданное описание">
              <a:extLst>
                <a:ext uri="{FF2B5EF4-FFF2-40B4-BE49-F238E27FC236}">
                  <a16:creationId xmlns:a16="http://schemas.microsoft.com/office/drawing/2014/main" id="{F743AC66-3D75-BB61-37EC-C4282118E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001" y="3316771"/>
              <a:ext cx="1569265" cy="1118012"/>
            </a:xfrm>
            <a:prstGeom prst="rect">
              <a:avLst/>
            </a:prstGeom>
          </p:spPr>
        </p:pic>
        <p:pic>
          <p:nvPicPr>
            <p:cNvPr id="5" name="Рисунок 4" descr="Изображение выглядит как красный, легкий, вода, сидит&#10;&#10;Автоматически созданное описание">
              <a:extLst>
                <a:ext uri="{FF2B5EF4-FFF2-40B4-BE49-F238E27FC236}">
                  <a16:creationId xmlns:a16="http://schemas.microsoft.com/office/drawing/2014/main" id="{C17DE218-829C-C16A-A493-D9E10E3F3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01" y="4794744"/>
              <a:ext cx="1485636" cy="1000612"/>
            </a:xfrm>
            <a:prstGeom prst="rect">
              <a:avLst/>
            </a:prstGeom>
          </p:spPr>
        </p:pic>
        <p:grpSp>
          <p:nvGrpSpPr>
            <p:cNvPr id="24" name="Group 36">
              <a:extLst>
                <a:ext uri="{FF2B5EF4-FFF2-40B4-BE49-F238E27FC236}">
                  <a16:creationId xmlns:a16="http://schemas.microsoft.com/office/drawing/2014/main" id="{A8E5153D-3ABD-D912-B239-E492BB461231}"/>
                </a:ext>
              </a:extLst>
            </p:cNvPr>
            <p:cNvGrpSpPr/>
            <p:nvPr/>
          </p:nvGrpSpPr>
          <p:grpSpPr bwMode="auto">
            <a:xfrm>
              <a:off x="1692966" y="3327663"/>
              <a:ext cx="1439755" cy="991762"/>
              <a:chOff x="4105" y="2615"/>
              <a:chExt cx="1315" cy="906"/>
            </a:xfrm>
          </p:grpSpPr>
          <p:sp>
            <p:nvSpPr>
              <p:cNvPr id="25" name="Line 37">
                <a:extLst>
                  <a:ext uri="{FF2B5EF4-FFF2-40B4-BE49-F238E27FC236}">
                    <a16:creationId xmlns:a16="http://schemas.microsoft.com/office/drawing/2014/main" id="{78B3BCC4-4AD2-44B4-26EB-1DD8037C0495}"/>
                  </a:ext>
                </a:extLst>
              </p:cNvPr>
              <p:cNvSpPr>
                <a:spLocks noChangeShapeType="1"/>
              </p:cNvSpPr>
              <p:nvPr/>
            </p:nvSpPr>
            <p:spPr bwMode="auto">
              <a:xfrm>
                <a:off x="4150" y="3521"/>
                <a:ext cx="590" cy="0"/>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27" name="Line 38">
                <a:extLst>
                  <a:ext uri="{FF2B5EF4-FFF2-40B4-BE49-F238E27FC236}">
                    <a16:creationId xmlns:a16="http://schemas.microsoft.com/office/drawing/2014/main" id="{F98E2E3F-16D9-B74B-7A9F-7145A8997F95}"/>
                  </a:ext>
                </a:extLst>
              </p:cNvPr>
              <p:cNvSpPr>
                <a:spLocks noChangeShapeType="1"/>
              </p:cNvSpPr>
              <p:nvPr/>
            </p:nvSpPr>
            <p:spPr bwMode="auto">
              <a:xfrm flipV="1">
                <a:off x="4740" y="2931"/>
                <a:ext cx="0" cy="590"/>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28" name="Line 39">
                <a:extLst>
                  <a:ext uri="{FF2B5EF4-FFF2-40B4-BE49-F238E27FC236}">
                    <a16:creationId xmlns:a16="http://schemas.microsoft.com/office/drawing/2014/main" id="{108D355A-56DE-94E1-2FB4-0EE5457F27E8}"/>
                  </a:ext>
                </a:extLst>
              </p:cNvPr>
              <p:cNvSpPr>
                <a:spLocks noChangeShapeType="1"/>
              </p:cNvSpPr>
              <p:nvPr/>
            </p:nvSpPr>
            <p:spPr bwMode="auto">
              <a:xfrm>
                <a:off x="4740" y="2931"/>
                <a:ext cx="680" cy="0"/>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29" name="Line 40">
                <a:extLst>
                  <a:ext uri="{FF2B5EF4-FFF2-40B4-BE49-F238E27FC236}">
                    <a16:creationId xmlns:a16="http://schemas.microsoft.com/office/drawing/2014/main" id="{C9F34E14-DABA-1FD1-CE6C-D4DAAE2CE0C2}"/>
                  </a:ext>
                </a:extLst>
              </p:cNvPr>
              <p:cNvSpPr>
                <a:spLocks noChangeShapeType="1"/>
              </p:cNvSpPr>
              <p:nvPr/>
            </p:nvSpPr>
            <p:spPr bwMode="auto">
              <a:xfrm>
                <a:off x="4105" y="3249"/>
                <a:ext cx="589" cy="0"/>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Text Box 41">
                <a:extLst>
                  <a:ext uri="{FF2B5EF4-FFF2-40B4-BE49-F238E27FC236}">
                    <a16:creationId xmlns:a16="http://schemas.microsoft.com/office/drawing/2014/main" id="{010FFFB0-120B-4F20-DE55-C3D109E7EDBF}"/>
                  </a:ext>
                </a:extLst>
              </p:cNvPr>
              <p:cNvSpPr txBox="1">
                <a:spLocks noChangeArrowheads="1"/>
              </p:cNvSpPr>
              <p:nvPr/>
            </p:nvSpPr>
            <p:spPr bwMode="auto">
              <a:xfrm>
                <a:off x="4830" y="2615"/>
                <a:ext cx="356"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704020202020204" pitchFamily="34" charset="0"/>
                  </a:defRPr>
                </a:lvl1pPr>
                <a:lvl2pPr marL="742950" indent="-285750">
                  <a:defRPr>
                    <a:solidFill>
                      <a:schemeClr val="tx1"/>
                    </a:solidFill>
                    <a:latin typeface="Arial" panose="020B0704020202020204" pitchFamily="34" charset="0"/>
                  </a:defRPr>
                </a:lvl2pPr>
                <a:lvl3pPr marL="1143000" indent="-228600">
                  <a:defRPr>
                    <a:solidFill>
                      <a:schemeClr val="tx1"/>
                    </a:solidFill>
                    <a:latin typeface="Arial" panose="020B0704020202020204" pitchFamily="34" charset="0"/>
                  </a:defRPr>
                </a:lvl3pPr>
                <a:lvl4pPr marL="1600200" indent="-228600">
                  <a:defRPr>
                    <a:solidFill>
                      <a:schemeClr val="tx1"/>
                    </a:solidFill>
                    <a:latin typeface="Arial" panose="020B0704020202020204" pitchFamily="34" charset="0"/>
                  </a:defRPr>
                </a:lvl4pPr>
                <a:lvl5pPr marL="2057400" indent="-228600">
                  <a:defRPr>
                    <a:solidFill>
                      <a:schemeClr val="tx1"/>
                    </a:solidFill>
                    <a:latin typeface="Arial" panose="020B0704020202020204" pitchFamily="34" charset="0"/>
                  </a:defRPr>
                </a:lvl5pPr>
                <a:lvl6pPr marL="2514600" indent="-228600" fontAlgn="base">
                  <a:spcBef>
                    <a:spcPct val="0"/>
                  </a:spcBef>
                  <a:spcAft>
                    <a:spcPct val="0"/>
                  </a:spcAft>
                  <a:defRPr>
                    <a:solidFill>
                      <a:schemeClr val="tx1"/>
                    </a:solidFill>
                    <a:latin typeface="Arial" panose="020B0704020202020204" pitchFamily="34" charset="0"/>
                  </a:defRPr>
                </a:lvl6pPr>
                <a:lvl7pPr marL="2971800" indent="-228600" fontAlgn="base">
                  <a:spcBef>
                    <a:spcPct val="0"/>
                  </a:spcBef>
                  <a:spcAft>
                    <a:spcPct val="0"/>
                  </a:spcAft>
                  <a:defRPr>
                    <a:solidFill>
                      <a:schemeClr val="tx1"/>
                    </a:solidFill>
                    <a:latin typeface="Arial" panose="020B0704020202020204" pitchFamily="34" charset="0"/>
                  </a:defRPr>
                </a:lvl7pPr>
                <a:lvl8pPr marL="3429000" indent="-228600" fontAlgn="base">
                  <a:spcBef>
                    <a:spcPct val="0"/>
                  </a:spcBef>
                  <a:spcAft>
                    <a:spcPct val="0"/>
                  </a:spcAft>
                  <a:defRPr>
                    <a:solidFill>
                      <a:schemeClr val="tx1"/>
                    </a:solidFill>
                    <a:latin typeface="Arial" panose="020B0704020202020204" pitchFamily="34" charset="0"/>
                  </a:defRPr>
                </a:lvl8pPr>
                <a:lvl9pPr marL="3886200" indent="-228600" fontAlgn="base">
                  <a:spcBef>
                    <a:spcPct val="0"/>
                  </a:spcBef>
                  <a:spcAft>
                    <a:spcPct val="0"/>
                  </a:spcAft>
                  <a:defRPr>
                    <a:solidFill>
                      <a:schemeClr val="tx1"/>
                    </a:solidFill>
                    <a:latin typeface="Arial" panose="020B0704020202020204" pitchFamily="34" charset="0"/>
                  </a:defRPr>
                </a:lvl9pPr>
              </a:lstStyle>
              <a:p>
                <a:r>
                  <a:rPr lang="en-US" altLang="ru-RU" sz="1200" i="1" dirty="0">
                    <a:solidFill>
                      <a:srgbClr val="C00000"/>
                    </a:solidFill>
                  </a:rPr>
                  <a:t>U</a:t>
                </a:r>
                <a:endParaRPr lang="ru-RU" altLang="ru-RU" sz="1200" i="1" dirty="0">
                  <a:solidFill>
                    <a:srgbClr val="C00000"/>
                  </a:solidFill>
                </a:endParaRPr>
              </a:p>
            </p:txBody>
          </p:sp>
          <p:sp>
            <p:nvSpPr>
              <p:cNvPr id="31" name="Text Box 42">
                <a:extLst>
                  <a:ext uri="{FF2B5EF4-FFF2-40B4-BE49-F238E27FC236}">
                    <a16:creationId xmlns:a16="http://schemas.microsoft.com/office/drawing/2014/main" id="{DE212E77-E896-B39D-0086-AC08CFE1A8FD}"/>
                  </a:ext>
                </a:extLst>
              </p:cNvPr>
              <p:cNvSpPr txBox="1">
                <a:spLocks noChangeArrowheads="1"/>
              </p:cNvSpPr>
              <p:nvPr/>
            </p:nvSpPr>
            <p:spPr bwMode="auto">
              <a:xfrm>
                <a:off x="4244" y="2956"/>
                <a:ext cx="346"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704020202020204" pitchFamily="34" charset="0"/>
                  </a:defRPr>
                </a:lvl1pPr>
                <a:lvl2pPr marL="742950" indent="-285750">
                  <a:defRPr>
                    <a:solidFill>
                      <a:schemeClr val="tx1"/>
                    </a:solidFill>
                    <a:latin typeface="Arial" panose="020B0704020202020204" pitchFamily="34" charset="0"/>
                  </a:defRPr>
                </a:lvl2pPr>
                <a:lvl3pPr marL="1143000" indent="-228600">
                  <a:defRPr>
                    <a:solidFill>
                      <a:schemeClr val="tx1"/>
                    </a:solidFill>
                    <a:latin typeface="Arial" panose="020B0704020202020204" pitchFamily="34" charset="0"/>
                  </a:defRPr>
                </a:lvl3pPr>
                <a:lvl4pPr marL="1600200" indent="-228600">
                  <a:defRPr>
                    <a:solidFill>
                      <a:schemeClr val="tx1"/>
                    </a:solidFill>
                    <a:latin typeface="Arial" panose="020B0704020202020204" pitchFamily="34" charset="0"/>
                  </a:defRPr>
                </a:lvl4pPr>
                <a:lvl5pPr marL="2057400" indent="-228600">
                  <a:defRPr>
                    <a:solidFill>
                      <a:schemeClr val="tx1"/>
                    </a:solidFill>
                    <a:latin typeface="Arial" panose="020B0704020202020204" pitchFamily="34" charset="0"/>
                  </a:defRPr>
                </a:lvl5pPr>
                <a:lvl6pPr marL="2514600" indent="-228600" fontAlgn="base">
                  <a:spcBef>
                    <a:spcPct val="0"/>
                  </a:spcBef>
                  <a:spcAft>
                    <a:spcPct val="0"/>
                  </a:spcAft>
                  <a:defRPr>
                    <a:solidFill>
                      <a:schemeClr val="tx1"/>
                    </a:solidFill>
                    <a:latin typeface="Arial" panose="020B0704020202020204" pitchFamily="34" charset="0"/>
                  </a:defRPr>
                </a:lvl6pPr>
                <a:lvl7pPr marL="2971800" indent="-228600" fontAlgn="base">
                  <a:spcBef>
                    <a:spcPct val="0"/>
                  </a:spcBef>
                  <a:spcAft>
                    <a:spcPct val="0"/>
                  </a:spcAft>
                  <a:defRPr>
                    <a:solidFill>
                      <a:schemeClr val="tx1"/>
                    </a:solidFill>
                    <a:latin typeface="Arial" panose="020B0704020202020204" pitchFamily="34" charset="0"/>
                  </a:defRPr>
                </a:lvl7pPr>
                <a:lvl8pPr marL="3429000" indent="-228600" fontAlgn="base">
                  <a:spcBef>
                    <a:spcPct val="0"/>
                  </a:spcBef>
                  <a:spcAft>
                    <a:spcPct val="0"/>
                  </a:spcAft>
                  <a:defRPr>
                    <a:solidFill>
                      <a:schemeClr val="tx1"/>
                    </a:solidFill>
                    <a:latin typeface="Arial" panose="020B0704020202020204" pitchFamily="34" charset="0"/>
                  </a:defRPr>
                </a:lvl8pPr>
                <a:lvl9pPr marL="3886200" indent="-228600" fontAlgn="base">
                  <a:spcBef>
                    <a:spcPct val="0"/>
                  </a:spcBef>
                  <a:spcAft>
                    <a:spcPct val="0"/>
                  </a:spcAft>
                  <a:defRPr>
                    <a:solidFill>
                      <a:schemeClr val="tx1"/>
                    </a:solidFill>
                    <a:latin typeface="Arial" panose="020B0704020202020204" pitchFamily="34" charset="0"/>
                  </a:defRPr>
                </a:lvl9pPr>
              </a:lstStyle>
              <a:p>
                <a:r>
                  <a:rPr lang="en-US" altLang="ru-RU" sz="1200" b="1" dirty="0">
                    <a:solidFill>
                      <a:srgbClr val="FF0000"/>
                    </a:solidFill>
                    <a:latin typeface="Times New Roman" panose="02020603050405020304" pitchFamily="18" charset="0"/>
                  </a:rPr>
                  <a:t>E</a:t>
                </a:r>
                <a:endParaRPr lang="ru-RU" altLang="ru-RU" sz="1200" b="1" dirty="0">
                  <a:solidFill>
                    <a:srgbClr val="FF0000"/>
                  </a:solidFill>
                  <a:latin typeface="Times New Roman" panose="02020603050405020304" pitchFamily="18" charset="0"/>
                </a:endParaRPr>
              </a:p>
            </p:txBody>
          </p:sp>
        </p:grpSp>
        <p:grpSp>
          <p:nvGrpSpPr>
            <p:cNvPr id="32" name="Группа 31">
              <a:extLst>
                <a:ext uri="{FF2B5EF4-FFF2-40B4-BE49-F238E27FC236}">
                  <a16:creationId xmlns:a16="http://schemas.microsoft.com/office/drawing/2014/main" id="{C809BAF0-1BDF-773F-A013-9D006F49CA4D}"/>
                </a:ext>
              </a:extLst>
            </p:cNvPr>
            <p:cNvGrpSpPr/>
            <p:nvPr/>
          </p:nvGrpSpPr>
          <p:grpSpPr>
            <a:xfrm>
              <a:off x="1607969" y="4519725"/>
              <a:ext cx="1835906" cy="1199046"/>
              <a:chOff x="8205946" y="1595041"/>
              <a:chExt cx="2072605" cy="1500849"/>
            </a:xfrm>
          </p:grpSpPr>
          <p:grpSp>
            <p:nvGrpSpPr>
              <p:cNvPr id="33" name="Group 23">
                <a:extLst>
                  <a:ext uri="{FF2B5EF4-FFF2-40B4-BE49-F238E27FC236}">
                    <a16:creationId xmlns:a16="http://schemas.microsoft.com/office/drawing/2014/main" id="{D3BFCCF5-0AD8-6E86-748B-71885090B3E4}"/>
                  </a:ext>
                </a:extLst>
              </p:cNvPr>
              <p:cNvGrpSpPr/>
              <p:nvPr/>
            </p:nvGrpSpPr>
            <p:grpSpPr bwMode="auto">
              <a:xfrm>
                <a:off x="8205946" y="2086176"/>
                <a:ext cx="2072605" cy="1009714"/>
                <a:chOff x="2370" y="1443"/>
                <a:chExt cx="682" cy="284"/>
              </a:xfrm>
            </p:grpSpPr>
            <p:sp>
              <p:nvSpPr>
                <p:cNvPr id="36" name="Line 14">
                  <a:extLst>
                    <a:ext uri="{FF2B5EF4-FFF2-40B4-BE49-F238E27FC236}">
                      <a16:creationId xmlns:a16="http://schemas.microsoft.com/office/drawing/2014/main" id="{4A15568A-B8E1-B231-B310-A0433508BD77}"/>
                    </a:ext>
                  </a:extLst>
                </p:cNvPr>
                <p:cNvSpPr>
                  <a:spLocks noChangeShapeType="1"/>
                </p:cNvSpPr>
                <p:nvPr/>
              </p:nvSpPr>
              <p:spPr bwMode="auto">
                <a:xfrm flipV="1">
                  <a:off x="2420" y="1707"/>
                  <a:ext cx="267" cy="2"/>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37" name="Line 15">
                  <a:extLst>
                    <a:ext uri="{FF2B5EF4-FFF2-40B4-BE49-F238E27FC236}">
                      <a16:creationId xmlns:a16="http://schemas.microsoft.com/office/drawing/2014/main" id="{30FF47F0-34CB-5BC4-7FB1-CC6F9602C9DC}"/>
                    </a:ext>
                  </a:extLst>
                </p:cNvPr>
                <p:cNvSpPr>
                  <a:spLocks noChangeShapeType="1"/>
                </p:cNvSpPr>
                <p:nvPr/>
              </p:nvSpPr>
              <p:spPr bwMode="auto">
                <a:xfrm flipV="1">
                  <a:off x="2687" y="1586"/>
                  <a:ext cx="0" cy="121"/>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dirty="0"/>
                </a:p>
              </p:txBody>
            </p:sp>
            <p:sp>
              <p:nvSpPr>
                <p:cNvPr id="38" name="Line 16">
                  <a:extLst>
                    <a:ext uri="{FF2B5EF4-FFF2-40B4-BE49-F238E27FC236}">
                      <a16:creationId xmlns:a16="http://schemas.microsoft.com/office/drawing/2014/main" id="{E92D6C8B-1214-E443-D8C0-B2619262E60B}"/>
                    </a:ext>
                  </a:extLst>
                </p:cNvPr>
                <p:cNvSpPr>
                  <a:spLocks noChangeShapeType="1"/>
                </p:cNvSpPr>
                <p:nvPr/>
              </p:nvSpPr>
              <p:spPr bwMode="auto">
                <a:xfrm flipV="1">
                  <a:off x="2772" y="1443"/>
                  <a:ext cx="280" cy="2"/>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39" name="Line 17">
                  <a:extLst>
                    <a:ext uri="{FF2B5EF4-FFF2-40B4-BE49-F238E27FC236}">
                      <a16:creationId xmlns:a16="http://schemas.microsoft.com/office/drawing/2014/main" id="{BCD576C4-3CE0-0913-92E6-0098AC4CDA53}"/>
                    </a:ext>
                  </a:extLst>
                </p:cNvPr>
                <p:cNvSpPr>
                  <a:spLocks noChangeShapeType="1"/>
                </p:cNvSpPr>
                <p:nvPr/>
              </p:nvSpPr>
              <p:spPr bwMode="auto">
                <a:xfrm flipV="1">
                  <a:off x="2370" y="1592"/>
                  <a:ext cx="277" cy="9"/>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ru-RU" dirty="0"/>
                </a:p>
              </p:txBody>
            </p:sp>
            <mc:AlternateContent xmlns:mc="http://schemas.openxmlformats.org/markup-compatibility/2006" xmlns:a14="http://schemas.microsoft.com/office/drawing/2010/main">
              <mc:Choice Requires="a14">
                <p:sp>
                  <p:nvSpPr>
                    <p:cNvPr id="40" name="Text Box 18">
                      <a:extLst>
                        <a:ext uri="{FF2B5EF4-FFF2-40B4-BE49-F238E27FC236}">
                          <a16:creationId xmlns:a16="http://schemas.microsoft.com/office/drawing/2014/main" id="{66BF92D3-AF78-A63F-56D8-05D51E13BB2C}"/>
                        </a:ext>
                      </a:extLst>
                    </p:cNvPr>
                    <p:cNvSpPr txBox="1">
                      <a:spLocks noChangeArrowheads="1"/>
                    </p:cNvSpPr>
                    <p:nvPr/>
                  </p:nvSpPr>
                  <p:spPr bwMode="auto">
                    <a:xfrm>
                      <a:off x="2617" y="1446"/>
                      <a:ext cx="139" cy="1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704020202020204" pitchFamily="34" charset="0"/>
                        </a:defRPr>
                      </a:lvl1pPr>
                      <a:lvl2pPr marL="742950" indent="-285750">
                        <a:defRPr>
                          <a:solidFill>
                            <a:schemeClr val="tx1"/>
                          </a:solidFill>
                          <a:latin typeface="Arial" panose="020B0704020202020204" pitchFamily="34" charset="0"/>
                        </a:defRPr>
                      </a:lvl2pPr>
                      <a:lvl3pPr marL="1143000" indent="-228600">
                        <a:defRPr>
                          <a:solidFill>
                            <a:schemeClr val="tx1"/>
                          </a:solidFill>
                          <a:latin typeface="Arial" panose="020B0704020202020204" pitchFamily="34" charset="0"/>
                        </a:defRPr>
                      </a:lvl3pPr>
                      <a:lvl4pPr marL="1600200" indent="-228600">
                        <a:defRPr>
                          <a:solidFill>
                            <a:schemeClr val="tx1"/>
                          </a:solidFill>
                          <a:latin typeface="Arial" panose="020B0704020202020204" pitchFamily="34" charset="0"/>
                        </a:defRPr>
                      </a:lvl4pPr>
                      <a:lvl5pPr marL="2057400" indent="-228600">
                        <a:defRPr>
                          <a:solidFill>
                            <a:schemeClr val="tx1"/>
                          </a:solidFill>
                          <a:latin typeface="Arial" panose="020B0704020202020204" pitchFamily="34" charset="0"/>
                        </a:defRPr>
                      </a:lvl5pPr>
                      <a:lvl6pPr marL="2514600" indent="-228600" fontAlgn="base">
                        <a:spcBef>
                          <a:spcPct val="0"/>
                        </a:spcBef>
                        <a:spcAft>
                          <a:spcPct val="0"/>
                        </a:spcAft>
                        <a:defRPr>
                          <a:solidFill>
                            <a:schemeClr val="tx1"/>
                          </a:solidFill>
                          <a:latin typeface="Arial" panose="020B0704020202020204" pitchFamily="34" charset="0"/>
                        </a:defRPr>
                      </a:lvl6pPr>
                      <a:lvl7pPr marL="2971800" indent="-228600" fontAlgn="base">
                        <a:spcBef>
                          <a:spcPct val="0"/>
                        </a:spcBef>
                        <a:spcAft>
                          <a:spcPct val="0"/>
                        </a:spcAft>
                        <a:defRPr>
                          <a:solidFill>
                            <a:schemeClr val="tx1"/>
                          </a:solidFill>
                          <a:latin typeface="Arial" panose="020B0704020202020204" pitchFamily="34" charset="0"/>
                        </a:defRPr>
                      </a:lvl7pPr>
                      <a:lvl8pPr marL="3429000" indent="-228600" fontAlgn="base">
                        <a:spcBef>
                          <a:spcPct val="0"/>
                        </a:spcBef>
                        <a:spcAft>
                          <a:spcPct val="0"/>
                        </a:spcAft>
                        <a:defRPr>
                          <a:solidFill>
                            <a:schemeClr val="tx1"/>
                          </a:solidFill>
                          <a:latin typeface="Arial" panose="020B0704020202020204" pitchFamily="34" charset="0"/>
                        </a:defRPr>
                      </a:lvl8pPr>
                      <a:lvl9pPr marL="3886200" indent="-228600" fontAlgn="base">
                        <a:spcBef>
                          <a:spcPct val="0"/>
                        </a:spcBef>
                        <a:spcAft>
                          <a:spcPct val="0"/>
                        </a:spcAft>
                        <a:defRPr>
                          <a:solidFill>
                            <a:schemeClr val="tx1"/>
                          </a:solidFill>
                          <a:latin typeface="Arial" panose="020B0704020202020204" pitchFamily="34" charset="0"/>
                        </a:defRPr>
                      </a:lvl9pPr>
                    </a:lstStyle>
                    <a:p>
                      <a:pPr/>
                      <a14:m>
                        <m:oMathPara xmlns:m="http://schemas.openxmlformats.org/officeDocument/2006/math">
                          <m:oMathParaPr>
                            <m:jc m:val="centerGroup"/>
                          </m:oMathParaPr>
                          <m:oMath xmlns:m="http://schemas.openxmlformats.org/officeDocument/2006/math">
                            <m:sSub>
                              <m:sSubPr>
                                <m:ctrlPr>
                                  <a:rPr lang="en-US" altLang="ru-RU" sz="1200" b="1" i="1" smtClean="0">
                                    <a:solidFill>
                                      <a:schemeClr val="accent2">
                                        <a:lumMod val="50000"/>
                                      </a:schemeClr>
                                    </a:solidFill>
                                    <a:latin typeface="Cambria Math" panose="02040503050406030204" pitchFamily="18" charset="0"/>
                                  </a:rPr>
                                </m:ctrlPr>
                              </m:sSubPr>
                              <m:e>
                                <m:r>
                                  <a:rPr lang="en-US" altLang="ru-RU" sz="1200" b="1" i="1" smtClean="0">
                                    <a:solidFill>
                                      <a:schemeClr val="accent2">
                                        <a:lumMod val="50000"/>
                                      </a:schemeClr>
                                    </a:solidFill>
                                    <a:latin typeface="Cambria Math" panose="02040503050406030204" pitchFamily="18" charset="0"/>
                                  </a:rPr>
                                  <m:t>𝑼</m:t>
                                </m:r>
                              </m:e>
                              <m:sub>
                                <m:r>
                                  <a:rPr lang="en-US" altLang="ru-RU" sz="1200" b="1" i="1" smtClean="0">
                                    <a:solidFill>
                                      <a:schemeClr val="accent2">
                                        <a:lumMod val="50000"/>
                                      </a:schemeClr>
                                    </a:solidFill>
                                    <a:latin typeface="Cambria Math" panose="02040503050406030204" pitchFamily="18" charset="0"/>
                                  </a:rPr>
                                  <m:t>𝟏</m:t>
                                </m:r>
                              </m:sub>
                            </m:sSub>
                          </m:oMath>
                        </m:oMathPara>
                      </a14:m>
                      <a:endParaRPr lang="ru-RU" altLang="ru-RU" sz="1200" b="1" dirty="0">
                        <a:solidFill>
                          <a:srgbClr val="0066FF"/>
                        </a:solidFill>
                      </a:endParaRPr>
                    </a:p>
                  </p:txBody>
                </p:sp>
              </mc:Choice>
              <mc:Fallback xmlns="">
                <p:sp>
                  <p:nvSpPr>
                    <p:cNvPr id="40" name="Text Box 18">
                      <a:extLst>
                        <a:ext uri="{FF2B5EF4-FFF2-40B4-BE49-F238E27FC236}">
                          <a16:creationId xmlns:a16="http://schemas.microsoft.com/office/drawing/2014/main" id="{66BF92D3-AF78-A63F-56D8-05D51E13BB2C}"/>
                        </a:ext>
                      </a:extLst>
                    </p:cNvPr>
                    <p:cNvSpPr txBox="1">
                      <a:spLocks noRot="1" noChangeAspect="1" noMove="1" noResize="1" noEditPoints="1" noAdjustHandles="1" noChangeArrowheads="1" noChangeShapeType="1" noTextEdit="1"/>
                    </p:cNvSpPr>
                    <p:nvPr/>
                  </p:nvSpPr>
                  <p:spPr bwMode="auto">
                    <a:xfrm>
                      <a:off x="2617" y="1446"/>
                      <a:ext cx="139" cy="129"/>
                    </a:xfrm>
                    <a:prstGeom prst="rect">
                      <a:avLst/>
                    </a:prstGeom>
                    <a:blipFill>
                      <a:blip r:embed="rId5"/>
                      <a:stretch>
                        <a:fillRect r="-85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sp>
              <p:nvSpPr>
                <p:cNvPr id="41" name="Text Box 19">
                  <a:extLst>
                    <a:ext uri="{FF2B5EF4-FFF2-40B4-BE49-F238E27FC236}">
                      <a16:creationId xmlns:a16="http://schemas.microsoft.com/office/drawing/2014/main" id="{513E3A2B-E519-0106-38F8-E0A2B990E349}"/>
                    </a:ext>
                  </a:extLst>
                </p:cNvPr>
                <p:cNvSpPr txBox="1">
                  <a:spLocks noChangeArrowheads="1"/>
                </p:cNvSpPr>
                <p:nvPr/>
              </p:nvSpPr>
              <p:spPr bwMode="auto">
                <a:xfrm>
                  <a:off x="2408" y="1481"/>
                  <a:ext cx="13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704020202020204" pitchFamily="34" charset="0"/>
                    </a:defRPr>
                  </a:lvl1pPr>
                  <a:lvl2pPr marL="742950" indent="-285750">
                    <a:defRPr>
                      <a:solidFill>
                        <a:schemeClr val="tx1"/>
                      </a:solidFill>
                      <a:latin typeface="Arial" panose="020B0704020202020204" pitchFamily="34" charset="0"/>
                    </a:defRPr>
                  </a:lvl2pPr>
                  <a:lvl3pPr marL="1143000" indent="-228600">
                    <a:defRPr>
                      <a:solidFill>
                        <a:schemeClr val="tx1"/>
                      </a:solidFill>
                      <a:latin typeface="Arial" panose="020B0704020202020204" pitchFamily="34" charset="0"/>
                    </a:defRPr>
                  </a:lvl3pPr>
                  <a:lvl4pPr marL="1600200" indent="-228600">
                    <a:defRPr>
                      <a:solidFill>
                        <a:schemeClr val="tx1"/>
                      </a:solidFill>
                      <a:latin typeface="Arial" panose="020B0704020202020204" pitchFamily="34" charset="0"/>
                    </a:defRPr>
                  </a:lvl4pPr>
                  <a:lvl5pPr marL="2057400" indent="-228600">
                    <a:defRPr>
                      <a:solidFill>
                        <a:schemeClr val="tx1"/>
                      </a:solidFill>
                      <a:latin typeface="Arial" panose="020B0704020202020204" pitchFamily="34" charset="0"/>
                    </a:defRPr>
                  </a:lvl5pPr>
                  <a:lvl6pPr marL="2514600" indent="-228600" fontAlgn="base">
                    <a:spcBef>
                      <a:spcPct val="0"/>
                    </a:spcBef>
                    <a:spcAft>
                      <a:spcPct val="0"/>
                    </a:spcAft>
                    <a:defRPr>
                      <a:solidFill>
                        <a:schemeClr val="tx1"/>
                      </a:solidFill>
                      <a:latin typeface="Arial" panose="020B0704020202020204" pitchFamily="34" charset="0"/>
                    </a:defRPr>
                  </a:lvl6pPr>
                  <a:lvl7pPr marL="2971800" indent="-228600" fontAlgn="base">
                    <a:spcBef>
                      <a:spcPct val="0"/>
                    </a:spcBef>
                    <a:spcAft>
                      <a:spcPct val="0"/>
                    </a:spcAft>
                    <a:defRPr>
                      <a:solidFill>
                        <a:schemeClr val="tx1"/>
                      </a:solidFill>
                      <a:latin typeface="Arial" panose="020B0704020202020204" pitchFamily="34" charset="0"/>
                    </a:defRPr>
                  </a:lvl7pPr>
                  <a:lvl8pPr marL="3429000" indent="-228600" fontAlgn="base">
                    <a:spcBef>
                      <a:spcPct val="0"/>
                    </a:spcBef>
                    <a:spcAft>
                      <a:spcPct val="0"/>
                    </a:spcAft>
                    <a:defRPr>
                      <a:solidFill>
                        <a:schemeClr val="tx1"/>
                      </a:solidFill>
                      <a:latin typeface="Arial" panose="020B0704020202020204" pitchFamily="34" charset="0"/>
                    </a:defRPr>
                  </a:lvl8pPr>
                  <a:lvl9pPr marL="3886200" indent="-228600" fontAlgn="base">
                    <a:spcBef>
                      <a:spcPct val="0"/>
                    </a:spcBef>
                    <a:spcAft>
                      <a:spcPct val="0"/>
                    </a:spcAft>
                    <a:defRPr>
                      <a:solidFill>
                        <a:schemeClr val="tx1"/>
                      </a:solidFill>
                      <a:latin typeface="Arial" panose="020B0704020202020204" pitchFamily="34" charset="0"/>
                    </a:defRPr>
                  </a:lvl9pPr>
                </a:lstStyle>
                <a:p>
                  <a:r>
                    <a:rPr lang="en-US" altLang="ru-RU" sz="1200" b="1" dirty="0">
                      <a:solidFill>
                        <a:srgbClr val="FF0000"/>
                      </a:solidFill>
                      <a:latin typeface="Times New Roman" panose="02020603050405020304" pitchFamily="18" charset="0"/>
                    </a:rPr>
                    <a:t>E</a:t>
                  </a:r>
                  <a:endParaRPr lang="ru-RU" altLang="ru-RU" sz="1200" b="1" dirty="0">
                    <a:solidFill>
                      <a:srgbClr val="FF0000"/>
                    </a:solidFill>
                    <a:latin typeface="Times New Roman" panose="02020603050405020304" pitchFamily="18" charset="0"/>
                  </a:endParaRPr>
                </a:p>
              </p:txBody>
            </p:sp>
            <p:sp>
              <p:nvSpPr>
                <p:cNvPr id="42" name="Line 20">
                  <a:extLst>
                    <a:ext uri="{FF2B5EF4-FFF2-40B4-BE49-F238E27FC236}">
                      <a16:creationId xmlns:a16="http://schemas.microsoft.com/office/drawing/2014/main" id="{7015B739-FD1F-9B15-8E9F-13A9EFA39C93}"/>
                    </a:ext>
                  </a:extLst>
                </p:cNvPr>
                <p:cNvSpPr>
                  <a:spLocks noChangeShapeType="1"/>
                </p:cNvSpPr>
                <p:nvPr/>
              </p:nvSpPr>
              <p:spPr bwMode="auto">
                <a:xfrm>
                  <a:off x="2687" y="1586"/>
                  <a:ext cx="85" cy="0"/>
                </a:xfrm>
                <a:prstGeom prst="line">
                  <a:avLst/>
                </a:prstGeom>
                <a:noFill/>
                <a:ln w="38100">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43" name="Line 21">
                  <a:extLst>
                    <a:ext uri="{FF2B5EF4-FFF2-40B4-BE49-F238E27FC236}">
                      <a16:creationId xmlns:a16="http://schemas.microsoft.com/office/drawing/2014/main" id="{21AE0BF7-919E-96E9-8F7D-22292C52B88B}"/>
                    </a:ext>
                  </a:extLst>
                </p:cNvPr>
                <p:cNvSpPr>
                  <a:spLocks noChangeShapeType="1"/>
                </p:cNvSpPr>
                <p:nvPr/>
              </p:nvSpPr>
              <p:spPr bwMode="auto">
                <a:xfrm flipV="1">
                  <a:off x="2772" y="1445"/>
                  <a:ext cx="0" cy="141"/>
                </a:xfrm>
                <a:prstGeom prst="line">
                  <a:avLst/>
                </a:prstGeom>
                <a:noFill/>
                <a:ln w="28575">
                  <a:solidFill>
                    <a:srgbClr val="0066FF"/>
                  </a:solidFill>
                  <a:round/>
                </a:ln>
                <a:extLst>
                  <a:ext uri="{909E8E84-426E-40DD-AFC4-6F175D3DCCD1}">
                    <a14:hiddenFill xmlns:a14="http://schemas.microsoft.com/office/drawing/2010/main">
                      <a:noFill/>
                    </a14:hiddenFill>
                  </a:ext>
                </a:extLst>
              </p:spPr>
              <p:txBody>
                <a:bodyPr/>
                <a:lstStyle/>
                <a:p>
                  <a:endParaRPr lang="ru-RU"/>
                </a:p>
              </p:txBody>
            </p:sp>
            <p:sp>
              <p:nvSpPr>
                <p:cNvPr id="44" name="Line 22">
                  <a:extLst>
                    <a:ext uri="{FF2B5EF4-FFF2-40B4-BE49-F238E27FC236}">
                      <a16:creationId xmlns:a16="http://schemas.microsoft.com/office/drawing/2014/main" id="{119E63FF-858D-3873-8640-261629CA16C7}"/>
                    </a:ext>
                  </a:extLst>
                </p:cNvPr>
                <p:cNvSpPr>
                  <a:spLocks noChangeShapeType="1"/>
                </p:cNvSpPr>
                <p:nvPr/>
              </p:nvSpPr>
              <p:spPr bwMode="auto">
                <a:xfrm flipH="1">
                  <a:off x="2772" y="1586"/>
                  <a:ext cx="0" cy="141"/>
                </a:xfrm>
                <a:prstGeom prst="line">
                  <a:avLst/>
                </a:prstGeom>
                <a:noFill/>
                <a:ln w="19050">
                  <a:solidFill>
                    <a:schemeClr val="tx1"/>
                  </a:solidFill>
                  <a:prstDash val="dash"/>
                  <a:round/>
                </a:ln>
                <a:extLst>
                  <a:ext uri="{909E8E84-426E-40DD-AFC4-6F175D3DCCD1}">
                    <a14:hiddenFill xmlns:a14="http://schemas.microsoft.com/office/drawing/2010/main">
                      <a:noFill/>
                    </a14:hiddenFill>
                  </a:ext>
                </a:extLst>
              </p:spPr>
              <p:txBody>
                <a:bodyPr/>
                <a:lstStyle/>
                <a:p>
                  <a:endParaRPr lang="ru-RU"/>
                </a:p>
              </p:txBody>
            </p:sp>
          </p:grpSp>
          <p:sp>
            <p:nvSpPr>
              <p:cNvPr id="34" name="TextBox 33">
                <a:extLst>
                  <a:ext uri="{FF2B5EF4-FFF2-40B4-BE49-F238E27FC236}">
                    <a16:creationId xmlns:a16="http://schemas.microsoft.com/office/drawing/2014/main" id="{138849E2-88AF-C218-E13D-BD5892E868C6}"/>
                  </a:ext>
                </a:extLst>
              </p:cNvPr>
              <p:cNvSpPr txBox="1"/>
              <p:nvPr/>
            </p:nvSpPr>
            <p:spPr>
              <a:xfrm>
                <a:off x="9169311" y="2646348"/>
                <a:ext cx="306494" cy="369331"/>
              </a:xfrm>
              <a:prstGeom prst="rect">
                <a:avLst/>
              </a:prstGeom>
              <a:noFill/>
            </p:spPr>
            <p:txBody>
              <a:bodyPr wrap="none" rtlCol="0">
                <a:spAutoFit/>
              </a:bodyPr>
              <a:lstStyle/>
              <a:p>
                <a:r>
                  <a:rPr lang="en-US" dirty="0">
                    <a:solidFill>
                      <a:schemeClr val="accent2">
                        <a:lumMod val="50000"/>
                      </a:schemeClr>
                    </a:solidFill>
                  </a:rPr>
                  <a:t>d</a:t>
                </a:r>
                <a:endParaRPr lang="ru-RU"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5" name="Text Box 18">
                    <a:extLst>
                      <a:ext uri="{FF2B5EF4-FFF2-40B4-BE49-F238E27FC236}">
                        <a16:creationId xmlns:a16="http://schemas.microsoft.com/office/drawing/2014/main" id="{D78871A0-9681-9FA2-43C2-BBB7158A1D0C}"/>
                      </a:ext>
                    </a:extLst>
                  </p:cNvPr>
                  <p:cNvSpPr txBox="1">
                    <a:spLocks noChangeArrowheads="1"/>
                  </p:cNvSpPr>
                  <p:nvPr/>
                </p:nvSpPr>
                <p:spPr bwMode="auto">
                  <a:xfrm>
                    <a:off x="9541562" y="1595041"/>
                    <a:ext cx="422422" cy="4576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704020202020204" pitchFamily="34" charset="0"/>
                      </a:defRPr>
                    </a:lvl1pPr>
                    <a:lvl2pPr marL="742950" indent="-285750">
                      <a:defRPr>
                        <a:solidFill>
                          <a:schemeClr val="tx1"/>
                        </a:solidFill>
                        <a:latin typeface="Arial" panose="020B0704020202020204" pitchFamily="34" charset="0"/>
                      </a:defRPr>
                    </a:lvl2pPr>
                    <a:lvl3pPr marL="1143000" indent="-228600">
                      <a:defRPr>
                        <a:solidFill>
                          <a:schemeClr val="tx1"/>
                        </a:solidFill>
                        <a:latin typeface="Arial" panose="020B0704020202020204" pitchFamily="34" charset="0"/>
                      </a:defRPr>
                    </a:lvl3pPr>
                    <a:lvl4pPr marL="1600200" indent="-228600">
                      <a:defRPr>
                        <a:solidFill>
                          <a:schemeClr val="tx1"/>
                        </a:solidFill>
                        <a:latin typeface="Arial" panose="020B0704020202020204" pitchFamily="34" charset="0"/>
                      </a:defRPr>
                    </a:lvl4pPr>
                    <a:lvl5pPr marL="2057400" indent="-228600">
                      <a:defRPr>
                        <a:solidFill>
                          <a:schemeClr val="tx1"/>
                        </a:solidFill>
                        <a:latin typeface="Arial" panose="020B0704020202020204" pitchFamily="34" charset="0"/>
                      </a:defRPr>
                    </a:lvl5pPr>
                    <a:lvl6pPr marL="2514600" indent="-228600" fontAlgn="base">
                      <a:spcBef>
                        <a:spcPct val="0"/>
                      </a:spcBef>
                      <a:spcAft>
                        <a:spcPct val="0"/>
                      </a:spcAft>
                      <a:defRPr>
                        <a:solidFill>
                          <a:schemeClr val="tx1"/>
                        </a:solidFill>
                        <a:latin typeface="Arial" panose="020B0704020202020204" pitchFamily="34" charset="0"/>
                      </a:defRPr>
                    </a:lvl6pPr>
                    <a:lvl7pPr marL="2971800" indent="-228600" fontAlgn="base">
                      <a:spcBef>
                        <a:spcPct val="0"/>
                      </a:spcBef>
                      <a:spcAft>
                        <a:spcPct val="0"/>
                      </a:spcAft>
                      <a:defRPr>
                        <a:solidFill>
                          <a:schemeClr val="tx1"/>
                        </a:solidFill>
                        <a:latin typeface="Arial" panose="020B0704020202020204" pitchFamily="34" charset="0"/>
                      </a:defRPr>
                    </a:lvl7pPr>
                    <a:lvl8pPr marL="3429000" indent="-228600" fontAlgn="base">
                      <a:spcBef>
                        <a:spcPct val="0"/>
                      </a:spcBef>
                      <a:spcAft>
                        <a:spcPct val="0"/>
                      </a:spcAft>
                      <a:defRPr>
                        <a:solidFill>
                          <a:schemeClr val="tx1"/>
                        </a:solidFill>
                        <a:latin typeface="Arial" panose="020B0704020202020204" pitchFamily="34" charset="0"/>
                      </a:defRPr>
                    </a:lvl8pPr>
                    <a:lvl9pPr marL="3886200" indent="-228600" fontAlgn="base">
                      <a:spcBef>
                        <a:spcPct val="0"/>
                      </a:spcBef>
                      <a:spcAft>
                        <a:spcPct val="0"/>
                      </a:spcAft>
                      <a:defRPr>
                        <a:solidFill>
                          <a:schemeClr val="tx1"/>
                        </a:solidFill>
                        <a:latin typeface="Arial" panose="020B0704020202020204" pitchFamily="34" charset="0"/>
                      </a:defRPr>
                    </a:lvl9pPr>
                  </a:lstStyle>
                  <a:p>
                    <a:pPr/>
                    <a14:m>
                      <m:oMathPara xmlns:m="http://schemas.openxmlformats.org/officeDocument/2006/math">
                        <m:oMathParaPr>
                          <m:jc m:val="centerGroup"/>
                        </m:oMathParaPr>
                        <m:oMath xmlns:m="http://schemas.openxmlformats.org/officeDocument/2006/math">
                          <m:sSub>
                            <m:sSubPr>
                              <m:ctrlPr>
                                <a:rPr lang="en-US" altLang="ru-RU" sz="1200" b="1" i="1" smtClean="0">
                                  <a:solidFill>
                                    <a:schemeClr val="accent2">
                                      <a:lumMod val="75000"/>
                                    </a:schemeClr>
                                  </a:solidFill>
                                  <a:latin typeface="Cambria Math" panose="02040503050406030204" pitchFamily="18" charset="0"/>
                                </a:rPr>
                              </m:ctrlPr>
                            </m:sSubPr>
                            <m:e>
                              <m:r>
                                <a:rPr lang="en-US" altLang="ru-RU" sz="1200" b="1" i="1" smtClean="0">
                                  <a:solidFill>
                                    <a:schemeClr val="accent2">
                                      <a:lumMod val="75000"/>
                                    </a:schemeClr>
                                  </a:solidFill>
                                  <a:latin typeface="Cambria Math" panose="02040503050406030204" pitchFamily="18" charset="0"/>
                                </a:rPr>
                                <m:t>𝑼</m:t>
                              </m:r>
                            </m:e>
                            <m:sub>
                              <m:r>
                                <a:rPr lang="en-US" altLang="ru-RU" sz="1200" b="1" i="1" smtClean="0">
                                  <a:solidFill>
                                    <a:schemeClr val="accent2">
                                      <a:lumMod val="75000"/>
                                    </a:schemeClr>
                                  </a:solidFill>
                                  <a:latin typeface="Cambria Math" panose="02040503050406030204" pitchFamily="18" charset="0"/>
                                </a:rPr>
                                <m:t>𝟐</m:t>
                              </m:r>
                            </m:sub>
                          </m:sSub>
                        </m:oMath>
                      </m:oMathPara>
                    </a14:m>
                    <a:endParaRPr lang="ru-RU" altLang="ru-RU" sz="1200" b="1" dirty="0">
                      <a:solidFill>
                        <a:srgbClr val="0066FF"/>
                      </a:solidFill>
                    </a:endParaRPr>
                  </a:p>
                </p:txBody>
              </p:sp>
            </mc:Choice>
            <mc:Fallback xmlns="">
              <p:sp>
                <p:nvSpPr>
                  <p:cNvPr id="35" name="Text Box 18">
                    <a:extLst>
                      <a:ext uri="{FF2B5EF4-FFF2-40B4-BE49-F238E27FC236}">
                        <a16:creationId xmlns:a16="http://schemas.microsoft.com/office/drawing/2014/main" id="{D78871A0-9681-9FA2-43C2-BBB7158A1D0C}"/>
                      </a:ext>
                    </a:extLst>
                  </p:cNvPr>
                  <p:cNvSpPr txBox="1">
                    <a:spLocks noRot="1" noChangeAspect="1" noMove="1" noResize="1" noEditPoints="1" noAdjustHandles="1" noChangeArrowheads="1" noChangeShapeType="1" noTextEdit="1"/>
                  </p:cNvSpPr>
                  <p:nvPr/>
                </p:nvSpPr>
                <p:spPr bwMode="auto">
                  <a:xfrm>
                    <a:off x="9541562" y="1595041"/>
                    <a:ext cx="422422" cy="457692"/>
                  </a:xfrm>
                  <a:prstGeom prst="rect">
                    <a:avLst/>
                  </a:prstGeom>
                  <a:blipFill>
                    <a:blip r:embed="rId6"/>
                    <a:stretch>
                      <a:fillRect r="-86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grpSp>
        <p:pic>
          <p:nvPicPr>
            <p:cNvPr id="45" name="Рисунок 44" descr="Изображение выглядит как часы, летит, красный, воздух&#10;&#10;Автоматически созданное описание">
              <a:extLst>
                <a:ext uri="{FF2B5EF4-FFF2-40B4-BE49-F238E27FC236}">
                  <a16:creationId xmlns:a16="http://schemas.microsoft.com/office/drawing/2014/main" id="{4E3D8425-EC3E-F328-6943-DF81BAAA4D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1519" y="3513113"/>
              <a:ext cx="1764008" cy="984301"/>
            </a:xfrm>
            <a:prstGeom prst="rect">
              <a:avLst/>
            </a:prstGeom>
          </p:spPr>
        </p:pic>
        <p:pic>
          <p:nvPicPr>
            <p:cNvPr id="46" name="Рисунок 45" descr="Изображение выглядит как объект, часы, ноутбук&#10;&#10;Автоматически созданное описание">
              <a:extLst>
                <a:ext uri="{FF2B5EF4-FFF2-40B4-BE49-F238E27FC236}">
                  <a16:creationId xmlns:a16="http://schemas.microsoft.com/office/drawing/2014/main" id="{EA293743-67A5-CA1D-B5CC-30E04AF3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8084" y="4705574"/>
              <a:ext cx="2584098" cy="1089782"/>
            </a:xfrm>
            <a:prstGeom prst="rect">
              <a:avLst/>
            </a:prstGeom>
          </p:spPr>
        </p:pic>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0CA9B3A-1DBF-B83E-F2A8-F5B8DA3D05CB}"/>
                    </a:ext>
                  </a:extLst>
                </p:cNvPr>
                <p:cNvSpPr txBox="1"/>
                <p:nvPr/>
              </p:nvSpPr>
              <p:spPr>
                <a:xfrm>
                  <a:off x="9185404" y="3340004"/>
                  <a:ext cx="7093974" cy="121884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US" dirty="0">
                      <a:solidFill>
                        <a:srgbClr val="0000FF"/>
                      </a:solidFill>
                      <a:latin typeface="Avenir Next Condensed Regular" panose="020B0806020202020204"/>
                    </a:rPr>
                    <a:t>In all cases, the energy of the wave packet changed in qualitative agreement with</a:t>
                  </a:r>
                  <a:r>
                    <a:rPr kumimoji="0" lang="en-US" sz="1800" b="0" i="0" u="none" strike="noStrike" cap="none" spc="0" normalizeH="0" baseline="0" dirty="0">
                      <a:ln>
                        <a:noFill/>
                      </a:ln>
                      <a:solidFill>
                        <a:srgbClr val="0000FF"/>
                      </a:solidFill>
                      <a:effectLst/>
                      <a:uFillTx/>
                      <a:latin typeface="Avenir Next Condensed Regular" panose="020B0806020202020204"/>
                      <a:sym typeface="Calibri" panose="020F0502020204030204"/>
                    </a:rPr>
                    <a:t> </a:t>
                  </a:r>
                  <a14:m>
                    <m:oMath xmlns:m="http://schemas.openxmlformats.org/officeDocument/2006/math">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𝜔</m:t>
                      </m:r>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𝑘𝑤</m:t>
                      </m:r>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m:t>
                      </m:r>
                      <m:r>
                        <a:rPr kumimoji="0" lang="en-US"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panose="020F0502020204030204"/>
                        </a:rPr>
                        <m:t>𝜏</m:t>
                      </m:r>
                      <m:r>
                        <a:rPr kumimoji="0" lang="en-US" sz="1800" b="0" i="0" u="none" strike="noStrike" cap="none" spc="0" normalizeH="0" baseline="0" smtClean="0">
                          <a:ln>
                            <a:noFill/>
                          </a:ln>
                          <a:solidFill>
                            <a:srgbClr val="0000FF"/>
                          </a:solidFill>
                          <a:effectLst/>
                          <a:uFillTx/>
                          <a:latin typeface="Cambria Math" panose="02040503050406030204" pitchFamily="18" charset="0"/>
                          <a:ea typeface="Cambria Math" panose="02040503050406030204" pitchFamily="18" charset="0"/>
                          <a:sym typeface="Calibri" panose="020F0502020204030204"/>
                        </a:rPr>
                        <m:t>,</m:t>
                      </m:r>
                    </m:oMath>
                  </a14:m>
                  <a:r>
                    <a:rPr lang="en-US" dirty="0">
                      <a:solidFill>
                        <a:srgbClr val="FF0000"/>
                      </a:solidFill>
                      <a:latin typeface="Avenir Next Condensed Regular" panose="020B0806020202020204"/>
                    </a:rPr>
                    <a:t> </a:t>
                  </a:r>
                  <a:r>
                    <a:rPr lang="en-US" dirty="0">
                      <a:solidFill>
                        <a:srgbClr val="0000FF"/>
                      </a:solidFill>
                      <a:latin typeface="Avenir Next Condensed Regular" panose="020B0806020202020204"/>
                    </a:rPr>
                    <a:t>where</a:t>
                  </a:r>
                  <a:r>
                    <a:rPr lang="ru-RU" dirty="0">
                      <a:solidFill>
                        <a:srgbClr val="0000FF"/>
                      </a:solidFill>
                      <a:latin typeface="Avenir Next Condensed Regular" panose="020B0806020202020204"/>
                    </a:rPr>
                    <a:t> </a:t>
                  </a:r>
                  <a:r>
                    <a:rPr lang="el-GR" dirty="0">
                      <a:solidFill>
                        <a:srgbClr val="FF0000"/>
                      </a:solidFill>
                      <a:latin typeface="Avenir Next Condensed Regular" panose="020B0806020202020204"/>
                      <a:ea typeface="Calibri" panose="020F0502020204030204" pitchFamily="34" charset="0"/>
                      <a:cs typeface="Calibri" panose="020F0502020204030204" pitchFamily="34" charset="0"/>
                    </a:rPr>
                    <a:t>Δτ</a:t>
                  </a:r>
                  <a:r>
                    <a:rPr lang="ru-RU" dirty="0">
                      <a:solidFill>
                        <a:srgbClr val="0000FF"/>
                      </a:solidFill>
                      <a:latin typeface="Avenir Next Condensed Regular" panose="020B0806020202020204"/>
                    </a:rPr>
                    <a:t> </a:t>
                  </a:r>
                  <a:r>
                    <a:rPr lang="en-US" dirty="0">
                      <a:solidFill>
                        <a:srgbClr val="0000FF"/>
                      </a:solidFill>
                      <a:latin typeface="Avenir Next Condensed Regular" panose="020B0806020202020204"/>
                    </a:rPr>
                    <a:t>is the interaction time</a:t>
                  </a:r>
                  <a:r>
                    <a:rPr lang="ru-RU" dirty="0">
                      <a:solidFill>
                        <a:srgbClr val="0000FF"/>
                      </a:solidFill>
                      <a:latin typeface="Avenir Next Condensed Regular" panose="020B0806020202020204"/>
                    </a:rPr>
                    <a:t> (</a:t>
                  </a:r>
                  <a:r>
                    <a:rPr lang="en-US" dirty="0">
                      <a:solidFill>
                        <a:srgbClr val="0000FF"/>
                      </a:solidFill>
                      <a:latin typeface="Avenir Next Condensed Regular" panose="020B0806020202020204"/>
                    </a:rPr>
                    <a:t>group delay time</a:t>
                  </a:r>
                  <a:r>
                    <a:rPr lang="ru-RU" dirty="0">
                      <a:solidFill>
                        <a:srgbClr val="0000FF"/>
                      </a:solidFill>
                      <a:latin typeface="Avenir Next Condensed Regular" panose="020B0806020202020204"/>
                    </a:rPr>
                    <a:t>)</a:t>
                  </a:r>
                  <a:endParaRPr kumimoji="0" lang="ru-RU" sz="1800" b="0" i="0" u="none" strike="noStrike" cap="none" spc="0" normalizeH="0" baseline="0" dirty="0">
                    <a:ln>
                      <a:noFill/>
                    </a:ln>
                    <a:solidFill>
                      <a:srgbClr val="0000FF"/>
                    </a:solidFill>
                    <a:effectLst/>
                    <a:uFillTx/>
                    <a:latin typeface="Avenir Next Condensed Regular" panose="020B0806020202020204"/>
                    <a:sym typeface="Calibri" panose="020F0502020204030204"/>
                  </a:endParaRPr>
                </a:p>
              </p:txBody>
            </p:sp>
          </mc:Choice>
          <mc:Fallback xmlns="">
            <p:sp>
              <p:nvSpPr>
                <p:cNvPr id="47" name="TextBox 46">
                  <a:extLst>
                    <a:ext uri="{FF2B5EF4-FFF2-40B4-BE49-F238E27FC236}">
                      <a16:creationId xmlns:a16="http://schemas.microsoft.com/office/drawing/2014/main" id="{10CA9B3A-1DBF-B83E-F2A8-F5B8DA3D05CB}"/>
                    </a:ext>
                  </a:extLst>
                </p:cNvPr>
                <p:cNvSpPr txBox="1">
                  <a:spLocks noRot="1" noChangeAspect="1" noMove="1" noResize="1" noEditPoints="1" noAdjustHandles="1" noChangeArrowheads="1" noChangeShapeType="1" noTextEdit="1"/>
                </p:cNvSpPr>
                <p:nvPr/>
              </p:nvSpPr>
              <p:spPr>
                <a:xfrm>
                  <a:off x="9185404" y="3340004"/>
                  <a:ext cx="7093974" cy="1218848"/>
                </a:xfrm>
                <a:prstGeom prst="rect">
                  <a:avLst/>
                </a:prstGeom>
                <a:blipFill>
                  <a:blip r:embed="rId9"/>
                  <a:stretch>
                    <a:fillRect l="-1814" t="-3289" r="-1701" b="-9211"/>
                  </a:stretch>
                </a:blipFill>
                <a:ln w="12700" cap="flat">
                  <a:noFill/>
                  <a:miter lim="400000"/>
                </a:ln>
              </p:spPr>
              <p:txBody>
                <a:bodyPr/>
                <a:lstStyle/>
                <a:p>
                  <a:r>
                    <a:rPr lang="ru-RU">
                      <a:noFill/>
                    </a:rPr>
                    <a:t> </a:t>
                  </a:r>
                </a:p>
              </p:txBody>
            </p:sp>
          </mc:Fallback>
        </mc:AlternateContent>
        <p:sp>
          <p:nvSpPr>
            <p:cNvPr id="48" name="TextBox 47">
              <a:extLst>
                <a:ext uri="{FF2B5EF4-FFF2-40B4-BE49-F238E27FC236}">
                  <a16:creationId xmlns:a16="http://schemas.microsoft.com/office/drawing/2014/main" id="{A7B93297-5DCA-6A50-26FD-FE0941BB10F4}"/>
                </a:ext>
              </a:extLst>
            </p:cNvPr>
            <p:cNvSpPr txBox="1"/>
            <p:nvPr/>
          </p:nvSpPr>
          <p:spPr>
            <a:xfrm>
              <a:off x="9185404" y="4774657"/>
              <a:ext cx="7434257" cy="13407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en-US" sz="2000" b="1" dirty="0">
                  <a:solidFill>
                    <a:srgbClr val="FF0000"/>
                  </a:solidFill>
                  <a:latin typeface="Avenir Next Condensed Regular" panose="020B0806020202020204"/>
                </a:rPr>
                <a:t>The acceleration effect must occur in quantum phenomena, and this result is awaiting experimental confirmation.</a:t>
              </a:r>
              <a:endParaRPr kumimoji="0" lang="ru-RU" sz="2000" b="1" u="none" strike="noStrike" cap="none" spc="0" normalizeH="0" baseline="0" dirty="0">
                <a:ln>
                  <a:noFill/>
                </a:ln>
                <a:solidFill>
                  <a:srgbClr val="FF0000"/>
                </a:solidFill>
                <a:effectLst/>
                <a:uFillTx/>
                <a:latin typeface="Avenir Next Condensed Regular" panose="020B0806020202020204"/>
                <a:sym typeface="Calibri" panose="020F0502020204030204"/>
              </a:endParaRPr>
            </a:p>
          </p:txBody>
        </p:sp>
        <p:sp>
          <p:nvSpPr>
            <p:cNvPr id="49" name="TextBox 48">
              <a:extLst>
                <a:ext uri="{FF2B5EF4-FFF2-40B4-BE49-F238E27FC236}">
                  <a16:creationId xmlns:a16="http://schemas.microsoft.com/office/drawing/2014/main" id="{3D9A51EF-8425-FD78-AEA9-E5F0684FA52E}"/>
                </a:ext>
              </a:extLst>
            </p:cNvPr>
            <p:cNvSpPr txBox="1"/>
            <p:nvPr/>
          </p:nvSpPr>
          <p:spPr>
            <a:xfrm>
              <a:off x="3337060" y="6115392"/>
              <a:ext cx="4682412"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1200" b="0" i="1" dirty="0">
                  <a:solidFill>
                    <a:srgbClr val="002060"/>
                  </a:solidFill>
                  <a:effectLst/>
                  <a:latin typeface="Arial Narrow" panose="020B0706020202030204" pitchFamily="34" charset="0"/>
                </a:rPr>
                <a:t>M.A. Zakharov, G.V. Kulin, A.I. Frank. Eur. Phys. J. D (2021)</a:t>
              </a:r>
              <a:endParaRPr lang="ru-RU" sz="1200" i="1" dirty="0">
                <a:solidFill>
                  <a:srgbClr val="002060"/>
                </a:solidFill>
                <a:latin typeface="Arial Narrow" panose="020B0706020202030204" pitchFamily="34" charset="0"/>
              </a:endParaRPr>
            </a:p>
          </p:txBody>
        </p:sp>
      </p:grpSp>
      <p:pic>
        <p:nvPicPr>
          <p:cNvPr id="51" name="Линия Линия" descr="Линия Линия">
            <a:extLst>
              <a:ext uri="{FF2B5EF4-FFF2-40B4-BE49-F238E27FC236}">
                <a16:creationId xmlns:a16="http://schemas.microsoft.com/office/drawing/2014/main" id="{9D46778C-6914-BB63-9187-1386434FFC61}"/>
              </a:ext>
            </a:extLst>
          </p:cNvPr>
          <p:cNvPicPr/>
          <p:nvPr/>
        </p:nvPicPr>
        <p:blipFill>
          <a:blip r:embed="rId10"/>
          <a:stretch>
            <a:fillRect/>
          </a:stretch>
        </p:blipFill>
        <p:spPr>
          <a:xfrm flipV="1">
            <a:off x="361282" y="3463703"/>
            <a:ext cx="11427866" cy="45719"/>
          </a:xfrm>
          <a:prstGeom prst="rect">
            <a:avLst/>
          </a:prstGeom>
        </p:spPr>
      </p:pic>
      <p:pic>
        <p:nvPicPr>
          <p:cNvPr id="54" name="Линия Линия" descr="Линия Линия">
            <a:extLst>
              <a:ext uri="{FF2B5EF4-FFF2-40B4-BE49-F238E27FC236}">
                <a16:creationId xmlns:a16="http://schemas.microsoft.com/office/drawing/2014/main" id="{6D5865DE-F8C7-635C-ACBE-8314A5F16E0C}"/>
              </a:ext>
            </a:extLst>
          </p:cNvPr>
          <p:cNvPicPr/>
          <p:nvPr/>
        </p:nvPicPr>
        <p:blipFill>
          <a:blip r:embed="rId11"/>
          <a:stretch>
            <a:fillRect/>
          </a:stretch>
        </p:blipFill>
        <p:spPr>
          <a:xfrm>
            <a:off x="297658" y="547272"/>
            <a:ext cx="11540068" cy="76200"/>
          </a:xfrm>
          <a:prstGeom prst="rect">
            <a:avLst/>
          </a:prstGeom>
        </p:spPr>
      </p:pic>
      <p:sp>
        <p:nvSpPr>
          <p:cNvPr id="56" name="A time-dependent magnetic field lens">
            <a:extLst>
              <a:ext uri="{FF2B5EF4-FFF2-40B4-BE49-F238E27FC236}">
                <a16:creationId xmlns:a16="http://schemas.microsoft.com/office/drawing/2014/main" id="{FE7C6175-13FB-7844-D0C7-2CE0A674A3BA}"/>
              </a:ext>
            </a:extLst>
          </p:cNvPr>
          <p:cNvSpPr txBox="1"/>
          <p:nvPr/>
        </p:nvSpPr>
        <p:spPr>
          <a:xfrm>
            <a:off x="-230285" y="161754"/>
            <a:ext cx="11784965" cy="369332"/>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1800" dirty="0"/>
              <a:t>Verification of the theoretical prediction of the validity of the concept of Acceleration effect in the quantum sector</a:t>
            </a:r>
          </a:p>
        </p:txBody>
      </p:sp>
    </p:spTree>
    <p:extLst>
      <p:ext uri="{BB962C8B-B14F-4D97-AF65-F5344CB8AC3E}">
        <p14:creationId xmlns:p14="http://schemas.microsoft.com/office/powerpoint/2010/main" val="39552668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Линия Линия" descr="Линия Линия"/>
          <p:cNvPicPr/>
          <p:nvPr/>
        </p:nvPicPr>
        <p:blipFill>
          <a:blip r:embed="rId2"/>
          <a:stretch>
            <a:fillRect/>
          </a:stretch>
        </p:blipFill>
        <p:spPr>
          <a:xfrm>
            <a:off x="325966" y="443627"/>
            <a:ext cx="11540068" cy="76200"/>
          </a:xfrm>
          <a:prstGeom prst="rect">
            <a:avLst/>
          </a:prstGeom>
        </p:spPr>
      </p:pic>
      <p:graphicFrame>
        <p:nvGraphicFramePr>
          <p:cNvPr id="170" name="Object 7"/>
          <p:cNvGraphicFramePr>
            <a:graphicFrameLocks noChangeAspect="1"/>
          </p:cNvGraphicFramePr>
          <p:nvPr/>
        </p:nvGraphicFramePr>
        <p:xfrm>
          <a:off x="3955589" y="486243"/>
          <a:ext cx="2997155" cy="2388719"/>
        </p:xfrm>
        <a:graphic>
          <a:graphicData uri="http://schemas.openxmlformats.org/presentationml/2006/ole">
            <mc:AlternateContent xmlns:mc="http://schemas.openxmlformats.org/markup-compatibility/2006">
              <mc:Choice xmlns:v="urn:schemas-microsoft-com:vml" Requires="v">
                <p:oleObj name="Graph" r:id="rId3" imgW="32432625" imgH="25850850" progId="Origin50.Graph">
                  <p:embed/>
                </p:oleObj>
              </mc:Choice>
              <mc:Fallback>
                <p:oleObj name="Graph" r:id="rId3" imgW="32432625" imgH="25850850" progId="Origin50.Graph">
                  <p:embed/>
                  <p:pic>
                    <p:nvPicPr>
                      <p:cNvPr id="17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589" y="486243"/>
                        <a:ext cx="2997155" cy="2388719"/>
                      </a:xfrm>
                      <a:prstGeom prst="rect">
                        <a:avLst/>
                      </a:prstGeom>
                      <a:noFill/>
                      <a:ln>
                        <a:noFill/>
                      </a:ln>
                      <a:effectLst/>
                    </p:spPr>
                  </p:pic>
                </p:oleObj>
              </mc:Fallback>
            </mc:AlternateContent>
          </a:graphicData>
        </a:graphic>
      </p:graphicFrame>
      <p:pic>
        <p:nvPicPr>
          <p:cNvPr id="216" name="Изображение 215" descr="gravidea"/>
          <p:cNvPicPr>
            <a:picLocks noChangeAspect="1"/>
          </p:cNvPicPr>
          <p:nvPr/>
        </p:nvPicPr>
        <p:blipFill>
          <a:blip r:embed="rId5"/>
          <a:stretch>
            <a:fillRect/>
          </a:stretch>
        </p:blipFill>
        <p:spPr>
          <a:xfrm>
            <a:off x="564624" y="663950"/>
            <a:ext cx="3013423" cy="2056047"/>
          </a:xfrm>
          <a:prstGeom prst="rect">
            <a:avLst/>
          </a:prstGeom>
        </p:spPr>
      </p:pic>
      <p:sp>
        <p:nvSpPr>
          <p:cNvPr id="217" name="TextBox 4"/>
          <p:cNvSpPr txBox="1"/>
          <p:nvPr/>
        </p:nvSpPr>
        <p:spPr>
          <a:xfrm>
            <a:off x="325547" y="69393"/>
            <a:ext cx="6349576" cy="497731"/>
          </a:xfrm>
          <a:prstGeom prst="rect">
            <a:avLst/>
          </a:prstGeom>
          <a:noFill/>
        </p:spPr>
        <p:txBody>
          <a:bodyPr wrap="square" rtlCol="0">
            <a:noAutofit/>
          </a:bodyPr>
          <a:lstStyle/>
          <a:p>
            <a:pPr algn="just"/>
            <a:r>
              <a:rPr lang="en-US" altLang="en-US" dirty="0">
                <a:solidFill>
                  <a:srgbClr val="011893"/>
                </a:solidFill>
                <a:latin typeface="Arial Narrow" panose="020B0706020202030204" pitchFamily="34" charset="0"/>
                <a:cs typeface="Arial Narrow" panose="020B0706020202030204" pitchFamily="34" charset="0"/>
              </a:rPr>
              <a:t>Test of weak equivalence principle for a neutron</a:t>
            </a:r>
            <a:endParaRPr lang="en-US" altLang="en-US" i="1" u="none" strike="noStrike" dirty="0">
              <a:solidFill>
                <a:srgbClr val="011893"/>
              </a:solidFill>
              <a:effectLst/>
              <a:latin typeface="Arial Narrow" panose="020B0706020202030204" pitchFamily="34" charset="0"/>
              <a:ea typeface="Times New Roman" panose="02020603050405020304" pitchFamily="18" charset="0"/>
              <a:cs typeface="Arial Narrow" panose="020B0706020202030204" pitchFamily="34" charset="0"/>
            </a:endParaRPr>
          </a:p>
        </p:txBody>
      </p:sp>
      <p:graphicFrame>
        <p:nvGraphicFramePr>
          <p:cNvPr id="218" name="Object 7"/>
          <p:cNvGraphicFramePr>
            <a:graphicFrameLocks noChangeAspect="1"/>
          </p:cNvGraphicFramePr>
          <p:nvPr/>
        </p:nvGraphicFramePr>
        <p:xfrm>
          <a:off x="7727013" y="1458819"/>
          <a:ext cx="2195195" cy="589915"/>
        </p:xfrm>
        <a:graphic>
          <a:graphicData uri="http://schemas.openxmlformats.org/presentationml/2006/ole">
            <mc:AlternateContent xmlns:mc="http://schemas.openxmlformats.org/markup-compatibility/2006">
              <mc:Choice xmlns:v="urn:schemas-microsoft-com:vml" Requires="v">
                <p:oleObj name="Equation" r:id="rId6" imgW="40843200" imgH="10972800" progId="Equation.DSMT4">
                  <p:embed/>
                </p:oleObj>
              </mc:Choice>
              <mc:Fallback>
                <p:oleObj name="Equation" r:id="rId6" imgW="40843200" imgH="10972800" progId="Equation.DSMT4">
                  <p:embed/>
                  <p:pic>
                    <p:nvPicPr>
                      <p:cNvPr id="21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013" y="1458819"/>
                        <a:ext cx="2195195" cy="589915"/>
                      </a:xfrm>
                      <a:prstGeom prst="rect">
                        <a:avLst/>
                      </a:prstGeom>
                      <a:noFill/>
                      <a:ln>
                        <a:noFill/>
                      </a:ln>
                    </p:spPr>
                  </p:pic>
                </p:oleObj>
              </mc:Fallback>
            </mc:AlternateContent>
          </a:graphicData>
        </a:graphic>
      </p:graphicFrame>
      <p:sp>
        <p:nvSpPr>
          <p:cNvPr id="12" name="TextBox 11"/>
          <p:cNvSpPr txBox="1"/>
          <p:nvPr/>
        </p:nvSpPr>
        <p:spPr>
          <a:xfrm>
            <a:off x="7727013" y="2235371"/>
            <a:ext cx="2997154" cy="3067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en-US" sz="1400" i="1" dirty="0">
                <a:solidFill>
                  <a:srgbClr val="002060"/>
                </a:solidFill>
                <a:latin typeface="Arial Narrow" panose="020B0706020202030204" pitchFamily="34" charset="0"/>
                <a:ea typeface="Times New Roman" panose="02020603050405020304" pitchFamily="18" charset="0"/>
                <a:cs typeface="Arial Narrow" panose="020B0706020202030204" pitchFamily="34" charset="0"/>
                <a:sym typeface="+mn-ea"/>
              </a:rPr>
              <a:t>Frank et. al . JETP Lett. (2007)</a:t>
            </a:r>
            <a:endParaRPr lang="en-US" sz="14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sym typeface="+mn-ea"/>
            </a:endParaRPr>
          </a:p>
        </p:txBody>
      </p:sp>
      <p:sp>
        <p:nvSpPr>
          <p:cNvPr id="4" name="TextBox 3"/>
          <p:cNvSpPr txBox="1"/>
          <p:nvPr/>
        </p:nvSpPr>
        <p:spPr>
          <a:xfrm>
            <a:off x="7191375" y="4556760"/>
            <a:ext cx="3460115" cy="3708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just">
              <a:lnSpc>
                <a:spcPct val="130000"/>
              </a:lnSpc>
            </a:pPr>
            <a:r>
              <a:rPr lang="en-US" sz="1400" i="1" dirty="0">
                <a:solidFill>
                  <a:srgbClr val="002060"/>
                </a:solidFill>
                <a:effectLst/>
                <a:latin typeface="Arial Narrow Italic" panose="020B0706020202030204" charset="0"/>
                <a:ea typeface="Aptos" panose="020B0004020202020204" pitchFamily="34" charset="0"/>
                <a:cs typeface="Arial Narrow Italic" panose="020B0706020202030204" charset="0"/>
              </a:rPr>
              <a:t>J. Micko et al. arXiv:2301.08583v1 [hep-ex]</a:t>
            </a:r>
          </a:p>
        </p:txBody>
      </p:sp>
      <mc:AlternateContent xmlns:mc="http://schemas.openxmlformats.org/markup-compatibility/2006" xmlns:a14="http://schemas.microsoft.com/office/drawing/2010/main">
        <mc:Choice Requires="a14">
          <p:sp>
            <p:nvSpPr>
              <p:cNvPr id="5" name="TextBox 4"/>
              <p:cNvSpPr txBox="1"/>
              <p:nvPr/>
            </p:nvSpPr>
            <p:spPr>
              <a:xfrm>
                <a:off x="7455301" y="3673007"/>
                <a:ext cx="2562751" cy="3962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kumimoji="0" lang="ru-RU" sz="1800" b="0" i="1" u="none" strike="noStrike" cap="none" spc="0" normalizeH="0" baseline="0" smtClean="0">
                              <a:ln>
                                <a:noFill/>
                              </a:ln>
                              <a:solidFill>
                                <a:srgbClr val="FF0000"/>
                              </a:solidFill>
                              <a:effectLst/>
                              <a:uFillTx/>
                              <a:latin typeface="Cambria Math" panose="02040503050406030204" pitchFamily="18" charset="0"/>
                              <a:cs typeface="Calibri" panose="020F0502020204030204"/>
                              <a:sym typeface="Calibri" panose="020F0502020204030204"/>
                            </a:rPr>
                          </m:ctrlPr>
                        </m:sSubPr>
                        <m:e>
                          <m:r>
                            <a:rPr kumimoji="0" lang="en-US" sz="1800" b="0" i="1" u="none" strike="noStrike" cap="none" spc="0" normalizeH="0" baseline="0" smtClean="0">
                              <a:ln>
                                <a:noFill/>
                              </a:ln>
                              <a:solidFill>
                                <a:srgbClr val="FF0000"/>
                              </a:solidFill>
                              <a:effectLst/>
                              <a:uFillTx/>
                              <a:latin typeface="Cambria Math" panose="02040503050406030204" pitchFamily="18" charset="0"/>
                              <a:cs typeface="Calibri" panose="020F0502020204030204"/>
                              <a:sym typeface="Calibri" panose="020F0502020204030204"/>
                            </a:rPr>
                            <m:t>𝑔</m:t>
                          </m:r>
                        </m:e>
                        <m:sub>
                          <m:r>
                            <a:rPr kumimoji="0" lang="en-US" sz="1800" b="0" i="1" u="none" strike="noStrike" cap="none" spc="0" normalizeH="0" baseline="0" smtClean="0">
                              <a:ln>
                                <a:noFill/>
                              </a:ln>
                              <a:solidFill>
                                <a:srgbClr val="FF0000"/>
                              </a:solidFill>
                              <a:effectLst/>
                              <a:uFillTx/>
                              <a:latin typeface="Cambria Math" panose="02040503050406030204" pitchFamily="18" charset="0"/>
                              <a:cs typeface="Calibri" panose="020F0502020204030204"/>
                              <a:sym typeface="Calibri" panose="020F0502020204030204"/>
                            </a:rPr>
                            <m:t>𝑒𝑥𝑝</m:t>
                          </m:r>
                        </m:sub>
                      </m:sSub>
                      <m:r>
                        <a:rPr lang="en-US" i="1">
                          <a:solidFill>
                            <a:srgbClr val="FF0000"/>
                          </a:solidFill>
                          <a:latin typeface="Cambria Math" panose="02040503050406030204" pitchFamily="18" charset="0"/>
                        </a:rPr>
                        <m:t>=9</m:t>
                      </m:r>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8120</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18</m:t>
                          </m:r>
                        </m:e>
                      </m:d>
                      <m:r>
                        <a:rPr lang="en-US" i="1">
                          <a:solidFill>
                            <a:srgbClr val="FF0000"/>
                          </a:solidFill>
                          <a:latin typeface="Cambria Math" panose="02040503050406030204" pitchFamily="18" charset="0"/>
                        </a:rPr>
                        <m:t>𝑚</m:t>
                      </m:r>
                      <m:r>
                        <a:rPr lang="en-US" b="0" i="1" smtClean="0">
                          <a:solidFill>
                            <a:srgbClr val="FF0000"/>
                          </a:solidFill>
                          <a:latin typeface="Cambria Math" panose="02040503050406030204" pitchFamily="18" charset="0"/>
                        </a:rPr>
                        <m:t>/</m:t>
                      </m:r>
                      <m:sSup>
                        <m:sSupPr>
                          <m:ctrlPr>
                            <a:rPr kumimoji="0" lang="ru-RU" sz="1800" b="0" i="1" u="none" strike="noStrike" cap="none" spc="0" normalizeH="0" baseline="0" dirty="0" smtClean="0">
                              <a:ln>
                                <a:noFill/>
                              </a:ln>
                              <a:solidFill>
                                <a:srgbClr val="FF0000"/>
                              </a:solidFill>
                              <a:effectLst/>
                              <a:uFillTx/>
                              <a:latin typeface="Cambria Math" panose="02040503050406030204" pitchFamily="18" charset="0"/>
                              <a:cs typeface="Calibri" panose="020F0502020204030204"/>
                              <a:sym typeface="Calibri" panose="020F0502020204030204"/>
                            </a:rPr>
                          </m:ctrlPr>
                        </m:sSupPr>
                        <m:e>
                          <m:r>
                            <a:rPr kumimoji="0" lang="en-US" sz="1800" b="0" i="1" u="none" strike="noStrike" cap="none" spc="0" normalizeH="0" baseline="0" dirty="0" smtClean="0">
                              <a:ln>
                                <a:noFill/>
                              </a:ln>
                              <a:solidFill>
                                <a:srgbClr val="FF0000"/>
                              </a:solidFill>
                              <a:effectLst/>
                              <a:uFillTx/>
                              <a:latin typeface="Cambria Math" panose="02040503050406030204" pitchFamily="18" charset="0"/>
                              <a:cs typeface="Calibri" panose="020F0502020204030204"/>
                              <a:sym typeface="Calibri" panose="020F0502020204030204"/>
                            </a:rPr>
                            <m:t>𝑠</m:t>
                          </m:r>
                        </m:e>
                        <m:sup>
                          <m:r>
                            <a:rPr kumimoji="0" lang="en-US" sz="1800" b="0" i="1" u="none" strike="noStrike" cap="none" spc="0" normalizeH="0" baseline="0" dirty="0" smtClean="0">
                              <a:ln>
                                <a:noFill/>
                              </a:ln>
                              <a:solidFill>
                                <a:srgbClr val="FF0000"/>
                              </a:solidFill>
                              <a:effectLst/>
                              <a:uFillTx/>
                              <a:latin typeface="Cambria Math" panose="02040503050406030204" pitchFamily="18" charset="0"/>
                              <a:cs typeface="Calibri" panose="020F0502020204030204"/>
                              <a:sym typeface="Calibri" panose="020F0502020204030204"/>
                            </a:rPr>
                            <m:t>2</m:t>
                          </m:r>
                        </m:sup>
                      </m:sSup>
                    </m:oMath>
                  </m:oMathPara>
                </a14:m>
                <a:endParaRPr kumimoji="0" lang="en-US" sz="1800" b="0" i="1" u="none" strike="noStrike" cap="none" spc="0" normalizeH="0" baseline="0" dirty="0">
                  <a:ln>
                    <a:noFill/>
                  </a:ln>
                  <a:solidFill>
                    <a:srgbClr val="FF0000"/>
                  </a:solidFill>
                  <a:effectLst/>
                  <a:uFillTx/>
                  <a:latin typeface="DejaVu Math TeX Gyre" panose="02000503000000000000" charset="0"/>
                  <a:ea typeface="Calibri" panose="020F0502020204030204"/>
                  <a:cs typeface="DejaVu Math TeX Gyre" panose="02000503000000000000" charset="0"/>
                  <a:sym typeface="Calibri" panose="020F0502020204030204"/>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455301" y="3673007"/>
                <a:ext cx="2562751" cy="396260"/>
              </a:xfrm>
              <a:prstGeom prst="rect">
                <a:avLst/>
              </a:prstGeom>
              <a:blipFill rotWithShape="1">
                <a:blip r:embed="rId8"/>
                <a:stretch>
                  <a:fillRect l="-16" t="-42" r="11" b="47"/>
                </a:stretch>
              </a:blipFill>
              <a:ln w="12700" cap="flat">
                <a:noFill/>
                <a:miter lim="400000"/>
              </a:ln>
            </p:spPr>
            <p:style>
              <a:lnRef idx="0">
                <a:scrgbClr r="0" g="0" b="0"/>
              </a:lnRef>
              <a:fillRef idx="0">
                <a:scrgbClr r="0" g="0" b="0"/>
              </a:fillRef>
              <a:effectRef idx="0">
                <a:scrgbClr r="0" g="0" b="0"/>
              </a:effectRef>
              <a:fontRef idx="none"/>
            </p:style>
            <p:txBody>
              <a:bodyPr/>
              <a:lstStyle/>
              <a:p>
                <a:r>
                  <a:rPr lang="en-US" altLang="en-US">
                    <a:noFill/>
                  </a:rPr>
                  <a:t> </a:t>
                </a:r>
              </a:p>
            </p:txBody>
          </p:sp>
        </mc:Fallback>
      </mc:AlternateContent>
      <p:pic>
        <p:nvPicPr>
          <p:cNvPr id="9" name="Рисунок 8"/>
          <p:cNvPicPr>
            <a:picLocks noChangeAspect="1"/>
          </p:cNvPicPr>
          <p:nvPr/>
        </p:nvPicPr>
        <p:blipFill>
          <a:blip r:embed="rId9"/>
          <a:stretch>
            <a:fillRect/>
          </a:stretch>
        </p:blipFill>
        <p:spPr>
          <a:xfrm>
            <a:off x="736606" y="3414395"/>
            <a:ext cx="5938517" cy="2355135"/>
          </a:xfrm>
          <a:prstGeom prst="rect">
            <a:avLst/>
          </a:prstGeom>
        </p:spPr>
      </p:pic>
      <p:sp>
        <p:nvSpPr>
          <p:cNvPr id="10" name="TextBox 9"/>
          <p:cNvSpPr txBox="1"/>
          <p:nvPr/>
        </p:nvSpPr>
        <p:spPr>
          <a:xfrm>
            <a:off x="668655" y="2776855"/>
            <a:ext cx="6348730" cy="52321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US" sz="1400" dirty="0"/>
              <a:t>Compensation of the energy change due to gravity by the quantum of energy during nonstationary diffraction on the grating</a:t>
            </a:r>
            <a:endParaRPr kumimoji="0" lang="ru-RU" sz="1400" b="0" i="0" u="none" strike="noStrike" cap="none" spc="0" normalizeH="0" baseline="0" dirty="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sp>
        <p:nvSpPr>
          <p:cNvPr id="11" name="TextBox 10"/>
          <p:cNvSpPr txBox="1"/>
          <p:nvPr/>
        </p:nvSpPr>
        <p:spPr>
          <a:xfrm>
            <a:off x="552450" y="5744845"/>
            <a:ext cx="6122035" cy="5847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dirty="0"/>
              <a:t>Gravitational spectrometry – measurements of the level structure during storage of UCN on a material mirror</a:t>
            </a:r>
            <a:endParaRPr kumimoji="0" lang="ru-RU" sz="1600" b="0" i="0" u="none" strike="noStrike" cap="none" spc="0" normalizeH="0" baseline="0" dirty="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sp>
        <p:nvSpPr>
          <p:cNvPr id="13" name="TextBox 12"/>
          <p:cNvSpPr txBox="1"/>
          <p:nvPr/>
        </p:nvSpPr>
        <p:spPr>
          <a:xfrm>
            <a:off x="6943842" y="4158037"/>
            <a:ext cx="4010070"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FF0000"/>
                </a:solidFill>
              </a:rPr>
              <a:t>The difference from the local value g </a:t>
            </a:r>
            <a:r>
              <a:rPr lang="ru-RU" dirty="0">
                <a:solidFill>
                  <a:srgbClr val="FF0000"/>
                </a:solidFill>
              </a:rPr>
              <a:t>3.9σ</a:t>
            </a:r>
            <a:endParaRPr kumimoji="0" lang="ru-RU" sz="1800" b="0" i="0" u="none" strike="noStrike" cap="none" spc="0" normalizeH="0" baseline="0" dirty="0">
              <a:ln>
                <a:noFill/>
              </a:ln>
              <a:solidFill>
                <a:srgbClr val="FF0000"/>
              </a:solidFill>
              <a:effectLst/>
              <a:uFillTx/>
              <a:latin typeface="Calibri" panose="020F0502020204030204"/>
              <a:ea typeface="Calibri" panose="020F0502020204030204"/>
              <a:cs typeface="Calibri" panose="020F0502020204030204"/>
              <a:sym typeface="Calibri" panose="020F0502020204030204"/>
            </a:endParaRPr>
          </a:p>
        </p:txBody>
      </p:sp>
      <p:sp>
        <p:nvSpPr>
          <p:cNvPr id="3" name="TextBox 1"/>
          <p:cNvSpPr txBox="1"/>
          <p:nvPr/>
        </p:nvSpPr>
        <p:spPr>
          <a:xfrm>
            <a:off x="6943090" y="5247005"/>
            <a:ext cx="4645025" cy="1013460"/>
          </a:xfrm>
          <a:prstGeom prst="rect">
            <a:avLst/>
          </a:prstGeom>
          <a:noFill/>
          <a:ln w="28575" cap="flat">
            <a:solidFill>
              <a:srgbClr val="0000FF"/>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US" sz="2000" dirty="0">
                <a:latin typeface="Arial Narrow Regular" panose="020B0706020202030204" charset="0"/>
                <a:cs typeface="Arial Narrow Regular" panose="020B0706020202030204" charset="0"/>
              </a:rPr>
              <a:t>The accuracy of neutron experiments is many orders of magnitude lower than that of experiments with macroscopic bodies and atoms</a:t>
            </a:r>
            <a:endParaRPr kumimoji="0" lang="ru-RU" sz="2000" b="0" i="0" u="none" strike="noStrike" cap="none" spc="0" normalizeH="0" baseline="0" dirty="0">
              <a:ln>
                <a:noFill/>
              </a:ln>
              <a:solidFill>
                <a:srgbClr val="000000"/>
              </a:solidFill>
              <a:effectLst/>
              <a:uFillTx/>
              <a:latin typeface="Arial Narrow Regular" panose="020B0706020202030204" charset="0"/>
              <a:ea typeface="Calibri" panose="020F0502020204030204"/>
              <a:cs typeface="Arial Narrow Regular" panose="020B0706020202030204" charset="0"/>
              <a:sym typeface="Calibri" panose="020F0502020204030204"/>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C8EF-88F8-97F2-3929-D238216089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46C9D6C-1678-069D-9A16-CD563AB07AC4}"/>
              </a:ext>
            </a:extLst>
          </p:cNvPr>
          <p:cNvSpPr txBox="1"/>
          <p:nvPr/>
        </p:nvSpPr>
        <p:spPr>
          <a:xfrm>
            <a:off x="599090" y="1166189"/>
            <a:ext cx="11020096" cy="3876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just">
              <a:lnSpc>
                <a:spcPct val="115000"/>
              </a:lnSpc>
              <a:buFont typeface="Arial" panose="020B0704020202020204" pitchFamily="34" charset="0"/>
              <a:buChar char="•"/>
            </a:pPr>
            <a:r>
              <a:rPr lang="en-US" altLang="en-US" sz="24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rPr>
              <a:t>Investigation of the propagation of neutron waves in matter in order to establish the true law of dispersion.</a:t>
            </a:r>
          </a:p>
          <a:p>
            <a:pPr marL="342900" lvl="0" indent="-342900" algn="just">
              <a:lnSpc>
                <a:spcPct val="115000"/>
              </a:lnSpc>
              <a:buFont typeface="Arial" panose="020B0704020202020204" pitchFamily="34" charset="0"/>
              <a:buChar char="•"/>
            </a:pPr>
            <a:endParaRPr lang="ru-RU" altLang="en-US" sz="24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endParaRPr>
          </a:p>
          <a:p>
            <a:pPr marL="342900" lvl="0" indent="-342900" algn="just">
              <a:lnSpc>
                <a:spcPct val="115000"/>
              </a:lnSpc>
              <a:buFont typeface="Arial" panose="020B0704020202020204" pitchFamily="34" charset="0"/>
              <a:buChar char="•"/>
            </a:pPr>
            <a:r>
              <a:rPr lang="en-US" altLang="en-US" sz="24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rPr>
              <a:t>Verification of the theoretical prediction of the validity of the concept of Acceleration Effect in the quantum sector.</a:t>
            </a:r>
          </a:p>
          <a:p>
            <a:pPr marL="342900" lvl="0" indent="-342900" algn="just">
              <a:lnSpc>
                <a:spcPct val="115000"/>
              </a:lnSpc>
              <a:buFont typeface="Arial" panose="020B0704020202020204" pitchFamily="34" charset="0"/>
              <a:buChar char="•"/>
            </a:pPr>
            <a:endParaRPr lang="ru-RU" altLang="en-US" sz="24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endParaRPr>
          </a:p>
          <a:p>
            <a:pPr marL="342900" lvl="0" indent="-342900" algn="just">
              <a:lnSpc>
                <a:spcPct val="115000"/>
              </a:lnSpc>
              <a:buFont typeface="Arial" panose="020B0704020202020204" pitchFamily="34" charset="0"/>
              <a:buChar char="•"/>
            </a:pPr>
            <a:r>
              <a:rPr lang="en-US" altLang="en-US" sz="24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rPr>
              <a:t>Development of a new approach to gravitational resonance spectroscopy with a greater sensitivity of the spectrum of states to the value of the free-fall acceleration than that of the current technique.</a:t>
            </a:r>
            <a:endParaRPr lang="en-US" altLang="ru-RU" sz="2400" b="1" kern="100" dirty="0">
              <a:solidFill>
                <a:srgbClr val="0000FF"/>
              </a:solidFill>
              <a:effectLst/>
              <a:latin typeface="Arial Narrow" panose="020B0706020202030204" pitchFamily="34" charset="0"/>
              <a:ea typeface="Times New Roman" panose="02020603050405020304" pitchFamily="18" charset="0"/>
              <a:cs typeface="Arial Narrow" panose="020B0706020202030204" pitchFamily="34" charset="0"/>
            </a:endParaRPr>
          </a:p>
        </p:txBody>
      </p:sp>
      <p:sp>
        <p:nvSpPr>
          <p:cNvPr id="7" name="A time-dependent magnetic field lens">
            <a:extLst>
              <a:ext uri="{FF2B5EF4-FFF2-40B4-BE49-F238E27FC236}">
                <a16:creationId xmlns:a16="http://schemas.microsoft.com/office/drawing/2014/main" id="{47CF65A6-BAF0-58A1-D79B-FB894F1C711E}"/>
              </a:ext>
            </a:extLst>
          </p:cNvPr>
          <p:cNvSpPr txBox="1"/>
          <p:nvPr/>
        </p:nvSpPr>
        <p:spPr>
          <a:xfrm>
            <a:off x="219075" y="124460"/>
            <a:ext cx="5121021" cy="429895"/>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200" dirty="0"/>
              <a:t>Scientific program on a future UCN Source</a:t>
            </a:r>
          </a:p>
        </p:txBody>
      </p:sp>
      <p:pic>
        <p:nvPicPr>
          <p:cNvPr id="8" name="Линия Линия" descr="Линия Линия">
            <a:extLst>
              <a:ext uri="{FF2B5EF4-FFF2-40B4-BE49-F238E27FC236}">
                <a16:creationId xmlns:a16="http://schemas.microsoft.com/office/drawing/2014/main" id="{54EF73E8-F9AD-4EA7-7C6C-159A78C389EC}"/>
              </a:ext>
            </a:extLst>
          </p:cNvPr>
          <p:cNvPicPr/>
          <p:nvPr/>
        </p:nvPicPr>
        <p:blipFill>
          <a:blip r:embed="rId2"/>
          <a:stretch>
            <a:fillRect/>
          </a:stretch>
        </p:blipFill>
        <p:spPr>
          <a:xfrm flipV="1">
            <a:off x="325755" y="523240"/>
            <a:ext cx="11492230" cy="99060"/>
          </a:xfrm>
          <a:prstGeom prst="rect">
            <a:avLst/>
          </a:prstGeom>
        </p:spPr>
      </p:pic>
    </p:spTree>
    <p:extLst>
      <p:ext uri="{BB962C8B-B14F-4D97-AF65-F5344CB8AC3E}">
        <p14:creationId xmlns:p14="http://schemas.microsoft.com/office/powerpoint/2010/main" val="24061021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038C-B9E9-CF3E-5B37-E0C1F79309E1}"/>
            </a:ext>
          </a:extLst>
        </p:cNvPr>
        <p:cNvGrpSpPr/>
        <p:nvPr/>
      </p:nvGrpSpPr>
      <p:grpSpPr>
        <a:xfrm>
          <a:off x="0" y="0"/>
          <a:ext cx="0" cy="0"/>
          <a:chOff x="0" y="0"/>
          <a:chExt cx="0" cy="0"/>
        </a:xfrm>
      </p:grpSpPr>
      <p:pic>
        <p:nvPicPr>
          <p:cNvPr id="8" name="Линия Линия" descr="Линия Линия">
            <a:extLst>
              <a:ext uri="{FF2B5EF4-FFF2-40B4-BE49-F238E27FC236}">
                <a16:creationId xmlns:a16="http://schemas.microsoft.com/office/drawing/2014/main" id="{71513D46-48D9-B913-C402-B9FB43E75E02}"/>
              </a:ext>
            </a:extLst>
          </p:cNvPr>
          <p:cNvPicPr/>
          <p:nvPr/>
        </p:nvPicPr>
        <p:blipFill>
          <a:blip r:embed="rId2"/>
          <a:stretch>
            <a:fillRect/>
          </a:stretch>
        </p:blipFill>
        <p:spPr>
          <a:xfrm flipV="1">
            <a:off x="325755" y="523240"/>
            <a:ext cx="11492230" cy="99060"/>
          </a:xfrm>
          <a:prstGeom prst="rect">
            <a:avLst/>
          </a:prstGeom>
        </p:spPr>
      </p:pic>
      <p:sp>
        <p:nvSpPr>
          <p:cNvPr id="2" name="TextBox 1">
            <a:extLst>
              <a:ext uri="{FF2B5EF4-FFF2-40B4-BE49-F238E27FC236}">
                <a16:creationId xmlns:a16="http://schemas.microsoft.com/office/drawing/2014/main" id="{23F0A5BA-6447-2A99-623E-CBD99F78D6A3}"/>
              </a:ext>
            </a:extLst>
          </p:cNvPr>
          <p:cNvSpPr txBox="1"/>
          <p:nvPr/>
        </p:nvSpPr>
        <p:spPr>
          <a:xfrm>
            <a:off x="3505197" y="682720"/>
            <a:ext cx="4817984"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The methodic basis is resonance interferometry</a:t>
            </a:r>
            <a:endParaRPr kumimoji="0" lang="ru-RU" sz="1800" b="1"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grpSp>
        <p:nvGrpSpPr>
          <p:cNvPr id="3" name="Группа 2">
            <a:extLst>
              <a:ext uri="{FF2B5EF4-FFF2-40B4-BE49-F238E27FC236}">
                <a16:creationId xmlns:a16="http://schemas.microsoft.com/office/drawing/2014/main" id="{81A7AF30-D493-6FDF-541A-2A59D4385EE8}"/>
              </a:ext>
            </a:extLst>
          </p:cNvPr>
          <p:cNvGrpSpPr/>
          <p:nvPr/>
        </p:nvGrpSpPr>
        <p:grpSpPr>
          <a:xfrm>
            <a:off x="1035039" y="1112470"/>
            <a:ext cx="9206861" cy="3587912"/>
            <a:chOff x="856362" y="1483489"/>
            <a:chExt cx="9206861" cy="3587912"/>
          </a:xfrm>
        </p:grpSpPr>
        <p:sp>
          <p:nvSpPr>
            <p:cNvPr id="6" name="Прямоугольник 5">
              <a:extLst>
                <a:ext uri="{FF2B5EF4-FFF2-40B4-BE49-F238E27FC236}">
                  <a16:creationId xmlns:a16="http://schemas.microsoft.com/office/drawing/2014/main" id="{1D22B2D1-48DF-0EFF-728B-FEE5C217D18E}"/>
                </a:ext>
              </a:extLst>
            </p:cNvPr>
            <p:cNvSpPr/>
            <p:nvPr/>
          </p:nvSpPr>
          <p:spPr>
            <a:xfrm>
              <a:off x="1832777" y="1805686"/>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0BD2D69D-8B74-F5BC-61D9-8E32F1792E2D}"/>
                </a:ext>
              </a:extLst>
            </p:cNvPr>
            <p:cNvSpPr txBox="1"/>
            <p:nvPr/>
          </p:nvSpPr>
          <p:spPr>
            <a:xfrm>
              <a:off x="856362" y="3880439"/>
              <a:ext cx="1008609" cy="369332"/>
            </a:xfrm>
            <a:prstGeom prst="rect">
              <a:avLst/>
            </a:prstGeom>
            <a:noFill/>
          </p:spPr>
          <p:txBody>
            <a:bodyPr wrap="none" rtlCol="0">
              <a:spAutoFit/>
            </a:bodyPr>
            <a:lstStyle/>
            <a:p>
              <a:r>
                <a:rPr lang="en-US" dirty="0"/>
                <a:t>Polarizer</a:t>
              </a:r>
              <a:endParaRPr lang="ru-RU" dirty="0"/>
            </a:p>
          </p:txBody>
        </p:sp>
        <p:sp>
          <p:nvSpPr>
            <p:cNvPr id="33" name="Прямоугольник 32">
              <a:extLst>
                <a:ext uri="{FF2B5EF4-FFF2-40B4-BE49-F238E27FC236}">
                  <a16:creationId xmlns:a16="http://schemas.microsoft.com/office/drawing/2014/main" id="{A50BA99E-33EC-2E3C-BFC8-BB2762032156}"/>
                </a:ext>
              </a:extLst>
            </p:cNvPr>
            <p:cNvSpPr/>
            <p:nvPr/>
          </p:nvSpPr>
          <p:spPr>
            <a:xfrm>
              <a:off x="2356210" y="1789618"/>
              <a:ext cx="23216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635CFA7A-077B-10C4-7ACF-A9CCAB13A8D0}"/>
                </a:ext>
              </a:extLst>
            </p:cNvPr>
            <p:cNvSpPr txBox="1"/>
            <p:nvPr/>
          </p:nvSpPr>
          <p:spPr>
            <a:xfrm>
              <a:off x="1665655" y="4249771"/>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36" name="Прямая со стрелкой 35">
              <a:extLst>
                <a:ext uri="{FF2B5EF4-FFF2-40B4-BE49-F238E27FC236}">
                  <a16:creationId xmlns:a16="http://schemas.microsoft.com/office/drawing/2014/main" id="{7AEC430A-6CE8-E6F5-CC3D-390C325602F4}"/>
                </a:ext>
              </a:extLst>
            </p:cNvPr>
            <p:cNvCxnSpPr/>
            <p:nvPr/>
          </p:nvCxnSpPr>
          <p:spPr>
            <a:xfrm>
              <a:off x="3145547" y="3429000"/>
              <a:ext cx="6810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30347782-7065-C8D1-A551-81C5ABE428AD}"/>
                </a:ext>
              </a:extLst>
            </p:cNvPr>
            <p:cNvCxnSpPr/>
            <p:nvPr/>
          </p:nvCxnSpPr>
          <p:spPr>
            <a:xfrm flipV="1">
              <a:off x="1619552" y="3737113"/>
              <a:ext cx="213225" cy="193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F0C5B779-1581-2377-50AA-3E1FE9429136}"/>
                </a:ext>
              </a:extLst>
            </p:cNvPr>
            <p:cNvCxnSpPr>
              <a:stCxn id="34" idx="0"/>
            </p:cNvCxnSpPr>
            <p:nvPr/>
          </p:nvCxnSpPr>
          <p:spPr>
            <a:xfrm flipV="1">
              <a:off x="2400792" y="3687417"/>
              <a:ext cx="4809" cy="5623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8CECBAE-E976-3F2E-0ABF-16543BEDB63E}"/>
                </a:ext>
              </a:extLst>
            </p:cNvPr>
            <p:cNvSpPr txBox="1"/>
            <p:nvPr/>
          </p:nvSpPr>
          <p:spPr>
            <a:xfrm>
              <a:off x="2672621" y="3443766"/>
              <a:ext cx="1882247" cy="369332"/>
            </a:xfrm>
            <a:prstGeom prst="rect">
              <a:avLst/>
            </a:prstGeom>
            <a:noFill/>
          </p:spPr>
          <p:txBody>
            <a:bodyPr wrap="none" rtlCol="0">
              <a:spAutoFit/>
            </a:bodyPr>
            <a:lstStyle/>
            <a:p>
              <a:pPr algn="ctr"/>
              <a:r>
                <a:rPr lang="en-US" dirty="0"/>
                <a:t>Oscillating sample</a:t>
              </a:r>
              <a:endParaRPr lang="ru-RU" dirty="0"/>
            </a:p>
          </p:txBody>
        </p:sp>
        <p:sp>
          <p:nvSpPr>
            <p:cNvPr id="40" name="Прямоугольник 39">
              <a:extLst>
                <a:ext uri="{FF2B5EF4-FFF2-40B4-BE49-F238E27FC236}">
                  <a16:creationId xmlns:a16="http://schemas.microsoft.com/office/drawing/2014/main" id="{EFCC1ADF-2EF1-5B18-3557-49D071B91F94}"/>
                </a:ext>
              </a:extLst>
            </p:cNvPr>
            <p:cNvSpPr/>
            <p:nvPr/>
          </p:nvSpPr>
          <p:spPr>
            <a:xfrm>
              <a:off x="4790231" y="1818861"/>
              <a:ext cx="4571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a:extLst>
                <a:ext uri="{FF2B5EF4-FFF2-40B4-BE49-F238E27FC236}">
                  <a16:creationId xmlns:a16="http://schemas.microsoft.com/office/drawing/2014/main" id="{1B9E9A6A-7D6B-5A93-BE49-664168C6639B}"/>
                </a:ext>
              </a:extLst>
            </p:cNvPr>
            <p:cNvSpPr txBox="1"/>
            <p:nvPr/>
          </p:nvSpPr>
          <p:spPr>
            <a:xfrm>
              <a:off x="3965906" y="4604123"/>
              <a:ext cx="1495922" cy="369332"/>
            </a:xfrm>
            <a:prstGeom prst="rect">
              <a:avLst/>
            </a:prstGeom>
            <a:noFill/>
          </p:spPr>
          <p:txBody>
            <a:bodyPr wrap="none" rtlCol="0">
              <a:spAutoFit/>
            </a:bodyPr>
            <a:lstStyle/>
            <a:p>
              <a:pPr marL="285750" indent="-285750">
                <a:buFont typeface="Symbol" pitchFamily="18" charset="2"/>
                <a:buChar char="p"/>
              </a:pPr>
              <a:r>
                <a:rPr lang="ru-RU" dirty="0">
                  <a:sym typeface="Symbol" pitchFamily="18" charset="2"/>
                </a:rPr>
                <a:t>- </a:t>
              </a:r>
              <a:r>
                <a:rPr lang="en-US" dirty="0">
                  <a:sym typeface="Symbol" pitchFamily="18" charset="2"/>
                </a:rPr>
                <a:t>RF flipper</a:t>
              </a:r>
              <a:endParaRPr lang="ru-RU" dirty="0">
                <a:sym typeface="Symbol" pitchFamily="18" charset="2"/>
              </a:endParaRPr>
            </a:p>
          </p:txBody>
        </p:sp>
        <p:cxnSp>
          <p:nvCxnSpPr>
            <p:cNvPr id="42" name="Прямая со стрелкой 41">
              <a:extLst>
                <a:ext uri="{FF2B5EF4-FFF2-40B4-BE49-F238E27FC236}">
                  <a16:creationId xmlns:a16="http://schemas.microsoft.com/office/drawing/2014/main" id="{3111079F-DC20-4CD4-4FA5-D2C530E794C5}"/>
                </a:ext>
              </a:extLst>
            </p:cNvPr>
            <p:cNvCxnSpPr/>
            <p:nvPr/>
          </p:nvCxnSpPr>
          <p:spPr>
            <a:xfrm flipH="1" flipV="1">
              <a:off x="4825859" y="3821199"/>
              <a:ext cx="18884" cy="695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F941A85-9520-6482-02F7-58972AEC9F98}"/>
                </a:ext>
              </a:extLst>
            </p:cNvPr>
            <p:cNvSpPr txBox="1"/>
            <p:nvPr/>
          </p:nvSpPr>
          <p:spPr>
            <a:xfrm>
              <a:off x="5067815" y="3522415"/>
              <a:ext cx="2262159" cy="369332"/>
            </a:xfrm>
            <a:prstGeom prst="rect">
              <a:avLst/>
            </a:prstGeom>
            <a:noFill/>
          </p:spPr>
          <p:txBody>
            <a:bodyPr wrap="none" rtlCol="0">
              <a:spAutoFit/>
            </a:bodyPr>
            <a:lstStyle/>
            <a:p>
              <a:pPr algn="ctr"/>
              <a:r>
                <a:rPr lang="en-US" dirty="0"/>
                <a:t>Compensating sample</a:t>
              </a:r>
              <a:endParaRPr lang="ru-RU" dirty="0"/>
            </a:p>
          </p:txBody>
        </p:sp>
        <p:sp>
          <p:nvSpPr>
            <p:cNvPr id="45" name="Прямоугольник 44">
              <a:extLst>
                <a:ext uri="{FF2B5EF4-FFF2-40B4-BE49-F238E27FC236}">
                  <a16:creationId xmlns:a16="http://schemas.microsoft.com/office/drawing/2014/main" id="{91301B92-AF12-6F6A-186B-9F0D20B08DD1}"/>
                </a:ext>
              </a:extLst>
            </p:cNvPr>
            <p:cNvSpPr/>
            <p:nvPr/>
          </p:nvSpPr>
          <p:spPr>
            <a:xfrm>
              <a:off x="7457054" y="1915372"/>
              <a:ext cx="200597"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id="{191BB4C3-9DF8-327E-B091-F423F57030A3}"/>
                </a:ext>
              </a:extLst>
            </p:cNvPr>
            <p:cNvSpPr txBox="1"/>
            <p:nvPr/>
          </p:nvSpPr>
          <p:spPr>
            <a:xfrm>
              <a:off x="6532344" y="4291255"/>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47" name="Прямая со стрелкой 46">
              <a:extLst>
                <a:ext uri="{FF2B5EF4-FFF2-40B4-BE49-F238E27FC236}">
                  <a16:creationId xmlns:a16="http://schemas.microsoft.com/office/drawing/2014/main" id="{136DD430-299F-0984-F84E-A76382838CC5}"/>
                </a:ext>
              </a:extLst>
            </p:cNvPr>
            <p:cNvCxnSpPr/>
            <p:nvPr/>
          </p:nvCxnSpPr>
          <p:spPr>
            <a:xfrm flipV="1">
              <a:off x="7434194" y="3909030"/>
              <a:ext cx="150494" cy="340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Прямоугольник 47">
              <a:extLst>
                <a:ext uri="{FF2B5EF4-FFF2-40B4-BE49-F238E27FC236}">
                  <a16:creationId xmlns:a16="http://schemas.microsoft.com/office/drawing/2014/main" id="{15FA0DDF-A70E-0C31-AF2F-017DA0B44B33}"/>
                </a:ext>
              </a:extLst>
            </p:cNvPr>
            <p:cNvSpPr/>
            <p:nvPr/>
          </p:nvSpPr>
          <p:spPr>
            <a:xfrm>
              <a:off x="8097742" y="1915372"/>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id="{5B48148F-2096-41D5-1490-C776B2A1ADD9}"/>
                </a:ext>
              </a:extLst>
            </p:cNvPr>
            <p:cNvSpPr txBox="1"/>
            <p:nvPr/>
          </p:nvSpPr>
          <p:spPr>
            <a:xfrm>
              <a:off x="7785207" y="4702069"/>
              <a:ext cx="994183" cy="369332"/>
            </a:xfrm>
            <a:prstGeom prst="rect">
              <a:avLst/>
            </a:prstGeom>
            <a:noFill/>
          </p:spPr>
          <p:txBody>
            <a:bodyPr wrap="none" rtlCol="0">
              <a:spAutoFit/>
            </a:bodyPr>
            <a:lstStyle/>
            <a:p>
              <a:r>
                <a:rPr lang="en-US" dirty="0"/>
                <a:t>Analyzer</a:t>
              </a:r>
              <a:endParaRPr lang="ru-RU" dirty="0"/>
            </a:p>
          </p:txBody>
        </p:sp>
        <p:cxnSp>
          <p:nvCxnSpPr>
            <p:cNvPr id="50" name="Прямая со стрелкой 49">
              <a:extLst>
                <a:ext uri="{FF2B5EF4-FFF2-40B4-BE49-F238E27FC236}">
                  <a16:creationId xmlns:a16="http://schemas.microsoft.com/office/drawing/2014/main" id="{328F09FC-DEC3-0C57-B201-27BA6E950685}"/>
                </a:ext>
              </a:extLst>
            </p:cNvPr>
            <p:cNvCxnSpPr>
              <a:stCxn id="49" idx="0"/>
            </p:cNvCxnSpPr>
            <p:nvPr/>
          </p:nvCxnSpPr>
          <p:spPr>
            <a:xfrm flipH="1" flipV="1">
              <a:off x="8143461" y="3909030"/>
              <a:ext cx="138838" cy="793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Прямоугольник 50">
              <a:extLst>
                <a:ext uri="{FF2B5EF4-FFF2-40B4-BE49-F238E27FC236}">
                  <a16:creationId xmlns:a16="http://schemas.microsoft.com/office/drawing/2014/main" id="{6FEE4A27-5C67-4B32-BA48-63B9E01E1C3B}"/>
                </a:ext>
              </a:extLst>
            </p:cNvPr>
            <p:cNvSpPr/>
            <p:nvPr/>
          </p:nvSpPr>
          <p:spPr>
            <a:xfrm>
              <a:off x="8793646" y="2060893"/>
              <a:ext cx="620202" cy="1543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Box 51">
              <a:extLst>
                <a:ext uri="{FF2B5EF4-FFF2-40B4-BE49-F238E27FC236}">
                  <a16:creationId xmlns:a16="http://schemas.microsoft.com/office/drawing/2014/main" id="{66CD791F-5447-FC87-C002-4A82D43C12BA}"/>
                </a:ext>
              </a:extLst>
            </p:cNvPr>
            <p:cNvSpPr txBox="1"/>
            <p:nvPr/>
          </p:nvSpPr>
          <p:spPr>
            <a:xfrm>
              <a:off x="8671991" y="3909030"/>
              <a:ext cx="1011815" cy="369332"/>
            </a:xfrm>
            <a:prstGeom prst="rect">
              <a:avLst/>
            </a:prstGeom>
            <a:noFill/>
          </p:spPr>
          <p:txBody>
            <a:bodyPr wrap="none" rtlCol="0">
              <a:spAutoFit/>
            </a:bodyPr>
            <a:lstStyle/>
            <a:p>
              <a:r>
                <a:rPr lang="en-US" dirty="0"/>
                <a:t>Detector</a:t>
              </a:r>
              <a:endParaRPr lang="ru-RU" dirty="0"/>
            </a:p>
          </p:txBody>
        </p:sp>
        <p:cxnSp>
          <p:nvCxnSpPr>
            <p:cNvPr id="53" name="Прямая со стрелкой 52">
              <a:extLst>
                <a:ext uri="{FF2B5EF4-FFF2-40B4-BE49-F238E27FC236}">
                  <a16:creationId xmlns:a16="http://schemas.microsoft.com/office/drawing/2014/main" id="{CBBC7D59-1DEF-DC23-3F1E-3450B445FFA6}"/>
                </a:ext>
              </a:extLst>
            </p:cNvPr>
            <p:cNvCxnSpPr/>
            <p:nvPr/>
          </p:nvCxnSpPr>
          <p:spPr>
            <a:xfrm>
              <a:off x="1108066" y="2866645"/>
              <a:ext cx="895515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D083829F-764E-0188-6533-8624877AF5BC}"/>
                </a:ext>
              </a:extLst>
            </p:cNvPr>
            <p:cNvSpPr txBox="1"/>
            <p:nvPr/>
          </p:nvSpPr>
          <p:spPr>
            <a:xfrm>
              <a:off x="7943693" y="1483489"/>
              <a:ext cx="184731" cy="369332"/>
            </a:xfrm>
            <a:prstGeom prst="rect">
              <a:avLst/>
            </a:prstGeom>
            <a:noFill/>
          </p:spPr>
          <p:txBody>
            <a:bodyPr wrap="none" rtlCol="0">
              <a:spAutoFit/>
            </a:bodyPr>
            <a:lstStyle/>
            <a:p>
              <a:endParaRPr lang="ru-RU" dirty="0"/>
            </a:p>
          </p:txBody>
        </p:sp>
        <p:sp>
          <p:nvSpPr>
            <p:cNvPr id="35" name="Прямоугольник 34">
              <a:extLst>
                <a:ext uri="{FF2B5EF4-FFF2-40B4-BE49-F238E27FC236}">
                  <a16:creationId xmlns:a16="http://schemas.microsoft.com/office/drawing/2014/main" id="{A024AC79-28D0-8B1F-9BCE-06D2AEA2C582}"/>
                </a:ext>
              </a:extLst>
            </p:cNvPr>
            <p:cNvSpPr/>
            <p:nvPr/>
          </p:nvSpPr>
          <p:spPr>
            <a:xfrm>
              <a:off x="2918128" y="2484783"/>
              <a:ext cx="1226489" cy="69573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92E080BC-10D6-77D5-8384-84774B878DC7}"/>
                </a:ext>
              </a:extLst>
            </p:cNvPr>
            <p:cNvSpPr/>
            <p:nvPr/>
          </p:nvSpPr>
          <p:spPr>
            <a:xfrm>
              <a:off x="5585645" y="2501780"/>
              <a:ext cx="1226489" cy="69573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64" name="TextBox 63">
            <a:extLst>
              <a:ext uri="{FF2B5EF4-FFF2-40B4-BE49-F238E27FC236}">
                <a16:creationId xmlns:a16="http://schemas.microsoft.com/office/drawing/2014/main" id="{468956A4-D501-FF64-913D-8E5463696107}"/>
              </a:ext>
            </a:extLst>
          </p:cNvPr>
          <p:cNvSpPr txBox="1"/>
          <p:nvPr/>
        </p:nvSpPr>
        <p:spPr>
          <a:xfrm>
            <a:off x="1104680" y="5200552"/>
            <a:ext cx="7076615"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00FF"/>
                </a:solidFill>
              </a:rPr>
              <a:t>A time beat of an intensity is recorded during the movement of the sample</a:t>
            </a:r>
            <a:endParaRPr kumimoji="0" lang="ru-RU" sz="1800" b="0"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graphicFrame>
        <p:nvGraphicFramePr>
          <p:cNvPr id="65" name="Объект 64">
            <a:extLst>
              <a:ext uri="{FF2B5EF4-FFF2-40B4-BE49-F238E27FC236}">
                <a16:creationId xmlns:a16="http://schemas.microsoft.com/office/drawing/2014/main" id="{D078D8C8-893E-A9A9-0867-257C46CC3074}"/>
              </a:ext>
            </a:extLst>
          </p:cNvPr>
          <p:cNvGraphicFramePr>
            <a:graphicFrameLocks noChangeAspect="1"/>
          </p:cNvGraphicFramePr>
          <p:nvPr/>
        </p:nvGraphicFramePr>
        <p:xfrm>
          <a:off x="8391557" y="5050377"/>
          <a:ext cx="1954213" cy="646113"/>
        </p:xfrm>
        <a:graphic>
          <a:graphicData uri="http://schemas.openxmlformats.org/presentationml/2006/ole">
            <mc:AlternateContent xmlns:mc="http://schemas.openxmlformats.org/markup-compatibility/2006">
              <mc:Choice xmlns:v="urn:schemas-microsoft-com:vml" Requires="v">
                <p:oleObj name="Equation" r:id="rId3" imgW="1953895" imgH="646430" progId="Equation.DSMT4">
                  <p:embed/>
                </p:oleObj>
              </mc:Choice>
              <mc:Fallback>
                <p:oleObj name="Equation" r:id="rId3" imgW="1953895" imgH="646430" progId="Equation.DSMT4">
                  <p:embed/>
                  <p:pic>
                    <p:nvPicPr>
                      <p:cNvPr id="65" name="Объект 64"/>
                      <p:cNvPicPr/>
                      <p:nvPr/>
                    </p:nvPicPr>
                    <p:blipFill>
                      <a:blip r:embed="rId4"/>
                      <a:stretch>
                        <a:fillRect/>
                      </a:stretch>
                    </p:blipFill>
                    <p:spPr>
                      <a:xfrm>
                        <a:off x="8391557" y="5050377"/>
                        <a:ext cx="1954213" cy="646113"/>
                      </a:xfrm>
                      <a:prstGeom prst="rect">
                        <a:avLst/>
                      </a:prstGeom>
                    </p:spPr>
                  </p:pic>
                </p:oleObj>
              </mc:Fallback>
            </mc:AlternateContent>
          </a:graphicData>
        </a:graphic>
      </p:graphicFrame>
      <p:sp>
        <p:nvSpPr>
          <p:cNvPr id="4" name="A time-dependent magnetic field lens">
            <a:extLst>
              <a:ext uri="{FF2B5EF4-FFF2-40B4-BE49-F238E27FC236}">
                <a16:creationId xmlns:a16="http://schemas.microsoft.com/office/drawing/2014/main" id="{18246E79-8291-69D1-E223-AFE9A22DD464}"/>
              </a:ext>
            </a:extLst>
          </p:cNvPr>
          <p:cNvSpPr txBox="1"/>
          <p:nvPr/>
        </p:nvSpPr>
        <p:spPr>
          <a:xfrm>
            <a:off x="219075" y="124460"/>
            <a:ext cx="5121021" cy="429895"/>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200" dirty="0"/>
              <a:t>Scientific program at a future UCN Source</a:t>
            </a:r>
          </a:p>
        </p:txBody>
      </p:sp>
    </p:spTree>
    <p:extLst>
      <p:ext uri="{BB962C8B-B14F-4D97-AF65-F5344CB8AC3E}">
        <p14:creationId xmlns:p14="http://schemas.microsoft.com/office/powerpoint/2010/main" val="29865167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Линия Линия" descr="Линия Линия"/>
          <p:cNvPicPr/>
          <p:nvPr/>
        </p:nvPicPr>
        <p:blipFill>
          <a:blip r:embed="rId2"/>
          <a:stretch>
            <a:fillRect/>
          </a:stretch>
        </p:blipFill>
        <p:spPr>
          <a:xfrm flipV="1">
            <a:off x="325755" y="523240"/>
            <a:ext cx="11492230" cy="9906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43000" y="5857973"/>
                <a:ext cx="10084664" cy="64632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It is possible to measure samples with a quantum structure and a delay time of less than 0.1 microseconds with registration of energy changes of </a:t>
                </a:r>
                <a14:m>
                  <m:oMath xmlns:m="http://schemas.openxmlformats.org/officeDocument/2006/math">
                    <m:sSup>
                      <m:sSupPr>
                        <m:ctrlPr>
                          <a:rPr kumimoji="0" lang="ru-RU" sz="1800" b="0" i="1" u="none" strike="noStrike" cap="none" spc="0" normalizeH="0" baseline="0" smtClean="0">
                            <a:ln>
                              <a:noFill/>
                            </a:ln>
                            <a:solidFill>
                              <a:srgbClr val="000000"/>
                            </a:solidFill>
                            <a:effectLst/>
                            <a:uFillTx/>
                            <a:latin typeface="Cambria Math" panose="02040503050406030204" pitchFamily="18" charset="0"/>
                            <a:cs typeface="Calibri" panose="020F0502020204030204"/>
                            <a:sym typeface="Calibri" panose="020F0502020204030204"/>
                          </a:rPr>
                        </m:ctrlPr>
                      </m:sSupPr>
                      <m:e>
                        <m:r>
                          <a:rPr kumimoji="0" lang="ru-RU" sz="1800" b="0" i="1" u="none" strike="noStrike" cap="none" spc="0" normalizeH="0" baseline="0" smtClean="0">
                            <a:ln>
                              <a:noFill/>
                            </a:ln>
                            <a:solidFill>
                              <a:srgbClr val="000000"/>
                            </a:solidFill>
                            <a:effectLst/>
                            <a:uFillTx/>
                            <a:latin typeface="Cambria Math" panose="02040503050406030204" pitchFamily="18" charset="0"/>
                            <a:cs typeface="Calibri" panose="020F0502020204030204"/>
                            <a:sym typeface="Calibri" panose="020F0502020204030204"/>
                          </a:rPr>
                          <m:t>10</m:t>
                        </m:r>
                      </m:e>
                      <m:sup>
                        <m:r>
                          <a:rPr kumimoji="0" lang="ru-RU" sz="1800" b="0" i="1" u="none" strike="noStrike" cap="none" spc="0" normalizeH="0" baseline="0" smtClean="0">
                            <a:ln>
                              <a:noFill/>
                            </a:ln>
                            <a:solidFill>
                              <a:srgbClr val="000000"/>
                            </a:solidFill>
                            <a:effectLst/>
                            <a:uFillTx/>
                            <a:latin typeface="Cambria Math" panose="02040503050406030204" pitchFamily="18" charset="0"/>
                            <a:cs typeface="Calibri" panose="020F0502020204030204"/>
                            <a:sym typeface="Calibri" panose="020F0502020204030204"/>
                          </a:rPr>
                          <m:t>−</m:t>
                        </m:r>
                        <m:r>
                          <a:rPr kumimoji="0" lang="ru-RU" sz="1800" b="0" i="1" u="none" strike="noStrike" cap="none" spc="0" normalizeH="0" baseline="0" smtClean="0">
                            <a:ln>
                              <a:noFill/>
                            </a:ln>
                            <a:solidFill>
                              <a:srgbClr val="000000"/>
                            </a:solidFill>
                            <a:effectLst/>
                            <a:uFillTx/>
                            <a:latin typeface="Cambria Math" panose="02040503050406030204" pitchFamily="18" charset="0"/>
                            <a:cs typeface="Calibri" panose="020F0502020204030204"/>
                            <a:sym typeface="Calibri" panose="020F0502020204030204"/>
                          </a:rPr>
                          <m:t>12</m:t>
                        </m:r>
                      </m:sup>
                    </m:sSup>
                    <m:r>
                      <a:rPr kumimoji="0" lang="en-US" sz="1800" b="0" i="1" u="none" strike="noStrike" cap="none" spc="0" normalizeH="0" baseline="0" smtClean="0">
                        <a:ln>
                          <a:noFill/>
                        </a:ln>
                        <a:solidFill>
                          <a:srgbClr val="000000"/>
                        </a:solidFill>
                        <a:effectLst/>
                        <a:uFillTx/>
                        <a:latin typeface="Cambria Math" panose="02040503050406030204" pitchFamily="18" charset="0"/>
                        <a:cs typeface="Calibri" panose="020F0502020204030204"/>
                        <a:sym typeface="Calibri" panose="020F0502020204030204"/>
                      </a:rPr>
                      <m:t>𝑒𝑉</m:t>
                    </m:r>
                  </m:oMath>
                </a14:m>
                <a:endParaRPr kumimoji="0" lang="ru-RU" sz="1800" b="0" i="0" u="none" strike="noStrike" cap="none" spc="0" normalizeH="0" baseline="0" dirty="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3000" y="5857973"/>
                <a:ext cx="10084664" cy="646329"/>
              </a:xfrm>
              <a:prstGeom prst="rect">
                <a:avLst/>
              </a:prstGeom>
              <a:blipFill>
                <a:blip r:embed="rId3"/>
                <a:stretch>
                  <a:fillRect l="-967" t="-5660" r="-423" b="-14151"/>
                </a:stretch>
              </a:blipFill>
              <a:ln w="12700" cap="flat">
                <a:noFill/>
                <a:miter lim="400000"/>
              </a:ln>
            </p:spPr>
            <p:txBody>
              <a:bodyPr/>
              <a:lstStyle/>
              <a:p>
                <a:r>
                  <a:rPr lang="ru-RU">
                    <a:noFill/>
                  </a:rPr>
                  <a:t> </a:t>
                </a:r>
              </a:p>
            </p:txBody>
          </p:sp>
        </mc:Fallback>
      </mc:AlternateContent>
      <p:sp>
        <p:nvSpPr>
          <p:cNvPr id="13" name="A time-dependent magnetic field lens">
            <a:extLst>
              <a:ext uri="{FF2B5EF4-FFF2-40B4-BE49-F238E27FC236}">
                <a16:creationId xmlns:a16="http://schemas.microsoft.com/office/drawing/2014/main" id="{00460DE9-4019-2DBF-2B6D-474C37133B13}"/>
              </a:ext>
            </a:extLst>
          </p:cNvPr>
          <p:cNvSpPr txBox="1"/>
          <p:nvPr/>
        </p:nvSpPr>
        <p:spPr>
          <a:xfrm>
            <a:off x="219075" y="124460"/>
            <a:ext cx="5121021" cy="429895"/>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200" dirty="0"/>
              <a:t>Scientific program at a future UCN Source</a:t>
            </a:r>
          </a:p>
        </p:txBody>
      </p:sp>
      <p:grpSp>
        <p:nvGrpSpPr>
          <p:cNvPr id="14" name="Группа 13">
            <a:extLst>
              <a:ext uri="{FF2B5EF4-FFF2-40B4-BE49-F238E27FC236}">
                <a16:creationId xmlns:a16="http://schemas.microsoft.com/office/drawing/2014/main" id="{14307BD7-3301-1780-FAA4-8AFBA08D648B}"/>
              </a:ext>
            </a:extLst>
          </p:cNvPr>
          <p:cNvGrpSpPr/>
          <p:nvPr/>
        </p:nvGrpSpPr>
        <p:grpSpPr>
          <a:xfrm>
            <a:off x="1035039" y="1112470"/>
            <a:ext cx="9206861" cy="3587912"/>
            <a:chOff x="856362" y="1483489"/>
            <a:chExt cx="9206861" cy="3587912"/>
          </a:xfrm>
        </p:grpSpPr>
        <p:sp>
          <p:nvSpPr>
            <p:cNvPr id="15" name="Прямоугольник 14">
              <a:extLst>
                <a:ext uri="{FF2B5EF4-FFF2-40B4-BE49-F238E27FC236}">
                  <a16:creationId xmlns:a16="http://schemas.microsoft.com/office/drawing/2014/main" id="{50C5C653-EE3B-FCE5-9186-B6CF40BDEBBD}"/>
                </a:ext>
              </a:extLst>
            </p:cNvPr>
            <p:cNvSpPr/>
            <p:nvPr/>
          </p:nvSpPr>
          <p:spPr>
            <a:xfrm>
              <a:off x="1832777" y="1805686"/>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2FDFEFDE-8A8C-7977-744B-4CF1E83DE4E1}"/>
                </a:ext>
              </a:extLst>
            </p:cNvPr>
            <p:cNvSpPr txBox="1"/>
            <p:nvPr/>
          </p:nvSpPr>
          <p:spPr>
            <a:xfrm>
              <a:off x="856362" y="3880439"/>
              <a:ext cx="1008609" cy="369332"/>
            </a:xfrm>
            <a:prstGeom prst="rect">
              <a:avLst/>
            </a:prstGeom>
            <a:noFill/>
          </p:spPr>
          <p:txBody>
            <a:bodyPr wrap="none" rtlCol="0">
              <a:spAutoFit/>
            </a:bodyPr>
            <a:lstStyle/>
            <a:p>
              <a:r>
                <a:rPr lang="en-US" dirty="0"/>
                <a:t>Polarizer</a:t>
              </a:r>
              <a:endParaRPr lang="ru-RU" dirty="0"/>
            </a:p>
          </p:txBody>
        </p:sp>
        <p:sp>
          <p:nvSpPr>
            <p:cNvPr id="17" name="Прямоугольник 16">
              <a:extLst>
                <a:ext uri="{FF2B5EF4-FFF2-40B4-BE49-F238E27FC236}">
                  <a16:creationId xmlns:a16="http://schemas.microsoft.com/office/drawing/2014/main" id="{18CEA027-046C-2B2A-3FB6-76D2D28CD04A}"/>
                </a:ext>
              </a:extLst>
            </p:cNvPr>
            <p:cNvSpPr/>
            <p:nvPr/>
          </p:nvSpPr>
          <p:spPr>
            <a:xfrm>
              <a:off x="2356210" y="1789618"/>
              <a:ext cx="23216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D691370C-1488-5FC0-DFCB-F8015E11EC0E}"/>
                </a:ext>
              </a:extLst>
            </p:cNvPr>
            <p:cNvSpPr txBox="1"/>
            <p:nvPr/>
          </p:nvSpPr>
          <p:spPr>
            <a:xfrm>
              <a:off x="1665655" y="4249771"/>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19" name="Прямая со стрелкой 18">
              <a:extLst>
                <a:ext uri="{FF2B5EF4-FFF2-40B4-BE49-F238E27FC236}">
                  <a16:creationId xmlns:a16="http://schemas.microsoft.com/office/drawing/2014/main" id="{52CF9B03-AFA7-433F-DB28-77564710B94B}"/>
                </a:ext>
              </a:extLst>
            </p:cNvPr>
            <p:cNvCxnSpPr/>
            <p:nvPr/>
          </p:nvCxnSpPr>
          <p:spPr>
            <a:xfrm>
              <a:off x="3145547" y="3429000"/>
              <a:ext cx="6810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85138F0A-533C-CD83-C8F6-3484F0461719}"/>
                </a:ext>
              </a:extLst>
            </p:cNvPr>
            <p:cNvCxnSpPr/>
            <p:nvPr/>
          </p:nvCxnSpPr>
          <p:spPr>
            <a:xfrm flipV="1">
              <a:off x="1619552" y="3737113"/>
              <a:ext cx="213225" cy="193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1EF9C967-322F-28E8-6F28-088CD7A03B03}"/>
                </a:ext>
              </a:extLst>
            </p:cNvPr>
            <p:cNvCxnSpPr>
              <a:stCxn id="18" idx="0"/>
            </p:cNvCxnSpPr>
            <p:nvPr/>
          </p:nvCxnSpPr>
          <p:spPr>
            <a:xfrm flipV="1">
              <a:off x="2400792" y="3687417"/>
              <a:ext cx="4809" cy="5623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8641374-506E-E834-00D6-5DD13F200948}"/>
                </a:ext>
              </a:extLst>
            </p:cNvPr>
            <p:cNvSpPr txBox="1"/>
            <p:nvPr/>
          </p:nvSpPr>
          <p:spPr>
            <a:xfrm>
              <a:off x="2603207" y="3463294"/>
              <a:ext cx="2133570" cy="923330"/>
            </a:xfrm>
            <a:prstGeom prst="rect">
              <a:avLst/>
            </a:prstGeom>
            <a:noFill/>
          </p:spPr>
          <p:txBody>
            <a:bodyPr wrap="square" rtlCol="0">
              <a:spAutoFit/>
            </a:bodyPr>
            <a:lstStyle/>
            <a:p>
              <a:pPr algn="ctr"/>
              <a:r>
                <a:rPr lang="en-US" dirty="0"/>
                <a:t>Oscillating sample</a:t>
              </a:r>
            </a:p>
            <a:p>
              <a:pPr algn="ctr"/>
              <a:r>
                <a:rPr lang="en-US" dirty="0"/>
                <a:t>with quantum structure</a:t>
              </a:r>
              <a:endParaRPr lang="ru-RU" dirty="0"/>
            </a:p>
          </p:txBody>
        </p:sp>
        <p:sp>
          <p:nvSpPr>
            <p:cNvPr id="23" name="Прямоугольник 22">
              <a:extLst>
                <a:ext uri="{FF2B5EF4-FFF2-40B4-BE49-F238E27FC236}">
                  <a16:creationId xmlns:a16="http://schemas.microsoft.com/office/drawing/2014/main" id="{D326C077-BDC1-C31D-BB0E-0541B110D119}"/>
                </a:ext>
              </a:extLst>
            </p:cNvPr>
            <p:cNvSpPr/>
            <p:nvPr/>
          </p:nvSpPr>
          <p:spPr>
            <a:xfrm>
              <a:off x="4790231" y="1818861"/>
              <a:ext cx="4571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E0E70378-9319-99A1-2EC9-B6231E7C5260}"/>
                </a:ext>
              </a:extLst>
            </p:cNvPr>
            <p:cNvSpPr txBox="1"/>
            <p:nvPr/>
          </p:nvSpPr>
          <p:spPr>
            <a:xfrm>
              <a:off x="3965906" y="4604123"/>
              <a:ext cx="1495922" cy="369332"/>
            </a:xfrm>
            <a:prstGeom prst="rect">
              <a:avLst/>
            </a:prstGeom>
            <a:noFill/>
          </p:spPr>
          <p:txBody>
            <a:bodyPr wrap="none" rtlCol="0">
              <a:spAutoFit/>
            </a:bodyPr>
            <a:lstStyle/>
            <a:p>
              <a:pPr marL="285750" indent="-285750">
                <a:buFont typeface="Symbol" pitchFamily="18" charset="2"/>
                <a:buChar char="p"/>
              </a:pPr>
              <a:r>
                <a:rPr lang="ru-RU" dirty="0">
                  <a:sym typeface="Symbol" pitchFamily="18" charset="2"/>
                </a:rPr>
                <a:t>- </a:t>
              </a:r>
              <a:r>
                <a:rPr lang="en-US" dirty="0">
                  <a:sym typeface="Symbol" pitchFamily="18" charset="2"/>
                </a:rPr>
                <a:t>RF flipper</a:t>
              </a:r>
              <a:endParaRPr lang="ru-RU" dirty="0">
                <a:sym typeface="Symbol" pitchFamily="18" charset="2"/>
              </a:endParaRPr>
            </a:p>
          </p:txBody>
        </p:sp>
        <p:cxnSp>
          <p:nvCxnSpPr>
            <p:cNvPr id="25" name="Прямая со стрелкой 24">
              <a:extLst>
                <a:ext uri="{FF2B5EF4-FFF2-40B4-BE49-F238E27FC236}">
                  <a16:creationId xmlns:a16="http://schemas.microsoft.com/office/drawing/2014/main" id="{4B93162E-B05F-E81D-74CE-D95F4754BC6E}"/>
                </a:ext>
              </a:extLst>
            </p:cNvPr>
            <p:cNvCxnSpPr/>
            <p:nvPr/>
          </p:nvCxnSpPr>
          <p:spPr>
            <a:xfrm flipH="1" flipV="1">
              <a:off x="4825859" y="3821199"/>
              <a:ext cx="18884" cy="695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CE4CC42-FF4C-90CD-A0B6-9B3EA6700174}"/>
                </a:ext>
              </a:extLst>
            </p:cNvPr>
            <p:cNvSpPr txBox="1"/>
            <p:nvPr/>
          </p:nvSpPr>
          <p:spPr>
            <a:xfrm>
              <a:off x="5067815" y="3522415"/>
              <a:ext cx="2262159" cy="369332"/>
            </a:xfrm>
            <a:prstGeom prst="rect">
              <a:avLst/>
            </a:prstGeom>
            <a:noFill/>
          </p:spPr>
          <p:txBody>
            <a:bodyPr wrap="none" rtlCol="0">
              <a:spAutoFit/>
            </a:bodyPr>
            <a:lstStyle/>
            <a:p>
              <a:pPr algn="ctr"/>
              <a:r>
                <a:rPr lang="en-US" dirty="0"/>
                <a:t>Compensating sample</a:t>
              </a:r>
              <a:endParaRPr lang="ru-RU" dirty="0"/>
            </a:p>
          </p:txBody>
        </p:sp>
        <p:sp>
          <p:nvSpPr>
            <p:cNvPr id="27" name="Прямоугольник 26">
              <a:extLst>
                <a:ext uri="{FF2B5EF4-FFF2-40B4-BE49-F238E27FC236}">
                  <a16:creationId xmlns:a16="http://schemas.microsoft.com/office/drawing/2014/main" id="{47F6EED1-8C0C-6DBA-68F2-DCD49A3BBF09}"/>
                </a:ext>
              </a:extLst>
            </p:cNvPr>
            <p:cNvSpPr/>
            <p:nvPr/>
          </p:nvSpPr>
          <p:spPr>
            <a:xfrm>
              <a:off x="7457054" y="1915372"/>
              <a:ext cx="200597"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5849B984-CFFC-59A8-0F24-A7D0E33094FB}"/>
                </a:ext>
              </a:extLst>
            </p:cNvPr>
            <p:cNvSpPr txBox="1"/>
            <p:nvPr/>
          </p:nvSpPr>
          <p:spPr>
            <a:xfrm>
              <a:off x="6532344" y="4291255"/>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29" name="Прямая со стрелкой 28">
              <a:extLst>
                <a:ext uri="{FF2B5EF4-FFF2-40B4-BE49-F238E27FC236}">
                  <a16:creationId xmlns:a16="http://schemas.microsoft.com/office/drawing/2014/main" id="{15C51BA9-FF07-18CB-BD9F-A0284CAF7AC3}"/>
                </a:ext>
              </a:extLst>
            </p:cNvPr>
            <p:cNvCxnSpPr/>
            <p:nvPr/>
          </p:nvCxnSpPr>
          <p:spPr>
            <a:xfrm flipV="1">
              <a:off x="7434194" y="3909030"/>
              <a:ext cx="150494" cy="340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Прямоугольник 29">
              <a:extLst>
                <a:ext uri="{FF2B5EF4-FFF2-40B4-BE49-F238E27FC236}">
                  <a16:creationId xmlns:a16="http://schemas.microsoft.com/office/drawing/2014/main" id="{A705F15E-F756-2A7A-AC41-9389F68E0973}"/>
                </a:ext>
              </a:extLst>
            </p:cNvPr>
            <p:cNvSpPr/>
            <p:nvPr/>
          </p:nvSpPr>
          <p:spPr>
            <a:xfrm>
              <a:off x="8097742" y="1915372"/>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947530C0-2AFF-1B64-B33B-2B81DC4FD0B7}"/>
                </a:ext>
              </a:extLst>
            </p:cNvPr>
            <p:cNvSpPr txBox="1"/>
            <p:nvPr/>
          </p:nvSpPr>
          <p:spPr>
            <a:xfrm>
              <a:off x="7785207" y="4702069"/>
              <a:ext cx="994183" cy="369332"/>
            </a:xfrm>
            <a:prstGeom prst="rect">
              <a:avLst/>
            </a:prstGeom>
            <a:noFill/>
          </p:spPr>
          <p:txBody>
            <a:bodyPr wrap="none" rtlCol="0">
              <a:spAutoFit/>
            </a:bodyPr>
            <a:lstStyle/>
            <a:p>
              <a:r>
                <a:rPr lang="en-US" dirty="0"/>
                <a:t>Analyzer</a:t>
              </a:r>
              <a:endParaRPr lang="ru-RU" dirty="0"/>
            </a:p>
          </p:txBody>
        </p:sp>
        <p:cxnSp>
          <p:nvCxnSpPr>
            <p:cNvPr id="32" name="Прямая со стрелкой 31">
              <a:extLst>
                <a:ext uri="{FF2B5EF4-FFF2-40B4-BE49-F238E27FC236}">
                  <a16:creationId xmlns:a16="http://schemas.microsoft.com/office/drawing/2014/main" id="{7E3F797A-AC56-19DE-C934-19CAB0805A24}"/>
                </a:ext>
              </a:extLst>
            </p:cNvPr>
            <p:cNvCxnSpPr>
              <a:stCxn id="31" idx="0"/>
            </p:cNvCxnSpPr>
            <p:nvPr/>
          </p:nvCxnSpPr>
          <p:spPr>
            <a:xfrm flipH="1" flipV="1">
              <a:off x="8143461" y="3909030"/>
              <a:ext cx="138838" cy="793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Прямоугольник 34">
              <a:extLst>
                <a:ext uri="{FF2B5EF4-FFF2-40B4-BE49-F238E27FC236}">
                  <a16:creationId xmlns:a16="http://schemas.microsoft.com/office/drawing/2014/main" id="{8C51D802-A25B-8671-DB51-839A2BCDE136}"/>
                </a:ext>
              </a:extLst>
            </p:cNvPr>
            <p:cNvSpPr/>
            <p:nvPr/>
          </p:nvSpPr>
          <p:spPr>
            <a:xfrm>
              <a:off x="8793646" y="2060893"/>
              <a:ext cx="620202" cy="1543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66150115-B3BA-0A05-FF12-5E4FC50407E5}"/>
                </a:ext>
              </a:extLst>
            </p:cNvPr>
            <p:cNvSpPr txBox="1"/>
            <p:nvPr/>
          </p:nvSpPr>
          <p:spPr>
            <a:xfrm>
              <a:off x="8671991" y="3909030"/>
              <a:ext cx="1011815" cy="369332"/>
            </a:xfrm>
            <a:prstGeom prst="rect">
              <a:avLst/>
            </a:prstGeom>
            <a:noFill/>
          </p:spPr>
          <p:txBody>
            <a:bodyPr wrap="none" rtlCol="0">
              <a:spAutoFit/>
            </a:bodyPr>
            <a:lstStyle/>
            <a:p>
              <a:r>
                <a:rPr lang="en-US" dirty="0"/>
                <a:t>Detector</a:t>
              </a:r>
              <a:endParaRPr lang="ru-RU" dirty="0"/>
            </a:p>
          </p:txBody>
        </p:sp>
        <p:cxnSp>
          <p:nvCxnSpPr>
            <p:cNvPr id="54" name="Прямая со стрелкой 53">
              <a:extLst>
                <a:ext uri="{FF2B5EF4-FFF2-40B4-BE49-F238E27FC236}">
                  <a16:creationId xmlns:a16="http://schemas.microsoft.com/office/drawing/2014/main" id="{D93FAAFC-B3CB-FDD9-D682-F0F658B1E044}"/>
                </a:ext>
              </a:extLst>
            </p:cNvPr>
            <p:cNvCxnSpPr/>
            <p:nvPr/>
          </p:nvCxnSpPr>
          <p:spPr>
            <a:xfrm>
              <a:off x="1108066" y="2866645"/>
              <a:ext cx="895515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3FD85709-63CA-B3C9-7CB7-2CD78E22C9A0}"/>
                </a:ext>
              </a:extLst>
            </p:cNvPr>
            <p:cNvSpPr txBox="1"/>
            <p:nvPr/>
          </p:nvSpPr>
          <p:spPr>
            <a:xfrm>
              <a:off x="7943693" y="1483489"/>
              <a:ext cx="184731" cy="369332"/>
            </a:xfrm>
            <a:prstGeom prst="rect">
              <a:avLst/>
            </a:prstGeom>
            <a:noFill/>
          </p:spPr>
          <p:txBody>
            <a:bodyPr wrap="none" rtlCol="0">
              <a:spAutoFit/>
            </a:bodyPr>
            <a:lstStyle/>
            <a:p>
              <a:endParaRPr lang="ru-RU" dirty="0"/>
            </a:p>
          </p:txBody>
        </p:sp>
      </p:grpSp>
      <p:sp>
        <p:nvSpPr>
          <p:cNvPr id="2" name="Прямоугольник 1"/>
          <p:cNvSpPr/>
          <p:nvPr/>
        </p:nvSpPr>
        <p:spPr>
          <a:xfrm>
            <a:off x="3493891" y="2155208"/>
            <a:ext cx="45719" cy="69573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p:cNvSpPr/>
          <p:nvPr/>
        </p:nvSpPr>
        <p:spPr>
          <a:xfrm>
            <a:off x="3522276" y="2147756"/>
            <a:ext cx="125017" cy="69573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336242" y="2147699"/>
            <a:ext cx="125017" cy="69573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58">
            <a:extLst>
              <a:ext uri="{FF2B5EF4-FFF2-40B4-BE49-F238E27FC236}">
                <a16:creationId xmlns:a16="http://schemas.microsoft.com/office/drawing/2014/main" id="{F3822F8D-9A33-40C9-3A20-2B56481D734F}"/>
              </a:ext>
            </a:extLst>
          </p:cNvPr>
          <p:cNvSpPr txBox="1"/>
          <p:nvPr/>
        </p:nvSpPr>
        <p:spPr>
          <a:xfrm>
            <a:off x="1104680" y="5200552"/>
            <a:ext cx="7076615"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00FF"/>
                </a:solidFill>
              </a:rPr>
              <a:t>A time beat of an intensity is recorded during the movement of the sample</a:t>
            </a:r>
            <a:endParaRPr kumimoji="0" lang="ru-RU" sz="1800" b="0"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graphicFrame>
        <p:nvGraphicFramePr>
          <p:cNvPr id="60" name="Объект 59">
            <a:extLst>
              <a:ext uri="{FF2B5EF4-FFF2-40B4-BE49-F238E27FC236}">
                <a16:creationId xmlns:a16="http://schemas.microsoft.com/office/drawing/2014/main" id="{E42D8809-8099-C982-25FD-D366A61E0205}"/>
              </a:ext>
            </a:extLst>
          </p:cNvPr>
          <p:cNvGraphicFramePr>
            <a:graphicFrameLocks noChangeAspect="1"/>
          </p:cNvGraphicFramePr>
          <p:nvPr>
            <p:extLst>
              <p:ext uri="{D42A27DB-BD31-4B8C-83A1-F6EECF244321}">
                <p14:modId xmlns:p14="http://schemas.microsoft.com/office/powerpoint/2010/main" val="1425510992"/>
              </p:ext>
            </p:extLst>
          </p:nvPr>
        </p:nvGraphicFramePr>
        <p:xfrm>
          <a:off x="8391557" y="5050377"/>
          <a:ext cx="1954213" cy="646113"/>
        </p:xfrm>
        <a:graphic>
          <a:graphicData uri="http://schemas.openxmlformats.org/presentationml/2006/ole">
            <mc:AlternateContent xmlns:mc="http://schemas.openxmlformats.org/markup-compatibility/2006">
              <mc:Choice xmlns:v="urn:schemas-microsoft-com:vml" Requires="v">
                <p:oleObj name="Equation" r:id="rId4" imgW="1953895" imgH="646430" progId="Equation.DSMT4">
                  <p:embed/>
                </p:oleObj>
              </mc:Choice>
              <mc:Fallback>
                <p:oleObj name="Equation" r:id="rId4" imgW="1953895" imgH="646430" progId="Equation.DSMT4">
                  <p:embed/>
                  <p:pic>
                    <p:nvPicPr>
                      <p:cNvPr id="65" name="Объект 64"/>
                      <p:cNvPicPr/>
                      <p:nvPr/>
                    </p:nvPicPr>
                    <p:blipFill>
                      <a:blip r:embed="rId5"/>
                      <a:stretch>
                        <a:fillRect/>
                      </a:stretch>
                    </p:blipFill>
                    <p:spPr>
                      <a:xfrm>
                        <a:off x="8391557" y="5050377"/>
                        <a:ext cx="1954213" cy="646113"/>
                      </a:xfrm>
                      <a:prstGeom prst="rect">
                        <a:avLst/>
                      </a:prstGeom>
                    </p:spPr>
                  </p:pic>
                </p:oleObj>
              </mc:Fallback>
            </mc:AlternateContent>
          </a:graphicData>
        </a:graphic>
      </p:graphicFrame>
      <p:sp>
        <p:nvSpPr>
          <p:cNvPr id="62" name="TextBox 61">
            <a:extLst>
              <a:ext uri="{FF2B5EF4-FFF2-40B4-BE49-F238E27FC236}">
                <a16:creationId xmlns:a16="http://schemas.microsoft.com/office/drawing/2014/main" id="{132D077C-28F4-17F1-DBFE-E39CBB328B3C}"/>
              </a:ext>
            </a:extLst>
          </p:cNvPr>
          <p:cNvSpPr txBox="1"/>
          <p:nvPr/>
        </p:nvSpPr>
        <p:spPr>
          <a:xfrm>
            <a:off x="3505197" y="682720"/>
            <a:ext cx="4817984"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The methodic basis is resonance interferometry</a:t>
            </a:r>
            <a:endParaRPr kumimoji="0" lang="ru-RU" sz="1800" b="1"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Линия Линия" descr="Линия Линия"/>
          <p:cNvPicPr/>
          <p:nvPr/>
        </p:nvPicPr>
        <p:blipFill>
          <a:blip r:embed="rId2"/>
          <a:stretch>
            <a:fillRect/>
          </a:stretch>
        </p:blipFill>
        <p:spPr>
          <a:xfrm flipV="1">
            <a:off x="325755" y="523240"/>
            <a:ext cx="11492230" cy="99060"/>
          </a:xfrm>
          <a:prstGeom prst="rect">
            <a:avLst/>
          </a:prstGeom>
        </p:spPr>
      </p:pic>
      <p:sp>
        <p:nvSpPr>
          <p:cNvPr id="11" name="TextBox 10"/>
          <p:cNvSpPr txBox="1"/>
          <p:nvPr/>
        </p:nvSpPr>
        <p:spPr>
          <a:xfrm>
            <a:off x="2364673" y="5080593"/>
            <a:ext cx="6799295"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00FF"/>
                </a:solidFill>
              </a:rPr>
              <a:t>A change in intensity from the rotation speed of the sample is searched</a:t>
            </a:r>
            <a:endParaRPr kumimoji="0" lang="ru-RU" sz="1800" b="0"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sp>
        <p:nvSpPr>
          <p:cNvPr id="2" name="A time-dependent magnetic field lens">
            <a:extLst>
              <a:ext uri="{FF2B5EF4-FFF2-40B4-BE49-F238E27FC236}">
                <a16:creationId xmlns:a16="http://schemas.microsoft.com/office/drawing/2014/main" id="{EDD28C6E-CC87-4517-0FDD-50DBD58A3533}"/>
              </a:ext>
            </a:extLst>
          </p:cNvPr>
          <p:cNvSpPr txBox="1"/>
          <p:nvPr/>
        </p:nvSpPr>
        <p:spPr>
          <a:xfrm>
            <a:off x="219075" y="124460"/>
            <a:ext cx="5121021" cy="429895"/>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200" dirty="0"/>
              <a:t>Scientific program at a future UCN Source</a:t>
            </a:r>
          </a:p>
        </p:txBody>
      </p:sp>
      <p:grpSp>
        <p:nvGrpSpPr>
          <p:cNvPr id="4" name="Группа 3">
            <a:extLst>
              <a:ext uri="{FF2B5EF4-FFF2-40B4-BE49-F238E27FC236}">
                <a16:creationId xmlns:a16="http://schemas.microsoft.com/office/drawing/2014/main" id="{DA279B95-1C49-9B20-A271-A5AC20BAE682}"/>
              </a:ext>
            </a:extLst>
          </p:cNvPr>
          <p:cNvGrpSpPr/>
          <p:nvPr/>
        </p:nvGrpSpPr>
        <p:grpSpPr>
          <a:xfrm>
            <a:off x="1035039" y="1112470"/>
            <a:ext cx="9206861" cy="3587912"/>
            <a:chOff x="856362" y="1483489"/>
            <a:chExt cx="9206861" cy="3587912"/>
          </a:xfrm>
        </p:grpSpPr>
        <p:sp>
          <p:nvSpPr>
            <p:cNvPr id="12" name="Прямоугольник 11">
              <a:extLst>
                <a:ext uri="{FF2B5EF4-FFF2-40B4-BE49-F238E27FC236}">
                  <a16:creationId xmlns:a16="http://schemas.microsoft.com/office/drawing/2014/main" id="{B288683E-CB41-F0F0-0E84-A842257B3B72}"/>
                </a:ext>
              </a:extLst>
            </p:cNvPr>
            <p:cNvSpPr/>
            <p:nvPr/>
          </p:nvSpPr>
          <p:spPr>
            <a:xfrm>
              <a:off x="1832777" y="1805686"/>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B1BD33B1-DF2E-6FF3-7DD3-BD81046F741E}"/>
                </a:ext>
              </a:extLst>
            </p:cNvPr>
            <p:cNvSpPr txBox="1"/>
            <p:nvPr/>
          </p:nvSpPr>
          <p:spPr>
            <a:xfrm>
              <a:off x="856362" y="3880439"/>
              <a:ext cx="1008609" cy="369332"/>
            </a:xfrm>
            <a:prstGeom prst="rect">
              <a:avLst/>
            </a:prstGeom>
            <a:noFill/>
          </p:spPr>
          <p:txBody>
            <a:bodyPr wrap="none" rtlCol="0">
              <a:spAutoFit/>
            </a:bodyPr>
            <a:lstStyle/>
            <a:p>
              <a:r>
                <a:rPr lang="en-US" dirty="0"/>
                <a:t>Polarizer</a:t>
              </a:r>
              <a:endParaRPr lang="ru-RU" dirty="0"/>
            </a:p>
          </p:txBody>
        </p:sp>
        <p:sp>
          <p:nvSpPr>
            <p:cNvPr id="16" name="Прямоугольник 15">
              <a:extLst>
                <a:ext uri="{FF2B5EF4-FFF2-40B4-BE49-F238E27FC236}">
                  <a16:creationId xmlns:a16="http://schemas.microsoft.com/office/drawing/2014/main" id="{2436E411-5211-0558-C573-14E7503D8E5C}"/>
                </a:ext>
              </a:extLst>
            </p:cNvPr>
            <p:cNvSpPr/>
            <p:nvPr/>
          </p:nvSpPr>
          <p:spPr>
            <a:xfrm>
              <a:off x="2356210" y="1789618"/>
              <a:ext cx="23216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860DF345-D7D3-5128-21AA-EAECB03810D3}"/>
                </a:ext>
              </a:extLst>
            </p:cNvPr>
            <p:cNvSpPr txBox="1"/>
            <p:nvPr/>
          </p:nvSpPr>
          <p:spPr>
            <a:xfrm>
              <a:off x="1665655" y="4249771"/>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19" name="Прямая со стрелкой 18">
              <a:extLst>
                <a:ext uri="{FF2B5EF4-FFF2-40B4-BE49-F238E27FC236}">
                  <a16:creationId xmlns:a16="http://schemas.microsoft.com/office/drawing/2014/main" id="{41E01ED0-FB3A-390E-0C35-BC891F22C0E5}"/>
                </a:ext>
              </a:extLst>
            </p:cNvPr>
            <p:cNvCxnSpPr/>
            <p:nvPr/>
          </p:nvCxnSpPr>
          <p:spPr>
            <a:xfrm flipV="1">
              <a:off x="1619552" y="3737113"/>
              <a:ext cx="213225" cy="193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CD18E563-0E48-022C-298F-9AB213ECF687}"/>
                </a:ext>
              </a:extLst>
            </p:cNvPr>
            <p:cNvCxnSpPr>
              <a:cxnSpLocks/>
              <a:stCxn id="17" idx="0"/>
            </p:cNvCxnSpPr>
            <p:nvPr/>
          </p:nvCxnSpPr>
          <p:spPr>
            <a:xfrm flipV="1">
              <a:off x="2400792" y="3687417"/>
              <a:ext cx="4809" cy="5623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E761593-BCCB-C377-2C21-306B42885244}"/>
                </a:ext>
              </a:extLst>
            </p:cNvPr>
            <p:cNvSpPr txBox="1"/>
            <p:nvPr/>
          </p:nvSpPr>
          <p:spPr>
            <a:xfrm>
              <a:off x="2759984" y="3443766"/>
              <a:ext cx="1707520" cy="369332"/>
            </a:xfrm>
            <a:prstGeom prst="rect">
              <a:avLst/>
            </a:prstGeom>
            <a:noFill/>
          </p:spPr>
          <p:txBody>
            <a:bodyPr wrap="none" rtlCol="0">
              <a:spAutoFit/>
            </a:bodyPr>
            <a:lstStyle/>
            <a:p>
              <a:pPr algn="ctr"/>
              <a:r>
                <a:rPr lang="en-US" dirty="0"/>
                <a:t>Rotating sample</a:t>
              </a:r>
              <a:endParaRPr lang="ru-RU" dirty="0"/>
            </a:p>
          </p:txBody>
        </p:sp>
        <p:sp>
          <p:nvSpPr>
            <p:cNvPr id="22" name="Прямоугольник 21">
              <a:extLst>
                <a:ext uri="{FF2B5EF4-FFF2-40B4-BE49-F238E27FC236}">
                  <a16:creationId xmlns:a16="http://schemas.microsoft.com/office/drawing/2014/main" id="{BA7C0F7C-05AF-2FD0-F737-2DE692AD8D30}"/>
                </a:ext>
              </a:extLst>
            </p:cNvPr>
            <p:cNvSpPr/>
            <p:nvPr/>
          </p:nvSpPr>
          <p:spPr>
            <a:xfrm>
              <a:off x="4790231" y="1818861"/>
              <a:ext cx="4571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3A759436-EDD0-810B-F731-53C6DF594802}"/>
                </a:ext>
              </a:extLst>
            </p:cNvPr>
            <p:cNvSpPr txBox="1"/>
            <p:nvPr/>
          </p:nvSpPr>
          <p:spPr>
            <a:xfrm>
              <a:off x="3965906" y="4604123"/>
              <a:ext cx="1495922" cy="369332"/>
            </a:xfrm>
            <a:prstGeom prst="rect">
              <a:avLst/>
            </a:prstGeom>
            <a:noFill/>
          </p:spPr>
          <p:txBody>
            <a:bodyPr wrap="none" rtlCol="0">
              <a:spAutoFit/>
            </a:bodyPr>
            <a:lstStyle/>
            <a:p>
              <a:pPr marL="285750" indent="-285750">
                <a:buFont typeface="Symbol" pitchFamily="18" charset="2"/>
                <a:buChar char="p"/>
              </a:pPr>
              <a:r>
                <a:rPr lang="ru-RU" dirty="0">
                  <a:sym typeface="Symbol" pitchFamily="18" charset="2"/>
                </a:rPr>
                <a:t>- </a:t>
              </a:r>
              <a:r>
                <a:rPr lang="en-US" dirty="0">
                  <a:sym typeface="Symbol" pitchFamily="18" charset="2"/>
                </a:rPr>
                <a:t>RF flipper</a:t>
              </a:r>
              <a:endParaRPr lang="ru-RU" dirty="0">
                <a:sym typeface="Symbol" pitchFamily="18" charset="2"/>
              </a:endParaRPr>
            </a:p>
          </p:txBody>
        </p:sp>
        <p:cxnSp>
          <p:nvCxnSpPr>
            <p:cNvPr id="24" name="Прямая со стрелкой 23">
              <a:extLst>
                <a:ext uri="{FF2B5EF4-FFF2-40B4-BE49-F238E27FC236}">
                  <a16:creationId xmlns:a16="http://schemas.microsoft.com/office/drawing/2014/main" id="{32199197-BFEA-FF40-C964-344AA739D7E4}"/>
                </a:ext>
              </a:extLst>
            </p:cNvPr>
            <p:cNvCxnSpPr/>
            <p:nvPr/>
          </p:nvCxnSpPr>
          <p:spPr>
            <a:xfrm flipH="1" flipV="1">
              <a:off x="4825859" y="3821199"/>
              <a:ext cx="18884" cy="695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918D320-044C-CA18-C0C6-1C39501254CC}"/>
                </a:ext>
              </a:extLst>
            </p:cNvPr>
            <p:cNvSpPr txBox="1"/>
            <p:nvPr/>
          </p:nvSpPr>
          <p:spPr>
            <a:xfrm>
              <a:off x="5067815" y="3522415"/>
              <a:ext cx="2262159" cy="369332"/>
            </a:xfrm>
            <a:prstGeom prst="rect">
              <a:avLst/>
            </a:prstGeom>
            <a:noFill/>
          </p:spPr>
          <p:txBody>
            <a:bodyPr wrap="none" rtlCol="0">
              <a:spAutoFit/>
            </a:bodyPr>
            <a:lstStyle/>
            <a:p>
              <a:pPr algn="ctr"/>
              <a:r>
                <a:rPr lang="en-US" dirty="0"/>
                <a:t>Compensating sample</a:t>
              </a:r>
              <a:endParaRPr lang="ru-RU" dirty="0"/>
            </a:p>
          </p:txBody>
        </p:sp>
        <p:sp>
          <p:nvSpPr>
            <p:cNvPr id="26" name="Прямоугольник 25">
              <a:extLst>
                <a:ext uri="{FF2B5EF4-FFF2-40B4-BE49-F238E27FC236}">
                  <a16:creationId xmlns:a16="http://schemas.microsoft.com/office/drawing/2014/main" id="{7CB695B4-F72B-101F-2A4A-3A04062C6240}"/>
                </a:ext>
              </a:extLst>
            </p:cNvPr>
            <p:cNvSpPr/>
            <p:nvPr/>
          </p:nvSpPr>
          <p:spPr>
            <a:xfrm>
              <a:off x="7457054" y="1915372"/>
              <a:ext cx="200597"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67546927-74E9-C71C-0529-59A648E4C796}"/>
                </a:ext>
              </a:extLst>
            </p:cNvPr>
            <p:cNvSpPr txBox="1"/>
            <p:nvPr/>
          </p:nvSpPr>
          <p:spPr>
            <a:xfrm>
              <a:off x="6532344" y="4291255"/>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28" name="Прямая со стрелкой 27">
              <a:extLst>
                <a:ext uri="{FF2B5EF4-FFF2-40B4-BE49-F238E27FC236}">
                  <a16:creationId xmlns:a16="http://schemas.microsoft.com/office/drawing/2014/main" id="{1B3745AB-944C-6D47-10F7-447F3E4B1F87}"/>
                </a:ext>
              </a:extLst>
            </p:cNvPr>
            <p:cNvCxnSpPr/>
            <p:nvPr/>
          </p:nvCxnSpPr>
          <p:spPr>
            <a:xfrm flipV="1">
              <a:off x="7434194" y="3909030"/>
              <a:ext cx="150494" cy="340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Прямоугольник 28">
              <a:extLst>
                <a:ext uri="{FF2B5EF4-FFF2-40B4-BE49-F238E27FC236}">
                  <a16:creationId xmlns:a16="http://schemas.microsoft.com/office/drawing/2014/main" id="{50ECEAC6-641E-6FB0-5C02-747975A90C1E}"/>
                </a:ext>
              </a:extLst>
            </p:cNvPr>
            <p:cNvSpPr/>
            <p:nvPr/>
          </p:nvSpPr>
          <p:spPr>
            <a:xfrm>
              <a:off x="8097742" y="1915372"/>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5BB96722-E527-CAF0-02DF-99A5081C1785}"/>
                </a:ext>
              </a:extLst>
            </p:cNvPr>
            <p:cNvSpPr txBox="1"/>
            <p:nvPr/>
          </p:nvSpPr>
          <p:spPr>
            <a:xfrm>
              <a:off x="7785207" y="4702069"/>
              <a:ext cx="994183" cy="369332"/>
            </a:xfrm>
            <a:prstGeom prst="rect">
              <a:avLst/>
            </a:prstGeom>
            <a:noFill/>
          </p:spPr>
          <p:txBody>
            <a:bodyPr wrap="none" rtlCol="0">
              <a:spAutoFit/>
            </a:bodyPr>
            <a:lstStyle/>
            <a:p>
              <a:r>
                <a:rPr lang="en-US" dirty="0"/>
                <a:t>Analyzer</a:t>
              </a:r>
              <a:endParaRPr lang="ru-RU" dirty="0"/>
            </a:p>
          </p:txBody>
        </p:sp>
        <p:cxnSp>
          <p:nvCxnSpPr>
            <p:cNvPr id="31" name="Прямая со стрелкой 30">
              <a:extLst>
                <a:ext uri="{FF2B5EF4-FFF2-40B4-BE49-F238E27FC236}">
                  <a16:creationId xmlns:a16="http://schemas.microsoft.com/office/drawing/2014/main" id="{53D29CDA-3C31-754A-FA1E-F02A6D644664}"/>
                </a:ext>
              </a:extLst>
            </p:cNvPr>
            <p:cNvCxnSpPr>
              <a:cxnSpLocks/>
              <a:stCxn id="30" idx="0"/>
            </p:cNvCxnSpPr>
            <p:nvPr/>
          </p:nvCxnSpPr>
          <p:spPr>
            <a:xfrm flipH="1" flipV="1">
              <a:off x="8143461" y="3909030"/>
              <a:ext cx="138838" cy="793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Прямоугольник 31">
              <a:extLst>
                <a:ext uri="{FF2B5EF4-FFF2-40B4-BE49-F238E27FC236}">
                  <a16:creationId xmlns:a16="http://schemas.microsoft.com/office/drawing/2014/main" id="{F62ABEE9-AE6C-F1D5-0E66-DDBB6B6121BE}"/>
                </a:ext>
              </a:extLst>
            </p:cNvPr>
            <p:cNvSpPr/>
            <p:nvPr/>
          </p:nvSpPr>
          <p:spPr>
            <a:xfrm>
              <a:off x="8793646" y="2060893"/>
              <a:ext cx="620202" cy="1543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5714F3B1-81F7-C6F1-9514-B3C923AD46F4}"/>
                </a:ext>
              </a:extLst>
            </p:cNvPr>
            <p:cNvSpPr txBox="1"/>
            <p:nvPr/>
          </p:nvSpPr>
          <p:spPr>
            <a:xfrm>
              <a:off x="8671991" y="3909030"/>
              <a:ext cx="1011815" cy="369332"/>
            </a:xfrm>
            <a:prstGeom prst="rect">
              <a:avLst/>
            </a:prstGeom>
            <a:noFill/>
          </p:spPr>
          <p:txBody>
            <a:bodyPr wrap="none" rtlCol="0">
              <a:spAutoFit/>
            </a:bodyPr>
            <a:lstStyle/>
            <a:p>
              <a:r>
                <a:rPr lang="en-US" dirty="0"/>
                <a:t>Detector</a:t>
              </a:r>
              <a:endParaRPr lang="ru-RU" dirty="0"/>
            </a:p>
          </p:txBody>
        </p:sp>
        <p:cxnSp>
          <p:nvCxnSpPr>
            <p:cNvPr id="36" name="Прямая со стрелкой 35">
              <a:extLst>
                <a:ext uri="{FF2B5EF4-FFF2-40B4-BE49-F238E27FC236}">
                  <a16:creationId xmlns:a16="http://schemas.microsoft.com/office/drawing/2014/main" id="{27DAC230-9A0B-08ED-B235-EB63E22A1B37}"/>
                </a:ext>
              </a:extLst>
            </p:cNvPr>
            <p:cNvCxnSpPr/>
            <p:nvPr/>
          </p:nvCxnSpPr>
          <p:spPr>
            <a:xfrm>
              <a:off x="1108066" y="2866645"/>
              <a:ext cx="895515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92253C8-55A2-A0D0-B420-D15900027B8B}"/>
                </a:ext>
              </a:extLst>
            </p:cNvPr>
            <p:cNvSpPr txBox="1"/>
            <p:nvPr/>
          </p:nvSpPr>
          <p:spPr>
            <a:xfrm>
              <a:off x="7943693" y="1483489"/>
              <a:ext cx="184731" cy="369332"/>
            </a:xfrm>
            <a:prstGeom prst="rect">
              <a:avLst/>
            </a:prstGeom>
            <a:noFill/>
          </p:spPr>
          <p:txBody>
            <a:bodyPr wrap="none" rtlCol="0">
              <a:spAutoFit/>
            </a:bodyPr>
            <a:lstStyle/>
            <a:p>
              <a:endParaRPr lang="ru-RU" dirty="0"/>
            </a:p>
          </p:txBody>
        </p:sp>
      </p:grpSp>
      <p:sp>
        <p:nvSpPr>
          <p:cNvPr id="13" name="Стрелка: изогнутая вниз 12"/>
          <p:cNvSpPr/>
          <p:nvPr/>
        </p:nvSpPr>
        <p:spPr>
          <a:xfrm>
            <a:off x="3719497" y="2075756"/>
            <a:ext cx="232169" cy="369330"/>
          </a:xfrm>
          <a:prstGeom prst="curvedDownArrow">
            <a:avLst/>
          </a:prstGeom>
          <a:solidFill>
            <a:srgbClr val="C00000"/>
          </a:solidFill>
          <a:ln w="12700" cap="flat">
            <a:solidFill>
              <a:schemeClr val="accent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cxnSp>
        <p:nvCxnSpPr>
          <p:cNvPr id="14" name="Прямая со стрелкой 13"/>
          <p:cNvCxnSpPr/>
          <p:nvPr/>
        </p:nvCxnSpPr>
        <p:spPr>
          <a:xfrm>
            <a:off x="3372367" y="2260421"/>
            <a:ext cx="463214" cy="0"/>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sp>
        <p:nvSpPr>
          <p:cNvPr id="61" name="Прямоугольник 60"/>
          <p:cNvSpPr/>
          <p:nvPr/>
        </p:nvSpPr>
        <p:spPr>
          <a:xfrm>
            <a:off x="3517138" y="1877623"/>
            <a:ext cx="113954" cy="75906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336242" y="2147699"/>
            <a:ext cx="125017" cy="69573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Box 55">
            <a:extLst>
              <a:ext uri="{FF2B5EF4-FFF2-40B4-BE49-F238E27FC236}">
                <a16:creationId xmlns:a16="http://schemas.microsoft.com/office/drawing/2014/main" id="{F12CF96A-60FB-059D-E905-6793F4EF8FFD}"/>
              </a:ext>
            </a:extLst>
          </p:cNvPr>
          <p:cNvSpPr txBox="1"/>
          <p:nvPr/>
        </p:nvSpPr>
        <p:spPr>
          <a:xfrm>
            <a:off x="3505197" y="682720"/>
            <a:ext cx="4817984"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The methodic basis is resonance interferometry</a:t>
            </a:r>
            <a:endParaRPr kumimoji="0" lang="ru-RU" sz="1800" b="1"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2DED5-0A5A-99F4-48ED-6CBCE63183B7}"/>
            </a:ext>
          </a:extLst>
        </p:cNvPr>
        <p:cNvGrpSpPr/>
        <p:nvPr/>
      </p:nvGrpSpPr>
      <p:grpSpPr>
        <a:xfrm>
          <a:off x="0" y="0"/>
          <a:ext cx="0" cy="0"/>
          <a:chOff x="0" y="0"/>
          <a:chExt cx="0" cy="0"/>
        </a:xfrm>
      </p:grpSpPr>
      <p:grpSp>
        <p:nvGrpSpPr>
          <p:cNvPr id="28" name="Group 58">
            <a:extLst>
              <a:ext uri="{FF2B5EF4-FFF2-40B4-BE49-F238E27FC236}">
                <a16:creationId xmlns:a16="http://schemas.microsoft.com/office/drawing/2014/main" id="{25D7AB44-CF22-486E-C8DD-5F63609F8AD0}"/>
              </a:ext>
            </a:extLst>
          </p:cNvPr>
          <p:cNvGrpSpPr/>
          <p:nvPr/>
        </p:nvGrpSpPr>
        <p:grpSpPr bwMode="auto">
          <a:xfrm>
            <a:off x="8433484" y="1670476"/>
            <a:ext cx="1612999" cy="587001"/>
            <a:chOff x="1968" y="1776"/>
            <a:chExt cx="1248" cy="624"/>
          </a:xfrm>
        </p:grpSpPr>
        <p:graphicFrame>
          <p:nvGraphicFramePr>
            <p:cNvPr id="29" name="Object 53">
              <a:extLst>
                <a:ext uri="{FF2B5EF4-FFF2-40B4-BE49-F238E27FC236}">
                  <a16:creationId xmlns:a16="http://schemas.microsoft.com/office/drawing/2014/main" id="{6D58A17D-DD09-93A2-1FBD-649FBC58D653}"/>
                </a:ext>
              </a:extLst>
            </p:cNvPr>
            <p:cNvGraphicFramePr>
              <a:graphicFrameLocks noChangeAspect="1"/>
            </p:cNvGraphicFramePr>
            <p:nvPr>
              <p:extLst>
                <p:ext uri="{D42A27DB-BD31-4B8C-83A1-F6EECF244321}">
                  <p14:modId xmlns:p14="http://schemas.microsoft.com/office/powerpoint/2010/main" val="536417168"/>
                </p:ext>
              </p:extLst>
            </p:nvPr>
          </p:nvGraphicFramePr>
          <p:xfrm>
            <a:off x="2016" y="1824"/>
            <a:ext cx="1056" cy="482"/>
          </p:xfrm>
          <a:graphic>
            <a:graphicData uri="http://schemas.openxmlformats.org/presentationml/2006/ole">
              <mc:AlternateContent xmlns:mc="http://schemas.openxmlformats.org/markup-compatibility/2006">
                <mc:Choice xmlns:v="urn:schemas-microsoft-com:vml" Requires="v">
                  <p:oleObj name="Формула" r:id="rId2" imgW="1143000" imgH="520700" progId="Equation.3">
                    <p:embed/>
                  </p:oleObj>
                </mc:Choice>
                <mc:Fallback>
                  <p:oleObj name="Формула" r:id="rId2" imgW="1143000" imgH="520700" progId="Equation.3">
                    <p:embed/>
                    <p:pic>
                      <p:nvPicPr>
                        <p:cNvPr id="29" name="Object 53">
                          <a:extLst>
                            <a:ext uri="{FF2B5EF4-FFF2-40B4-BE49-F238E27FC236}">
                              <a16:creationId xmlns:a16="http://schemas.microsoft.com/office/drawing/2014/main" id="{6D58A17D-DD09-93A2-1FBD-649FBC58D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824"/>
                          <a:ext cx="1056" cy="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57">
              <a:extLst>
                <a:ext uri="{FF2B5EF4-FFF2-40B4-BE49-F238E27FC236}">
                  <a16:creationId xmlns:a16="http://schemas.microsoft.com/office/drawing/2014/main" id="{CAD2A898-FC40-6ABC-C244-E8CE14445676}"/>
                </a:ext>
              </a:extLst>
            </p:cNvPr>
            <p:cNvSpPr>
              <a:spLocks noChangeArrowheads="1"/>
            </p:cNvSpPr>
            <p:nvPr/>
          </p:nvSpPr>
          <p:spPr bwMode="auto">
            <a:xfrm>
              <a:off x="1968" y="1776"/>
              <a:ext cx="1248" cy="624"/>
            </a:xfrm>
            <a:prstGeom prst="rect">
              <a:avLst/>
            </a:prstGeom>
            <a:noFill/>
            <a:ln w="28575">
              <a:solidFill>
                <a:srgbClr val="0033C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aphicFrame>
        <p:nvGraphicFramePr>
          <p:cNvPr id="33" name="Object 12">
            <a:extLst>
              <a:ext uri="{FF2B5EF4-FFF2-40B4-BE49-F238E27FC236}">
                <a16:creationId xmlns:a16="http://schemas.microsoft.com/office/drawing/2014/main" id="{AF36D1A7-3375-6991-856B-FA5D5ABF6271}"/>
              </a:ext>
            </a:extLst>
          </p:cNvPr>
          <p:cNvGraphicFramePr>
            <a:graphicFrameLocks noChangeAspect="1"/>
          </p:cNvGraphicFramePr>
          <p:nvPr>
            <p:extLst>
              <p:ext uri="{D42A27DB-BD31-4B8C-83A1-F6EECF244321}">
                <p14:modId xmlns:p14="http://schemas.microsoft.com/office/powerpoint/2010/main" val="178717263"/>
              </p:ext>
            </p:extLst>
          </p:nvPr>
        </p:nvGraphicFramePr>
        <p:xfrm>
          <a:off x="325755" y="3138696"/>
          <a:ext cx="4677583" cy="2921997"/>
        </p:xfrm>
        <a:graphic>
          <a:graphicData uri="http://schemas.openxmlformats.org/presentationml/2006/ole">
            <mc:AlternateContent xmlns:mc="http://schemas.openxmlformats.org/markup-compatibility/2006">
              <mc:Choice xmlns:v="urn:schemas-microsoft-com:vml" Requires="v">
                <p:oleObj name="Graph" r:id="rId4" imgW="3531391" imgH="2462451" progId="Origin50.Graph">
                  <p:embed/>
                </p:oleObj>
              </mc:Choice>
              <mc:Fallback>
                <p:oleObj name="Graph" r:id="rId4" imgW="3531391" imgH="2462451" progId="Origin50.Graph">
                  <p:embed/>
                  <p:pic>
                    <p:nvPicPr>
                      <p:cNvPr id="33" name="Object 12">
                        <a:extLst>
                          <a:ext uri="{FF2B5EF4-FFF2-40B4-BE49-F238E27FC236}">
                            <a16:creationId xmlns:a16="http://schemas.microsoft.com/office/drawing/2014/main" id="{AF36D1A7-3375-6991-856B-FA5D5ABF6271}"/>
                          </a:ext>
                        </a:extLst>
                      </p:cNvPr>
                      <p:cNvPicPr>
                        <a:picLocks noChangeAspect="1" noChangeArrowheads="1"/>
                      </p:cNvPicPr>
                      <p:nvPr/>
                    </p:nvPicPr>
                    <p:blipFill>
                      <a:blip r:embed="rId5"/>
                      <a:srcRect/>
                      <a:stretch>
                        <a:fillRect/>
                      </a:stretch>
                    </p:blipFill>
                    <p:spPr bwMode="auto">
                      <a:xfrm>
                        <a:off x="325755" y="3138696"/>
                        <a:ext cx="4677583" cy="2921997"/>
                      </a:xfrm>
                      <a:prstGeom prst="rect">
                        <a:avLst/>
                      </a:prstGeom>
                      <a:noFill/>
                      <a:ln>
                        <a:noFill/>
                      </a:ln>
                    </p:spPr>
                  </p:pic>
                </p:oleObj>
              </mc:Fallback>
            </mc:AlternateContent>
          </a:graphicData>
        </a:graphic>
      </p:graphicFrame>
      <p:graphicFrame>
        <p:nvGraphicFramePr>
          <p:cNvPr id="41" name="Object 15">
            <a:extLst>
              <a:ext uri="{FF2B5EF4-FFF2-40B4-BE49-F238E27FC236}">
                <a16:creationId xmlns:a16="http://schemas.microsoft.com/office/drawing/2014/main" id="{6CB4D7F5-D89F-142E-7D76-858BBDE011F4}"/>
              </a:ext>
            </a:extLst>
          </p:cNvPr>
          <p:cNvGraphicFramePr>
            <a:graphicFrameLocks noChangeAspect="1"/>
          </p:cNvGraphicFramePr>
          <p:nvPr>
            <p:extLst>
              <p:ext uri="{D42A27DB-BD31-4B8C-83A1-F6EECF244321}">
                <p14:modId xmlns:p14="http://schemas.microsoft.com/office/powerpoint/2010/main" val="4245615388"/>
              </p:ext>
            </p:extLst>
          </p:nvPr>
        </p:nvGraphicFramePr>
        <p:xfrm>
          <a:off x="8443580" y="1187287"/>
          <a:ext cx="1499212" cy="306944"/>
        </p:xfrm>
        <a:graphic>
          <a:graphicData uri="http://schemas.openxmlformats.org/presentationml/2006/ole">
            <mc:AlternateContent xmlns:mc="http://schemas.openxmlformats.org/markup-compatibility/2006">
              <mc:Choice xmlns:v="urn:schemas-microsoft-com:vml" Requires="v">
                <p:oleObj name="Формула" r:id="rId6" imgW="1091565" imgH="254000" progId="Equation.3">
                  <p:embed/>
                </p:oleObj>
              </mc:Choice>
              <mc:Fallback>
                <p:oleObj name="Формула" r:id="rId6" imgW="1091565" imgH="254000" progId="Equation.3">
                  <p:embed/>
                  <p:pic>
                    <p:nvPicPr>
                      <p:cNvPr id="41" name="Object 15">
                        <a:extLst>
                          <a:ext uri="{FF2B5EF4-FFF2-40B4-BE49-F238E27FC236}">
                            <a16:creationId xmlns:a16="http://schemas.microsoft.com/office/drawing/2014/main" id="{6CB4D7F5-D89F-142E-7D76-858BBDE011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3580" y="1187287"/>
                        <a:ext cx="1499212" cy="306944"/>
                      </a:xfrm>
                      <a:prstGeom prst="rect">
                        <a:avLst/>
                      </a:prstGeom>
                      <a:noFill/>
                    </p:spPr>
                  </p:pic>
                </p:oleObj>
              </mc:Fallback>
            </mc:AlternateContent>
          </a:graphicData>
        </a:graphic>
      </p:graphicFrame>
      <p:grpSp>
        <p:nvGrpSpPr>
          <p:cNvPr id="35" name="Group 27">
            <a:extLst>
              <a:ext uri="{FF2B5EF4-FFF2-40B4-BE49-F238E27FC236}">
                <a16:creationId xmlns:a16="http://schemas.microsoft.com/office/drawing/2014/main" id="{C95B2C2E-78D6-C98F-8E3E-C93D9B546FAD}"/>
              </a:ext>
            </a:extLst>
          </p:cNvPr>
          <p:cNvGrpSpPr/>
          <p:nvPr/>
        </p:nvGrpSpPr>
        <p:grpSpPr bwMode="auto">
          <a:xfrm>
            <a:off x="6854066" y="1251096"/>
            <a:ext cx="1142602" cy="996076"/>
            <a:chOff x="1626" y="2826"/>
            <a:chExt cx="768" cy="759"/>
          </a:xfrm>
        </p:grpSpPr>
        <p:grpSp>
          <p:nvGrpSpPr>
            <p:cNvPr id="36" name="Group 22">
              <a:extLst>
                <a:ext uri="{FF2B5EF4-FFF2-40B4-BE49-F238E27FC236}">
                  <a16:creationId xmlns:a16="http://schemas.microsoft.com/office/drawing/2014/main" id="{91DA4115-7788-7A5D-5A6F-7EF56B92DCAE}"/>
                </a:ext>
              </a:extLst>
            </p:cNvPr>
            <p:cNvGrpSpPr/>
            <p:nvPr/>
          </p:nvGrpSpPr>
          <p:grpSpPr bwMode="auto">
            <a:xfrm>
              <a:off x="1722" y="3142"/>
              <a:ext cx="625" cy="443"/>
              <a:chOff x="2922" y="3771"/>
              <a:chExt cx="625" cy="480"/>
            </a:xfrm>
          </p:grpSpPr>
          <p:graphicFrame>
            <p:nvGraphicFramePr>
              <p:cNvPr id="39" name="Object 18">
                <a:extLst>
                  <a:ext uri="{FF2B5EF4-FFF2-40B4-BE49-F238E27FC236}">
                    <a16:creationId xmlns:a16="http://schemas.microsoft.com/office/drawing/2014/main" id="{7785DA70-6306-89FE-2F77-4AF363DAE17A}"/>
                  </a:ext>
                </a:extLst>
              </p:cNvPr>
              <p:cNvGraphicFramePr>
                <a:graphicFrameLocks noChangeAspect="1"/>
              </p:cNvGraphicFramePr>
              <p:nvPr>
                <p:extLst>
                  <p:ext uri="{D42A27DB-BD31-4B8C-83A1-F6EECF244321}">
                    <p14:modId xmlns:p14="http://schemas.microsoft.com/office/powerpoint/2010/main" val="4216724962"/>
                  </p:ext>
                </p:extLst>
              </p:nvPr>
            </p:nvGraphicFramePr>
            <p:xfrm>
              <a:off x="2946" y="3778"/>
              <a:ext cx="577" cy="452"/>
            </p:xfrm>
            <a:graphic>
              <a:graphicData uri="http://schemas.openxmlformats.org/presentationml/2006/ole">
                <mc:AlternateContent xmlns:mc="http://schemas.openxmlformats.org/markup-compatibility/2006">
                  <mc:Choice xmlns:v="urn:schemas-microsoft-com:vml" Requires="v">
                    <p:oleObj name="Формула" r:id="rId8" imgW="558800" imgH="431800" progId="Equation.3">
                      <p:embed/>
                    </p:oleObj>
                  </mc:Choice>
                  <mc:Fallback>
                    <p:oleObj name="Формула" r:id="rId8" imgW="558800" imgH="431800" progId="Equation.3">
                      <p:embed/>
                      <p:pic>
                        <p:nvPicPr>
                          <p:cNvPr id="39" name="Object 18">
                            <a:extLst>
                              <a:ext uri="{FF2B5EF4-FFF2-40B4-BE49-F238E27FC236}">
                                <a16:creationId xmlns:a16="http://schemas.microsoft.com/office/drawing/2014/main" id="{7785DA70-6306-89FE-2F77-4AF363DAE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6" y="3778"/>
                            <a:ext cx="577" cy="452"/>
                          </a:xfrm>
                          <a:prstGeom prst="rect">
                            <a:avLst/>
                          </a:prstGeom>
                          <a:noFill/>
                        </p:spPr>
                      </p:pic>
                    </p:oleObj>
                  </mc:Fallback>
                </mc:AlternateContent>
              </a:graphicData>
            </a:graphic>
          </p:graphicFrame>
          <p:sp>
            <p:nvSpPr>
              <p:cNvPr id="40" name="Rectangle 21">
                <a:extLst>
                  <a:ext uri="{FF2B5EF4-FFF2-40B4-BE49-F238E27FC236}">
                    <a16:creationId xmlns:a16="http://schemas.microsoft.com/office/drawing/2014/main" id="{F07A00A5-AD5B-28A2-004F-A7F260112138}"/>
                  </a:ext>
                </a:extLst>
              </p:cNvPr>
              <p:cNvSpPr>
                <a:spLocks noChangeArrowheads="1"/>
              </p:cNvSpPr>
              <p:nvPr/>
            </p:nvSpPr>
            <p:spPr bwMode="auto">
              <a:xfrm>
                <a:off x="2922" y="3771"/>
                <a:ext cx="625" cy="480"/>
              </a:xfrm>
              <a:prstGeom prst="rect">
                <a:avLst/>
              </a:prstGeom>
              <a:noFill/>
              <a:ln w="28575">
                <a:solidFill>
                  <a:srgbClr val="0033C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aphicFrame>
          <p:nvGraphicFramePr>
            <p:cNvPr id="38" name="Object 24">
              <a:extLst>
                <a:ext uri="{FF2B5EF4-FFF2-40B4-BE49-F238E27FC236}">
                  <a16:creationId xmlns:a16="http://schemas.microsoft.com/office/drawing/2014/main" id="{D6D74799-DD7F-55E9-F257-870E1B8DA824}"/>
                </a:ext>
              </a:extLst>
            </p:cNvPr>
            <p:cNvGraphicFramePr>
              <a:graphicFrameLocks noChangeAspect="1"/>
            </p:cNvGraphicFramePr>
            <p:nvPr>
              <p:extLst>
                <p:ext uri="{D42A27DB-BD31-4B8C-83A1-F6EECF244321}">
                  <p14:modId xmlns:p14="http://schemas.microsoft.com/office/powerpoint/2010/main" val="3733126578"/>
                </p:ext>
              </p:extLst>
            </p:nvPr>
          </p:nvGraphicFramePr>
          <p:xfrm>
            <a:off x="1626" y="2826"/>
            <a:ext cx="768" cy="217"/>
          </p:xfrm>
          <a:graphic>
            <a:graphicData uri="http://schemas.openxmlformats.org/presentationml/2006/ole">
              <mc:AlternateContent xmlns:mc="http://schemas.openxmlformats.org/markup-compatibility/2006">
                <mc:Choice xmlns:v="urn:schemas-microsoft-com:vml" Requires="v">
                  <p:oleObj name="Формула" r:id="rId10" imgW="939165" imgH="266700" progId="Equation.3">
                    <p:embed/>
                  </p:oleObj>
                </mc:Choice>
                <mc:Fallback>
                  <p:oleObj name="Формула" r:id="rId10" imgW="939165" imgH="266700" progId="Equation.3">
                    <p:embed/>
                    <p:pic>
                      <p:nvPicPr>
                        <p:cNvPr id="38" name="Object 24">
                          <a:extLst>
                            <a:ext uri="{FF2B5EF4-FFF2-40B4-BE49-F238E27FC236}">
                              <a16:creationId xmlns:a16="http://schemas.microsoft.com/office/drawing/2014/main" id="{D6D74799-DD7F-55E9-F257-870E1B8DA8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6" y="2826"/>
                          <a:ext cx="768" cy="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Группа 49">
            <a:extLst>
              <a:ext uri="{FF2B5EF4-FFF2-40B4-BE49-F238E27FC236}">
                <a16:creationId xmlns:a16="http://schemas.microsoft.com/office/drawing/2014/main" id="{5F23461B-3E39-000A-50E3-B92C2C690F1D}"/>
              </a:ext>
            </a:extLst>
          </p:cNvPr>
          <p:cNvGrpSpPr/>
          <p:nvPr/>
        </p:nvGrpSpPr>
        <p:grpSpPr>
          <a:xfrm>
            <a:off x="307032" y="1275710"/>
            <a:ext cx="5285741" cy="1292916"/>
            <a:chOff x="3917278" y="857037"/>
            <a:chExt cx="6934200" cy="1335088"/>
          </a:xfrm>
        </p:grpSpPr>
        <p:grpSp>
          <p:nvGrpSpPr>
            <p:cNvPr id="15" name="Группа 14">
              <a:extLst>
                <a:ext uri="{FF2B5EF4-FFF2-40B4-BE49-F238E27FC236}">
                  <a16:creationId xmlns:a16="http://schemas.microsoft.com/office/drawing/2014/main" id="{0351A2E6-BF10-4ED1-580B-9CD2612F0915}"/>
                </a:ext>
              </a:extLst>
            </p:cNvPr>
            <p:cNvGrpSpPr/>
            <p:nvPr/>
          </p:nvGrpSpPr>
          <p:grpSpPr>
            <a:xfrm>
              <a:off x="3917278" y="857037"/>
              <a:ext cx="6934200" cy="1335088"/>
              <a:chOff x="685800" y="4572000"/>
              <a:chExt cx="6934200" cy="1335088"/>
            </a:xfrm>
          </p:grpSpPr>
          <p:grpSp>
            <p:nvGrpSpPr>
              <p:cNvPr id="16" name="Group 67">
                <a:extLst>
                  <a:ext uri="{FF2B5EF4-FFF2-40B4-BE49-F238E27FC236}">
                    <a16:creationId xmlns:a16="http://schemas.microsoft.com/office/drawing/2014/main" id="{1FB27890-FAD0-16B5-0623-33478BB54BD0}"/>
                  </a:ext>
                </a:extLst>
              </p:cNvPr>
              <p:cNvGrpSpPr/>
              <p:nvPr/>
            </p:nvGrpSpPr>
            <p:grpSpPr bwMode="auto">
              <a:xfrm>
                <a:off x="1524000" y="4572000"/>
                <a:ext cx="5867400" cy="1335088"/>
                <a:chOff x="960" y="2880"/>
                <a:chExt cx="3696" cy="841"/>
              </a:xfrm>
            </p:grpSpPr>
            <p:grpSp>
              <p:nvGrpSpPr>
                <p:cNvPr id="18" name="Group 30">
                  <a:extLst>
                    <a:ext uri="{FF2B5EF4-FFF2-40B4-BE49-F238E27FC236}">
                      <a16:creationId xmlns:a16="http://schemas.microsoft.com/office/drawing/2014/main" id="{D43A6662-17CD-59B4-64B0-A9B2A5B6FFE3}"/>
                    </a:ext>
                  </a:extLst>
                </p:cNvPr>
                <p:cNvGrpSpPr/>
                <p:nvPr/>
              </p:nvGrpSpPr>
              <p:grpSpPr bwMode="auto">
                <a:xfrm>
                  <a:off x="960" y="3360"/>
                  <a:ext cx="3456" cy="361"/>
                  <a:chOff x="480" y="2761"/>
                  <a:chExt cx="4320" cy="528"/>
                </a:xfrm>
              </p:grpSpPr>
              <p:sp>
                <p:nvSpPr>
                  <p:cNvPr id="24" name="AutoShape 31">
                    <a:extLst>
                      <a:ext uri="{FF2B5EF4-FFF2-40B4-BE49-F238E27FC236}">
                        <a16:creationId xmlns:a16="http://schemas.microsoft.com/office/drawing/2014/main" id="{183DA00B-5F97-8693-09C9-BA677D46CD02}"/>
                      </a:ext>
                    </a:extLst>
                  </p:cNvPr>
                  <p:cNvSpPr>
                    <a:spLocks noChangeArrowheads="1"/>
                  </p:cNvSpPr>
                  <p:nvPr/>
                </p:nvSpPr>
                <p:spPr bwMode="auto">
                  <a:xfrm>
                    <a:off x="480" y="3193"/>
                    <a:ext cx="3312" cy="96"/>
                  </a:xfrm>
                  <a:prstGeom prst="parallelogram">
                    <a:avLst>
                      <a:gd name="adj" fmla="val 241660"/>
                    </a:avLst>
                  </a:prstGeom>
                  <a:solidFill>
                    <a:srgbClr val="0033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5" name="AutoShape 32">
                    <a:extLst>
                      <a:ext uri="{FF2B5EF4-FFF2-40B4-BE49-F238E27FC236}">
                        <a16:creationId xmlns:a16="http://schemas.microsoft.com/office/drawing/2014/main" id="{326380AB-E580-1D9E-AF9A-7EC914FFBDCC}"/>
                      </a:ext>
                    </a:extLst>
                  </p:cNvPr>
                  <p:cNvSpPr>
                    <a:spLocks noChangeArrowheads="1"/>
                  </p:cNvSpPr>
                  <p:nvPr/>
                </p:nvSpPr>
                <p:spPr bwMode="auto">
                  <a:xfrm>
                    <a:off x="816" y="3049"/>
                    <a:ext cx="3312" cy="96"/>
                  </a:xfrm>
                  <a:prstGeom prst="parallelogram">
                    <a:avLst>
                      <a:gd name="adj" fmla="val 241660"/>
                    </a:avLst>
                  </a:prstGeom>
                  <a:solidFill>
                    <a:srgbClr val="0033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6" name="AutoShape 33">
                    <a:extLst>
                      <a:ext uri="{FF2B5EF4-FFF2-40B4-BE49-F238E27FC236}">
                        <a16:creationId xmlns:a16="http://schemas.microsoft.com/office/drawing/2014/main" id="{3DAC8183-249C-B945-2D3D-52B83E1F6CE2}"/>
                      </a:ext>
                    </a:extLst>
                  </p:cNvPr>
                  <p:cNvSpPr>
                    <a:spLocks noChangeArrowheads="1"/>
                  </p:cNvSpPr>
                  <p:nvPr/>
                </p:nvSpPr>
                <p:spPr bwMode="auto">
                  <a:xfrm>
                    <a:off x="1152" y="2905"/>
                    <a:ext cx="3312" cy="96"/>
                  </a:xfrm>
                  <a:prstGeom prst="parallelogram">
                    <a:avLst>
                      <a:gd name="adj" fmla="val 241660"/>
                    </a:avLst>
                  </a:prstGeom>
                  <a:solidFill>
                    <a:srgbClr val="0033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7" name="AutoShape 34">
                    <a:extLst>
                      <a:ext uri="{FF2B5EF4-FFF2-40B4-BE49-F238E27FC236}">
                        <a16:creationId xmlns:a16="http://schemas.microsoft.com/office/drawing/2014/main" id="{0D3A5778-B5C9-018C-A05A-500590CE57DA}"/>
                      </a:ext>
                    </a:extLst>
                  </p:cNvPr>
                  <p:cNvSpPr>
                    <a:spLocks noChangeArrowheads="1"/>
                  </p:cNvSpPr>
                  <p:nvPr/>
                </p:nvSpPr>
                <p:spPr bwMode="auto">
                  <a:xfrm>
                    <a:off x="1488" y="2761"/>
                    <a:ext cx="3312" cy="96"/>
                  </a:xfrm>
                  <a:prstGeom prst="parallelogram">
                    <a:avLst>
                      <a:gd name="adj" fmla="val 241660"/>
                    </a:avLst>
                  </a:prstGeom>
                  <a:solidFill>
                    <a:srgbClr val="0033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9" name="Line 36">
                  <a:extLst>
                    <a:ext uri="{FF2B5EF4-FFF2-40B4-BE49-F238E27FC236}">
                      <a16:creationId xmlns:a16="http://schemas.microsoft.com/office/drawing/2014/main" id="{1E16BEAD-F7BB-CE4C-3307-6D128EDB1B65}"/>
                    </a:ext>
                  </a:extLst>
                </p:cNvPr>
                <p:cNvSpPr>
                  <a:spLocks noChangeShapeType="1"/>
                </p:cNvSpPr>
                <p:nvPr/>
              </p:nvSpPr>
              <p:spPr bwMode="auto">
                <a:xfrm flipV="1">
                  <a:off x="960" y="3168"/>
                  <a:ext cx="0" cy="52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 name="Text Box 37">
                  <a:extLst>
                    <a:ext uri="{FF2B5EF4-FFF2-40B4-BE49-F238E27FC236}">
                      <a16:creationId xmlns:a16="http://schemas.microsoft.com/office/drawing/2014/main" id="{10DC9CFA-FFDC-458F-2137-54AC5EBB1FF8}"/>
                    </a:ext>
                  </a:extLst>
                </p:cNvPr>
                <p:cNvSpPr txBox="1">
                  <a:spLocks noChangeArrowheads="1"/>
                </p:cNvSpPr>
                <p:nvPr/>
              </p:nvSpPr>
              <p:spPr bwMode="auto">
                <a:xfrm>
                  <a:off x="960" y="3360"/>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b="1"/>
                    <a:t>L</a:t>
                  </a:r>
                  <a:endParaRPr lang="ru-RU" altLang="ru-RU" b="1"/>
                </a:p>
              </p:txBody>
            </p:sp>
            <p:grpSp>
              <p:nvGrpSpPr>
                <p:cNvPr id="21" name="Group 66">
                  <a:extLst>
                    <a:ext uri="{FF2B5EF4-FFF2-40B4-BE49-F238E27FC236}">
                      <a16:creationId xmlns:a16="http://schemas.microsoft.com/office/drawing/2014/main" id="{8BDC45D3-CA60-66B0-00B2-1EE034431E41}"/>
                    </a:ext>
                  </a:extLst>
                </p:cNvPr>
                <p:cNvGrpSpPr/>
                <p:nvPr/>
              </p:nvGrpSpPr>
              <p:grpSpPr bwMode="auto">
                <a:xfrm>
                  <a:off x="1008" y="2880"/>
                  <a:ext cx="3648" cy="288"/>
                  <a:chOff x="1008" y="2880"/>
                  <a:chExt cx="3648" cy="288"/>
                </a:xfrm>
              </p:grpSpPr>
              <p:sp>
                <p:nvSpPr>
                  <p:cNvPr id="22" name="Line 38">
                    <a:extLst>
                      <a:ext uri="{FF2B5EF4-FFF2-40B4-BE49-F238E27FC236}">
                        <a16:creationId xmlns:a16="http://schemas.microsoft.com/office/drawing/2014/main" id="{DB14C0E7-4738-ACDA-CD81-5132AFC275DE}"/>
                      </a:ext>
                    </a:extLst>
                  </p:cNvPr>
                  <p:cNvSpPr>
                    <a:spLocks noChangeShapeType="1"/>
                  </p:cNvSpPr>
                  <p:nvPr/>
                </p:nvSpPr>
                <p:spPr bwMode="auto">
                  <a:xfrm>
                    <a:off x="1488" y="3024"/>
                    <a:ext cx="2688"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3" name="AutoShape 65">
                    <a:extLst>
                      <a:ext uri="{FF2B5EF4-FFF2-40B4-BE49-F238E27FC236}">
                        <a16:creationId xmlns:a16="http://schemas.microsoft.com/office/drawing/2014/main" id="{A97137BD-8B09-F221-77A3-84E98DF9EC32}"/>
                      </a:ext>
                    </a:extLst>
                  </p:cNvPr>
                  <p:cNvSpPr>
                    <a:spLocks noChangeArrowheads="1"/>
                  </p:cNvSpPr>
                  <p:nvPr/>
                </p:nvSpPr>
                <p:spPr bwMode="auto">
                  <a:xfrm>
                    <a:off x="1008" y="2880"/>
                    <a:ext cx="3648" cy="288"/>
                  </a:xfrm>
                  <a:prstGeom prst="parallelogram">
                    <a:avLst>
                      <a:gd name="adj" fmla="val 316667"/>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graphicFrame>
            <p:nvGraphicFramePr>
              <p:cNvPr id="17" name="Object 69">
                <a:extLst>
                  <a:ext uri="{FF2B5EF4-FFF2-40B4-BE49-F238E27FC236}">
                    <a16:creationId xmlns:a16="http://schemas.microsoft.com/office/drawing/2014/main" id="{84AB2BA1-D16C-9E63-5F77-CBE5F7441581}"/>
                  </a:ext>
                </a:extLst>
              </p:cNvPr>
              <p:cNvGraphicFramePr>
                <a:graphicFrameLocks noChangeAspect="1"/>
              </p:cNvGraphicFramePr>
              <p:nvPr/>
            </p:nvGraphicFramePr>
            <p:xfrm>
              <a:off x="685800" y="4572000"/>
              <a:ext cx="6934200" cy="381000"/>
            </p:xfrm>
            <a:graphic>
              <a:graphicData uri="http://schemas.openxmlformats.org/presentationml/2006/ole">
                <mc:AlternateContent xmlns:mc="http://schemas.openxmlformats.org/markup-compatibility/2006">
                  <mc:Choice xmlns:v="urn:schemas-microsoft-com:vml" Requires="v">
                    <p:oleObj name="Graph" r:id="rId12" imgW="3695700" imgH="2682240" progId="Origin50.Graph">
                      <p:embed/>
                    </p:oleObj>
                  </mc:Choice>
                  <mc:Fallback>
                    <p:oleObj name="Graph" r:id="rId12" imgW="3695700" imgH="2682240" progId="Origin50.Graph">
                      <p:embed/>
                      <p:pic>
                        <p:nvPicPr>
                          <p:cNvPr id="17" name="Object 69">
                            <a:extLst>
                              <a:ext uri="{FF2B5EF4-FFF2-40B4-BE49-F238E27FC236}">
                                <a16:creationId xmlns:a16="http://schemas.microsoft.com/office/drawing/2014/main" id="{84AB2BA1-D16C-9E63-5F77-CBE5F74415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4572000"/>
                            <a:ext cx="6934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46" name="Прямая со стрелкой 45">
              <a:extLst>
                <a:ext uri="{FF2B5EF4-FFF2-40B4-BE49-F238E27FC236}">
                  <a16:creationId xmlns:a16="http://schemas.microsoft.com/office/drawing/2014/main" id="{25602B11-F4B3-E1E7-5D51-BD85F6EAEE6D}"/>
                </a:ext>
              </a:extLst>
            </p:cNvPr>
            <p:cNvCxnSpPr/>
            <p:nvPr/>
          </p:nvCxnSpPr>
          <p:spPr>
            <a:xfrm>
              <a:off x="5409221" y="2140026"/>
              <a:ext cx="853440" cy="0"/>
            </a:xfrm>
            <a:prstGeom prst="straightConnector1">
              <a:avLst/>
            </a:prstGeom>
            <a:noFill/>
            <a:ln w="28575" cap="flat">
              <a:solidFill>
                <a:srgbClr val="FF0000"/>
              </a:solidFill>
              <a:prstDash val="solid"/>
              <a:miter lim="800000"/>
              <a:tailEnd type="triangle"/>
            </a:ln>
          </p:spPr>
          <p:style>
            <a:lnRef idx="0">
              <a:scrgbClr r="0" g="0" b="0"/>
            </a:lnRef>
            <a:fillRef idx="0">
              <a:scrgbClr r="0" g="0" b="0"/>
            </a:fillRef>
            <a:effectRef idx="0">
              <a:scrgbClr r="0" g="0" b="0"/>
            </a:effectRef>
            <a:fontRef idx="none"/>
          </p:style>
        </p:cxnSp>
        <p:cxnSp>
          <p:nvCxnSpPr>
            <p:cNvPr id="47" name="Прямая со стрелкой 46">
              <a:extLst>
                <a:ext uri="{FF2B5EF4-FFF2-40B4-BE49-F238E27FC236}">
                  <a16:creationId xmlns:a16="http://schemas.microsoft.com/office/drawing/2014/main" id="{A484420C-D555-3D86-0C50-9FDF42579A59}"/>
                </a:ext>
              </a:extLst>
            </p:cNvPr>
            <p:cNvCxnSpPr/>
            <p:nvPr/>
          </p:nvCxnSpPr>
          <p:spPr>
            <a:xfrm>
              <a:off x="5641262" y="1983729"/>
              <a:ext cx="853440" cy="0"/>
            </a:xfrm>
            <a:prstGeom prst="straightConnector1">
              <a:avLst/>
            </a:prstGeom>
            <a:noFill/>
            <a:ln w="28575" cap="flat">
              <a:solidFill>
                <a:srgbClr val="FF0000"/>
              </a:solidFill>
              <a:prstDash val="solid"/>
              <a:miter lim="800000"/>
              <a:headEnd type="arrow" w="med" len="med"/>
              <a:tailEnd type="none" w="med" len="med"/>
            </a:ln>
          </p:spPr>
          <p:style>
            <a:lnRef idx="0">
              <a:scrgbClr r="0" g="0" b="0"/>
            </a:lnRef>
            <a:fillRef idx="0">
              <a:scrgbClr r="0" g="0" b="0"/>
            </a:fillRef>
            <a:effectRef idx="0">
              <a:scrgbClr r="0" g="0" b="0"/>
            </a:effectRef>
            <a:fontRef idx="none"/>
          </p:style>
        </p:cxnSp>
        <p:cxnSp>
          <p:nvCxnSpPr>
            <p:cNvPr id="48" name="Прямая со стрелкой 47">
              <a:extLst>
                <a:ext uri="{FF2B5EF4-FFF2-40B4-BE49-F238E27FC236}">
                  <a16:creationId xmlns:a16="http://schemas.microsoft.com/office/drawing/2014/main" id="{0723F450-4A1A-C126-596B-DF7D436427C4}"/>
                </a:ext>
              </a:extLst>
            </p:cNvPr>
            <p:cNvCxnSpPr/>
            <p:nvPr/>
          </p:nvCxnSpPr>
          <p:spPr>
            <a:xfrm>
              <a:off x="6067982" y="1827433"/>
              <a:ext cx="853440" cy="0"/>
            </a:xfrm>
            <a:prstGeom prst="straightConnector1">
              <a:avLst/>
            </a:prstGeom>
            <a:noFill/>
            <a:ln w="28575" cap="flat">
              <a:solidFill>
                <a:srgbClr val="FF0000"/>
              </a:solidFill>
              <a:prstDash val="solid"/>
              <a:miter lim="800000"/>
              <a:tailEnd type="triangle"/>
            </a:ln>
          </p:spPr>
          <p:style>
            <a:lnRef idx="0">
              <a:scrgbClr r="0" g="0" b="0"/>
            </a:lnRef>
            <a:fillRef idx="0">
              <a:scrgbClr r="0" g="0" b="0"/>
            </a:fillRef>
            <a:effectRef idx="0">
              <a:scrgbClr r="0" g="0" b="0"/>
            </a:effectRef>
            <a:fontRef idx="none"/>
          </p:style>
        </p:cxnSp>
        <p:cxnSp>
          <p:nvCxnSpPr>
            <p:cNvPr id="49" name="Прямая со стрелкой 48">
              <a:extLst>
                <a:ext uri="{FF2B5EF4-FFF2-40B4-BE49-F238E27FC236}">
                  <a16:creationId xmlns:a16="http://schemas.microsoft.com/office/drawing/2014/main" id="{3F6A7E5B-A96B-5FA0-C968-0E346DC5D0E3}"/>
                </a:ext>
              </a:extLst>
            </p:cNvPr>
            <p:cNvCxnSpPr/>
            <p:nvPr/>
          </p:nvCxnSpPr>
          <p:spPr>
            <a:xfrm>
              <a:off x="6431878" y="1673665"/>
              <a:ext cx="853440" cy="0"/>
            </a:xfrm>
            <a:prstGeom prst="straightConnector1">
              <a:avLst/>
            </a:prstGeom>
            <a:noFill/>
            <a:ln w="28575" cap="flat">
              <a:solidFill>
                <a:srgbClr val="FF0000"/>
              </a:solidFill>
              <a:prstDash val="solid"/>
              <a:miter lim="800000"/>
              <a:headEnd type="arrow" w="med" len="med"/>
              <a:tailEnd type="none" w="med" len="med"/>
            </a:ln>
          </p:spPr>
          <p:style>
            <a:lnRef idx="0">
              <a:scrgbClr r="0" g="0" b="0"/>
            </a:lnRef>
            <a:fillRef idx="0">
              <a:scrgbClr r="0" g="0" b="0"/>
            </a:fillRef>
            <a:effectRef idx="0">
              <a:scrgbClr r="0" g="0" b="0"/>
            </a:effectRef>
            <a:fontRef idx="none"/>
          </p:style>
        </p:cxnSp>
      </p:grpSp>
      <p:sp>
        <p:nvSpPr>
          <p:cNvPr id="51" name="TextBox 50">
            <a:extLst>
              <a:ext uri="{FF2B5EF4-FFF2-40B4-BE49-F238E27FC236}">
                <a16:creationId xmlns:a16="http://schemas.microsoft.com/office/drawing/2014/main" id="{65B189A7-DBAB-39B4-C2E9-6EFACD42D9DC}"/>
              </a:ext>
            </a:extLst>
          </p:cNvPr>
          <p:cNvSpPr txBox="1"/>
          <p:nvPr/>
        </p:nvSpPr>
        <p:spPr>
          <a:xfrm>
            <a:off x="777478" y="740412"/>
            <a:ext cx="4979887"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Storage on a magnetic mirror</a:t>
            </a:r>
            <a:r>
              <a:rPr lang="ru-RU" b="1" dirty="0">
                <a:solidFill>
                  <a:srgbClr val="0000FF"/>
                </a:solidFill>
              </a:rPr>
              <a:t> </a:t>
            </a:r>
            <a:r>
              <a:rPr lang="en-US" b="1" dirty="0">
                <a:solidFill>
                  <a:srgbClr val="0000FF"/>
                </a:solidFill>
              </a:rPr>
              <a:t>(levitating</a:t>
            </a:r>
            <a:r>
              <a:rPr lang="ru-RU" b="1" dirty="0">
                <a:solidFill>
                  <a:srgbClr val="0000FF"/>
                </a:solidFill>
              </a:rPr>
              <a:t> </a:t>
            </a:r>
            <a:r>
              <a:rPr lang="en-US" b="1" dirty="0">
                <a:solidFill>
                  <a:srgbClr val="0000FF"/>
                </a:solidFill>
              </a:rPr>
              <a:t>neutron)</a:t>
            </a:r>
            <a:endParaRPr kumimoji="0" lang="ru-RU" sz="1800" b="1"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graphicFrame>
        <p:nvGraphicFramePr>
          <p:cNvPr id="53" name="Object 4">
            <a:extLst>
              <a:ext uri="{FF2B5EF4-FFF2-40B4-BE49-F238E27FC236}">
                <a16:creationId xmlns:a16="http://schemas.microsoft.com/office/drawing/2014/main" id="{F68043E1-6918-161F-D5A4-3A7588AE56C1}"/>
              </a:ext>
            </a:extLst>
          </p:cNvPr>
          <p:cNvGraphicFramePr>
            <a:graphicFrameLocks noChangeAspect="1"/>
          </p:cNvGraphicFramePr>
          <p:nvPr>
            <p:extLst>
              <p:ext uri="{D42A27DB-BD31-4B8C-83A1-F6EECF244321}">
                <p14:modId xmlns:p14="http://schemas.microsoft.com/office/powerpoint/2010/main" val="1904178672"/>
              </p:ext>
            </p:extLst>
          </p:nvPr>
        </p:nvGraphicFramePr>
        <p:xfrm>
          <a:off x="6549738" y="2789610"/>
          <a:ext cx="3643667" cy="2649718"/>
        </p:xfrm>
        <a:graphic>
          <a:graphicData uri="http://schemas.openxmlformats.org/presentationml/2006/ole">
            <mc:AlternateContent xmlns:mc="http://schemas.openxmlformats.org/markup-compatibility/2006">
              <mc:Choice xmlns:v="urn:schemas-microsoft-com:vml" Requires="v">
                <p:oleObj name="Graph" r:id="rId14" imgW="4366260" imgH="3192780" progId="Origin50.Graph">
                  <p:embed/>
                </p:oleObj>
              </mc:Choice>
              <mc:Fallback>
                <p:oleObj name="Graph" r:id="rId14" imgW="4366260" imgH="3192780" progId="Origin50.Graph">
                  <p:embed/>
                  <p:pic>
                    <p:nvPicPr>
                      <p:cNvPr id="53" name="Object 4">
                        <a:extLst>
                          <a:ext uri="{FF2B5EF4-FFF2-40B4-BE49-F238E27FC236}">
                            <a16:creationId xmlns:a16="http://schemas.microsoft.com/office/drawing/2014/main" id="{F68043E1-6918-161F-D5A4-3A7588AE56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9738" y="2789610"/>
                        <a:ext cx="3643667" cy="2649718"/>
                      </a:xfrm>
                      <a:prstGeom prst="rect">
                        <a:avLst/>
                      </a:prstGeom>
                      <a:noFill/>
                      <a:ln>
                        <a:noFill/>
                      </a:ln>
                    </p:spPr>
                  </p:pic>
                </p:oleObj>
              </mc:Fallback>
            </mc:AlternateContent>
          </a:graphicData>
        </a:graphic>
      </p:graphicFrame>
      <p:sp>
        <p:nvSpPr>
          <p:cNvPr id="10" name="Text Box 23">
            <a:extLst>
              <a:ext uri="{FF2B5EF4-FFF2-40B4-BE49-F238E27FC236}">
                <a16:creationId xmlns:a16="http://schemas.microsoft.com/office/drawing/2014/main" id="{1CFDFE0A-2FD7-CF2E-3D95-3D18B9C7315F}"/>
              </a:ext>
            </a:extLst>
          </p:cNvPr>
          <p:cNvSpPr txBox="1">
            <a:spLocks noChangeArrowheads="1"/>
          </p:cNvSpPr>
          <p:nvPr/>
        </p:nvSpPr>
        <p:spPr bwMode="auto">
          <a:xfrm>
            <a:off x="6887049" y="739027"/>
            <a:ext cx="28360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b="1" dirty="0">
                <a:solidFill>
                  <a:srgbClr val="0033CC"/>
                </a:solidFill>
              </a:rPr>
              <a:t>Magnetic suspension condition</a:t>
            </a:r>
            <a:endParaRPr lang="ru-RU" altLang="ru-RU" sz="1600" b="1" dirty="0">
              <a:solidFill>
                <a:srgbClr val="0033CC"/>
              </a:solidFill>
            </a:endParaRPr>
          </a:p>
        </p:txBody>
      </p:sp>
      <p:sp>
        <p:nvSpPr>
          <p:cNvPr id="3" name="TextBox 2">
            <a:extLst>
              <a:ext uri="{FF2B5EF4-FFF2-40B4-BE49-F238E27FC236}">
                <a16:creationId xmlns:a16="http://schemas.microsoft.com/office/drawing/2014/main" id="{F2A14BF8-26BA-6386-9473-938F157DF083}"/>
              </a:ext>
            </a:extLst>
          </p:cNvPr>
          <p:cNvSpPr txBox="1"/>
          <p:nvPr/>
        </p:nvSpPr>
        <p:spPr>
          <a:xfrm>
            <a:off x="1608889" y="2754258"/>
            <a:ext cx="2761026" cy="3069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just">
              <a:lnSpc>
                <a:spcPct val="130000"/>
              </a:lnSpc>
            </a:pPr>
            <a:r>
              <a:rPr lang="en-US" sz="1200" i="1" dirty="0">
                <a:solidFill>
                  <a:srgbClr val="002060"/>
                </a:solidFill>
                <a:effectLst/>
                <a:latin typeface="Arial Narrow" panose="020B0606020202030204" pitchFamily="34" charset="0"/>
                <a:ea typeface="Aptos" panose="020B0004020202020204" pitchFamily="34" charset="0"/>
              </a:rPr>
              <a:t>A. I. Frank, V. G. Noso</a:t>
            </a:r>
            <a:r>
              <a:rPr lang="en-US" sz="1200" i="1" dirty="0">
                <a:solidFill>
                  <a:srgbClr val="002060"/>
                </a:solidFill>
                <a:latin typeface="Arial Narrow" panose="020B0606020202030204" pitchFamily="34" charset="0"/>
                <a:ea typeface="Aptos" panose="020B0004020202020204" pitchFamily="34" charset="0"/>
              </a:rPr>
              <a:t>v.</a:t>
            </a:r>
            <a:r>
              <a:rPr lang="en-US" sz="1200" i="1" dirty="0">
                <a:solidFill>
                  <a:srgbClr val="002060"/>
                </a:solidFill>
                <a:effectLst/>
                <a:latin typeface="Arial Narrow" panose="020B0606020202030204" pitchFamily="34" charset="0"/>
                <a:ea typeface="Aptos" panose="020B0004020202020204" pitchFamily="34" charset="0"/>
              </a:rPr>
              <a:t> JETP Letters</a:t>
            </a:r>
            <a:r>
              <a:rPr lang="ru-RU" sz="1200" i="1" dirty="0">
                <a:solidFill>
                  <a:srgbClr val="002060"/>
                </a:solidFill>
                <a:latin typeface="Arial Narrow" panose="020B0606020202030204" pitchFamily="34" charset="0"/>
                <a:ea typeface="Aptos" panose="020B0004020202020204" pitchFamily="34" charset="0"/>
              </a:rPr>
              <a:t>, </a:t>
            </a:r>
            <a:r>
              <a:rPr lang="en-US" sz="1200" i="1" dirty="0">
                <a:solidFill>
                  <a:srgbClr val="002060"/>
                </a:solidFill>
                <a:effectLst/>
                <a:latin typeface="Arial Narrow" panose="020B0606020202030204" pitchFamily="34" charset="0"/>
                <a:ea typeface="Aptos" panose="020B0004020202020204" pitchFamily="34" charset="0"/>
              </a:rPr>
              <a:t>2004</a:t>
            </a:r>
          </a:p>
        </p:txBody>
      </p:sp>
      <p:pic>
        <p:nvPicPr>
          <p:cNvPr id="7" name="Линия Линия" descr="Линия Линия">
            <a:extLst>
              <a:ext uri="{FF2B5EF4-FFF2-40B4-BE49-F238E27FC236}">
                <a16:creationId xmlns:a16="http://schemas.microsoft.com/office/drawing/2014/main" id="{31892A07-20C9-AA4B-9BD1-757D6BA3C2D4}"/>
              </a:ext>
            </a:extLst>
          </p:cNvPr>
          <p:cNvPicPr/>
          <p:nvPr/>
        </p:nvPicPr>
        <p:blipFill>
          <a:blip r:embed="rId16"/>
          <a:stretch>
            <a:fillRect/>
          </a:stretch>
        </p:blipFill>
        <p:spPr>
          <a:xfrm flipV="1">
            <a:off x="325755" y="523240"/>
            <a:ext cx="11492230" cy="99060"/>
          </a:xfrm>
          <a:prstGeom prst="rect">
            <a:avLst/>
          </a:prstGeom>
        </p:spPr>
      </p:pic>
      <p:sp>
        <p:nvSpPr>
          <p:cNvPr id="8" name="A time-dependent magnetic field lens">
            <a:extLst>
              <a:ext uri="{FF2B5EF4-FFF2-40B4-BE49-F238E27FC236}">
                <a16:creationId xmlns:a16="http://schemas.microsoft.com/office/drawing/2014/main" id="{DAB3944E-EA73-CE9D-E0BD-B4B393C62ECF}"/>
              </a:ext>
            </a:extLst>
          </p:cNvPr>
          <p:cNvSpPr txBox="1"/>
          <p:nvPr/>
        </p:nvSpPr>
        <p:spPr>
          <a:xfrm>
            <a:off x="374014" y="161754"/>
            <a:ext cx="7749349" cy="40011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000" dirty="0"/>
              <a:t>Development of a new approach to gravitational resonance spectroscopy</a:t>
            </a:r>
          </a:p>
        </p:txBody>
      </p:sp>
      <p:grpSp>
        <p:nvGrpSpPr>
          <p:cNvPr id="32" name="Group 14">
            <a:extLst>
              <a:ext uri="{FF2B5EF4-FFF2-40B4-BE49-F238E27FC236}">
                <a16:creationId xmlns:a16="http://schemas.microsoft.com/office/drawing/2014/main" id="{413B2362-E31F-3F88-C4F1-518F0DA65C1C}"/>
              </a:ext>
            </a:extLst>
          </p:cNvPr>
          <p:cNvGrpSpPr/>
          <p:nvPr/>
        </p:nvGrpSpPr>
        <p:grpSpPr bwMode="auto">
          <a:xfrm>
            <a:off x="2366702" y="5184177"/>
            <a:ext cx="1687276" cy="236994"/>
            <a:chOff x="5282" y="1493"/>
            <a:chExt cx="1939" cy="280"/>
          </a:xfrm>
        </p:grpSpPr>
        <p:graphicFrame>
          <p:nvGraphicFramePr>
            <p:cNvPr id="43" name="Object 8">
              <a:extLst>
                <a:ext uri="{FF2B5EF4-FFF2-40B4-BE49-F238E27FC236}">
                  <a16:creationId xmlns:a16="http://schemas.microsoft.com/office/drawing/2014/main" id="{9179DE5E-E086-8E3D-7B3A-EC916F455903}"/>
                </a:ext>
              </a:extLst>
            </p:cNvPr>
            <p:cNvGraphicFramePr>
              <a:graphicFrameLocks noChangeAspect="1"/>
            </p:cNvGraphicFramePr>
            <p:nvPr>
              <p:extLst>
                <p:ext uri="{D42A27DB-BD31-4B8C-83A1-F6EECF244321}">
                  <p14:modId xmlns:p14="http://schemas.microsoft.com/office/powerpoint/2010/main" val="1145691947"/>
                </p:ext>
              </p:extLst>
            </p:nvPr>
          </p:nvGraphicFramePr>
          <p:xfrm>
            <a:off x="5321" y="1512"/>
            <a:ext cx="1900" cy="223"/>
          </p:xfrm>
          <a:graphic>
            <a:graphicData uri="http://schemas.openxmlformats.org/presentationml/2006/ole">
              <mc:AlternateContent xmlns:mc="http://schemas.openxmlformats.org/markup-compatibility/2006">
                <mc:Choice xmlns:v="urn:schemas-microsoft-com:vml" Requires="v">
                  <p:oleObj name="Формула" r:id="rId17" imgW="1586865" imgH="254000" progId="Equation.3">
                    <p:embed/>
                  </p:oleObj>
                </mc:Choice>
                <mc:Fallback>
                  <p:oleObj name="Формула" r:id="rId17" imgW="1586865" imgH="254000" progId="Equation.3">
                    <p:embed/>
                    <p:pic>
                      <p:nvPicPr>
                        <p:cNvPr id="43" name="Object 8">
                          <a:extLst>
                            <a:ext uri="{FF2B5EF4-FFF2-40B4-BE49-F238E27FC236}">
                              <a16:creationId xmlns:a16="http://schemas.microsoft.com/office/drawing/2014/main" id="{9179DE5E-E086-8E3D-7B3A-EC916F4559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21" y="1512"/>
                          <a:ext cx="1900" cy="2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10">
              <a:extLst>
                <a:ext uri="{FF2B5EF4-FFF2-40B4-BE49-F238E27FC236}">
                  <a16:creationId xmlns:a16="http://schemas.microsoft.com/office/drawing/2014/main" id="{98D02856-DC10-CC43-3ABA-982E54D59AF3}"/>
                </a:ext>
              </a:extLst>
            </p:cNvPr>
            <p:cNvSpPr>
              <a:spLocks noChangeArrowheads="1"/>
            </p:cNvSpPr>
            <p:nvPr/>
          </p:nvSpPr>
          <p:spPr bwMode="auto">
            <a:xfrm>
              <a:off x="5282" y="1493"/>
              <a:ext cx="1903" cy="280"/>
            </a:xfrm>
            <a:prstGeom prst="rect">
              <a:avLst/>
            </a:prstGeom>
            <a:noFill/>
            <a:ln w="28575">
              <a:solidFill>
                <a:schemeClr val="accent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dirty="0"/>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8BF52EE-F31B-5F63-9E34-86D9093EDBB2}"/>
                  </a:ext>
                </a:extLst>
              </p:cNvPr>
              <p:cNvSpPr txBox="1"/>
              <p:nvPr/>
            </p:nvSpPr>
            <p:spPr>
              <a:xfrm>
                <a:off x="4768615" y="5389008"/>
                <a:ext cx="6949024" cy="1039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en-US" altLang="en-US" b="1" kern="100" dirty="0">
                    <a:solidFill>
                      <a:srgbClr val="FF0000"/>
                    </a:solidFill>
                    <a:latin typeface="Arial Narrow" panose="020B0706020202030204" pitchFamily="34" charset="0"/>
                    <a:ea typeface="Times New Roman" panose="02020603050405020304" pitchFamily="18" charset="0"/>
                    <a:cs typeface="Arial Narrow" panose="020B0706020202030204" pitchFamily="34" charset="0"/>
                  </a:rPr>
                  <a:t>A greater sensitivity of the spectrum of states to the free-fall acceleration value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𝑙</m:t>
                        </m:r>
                      </m:e>
                      <m:sub>
                        <m:r>
                          <a:rPr lang="en-US" i="1">
                            <a:solidFill>
                              <a:srgbClr val="FF0000"/>
                            </a:solidFill>
                            <a:latin typeface="Cambria Math" panose="02040503050406030204" pitchFamily="18" charset="0"/>
                          </a:rPr>
                          <m:t>𝑔</m:t>
                        </m:r>
                      </m:sub>
                    </m:sSub>
                    <m:r>
                      <a:rPr lang="en-US" i="1">
                        <a:solidFill>
                          <a:srgbClr val="FF0000"/>
                        </a:solidFill>
                        <a:latin typeface="Cambria Math" panose="02040503050406030204" pitchFamily="18" charset="0"/>
                        <a:ea typeface="Cambria Math" panose="02040503050406030204" pitchFamily="18" charset="0"/>
                      </a:rPr>
                      <m:t>~</m:t>
                    </m:r>
                    <m:sSup>
                      <m:sSupPr>
                        <m:ctrlPr>
                          <a:rPr lang="en-US" i="1">
                            <a:solidFill>
                              <a:srgbClr val="FF0000"/>
                            </a:solidFill>
                            <a:latin typeface="Cambria Math" panose="02040503050406030204" pitchFamily="18" charset="0"/>
                            <a:ea typeface="Cambria Math" panose="02040503050406030204" pitchFamily="18" charset="0"/>
                          </a:rPr>
                        </m:ctrlPr>
                      </m:sSupPr>
                      <m:e>
                        <m:r>
                          <a:rPr lang="en-US" i="1">
                            <a:solidFill>
                              <a:srgbClr val="FF0000"/>
                            </a:solidFill>
                            <a:latin typeface="Cambria Math" panose="02040503050406030204" pitchFamily="18" charset="0"/>
                            <a:ea typeface="Cambria Math" panose="02040503050406030204" pitchFamily="18" charset="0"/>
                          </a:rPr>
                          <m:t>𝑔</m:t>
                        </m:r>
                      </m:e>
                      <m:sup>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1</m:t>
                        </m:r>
                      </m:sup>
                    </m:sSup>
                  </m:oMath>
                </a14:m>
                <a:r>
                  <a:rPr lang="en-US" altLang="en-US" b="1" kern="100" dirty="0">
                    <a:solidFill>
                      <a:srgbClr val="FF0000"/>
                    </a:solidFill>
                    <a:latin typeface="Arial Narrow" panose="020B0706020202030204" pitchFamily="34" charset="0"/>
                    <a:ea typeface="Times New Roman" panose="02020603050405020304" pitchFamily="18" charset="0"/>
                    <a:cs typeface="Arial Narrow" panose="020B0706020202030204" pitchFamily="34" charset="0"/>
                  </a:rPr>
                  <a:t>)  than that of the current technique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𝑙</m:t>
                        </m:r>
                      </m:e>
                      <m:sub>
                        <m:r>
                          <a:rPr lang="en-US" i="1">
                            <a:solidFill>
                              <a:srgbClr val="FF0000"/>
                            </a:solidFill>
                            <a:latin typeface="Cambria Math" panose="02040503050406030204" pitchFamily="18" charset="0"/>
                          </a:rPr>
                          <m:t>𝑔</m:t>
                        </m:r>
                      </m:sub>
                    </m:sSub>
                    <m:r>
                      <a:rPr lang="en-US" i="1">
                        <a:solidFill>
                          <a:srgbClr val="FF0000"/>
                        </a:solidFill>
                        <a:latin typeface="Cambria Math" panose="02040503050406030204" pitchFamily="18" charset="0"/>
                        <a:ea typeface="Cambria Math" panose="02040503050406030204" pitchFamily="18" charset="0"/>
                      </a:rPr>
                      <m:t>~</m:t>
                    </m:r>
                    <m:sSup>
                      <m:sSupPr>
                        <m:ctrlPr>
                          <a:rPr lang="en-US" i="1">
                            <a:solidFill>
                              <a:srgbClr val="FF0000"/>
                            </a:solidFill>
                            <a:latin typeface="Cambria Math" panose="02040503050406030204" pitchFamily="18" charset="0"/>
                            <a:ea typeface="Cambria Math" panose="02040503050406030204" pitchFamily="18" charset="0"/>
                          </a:rPr>
                        </m:ctrlPr>
                      </m:sSupPr>
                      <m:e>
                        <m:r>
                          <a:rPr lang="en-US" i="1">
                            <a:solidFill>
                              <a:srgbClr val="FF0000"/>
                            </a:solidFill>
                            <a:latin typeface="Cambria Math" panose="02040503050406030204" pitchFamily="18" charset="0"/>
                            <a:ea typeface="Cambria Math" panose="02040503050406030204" pitchFamily="18" charset="0"/>
                          </a:rPr>
                          <m:t>𝑔</m:t>
                        </m:r>
                      </m:e>
                      <m:sup>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1</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3</m:t>
                        </m:r>
                      </m:sup>
                    </m:sSup>
                  </m:oMath>
                </a14:m>
                <a:r>
                  <a:rPr lang="en-US" altLang="en-US" b="1" kern="100" dirty="0">
                    <a:solidFill>
                      <a:srgbClr val="FF0000"/>
                    </a:solidFill>
                    <a:latin typeface="Arial Narrow" panose="020B0706020202030204" pitchFamily="34" charset="0"/>
                    <a:ea typeface="Times New Roman" panose="02020603050405020304" pitchFamily="18" charset="0"/>
                    <a:cs typeface="Arial Narrow" panose="020B0706020202030204" pitchFamily="34" charset="0"/>
                  </a:rPr>
                  <a:t>).</a:t>
                </a:r>
              </a:p>
              <a:p>
                <a:pPr>
                  <a:spcBef>
                    <a:spcPts val="600"/>
                  </a:spcBef>
                </a:pPr>
                <a:r>
                  <a:rPr lang="en-US" altLang="en-US" b="1" kern="100" dirty="0">
                    <a:solidFill>
                      <a:srgbClr val="0032CC"/>
                    </a:solidFill>
                    <a:latin typeface="Arial Narrow" panose="020B0706020202030204" pitchFamily="34" charset="0"/>
                    <a:ea typeface="Times New Roman" panose="02020603050405020304" pitchFamily="18" charset="0"/>
                    <a:cs typeface="Arial Narrow" panose="020B0706020202030204" pitchFamily="34" charset="0"/>
                  </a:rPr>
                  <a:t>Similarly, can bee suitable for searching for short range interaction forces.</a:t>
                </a:r>
              </a:p>
            </p:txBody>
          </p:sp>
        </mc:Choice>
        <mc:Fallback xmlns="">
          <p:sp>
            <p:nvSpPr>
              <p:cNvPr id="54" name="TextBox 53">
                <a:extLst>
                  <a:ext uri="{FF2B5EF4-FFF2-40B4-BE49-F238E27FC236}">
                    <a16:creationId xmlns:a16="http://schemas.microsoft.com/office/drawing/2014/main" id="{E8BF52EE-F31B-5F63-9E34-86D9093EDBB2}"/>
                  </a:ext>
                </a:extLst>
              </p:cNvPr>
              <p:cNvSpPr txBox="1">
                <a:spLocks noRot="1" noChangeAspect="1" noMove="1" noResize="1" noEditPoints="1" noAdjustHandles="1" noChangeArrowheads="1" noChangeShapeType="1" noTextEdit="1"/>
              </p:cNvSpPr>
              <p:nvPr/>
            </p:nvSpPr>
            <p:spPr>
              <a:xfrm>
                <a:off x="4768615" y="5389008"/>
                <a:ext cx="6949024" cy="1039515"/>
              </a:xfrm>
              <a:prstGeom prst="rect">
                <a:avLst/>
              </a:prstGeom>
              <a:blipFill>
                <a:blip r:embed="rId19"/>
                <a:stretch>
                  <a:fillRect l="-702" t="-2339" b="-8772"/>
                </a:stretch>
              </a:blipFill>
              <a:ln w="12700" cap="flat">
                <a:noFill/>
                <a:miter lim="400000"/>
              </a:ln>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FF2D37-2394-ACDA-BE0A-F0064BB5B19E}"/>
                  </a:ext>
                </a:extLst>
              </p:cNvPr>
              <p:cNvSpPr txBox="1"/>
              <p:nvPr/>
            </p:nvSpPr>
            <p:spPr>
              <a:xfrm>
                <a:off x="6996891" y="2353859"/>
                <a:ext cx="3259551" cy="3290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latin typeface="Arial Narrow" panose="020B0606020202030204" pitchFamily="34" charset="0"/>
                  </a:rPr>
                  <a:t>Characteristic length constant </a:t>
                </a:r>
                <a14:m>
                  <m:oMath xmlns:m="http://schemas.openxmlformats.org/officeDocument/2006/math">
                    <m:sSub>
                      <m:sSubPr>
                        <m:ctrlPr>
                          <a:rPr lang="en-US" sz="1400" b="0" i="1" smtClean="0">
                            <a:latin typeface="Cambria Math" panose="02040503050406030204" pitchFamily="18" charset="0"/>
                          </a:rPr>
                        </m:ctrlPr>
                      </m:sSubPr>
                      <m:e>
                        <m:r>
                          <a:rPr lang="en-US" sz="1400" i="1">
                            <a:latin typeface="Cambria Math" panose="02040503050406030204" pitchFamily="18" charset="0"/>
                          </a:rPr>
                          <m:t>𝑙</m:t>
                        </m:r>
                      </m:e>
                      <m:sub>
                        <m:r>
                          <a:rPr lang="en-US" sz="1400" b="0" i="1" smtClean="0">
                            <a:latin typeface="Cambria Math" panose="02040503050406030204" pitchFamily="18" charset="0"/>
                          </a:rPr>
                          <m:t>𝑔𝑚</m:t>
                        </m:r>
                      </m:sub>
                    </m:sSub>
                    <m:r>
                      <a:rPr lang="en-US" sz="1400" b="0" i="1" smtClean="0">
                        <a:latin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𝛾</m:t>
                        </m:r>
                      </m:e>
                      <m:sup>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1</m:t>
                        </m:r>
                      </m:sup>
                    </m:sSup>
                  </m:oMath>
                </a14:m>
                <a:endParaRPr lang="ru-RU" sz="1400" dirty="0"/>
              </a:p>
            </p:txBody>
          </p:sp>
        </mc:Choice>
        <mc:Fallback xmlns="">
          <p:sp>
            <p:nvSpPr>
              <p:cNvPr id="4" name="TextBox 3">
                <a:extLst>
                  <a:ext uri="{FF2B5EF4-FFF2-40B4-BE49-F238E27FC236}">
                    <a16:creationId xmlns:a16="http://schemas.microsoft.com/office/drawing/2014/main" id="{5AFF2D37-2394-ACDA-BE0A-F0064BB5B19E}"/>
                  </a:ext>
                </a:extLst>
              </p:cNvPr>
              <p:cNvSpPr txBox="1">
                <a:spLocks noRot="1" noChangeAspect="1" noMove="1" noResize="1" noEditPoints="1" noAdjustHandles="1" noChangeArrowheads="1" noChangeShapeType="1" noTextEdit="1"/>
              </p:cNvSpPr>
              <p:nvPr/>
            </p:nvSpPr>
            <p:spPr>
              <a:xfrm>
                <a:off x="6996891" y="2353859"/>
                <a:ext cx="3259551" cy="329064"/>
              </a:xfrm>
              <a:prstGeom prst="rect">
                <a:avLst/>
              </a:prstGeom>
              <a:blipFill>
                <a:blip r:embed="rId20"/>
                <a:stretch>
                  <a:fillRect l="-562" t="-5556" b="-11111"/>
                </a:stretch>
              </a:blipFill>
              <a:ln w="12700" cap="flat">
                <a:noFill/>
                <a:miter lim="400000"/>
              </a:ln>
              <a:effectLst/>
            </p:spPr>
            <p:txBody>
              <a:bodyPr/>
              <a:lstStyle/>
              <a:p>
                <a:r>
                  <a:rPr lang="ru-RU">
                    <a:noFill/>
                  </a:rPr>
                  <a:t> </a:t>
                </a:r>
              </a:p>
            </p:txBody>
          </p:sp>
        </mc:Fallback>
      </mc:AlternateContent>
    </p:spTree>
    <p:extLst>
      <p:ext uri="{BB962C8B-B14F-4D97-AF65-F5344CB8AC3E}">
        <p14:creationId xmlns:p14="http://schemas.microsoft.com/office/powerpoint/2010/main" val="19608575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Object 8" descr="Object 8"/>
          <p:cNvPicPr>
            <a:picLocks noChangeAspect="1"/>
          </p:cNvPicPr>
          <p:nvPr/>
        </p:nvPicPr>
        <p:blipFill>
          <a:blip r:embed="rId3"/>
          <a:stretch>
            <a:fillRect/>
          </a:stretch>
        </p:blipFill>
        <p:spPr>
          <a:xfrm>
            <a:off x="326207" y="1052586"/>
            <a:ext cx="3204485" cy="1953402"/>
          </a:xfrm>
          <a:prstGeom prst="rect">
            <a:avLst/>
          </a:prstGeom>
          <a:ln w="12700">
            <a:miter lim="400000"/>
          </a:ln>
        </p:spPr>
      </p:pic>
      <p:sp>
        <p:nvSpPr>
          <p:cNvPr id="666" name="Text Box 9"/>
          <p:cNvSpPr txBox="1"/>
          <p:nvPr/>
        </p:nvSpPr>
        <p:spPr>
          <a:xfrm>
            <a:off x="280275" y="781163"/>
            <a:ext cx="2195794"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lvl1pPr algn="l" defTabSz="914400">
              <a:defRPr sz="2500">
                <a:solidFill>
                  <a:srgbClr val="000000"/>
                </a:solidFill>
                <a:latin typeface="Helvetica Neue Medium"/>
                <a:ea typeface="Helvetica Neue Medium"/>
                <a:cs typeface="Helvetica Neue Medium"/>
                <a:sym typeface="Helvetica Neue Medium"/>
              </a:defRPr>
            </a:lvl1pPr>
          </a:lstStyle>
          <a:p>
            <a:r>
              <a:rPr lang="en-US" sz="1250" dirty="0"/>
              <a:t>Neutron microscopy with UCN</a:t>
            </a:r>
            <a:endParaRPr sz="1250" dirty="0"/>
          </a:p>
        </p:txBody>
      </p:sp>
      <p:sp>
        <p:nvSpPr>
          <p:cNvPr id="667" name="Text Box 11"/>
          <p:cNvSpPr txBox="1"/>
          <p:nvPr/>
        </p:nvSpPr>
        <p:spPr>
          <a:xfrm>
            <a:off x="1364705" y="3272094"/>
            <a:ext cx="1041632"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defRPr sz="2200">
                <a:solidFill>
                  <a:srgbClr val="0433FF"/>
                </a:solidFill>
                <a:latin typeface="Avenir Next Medium"/>
                <a:ea typeface="Avenir Next Medium"/>
                <a:cs typeface="Avenir Next Medium"/>
                <a:sym typeface="Avenir Next Medium"/>
              </a:defRPr>
            </a:pPr>
            <a:r>
              <a:rPr lang="en-US" sz="1100" dirty="0"/>
              <a:t>Resolution</a:t>
            </a:r>
            <a:r>
              <a:rPr sz="1100" dirty="0"/>
              <a:t> ≈ 10 μ</a:t>
            </a:r>
          </a:p>
        </p:txBody>
      </p:sp>
      <p:sp>
        <p:nvSpPr>
          <p:cNvPr id="668" name="Text Box 14"/>
          <p:cNvSpPr txBox="1"/>
          <p:nvPr/>
        </p:nvSpPr>
        <p:spPr>
          <a:xfrm>
            <a:off x="1382538" y="3047610"/>
            <a:ext cx="1197123"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lvl1pPr algn="l" defTabSz="914400">
              <a:defRPr sz="2200">
                <a:solidFill>
                  <a:srgbClr val="FF2600"/>
                </a:solidFill>
                <a:latin typeface="Avenir Next Medium"/>
                <a:ea typeface="Avenir Next Medium"/>
                <a:cs typeface="Avenir Next Medium"/>
                <a:sym typeface="Avenir Next Medium"/>
              </a:defRPr>
            </a:lvl1pPr>
          </a:lstStyle>
          <a:p>
            <a:r>
              <a:rPr sz="1100" dirty="0" err="1"/>
              <a:t>A.Steyerl</a:t>
            </a:r>
            <a:r>
              <a:rPr sz="1100" dirty="0"/>
              <a:t> et al, 1985</a:t>
            </a:r>
          </a:p>
        </p:txBody>
      </p:sp>
      <p:sp>
        <p:nvSpPr>
          <p:cNvPr id="669" name="Нейтронный микроскоп"/>
          <p:cNvSpPr txBox="1"/>
          <p:nvPr/>
        </p:nvSpPr>
        <p:spPr>
          <a:xfrm>
            <a:off x="224555" y="151535"/>
            <a:ext cx="8728351"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914400">
              <a:defRPr sz="5200" b="1">
                <a:solidFill>
                  <a:srgbClr val="0433FF"/>
                </a:solidFill>
              </a:defRPr>
            </a:lvl1pPr>
          </a:lstStyle>
          <a:p>
            <a:pPr>
              <a:defRPr b="0"/>
            </a:pPr>
            <a:r>
              <a:rPr lang="en-US" sz="2600" dirty="0"/>
              <a:t>Neutron imaging with UCN as possible applied research program</a:t>
            </a:r>
            <a:endParaRPr sz="2600" dirty="0"/>
          </a:p>
        </p:txBody>
      </p:sp>
      <p:pic>
        <p:nvPicPr>
          <p:cNvPr id="670" name="Линия Линия" descr="Линия Линия"/>
          <p:cNvPicPr>
            <a:picLocks/>
          </p:cNvPicPr>
          <p:nvPr/>
        </p:nvPicPr>
        <p:blipFill>
          <a:blip r:embed="rId4"/>
          <a:stretch>
            <a:fillRect/>
          </a:stretch>
        </p:blipFill>
        <p:spPr>
          <a:xfrm>
            <a:off x="173298" y="595350"/>
            <a:ext cx="10682992" cy="38101"/>
          </a:xfrm>
          <a:prstGeom prst="rect">
            <a:avLst/>
          </a:prstGeom>
        </p:spPr>
      </p:pic>
      <p:pic>
        <p:nvPicPr>
          <p:cNvPr id="672" name="Линия Линия" descr="Линия Линия"/>
          <p:cNvPicPr>
            <a:picLocks/>
          </p:cNvPicPr>
          <p:nvPr/>
        </p:nvPicPr>
        <p:blipFill>
          <a:blip r:embed="rId5"/>
          <a:stretch>
            <a:fillRect/>
          </a:stretch>
        </p:blipFill>
        <p:spPr>
          <a:xfrm rot="16200000">
            <a:off x="2555669" y="3433672"/>
            <a:ext cx="5342315" cy="45719"/>
          </a:xfrm>
          <a:prstGeom prst="rect">
            <a:avLst/>
          </a:prstGeom>
        </p:spPr>
      </p:pic>
      <p:grpSp>
        <p:nvGrpSpPr>
          <p:cNvPr id="678" name="Сгруппировать"/>
          <p:cNvGrpSpPr/>
          <p:nvPr/>
        </p:nvGrpSpPr>
        <p:grpSpPr>
          <a:xfrm>
            <a:off x="170390" y="3718954"/>
            <a:ext cx="4958398" cy="1935153"/>
            <a:chOff x="0" y="0"/>
            <a:chExt cx="9916794" cy="3870304"/>
          </a:xfrm>
        </p:grpSpPr>
        <p:pic>
          <p:nvPicPr>
            <p:cNvPr id="674" name="Object 10" descr="Object 10"/>
            <p:cNvPicPr>
              <a:picLocks noChangeAspect="1"/>
            </p:cNvPicPr>
            <p:nvPr/>
          </p:nvPicPr>
          <p:blipFill>
            <a:blip r:embed="rId6"/>
            <a:stretch>
              <a:fillRect/>
            </a:stretch>
          </p:blipFill>
          <p:spPr>
            <a:xfrm>
              <a:off x="0" y="178909"/>
              <a:ext cx="5571917" cy="3691395"/>
            </a:xfrm>
            <a:prstGeom prst="rect">
              <a:avLst/>
            </a:prstGeom>
            <a:ln w="12700" cap="flat">
              <a:noFill/>
              <a:miter lim="400000"/>
            </a:ln>
            <a:effectLst/>
          </p:spPr>
        </p:pic>
        <p:sp>
          <p:nvSpPr>
            <p:cNvPr id="675" name="Text Box 15"/>
            <p:cNvSpPr txBox="1"/>
            <p:nvPr/>
          </p:nvSpPr>
          <p:spPr>
            <a:xfrm>
              <a:off x="6048189" y="2608341"/>
              <a:ext cx="2676373" cy="430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tIns="22860" rIns="22860" bIns="22860" numCol="1" anchor="t">
              <a:spAutoFit/>
            </a:bodyPr>
            <a:lstStyle>
              <a:lvl1pPr algn="l" defTabSz="914400">
                <a:defRPr sz="2200">
                  <a:solidFill>
                    <a:srgbClr val="FF2600"/>
                  </a:solidFill>
                  <a:latin typeface="Avenir Next Medium"/>
                  <a:ea typeface="Avenir Next Medium"/>
                  <a:cs typeface="Avenir Next Medium"/>
                  <a:sym typeface="Avenir Next Medium"/>
                </a:defRPr>
              </a:lvl1pPr>
            </a:lstStyle>
            <a:p>
              <a:r>
                <a:rPr sz="1100" dirty="0" err="1"/>
                <a:t>A.Frank</a:t>
              </a:r>
              <a:r>
                <a:rPr sz="1100" dirty="0"/>
                <a:t> et al, 1986- 90</a:t>
              </a:r>
            </a:p>
          </p:txBody>
        </p:sp>
        <p:sp>
          <p:nvSpPr>
            <p:cNvPr id="676" name="Text Box 11"/>
            <p:cNvSpPr txBox="1"/>
            <p:nvPr/>
          </p:nvSpPr>
          <p:spPr>
            <a:xfrm>
              <a:off x="6062605" y="3061137"/>
              <a:ext cx="2096088" cy="430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tIns="22860" rIns="22860" bIns="22860" numCol="1" anchor="t">
              <a:spAutoFit/>
            </a:bodyPr>
            <a:lstStyle/>
            <a:p>
              <a:pPr>
                <a:defRPr sz="2200">
                  <a:solidFill>
                    <a:srgbClr val="0433FF"/>
                  </a:solidFill>
                  <a:latin typeface="Avenir Next Medium"/>
                  <a:ea typeface="Avenir Next Medium"/>
                  <a:cs typeface="Avenir Next Medium"/>
                  <a:sym typeface="Avenir Next Medium"/>
                </a:defRPr>
              </a:pPr>
              <a:r>
                <a:rPr lang="en-US" sz="1100" dirty="0"/>
                <a:t>Resolution</a:t>
              </a:r>
              <a:r>
                <a:rPr sz="1100" dirty="0"/>
                <a:t> </a:t>
              </a:r>
              <a:r>
                <a:rPr sz="1100" dirty="0">
                  <a:latin typeface="Symbol"/>
                  <a:ea typeface="Symbol"/>
                  <a:cs typeface="Symbol"/>
                  <a:sym typeface="Symbol"/>
                </a:rPr>
                <a:t>»</a:t>
              </a:r>
              <a:r>
                <a:rPr sz="1100" dirty="0"/>
                <a:t> 15 μ</a:t>
              </a:r>
            </a:p>
          </p:txBody>
        </p:sp>
        <p:pic>
          <p:nvPicPr>
            <p:cNvPr id="677" name="Снимок экрана 2021-12-17 в 18.20.31.png" descr="Снимок экрана 2021-12-17 в 18.20.31.png"/>
            <p:cNvPicPr>
              <a:picLocks noChangeAspect="1"/>
            </p:cNvPicPr>
            <p:nvPr/>
          </p:nvPicPr>
          <p:blipFill>
            <a:blip r:embed="rId7"/>
            <a:stretch>
              <a:fillRect/>
            </a:stretch>
          </p:blipFill>
          <p:spPr>
            <a:xfrm>
              <a:off x="5869556" y="0"/>
              <a:ext cx="4047238" cy="2122552"/>
            </a:xfrm>
            <a:prstGeom prst="rect">
              <a:avLst/>
            </a:prstGeom>
            <a:ln w="12700" cap="flat">
              <a:noFill/>
              <a:miter lim="400000"/>
            </a:ln>
            <a:effectLst/>
          </p:spPr>
        </p:pic>
      </p:grpSp>
      <p:sp>
        <p:nvSpPr>
          <p:cNvPr id="679" name="Text Box 9"/>
          <p:cNvSpPr txBox="1"/>
          <p:nvPr/>
        </p:nvSpPr>
        <p:spPr>
          <a:xfrm>
            <a:off x="5372034" y="781163"/>
            <a:ext cx="2825774"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lvl1pPr algn="l" defTabSz="914400">
              <a:defRPr sz="2500">
                <a:solidFill>
                  <a:srgbClr val="000000"/>
                </a:solidFill>
                <a:latin typeface="Helvetica Neue Medium"/>
                <a:ea typeface="Helvetica Neue Medium"/>
                <a:cs typeface="Helvetica Neue Medium"/>
                <a:sym typeface="Helvetica Neue Medium"/>
              </a:defRPr>
            </a:lvl1pPr>
          </a:lstStyle>
          <a:p>
            <a:r>
              <a:rPr lang="en-US" sz="1250" dirty="0"/>
              <a:t>Neutron microscopy with cold neutrons</a:t>
            </a:r>
          </a:p>
        </p:txBody>
      </p:sp>
      <p:pic>
        <p:nvPicPr>
          <p:cNvPr id="680" name="wolter.png" descr="wolter.png"/>
          <p:cNvPicPr>
            <a:picLocks noChangeAspect="1"/>
          </p:cNvPicPr>
          <p:nvPr/>
        </p:nvPicPr>
        <p:blipFill>
          <a:blip r:embed="rId8"/>
          <a:stretch>
            <a:fillRect/>
          </a:stretch>
        </p:blipFill>
        <p:spPr>
          <a:xfrm>
            <a:off x="5461558" y="1384421"/>
            <a:ext cx="4749342" cy="1645741"/>
          </a:xfrm>
          <a:prstGeom prst="rect">
            <a:avLst/>
          </a:prstGeom>
          <a:ln w="12700">
            <a:miter lim="400000"/>
          </a:ln>
        </p:spPr>
      </p:pic>
      <p:pic>
        <p:nvPicPr>
          <p:cNvPr id="681" name="prototype-optic_0.png" descr="prototype-optic_0.png"/>
          <p:cNvPicPr>
            <a:picLocks noChangeAspect="1"/>
          </p:cNvPicPr>
          <p:nvPr/>
        </p:nvPicPr>
        <p:blipFill>
          <a:blip r:embed="rId9"/>
          <a:stretch>
            <a:fillRect/>
          </a:stretch>
        </p:blipFill>
        <p:spPr>
          <a:xfrm>
            <a:off x="8713111" y="1142427"/>
            <a:ext cx="2995576" cy="934894"/>
          </a:xfrm>
          <a:prstGeom prst="rect">
            <a:avLst/>
          </a:prstGeom>
          <a:ln w="12700">
            <a:miter lim="400000"/>
          </a:ln>
        </p:spPr>
      </p:pic>
      <p:sp>
        <p:nvSpPr>
          <p:cNvPr id="682" name="Text Box 9"/>
          <p:cNvSpPr txBox="1"/>
          <p:nvPr/>
        </p:nvSpPr>
        <p:spPr>
          <a:xfrm>
            <a:off x="6736566" y="3107002"/>
            <a:ext cx="2787301"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defRPr sz="2500">
                <a:solidFill>
                  <a:srgbClr val="000000"/>
                </a:solidFill>
                <a:latin typeface="Helvetica Neue Medium"/>
                <a:ea typeface="Helvetica Neue Medium"/>
                <a:cs typeface="Helvetica Neue Medium"/>
                <a:sym typeface="Helvetica Neue Medium"/>
              </a:defRPr>
            </a:pPr>
            <a:r>
              <a:rPr sz="1250" dirty="0">
                <a:solidFill>
                  <a:srgbClr val="FF2600"/>
                </a:solidFill>
              </a:rPr>
              <a:t>NIST</a:t>
            </a:r>
            <a:r>
              <a:rPr sz="1250" dirty="0"/>
              <a:t>, </a:t>
            </a:r>
            <a:r>
              <a:rPr lang="en-US" sz="1250" dirty="0"/>
              <a:t>Wolter optics-based microscope</a:t>
            </a:r>
            <a:endParaRPr sz="1250" dirty="0"/>
          </a:p>
        </p:txBody>
      </p:sp>
      <p:sp>
        <p:nvSpPr>
          <p:cNvPr id="683" name="Text Box 11"/>
          <p:cNvSpPr txBox="1"/>
          <p:nvPr/>
        </p:nvSpPr>
        <p:spPr>
          <a:xfrm>
            <a:off x="7370429" y="3280846"/>
            <a:ext cx="1498487"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defRPr sz="2200">
                <a:solidFill>
                  <a:srgbClr val="0066FF"/>
                </a:solidFill>
                <a:latin typeface="Avenir Next Medium"/>
                <a:ea typeface="Avenir Next Medium"/>
                <a:cs typeface="Avenir Next Medium"/>
                <a:sym typeface="Avenir Next Medium"/>
              </a:defRPr>
            </a:pPr>
            <a:r>
              <a:rPr lang="en-US" sz="1100" dirty="0"/>
              <a:t>Expected resolution </a:t>
            </a:r>
            <a:r>
              <a:rPr sz="1100" dirty="0"/>
              <a:t>≈ 3 μ</a:t>
            </a:r>
          </a:p>
        </p:txBody>
      </p:sp>
      <p:grpSp>
        <p:nvGrpSpPr>
          <p:cNvPr id="3" name="Группа 2">
            <a:extLst>
              <a:ext uri="{FF2B5EF4-FFF2-40B4-BE49-F238E27FC236}">
                <a16:creationId xmlns:a16="http://schemas.microsoft.com/office/drawing/2014/main" id="{CF48910A-B0D7-EC86-64E3-075E41F74767}"/>
              </a:ext>
            </a:extLst>
          </p:cNvPr>
          <p:cNvGrpSpPr/>
          <p:nvPr/>
        </p:nvGrpSpPr>
        <p:grpSpPr>
          <a:xfrm>
            <a:off x="6228708" y="3716300"/>
            <a:ext cx="4711240" cy="1677681"/>
            <a:chOff x="5792556" y="3632700"/>
            <a:chExt cx="5644316" cy="2009951"/>
          </a:xfrm>
        </p:grpSpPr>
        <p:pic>
          <p:nvPicPr>
            <p:cNvPr id="684" name="Schematic-of-cross-sectional-view-of-the-PSI-Neutron-Microscope-showing-from-right-to_W640.jpg" descr="Schematic-of-cross-sectional-view-of-the-PSI-Neutron-Microscope-showing-from-right-to_W640.jpg"/>
            <p:cNvPicPr>
              <a:picLocks noChangeAspect="1"/>
            </p:cNvPicPr>
            <p:nvPr/>
          </p:nvPicPr>
          <p:blipFill>
            <a:blip r:embed="rId10"/>
            <a:stretch>
              <a:fillRect/>
            </a:stretch>
          </p:blipFill>
          <p:spPr>
            <a:xfrm>
              <a:off x="5792556" y="3632700"/>
              <a:ext cx="3334336" cy="2009951"/>
            </a:xfrm>
            <a:prstGeom prst="rect">
              <a:avLst/>
            </a:prstGeom>
            <a:ln w="12700">
              <a:miter lim="400000"/>
            </a:ln>
          </p:spPr>
        </p:pic>
        <p:pic>
          <p:nvPicPr>
            <p:cNvPr id="685" name="Figure1.jpg" descr="Figure1.jpg"/>
            <p:cNvPicPr>
              <a:picLocks noChangeAspect="1"/>
            </p:cNvPicPr>
            <p:nvPr/>
          </p:nvPicPr>
          <p:blipFill>
            <a:blip r:embed="rId11"/>
            <a:stretch>
              <a:fillRect/>
            </a:stretch>
          </p:blipFill>
          <p:spPr>
            <a:xfrm>
              <a:off x="9412192" y="3632700"/>
              <a:ext cx="2024680" cy="1742268"/>
            </a:xfrm>
            <a:prstGeom prst="rect">
              <a:avLst/>
            </a:prstGeom>
            <a:ln w="12700">
              <a:miter lim="400000"/>
            </a:ln>
          </p:spPr>
        </p:pic>
      </p:grpSp>
      <p:sp>
        <p:nvSpPr>
          <p:cNvPr id="686" name="Text Box 9"/>
          <p:cNvSpPr txBox="1"/>
          <p:nvPr/>
        </p:nvSpPr>
        <p:spPr>
          <a:xfrm>
            <a:off x="6203916" y="5495154"/>
            <a:ext cx="3157596"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defRPr sz="2500">
                <a:solidFill>
                  <a:srgbClr val="000000"/>
                </a:solidFill>
                <a:latin typeface="Helvetica Neue Medium"/>
                <a:ea typeface="Helvetica Neue Medium"/>
                <a:cs typeface="Helvetica Neue Medium"/>
                <a:sym typeface="Helvetica Neue Medium"/>
              </a:defRPr>
            </a:pPr>
            <a:r>
              <a:rPr sz="1250" dirty="0">
                <a:solidFill>
                  <a:srgbClr val="FF2600"/>
                </a:solidFill>
              </a:rPr>
              <a:t>PSI</a:t>
            </a:r>
            <a:r>
              <a:rPr lang="ru-RU" sz="1250" dirty="0"/>
              <a:t>,  </a:t>
            </a:r>
            <a:r>
              <a:rPr lang="en-US" sz="1250" dirty="0"/>
              <a:t>neutron microscope (neutron imaging)</a:t>
            </a:r>
            <a:endParaRPr sz="1250" dirty="0"/>
          </a:p>
        </p:txBody>
      </p:sp>
      <p:sp>
        <p:nvSpPr>
          <p:cNvPr id="687" name="Text Box 11"/>
          <p:cNvSpPr txBox="1"/>
          <p:nvPr/>
        </p:nvSpPr>
        <p:spPr>
          <a:xfrm>
            <a:off x="7806852" y="5712191"/>
            <a:ext cx="969496"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defRPr sz="2200">
                <a:solidFill>
                  <a:srgbClr val="0433FF"/>
                </a:solidFill>
                <a:latin typeface="Avenir Next Medium"/>
                <a:ea typeface="Avenir Next Medium"/>
                <a:cs typeface="Avenir Next Medium"/>
                <a:sym typeface="Avenir Next Medium"/>
              </a:defRPr>
            </a:pPr>
            <a:r>
              <a:rPr lang="en-US" sz="1100" dirty="0"/>
              <a:t>Resolution</a:t>
            </a:r>
            <a:r>
              <a:rPr sz="1100" dirty="0"/>
              <a:t> ≈ 5 μ</a:t>
            </a:r>
          </a:p>
        </p:txBody>
      </p:sp>
      <p:sp>
        <p:nvSpPr>
          <p:cNvPr id="688" name="Text Box 15"/>
          <p:cNvSpPr txBox="1"/>
          <p:nvPr/>
        </p:nvSpPr>
        <p:spPr>
          <a:xfrm>
            <a:off x="9408757" y="5506695"/>
            <a:ext cx="1604285"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lvl1pPr algn="l" defTabSz="914400">
              <a:defRPr sz="2200">
                <a:solidFill>
                  <a:srgbClr val="FF2600"/>
                </a:solidFill>
                <a:latin typeface="Avenir Next Medium"/>
                <a:ea typeface="Avenir Next Medium"/>
                <a:cs typeface="Avenir Next Medium"/>
                <a:sym typeface="Avenir Next Medium"/>
              </a:defRPr>
            </a:lvl1pPr>
          </a:lstStyle>
          <a:p>
            <a:r>
              <a:rPr lang="en-US" sz="1100" dirty="0"/>
              <a:t>Available for external users</a:t>
            </a:r>
            <a:endParaRPr sz="1100" dirty="0"/>
          </a:p>
        </p:txBody>
      </p:sp>
      <p:sp>
        <p:nvSpPr>
          <p:cNvPr id="2" name="TextBox 1">
            <a:extLst>
              <a:ext uri="{FF2B5EF4-FFF2-40B4-BE49-F238E27FC236}">
                <a16:creationId xmlns:a16="http://schemas.microsoft.com/office/drawing/2014/main" id="{C37996A0-696C-53C3-4203-D861BDE95763}"/>
              </a:ext>
            </a:extLst>
          </p:cNvPr>
          <p:cNvSpPr txBox="1"/>
          <p:nvPr/>
        </p:nvSpPr>
        <p:spPr>
          <a:xfrm>
            <a:off x="1302230" y="6204529"/>
            <a:ext cx="905551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en-US" altLang="en-US" b="1" kern="100" dirty="0">
                <a:solidFill>
                  <a:srgbClr val="FF0000"/>
                </a:solidFill>
                <a:latin typeface="Arial Narrow" panose="020B0706020202030204" pitchFamily="34" charset="0"/>
                <a:ea typeface="Times New Roman" panose="02020603050405020304" pitchFamily="18" charset="0"/>
                <a:cs typeface="Arial Narrow" panose="020B0706020202030204" pitchFamily="34" charset="0"/>
              </a:rPr>
              <a:t>Neutron imaging with UCNs gives sensitivity to weakly absorbing matter (biological objects …)</a:t>
            </a:r>
          </a:p>
        </p:txBody>
      </p:sp>
      <p:sp>
        <p:nvSpPr>
          <p:cNvPr id="5" name="Text Box 14">
            <a:extLst>
              <a:ext uri="{FF2B5EF4-FFF2-40B4-BE49-F238E27FC236}">
                <a16:creationId xmlns:a16="http://schemas.microsoft.com/office/drawing/2014/main" id="{BD9DE1E0-61FB-1C33-0332-86733529C7E0}"/>
              </a:ext>
            </a:extLst>
          </p:cNvPr>
          <p:cNvSpPr txBox="1"/>
          <p:nvPr/>
        </p:nvSpPr>
        <p:spPr>
          <a:xfrm>
            <a:off x="9580940" y="3098174"/>
            <a:ext cx="1408719"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lvl1pPr algn="l" defTabSz="914400">
              <a:defRPr sz="2200">
                <a:solidFill>
                  <a:srgbClr val="FF2600"/>
                </a:solidFill>
                <a:latin typeface="Avenir Next Medium"/>
                <a:ea typeface="Avenir Next Medium"/>
                <a:cs typeface="Avenir Next Medium"/>
                <a:sym typeface="Avenir Next Medium"/>
              </a:defRPr>
            </a:lvl1pPr>
          </a:lstStyle>
          <a:p>
            <a:r>
              <a:rPr lang="en-US" sz="1100" dirty="0"/>
              <a:t>D. S. Hussey et al., 2021</a:t>
            </a:r>
            <a:endParaRPr sz="11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7"/>
          <p:cNvSpPr txBox="1"/>
          <p:nvPr/>
        </p:nvSpPr>
        <p:spPr>
          <a:xfrm>
            <a:off x="7307052" y="874729"/>
            <a:ext cx="3709417"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a:latin typeface="+mj-lt"/>
                <a:ea typeface="+mj-ea"/>
                <a:cs typeface="+mj-cs"/>
                <a:sym typeface="Helvetica"/>
              </a:defRPr>
            </a:pPr>
            <a:r>
              <a:rPr dirty="0"/>
              <a:t>UCNs are important tools for:</a:t>
            </a:r>
          </a:p>
          <a:p>
            <a:pPr>
              <a:defRPr sz="1500">
                <a:latin typeface="+mj-lt"/>
                <a:ea typeface="+mj-ea"/>
                <a:cs typeface="+mj-cs"/>
                <a:sym typeface="Helvetica"/>
              </a:defRPr>
            </a:pPr>
            <a:endParaRPr dirty="0"/>
          </a:p>
          <a:p>
            <a:pPr>
              <a:defRPr sz="1500">
                <a:latin typeface="+mj-lt"/>
                <a:ea typeface="+mj-ea"/>
                <a:cs typeface="+mj-cs"/>
                <a:sym typeface="Helvetica"/>
              </a:defRPr>
            </a:pPr>
            <a:r>
              <a:rPr dirty="0"/>
              <a:t>Search for the neutron EDM</a:t>
            </a:r>
          </a:p>
          <a:p>
            <a:pPr marL="127835" indent="-127835">
              <a:buSzPct val="100000"/>
              <a:buChar char="•"/>
              <a:defRPr sz="1500">
                <a:latin typeface="+mj-lt"/>
                <a:ea typeface="+mj-ea"/>
                <a:cs typeface="+mj-cs"/>
                <a:sym typeface="Helvetica"/>
              </a:defRPr>
            </a:pPr>
            <a:endParaRPr dirty="0"/>
          </a:p>
          <a:p>
            <a:pPr>
              <a:defRPr sz="1500">
                <a:latin typeface="+mj-lt"/>
                <a:ea typeface="+mj-ea"/>
                <a:cs typeface="+mj-cs"/>
                <a:sym typeface="Helvetica"/>
              </a:defRPr>
            </a:pPr>
            <a:r>
              <a:rPr dirty="0"/>
              <a:t>Measurement of the neutron lifetime</a:t>
            </a:r>
          </a:p>
          <a:p>
            <a:pPr marL="127835" indent="-127835">
              <a:buSzPct val="100000"/>
              <a:buChar char="•"/>
              <a:defRPr sz="1500">
                <a:latin typeface="+mj-lt"/>
                <a:ea typeface="+mj-ea"/>
                <a:cs typeface="+mj-cs"/>
                <a:sym typeface="Helvetica"/>
              </a:defRPr>
            </a:pPr>
            <a:endParaRPr dirty="0"/>
          </a:p>
          <a:p>
            <a:pPr>
              <a:defRPr sz="1500">
                <a:latin typeface="+mj-lt"/>
                <a:ea typeface="+mj-ea"/>
                <a:cs typeface="+mj-cs"/>
                <a:sym typeface="Helvetica"/>
              </a:defRPr>
            </a:pPr>
            <a:r>
              <a:rPr dirty="0"/>
              <a:t>Measurement of angular correlation coefficients of neutron beta decay</a:t>
            </a:r>
          </a:p>
          <a:p>
            <a:pPr marL="127835" indent="-127835">
              <a:buSzPct val="100000"/>
              <a:buChar char="•"/>
              <a:defRPr sz="1500">
                <a:latin typeface="+mj-lt"/>
                <a:ea typeface="+mj-ea"/>
                <a:cs typeface="+mj-cs"/>
                <a:sym typeface="Helvetica"/>
              </a:defRPr>
            </a:pPr>
            <a:endParaRPr dirty="0"/>
          </a:p>
          <a:p>
            <a:pPr>
              <a:defRPr sz="1500">
                <a:latin typeface="+mj-lt"/>
                <a:ea typeface="+mj-ea"/>
                <a:cs typeface="+mj-cs"/>
                <a:sym typeface="Helvetica"/>
              </a:defRPr>
            </a:pPr>
            <a:r>
              <a:rPr dirty="0"/>
              <a:t>Search for neutron-antineutron oscillations</a:t>
            </a:r>
          </a:p>
          <a:p>
            <a:pPr marL="127835" indent="-127835">
              <a:buSzPct val="100000"/>
              <a:buChar char="•"/>
              <a:defRPr sz="1500">
                <a:latin typeface="+mj-lt"/>
                <a:ea typeface="+mj-ea"/>
                <a:cs typeface="+mj-cs"/>
                <a:sym typeface="Helvetica"/>
              </a:defRPr>
            </a:pPr>
            <a:endParaRPr dirty="0"/>
          </a:p>
          <a:p>
            <a:pPr>
              <a:defRPr sz="1500">
                <a:latin typeface="+mj-lt"/>
                <a:ea typeface="+mj-ea"/>
                <a:cs typeface="+mj-cs"/>
                <a:sym typeface="Helvetica"/>
              </a:defRPr>
            </a:pPr>
            <a:r>
              <a:rPr lang="en-US" dirty="0"/>
              <a:t>Investigation of q</a:t>
            </a:r>
            <a:r>
              <a:rPr dirty="0"/>
              <a:t>uantization of neutron states in a gravitational field and search for new interactions</a:t>
            </a:r>
            <a:endParaRPr lang="en-US" dirty="0"/>
          </a:p>
          <a:p>
            <a:pPr>
              <a:defRPr sz="1500">
                <a:latin typeface="+mj-lt"/>
                <a:ea typeface="+mj-ea"/>
                <a:cs typeface="+mj-cs"/>
                <a:sym typeface="Helvetica"/>
              </a:defRPr>
            </a:pPr>
            <a:endParaRPr lang="en-US" dirty="0"/>
          </a:p>
          <a:p>
            <a:pPr>
              <a:defRPr sz="1500">
                <a:latin typeface="+mj-lt"/>
                <a:ea typeface="+mj-ea"/>
                <a:cs typeface="+mj-cs"/>
                <a:sym typeface="Helvetica"/>
              </a:defRPr>
            </a:pPr>
            <a:r>
              <a:rPr lang="en-US" dirty="0"/>
              <a:t>Research in n</a:t>
            </a:r>
            <a:r>
              <a:rPr dirty="0"/>
              <a:t>on-stationary quantum mechanics and neutron optics</a:t>
            </a:r>
            <a:endParaRPr lang="en-US" dirty="0"/>
          </a:p>
          <a:p>
            <a:pPr>
              <a:defRPr sz="1500">
                <a:latin typeface="+mj-lt"/>
                <a:ea typeface="+mj-ea"/>
                <a:cs typeface="+mj-cs"/>
                <a:sym typeface="Helvetica"/>
              </a:defRPr>
            </a:pPr>
            <a:r>
              <a:rPr lang="en-US" dirty="0"/>
              <a:t>…</a:t>
            </a:r>
            <a:endParaRPr dirty="0"/>
          </a:p>
        </p:txBody>
      </p:sp>
      <p:pic>
        <p:nvPicPr>
          <p:cNvPr id="137" name="Линия Линия" descr="Линия Линия"/>
          <p:cNvPicPr>
            <a:picLocks/>
          </p:cNvPicPr>
          <p:nvPr/>
        </p:nvPicPr>
        <p:blipFill>
          <a:blip r:embed="rId2"/>
          <a:stretch>
            <a:fillRect/>
          </a:stretch>
        </p:blipFill>
        <p:spPr>
          <a:xfrm>
            <a:off x="7240069" y="1176866"/>
            <a:ext cx="3180880" cy="76201"/>
          </a:xfrm>
          <a:prstGeom prst="rect">
            <a:avLst/>
          </a:prstGeom>
        </p:spPr>
      </p:pic>
      <p:sp>
        <p:nvSpPr>
          <p:cNvPr id="139" name="General definition: UCNs are neutrons whose energy is so low that they are reflected under any angle of incidence can be contained in traps"/>
          <p:cNvSpPr txBox="1"/>
          <p:nvPr/>
        </p:nvSpPr>
        <p:spPr>
          <a:xfrm>
            <a:off x="1051019" y="1743768"/>
            <a:ext cx="5670852"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Avenir Next Condensed Regular"/>
                <a:ea typeface="Avenir Next Condensed Regular"/>
                <a:cs typeface="Avenir Next Condensed Regular"/>
                <a:sym typeface="Avenir Next Condensed Regular"/>
              </a:defRPr>
            </a:pPr>
            <a:r>
              <a:rPr b="1" u="sng"/>
              <a:t>General definition: </a:t>
            </a:r>
            <a:r>
              <a:t>UCNs are neutrons whose energy is so low that they are reflected under any angle of incidence can be contained in traps</a:t>
            </a:r>
          </a:p>
        </p:txBody>
      </p:sp>
      <p:sp>
        <p:nvSpPr>
          <p:cNvPr id="140" name="Ultra Cold Neutrons"/>
          <p:cNvSpPr txBox="1"/>
          <p:nvPr/>
        </p:nvSpPr>
        <p:spPr>
          <a:xfrm>
            <a:off x="1005998" y="845396"/>
            <a:ext cx="3709417" cy="78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Avenir Next Condensed Medium"/>
                <a:ea typeface="Avenir Next Condensed Medium"/>
                <a:cs typeface="Avenir Next Condensed Medium"/>
                <a:sym typeface="Avenir Next Condensed Medium"/>
              </a:defRPr>
            </a:lvl1pPr>
          </a:lstStyle>
          <a:p>
            <a:r>
              <a:t>Ultra Cold Neutrons</a:t>
            </a:r>
          </a:p>
        </p:txBody>
      </p:sp>
      <p:graphicFrame>
        <p:nvGraphicFramePr>
          <p:cNvPr id="141" name="Group 164"/>
          <p:cNvGraphicFramePr/>
          <p:nvPr/>
        </p:nvGraphicFramePr>
        <p:xfrm>
          <a:off x="1129964" y="2588747"/>
          <a:ext cx="5142317" cy="2239304"/>
        </p:xfrm>
        <a:graphic>
          <a:graphicData uri="http://schemas.openxmlformats.org/drawingml/2006/table">
            <a:tbl>
              <a:tblPr>
                <a:tableStyleId>{4C3C2611-4C71-4FC5-86AE-919BDF0F9419}</a:tableStyleId>
              </a:tblPr>
              <a:tblGrid>
                <a:gridCol w="1061750">
                  <a:extLst>
                    <a:ext uri="{9D8B030D-6E8A-4147-A177-3AD203B41FA5}">
                      <a16:colId xmlns:a16="http://schemas.microsoft.com/office/drawing/2014/main" val="20000"/>
                    </a:ext>
                  </a:extLst>
                </a:gridCol>
                <a:gridCol w="1470660">
                  <a:extLst>
                    <a:ext uri="{9D8B030D-6E8A-4147-A177-3AD203B41FA5}">
                      <a16:colId xmlns:a16="http://schemas.microsoft.com/office/drawing/2014/main" val="20001"/>
                    </a:ext>
                  </a:extLst>
                </a:gridCol>
                <a:gridCol w="1189519">
                  <a:extLst>
                    <a:ext uri="{9D8B030D-6E8A-4147-A177-3AD203B41FA5}">
                      <a16:colId xmlns:a16="http://schemas.microsoft.com/office/drawing/2014/main" val="20002"/>
                    </a:ext>
                  </a:extLst>
                </a:gridCol>
                <a:gridCol w="1420388">
                  <a:extLst>
                    <a:ext uri="{9D8B030D-6E8A-4147-A177-3AD203B41FA5}">
                      <a16:colId xmlns:a16="http://schemas.microsoft.com/office/drawing/2014/main" val="20003"/>
                    </a:ext>
                  </a:extLst>
                </a:gridCol>
              </a:tblGrid>
              <a:tr h="358651">
                <a:tc>
                  <a:txBody>
                    <a:bodyPr/>
                    <a:lstStyle/>
                    <a:p>
                      <a:pPr algn="l" defTabSz="914400">
                        <a:spcBef>
                          <a:spcPts val="600"/>
                        </a:spcBef>
                        <a:defRPr sz="1500">
                          <a:latin typeface="Avenir Next Condensed Medium"/>
                          <a:ea typeface="Avenir Next Condensed Medium"/>
                          <a:cs typeface="Avenir Next Condensed Medium"/>
                          <a:sym typeface="Avenir Next Condensed Medium"/>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t>E (eV)</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t>T (K)</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rPr dirty="0"/>
                        <a:t>λ(</a:t>
                      </a:r>
                      <a:r>
                        <a:rPr lang="en-US" dirty="0"/>
                        <a:t>Å</a:t>
                      </a:r>
                      <a:r>
                        <a:rPr dirty="0"/>
                        <a: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358140">
                <a:tc>
                  <a:txBody>
                    <a:bodyPr/>
                    <a:lstStyle/>
                    <a:p>
                      <a:pPr algn="just" defTabSz="914400">
                        <a:defRPr sz="1800"/>
                      </a:pPr>
                      <a:r>
                        <a:rPr sz="1500">
                          <a:solidFill>
                            <a:srgbClr val="FF2600"/>
                          </a:solidFill>
                          <a:latin typeface="Avenir Next Condensed Medium"/>
                          <a:ea typeface="Avenir Next Condensed Medium"/>
                          <a:cs typeface="Avenir Next Condensed Medium"/>
                          <a:sym typeface="Avenir Next Condensed Medium"/>
                        </a:rPr>
                        <a:t>Ultra cold</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solidFill>
                            <a:srgbClr val="FF2600"/>
                          </a:solidFill>
                          <a:latin typeface="Avenir Next Condensed Medium"/>
                          <a:ea typeface="Avenir Next Condensed Medium"/>
                          <a:cs typeface="Avenir Next Condensed Medium"/>
                          <a:sym typeface="Avenir Next Condensed Medium"/>
                        </a:defRPr>
                      </a:pPr>
                      <a:r>
                        <a:t>&lt;10</a:t>
                      </a:r>
                      <a:r>
                        <a:rPr baseline="30133"/>
                        <a:t>-7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solidFill>
                            <a:srgbClr val="FF2600"/>
                          </a:solidFill>
                          <a:latin typeface="Avenir Next Condensed Medium"/>
                          <a:ea typeface="Avenir Next Condensed Medium"/>
                          <a:cs typeface="Avenir Next Condensed Medium"/>
                          <a:sym typeface="Avenir Next Condensed Medium"/>
                        </a:defRPr>
                      </a:pPr>
                      <a:r>
                        <a:t>≈ (&lt;) mK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solidFill>
                            <a:srgbClr val="FF2600"/>
                          </a:solidFill>
                          <a:latin typeface="Avenir Next Condensed Medium"/>
                          <a:ea typeface="Avenir Next Condensed Medium"/>
                          <a:cs typeface="Avenir Next Condensed Medium"/>
                          <a:sym typeface="Avenir Next Condensed Medium"/>
                        </a:rPr>
                        <a:t>&gt;800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358140">
                <a:tc>
                  <a:txBody>
                    <a:bodyPr/>
                    <a:lstStyle/>
                    <a:p>
                      <a:pPr algn="just" defTabSz="914400">
                        <a:defRPr sz="1800"/>
                      </a:pPr>
                      <a:r>
                        <a:rPr sz="1500">
                          <a:latin typeface="Avenir Next Condensed Medium"/>
                          <a:ea typeface="Avenir Next Condensed Medium"/>
                          <a:cs typeface="Avenir Next Condensed Medium"/>
                          <a:sym typeface="Avenir Next Condensed Medium"/>
                        </a:rPr>
                        <a:t>Very cold</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t>10</a:t>
                      </a:r>
                      <a:r>
                        <a:rPr baseline="30133"/>
                        <a:t>-7</a:t>
                      </a:r>
                      <a:r>
                        <a:t> – 10</a:t>
                      </a:r>
                      <a:r>
                        <a:rPr baseline="30133"/>
                        <a:t>-4</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t>10</a:t>
                      </a:r>
                      <a:r>
                        <a:rPr baseline="30133"/>
                        <a:t>-2</a:t>
                      </a:r>
                      <a:r>
                        <a:t> - 10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800 - 30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395186">
                <a:tc>
                  <a:txBody>
                    <a:bodyPr/>
                    <a:lstStyle/>
                    <a:p>
                      <a:pPr algn="just" defTabSz="914400">
                        <a:defRPr sz="1800"/>
                      </a:pPr>
                      <a:r>
                        <a:rPr sz="1500">
                          <a:latin typeface="Avenir Next Condensed Medium"/>
                          <a:ea typeface="Avenir Next Condensed Medium"/>
                          <a:cs typeface="Avenir Next Condensed Medium"/>
                          <a:sym typeface="Avenir Next Condensed Medium"/>
                        </a:rPr>
                        <a:t>Cold</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t>(0.1-10)×10</a:t>
                      </a:r>
                      <a:r>
                        <a:rPr baseline="30399"/>
                        <a:t>-3</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10-120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30-3</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385647">
                <a:tc>
                  <a:txBody>
                    <a:bodyPr/>
                    <a:lstStyle/>
                    <a:p>
                      <a:pPr algn="just" defTabSz="914400">
                        <a:defRPr sz="1800"/>
                      </a:pPr>
                      <a:r>
                        <a:rPr sz="1500">
                          <a:latin typeface="Avenir Next Condensed Medium"/>
                          <a:ea typeface="Avenir Next Condensed Medium"/>
                          <a:cs typeface="Avenir Next Condensed Medium"/>
                          <a:sym typeface="Avenir Next Condensed Medium"/>
                        </a:rPr>
                        <a:t>Thermal</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500">
                          <a:latin typeface="Avenir Next Condensed Medium"/>
                          <a:ea typeface="Avenir Next Condensed Medium"/>
                          <a:cs typeface="Avenir Next Condensed Medium"/>
                          <a:sym typeface="Avenir Next Condensed Medium"/>
                        </a:defRPr>
                      </a:pPr>
                      <a:r>
                        <a:rPr dirty="0"/>
                        <a:t>(10-100) ×10</a:t>
                      </a:r>
                      <a:r>
                        <a:rPr baseline="30000" dirty="0"/>
                        <a:t>-3</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120-1000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4-1</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383540">
                <a:tc>
                  <a:txBody>
                    <a:bodyPr/>
                    <a:lstStyle/>
                    <a:p>
                      <a:pPr algn="just" defTabSz="914400">
                        <a:defRPr sz="1800"/>
                      </a:pPr>
                      <a:r>
                        <a:rPr sz="1500">
                          <a:latin typeface="Avenir Next Condensed Medium"/>
                          <a:ea typeface="Avenir Next Condensed Medium"/>
                          <a:cs typeface="Avenir Next Condensed Medium"/>
                          <a:sym typeface="Avenir Next Condensed Medium"/>
                        </a:rPr>
                        <a:t>Resonant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a:latin typeface="Avenir Next Condensed Medium"/>
                          <a:ea typeface="Avenir Next Condensed Medium"/>
                          <a:cs typeface="Avenir Next Condensed Medium"/>
                          <a:sym typeface="Avenir Next Condensed Medium"/>
                        </a:rPr>
                        <a:t>&gt;1</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600"/>
                        </a:spcBef>
                        <a:defRPr sz="1500">
                          <a:latin typeface="Avenir Next Condensed Medium"/>
                          <a:ea typeface="Avenir Next Condensed Medium"/>
                          <a:cs typeface="Avenir Next Condensed Medium"/>
                          <a:sym typeface="Avenir Next Condensed Medium"/>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defRPr sz="1800"/>
                      </a:pPr>
                      <a:r>
                        <a:rPr sz="1500" dirty="0">
                          <a:latin typeface="Avenir Next Condensed Medium"/>
                          <a:ea typeface="Avenir Next Condensed Medium"/>
                          <a:cs typeface="Avenir Next Condensed Medium"/>
                          <a:sym typeface="Avenir Next Condensed Medium"/>
                        </a:rPr>
                        <a:t>&lt; 0.1</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3"/>
          <p:cNvSpPr txBox="1">
            <a:spLocks noGrp="1"/>
          </p:cNvSpPr>
          <p:nvPr/>
        </p:nvSpPr>
        <p:spPr>
          <a:xfrm>
            <a:off x="2081205" y="2399556"/>
            <a:ext cx="7762041" cy="1547495"/>
          </a:xfrm>
          <a:prstGeom prst="rect">
            <a:avLst/>
          </a:prstGeom>
          <a:ln w="12700">
            <a:miter lim="400000"/>
          </a:ln>
        </p:spPr>
        <p:txBody>
          <a:bodyPr lIns="45719" rIns="45719" anchor="ctr">
            <a:normAutofit fontScale="95000"/>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4000" b="1" dirty="0">
                <a:latin typeface="Arial Narrow" panose="020B0706020202030204" pitchFamily="34" charset="0"/>
              </a:rPr>
              <a:t>Project of the UCN Source at FLNP JINR</a:t>
            </a:r>
          </a:p>
        </p:txBody>
      </p:sp>
      <p:pic>
        <p:nvPicPr>
          <p:cNvPr id="2" name="Линия Линия" descr="Линия Линия"/>
          <p:cNvPicPr/>
          <p:nvPr/>
        </p:nvPicPr>
        <p:blipFill>
          <a:blip r:embed="rId2"/>
          <a:stretch>
            <a:fillRect/>
          </a:stretch>
        </p:blipFill>
        <p:spPr>
          <a:xfrm>
            <a:off x="1325832" y="3590929"/>
            <a:ext cx="9009575" cy="5949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he trap is remote from the moderator due to the presence of biological shielding"/>
          <p:cNvSpPr txBox="1"/>
          <p:nvPr/>
        </p:nvSpPr>
        <p:spPr>
          <a:xfrm>
            <a:off x="2286000" y="6266273"/>
            <a:ext cx="9563735" cy="384721"/>
          </a:xfrm>
          <a:prstGeom prst="rect">
            <a:avLst/>
          </a:prstGeom>
          <a:ln w="12700">
            <a:miter lim="400000"/>
          </a:ln>
        </p:spPr>
        <p:txBody>
          <a:bodyPr wrap="square" lIns="45719" rIns="45719">
            <a:spAutoFit/>
          </a:bodyPr>
          <a:lstStyle>
            <a:lvl1pPr>
              <a:spcBef>
                <a:spcPts val="1200"/>
              </a:spcBef>
              <a:defRPr>
                <a:latin typeface="Avenir Next Medium" panose="020B0803020202020204"/>
                <a:ea typeface="Avenir Next Medium" panose="020B0803020202020204"/>
                <a:cs typeface="Avenir Next Medium" panose="020B0803020202020204"/>
                <a:sym typeface="Avenir Next Medium" panose="020B0803020202020204"/>
              </a:defRPr>
            </a:lvl1pPr>
          </a:lstStyle>
          <a:p>
            <a:pPr>
              <a:buSzPct val="150000"/>
            </a:pPr>
            <a:r>
              <a:rPr lang="en-US" sz="1900" b="1" dirty="0">
                <a:solidFill>
                  <a:srgbClr val="FF0000"/>
                </a:solidFill>
                <a:latin typeface="Arial Narrow" panose="020B0706020202030204" pitchFamily="34" charset="0"/>
                <a:ea typeface="Aptos" panose="020B0004020202020204" pitchFamily="34" charset="0"/>
                <a:cs typeface="Arial Narrow" panose="020B0706020202030204" pitchFamily="34" charset="0"/>
              </a:rPr>
              <a:t>Due to the biological shielding, the trap is distant from the moderator-convertor</a:t>
            </a:r>
            <a:endParaRPr sz="1900" b="1" dirty="0">
              <a:solidFill>
                <a:srgbClr val="FF0000"/>
              </a:solidFill>
              <a:latin typeface="Arial Narrow" panose="020B0706020202030204" pitchFamily="34" charset="0"/>
              <a:cs typeface="Arial Narrow" panose="020B0706020202030204" pitchFamily="34" charset="0"/>
            </a:endParaRPr>
          </a:p>
        </p:txBody>
      </p:sp>
      <p:pic>
        <p:nvPicPr>
          <p:cNvPr id="273" name="Линия Линия" descr="Линия Линия"/>
          <p:cNvPicPr/>
          <p:nvPr/>
        </p:nvPicPr>
        <p:blipFill>
          <a:blip r:embed="rId2"/>
          <a:stretch>
            <a:fillRect/>
          </a:stretch>
        </p:blipFill>
        <p:spPr>
          <a:xfrm>
            <a:off x="880110" y="6123940"/>
            <a:ext cx="10476230" cy="76200"/>
          </a:xfrm>
          <a:prstGeom prst="rect">
            <a:avLst/>
          </a:prstGeom>
        </p:spPr>
      </p:pic>
      <p:sp>
        <p:nvSpPr>
          <p:cNvPr id="7" name="Rectangle 3">
            <a:extLst>
              <a:ext uri="{FF2B5EF4-FFF2-40B4-BE49-F238E27FC236}">
                <a16:creationId xmlns:a16="http://schemas.microsoft.com/office/drawing/2014/main" id="{A85A5092-7DEE-2CC7-DA93-865DF65B1212}"/>
              </a:ext>
            </a:extLst>
          </p:cNvPr>
          <p:cNvSpPr txBox="1">
            <a:spLocks noGrp="1"/>
          </p:cNvSpPr>
          <p:nvPr>
            <p:ph type="title"/>
          </p:nvPr>
        </p:nvSpPr>
        <p:spPr>
          <a:xfrm>
            <a:off x="416560" y="48895"/>
            <a:ext cx="11433175" cy="792480"/>
          </a:xfrm>
          <a:prstGeom prst="rect">
            <a:avLst/>
          </a:prstGeom>
        </p:spPr>
        <p:txBody>
          <a:bodyPr>
            <a:normAutofit/>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dirty="0"/>
              <a:t>FLNP JINR pulsed source </a:t>
            </a:r>
            <a:r>
              <a:rPr lang="ru-RU" dirty="0"/>
              <a:t>+ </a:t>
            </a:r>
            <a:r>
              <a:rPr lang="en-US" dirty="0"/>
              <a:t>pulsed accumulation of UCN in Trap</a:t>
            </a:r>
            <a:endParaRPr dirty="0"/>
          </a:p>
        </p:txBody>
      </p:sp>
      <p:pic>
        <p:nvPicPr>
          <p:cNvPr id="8" name="Линия Линия" descr="Линия Линия">
            <a:extLst>
              <a:ext uri="{FF2B5EF4-FFF2-40B4-BE49-F238E27FC236}">
                <a16:creationId xmlns:a16="http://schemas.microsoft.com/office/drawing/2014/main" id="{FB883314-77B5-7FC8-2541-C1E4E178F03F}"/>
              </a:ext>
            </a:extLst>
          </p:cNvPr>
          <p:cNvPicPr/>
          <p:nvPr/>
        </p:nvPicPr>
        <p:blipFill>
          <a:blip r:embed="rId3"/>
          <a:stretch>
            <a:fillRect/>
          </a:stretch>
        </p:blipFill>
        <p:spPr>
          <a:xfrm>
            <a:off x="325966" y="622300"/>
            <a:ext cx="11540068" cy="76200"/>
          </a:xfrm>
          <a:prstGeom prst="rect">
            <a:avLst/>
          </a:prstGeom>
        </p:spPr>
      </p:pic>
      <p:pic>
        <p:nvPicPr>
          <p:cNvPr id="9" name="Прямоугольник Прямоугольник" descr="Прямоугольник Прямоугольник">
            <a:extLst>
              <a:ext uri="{FF2B5EF4-FFF2-40B4-BE49-F238E27FC236}">
                <a16:creationId xmlns:a16="http://schemas.microsoft.com/office/drawing/2014/main" id="{41C358A1-E03F-BD39-4DA6-0A5F392335E7}"/>
              </a:ext>
            </a:extLst>
          </p:cNvPr>
          <p:cNvPicPr/>
          <p:nvPr/>
        </p:nvPicPr>
        <p:blipFill>
          <a:blip r:embed="rId4">
            <a:alphaModFix amt="20914"/>
          </a:blip>
          <a:stretch>
            <a:fillRect/>
          </a:stretch>
        </p:blipFill>
        <p:spPr>
          <a:xfrm>
            <a:off x="8195310" y="454025"/>
            <a:ext cx="3654425" cy="4955540"/>
          </a:xfrm>
          <a:prstGeom prst="rect">
            <a:avLst/>
          </a:prstGeom>
          <a:effectLst>
            <a:outerShdw blurRad="355600" rotWithShape="0">
              <a:srgbClr val="000000">
                <a:alpha val="75000"/>
              </a:srgbClr>
            </a:outerShdw>
          </a:effectLst>
        </p:spPr>
      </p:pic>
      <p:grpSp>
        <p:nvGrpSpPr>
          <p:cNvPr id="10" name="Сгруппировать">
            <a:extLst>
              <a:ext uri="{FF2B5EF4-FFF2-40B4-BE49-F238E27FC236}">
                <a16:creationId xmlns:a16="http://schemas.microsoft.com/office/drawing/2014/main" id="{5B5EE8F0-43CD-AF68-DAC1-FEF9C323BBE5}"/>
              </a:ext>
            </a:extLst>
          </p:cNvPr>
          <p:cNvGrpSpPr/>
          <p:nvPr/>
        </p:nvGrpSpPr>
        <p:grpSpPr>
          <a:xfrm>
            <a:off x="8561070" y="1647190"/>
            <a:ext cx="3088005" cy="1414780"/>
            <a:chOff x="0" y="0"/>
            <a:chExt cx="3088015" cy="1414779"/>
          </a:xfrm>
        </p:grpSpPr>
        <p:grpSp>
          <p:nvGrpSpPr>
            <p:cNvPr id="11" name="Сгруппировать">
              <a:extLst>
                <a:ext uri="{FF2B5EF4-FFF2-40B4-BE49-F238E27FC236}">
                  <a16:creationId xmlns:a16="http://schemas.microsoft.com/office/drawing/2014/main" id="{E0E94525-4E0A-A795-D361-4EF368DEE138}"/>
                </a:ext>
              </a:extLst>
            </p:cNvPr>
            <p:cNvGrpSpPr/>
            <p:nvPr/>
          </p:nvGrpSpPr>
          <p:grpSpPr>
            <a:xfrm>
              <a:off x="0" y="0"/>
              <a:ext cx="3088016" cy="1414780"/>
              <a:chOff x="0" y="0"/>
              <a:chExt cx="3088015" cy="1414779"/>
            </a:xfrm>
          </p:grpSpPr>
          <p:grpSp>
            <p:nvGrpSpPr>
              <p:cNvPr id="31" name="Сгруппировать">
                <a:extLst>
                  <a:ext uri="{FF2B5EF4-FFF2-40B4-BE49-F238E27FC236}">
                    <a16:creationId xmlns:a16="http://schemas.microsoft.com/office/drawing/2014/main" id="{F904E7A4-181D-3A4F-E46A-2B1D79765AC6}"/>
                  </a:ext>
                </a:extLst>
              </p:cNvPr>
              <p:cNvGrpSpPr/>
              <p:nvPr/>
            </p:nvGrpSpPr>
            <p:grpSpPr>
              <a:xfrm>
                <a:off x="129504" y="301163"/>
                <a:ext cx="2958512" cy="1113617"/>
                <a:chOff x="0" y="0"/>
                <a:chExt cx="2958511" cy="1113616"/>
              </a:xfrm>
            </p:grpSpPr>
            <p:sp>
              <p:nvSpPr>
                <p:cNvPr id="35" name="Прямоугольник">
                  <a:extLst>
                    <a:ext uri="{FF2B5EF4-FFF2-40B4-BE49-F238E27FC236}">
                      <a16:creationId xmlns:a16="http://schemas.microsoft.com/office/drawing/2014/main" id="{98F85069-82BB-3411-80B1-FAD9E4EAE25F}"/>
                    </a:ext>
                  </a:extLst>
                </p:cNvPr>
                <p:cNvSpPr/>
                <p:nvPr/>
              </p:nvSpPr>
              <p:spPr>
                <a:xfrm>
                  <a:off x="58483" y="0"/>
                  <a:ext cx="62179" cy="954828"/>
                </a:xfrm>
                <a:prstGeom prst="rect">
                  <a:avLst/>
                </a:prstGeom>
                <a:solidFill>
                  <a:srgbClr val="FF9300"/>
                </a:solidFill>
                <a:ln w="12700" cap="flat">
                  <a:solidFill>
                    <a:schemeClr val="accent1"/>
                  </a:solidFill>
                  <a:prstDash val="solid"/>
                  <a:miter lim="800000"/>
                </a:ln>
                <a:effectLst/>
              </p:spPr>
              <p:txBody>
                <a:bodyPr wrap="square" lIns="45719" tIns="45719" rIns="45719" bIns="45719" numCol="1" anchor="ctr">
                  <a:noAutofit/>
                </a:bodyPr>
                <a:lstStyle/>
                <a:p>
                  <a:endParaRPr/>
                </a:p>
              </p:txBody>
            </p:sp>
            <p:sp>
              <p:nvSpPr>
                <p:cNvPr id="36" name="Прямоугольник">
                  <a:extLst>
                    <a:ext uri="{FF2B5EF4-FFF2-40B4-BE49-F238E27FC236}">
                      <a16:creationId xmlns:a16="http://schemas.microsoft.com/office/drawing/2014/main" id="{75A5EA92-6C6C-1D79-A0A3-7E23BA7E8055}"/>
                    </a:ext>
                  </a:extLst>
                </p:cNvPr>
                <p:cNvSpPr/>
                <p:nvPr/>
              </p:nvSpPr>
              <p:spPr>
                <a:xfrm>
                  <a:off x="642683" y="0"/>
                  <a:ext cx="62179" cy="954828"/>
                </a:xfrm>
                <a:prstGeom prst="rect">
                  <a:avLst/>
                </a:prstGeom>
                <a:solidFill>
                  <a:srgbClr val="FF9300"/>
                </a:solidFill>
                <a:ln w="12700" cap="flat">
                  <a:solidFill>
                    <a:schemeClr val="accent1"/>
                  </a:solidFill>
                  <a:prstDash val="solid"/>
                  <a:miter lim="800000"/>
                </a:ln>
                <a:effectLst/>
              </p:spPr>
              <p:txBody>
                <a:bodyPr wrap="square" lIns="45719" tIns="45719" rIns="45719" bIns="45719" numCol="1" anchor="ctr">
                  <a:noAutofit/>
                </a:bodyPr>
                <a:lstStyle/>
                <a:p>
                  <a:endParaRPr/>
                </a:p>
              </p:txBody>
            </p:sp>
            <p:sp>
              <p:nvSpPr>
                <p:cNvPr id="37" name="Прямоугольник">
                  <a:extLst>
                    <a:ext uri="{FF2B5EF4-FFF2-40B4-BE49-F238E27FC236}">
                      <a16:creationId xmlns:a16="http://schemas.microsoft.com/office/drawing/2014/main" id="{4DAE6ECD-8A0E-9FE3-A894-387B6C3AD8C0}"/>
                    </a:ext>
                  </a:extLst>
                </p:cNvPr>
                <p:cNvSpPr/>
                <p:nvPr/>
              </p:nvSpPr>
              <p:spPr>
                <a:xfrm>
                  <a:off x="1226883" y="0"/>
                  <a:ext cx="62179" cy="954828"/>
                </a:xfrm>
                <a:prstGeom prst="rect">
                  <a:avLst/>
                </a:prstGeom>
                <a:solidFill>
                  <a:srgbClr val="FF9300"/>
                </a:solidFill>
                <a:ln w="12700" cap="flat">
                  <a:solidFill>
                    <a:schemeClr val="accent1"/>
                  </a:solidFill>
                  <a:prstDash val="solid"/>
                  <a:miter lim="800000"/>
                </a:ln>
                <a:effectLst/>
              </p:spPr>
              <p:txBody>
                <a:bodyPr wrap="square" lIns="45719" tIns="45719" rIns="45719" bIns="45719" numCol="1" anchor="ctr">
                  <a:noAutofit/>
                </a:bodyPr>
                <a:lstStyle/>
                <a:p>
                  <a:endParaRPr/>
                </a:p>
              </p:txBody>
            </p:sp>
            <p:sp>
              <p:nvSpPr>
                <p:cNvPr id="38" name="Прямоугольник">
                  <a:extLst>
                    <a:ext uri="{FF2B5EF4-FFF2-40B4-BE49-F238E27FC236}">
                      <a16:creationId xmlns:a16="http://schemas.microsoft.com/office/drawing/2014/main" id="{2B4B6E6E-8FB8-373F-C926-401450F2B1B9}"/>
                    </a:ext>
                  </a:extLst>
                </p:cNvPr>
                <p:cNvSpPr/>
                <p:nvPr/>
              </p:nvSpPr>
              <p:spPr>
                <a:xfrm>
                  <a:off x="1811083" y="0"/>
                  <a:ext cx="62179" cy="954828"/>
                </a:xfrm>
                <a:prstGeom prst="rect">
                  <a:avLst/>
                </a:prstGeom>
                <a:solidFill>
                  <a:srgbClr val="FF9300"/>
                </a:solidFill>
                <a:ln w="12700" cap="flat">
                  <a:solidFill>
                    <a:schemeClr val="accent1"/>
                  </a:solidFill>
                  <a:prstDash val="solid"/>
                  <a:miter lim="800000"/>
                </a:ln>
                <a:effectLst/>
              </p:spPr>
              <p:txBody>
                <a:bodyPr wrap="square" lIns="45719" tIns="45719" rIns="45719" bIns="45719" numCol="1" anchor="ctr">
                  <a:noAutofit/>
                </a:bodyPr>
                <a:lstStyle/>
                <a:p>
                  <a:endParaRPr/>
                </a:p>
              </p:txBody>
            </p:sp>
            <p:sp>
              <p:nvSpPr>
                <p:cNvPr id="39" name="Прямоугольник">
                  <a:extLst>
                    <a:ext uri="{FF2B5EF4-FFF2-40B4-BE49-F238E27FC236}">
                      <a16:creationId xmlns:a16="http://schemas.microsoft.com/office/drawing/2014/main" id="{C9099FED-DB2A-6ECB-5DCB-13108AB634EF}"/>
                    </a:ext>
                  </a:extLst>
                </p:cNvPr>
                <p:cNvSpPr/>
                <p:nvPr/>
              </p:nvSpPr>
              <p:spPr>
                <a:xfrm>
                  <a:off x="2395284" y="0"/>
                  <a:ext cx="62179" cy="954828"/>
                </a:xfrm>
                <a:prstGeom prst="rect">
                  <a:avLst/>
                </a:prstGeom>
                <a:solidFill>
                  <a:srgbClr val="FF9300"/>
                </a:solidFill>
                <a:ln w="12700" cap="flat">
                  <a:solidFill>
                    <a:schemeClr val="accent1"/>
                  </a:solidFill>
                  <a:prstDash val="solid"/>
                  <a:miter lim="800000"/>
                </a:ln>
                <a:effectLst/>
              </p:spPr>
              <p:txBody>
                <a:bodyPr wrap="square" lIns="45719" tIns="45719" rIns="45719" bIns="45719" numCol="1" anchor="ctr">
                  <a:noAutofit/>
                </a:bodyPr>
                <a:lstStyle/>
                <a:p>
                  <a:endParaRPr/>
                </a:p>
              </p:txBody>
            </p:sp>
            <p:grpSp>
              <p:nvGrpSpPr>
                <p:cNvPr id="40" name="Сгруппировать">
                  <a:extLst>
                    <a:ext uri="{FF2B5EF4-FFF2-40B4-BE49-F238E27FC236}">
                      <a16:creationId xmlns:a16="http://schemas.microsoft.com/office/drawing/2014/main" id="{0570E08D-F0E6-2586-BC11-FB88422E1239}"/>
                    </a:ext>
                  </a:extLst>
                </p:cNvPr>
                <p:cNvGrpSpPr/>
                <p:nvPr/>
              </p:nvGrpSpPr>
              <p:grpSpPr>
                <a:xfrm>
                  <a:off x="0" y="793576"/>
                  <a:ext cx="2958512" cy="320041"/>
                  <a:chOff x="0" y="0"/>
                  <a:chExt cx="2958511" cy="320040"/>
                </a:xfrm>
              </p:grpSpPr>
              <p:sp>
                <p:nvSpPr>
                  <p:cNvPr id="43" name="Линия">
                    <a:extLst>
                      <a:ext uri="{FF2B5EF4-FFF2-40B4-BE49-F238E27FC236}">
                        <a16:creationId xmlns:a16="http://schemas.microsoft.com/office/drawing/2014/main" id="{8CEE5933-48F3-DFC3-BEE9-6590EF369143}"/>
                      </a:ext>
                    </a:extLst>
                  </p:cNvPr>
                  <p:cNvSpPr/>
                  <p:nvPr/>
                </p:nvSpPr>
                <p:spPr>
                  <a:xfrm>
                    <a:off x="0" y="166543"/>
                    <a:ext cx="2779912" cy="1"/>
                  </a:xfrm>
                  <a:prstGeom prst="line">
                    <a:avLst/>
                  </a:prstGeom>
                  <a:noFill/>
                  <a:ln w="9525"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44" name="t">
                    <a:extLst>
                      <a:ext uri="{FF2B5EF4-FFF2-40B4-BE49-F238E27FC236}">
                        <a16:creationId xmlns:a16="http://schemas.microsoft.com/office/drawing/2014/main" id="{40CB5431-114E-2AAB-3C71-1C4769F6C1DA}"/>
                      </a:ext>
                    </a:extLst>
                  </p:cNvPr>
                  <p:cNvSpPr txBox="1"/>
                  <p:nvPr/>
                </p:nvSpPr>
                <p:spPr>
                  <a:xfrm>
                    <a:off x="2804972" y="0"/>
                    <a:ext cx="153540" cy="320040"/>
                  </a:xfrm>
                  <a:prstGeom prst="rect">
                    <a:avLst/>
                  </a:prstGeom>
                  <a:noFill/>
                  <a:ln w="12700" cap="flat">
                    <a:noFill/>
                    <a:miter lim="400000"/>
                  </a:ln>
                  <a:effectLst/>
                </p:spPr>
                <p:txBody>
                  <a:bodyPr wrap="none" lIns="45719" tIns="45719" rIns="45719" bIns="45719" numCol="1" anchor="t">
                    <a:spAutoFit/>
                  </a:bodyPr>
                  <a:lstStyle>
                    <a:lvl1pPr>
                      <a:defRPr sz="1400" i="1">
                        <a:latin typeface="Times Roman"/>
                        <a:ea typeface="Times Roman"/>
                        <a:cs typeface="Times Roman"/>
                        <a:sym typeface="Times Roman"/>
                      </a:defRPr>
                    </a:lvl1pPr>
                  </a:lstStyle>
                  <a:p>
                    <a:r>
                      <a:t>t</a:t>
                    </a:r>
                  </a:p>
                </p:txBody>
              </p:sp>
            </p:grpSp>
            <p:sp>
              <p:nvSpPr>
                <p:cNvPr id="41" name="Линия">
                  <a:extLst>
                    <a:ext uri="{FF2B5EF4-FFF2-40B4-BE49-F238E27FC236}">
                      <a16:creationId xmlns:a16="http://schemas.microsoft.com/office/drawing/2014/main" id="{93171617-06F4-3F6E-65E7-A6549D352539}"/>
                    </a:ext>
                  </a:extLst>
                </p:cNvPr>
                <p:cNvSpPr/>
                <p:nvPr/>
              </p:nvSpPr>
              <p:spPr>
                <a:xfrm>
                  <a:off x="636144" y="329724"/>
                  <a:ext cx="597246" cy="1"/>
                </a:xfrm>
                <a:prstGeom prst="line">
                  <a:avLst/>
                </a:prstGeom>
                <a:noFill/>
                <a:ln w="952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endParaRPr/>
                </a:p>
              </p:txBody>
            </p:sp>
            <p:sp>
              <p:nvSpPr>
                <p:cNvPr id="42" name="T">
                  <a:extLst>
                    <a:ext uri="{FF2B5EF4-FFF2-40B4-BE49-F238E27FC236}">
                      <a16:creationId xmlns:a16="http://schemas.microsoft.com/office/drawing/2014/main" id="{BEF8D0D3-9B3F-03EA-8242-FFFB2B0A15E0}"/>
                    </a:ext>
                  </a:extLst>
                </p:cNvPr>
                <p:cNvSpPr txBox="1"/>
                <p:nvPr/>
              </p:nvSpPr>
              <p:spPr>
                <a:xfrm>
                  <a:off x="910569" y="72216"/>
                  <a:ext cx="203025" cy="320041"/>
                </a:xfrm>
                <a:prstGeom prst="rect">
                  <a:avLst/>
                </a:prstGeom>
                <a:noFill/>
                <a:ln w="12700" cap="flat">
                  <a:noFill/>
                  <a:miter lim="400000"/>
                </a:ln>
                <a:effectLst/>
              </p:spPr>
              <p:txBody>
                <a:bodyPr wrap="none" lIns="45719" tIns="45719" rIns="45719" bIns="45719" numCol="1" anchor="t">
                  <a:spAutoFit/>
                </a:bodyPr>
                <a:lstStyle>
                  <a:lvl1pPr>
                    <a:defRPr sz="1400" i="1">
                      <a:latin typeface="Times Roman"/>
                      <a:ea typeface="Times Roman"/>
                      <a:cs typeface="Times Roman"/>
                      <a:sym typeface="Times Roman"/>
                    </a:defRPr>
                  </a:lvl1pPr>
                </a:lstStyle>
                <a:p>
                  <a:r>
                    <a:t>T</a:t>
                  </a:r>
                </a:p>
              </p:txBody>
            </p:sp>
          </p:grpSp>
          <p:sp>
            <p:nvSpPr>
              <p:cNvPr id="32" name="τ">
                <a:extLst>
                  <a:ext uri="{FF2B5EF4-FFF2-40B4-BE49-F238E27FC236}">
                    <a16:creationId xmlns:a16="http://schemas.microsoft.com/office/drawing/2014/main" id="{8CF656EF-F245-986E-8152-48A7A3554477}"/>
                  </a:ext>
                </a:extLst>
              </p:cNvPr>
              <p:cNvSpPr txBox="1"/>
              <p:nvPr/>
            </p:nvSpPr>
            <p:spPr>
              <a:xfrm>
                <a:off x="135614" y="0"/>
                <a:ext cx="194331" cy="332740"/>
              </a:xfrm>
              <a:prstGeom prst="rect">
                <a:avLst/>
              </a:prstGeom>
              <a:noFill/>
              <a:ln w="12700" cap="flat">
                <a:noFill/>
                <a:miter lim="400000"/>
              </a:ln>
              <a:effectLst/>
            </p:spPr>
            <p:txBody>
              <a:bodyPr wrap="none" lIns="45719" tIns="45719" rIns="45719" bIns="45719" numCol="1" anchor="t">
                <a:spAutoFit/>
              </a:bodyPr>
              <a:lstStyle>
                <a:lvl1pPr>
                  <a:defRPr sz="1600" i="1">
                    <a:latin typeface="Times Roman"/>
                    <a:ea typeface="Times Roman"/>
                    <a:cs typeface="Times Roman"/>
                    <a:sym typeface="Times Roman"/>
                  </a:defRPr>
                </a:lvl1pPr>
              </a:lstStyle>
              <a:p>
                <a:pPr>
                  <a:defRPr b="1">
                    <a:solidFill>
                      <a:srgbClr val="0433FF"/>
                    </a:solidFill>
                    <a:latin typeface="Calibri" panose="020F0502020204030204"/>
                    <a:ea typeface="Calibri" panose="020F0502020204030204"/>
                    <a:cs typeface="Calibri" panose="020F0502020204030204"/>
                    <a:sym typeface="Calibri" panose="020F0502020204030204"/>
                  </a:defRPr>
                </a:pPr>
                <a:r>
                  <a:rPr b="0">
                    <a:solidFill>
                      <a:srgbClr val="000000"/>
                    </a:solidFill>
                    <a:latin typeface="Times Roman"/>
                    <a:ea typeface="Times Roman"/>
                    <a:cs typeface="Times Roman"/>
                    <a:sym typeface="Times Roman"/>
                  </a:rPr>
                  <a:t>τ</a:t>
                </a:r>
              </a:p>
            </p:txBody>
          </p:sp>
          <p:sp>
            <p:nvSpPr>
              <p:cNvPr id="33" name="Линия">
                <a:extLst>
                  <a:ext uri="{FF2B5EF4-FFF2-40B4-BE49-F238E27FC236}">
                    <a16:creationId xmlns:a16="http://schemas.microsoft.com/office/drawing/2014/main" id="{AB74EA83-B219-0B23-1EDD-F0B78B08EE8C}"/>
                  </a:ext>
                </a:extLst>
              </p:cNvPr>
              <p:cNvSpPr/>
              <p:nvPr/>
            </p:nvSpPr>
            <p:spPr>
              <a:xfrm>
                <a:off x="0" y="362123"/>
                <a:ext cx="194330" cy="1"/>
              </a:xfrm>
              <a:prstGeom prst="line">
                <a:avLst/>
              </a:prstGeom>
              <a:noFill/>
              <a:ln w="9525"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34" name="Линия">
                <a:extLst>
                  <a:ext uri="{FF2B5EF4-FFF2-40B4-BE49-F238E27FC236}">
                    <a16:creationId xmlns:a16="http://schemas.microsoft.com/office/drawing/2014/main" id="{84A7520D-0D61-F2D5-D294-6B570348C4C0}"/>
                  </a:ext>
                </a:extLst>
              </p:cNvPr>
              <p:cNvSpPr/>
              <p:nvPr/>
            </p:nvSpPr>
            <p:spPr>
              <a:xfrm>
                <a:off x="238759" y="362123"/>
                <a:ext cx="194331" cy="1"/>
              </a:xfrm>
              <a:prstGeom prst="line">
                <a:avLst/>
              </a:prstGeom>
              <a:noFill/>
              <a:ln w="9525" cap="flat">
                <a:solidFill>
                  <a:srgbClr val="000000"/>
                </a:solidFill>
                <a:prstDash val="solid"/>
                <a:miter lim="800000"/>
                <a:headEnd type="triangle" w="med" len="med"/>
              </a:ln>
              <a:effectLst/>
            </p:spPr>
            <p:txBody>
              <a:bodyPr wrap="square" lIns="45719" tIns="45719" rIns="45719" bIns="45719" numCol="1" anchor="t">
                <a:noAutofit/>
              </a:bodyPr>
              <a:lstStyle/>
              <a:p>
                <a:endParaRPr/>
              </a:p>
            </p:txBody>
          </p:sp>
        </p:grpSp>
        <p:grpSp>
          <p:nvGrpSpPr>
            <p:cNvPr id="16" name="Сгруппировать">
              <a:extLst>
                <a:ext uri="{FF2B5EF4-FFF2-40B4-BE49-F238E27FC236}">
                  <a16:creationId xmlns:a16="http://schemas.microsoft.com/office/drawing/2014/main" id="{C6769E5D-B1A9-CEC2-C7E9-2B15997E1C64}"/>
                </a:ext>
              </a:extLst>
            </p:cNvPr>
            <p:cNvGrpSpPr/>
            <p:nvPr/>
          </p:nvGrpSpPr>
          <p:grpSpPr>
            <a:xfrm>
              <a:off x="183951" y="770314"/>
              <a:ext cx="2353082" cy="486160"/>
              <a:chOff x="0" y="7330"/>
              <a:chExt cx="2353081" cy="486159"/>
            </a:xfrm>
          </p:grpSpPr>
          <p:grpSp>
            <p:nvGrpSpPr>
              <p:cNvPr id="17" name="Сгруппировать">
                <a:extLst>
                  <a:ext uri="{FF2B5EF4-FFF2-40B4-BE49-F238E27FC236}">
                    <a16:creationId xmlns:a16="http://schemas.microsoft.com/office/drawing/2014/main" id="{00526CD2-8F0E-E8EC-C9ED-54B292ABCFF9}"/>
                  </a:ext>
                </a:extLst>
              </p:cNvPr>
              <p:cNvGrpSpPr/>
              <p:nvPr/>
            </p:nvGrpSpPr>
            <p:grpSpPr>
              <a:xfrm>
                <a:off x="-1" y="233133"/>
                <a:ext cx="1178333" cy="260357"/>
                <a:chOff x="0" y="7330"/>
                <a:chExt cx="1178331" cy="260356"/>
              </a:xfrm>
            </p:grpSpPr>
            <p:grpSp>
              <p:nvGrpSpPr>
                <p:cNvPr id="25" name="Сгруппировать">
                  <a:extLst>
                    <a:ext uri="{FF2B5EF4-FFF2-40B4-BE49-F238E27FC236}">
                      <a16:creationId xmlns:a16="http://schemas.microsoft.com/office/drawing/2014/main" id="{2FD5BFF5-2047-A7F5-195B-975C1E07C490}"/>
                    </a:ext>
                  </a:extLst>
                </p:cNvPr>
                <p:cNvGrpSpPr/>
                <p:nvPr/>
              </p:nvGrpSpPr>
              <p:grpSpPr>
                <a:xfrm>
                  <a:off x="0" y="121187"/>
                  <a:ext cx="587782" cy="146500"/>
                  <a:chOff x="0" y="7330"/>
                  <a:chExt cx="587781" cy="146499"/>
                </a:xfrm>
              </p:grpSpPr>
              <p:sp>
                <p:nvSpPr>
                  <p:cNvPr id="29" name="Линия">
                    <a:extLst>
                      <a:ext uri="{FF2B5EF4-FFF2-40B4-BE49-F238E27FC236}">
                        <a16:creationId xmlns:a16="http://schemas.microsoft.com/office/drawing/2014/main" id="{9EEFACEC-81D5-91FC-2C57-68113FF5877B}"/>
                      </a:ext>
                    </a:extLst>
                  </p:cNvPr>
                  <p:cNvSpPr/>
                  <p:nvPr/>
                </p:nvSpPr>
                <p:spPr>
                  <a:xfrm flipV="1">
                    <a:off x="-1" y="7330"/>
                    <a:ext cx="67390" cy="146501"/>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sp>
                <p:nvSpPr>
                  <p:cNvPr id="30" name="Линия">
                    <a:extLst>
                      <a:ext uri="{FF2B5EF4-FFF2-40B4-BE49-F238E27FC236}">
                        <a16:creationId xmlns:a16="http://schemas.microsoft.com/office/drawing/2014/main" id="{BBF47C9B-1E41-D297-F253-7AA353843C03}"/>
                      </a:ext>
                    </a:extLst>
                  </p:cNvPr>
                  <p:cNvSpPr/>
                  <p:nvPr/>
                </p:nvSpPr>
                <p:spPr>
                  <a:xfrm>
                    <a:off x="67793" y="10928"/>
                    <a:ext cx="519989" cy="27532"/>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grpSp>
            <p:grpSp>
              <p:nvGrpSpPr>
                <p:cNvPr id="26" name="Сгруппировать">
                  <a:extLst>
                    <a:ext uri="{FF2B5EF4-FFF2-40B4-BE49-F238E27FC236}">
                      <a16:creationId xmlns:a16="http://schemas.microsoft.com/office/drawing/2014/main" id="{98084325-B665-4781-DCBF-BD2B670C5EA2}"/>
                    </a:ext>
                  </a:extLst>
                </p:cNvPr>
                <p:cNvGrpSpPr/>
                <p:nvPr/>
              </p:nvGrpSpPr>
              <p:grpSpPr>
                <a:xfrm>
                  <a:off x="590550" y="7330"/>
                  <a:ext cx="587782" cy="146501"/>
                  <a:chOff x="0" y="7330"/>
                  <a:chExt cx="587781" cy="146499"/>
                </a:xfrm>
              </p:grpSpPr>
              <p:sp>
                <p:nvSpPr>
                  <p:cNvPr id="27" name="Линия">
                    <a:extLst>
                      <a:ext uri="{FF2B5EF4-FFF2-40B4-BE49-F238E27FC236}">
                        <a16:creationId xmlns:a16="http://schemas.microsoft.com/office/drawing/2014/main" id="{70BBCF49-72DF-0C4B-A703-D6DC04521922}"/>
                      </a:ext>
                    </a:extLst>
                  </p:cNvPr>
                  <p:cNvSpPr/>
                  <p:nvPr/>
                </p:nvSpPr>
                <p:spPr>
                  <a:xfrm flipV="1">
                    <a:off x="-1" y="7330"/>
                    <a:ext cx="67390" cy="146501"/>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sp>
                <p:nvSpPr>
                  <p:cNvPr id="28" name="Линия">
                    <a:extLst>
                      <a:ext uri="{FF2B5EF4-FFF2-40B4-BE49-F238E27FC236}">
                        <a16:creationId xmlns:a16="http://schemas.microsoft.com/office/drawing/2014/main" id="{60D0E38D-B7C6-C322-5FB7-E2F1E34ED30A}"/>
                      </a:ext>
                    </a:extLst>
                  </p:cNvPr>
                  <p:cNvSpPr/>
                  <p:nvPr/>
                </p:nvSpPr>
                <p:spPr>
                  <a:xfrm>
                    <a:off x="67793" y="10928"/>
                    <a:ext cx="519989" cy="27532"/>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grpSp>
          </p:grpSp>
          <p:grpSp>
            <p:nvGrpSpPr>
              <p:cNvPr id="18" name="Сгруппировать">
                <a:extLst>
                  <a:ext uri="{FF2B5EF4-FFF2-40B4-BE49-F238E27FC236}">
                    <a16:creationId xmlns:a16="http://schemas.microsoft.com/office/drawing/2014/main" id="{3BCA0016-13E1-ED6F-4DB0-8D45108AC2F7}"/>
                  </a:ext>
                </a:extLst>
              </p:cNvPr>
              <p:cNvGrpSpPr/>
              <p:nvPr/>
            </p:nvGrpSpPr>
            <p:grpSpPr>
              <a:xfrm>
                <a:off x="1174749" y="7330"/>
                <a:ext cx="1178333" cy="260357"/>
                <a:chOff x="0" y="7330"/>
                <a:chExt cx="1178331" cy="260356"/>
              </a:xfrm>
            </p:grpSpPr>
            <p:grpSp>
              <p:nvGrpSpPr>
                <p:cNvPr id="19" name="Сгруппировать">
                  <a:extLst>
                    <a:ext uri="{FF2B5EF4-FFF2-40B4-BE49-F238E27FC236}">
                      <a16:creationId xmlns:a16="http://schemas.microsoft.com/office/drawing/2014/main" id="{DCA11AB2-18A3-737D-7D40-9128B2B9D89A}"/>
                    </a:ext>
                  </a:extLst>
                </p:cNvPr>
                <p:cNvGrpSpPr/>
                <p:nvPr/>
              </p:nvGrpSpPr>
              <p:grpSpPr>
                <a:xfrm>
                  <a:off x="0" y="121187"/>
                  <a:ext cx="587782" cy="146500"/>
                  <a:chOff x="0" y="7330"/>
                  <a:chExt cx="587781" cy="146499"/>
                </a:xfrm>
              </p:grpSpPr>
              <p:sp>
                <p:nvSpPr>
                  <p:cNvPr id="23" name="Линия">
                    <a:extLst>
                      <a:ext uri="{FF2B5EF4-FFF2-40B4-BE49-F238E27FC236}">
                        <a16:creationId xmlns:a16="http://schemas.microsoft.com/office/drawing/2014/main" id="{79002507-49F8-1EFA-C9DD-D6B038CFC50E}"/>
                      </a:ext>
                    </a:extLst>
                  </p:cNvPr>
                  <p:cNvSpPr/>
                  <p:nvPr/>
                </p:nvSpPr>
                <p:spPr>
                  <a:xfrm flipV="1">
                    <a:off x="-1" y="7330"/>
                    <a:ext cx="67390" cy="146501"/>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sp>
                <p:nvSpPr>
                  <p:cNvPr id="24" name="Линия">
                    <a:extLst>
                      <a:ext uri="{FF2B5EF4-FFF2-40B4-BE49-F238E27FC236}">
                        <a16:creationId xmlns:a16="http://schemas.microsoft.com/office/drawing/2014/main" id="{86C27F03-65BF-CADC-4C8B-6B584E71FBB7}"/>
                      </a:ext>
                    </a:extLst>
                  </p:cNvPr>
                  <p:cNvSpPr/>
                  <p:nvPr/>
                </p:nvSpPr>
                <p:spPr>
                  <a:xfrm>
                    <a:off x="67793" y="10928"/>
                    <a:ext cx="519989" cy="27532"/>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grpSp>
            <p:grpSp>
              <p:nvGrpSpPr>
                <p:cNvPr id="20" name="Сгруппировать">
                  <a:extLst>
                    <a:ext uri="{FF2B5EF4-FFF2-40B4-BE49-F238E27FC236}">
                      <a16:creationId xmlns:a16="http://schemas.microsoft.com/office/drawing/2014/main" id="{8F6F4E8E-D2CF-7DBF-35B0-D2A9368597A9}"/>
                    </a:ext>
                  </a:extLst>
                </p:cNvPr>
                <p:cNvGrpSpPr/>
                <p:nvPr/>
              </p:nvGrpSpPr>
              <p:grpSpPr>
                <a:xfrm>
                  <a:off x="590550" y="7330"/>
                  <a:ext cx="587782" cy="146501"/>
                  <a:chOff x="0" y="7330"/>
                  <a:chExt cx="587781" cy="146499"/>
                </a:xfrm>
              </p:grpSpPr>
              <p:sp>
                <p:nvSpPr>
                  <p:cNvPr id="21" name="Линия">
                    <a:extLst>
                      <a:ext uri="{FF2B5EF4-FFF2-40B4-BE49-F238E27FC236}">
                        <a16:creationId xmlns:a16="http://schemas.microsoft.com/office/drawing/2014/main" id="{68F3FFA4-922D-6B5A-2F07-FA4209B0CFCF}"/>
                      </a:ext>
                    </a:extLst>
                  </p:cNvPr>
                  <p:cNvSpPr/>
                  <p:nvPr/>
                </p:nvSpPr>
                <p:spPr>
                  <a:xfrm flipV="1">
                    <a:off x="-1" y="7330"/>
                    <a:ext cx="67390" cy="146501"/>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sp>
                <p:nvSpPr>
                  <p:cNvPr id="22" name="Линия">
                    <a:extLst>
                      <a:ext uri="{FF2B5EF4-FFF2-40B4-BE49-F238E27FC236}">
                        <a16:creationId xmlns:a16="http://schemas.microsoft.com/office/drawing/2014/main" id="{F58163F9-7CD4-29B7-ECFA-D8AA1693EF43}"/>
                      </a:ext>
                    </a:extLst>
                  </p:cNvPr>
                  <p:cNvSpPr/>
                  <p:nvPr/>
                </p:nvSpPr>
                <p:spPr>
                  <a:xfrm>
                    <a:off x="67793" y="10928"/>
                    <a:ext cx="519989" cy="27532"/>
                  </a:xfrm>
                  <a:prstGeom prst="line">
                    <a:avLst/>
                  </a:prstGeom>
                  <a:noFill/>
                  <a:ln w="15240" cap="flat">
                    <a:solidFill>
                      <a:srgbClr val="FF2600"/>
                    </a:solidFill>
                    <a:prstDash val="solid"/>
                    <a:miter lim="800000"/>
                  </a:ln>
                  <a:effectLst/>
                </p:spPr>
                <p:txBody>
                  <a:bodyPr wrap="square" lIns="45719" tIns="45719" rIns="45719" bIns="45719" numCol="1" anchor="t">
                    <a:noAutofit/>
                  </a:bodyPr>
                  <a:lstStyle/>
                  <a:p>
                    <a:endParaRPr/>
                  </a:p>
                </p:txBody>
              </p:sp>
            </p:grpSp>
          </p:grpSp>
        </p:grpSp>
      </p:grpSp>
      <p:grpSp>
        <p:nvGrpSpPr>
          <p:cNvPr id="45" name="Сгруппировать">
            <a:extLst>
              <a:ext uri="{FF2B5EF4-FFF2-40B4-BE49-F238E27FC236}">
                <a16:creationId xmlns:a16="http://schemas.microsoft.com/office/drawing/2014/main" id="{2E17A2CF-CC9C-1A4C-631B-2131AD795A09}"/>
              </a:ext>
            </a:extLst>
          </p:cNvPr>
          <p:cNvGrpSpPr/>
          <p:nvPr/>
        </p:nvGrpSpPr>
        <p:grpSpPr>
          <a:xfrm>
            <a:off x="4745355" y="1076325"/>
            <a:ext cx="3455670" cy="2212975"/>
            <a:chOff x="-761526" y="269320"/>
            <a:chExt cx="5005485" cy="3205990"/>
          </a:xfrm>
        </p:grpSpPr>
        <p:sp>
          <p:nvSpPr>
            <p:cNvPr id="46" name="Прямоугольник 7">
              <a:extLst>
                <a:ext uri="{FF2B5EF4-FFF2-40B4-BE49-F238E27FC236}">
                  <a16:creationId xmlns:a16="http://schemas.microsoft.com/office/drawing/2014/main" id="{FBA6D5FA-BDD5-D009-3FF1-A44BBEC436D0}"/>
                </a:ext>
              </a:extLst>
            </p:cNvPr>
            <p:cNvSpPr/>
            <p:nvPr/>
          </p:nvSpPr>
          <p:spPr>
            <a:xfrm>
              <a:off x="920555" y="1383599"/>
              <a:ext cx="497671" cy="1403467"/>
            </a:xfrm>
            <a:prstGeom prst="rect">
              <a:avLst/>
            </a:prstGeom>
            <a:solidFill>
              <a:srgbClr val="FF26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7" name="Овал 11">
              <a:extLst>
                <a:ext uri="{FF2B5EF4-FFF2-40B4-BE49-F238E27FC236}">
                  <a16:creationId xmlns:a16="http://schemas.microsoft.com/office/drawing/2014/main" id="{07C258B2-E855-D0D1-D986-50FEE9427DAF}"/>
                </a:ext>
              </a:extLst>
            </p:cNvPr>
            <p:cNvSpPr/>
            <p:nvPr/>
          </p:nvSpPr>
          <p:spPr>
            <a:xfrm>
              <a:off x="1494816" y="730165"/>
              <a:ext cx="2749143" cy="2745145"/>
            </a:xfrm>
            <a:prstGeom prst="ellipse">
              <a:avLst/>
            </a:prstGeom>
            <a:noFill/>
            <a:ln w="38100" cap="flat">
              <a:solidFill>
                <a:srgbClr val="0000F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8" name="Прямая со стрелкой 29">
              <a:extLst>
                <a:ext uri="{FF2B5EF4-FFF2-40B4-BE49-F238E27FC236}">
                  <a16:creationId xmlns:a16="http://schemas.microsoft.com/office/drawing/2014/main" id="{42D0F929-7B81-45FC-45B5-637D2EE9564E}"/>
                </a:ext>
              </a:extLst>
            </p:cNvPr>
            <p:cNvSpPr/>
            <p:nvPr/>
          </p:nvSpPr>
          <p:spPr>
            <a:xfrm flipV="1">
              <a:off x="3624782" y="2005634"/>
              <a:ext cx="610349" cy="1187219"/>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49" name="Прямая со стрелкой 30">
              <a:extLst>
                <a:ext uri="{FF2B5EF4-FFF2-40B4-BE49-F238E27FC236}">
                  <a16:creationId xmlns:a16="http://schemas.microsoft.com/office/drawing/2014/main" id="{93710014-9739-4354-6D8C-17509C1C4174}"/>
                </a:ext>
              </a:extLst>
            </p:cNvPr>
            <p:cNvSpPr/>
            <p:nvPr/>
          </p:nvSpPr>
          <p:spPr>
            <a:xfrm flipH="1" flipV="1">
              <a:off x="3045729" y="738983"/>
              <a:ext cx="1189403" cy="1363756"/>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0" name="Прямая со стрелкой 31">
              <a:extLst>
                <a:ext uri="{FF2B5EF4-FFF2-40B4-BE49-F238E27FC236}">
                  <a16:creationId xmlns:a16="http://schemas.microsoft.com/office/drawing/2014/main" id="{5FAB17AE-5279-948C-9275-95117AA890FA}"/>
                </a:ext>
              </a:extLst>
            </p:cNvPr>
            <p:cNvSpPr/>
            <p:nvPr/>
          </p:nvSpPr>
          <p:spPr>
            <a:xfrm flipH="1">
              <a:off x="1896127" y="806111"/>
              <a:ext cx="1148430" cy="226718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1" name="Прямая со стрелкой 32">
              <a:extLst>
                <a:ext uri="{FF2B5EF4-FFF2-40B4-BE49-F238E27FC236}">
                  <a16:creationId xmlns:a16="http://schemas.microsoft.com/office/drawing/2014/main" id="{0FFC021C-9776-5A5F-6E98-FAA94131FAAF}"/>
                </a:ext>
              </a:extLst>
            </p:cNvPr>
            <p:cNvSpPr/>
            <p:nvPr/>
          </p:nvSpPr>
          <p:spPr>
            <a:xfrm flipV="1">
              <a:off x="1896126" y="1868829"/>
              <a:ext cx="2335881" cy="1204464"/>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2" name="TextBox 39">
              <a:extLst>
                <a:ext uri="{FF2B5EF4-FFF2-40B4-BE49-F238E27FC236}">
                  <a16:creationId xmlns:a16="http://schemas.microsoft.com/office/drawing/2014/main" id="{5C9A30D8-6F2C-B34A-0889-5B3A782E9F03}"/>
                </a:ext>
              </a:extLst>
            </p:cNvPr>
            <p:cNvSpPr txBox="1"/>
            <p:nvPr/>
          </p:nvSpPr>
          <p:spPr>
            <a:xfrm>
              <a:off x="1092766" y="269320"/>
              <a:ext cx="1350248" cy="294381"/>
            </a:xfrm>
            <a:prstGeom prst="rect">
              <a:avLst/>
            </a:prstGeom>
            <a:noFill/>
            <a:ln w="12700" cap="flat">
              <a:noFill/>
              <a:miter lim="400000"/>
            </a:ln>
            <a:effectLst/>
          </p:spPr>
          <p:txBody>
            <a:bodyPr wrap="square" lIns="45719" tIns="45719" rIns="45719" bIns="45719" numCol="1" anchor="t">
              <a:noAutofit/>
            </a:bodyPr>
            <a:lstStyle>
              <a:lvl1pPr>
                <a:defRPr sz="160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defRPr>
              </a:lvl1pPr>
            </a:lstStyle>
            <a:p>
              <a:r>
                <a:rPr lang="en-US" dirty="0"/>
                <a:t>Valve</a:t>
              </a:r>
              <a:endParaRPr dirty="0"/>
            </a:p>
          </p:txBody>
        </p:sp>
        <p:sp>
          <p:nvSpPr>
            <p:cNvPr id="53" name="TextBox 41">
              <a:extLst>
                <a:ext uri="{FF2B5EF4-FFF2-40B4-BE49-F238E27FC236}">
                  <a16:creationId xmlns:a16="http://schemas.microsoft.com/office/drawing/2014/main" id="{4BB79D9C-CF1F-DA48-7FFE-FC155C051E2C}"/>
                </a:ext>
              </a:extLst>
            </p:cNvPr>
            <p:cNvSpPr txBox="1"/>
            <p:nvPr/>
          </p:nvSpPr>
          <p:spPr>
            <a:xfrm>
              <a:off x="2443015" y="1789980"/>
              <a:ext cx="1512131" cy="427772"/>
            </a:xfrm>
            <a:prstGeom prst="rect">
              <a:avLst/>
            </a:prstGeom>
            <a:noFill/>
            <a:ln w="12700" cap="flat">
              <a:noFill/>
              <a:miter lim="400000"/>
            </a:ln>
            <a:effectLst/>
          </p:spPr>
          <p:txBody>
            <a:bodyPr wrap="square" lIns="45719" tIns="45719" rIns="45719" bIns="45719" numCol="1" anchor="t">
              <a:noAutofit/>
            </a:bodyPr>
            <a:lstStyle>
              <a:lvl1pPr>
                <a:defRPr sz="160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defRPr>
              </a:lvl1pPr>
            </a:lstStyle>
            <a:p>
              <a:r>
                <a:rPr lang="en-US" dirty="0"/>
                <a:t>Trap</a:t>
              </a:r>
              <a:endParaRPr dirty="0"/>
            </a:p>
          </p:txBody>
        </p:sp>
        <p:sp>
          <p:nvSpPr>
            <p:cNvPr id="54" name="TextBox 44">
              <a:extLst>
                <a:ext uri="{FF2B5EF4-FFF2-40B4-BE49-F238E27FC236}">
                  <a16:creationId xmlns:a16="http://schemas.microsoft.com/office/drawing/2014/main" id="{5FA38FC1-A7AA-150C-ABD6-510020DAA931}"/>
                </a:ext>
              </a:extLst>
            </p:cNvPr>
            <p:cNvSpPr txBox="1"/>
            <p:nvPr/>
          </p:nvSpPr>
          <p:spPr>
            <a:xfrm>
              <a:off x="-761526" y="768740"/>
              <a:ext cx="1745543" cy="469627"/>
            </a:xfrm>
            <a:prstGeom prst="rect">
              <a:avLst/>
            </a:prstGeom>
            <a:noFill/>
            <a:ln w="12700" cap="flat">
              <a:noFill/>
              <a:miter lim="400000"/>
            </a:ln>
            <a:effectLst/>
          </p:spPr>
          <p:txBody>
            <a:bodyPr wrap="square" lIns="45719" tIns="45719" rIns="45719" bIns="45719" numCol="1" anchor="t">
              <a:noAutofit/>
            </a:bodyPr>
            <a:lstStyle>
              <a:lvl1pPr>
                <a:defRPr sz="160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defRPr>
              </a:lvl1pPr>
            </a:lstStyle>
            <a:p>
              <a:r>
                <a:rPr lang="en-US" dirty="0"/>
                <a:t>UCN source</a:t>
              </a:r>
              <a:endParaRPr dirty="0"/>
            </a:p>
          </p:txBody>
        </p:sp>
        <p:sp>
          <p:nvSpPr>
            <p:cNvPr id="55" name="Прямая со стрелкой 45">
              <a:extLst>
                <a:ext uri="{FF2B5EF4-FFF2-40B4-BE49-F238E27FC236}">
                  <a16:creationId xmlns:a16="http://schemas.microsoft.com/office/drawing/2014/main" id="{8B741B1C-B7B6-4368-B081-85859B0022DB}"/>
                </a:ext>
              </a:extLst>
            </p:cNvPr>
            <p:cNvSpPr/>
            <p:nvPr/>
          </p:nvSpPr>
          <p:spPr>
            <a:xfrm>
              <a:off x="562262" y="1124325"/>
              <a:ext cx="508069" cy="508068"/>
            </a:xfrm>
            <a:prstGeom prst="line">
              <a:avLst/>
            </a:prstGeom>
            <a:noFill/>
            <a:ln w="1524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56" name="Прямоугольник 10">
              <a:extLst>
                <a:ext uri="{FF2B5EF4-FFF2-40B4-BE49-F238E27FC236}">
                  <a16:creationId xmlns:a16="http://schemas.microsoft.com/office/drawing/2014/main" id="{590C30C8-8B65-9115-C93E-4CE8375FC03B}"/>
                </a:ext>
              </a:extLst>
            </p:cNvPr>
            <p:cNvSpPr/>
            <p:nvPr/>
          </p:nvSpPr>
          <p:spPr>
            <a:xfrm>
              <a:off x="1428196" y="1637394"/>
              <a:ext cx="93901" cy="946677"/>
            </a:xfrm>
            <a:prstGeom prst="rect">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7" name="Прямая со стрелкой 27">
              <a:extLst>
                <a:ext uri="{FF2B5EF4-FFF2-40B4-BE49-F238E27FC236}">
                  <a16:creationId xmlns:a16="http://schemas.microsoft.com/office/drawing/2014/main" id="{2C5EE011-6044-8B39-99DC-61B0A879148D}"/>
                </a:ext>
              </a:extLst>
            </p:cNvPr>
            <p:cNvSpPr/>
            <p:nvPr/>
          </p:nvSpPr>
          <p:spPr>
            <a:xfrm>
              <a:off x="1025800" y="1935019"/>
              <a:ext cx="2627154" cy="1266661"/>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58" name="Прямая со стрелкой 40">
              <a:extLst>
                <a:ext uri="{FF2B5EF4-FFF2-40B4-BE49-F238E27FC236}">
                  <a16:creationId xmlns:a16="http://schemas.microsoft.com/office/drawing/2014/main" id="{3769086F-BC27-A17F-A375-E570DE8F44E6}"/>
                </a:ext>
              </a:extLst>
            </p:cNvPr>
            <p:cNvSpPr/>
            <p:nvPr/>
          </p:nvSpPr>
          <p:spPr>
            <a:xfrm flipH="1">
              <a:off x="1460789" y="634213"/>
              <a:ext cx="217528" cy="1169155"/>
            </a:xfrm>
            <a:prstGeom prst="line">
              <a:avLst/>
            </a:prstGeom>
            <a:noFill/>
            <a:ln w="1524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grpSp>
      <p:grpSp>
        <p:nvGrpSpPr>
          <p:cNvPr id="59" name="Группа 58">
            <a:extLst>
              <a:ext uri="{FF2B5EF4-FFF2-40B4-BE49-F238E27FC236}">
                <a16:creationId xmlns:a16="http://schemas.microsoft.com/office/drawing/2014/main" id="{8C5DE1E1-5671-7432-03AC-E5E24FE4251F}"/>
              </a:ext>
            </a:extLst>
          </p:cNvPr>
          <p:cNvGrpSpPr/>
          <p:nvPr/>
        </p:nvGrpSpPr>
        <p:grpSpPr>
          <a:xfrm>
            <a:off x="444018" y="891603"/>
            <a:ext cx="4149090" cy="5027930"/>
            <a:chOff x="3311" y="8512"/>
            <a:chExt cx="8134" cy="9857"/>
          </a:xfrm>
        </p:grpSpPr>
        <p:grpSp>
          <p:nvGrpSpPr>
            <p:cNvPr id="60" name="Сгруппировать">
              <a:extLst>
                <a:ext uri="{FF2B5EF4-FFF2-40B4-BE49-F238E27FC236}">
                  <a16:creationId xmlns:a16="http://schemas.microsoft.com/office/drawing/2014/main" id="{8D09A68C-A247-14FD-2A79-EFF4D6D8A415}"/>
                </a:ext>
              </a:extLst>
            </p:cNvPr>
            <p:cNvGrpSpPr/>
            <p:nvPr/>
          </p:nvGrpSpPr>
          <p:grpSpPr>
            <a:xfrm>
              <a:off x="3311" y="8512"/>
              <a:ext cx="8134" cy="9857"/>
              <a:chOff x="0" y="-2626248"/>
              <a:chExt cx="3705059" cy="4936736"/>
            </a:xfrm>
          </p:grpSpPr>
          <p:sp>
            <p:nvSpPr>
              <p:cNvPr id="62" name="Закругленный прямоугольник">
                <a:extLst>
                  <a:ext uri="{FF2B5EF4-FFF2-40B4-BE49-F238E27FC236}">
                    <a16:creationId xmlns:a16="http://schemas.microsoft.com/office/drawing/2014/main" id="{E72130FD-5A0F-07BC-B504-FB45EFC39276}"/>
                  </a:ext>
                </a:extLst>
              </p:cNvPr>
              <p:cNvSpPr/>
              <p:nvPr/>
            </p:nvSpPr>
            <p:spPr>
              <a:xfrm>
                <a:off x="0" y="-2626248"/>
                <a:ext cx="3705059" cy="4936736"/>
              </a:xfrm>
              <a:prstGeom prst="roundRect">
                <a:avLst>
                  <a:gd name="adj" fmla="val 2744"/>
                </a:avLst>
              </a:prstGeom>
              <a:solidFill>
                <a:srgbClr val="FFFFFF"/>
              </a:solidFill>
              <a:ln w="12700" cap="flat">
                <a:solidFill>
                  <a:srgbClr val="0433FF"/>
                </a:solidFill>
                <a:prstDash val="solid"/>
                <a:miter lim="800000"/>
              </a:ln>
              <a:effectLst/>
            </p:spPr>
            <p:txBody>
              <a:bodyPr wrap="square" lIns="45719" tIns="45719" rIns="45719" bIns="45719" numCol="1" anchor="ctr">
                <a:noAutofit/>
              </a:bodyPr>
              <a:lstStyle/>
              <a:p>
                <a:endParaRPr/>
              </a:p>
            </p:txBody>
          </p:sp>
          <p:sp>
            <p:nvSpPr>
              <p:cNvPr id="63" name="TextBox 5">
                <a:extLst>
                  <a:ext uri="{FF2B5EF4-FFF2-40B4-BE49-F238E27FC236}">
                    <a16:creationId xmlns:a16="http://schemas.microsoft.com/office/drawing/2014/main" id="{8BC3C353-C6F8-8A58-251B-5C394A72CD55}"/>
                  </a:ext>
                </a:extLst>
              </p:cNvPr>
              <p:cNvSpPr txBox="1"/>
              <p:nvPr/>
            </p:nvSpPr>
            <p:spPr>
              <a:xfrm>
                <a:off x="576211" y="-2541454"/>
                <a:ext cx="2985386" cy="288611"/>
              </a:xfrm>
              <a:prstGeom prst="rect">
                <a:avLst/>
              </a:prstGeom>
              <a:noFill/>
              <a:ln w="12700" cap="flat">
                <a:noFill/>
                <a:miter lim="400000"/>
              </a:ln>
              <a:effectLst/>
            </p:spPr>
            <p:txBody>
              <a:bodyPr wrap="square" lIns="45719" tIns="45719" rIns="45719" bIns="45719" numCol="1" anchor="t">
                <a:noAutofit/>
              </a:bodyPr>
              <a:lstStyle>
                <a:lvl1pPr>
                  <a:defRPr sz="170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b="1" dirty="0"/>
                  <a:t>IBR-2 pulsed reactor</a:t>
                </a:r>
                <a:endParaRPr b="1" dirty="0"/>
              </a:p>
            </p:txBody>
          </p:sp>
          <p:sp>
            <p:nvSpPr>
              <p:cNvPr id="256" name="TextBox 6">
                <a:extLst>
                  <a:ext uri="{FF2B5EF4-FFF2-40B4-BE49-F238E27FC236}">
                    <a16:creationId xmlns:a16="http://schemas.microsoft.com/office/drawing/2014/main" id="{795976FA-5757-3C68-7132-68A33CB7B024}"/>
                  </a:ext>
                </a:extLst>
              </p:cNvPr>
              <p:cNvSpPr txBox="1"/>
              <p:nvPr/>
            </p:nvSpPr>
            <p:spPr>
              <a:xfrm>
                <a:off x="134956" y="702526"/>
                <a:ext cx="3426641" cy="1401589"/>
              </a:xfrm>
              <a:prstGeom prst="rect">
                <a:avLst/>
              </a:prstGeom>
              <a:noFill/>
              <a:ln w="12700" cap="flat">
                <a:noFill/>
                <a:miter lim="400000"/>
              </a:ln>
              <a:effectLst/>
            </p:spPr>
            <p:txBody>
              <a:bodyPr wrap="square" lIns="45719" tIns="45719" rIns="45719" bIns="45719" numCol="1" anchor="t">
                <a:noAutofit/>
              </a:bodyPr>
              <a:lstStyle/>
              <a:p>
                <a:pPr marL="200660" indent="-200660" algn="just">
                  <a:lnSpc>
                    <a:spcPct val="150000"/>
                  </a:lnSpc>
                  <a:buSzPct val="100000"/>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r>
                  <a:rPr lang="en-US" sz="1600" dirty="0">
                    <a:solidFill>
                      <a:srgbClr val="002060"/>
                    </a:solidFill>
                    <a:latin typeface="Arial Narrow" panose="020B0706020202030204" pitchFamily="34" charset="0"/>
                    <a:cs typeface="Arial Narrow" panose="020B0706020202030204" pitchFamily="34" charset="0"/>
                  </a:rPr>
                  <a:t>Pulse frequency</a:t>
                </a:r>
                <a:r>
                  <a:rPr lang="ru-RU" sz="1600" dirty="0">
                    <a:solidFill>
                      <a:srgbClr val="002060"/>
                    </a:solidFill>
                    <a:latin typeface="Arial Narrow" panose="020B0706020202030204" pitchFamily="34" charset="0"/>
                    <a:cs typeface="Arial Narrow" panose="020B0706020202030204" pitchFamily="34" charset="0"/>
                  </a:rPr>
                  <a:t> </a:t>
                </a:r>
                <a:r>
                  <a:rPr lang="en-US" sz="1600" b="1" dirty="0">
                    <a:solidFill>
                      <a:srgbClr val="C00000"/>
                    </a:solidFill>
                    <a:latin typeface="Arial Narrow" panose="020B0706020202030204" pitchFamily="34" charset="0"/>
                    <a:cs typeface="Arial Narrow" panose="020B0706020202030204" pitchFamily="34" charset="0"/>
                  </a:rPr>
                  <a:t>5</a:t>
                </a:r>
                <a:r>
                  <a:rPr lang="ru-RU" sz="1600" b="1" dirty="0">
                    <a:solidFill>
                      <a:srgbClr val="C00000"/>
                    </a:solidFill>
                    <a:latin typeface="Arial Narrow" panose="020B0706020202030204" pitchFamily="34" charset="0"/>
                    <a:cs typeface="Arial Narrow" panose="020B0706020202030204" pitchFamily="34" charset="0"/>
                  </a:rPr>
                  <a:t> </a:t>
                </a:r>
                <a:r>
                  <a:rPr lang="en-US" sz="1600" b="1" dirty="0">
                    <a:solidFill>
                      <a:srgbClr val="C00000"/>
                    </a:solidFill>
                    <a:latin typeface="Arial Narrow" panose="020B0706020202030204" pitchFamily="34" charset="0"/>
                    <a:cs typeface="Arial Narrow" panose="020B0706020202030204" pitchFamily="34" charset="0"/>
                  </a:rPr>
                  <a:t>Hz</a:t>
                </a:r>
                <a:r>
                  <a:rPr sz="1600" b="1" dirty="0">
                    <a:solidFill>
                      <a:srgbClr val="C00000"/>
                    </a:solidFill>
                    <a:latin typeface="Arial Narrow" panose="020B0706020202030204" pitchFamily="34" charset="0"/>
                    <a:cs typeface="Arial Narrow" panose="020B0706020202030204" pitchFamily="34" charset="0"/>
                  </a:rPr>
                  <a:t> </a:t>
                </a:r>
                <a:r>
                  <a:rPr lang="ru-RU" sz="1600" b="1" dirty="0">
                    <a:solidFill>
                      <a:srgbClr val="C00000"/>
                    </a:solidFill>
                    <a:latin typeface="Arial Narrow" panose="020B0706020202030204" pitchFamily="34" charset="0"/>
                    <a:cs typeface="Arial Narrow" panose="020B0706020202030204" pitchFamily="34" charset="0"/>
                  </a:rPr>
                  <a:t> </a:t>
                </a:r>
                <a:r>
                  <a:rPr lang="ru-RU" sz="1600" dirty="0">
                    <a:solidFill>
                      <a:srgbClr val="002060"/>
                    </a:solidFill>
                    <a:latin typeface="Arial Narrow" panose="020B0706020202030204" pitchFamily="34" charset="0"/>
                    <a:cs typeface="Arial Narrow" panose="020B0706020202030204" pitchFamily="34" charset="0"/>
                  </a:rPr>
                  <a:t>(</a:t>
                </a:r>
                <a:r>
                  <a:rPr lang="en-US" sz="1600" dirty="0">
                    <a:solidFill>
                      <a:srgbClr val="002060"/>
                    </a:solidFill>
                    <a:latin typeface="Arial Narrow" panose="020B0706020202030204" pitchFamily="34" charset="0"/>
                    <a:cs typeface="Arial Narrow" panose="020B0706020202030204" pitchFamily="34" charset="0"/>
                  </a:rPr>
                  <a:t>Period</a:t>
                </a:r>
                <a:r>
                  <a:rPr lang="ru-RU" sz="1600" dirty="0">
                    <a:solidFill>
                      <a:srgbClr val="002060"/>
                    </a:solidFill>
                    <a:latin typeface="Arial Narrow" panose="020B0706020202030204" pitchFamily="34" charset="0"/>
                    <a:cs typeface="Arial Narrow" panose="020B0706020202030204" pitchFamily="34" charset="0"/>
                  </a:rPr>
                  <a:t> </a:t>
                </a:r>
                <a:r>
                  <a:rPr lang="ru-RU" sz="1600" b="1" dirty="0">
                    <a:solidFill>
                      <a:srgbClr val="C00000"/>
                    </a:solidFill>
                    <a:latin typeface="Arial Narrow" panose="020B0706020202030204" pitchFamily="34" charset="0"/>
                    <a:cs typeface="Arial Narrow" panose="020B0706020202030204" pitchFamily="34" charset="0"/>
                  </a:rPr>
                  <a:t>0.2 </a:t>
                </a:r>
                <a:r>
                  <a:rPr lang="en-US" sz="1600" b="1" dirty="0">
                    <a:solidFill>
                      <a:srgbClr val="C00000"/>
                    </a:solidFill>
                    <a:latin typeface="Arial Narrow" panose="020B0706020202030204" pitchFamily="34" charset="0"/>
                    <a:cs typeface="Arial Narrow" panose="020B0706020202030204" pitchFamily="34" charset="0"/>
                  </a:rPr>
                  <a:t>s</a:t>
                </a:r>
                <a:r>
                  <a:rPr lang="ru-RU" sz="1600" dirty="0">
                    <a:solidFill>
                      <a:srgbClr val="002060"/>
                    </a:solidFill>
                    <a:latin typeface="Arial Narrow" panose="020B0706020202030204" pitchFamily="34" charset="0"/>
                    <a:cs typeface="Arial Narrow" panose="020B0706020202030204" pitchFamily="34" charset="0"/>
                  </a:rPr>
                  <a:t>)</a:t>
                </a:r>
              </a:p>
              <a:p>
                <a:pPr marL="200660" indent="-200660" algn="just">
                  <a:lnSpc>
                    <a:spcPct val="150000"/>
                  </a:lnSpc>
                  <a:buSzPct val="100000"/>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r>
                  <a:rPr lang="en-US" sz="1600" dirty="0">
                    <a:solidFill>
                      <a:srgbClr val="002060"/>
                    </a:solidFill>
                    <a:latin typeface="Arial Narrow" panose="020B0706020202030204" pitchFamily="34" charset="0"/>
                    <a:cs typeface="Arial Narrow" panose="020B0706020202030204" pitchFamily="34" charset="0"/>
                  </a:rPr>
                  <a:t>Pulse duration</a:t>
                </a:r>
                <a:r>
                  <a:rPr lang="ru-RU" sz="1600" dirty="0">
                    <a:solidFill>
                      <a:srgbClr val="002060"/>
                    </a:solidFill>
                    <a:latin typeface="Arial Narrow" panose="020B0706020202030204" pitchFamily="34" charset="0"/>
                    <a:cs typeface="Arial Narrow" panose="020B0706020202030204" pitchFamily="34" charset="0"/>
                  </a:rPr>
                  <a:t> </a:t>
                </a:r>
                <a:r>
                  <a:rPr lang="ru-RU" sz="1600" b="1" dirty="0">
                    <a:solidFill>
                      <a:srgbClr val="C00000"/>
                    </a:solidFill>
                    <a:latin typeface="Arial Narrow" panose="020B0706020202030204" pitchFamily="34" charset="0"/>
                    <a:cs typeface="Arial Narrow" panose="020B0706020202030204" pitchFamily="34" charset="0"/>
                  </a:rPr>
                  <a:t>350-500 </a:t>
                </a:r>
                <a:r>
                  <a:rPr lang="en-US" sz="1600" b="1" dirty="0" err="1">
                    <a:solidFill>
                      <a:srgbClr val="C00000"/>
                    </a:solidFill>
                    <a:latin typeface="Arial Narrow" panose="020B0706020202030204" pitchFamily="34" charset="0"/>
                    <a:cs typeface="Arial Narrow" panose="020B0706020202030204" pitchFamily="34" charset="0"/>
                  </a:rPr>
                  <a:t>μs</a:t>
                </a:r>
                <a:endParaRPr lang="en-US" sz="1600" b="1" dirty="0">
                  <a:solidFill>
                    <a:srgbClr val="C00000"/>
                  </a:solidFill>
                  <a:latin typeface="Arial Narrow" panose="020B0706020202030204" pitchFamily="34" charset="0"/>
                  <a:cs typeface="Arial Narrow" panose="020B0706020202030204" pitchFamily="34" charset="0"/>
                </a:endParaRPr>
              </a:p>
              <a:p>
                <a:pPr marL="200660" indent="-200660" algn="just">
                  <a:lnSpc>
                    <a:spcPct val="150000"/>
                  </a:lnSpc>
                  <a:buSzPct val="100000"/>
                  <a:buFontTx/>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r>
                  <a:rPr lang="en-US" sz="1600" dirty="0">
                    <a:latin typeface="Arial Narrow" panose="020B0706020202030204" pitchFamily="34" charset="0"/>
                    <a:cs typeface="Arial Narrow" panose="020B0706020202030204" pitchFamily="34" charset="0"/>
                  </a:rPr>
                  <a:t>Average thermal flux density</a:t>
                </a:r>
                <a:r>
                  <a:rPr lang="en-GB" sz="1600" dirty="0">
                    <a:latin typeface="Arial Narrow" panose="020B0706020202030204" pitchFamily="34" charset="0"/>
                    <a:cs typeface="Arial Narrow" panose="020B0706020202030204" pitchFamily="34" charset="0"/>
                  </a:rPr>
                  <a:t> </a:t>
                </a:r>
                <a:r>
                  <a:rPr lang="en-GB" sz="1600" b="1" dirty="0">
                    <a:latin typeface="Arial Narrow" panose="020B0706020202030204" pitchFamily="34" charset="0"/>
                    <a:cs typeface="Arial Narrow" panose="020B0706020202030204" pitchFamily="34" charset="0"/>
                  </a:rPr>
                  <a:t>~ 10</a:t>
                </a:r>
                <a:r>
                  <a:rPr lang="en-GB" sz="1600" b="1" baseline="30000" dirty="0">
                    <a:latin typeface="Arial Narrow" panose="020B0706020202030204" pitchFamily="34" charset="0"/>
                    <a:cs typeface="Arial Narrow" panose="020B0706020202030204" pitchFamily="34" charset="0"/>
                  </a:rPr>
                  <a:t>13 </a:t>
                </a:r>
                <a:r>
                  <a:rPr lang="ru-RU" sz="1600" b="1" dirty="0">
                    <a:latin typeface="Arial Narrow" panose="020B0706020202030204" pitchFamily="34" charset="0"/>
                    <a:cs typeface="Arial Narrow" panose="020B0706020202030204" pitchFamily="34" charset="0"/>
                  </a:rPr>
                  <a:t>см</a:t>
                </a:r>
                <a:r>
                  <a:rPr lang="ru-RU" sz="1600" b="1" baseline="30000" dirty="0">
                    <a:latin typeface="Arial Narrow" panose="020B0706020202030204" pitchFamily="34" charset="0"/>
                    <a:cs typeface="Arial Narrow" panose="020B0706020202030204" pitchFamily="34" charset="0"/>
                  </a:rPr>
                  <a:t>-2</a:t>
                </a:r>
                <a:r>
                  <a:rPr lang="ru-RU" sz="1600" b="1" i="0" u="none" strike="noStrike" dirty="0">
                    <a:solidFill>
                      <a:srgbClr val="333333"/>
                    </a:solidFill>
                    <a:effectLst/>
                    <a:latin typeface="Arial Narrow" panose="020B0706020202030204" pitchFamily="34" charset="0"/>
                    <a:cs typeface="Arial Narrow" panose="020B0706020202030204" pitchFamily="34" charset="0"/>
                  </a:rPr>
                  <a:t>·</a:t>
                </a:r>
                <a:r>
                  <a:rPr lang="ru-RU" sz="1600" b="1" dirty="0">
                    <a:latin typeface="Arial Narrow" panose="020B0706020202030204" pitchFamily="34" charset="0"/>
                    <a:cs typeface="Arial Narrow" panose="020B0706020202030204" pitchFamily="34" charset="0"/>
                  </a:rPr>
                  <a:t>с</a:t>
                </a:r>
                <a:r>
                  <a:rPr lang="ru-RU" sz="1600" b="1" baseline="30000" dirty="0">
                    <a:latin typeface="Arial Narrow" panose="020B0706020202030204" pitchFamily="34" charset="0"/>
                    <a:cs typeface="Arial Narrow" panose="020B0706020202030204" pitchFamily="34" charset="0"/>
                  </a:rPr>
                  <a:t>-1</a:t>
                </a:r>
                <a:endParaRPr lang="en-GB" sz="1600" b="1" baseline="30000" dirty="0">
                  <a:latin typeface="Arial Narrow" panose="020B0706020202030204" pitchFamily="34" charset="0"/>
                  <a:cs typeface="Arial Narrow" panose="020B0706020202030204" pitchFamily="34" charset="0"/>
                </a:endParaRPr>
              </a:p>
              <a:p>
                <a:pPr marL="200660" indent="-200660" algn="just">
                  <a:lnSpc>
                    <a:spcPct val="150000"/>
                  </a:lnSpc>
                  <a:buSzPct val="100000"/>
                  <a:buFontTx/>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r>
                  <a:rPr lang="en-US" sz="1600" dirty="0">
                    <a:solidFill>
                      <a:schemeClr val="accent6">
                        <a:lumMod val="75000"/>
                      </a:schemeClr>
                    </a:solidFill>
                    <a:latin typeface="Arial Narrow" panose="020B0706020202030204" pitchFamily="34" charset="0"/>
                    <a:cs typeface="Arial Narrow" panose="020B0706020202030204" pitchFamily="34" charset="0"/>
                  </a:rPr>
                  <a:t>Pulse thermal flux density</a:t>
                </a:r>
                <a:r>
                  <a:rPr lang="en-GB" sz="1600" dirty="0">
                    <a:solidFill>
                      <a:schemeClr val="accent6">
                        <a:lumMod val="75000"/>
                      </a:schemeClr>
                    </a:solidFill>
                    <a:latin typeface="Arial Narrow" panose="020B0706020202030204" pitchFamily="34" charset="0"/>
                    <a:cs typeface="Arial Narrow" panose="020B0706020202030204" pitchFamily="34" charset="0"/>
                  </a:rPr>
                  <a:t> </a:t>
                </a:r>
                <a:r>
                  <a:rPr lang="en-GB" sz="1600" b="1" dirty="0">
                    <a:solidFill>
                      <a:schemeClr val="accent6">
                        <a:lumMod val="75000"/>
                      </a:schemeClr>
                    </a:solidFill>
                    <a:latin typeface="Arial Narrow" panose="020B0706020202030204" pitchFamily="34" charset="0"/>
                    <a:cs typeface="Arial Narrow" panose="020B0706020202030204" pitchFamily="34" charset="0"/>
                  </a:rPr>
                  <a:t>~</a:t>
                </a:r>
                <a:r>
                  <a:rPr lang="en-GB" sz="1600" dirty="0">
                    <a:solidFill>
                      <a:schemeClr val="accent6">
                        <a:lumMod val="75000"/>
                      </a:schemeClr>
                    </a:solidFill>
                    <a:latin typeface="Arial Narrow" panose="020B0706020202030204" pitchFamily="34" charset="0"/>
                    <a:cs typeface="Arial Narrow" panose="020B0706020202030204" pitchFamily="34" charset="0"/>
                  </a:rPr>
                  <a:t> </a:t>
                </a:r>
                <a:r>
                  <a:rPr lang="en-GB" sz="1600" b="1" dirty="0">
                    <a:solidFill>
                      <a:schemeClr val="accent6">
                        <a:lumMod val="75000"/>
                      </a:schemeClr>
                    </a:solidFill>
                    <a:latin typeface="Arial Narrow" panose="020B0706020202030204" pitchFamily="34" charset="0"/>
                    <a:cs typeface="Arial Narrow" panose="020B0706020202030204" pitchFamily="34" charset="0"/>
                  </a:rPr>
                  <a:t>10</a:t>
                </a:r>
                <a:r>
                  <a:rPr lang="en-GB" sz="1600" b="1" baseline="30000" dirty="0">
                    <a:solidFill>
                      <a:schemeClr val="accent6">
                        <a:lumMod val="75000"/>
                      </a:schemeClr>
                    </a:solidFill>
                    <a:latin typeface="Arial Narrow" panose="020B0706020202030204" pitchFamily="34" charset="0"/>
                    <a:cs typeface="Arial Narrow" panose="020B0706020202030204" pitchFamily="34" charset="0"/>
                  </a:rPr>
                  <a:t>16 </a:t>
                </a:r>
                <a:r>
                  <a:rPr lang="ru-RU" sz="1600" b="1" dirty="0">
                    <a:solidFill>
                      <a:schemeClr val="accent6">
                        <a:lumMod val="75000"/>
                      </a:schemeClr>
                    </a:solidFill>
                    <a:latin typeface="Arial Narrow" panose="020B0706020202030204" pitchFamily="34" charset="0"/>
                    <a:cs typeface="Arial Narrow" panose="020B0706020202030204" pitchFamily="34" charset="0"/>
                  </a:rPr>
                  <a:t>см</a:t>
                </a:r>
                <a:r>
                  <a:rPr lang="ru-RU" sz="1600" b="1" baseline="30000" dirty="0">
                    <a:solidFill>
                      <a:schemeClr val="accent6">
                        <a:lumMod val="75000"/>
                      </a:schemeClr>
                    </a:solidFill>
                    <a:latin typeface="Arial Narrow" panose="020B0706020202030204" pitchFamily="34" charset="0"/>
                    <a:cs typeface="Arial Narrow" panose="020B0706020202030204" pitchFamily="34" charset="0"/>
                  </a:rPr>
                  <a:t>-2</a:t>
                </a:r>
                <a:r>
                  <a:rPr lang="ru-RU" sz="1600" b="1" i="0" u="none" strike="noStrike" dirty="0">
                    <a:solidFill>
                      <a:srgbClr val="333333"/>
                    </a:solidFill>
                    <a:effectLst/>
                    <a:latin typeface="Arial Narrow" panose="020B0706020202030204" pitchFamily="34" charset="0"/>
                    <a:cs typeface="Arial Narrow" panose="020B0706020202030204" pitchFamily="34" charset="0"/>
                  </a:rPr>
                  <a:t>·</a:t>
                </a:r>
                <a:r>
                  <a:rPr lang="ru-RU" sz="1600" b="1" dirty="0">
                    <a:solidFill>
                      <a:schemeClr val="accent6">
                        <a:lumMod val="75000"/>
                      </a:schemeClr>
                    </a:solidFill>
                    <a:latin typeface="Arial Narrow" panose="020B0706020202030204" pitchFamily="34" charset="0"/>
                    <a:cs typeface="Arial Narrow" panose="020B0706020202030204" pitchFamily="34" charset="0"/>
                  </a:rPr>
                  <a:t>с</a:t>
                </a:r>
                <a:r>
                  <a:rPr lang="ru-RU" sz="1600" b="1" baseline="30000" dirty="0">
                    <a:solidFill>
                      <a:schemeClr val="accent6">
                        <a:lumMod val="75000"/>
                      </a:schemeClr>
                    </a:solidFill>
                    <a:latin typeface="Arial Narrow" panose="020B0706020202030204" pitchFamily="34" charset="0"/>
                    <a:cs typeface="Arial Narrow" panose="020B0706020202030204" pitchFamily="34" charset="0"/>
                  </a:rPr>
                  <a:t>-1</a:t>
                </a:r>
                <a:endParaRPr lang="en-GB" sz="1600" b="1" baseline="30000" dirty="0">
                  <a:solidFill>
                    <a:schemeClr val="accent6">
                      <a:lumMod val="75000"/>
                    </a:schemeClr>
                  </a:solidFill>
                  <a:latin typeface="Arial Narrow" panose="020B0706020202030204" pitchFamily="34" charset="0"/>
                  <a:cs typeface="Arial Narrow" panose="020B0706020202030204" pitchFamily="34" charset="0"/>
                </a:endParaRPr>
              </a:p>
              <a:p>
                <a:pPr marL="200660" indent="-200660">
                  <a:lnSpc>
                    <a:spcPct val="150000"/>
                  </a:lnSpc>
                  <a:buSzPct val="100000"/>
                  <a:buFontTx/>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endParaRPr lang="en-GB" sz="1600" dirty="0">
                  <a:solidFill>
                    <a:schemeClr val="accent6">
                      <a:lumMod val="75000"/>
                    </a:schemeClr>
                  </a:solidFill>
                  <a:latin typeface="Arial Narrow" panose="020B0706020202030204" pitchFamily="34" charset="0"/>
                  <a:cs typeface="Arial Narrow" panose="020B0706020202030204" pitchFamily="34" charset="0"/>
                </a:endParaRPr>
              </a:p>
              <a:p>
                <a:pPr marL="200660" indent="-200660">
                  <a:lnSpc>
                    <a:spcPct val="150000"/>
                  </a:lnSpc>
                  <a:buSzPct val="100000"/>
                  <a:buChar char="•"/>
                  <a:defRPr sz="1400">
                    <a:solidFill>
                      <a:srgbClr val="FF0000"/>
                    </a:solidFill>
                    <a:latin typeface="Avenir Medium" panose="02000503020000020003"/>
                    <a:ea typeface="Avenir Medium" panose="02000503020000020003"/>
                    <a:cs typeface="Avenir Medium" panose="02000503020000020003"/>
                    <a:sym typeface="Avenir Medium" panose="02000503020000020003"/>
                  </a:defRPr>
                </a:pPr>
                <a:endParaRPr lang="en-GB" sz="1600" dirty="0">
                  <a:solidFill>
                    <a:schemeClr val="accent6">
                      <a:lumMod val="75000"/>
                    </a:schemeClr>
                  </a:solidFill>
                  <a:latin typeface="Arial Narrow" panose="020B0706020202030204" pitchFamily="34" charset="0"/>
                  <a:cs typeface="Arial Narrow" panose="020B0706020202030204" pitchFamily="34" charset="0"/>
                </a:endParaRPr>
              </a:p>
            </p:txBody>
          </p:sp>
        </p:grpSp>
        <p:pic>
          <p:nvPicPr>
            <p:cNvPr id="61" name="Рисунок 2">
              <a:extLst>
                <a:ext uri="{FF2B5EF4-FFF2-40B4-BE49-F238E27FC236}">
                  <a16:creationId xmlns:a16="http://schemas.microsoft.com/office/drawing/2014/main" id="{F3CCD8B5-056A-2272-22A3-022CFEFB4A5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576" y="9458"/>
              <a:ext cx="5123" cy="5090"/>
            </a:xfrm>
            <a:prstGeom prst="rect">
              <a:avLst/>
            </a:prstGeom>
          </p:spPr>
        </p:pic>
      </p:grpSp>
      <p:sp>
        <p:nvSpPr>
          <p:cNvPr id="257" name="TextBox 256">
            <a:extLst>
              <a:ext uri="{FF2B5EF4-FFF2-40B4-BE49-F238E27FC236}">
                <a16:creationId xmlns:a16="http://schemas.microsoft.com/office/drawing/2014/main" id="{2846BF84-8906-6BC5-33AE-E9D08B637C5B}"/>
              </a:ext>
            </a:extLst>
          </p:cNvPr>
          <p:cNvSpPr txBox="1"/>
          <p:nvPr/>
        </p:nvSpPr>
        <p:spPr>
          <a:xfrm>
            <a:off x="4956048" y="3758565"/>
            <a:ext cx="6893687" cy="1828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oAutofit/>
          </a:bodyPr>
          <a:lstStyle/>
          <a:p>
            <a:pPr algn="just">
              <a:buSzPct val="150000"/>
            </a:pPr>
            <a:r>
              <a:rPr lang="en-US" sz="2000" kern="0" dirty="0">
                <a:solidFill>
                  <a:srgbClr val="0000FF"/>
                </a:solidFill>
                <a:effectLst/>
                <a:latin typeface="Arial Narrow Regular" panose="020B0706020202030204" charset="0"/>
                <a:ea typeface="Aptos" panose="020B0004020202020204" pitchFamily="34" charset="0"/>
                <a:cs typeface="Arial Narrow Regular" panose="020B0706020202030204" charset="0"/>
              </a:rPr>
              <a:t>An </a:t>
            </a:r>
            <a:r>
              <a:rPr lang="en-US" sz="2000" dirty="0">
                <a:solidFill>
                  <a:srgbClr val="0000FF"/>
                </a:solidFill>
                <a:latin typeface="Arial Narrow Regular" panose="020B0706020202030204" charset="0"/>
                <a:ea typeface="Aptos" panose="020B0004020202020204" pitchFamily="34" charset="0"/>
                <a:cs typeface="Arial Narrow Regular" panose="020B0706020202030204" charset="0"/>
              </a:rPr>
              <a:t>approach is to fill the UCN trap only during the pulse and to efficiently isolate it the rest of the time</a:t>
            </a:r>
            <a:r>
              <a:rPr lang="ru-RU" sz="2000" kern="0" dirty="0">
                <a:solidFill>
                  <a:srgbClr val="0000FF"/>
                </a:solidFill>
                <a:effectLst/>
                <a:latin typeface="Arial Narrow Regular" panose="020B0706020202030204" charset="0"/>
                <a:ea typeface="Aptos" panose="020B0004020202020204" pitchFamily="34" charset="0"/>
                <a:cs typeface="Arial Narrow Regular" panose="020B0706020202030204" charset="0"/>
              </a:rPr>
              <a:t>.</a:t>
            </a:r>
          </a:p>
          <a:p>
            <a:pPr marL="285750" indent="-285750" algn="just">
              <a:buSzPct val="150000"/>
              <a:buFontTx/>
              <a:buChar char="!"/>
            </a:pPr>
            <a:endParaRPr lang="ru-RU" sz="2000" kern="0" dirty="0">
              <a:solidFill>
                <a:srgbClr val="0000FF"/>
              </a:solidFill>
              <a:effectLst/>
              <a:latin typeface="Arial Narrow Regular" panose="020B0706020202030204" charset="0"/>
              <a:ea typeface="Aptos" panose="020B0004020202020204" pitchFamily="34" charset="0"/>
              <a:cs typeface="Arial Narrow Regular" panose="020B0706020202030204" charset="0"/>
            </a:endParaRPr>
          </a:p>
          <a:p>
            <a:pPr algn="just">
              <a:buSzPct val="150000"/>
            </a:pPr>
            <a:r>
              <a:rPr lang="en-US" sz="2000" dirty="0">
                <a:solidFill>
                  <a:srgbClr val="FF0000"/>
                </a:solidFill>
                <a:latin typeface="Arial Narrow Regular" panose="020B0706020202030204" charset="0"/>
                <a:ea typeface="Aptos" panose="020B0004020202020204" pitchFamily="34" charset="0"/>
                <a:cs typeface="Arial Narrow Regular" panose="020B0706020202030204" charset="0"/>
              </a:rPr>
              <a:t>In the case of relatively small losses, the equilibrium flux of UCNs in the trap can significantly exceed the time-averaged flux at its entrance.</a:t>
            </a:r>
            <a:endParaRPr lang="ru-RU" sz="2000" kern="0" dirty="0">
              <a:solidFill>
                <a:srgbClr val="FF0000"/>
              </a:solidFill>
              <a:effectLst/>
              <a:latin typeface="Arial Narrow Regular" panose="020B0706020202030204" charset="0"/>
              <a:ea typeface="Aptos" panose="020B0004020202020204" pitchFamily="34" charset="0"/>
              <a:cs typeface="Arial Narrow Regular" panose="020B0706020202030204" charset="0"/>
            </a:endParaRPr>
          </a:p>
        </p:txBody>
      </p:sp>
      <p:sp>
        <p:nvSpPr>
          <p:cNvPr id="258" name="Text Box 47">
            <a:extLst>
              <a:ext uri="{FF2B5EF4-FFF2-40B4-BE49-F238E27FC236}">
                <a16:creationId xmlns:a16="http://schemas.microsoft.com/office/drawing/2014/main" id="{5C9C4ECD-91B1-0899-2AA8-6C1D77612BBE}"/>
              </a:ext>
            </a:extLst>
          </p:cNvPr>
          <p:cNvSpPr txBox="1"/>
          <p:nvPr/>
        </p:nvSpPr>
        <p:spPr>
          <a:xfrm>
            <a:off x="8709025" y="967740"/>
            <a:ext cx="2494915" cy="372745"/>
          </a:xfrm>
          <a:prstGeom prst="rect">
            <a:avLst/>
          </a:prstGeom>
          <a:ln w="12700">
            <a:miter lim="400000"/>
          </a:ln>
        </p:spPr>
        <p:txBody>
          <a:bodyPr wrap="square" lIns="45719" rIns="45719">
            <a:noAutofit/>
          </a:bodyPr>
          <a:lstStyle/>
          <a:p>
            <a:pPr>
              <a:defRPr>
                <a:solidFill>
                  <a:srgbClr val="FF2600"/>
                </a:solidFill>
                <a:latin typeface="Avenir Next Demi Bold" panose="020B0803020202020204"/>
                <a:ea typeface="Avenir Next Demi Bold" panose="020B0803020202020204"/>
                <a:cs typeface="Avenir Next Demi Bold" panose="020B0803020202020204"/>
                <a:sym typeface="Avenir Next Demi Bold" panose="020B0803020202020204"/>
              </a:defRPr>
            </a:pPr>
            <a:r>
              <a:rPr lang="en-US" sz="1600" dirty="0"/>
              <a:t>F.L. Shapiro</a:t>
            </a:r>
            <a:r>
              <a:rPr sz="1600" dirty="0"/>
              <a:t>, 1972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349"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350" name="The flux of neutrons, which can be trapped after deceleration, has a pulsed structure"/>
          <p:cNvSpPr txBox="1"/>
          <p:nvPr/>
        </p:nvSpPr>
        <p:spPr>
          <a:xfrm>
            <a:off x="8382947" y="4949411"/>
            <a:ext cx="3483087" cy="830997"/>
          </a:xfrm>
          <a:prstGeom prst="rect">
            <a:avLst/>
          </a:prstGeom>
          <a:ln w="12700">
            <a:miter lim="400000"/>
          </a:ln>
        </p:spPr>
        <p:txBody>
          <a:bodyPr wrap="square" lIns="45719" rIns="45719">
            <a:spAutoFit/>
          </a:bodyPr>
          <a:lstStyle>
            <a:lvl1pPr marL="114300" indent="-114300" algn="just" defTabSz="914400">
              <a:buClr>
                <a:srgbClr val="009051"/>
              </a:buClr>
              <a:buSzPct val="100000"/>
              <a:buChar char="!"/>
              <a:defRPr sz="2000">
                <a:solidFill>
                  <a:srgbClr val="008F00"/>
                </a:solidFill>
                <a:latin typeface="Avenir Next Medium" panose="020B0803020202020204"/>
                <a:ea typeface="Avenir Next Medium" panose="020B0803020202020204"/>
                <a:cs typeface="Avenir Next Medium" panose="020B0803020202020204"/>
                <a:sym typeface="Avenir Next Medium" panose="020B0803020202020204"/>
              </a:defRPr>
            </a:lvl1pPr>
          </a:lstStyle>
          <a:p>
            <a:pPr marL="0" indent="0">
              <a:buNone/>
            </a:pPr>
            <a:r>
              <a:rPr lang="en" sz="1600" dirty="0"/>
              <a:t>The flux of neutrons, which can be trapped after deceleration, has a pulsed struct</a:t>
            </a:r>
            <a:endParaRPr lang="ru-RU" sz="1600" dirty="0">
              <a:effectLst/>
              <a:latin typeface="Arial Narrow" panose="020B0706020202030204" pitchFamily="34" charset="0"/>
              <a:cs typeface="Arial Narrow" panose="020B0706020202030204" pitchFamily="34" charset="0"/>
            </a:endParaRPr>
          </a:p>
        </p:txBody>
      </p:sp>
      <p:pic>
        <p:nvPicPr>
          <p:cNvPr id="351" name="Линия Линия" descr="Линия Линия"/>
          <p:cNvPicPr/>
          <p:nvPr/>
        </p:nvPicPr>
        <p:blipFill>
          <a:blip r:embed="rId3"/>
          <a:stretch>
            <a:fillRect/>
          </a:stretch>
        </p:blipFill>
        <p:spPr>
          <a:xfrm>
            <a:off x="325966" y="622300"/>
            <a:ext cx="11540068" cy="76200"/>
          </a:xfrm>
          <a:prstGeom prst="rect">
            <a:avLst/>
          </a:prstGeom>
        </p:spPr>
      </p:pic>
      <p:sp>
        <p:nvSpPr>
          <p:cNvPr id="353" name="Rectangle 3"/>
          <p:cNvSpPr txBox="1"/>
          <p:nvPr/>
        </p:nvSpPr>
        <p:spPr>
          <a:xfrm>
            <a:off x="345440" y="165100"/>
            <a:ext cx="11219180" cy="792480"/>
          </a:xfrm>
          <a:prstGeom prst="rect">
            <a:avLst/>
          </a:prstGeom>
          <a:ln w="12700">
            <a:miter lim="400000"/>
          </a:ln>
        </p:spPr>
        <p:txBody>
          <a:bodyPr lIns="45719" rIns="45719">
            <a:normAutofit/>
          </a:bodyPr>
          <a:lstStyle>
            <a:lvl1pPr defTabSz="831850">
              <a:lnSpc>
                <a:spcPct val="90000"/>
              </a:lnSpc>
              <a:defRPr sz="255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 dirty="0"/>
              <a:t>Time structure of the beam at the entrance to the UCN trap</a:t>
            </a:r>
          </a:p>
        </p:txBody>
      </p:sp>
      <p:grpSp>
        <p:nvGrpSpPr>
          <p:cNvPr id="365" name="Сгруппировать"/>
          <p:cNvGrpSpPr/>
          <p:nvPr/>
        </p:nvGrpSpPr>
        <p:grpSpPr>
          <a:xfrm>
            <a:off x="309245" y="1059751"/>
            <a:ext cx="11141139" cy="1633163"/>
            <a:chOff x="0" y="-148611"/>
            <a:chExt cx="11141138" cy="1633161"/>
          </a:xfrm>
        </p:grpSpPr>
        <p:grpSp>
          <p:nvGrpSpPr>
            <p:cNvPr id="359" name="Сгруппировать"/>
            <p:cNvGrpSpPr/>
            <p:nvPr/>
          </p:nvGrpSpPr>
          <p:grpSpPr>
            <a:xfrm>
              <a:off x="0" y="65353"/>
              <a:ext cx="7895221" cy="1419197"/>
              <a:chOff x="0" y="0"/>
              <a:chExt cx="7895220" cy="1419196"/>
            </a:xfrm>
          </p:grpSpPr>
          <p:sp>
            <p:nvSpPr>
              <p:cNvPr id="354" name="Прямоугольник"/>
              <p:cNvSpPr/>
              <p:nvPr/>
            </p:nvSpPr>
            <p:spPr>
              <a:xfrm>
                <a:off x="528166" y="19860"/>
                <a:ext cx="256570" cy="914736"/>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55" name="Прямоугольник"/>
              <p:cNvSpPr/>
              <p:nvPr/>
            </p:nvSpPr>
            <p:spPr>
              <a:xfrm>
                <a:off x="884368" y="378406"/>
                <a:ext cx="4970887" cy="197643"/>
              </a:xfrm>
              <a:prstGeom prst="rect">
                <a:avLst/>
              </a:prstGeom>
              <a:noFill/>
              <a:ln w="12700" cap="flat">
                <a:solidFill>
                  <a:srgbClr val="000000"/>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56" name="Овал"/>
              <p:cNvSpPr/>
              <p:nvPr/>
            </p:nvSpPr>
            <p:spPr>
              <a:xfrm>
                <a:off x="6502984" y="0"/>
                <a:ext cx="936142" cy="954456"/>
              </a:xfrm>
              <a:prstGeom prst="ellipse">
                <a:avLst/>
              </a:prstGeom>
              <a:noFill/>
              <a:ln w="28575" cap="flat">
                <a:solidFill>
                  <a:srgbClr val="FF0000"/>
                </a:solidFill>
                <a:prstDash val="lgDash"/>
                <a:miter lim="800000"/>
              </a:ln>
              <a:effectLst/>
            </p:spPr>
            <p:txBody>
              <a:bodyPr wrap="square" lIns="45719" tIns="45719" rIns="45719" bIns="45719" numCol="1" anchor="ctr">
                <a:noAutofit/>
              </a:bodyPr>
              <a:lstStyle/>
              <a:p>
                <a:pPr algn="ctr" defTabSz="914400">
                  <a:defRPr>
                    <a:solidFill>
                      <a:srgbClr val="FFFFFF"/>
                    </a:solidFill>
                  </a:defRPr>
                </a:pPr>
                <a:endParaRPr/>
              </a:p>
            </p:txBody>
          </p:sp>
          <p:sp>
            <p:nvSpPr>
              <p:cNvPr id="357" name="Convertor"/>
              <p:cNvSpPr txBox="1"/>
              <p:nvPr/>
            </p:nvSpPr>
            <p:spPr>
              <a:xfrm>
                <a:off x="0" y="994195"/>
                <a:ext cx="1298943" cy="369329"/>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dirty="0"/>
                  <a:t>Convertor</a:t>
                </a:r>
              </a:p>
            </p:txBody>
          </p:sp>
          <p:sp>
            <p:nvSpPr>
              <p:cNvPr id="358" name="UCN trap"/>
              <p:cNvSpPr txBox="1"/>
              <p:nvPr/>
            </p:nvSpPr>
            <p:spPr>
              <a:xfrm>
                <a:off x="6465812" y="1049867"/>
                <a:ext cx="1429408" cy="369329"/>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dirty="0"/>
                  <a:t>UCN trap</a:t>
                </a:r>
              </a:p>
            </p:txBody>
          </p:sp>
        </p:grpSp>
        <p:sp>
          <p:nvSpPr>
            <p:cNvPr id="360" name="Линия"/>
            <p:cNvSpPr/>
            <p:nvPr/>
          </p:nvSpPr>
          <p:spPr>
            <a:xfrm>
              <a:off x="1122679" y="249503"/>
              <a:ext cx="4722814"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61" name="UCN"/>
            <p:cNvSpPr txBox="1"/>
            <p:nvPr/>
          </p:nvSpPr>
          <p:spPr>
            <a:xfrm>
              <a:off x="3078162" y="354278"/>
              <a:ext cx="822961" cy="353941"/>
            </a:xfrm>
            <a:prstGeom prst="rect">
              <a:avLst/>
            </a:prstGeom>
            <a:noFill/>
            <a:ln w="12700" cap="flat">
              <a:noFill/>
              <a:miter lim="400000"/>
            </a:ln>
            <a:effectLst/>
          </p:spPr>
          <p:txBody>
            <a:bodyPr wrap="square" lIns="45719" tIns="45719" rIns="45719" bIns="45719" numCol="1" anchor="t">
              <a:spAutoFit/>
            </a:bodyPr>
            <a:lstStyle>
              <a:lvl1pPr defTabSz="914400">
                <a:defRPr sz="1700">
                  <a:solidFill>
                    <a:srgbClr val="0033CC"/>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dirty="0"/>
                <a:t>UCN</a:t>
              </a:r>
              <a:endParaRPr dirty="0"/>
            </a:p>
          </p:txBody>
        </p:sp>
        <mc:AlternateContent xmlns:mc="http://schemas.openxmlformats.org/markup-compatibility/2006" xmlns:a14="http://schemas.microsoft.com/office/drawing/2010/main">
          <mc:Choice Requires="a14">
            <p:sp>
              <p:nvSpPr>
                <p:cNvPr id="362" name="Уравнение"/>
                <p:cNvSpPr txBox="1"/>
                <p:nvPr/>
              </p:nvSpPr>
              <p:spPr>
                <a:xfrm>
                  <a:off x="3419278" y="711415"/>
                  <a:ext cx="129617" cy="149277"/>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𝐿</m:t>
                        </m:r>
                      </m:oMath>
                    </m:oMathPara>
                  </a14:m>
                  <a:endParaRPr dirty="0"/>
                </a:p>
              </p:txBody>
            </p:sp>
          </mc:Choice>
          <mc:Fallback xmlns="">
            <p:sp>
              <p:nvSpPr>
                <p:cNvPr id="362" name="Уравнение"/>
                <p:cNvSpPr txBox="1">
                  <a:spLocks noRot="1" noChangeAspect="1" noMove="1" noResize="1" noEditPoints="1" noAdjustHandles="1" noChangeArrowheads="1" noChangeShapeType="1" noTextEdit="1"/>
                </p:cNvSpPr>
                <p:nvPr/>
              </p:nvSpPr>
              <p:spPr>
                <a:xfrm>
                  <a:off x="3419278" y="711415"/>
                  <a:ext cx="129617" cy="149277"/>
                </a:xfrm>
                <a:prstGeom prst="rect">
                  <a:avLst/>
                </a:prstGeom>
                <a:blipFill rotWithShape="1">
                  <a:blip r:embed="rId4"/>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63" name="Уравнение"/>
                <p:cNvSpPr txBox="1"/>
                <p:nvPr/>
              </p:nvSpPr>
              <p:spPr>
                <a:xfrm>
                  <a:off x="2774137" y="0"/>
                  <a:ext cx="1088833" cy="217739"/>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600" i="1">
                            <a:solidFill>
                              <a:srgbClr val="0432FF"/>
                            </a:solidFill>
                            <a:latin typeface="Cambria Math" panose="02040503050406030204" pitchFamily="18" charset="0"/>
                          </a:rPr>
                          <m:t>0</m:t>
                        </m:r>
                        <m:r>
                          <a:rPr sz="1600" i="1">
                            <a:solidFill>
                              <a:srgbClr val="0432FF"/>
                            </a:solidFill>
                            <a:latin typeface="Cambria Math" panose="02040503050406030204" pitchFamily="18" charset="0"/>
                          </a:rPr>
                          <m:t>&lt;</m:t>
                        </m:r>
                        <m:r>
                          <a:rPr sz="1600" i="1">
                            <a:solidFill>
                              <a:srgbClr val="0432FF"/>
                            </a:solidFill>
                            <a:latin typeface="Cambria Math" panose="02040503050406030204" pitchFamily="18" charset="0"/>
                          </a:rPr>
                          <m:t>𝐸</m:t>
                        </m:r>
                        <m:r>
                          <a:rPr sz="1600" i="1">
                            <a:solidFill>
                              <a:srgbClr val="0432FF"/>
                            </a:solidFill>
                            <a:latin typeface="Cambria Math" panose="02040503050406030204" pitchFamily="18" charset="0"/>
                          </a:rPr>
                          <m:t>&lt;</m:t>
                        </m:r>
                        <m:sSub>
                          <m:sSubPr>
                            <m:ctrlPr>
                              <a:rPr sz="1600" i="1">
                                <a:solidFill>
                                  <a:srgbClr val="0432FF"/>
                                </a:solidFill>
                                <a:latin typeface="Cambria Math" panose="02040503050406030204" pitchFamily="18" charset="0"/>
                              </a:rPr>
                            </m:ctrlPr>
                          </m:sSubPr>
                          <m:e>
                            <m:r>
                              <a:rPr sz="1600" i="1">
                                <a:solidFill>
                                  <a:srgbClr val="0432FF"/>
                                </a:solidFill>
                                <a:latin typeface="Cambria Math" panose="02040503050406030204" pitchFamily="18" charset="0"/>
                              </a:rPr>
                              <m:t>𝐸</m:t>
                            </m:r>
                          </m:e>
                          <m:sub>
                            <m:r>
                              <a:rPr sz="1600" i="1">
                                <a:solidFill>
                                  <a:srgbClr val="0432FF"/>
                                </a:solidFill>
                                <a:latin typeface="Cambria Math" panose="02040503050406030204" pitchFamily="18" charset="0"/>
                              </a:rPr>
                              <m:t>𝑡𝑟𝑎𝑝</m:t>
                            </m:r>
                          </m:sub>
                        </m:sSub>
                      </m:oMath>
                    </m:oMathPara>
                  </a14:m>
                  <a:endParaRPr sz="1600">
                    <a:solidFill>
                      <a:srgbClr val="0433FF"/>
                    </a:solidFill>
                  </a:endParaRPr>
                </a:p>
              </p:txBody>
            </p:sp>
          </mc:Choice>
          <mc:Fallback xmlns="">
            <p:sp>
              <p:nvSpPr>
                <p:cNvPr id="363" name="Уравнение"/>
                <p:cNvSpPr txBox="1">
                  <a:spLocks noRot="1" noChangeAspect="1" noMove="1" noResize="1" noEditPoints="1" noAdjustHandles="1" noChangeArrowheads="1" noChangeShapeType="1" noTextEdit="1"/>
                </p:cNvSpPr>
                <p:nvPr/>
              </p:nvSpPr>
              <p:spPr>
                <a:xfrm>
                  <a:off x="2774137" y="0"/>
                  <a:ext cx="1088833" cy="217739"/>
                </a:xfrm>
                <a:prstGeom prst="rect">
                  <a:avLst/>
                </a:prstGeom>
                <a:blipFill rotWithShape="1">
                  <a:blip r:embed="rId5"/>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64" name="Уравнение"/>
                <p:cNvSpPr txBox="1"/>
                <p:nvPr/>
              </p:nvSpPr>
              <p:spPr>
                <a:xfrm>
                  <a:off x="8148681" y="-148611"/>
                  <a:ext cx="2992457" cy="882854"/>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𝑡</m:t>
                        </m:r>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𝑡</m:t>
                        </m:r>
                        <m:r>
                          <a:rPr sz="1800" i="1">
                            <a:solidFill>
                              <a:srgbClr val="000000"/>
                            </a:solidFill>
                            <a:latin typeface="Cambria Math" panose="02040503050406030204" pitchFamily="18" charset="0"/>
                          </a:rPr>
                          <m:t>=</m:t>
                        </m:r>
                        <m:f>
                          <m:fPr>
                            <m:ctrlPr>
                              <a:rPr sz="1800" i="1">
                                <a:solidFill>
                                  <a:srgbClr val="000000"/>
                                </a:solidFill>
                                <a:latin typeface="Cambria Math" panose="02040503050406030204" pitchFamily="18" charset="0"/>
                              </a:rPr>
                            </m:ctrlPr>
                          </m:fPr>
                          <m:num>
                            <m:r>
                              <a:rPr sz="1800" i="1">
                                <a:solidFill>
                                  <a:srgbClr val="000000"/>
                                </a:solidFill>
                                <a:latin typeface="Cambria Math" panose="02040503050406030204" pitchFamily="18" charset="0"/>
                              </a:rPr>
                              <m:t>𝐿</m:t>
                            </m:r>
                          </m:num>
                          <m:den>
                            <m:rad>
                              <m:radPr>
                                <m:degHide m:val="on"/>
                                <m:ctrlPr>
                                  <a:rPr sz="1800" i="1">
                                    <a:solidFill>
                                      <a:srgbClr val="000000"/>
                                    </a:solidFill>
                                    <a:latin typeface="Cambria Math" panose="02040503050406030204" pitchFamily="18" charset="0"/>
                                  </a:rPr>
                                </m:ctrlPr>
                              </m:radPr>
                              <m:deg/>
                              <m:e>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𝐸</m:t>
                                    </m:r>
                                  </m:e>
                                  <m:sub>
                                    <m:r>
                                      <a:rPr sz="1800" i="1">
                                        <a:solidFill>
                                          <a:srgbClr val="000000"/>
                                        </a:solidFill>
                                        <a:latin typeface="Cambria Math" panose="02040503050406030204" pitchFamily="18" charset="0"/>
                                      </a:rPr>
                                      <m:t>𝑡𝑟𝑎𝑝</m:t>
                                    </m:r>
                                  </m:sub>
                                </m:sSub>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2</m:t>
                                </m:r>
                                <m:r>
                                  <a:rPr sz="1800" i="1">
                                    <a:solidFill>
                                      <a:srgbClr val="000000"/>
                                    </a:solidFill>
                                    <a:latin typeface="Cambria Math" panose="02040503050406030204" pitchFamily="18" charset="0"/>
                                  </a:rPr>
                                  <m:t>𝑚</m:t>
                                </m:r>
                              </m:e>
                            </m:rad>
                          </m:den>
                        </m:f>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𝑡</m:t>
                        </m:r>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𝑇</m:t>
                        </m:r>
                      </m:oMath>
                    </m:oMathPara>
                  </a14:m>
                  <a:endParaRPr dirty="0"/>
                </a:p>
              </p:txBody>
            </p:sp>
          </mc:Choice>
          <mc:Fallback xmlns="">
            <p:sp>
              <p:nvSpPr>
                <p:cNvPr id="364" name="Уравнение"/>
                <p:cNvSpPr txBox="1">
                  <a:spLocks noRot="1" noChangeAspect="1" noMove="1" noResize="1" noEditPoints="1" noAdjustHandles="1" noChangeArrowheads="1" noChangeShapeType="1" noTextEdit="1"/>
                </p:cNvSpPr>
                <p:nvPr/>
              </p:nvSpPr>
              <p:spPr>
                <a:xfrm>
                  <a:off x="8148681" y="-148611"/>
                  <a:ext cx="2992457" cy="882854"/>
                </a:xfrm>
                <a:prstGeom prst="rect">
                  <a:avLst/>
                </a:prstGeom>
                <a:blipFill rotWithShape="1">
                  <a:blip r:embed="rId6"/>
                </a:blipFill>
                <a:ln w="12700" cap="flat">
                  <a:noFill/>
                  <a:miter lim="400000"/>
                </a:ln>
                <a:effectLst/>
              </p:spPr>
              <p:txBody>
                <a:bodyPr/>
                <a:lstStyle/>
                <a:p>
                  <a:r>
                    <a:rPr lang="en-US" altLang="en-US">
                      <a:noFill/>
                    </a:rPr>
                    <a:t> </a:t>
                  </a:r>
                </a:p>
              </p:txBody>
            </p:sp>
          </mc:Fallback>
        </mc:AlternateContent>
      </p:grpSp>
      <p:grpSp>
        <p:nvGrpSpPr>
          <p:cNvPr id="384" name="Сгруппировать"/>
          <p:cNvGrpSpPr/>
          <p:nvPr/>
        </p:nvGrpSpPr>
        <p:grpSpPr>
          <a:xfrm>
            <a:off x="444247" y="3334987"/>
            <a:ext cx="10988477" cy="2452124"/>
            <a:chOff x="0" y="0"/>
            <a:chExt cx="10988476" cy="2452123"/>
          </a:xfrm>
        </p:grpSpPr>
        <p:sp>
          <p:nvSpPr>
            <p:cNvPr id="366" name="Decelerator"/>
            <p:cNvSpPr txBox="1"/>
            <p:nvPr/>
          </p:nvSpPr>
          <p:spPr>
            <a:xfrm>
              <a:off x="4454939" y="1814370"/>
              <a:ext cx="2218373" cy="369330"/>
            </a:xfrm>
            <a:prstGeom prst="rect">
              <a:avLst/>
            </a:prstGeom>
            <a:noFill/>
            <a:ln w="12700" cap="flat">
              <a:noFill/>
              <a:miter lim="400000"/>
            </a:ln>
            <a:effectLst/>
          </p:spPr>
          <p:txBody>
            <a:bodyPr wrap="square" lIns="45719" tIns="45719" rIns="45719" bIns="45719" numCol="1" anchor="t">
              <a:spAutoFit/>
            </a:bodyPr>
            <a:lstStyle>
              <a:lvl1pPr algn="ctr" defTabSz="914400">
                <a:defRPr>
                  <a:solidFill>
                    <a:srgbClr val="FF00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dirty="0"/>
                <a:t>Decelerator</a:t>
              </a:r>
            </a:p>
          </p:txBody>
        </p:sp>
        <p:sp>
          <p:nvSpPr>
            <p:cNvPr id="367" name="Прямоугольник"/>
            <p:cNvSpPr/>
            <p:nvPr/>
          </p:nvSpPr>
          <p:spPr>
            <a:xfrm>
              <a:off x="424180" y="1062030"/>
              <a:ext cx="225426" cy="914401"/>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69" name="Прямоугольник"/>
            <p:cNvSpPr/>
            <p:nvPr/>
          </p:nvSpPr>
          <p:spPr>
            <a:xfrm>
              <a:off x="5597842" y="1185855"/>
              <a:ext cx="158751" cy="690564"/>
            </a:xfrm>
            <a:prstGeom prst="rect">
              <a:avLst/>
            </a:prstGeom>
            <a:solidFill>
              <a:srgbClr val="FF3399"/>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70" name="Линия"/>
            <p:cNvSpPr/>
            <p:nvPr/>
          </p:nvSpPr>
          <p:spPr>
            <a:xfrm>
              <a:off x="819467" y="268280"/>
              <a:ext cx="4922839"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71" name="Линия"/>
            <p:cNvSpPr/>
            <p:nvPr/>
          </p:nvSpPr>
          <p:spPr>
            <a:xfrm>
              <a:off x="5755004" y="268280"/>
              <a:ext cx="1" cy="82550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72" name="Линия"/>
            <p:cNvSpPr/>
            <p:nvPr/>
          </p:nvSpPr>
          <p:spPr>
            <a:xfrm>
              <a:off x="5755004" y="1074730"/>
              <a:ext cx="666751"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74" name="VCN"/>
            <p:cNvSpPr txBox="1"/>
            <p:nvPr/>
          </p:nvSpPr>
          <p:spPr>
            <a:xfrm>
              <a:off x="2865437" y="1320793"/>
              <a:ext cx="822961" cy="353941"/>
            </a:xfrm>
            <a:prstGeom prst="rect">
              <a:avLst/>
            </a:prstGeom>
            <a:noFill/>
            <a:ln w="12700" cap="flat">
              <a:noFill/>
              <a:miter lim="400000"/>
            </a:ln>
            <a:effectLst/>
          </p:spPr>
          <p:txBody>
            <a:bodyPr wrap="square" lIns="45719" tIns="45719" rIns="45719" bIns="45719" numCol="1" anchor="t">
              <a:spAutoFit/>
            </a:bodyPr>
            <a:lstStyle>
              <a:lvl1pPr defTabSz="914400">
                <a:defRPr sz="1700">
                  <a:solidFill>
                    <a:srgbClr val="0033CC"/>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dirty="0"/>
                <a:t>VCN</a:t>
              </a:r>
              <a:endParaRPr dirty="0"/>
            </a:p>
          </p:txBody>
        </p:sp>
        <p:sp>
          <p:nvSpPr>
            <p:cNvPr id="375" name="Convertor"/>
            <p:cNvSpPr txBox="1"/>
            <p:nvPr/>
          </p:nvSpPr>
          <p:spPr>
            <a:xfrm>
              <a:off x="0" y="2082793"/>
              <a:ext cx="1163941" cy="369330"/>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dirty="0"/>
                <a:t>Convertor</a:t>
              </a:r>
            </a:p>
          </p:txBody>
        </p:sp>
        <p:sp>
          <p:nvSpPr>
            <p:cNvPr id="376" name="Прямоугольник"/>
            <p:cNvSpPr/>
            <p:nvPr/>
          </p:nvSpPr>
          <p:spPr>
            <a:xfrm>
              <a:off x="776660" y="1408503"/>
              <a:ext cx="4825109" cy="197643"/>
            </a:xfrm>
            <a:prstGeom prst="rect">
              <a:avLst/>
            </a:prstGeom>
            <a:noFill/>
            <a:ln w="12700" cap="flat">
              <a:solidFill>
                <a:srgbClr val="000000"/>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77" name="Овал"/>
            <p:cNvSpPr/>
            <p:nvPr/>
          </p:nvSpPr>
          <p:spPr>
            <a:xfrm>
              <a:off x="6395276" y="1030096"/>
              <a:ext cx="936142" cy="954457"/>
            </a:xfrm>
            <a:prstGeom prst="ellipse">
              <a:avLst/>
            </a:prstGeom>
            <a:noFill/>
            <a:ln w="28575" cap="flat">
              <a:solidFill>
                <a:srgbClr val="FF0000"/>
              </a:solidFill>
              <a:prstDash val="lgDash"/>
              <a:miter lim="800000"/>
            </a:ln>
            <a:effectLst/>
          </p:spPr>
          <p:txBody>
            <a:bodyPr wrap="square" lIns="45719" tIns="45719" rIns="45719" bIns="45719" numCol="1" anchor="ctr">
              <a:noAutofit/>
            </a:bodyPr>
            <a:lstStyle/>
            <a:p>
              <a:pPr algn="ctr" defTabSz="914400">
                <a:defRPr>
                  <a:solidFill>
                    <a:srgbClr val="FFFFFF"/>
                  </a:solidFill>
                </a:defRPr>
              </a:pPr>
              <a:endParaRPr/>
            </a:p>
          </p:txBody>
        </p:sp>
        <mc:AlternateContent xmlns:mc="http://schemas.openxmlformats.org/markup-compatibility/2006" xmlns:a14="http://schemas.microsoft.com/office/drawing/2010/main">
          <mc:Choice Requires="a14">
            <p:sp>
              <p:nvSpPr>
                <p:cNvPr id="378" name="Уравнение"/>
                <p:cNvSpPr txBox="1"/>
                <p:nvPr/>
              </p:nvSpPr>
              <p:spPr>
                <a:xfrm>
                  <a:off x="2256859" y="0"/>
                  <a:ext cx="1864710" cy="213066"/>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600" i="1">
                                <a:solidFill>
                                  <a:srgbClr val="FF2600"/>
                                </a:solidFill>
                                <a:latin typeface="Cambria Math" panose="02040503050406030204" pitchFamily="18" charset="0"/>
                              </a:rPr>
                            </m:ctrlPr>
                          </m:sSubPr>
                          <m:e>
                            <m:r>
                              <a:rPr sz="1600" i="1">
                                <a:solidFill>
                                  <a:srgbClr val="FF2600"/>
                                </a:solidFill>
                                <a:latin typeface="Cambria Math" panose="02040503050406030204" pitchFamily="18" charset="0"/>
                              </a:rPr>
                              <m:t>𝐸</m:t>
                            </m:r>
                          </m:e>
                          <m:sub>
                            <m:r>
                              <a:rPr sz="1600" i="1">
                                <a:solidFill>
                                  <a:srgbClr val="FF2600"/>
                                </a:solidFill>
                                <a:latin typeface="Cambria Math" panose="02040503050406030204" pitchFamily="18" charset="0"/>
                              </a:rPr>
                              <m:t>𝑑𝑒𝑐</m:t>
                            </m:r>
                          </m:sub>
                        </m:sSub>
                        <m:r>
                          <a:rPr sz="1600" i="1">
                            <a:solidFill>
                              <a:srgbClr val="FF2600"/>
                            </a:solidFill>
                            <a:latin typeface="Cambria Math" panose="02040503050406030204" pitchFamily="18" charset="0"/>
                          </a:rPr>
                          <m:t>&lt;</m:t>
                        </m:r>
                        <m:r>
                          <a:rPr sz="1600" i="1">
                            <a:solidFill>
                              <a:srgbClr val="FF2600"/>
                            </a:solidFill>
                            <a:latin typeface="Cambria Math" panose="02040503050406030204" pitchFamily="18" charset="0"/>
                          </a:rPr>
                          <m:t>𝐸</m:t>
                        </m:r>
                        <m:r>
                          <a:rPr sz="1600" i="1">
                            <a:solidFill>
                              <a:srgbClr val="FF2600"/>
                            </a:solidFill>
                            <a:latin typeface="Cambria Math" panose="02040503050406030204" pitchFamily="18" charset="0"/>
                          </a:rPr>
                          <m:t>&lt;</m:t>
                        </m:r>
                        <m:sSub>
                          <m:sSubPr>
                            <m:ctrlPr>
                              <a:rPr sz="1600" i="1">
                                <a:solidFill>
                                  <a:srgbClr val="FF2600"/>
                                </a:solidFill>
                                <a:latin typeface="Cambria Math" panose="02040503050406030204" pitchFamily="18" charset="0"/>
                              </a:rPr>
                            </m:ctrlPr>
                          </m:sSubPr>
                          <m:e>
                            <m:r>
                              <a:rPr sz="1600" i="1">
                                <a:solidFill>
                                  <a:srgbClr val="FF2600"/>
                                </a:solidFill>
                                <a:latin typeface="Cambria Math" panose="02040503050406030204" pitchFamily="18" charset="0"/>
                              </a:rPr>
                              <m:t>𝐸</m:t>
                            </m:r>
                          </m:e>
                          <m:sub>
                            <m:r>
                              <a:rPr sz="1600" i="1">
                                <a:solidFill>
                                  <a:srgbClr val="FF2600"/>
                                </a:solidFill>
                                <a:latin typeface="Cambria Math" panose="02040503050406030204" pitchFamily="18" charset="0"/>
                              </a:rPr>
                              <m:t>𝑑𝑒𝑐</m:t>
                            </m:r>
                          </m:sub>
                        </m:sSub>
                        <m:r>
                          <a:rPr sz="1600" i="1">
                            <a:solidFill>
                              <a:srgbClr val="FF2600"/>
                            </a:solidFill>
                            <a:latin typeface="Cambria Math" panose="02040503050406030204" pitchFamily="18" charset="0"/>
                          </a:rPr>
                          <m:t>+</m:t>
                        </m:r>
                        <m:sSub>
                          <m:sSubPr>
                            <m:ctrlPr>
                              <a:rPr sz="1600" i="1">
                                <a:solidFill>
                                  <a:srgbClr val="FF2600"/>
                                </a:solidFill>
                                <a:latin typeface="Cambria Math" panose="02040503050406030204" pitchFamily="18" charset="0"/>
                              </a:rPr>
                            </m:ctrlPr>
                          </m:sSubPr>
                          <m:e>
                            <m:r>
                              <a:rPr sz="1600" i="1">
                                <a:solidFill>
                                  <a:srgbClr val="FF2600"/>
                                </a:solidFill>
                                <a:latin typeface="Cambria Math" panose="02040503050406030204" pitchFamily="18" charset="0"/>
                              </a:rPr>
                              <m:t>𝐸</m:t>
                            </m:r>
                          </m:e>
                          <m:sub>
                            <m:r>
                              <a:rPr sz="1600" i="1">
                                <a:solidFill>
                                  <a:srgbClr val="FF2600"/>
                                </a:solidFill>
                                <a:latin typeface="Cambria Math" panose="02040503050406030204" pitchFamily="18" charset="0"/>
                              </a:rPr>
                              <m:t>𝑡𝑟𝑎𝑝</m:t>
                            </m:r>
                          </m:sub>
                        </m:sSub>
                      </m:oMath>
                    </m:oMathPara>
                  </a14:m>
                  <a:endParaRPr sz="1600">
                    <a:solidFill>
                      <a:srgbClr val="FF2600"/>
                    </a:solidFill>
                  </a:endParaRPr>
                </a:p>
              </p:txBody>
            </p:sp>
          </mc:Choice>
          <mc:Fallback xmlns="">
            <p:sp>
              <p:nvSpPr>
                <p:cNvPr id="378" name="Уравнение"/>
                <p:cNvSpPr txBox="1">
                  <a:spLocks noRot="1" noChangeAspect="1" noMove="1" noResize="1" noEditPoints="1" noAdjustHandles="1" noChangeArrowheads="1" noChangeShapeType="1" noTextEdit="1"/>
                </p:cNvSpPr>
                <p:nvPr/>
              </p:nvSpPr>
              <p:spPr>
                <a:xfrm>
                  <a:off x="2256859" y="0"/>
                  <a:ext cx="1864710" cy="213066"/>
                </a:xfrm>
                <a:prstGeom prst="rect">
                  <a:avLst/>
                </a:prstGeom>
                <a:blipFill rotWithShape="1">
                  <a:blip r:embed="rId7"/>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79" name="Уравнение"/>
                <p:cNvSpPr txBox="1"/>
                <p:nvPr/>
              </p:nvSpPr>
              <p:spPr>
                <a:xfrm>
                  <a:off x="4598396" y="541115"/>
                  <a:ext cx="992694" cy="213067"/>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
                          <m:sSubPr>
                            <m:ctrlPr>
                              <a:rPr sz="1600" i="1">
                                <a:solidFill>
                                  <a:srgbClr val="FF2600"/>
                                </a:solidFill>
                                <a:latin typeface="Cambria Math" panose="02040503050406030204" pitchFamily="18" charset="0"/>
                              </a:rPr>
                            </m:ctrlPr>
                          </m:sSubPr>
                          <m:e>
                            <m:r>
                              <a:rPr sz="1600" i="1">
                                <a:solidFill>
                                  <a:srgbClr val="FF2600"/>
                                </a:solidFill>
                                <a:latin typeface="Cambria Math" panose="02040503050406030204" pitchFamily="18" charset="0"/>
                              </a:rPr>
                              <m:t>𝐸</m:t>
                            </m:r>
                          </m:e>
                          <m:sub>
                            <m:r>
                              <a:rPr sz="1600" i="1">
                                <a:solidFill>
                                  <a:srgbClr val="FF2600"/>
                                </a:solidFill>
                                <a:latin typeface="Cambria Math" panose="02040503050406030204" pitchFamily="18" charset="0"/>
                              </a:rPr>
                              <m:t>𝑑𝑒𝑐</m:t>
                            </m:r>
                          </m:sub>
                        </m:sSub>
                        <m:r>
                          <a:rPr sz="1600" i="1">
                            <a:solidFill>
                              <a:srgbClr val="FF2600"/>
                            </a:solidFill>
                            <a:latin typeface="Cambria Math" panose="02040503050406030204" pitchFamily="18" charset="0"/>
                          </a:rPr>
                          <m:t>≫</m:t>
                        </m:r>
                        <m:sSub>
                          <m:sSubPr>
                            <m:ctrlPr>
                              <a:rPr sz="1600" i="1">
                                <a:solidFill>
                                  <a:srgbClr val="FF2600"/>
                                </a:solidFill>
                                <a:latin typeface="Cambria Math" panose="02040503050406030204" pitchFamily="18" charset="0"/>
                              </a:rPr>
                            </m:ctrlPr>
                          </m:sSubPr>
                          <m:e>
                            <m:r>
                              <a:rPr sz="1600" i="1">
                                <a:solidFill>
                                  <a:srgbClr val="FF2600"/>
                                </a:solidFill>
                                <a:latin typeface="Cambria Math" panose="02040503050406030204" pitchFamily="18" charset="0"/>
                              </a:rPr>
                              <m:t>𝐸</m:t>
                            </m:r>
                          </m:e>
                          <m:sub>
                            <m:r>
                              <a:rPr sz="1600" i="1">
                                <a:solidFill>
                                  <a:srgbClr val="FF2600"/>
                                </a:solidFill>
                                <a:latin typeface="Cambria Math" panose="02040503050406030204" pitchFamily="18" charset="0"/>
                              </a:rPr>
                              <m:t>𝑡𝑟𝑎𝑝</m:t>
                            </m:r>
                          </m:sub>
                        </m:sSub>
                      </m:oMath>
                    </m:oMathPara>
                  </a14:m>
                  <a:endParaRPr sz="1600">
                    <a:solidFill>
                      <a:srgbClr val="FF2600"/>
                    </a:solidFill>
                  </a:endParaRPr>
                </a:p>
              </p:txBody>
            </p:sp>
          </mc:Choice>
          <mc:Fallback xmlns="">
            <p:sp>
              <p:nvSpPr>
                <p:cNvPr id="379" name="Уравнение"/>
                <p:cNvSpPr txBox="1">
                  <a:spLocks noRot="1" noChangeAspect="1" noMove="1" noResize="1" noEditPoints="1" noAdjustHandles="1" noChangeArrowheads="1" noChangeShapeType="1" noTextEdit="1"/>
                </p:cNvSpPr>
                <p:nvPr/>
              </p:nvSpPr>
              <p:spPr>
                <a:xfrm>
                  <a:off x="4598396" y="541115"/>
                  <a:ext cx="992694" cy="213067"/>
                </a:xfrm>
                <a:prstGeom prst="rect">
                  <a:avLst/>
                </a:prstGeom>
                <a:blipFill rotWithShape="1">
                  <a:blip r:embed="rId8"/>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80" name="Уравнение"/>
                <p:cNvSpPr txBox="1"/>
                <p:nvPr/>
              </p:nvSpPr>
              <p:spPr>
                <a:xfrm>
                  <a:off x="5803072" y="753707"/>
                  <a:ext cx="1088833" cy="217740"/>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600" i="1">
                            <a:solidFill>
                              <a:srgbClr val="0432FF"/>
                            </a:solidFill>
                            <a:latin typeface="Cambria Math" panose="02040503050406030204" pitchFamily="18" charset="0"/>
                          </a:rPr>
                          <m:t>0</m:t>
                        </m:r>
                        <m:r>
                          <a:rPr sz="1600" i="1">
                            <a:solidFill>
                              <a:srgbClr val="0432FF"/>
                            </a:solidFill>
                            <a:latin typeface="Cambria Math" panose="02040503050406030204" pitchFamily="18" charset="0"/>
                          </a:rPr>
                          <m:t>&lt;</m:t>
                        </m:r>
                        <m:r>
                          <a:rPr sz="1600" i="1">
                            <a:solidFill>
                              <a:srgbClr val="0432FF"/>
                            </a:solidFill>
                            <a:latin typeface="Cambria Math" panose="02040503050406030204" pitchFamily="18" charset="0"/>
                          </a:rPr>
                          <m:t>𝐸</m:t>
                        </m:r>
                        <m:r>
                          <a:rPr sz="1600" i="1">
                            <a:solidFill>
                              <a:srgbClr val="0432FF"/>
                            </a:solidFill>
                            <a:latin typeface="Cambria Math" panose="02040503050406030204" pitchFamily="18" charset="0"/>
                          </a:rPr>
                          <m:t>&lt;</m:t>
                        </m:r>
                        <m:sSub>
                          <m:sSubPr>
                            <m:ctrlPr>
                              <a:rPr sz="1600" i="1">
                                <a:solidFill>
                                  <a:srgbClr val="0432FF"/>
                                </a:solidFill>
                                <a:latin typeface="Cambria Math" panose="02040503050406030204" pitchFamily="18" charset="0"/>
                              </a:rPr>
                            </m:ctrlPr>
                          </m:sSubPr>
                          <m:e>
                            <m:r>
                              <a:rPr sz="1600" i="1">
                                <a:solidFill>
                                  <a:srgbClr val="0432FF"/>
                                </a:solidFill>
                                <a:latin typeface="Cambria Math" panose="02040503050406030204" pitchFamily="18" charset="0"/>
                              </a:rPr>
                              <m:t>𝐸</m:t>
                            </m:r>
                          </m:e>
                          <m:sub>
                            <m:r>
                              <a:rPr sz="1600" i="1">
                                <a:solidFill>
                                  <a:srgbClr val="0432FF"/>
                                </a:solidFill>
                                <a:latin typeface="Cambria Math" panose="02040503050406030204" pitchFamily="18" charset="0"/>
                              </a:rPr>
                              <m:t>𝑡𝑟𝑎𝑝</m:t>
                            </m:r>
                          </m:sub>
                        </m:sSub>
                      </m:oMath>
                    </m:oMathPara>
                  </a14:m>
                  <a:endParaRPr sz="1600">
                    <a:solidFill>
                      <a:srgbClr val="0433FF"/>
                    </a:solidFill>
                  </a:endParaRPr>
                </a:p>
              </p:txBody>
            </p:sp>
          </mc:Choice>
          <mc:Fallback xmlns="">
            <p:sp>
              <p:nvSpPr>
                <p:cNvPr id="380" name="Уравнение"/>
                <p:cNvSpPr txBox="1">
                  <a:spLocks noRot="1" noChangeAspect="1" noMove="1" noResize="1" noEditPoints="1" noAdjustHandles="1" noChangeArrowheads="1" noChangeShapeType="1" noTextEdit="1"/>
                </p:cNvSpPr>
                <p:nvPr/>
              </p:nvSpPr>
              <p:spPr>
                <a:xfrm>
                  <a:off x="5803072" y="753707"/>
                  <a:ext cx="1088833" cy="217740"/>
                </a:xfrm>
                <a:prstGeom prst="rect">
                  <a:avLst/>
                </a:prstGeom>
                <a:blipFill rotWithShape="1">
                  <a:blip r:embed="rId5"/>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81" name="Уравнение"/>
                <p:cNvSpPr txBox="1"/>
                <p:nvPr/>
              </p:nvSpPr>
              <p:spPr>
                <a:xfrm>
                  <a:off x="8059195" y="15454"/>
                  <a:ext cx="2677786" cy="574193"/>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f>
                          <m:fPr>
                            <m:ctrlPr>
                              <a:rPr sz="1800" i="1">
                                <a:solidFill>
                                  <a:srgbClr val="000000"/>
                                </a:solidFill>
                                <a:latin typeface="Cambria Math" panose="02040503050406030204" pitchFamily="18" charset="0"/>
                              </a:rPr>
                            </m:ctrlPr>
                          </m:fPr>
                          <m:num>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𝑡</m:t>
                            </m:r>
                          </m:num>
                          <m:den>
                            <m:r>
                              <a:rPr sz="1800" i="1">
                                <a:solidFill>
                                  <a:srgbClr val="000000"/>
                                </a:solidFill>
                                <a:latin typeface="Cambria Math" panose="02040503050406030204" pitchFamily="18" charset="0"/>
                              </a:rPr>
                              <m:t>𝑡</m:t>
                            </m:r>
                          </m:den>
                        </m:f>
                        <m:r>
                          <a:rPr sz="1800" i="1">
                            <a:solidFill>
                              <a:srgbClr val="000000"/>
                            </a:solidFill>
                            <a:latin typeface="Cambria Math" panose="02040503050406030204" pitchFamily="18" charset="0"/>
                          </a:rPr>
                          <m:t>=</m:t>
                        </m:r>
                        <m:f>
                          <m:fPr>
                            <m:ctrlPr>
                              <a:rPr sz="1800" i="1">
                                <a:solidFill>
                                  <a:srgbClr val="000000"/>
                                </a:solidFill>
                                <a:latin typeface="Cambria Math" panose="02040503050406030204" pitchFamily="18" charset="0"/>
                              </a:rPr>
                            </m:ctrlPr>
                          </m:fPr>
                          <m:num>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𝑉</m:t>
                            </m:r>
                          </m:num>
                          <m:den>
                            <m:r>
                              <a:rPr sz="1800" i="1">
                                <a:solidFill>
                                  <a:srgbClr val="000000"/>
                                </a:solidFill>
                                <a:latin typeface="Cambria Math" panose="02040503050406030204" pitchFamily="18" charset="0"/>
                              </a:rPr>
                              <m:t>𝑉</m:t>
                            </m:r>
                          </m:den>
                        </m:f>
                        <m:r>
                          <a:rPr sz="1800" i="1">
                            <a:solidFill>
                              <a:srgbClr val="000000"/>
                            </a:solidFill>
                            <a:latin typeface="Cambria Math" panose="02040503050406030204" pitchFamily="18" charset="0"/>
                          </a:rPr>
                          <m:t>=</m:t>
                        </m:r>
                        <m:f>
                          <m:fPr>
                            <m:ctrlPr>
                              <a:rPr sz="1800" i="1">
                                <a:solidFill>
                                  <a:srgbClr val="000000"/>
                                </a:solidFill>
                                <a:latin typeface="Cambria Math" panose="02040503050406030204" pitchFamily="18" charset="0"/>
                              </a:rPr>
                            </m:ctrlPr>
                          </m:fPr>
                          <m:num>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𝐸</m:t>
                            </m:r>
                          </m:num>
                          <m:den>
                            <m:r>
                              <a:rPr sz="1800" i="1">
                                <a:solidFill>
                                  <a:srgbClr val="000000"/>
                                </a:solidFill>
                                <a:latin typeface="Cambria Math" panose="02040503050406030204" pitchFamily="18" charset="0"/>
                              </a:rPr>
                              <m:t>2</m:t>
                            </m:r>
                            <m:r>
                              <a:rPr sz="1800" i="1">
                                <a:solidFill>
                                  <a:srgbClr val="000000"/>
                                </a:solidFill>
                                <a:latin typeface="Cambria Math" panose="02040503050406030204" pitchFamily="18" charset="0"/>
                              </a:rPr>
                              <m:t>𝐸</m:t>
                            </m:r>
                          </m:den>
                        </m:f>
                        <m:r>
                          <a:rPr sz="1800" i="1">
                            <a:solidFill>
                              <a:srgbClr val="000000"/>
                            </a:solidFill>
                            <a:latin typeface="Cambria Math" panose="02040503050406030204" pitchFamily="18" charset="0"/>
                          </a:rPr>
                          <m:t>=</m:t>
                        </m:r>
                        <m:f>
                          <m:fPr>
                            <m:ctrlPr>
                              <a:rPr sz="1800" i="1">
                                <a:solidFill>
                                  <a:srgbClr val="000000"/>
                                </a:solidFill>
                                <a:latin typeface="Cambria Math" panose="02040503050406030204" pitchFamily="18" charset="0"/>
                              </a:rPr>
                            </m:ctrlPr>
                          </m:fPr>
                          <m:num>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𝐸</m:t>
                                </m:r>
                              </m:e>
                              <m:sub>
                                <m:r>
                                  <a:rPr sz="1800" i="1">
                                    <a:solidFill>
                                      <a:srgbClr val="000000"/>
                                    </a:solidFill>
                                    <a:latin typeface="Cambria Math" panose="02040503050406030204" pitchFamily="18" charset="0"/>
                                  </a:rPr>
                                  <m:t>𝑡𝑟𝑎𝑝</m:t>
                                </m:r>
                              </m:sub>
                            </m:sSub>
                          </m:num>
                          <m:den>
                            <m:r>
                              <a:rPr sz="1800" i="1">
                                <a:solidFill>
                                  <a:srgbClr val="000000"/>
                                </a:solidFill>
                                <a:latin typeface="Cambria Math" panose="02040503050406030204" pitchFamily="18" charset="0"/>
                              </a:rPr>
                              <m:t>2</m:t>
                            </m:r>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𝐸</m:t>
                                </m:r>
                              </m:e>
                              <m:sub>
                                <m:r>
                                  <a:rPr sz="1800" i="1">
                                    <a:solidFill>
                                      <a:srgbClr val="000000"/>
                                    </a:solidFill>
                                    <a:latin typeface="Cambria Math" panose="02040503050406030204" pitchFamily="18" charset="0"/>
                                  </a:rPr>
                                  <m:t>𝑑𝑒𝑐</m:t>
                                </m:r>
                              </m:sub>
                            </m:sSub>
                          </m:den>
                        </m:f>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1</m:t>
                        </m:r>
                      </m:oMath>
                    </m:oMathPara>
                  </a14:m>
                  <a:endParaRPr dirty="0"/>
                </a:p>
              </p:txBody>
            </p:sp>
          </mc:Choice>
          <mc:Fallback xmlns="">
            <p:sp>
              <p:nvSpPr>
                <p:cNvPr id="381" name="Уравнение"/>
                <p:cNvSpPr txBox="1">
                  <a:spLocks noRot="1" noChangeAspect="1" noMove="1" noResize="1" noEditPoints="1" noAdjustHandles="1" noChangeArrowheads="1" noChangeShapeType="1" noTextEdit="1"/>
                </p:cNvSpPr>
                <p:nvPr/>
              </p:nvSpPr>
              <p:spPr>
                <a:xfrm>
                  <a:off x="8059195" y="15454"/>
                  <a:ext cx="2677786" cy="574193"/>
                </a:xfrm>
                <a:prstGeom prst="rect">
                  <a:avLst/>
                </a:prstGeom>
                <a:blipFill rotWithShape="1">
                  <a:blip r:embed="rId9"/>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82" name="Уравнение"/>
                <p:cNvSpPr txBox="1"/>
                <p:nvPr/>
              </p:nvSpPr>
              <p:spPr>
                <a:xfrm>
                  <a:off x="8054290" y="776507"/>
                  <a:ext cx="1439876" cy="742723"/>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𝑡</m:t>
                        </m:r>
                        <m:r>
                          <a:rPr sz="1800" i="1">
                            <a:solidFill>
                              <a:srgbClr val="000000"/>
                            </a:solidFill>
                            <a:latin typeface="Cambria Math" panose="02040503050406030204" pitchFamily="18" charset="0"/>
                          </a:rPr>
                          <m:t>≃</m:t>
                        </m:r>
                        <m:f>
                          <m:fPr>
                            <m:ctrlPr>
                              <a:rPr sz="1800" i="1">
                                <a:solidFill>
                                  <a:srgbClr val="000000"/>
                                </a:solidFill>
                                <a:latin typeface="Cambria Math" panose="02040503050406030204" pitchFamily="18" charset="0"/>
                              </a:rPr>
                            </m:ctrlPr>
                          </m:fPr>
                          <m:num>
                            <m:r>
                              <a:rPr sz="1800" i="1">
                                <a:solidFill>
                                  <a:srgbClr val="000000"/>
                                </a:solidFill>
                                <a:latin typeface="Cambria Math" panose="02040503050406030204" pitchFamily="18" charset="0"/>
                              </a:rPr>
                              <m:t>𝐿</m:t>
                            </m:r>
                          </m:num>
                          <m:den>
                            <m:rad>
                              <m:radPr>
                                <m:degHide m:val="on"/>
                                <m:ctrlPr>
                                  <a:rPr sz="1800" i="1">
                                    <a:solidFill>
                                      <a:srgbClr val="000000"/>
                                    </a:solidFill>
                                    <a:latin typeface="Cambria Math" panose="02040503050406030204" pitchFamily="18" charset="0"/>
                                  </a:rPr>
                                </m:ctrlPr>
                              </m:radPr>
                              <m:deg/>
                              <m:e>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𝐸</m:t>
                                    </m:r>
                                  </m:e>
                                  <m:sub>
                                    <m:r>
                                      <a:rPr sz="1800" i="1">
                                        <a:solidFill>
                                          <a:srgbClr val="000000"/>
                                        </a:solidFill>
                                        <a:latin typeface="Cambria Math" panose="02040503050406030204" pitchFamily="18" charset="0"/>
                                      </a:rPr>
                                      <m:t>𝑑𝑒𝑐</m:t>
                                    </m:r>
                                  </m:sub>
                                </m:sSub>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2</m:t>
                                </m:r>
                                <m:r>
                                  <a:rPr sz="1800" i="1">
                                    <a:solidFill>
                                      <a:srgbClr val="000000"/>
                                    </a:solidFill>
                                    <a:latin typeface="Cambria Math" panose="02040503050406030204" pitchFamily="18" charset="0"/>
                                  </a:rPr>
                                  <m:t>𝑚</m:t>
                                </m:r>
                              </m:e>
                            </m:rad>
                          </m:den>
                        </m:f>
                      </m:oMath>
                    </m:oMathPara>
                  </a14:m>
                  <a:endParaRPr dirty="0"/>
                </a:p>
              </p:txBody>
            </p:sp>
          </mc:Choice>
          <mc:Fallback xmlns="">
            <p:sp>
              <p:nvSpPr>
                <p:cNvPr id="382" name="Уравнение"/>
                <p:cNvSpPr txBox="1">
                  <a:spLocks noRot="1" noChangeAspect="1" noMove="1" noResize="1" noEditPoints="1" noAdjustHandles="1" noChangeArrowheads="1" noChangeShapeType="1" noTextEdit="1"/>
                </p:cNvSpPr>
                <p:nvPr/>
              </p:nvSpPr>
              <p:spPr>
                <a:xfrm>
                  <a:off x="8054290" y="776507"/>
                  <a:ext cx="1439876" cy="742723"/>
                </a:xfrm>
                <a:prstGeom prst="rect">
                  <a:avLst/>
                </a:prstGeom>
                <a:blipFill rotWithShape="1">
                  <a:blip r:embed="rId10"/>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83" name="Уравнение"/>
                <p:cNvSpPr txBox="1"/>
                <p:nvPr/>
              </p:nvSpPr>
              <p:spPr>
                <a:xfrm>
                  <a:off x="10339482" y="937450"/>
                  <a:ext cx="648994" cy="158649"/>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𝛿</m:t>
                        </m:r>
                        <m:r>
                          <a:rPr sz="1800" i="1">
                            <a:solidFill>
                              <a:srgbClr val="000000"/>
                            </a:solidFill>
                            <a:latin typeface="Cambria Math" panose="02040503050406030204" pitchFamily="18" charset="0"/>
                          </a:rPr>
                          <m:t>𝑡</m:t>
                        </m:r>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𝑇</m:t>
                        </m:r>
                      </m:oMath>
                    </m:oMathPara>
                  </a14:m>
                  <a:endParaRPr dirty="0"/>
                </a:p>
              </p:txBody>
            </p:sp>
          </mc:Choice>
          <mc:Fallback xmlns="">
            <p:sp>
              <p:nvSpPr>
                <p:cNvPr id="383" name="Уравнение"/>
                <p:cNvSpPr txBox="1">
                  <a:spLocks noRot="1" noChangeAspect="1" noMove="1" noResize="1" noEditPoints="1" noAdjustHandles="1" noChangeArrowheads="1" noChangeShapeType="1" noTextEdit="1"/>
                </p:cNvSpPr>
                <p:nvPr/>
              </p:nvSpPr>
              <p:spPr>
                <a:xfrm>
                  <a:off x="10339482" y="937450"/>
                  <a:ext cx="648994" cy="158649"/>
                </a:xfrm>
                <a:prstGeom prst="rect">
                  <a:avLst/>
                </a:prstGeom>
                <a:blipFill rotWithShape="1">
                  <a:blip r:embed="rId11"/>
                </a:blipFill>
                <a:ln w="12700" cap="flat">
                  <a:noFill/>
                  <a:miter lim="400000"/>
                </a:ln>
                <a:effectLst/>
              </p:spPr>
              <p:txBody>
                <a:bodyPr/>
                <a:lstStyle/>
                <a:p>
                  <a:r>
                    <a:rPr lang="en-US" altLang="en-US">
                      <a:noFill/>
                    </a:rPr>
                    <a:t> </a:t>
                  </a:r>
                </a:p>
              </p:txBody>
            </p:sp>
          </mc:Fallback>
        </mc:AlternateContent>
      </p:grpSp>
      <p:pic>
        <p:nvPicPr>
          <p:cNvPr id="389" name="Линия Линия" descr="Линия Линия"/>
          <p:cNvPicPr/>
          <p:nvPr/>
        </p:nvPicPr>
        <p:blipFill>
          <a:blip r:embed="rId12"/>
          <a:stretch>
            <a:fillRect/>
          </a:stretch>
        </p:blipFill>
        <p:spPr>
          <a:xfrm rot="16200000">
            <a:off x="6582576" y="4930130"/>
            <a:ext cx="3289507" cy="45719"/>
          </a:xfrm>
          <a:prstGeom prst="rect">
            <a:avLst/>
          </a:prstGeom>
        </p:spPr>
      </p:pic>
      <p:sp>
        <p:nvSpPr>
          <p:cNvPr id="391" name="! The spread of the UCN flight times will exceed the intervals between pulse"/>
          <p:cNvSpPr txBox="1"/>
          <p:nvPr/>
        </p:nvSpPr>
        <p:spPr>
          <a:xfrm>
            <a:off x="8405866" y="1917843"/>
            <a:ext cx="3380029" cy="830997"/>
          </a:xfrm>
          <a:prstGeom prst="rect">
            <a:avLst/>
          </a:prstGeom>
          <a:ln w="12700">
            <a:miter lim="400000"/>
          </a:ln>
        </p:spPr>
        <p:txBody>
          <a:bodyPr wrap="square" lIns="45719" rIns="45719">
            <a:spAutoFit/>
          </a:bodyPr>
          <a:lstStyle>
            <a:lvl1pPr>
              <a:spcBef>
                <a:spcPts val="1200"/>
              </a:spcBef>
              <a:defRPr sz="2000">
                <a:solidFill>
                  <a:srgbClr val="FF2600"/>
                </a:solidFill>
                <a:latin typeface="Avenir Next Medium" panose="020B0803020202020204"/>
                <a:ea typeface="Avenir Next Medium" panose="020B0803020202020204"/>
                <a:cs typeface="Avenir Next Medium" panose="020B0803020202020204"/>
                <a:sym typeface="Avenir Next Medium" panose="020B0803020202020204"/>
              </a:defRPr>
            </a:lvl1pPr>
          </a:lstStyle>
          <a:p>
            <a:pPr algn="just">
              <a:defRPr>
                <a:solidFill>
                  <a:srgbClr val="000000"/>
                </a:solidFill>
              </a:defRPr>
            </a:pPr>
            <a:r>
              <a:rPr lang="en" sz="1600" dirty="0">
                <a:solidFill>
                  <a:srgbClr val="FF0000"/>
                </a:solidFill>
              </a:rPr>
              <a:t>The spread of the UCN flight times will exceed the intervals between pulse </a:t>
            </a:r>
          </a:p>
        </p:txBody>
      </p:sp>
      <p:sp>
        <p:nvSpPr>
          <p:cNvPr id="392" name="Frank, A.I., Kulin, G.V., Zakharov, M.A. Phys. Part. Nuclei Lett. 20, 664–667 (2023)"/>
          <p:cNvSpPr txBox="1"/>
          <p:nvPr/>
        </p:nvSpPr>
        <p:spPr>
          <a:xfrm>
            <a:off x="2284095" y="6358890"/>
            <a:ext cx="5908675" cy="342265"/>
          </a:xfrm>
          <a:prstGeom prst="rect">
            <a:avLst/>
          </a:prstGeom>
          <a:ln w="12700">
            <a:miter lim="400000"/>
          </a:ln>
        </p:spPr>
        <p:txBody>
          <a:bodyPr wrap="none" lIns="45719" rIns="45719">
            <a:noAutofit/>
          </a:bodyPr>
          <a:lstStyle>
            <a:lvl1pPr>
              <a:defRPr sz="1400">
                <a:solidFill>
                  <a:srgbClr val="9411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sz="1500" i="1" dirty="0">
                <a:solidFill>
                  <a:srgbClr val="002060"/>
                </a:solidFill>
              </a:rPr>
              <a:t>Frank, A.I., Kulin, G.V., Zakharov, M.A. Phys. Part. Nuclei Lett. 20, 664–667 (2023) </a:t>
            </a:r>
          </a:p>
        </p:txBody>
      </p:sp>
      <p:sp>
        <p:nvSpPr>
          <p:cNvPr id="2" name="UCN trap"/>
          <p:cNvSpPr txBox="1"/>
          <p:nvPr/>
        </p:nvSpPr>
        <p:spPr>
          <a:xfrm>
            <a:off x="6775059" y="5356033"/>
            <a:ext cx="1429408" cy="369330"/>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dirty="0"/>
              <a:t>UCN trap</a:t>
            </a:r>
          </a:p>
        </p:txBody>
      </p:sp>
      <mc:AlternateContent xmlns:mc="http://schemas.openxmlformats.org/markup-compatibility/2006" xmlns:a14="http://schemas.microsoft.com/office/drawing/2010/main">
        <mc:Choice Requires="a14">
          <p:sp>
            <p:nvSpPr>
              <p:cNvPr id="3" name="Уравнение"/>
              <p:cNvSpPr txBox="1"/>
              <p:nvPr/>
            </p:nvSpPr>
            <p:spPr>
              <a:xfrm>
                <a:off x="3681413" y="4997514"/>
                <a:ext cx="129617" cy="149277"/>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𝐿</m:t>
                      </m:r>
                    </m:oMath>
                  </m:oMathPara>
                </a14:m>
                <a:endParaRPr dirty="0"/>
              </a:p>
            </p:txBody>
          </p:sp>
        </mc:Choice>
        <mc:Fallback xmlns="">
          <p:sp>
            <p:nvSpPr>
              <p:cNvPr id="3" name="Уравнение"/>
              <p:cNvSpPr txBox="1">
                <a:spLocks noRot="1" noChangeAspect="1" noMove="1" noResize="1" noEditPoints="1" noAdjustHandles="1" noChangeArrowheads="1" noChangeShapeType="1" noTextEdit="1"/>
              </p:cNvSpPr>
              <p:nvPr/>
            </p:nvSpPr>
            <p:spPr>
              <a:xfrm>
                <a:off x="3681413" y="4997514"/>
                <a:ext cx="129617" cy="149277"/>
              </a:xfrm>
              <a:prstGeom prst="rect">
                <a:avLst/>
              </a:prstGeom>
              <a:blipFill rotWithShape="1">
                <a:blip r:embed="rId4"/>
                <a:stretch>
                  <a:fillRect l="-245" t="-43" r="-35458" b="-115201"/>
                </a:stretch>
              </a:blipFill>
              <a:ln w="12700" cap="flat">
                <a:noFill/>
                <a:miter lim="400000"/>
              </a:ln>
              <a:effectLst/>
            </p:spPr>
            <p:txBody>
              <a:bodyPr/>
              <a:lstStyle/>
              <a:p>
                <a:r>
                  <a:rPr lang="en-US" altLang="en-US">
                    <a:noFill/>
                  </a:rPr>
                  <a:t> </a:t>
                </a:r>
              </a:p>
            </p:txBody>
          </p:sp>
        </mc:Fallback>
      </mc:AlternateContent>
      <p:pic>
        <p:nvPicPr>
          <p:cNvPr id="4" name="Линия Линия" descr="Линия Линия"/>
          <p:cNvPicPr/>
          <p:nvPr/>
        </p:nvPicPr>
        <p:blipFill>
          <a:blip r:embed="rId13"/>
          <a:stretch>
            <a:fillRect/>
          </a:stretch>
        </p:blipFill>
        <p:spPr>
          <a:xfrm>
            <a:off x="10095880" y="4357929"/>
            <a:ext cx="511160" cy="158649"/>
          </a:xfrm>
          <a:prstGeom prst="rect">
            <a:avLst/>
          </a:prstGeom>
        </p:spPr>
      </p:pic>
      <p:sp>
        <p:nvSpPr>
          <p:cNvPr id="6" name="Текстовое поле 5"/>
          <p:cNvSpPr txBox="1"/>
          <p:nvPr/>
        </p:nvSpPr>
        <p:spPr>
          <a:xfrm>
            <a:off x="1043085" y="5923272"/>
            <a:ext cx="694557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r>
              <a:rPr lang="en" dirty="0">
                <a:solidFill>
                  <a:srgbClr val="FF0000"/>
                </a:solidFill>
              </a:rPr>
              <a:t>During deceleration, all neutrons change their energy by the same value</a:t>
            </a:r>
          </a:p>
        </p:txBody>
      </p:sp>
      <p:grpSp>
        <p:nvGrpSpPr>
          <p:cNvPr id="5" name="Группа 4"/>
          <p:cNvGrpSpPr/>
          <p:nvPr/>
        </p:nvGrpSpPr>
        <p:grpSpPr>
          <a:xfrm>
            <a:off x="1300554" y="1540670"/>
            <a:ext cx="234584" cy="381141"/>
            <a:chOff x="2409826" y="3324226"/>
            <a:chExt cx="425028" cy="690564"/>
          </a:xfrm>
        </p:grpSpPr>
        <p:sp>
          <p:nvSpPr>
            <p:cNvPr id="7" name="Полилиния: фигура 6"/>
            <p:cNvSpPr/>
            <p:nvPr/>
          </p:nvSpPr>
          <p:spPr>
            <a:xfrm>
              <a:off x="2409826"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8" name="Полилиния: фигура 7"/>
            <p:cNvSpPr/>
            <p:nvPr/>
          </p:nvSpPr>
          <p:spPr>
            <a:xfrm>
              <a:off x="2713020"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grpSp>
        <p:nvGrpSpPr>
          <p:cNvPr id="9" name="Группа 8"/>
          <p:cNvGrpSpPr/>
          <p:nvPr/>
        </p:nvGrpSpPr>
        <p:grpSpPr>
          <a:xfrm>
            <a:off x="2739678" y="1613804"/>
            <a:ext cx="580598" cy="261512"/>
            <a:chOff x="2120820" y="3540974"/>
            <a:chExt cx="1051950" cy="473816"/>
          </a:xfrm>
        </p:grpSpPr>
        <p:sp>
          <p:nvSpPr>
            <p:cNvPr id="10" name="Полилиния: фигура 9"/>
            <p:cNvSpPr/>
            <p:nvPr/>
          </p:nvSpPr>
          <p:spPr>
            <a:xfrm>
              <a:off x="2120820" y="3540977"/>
              <a:ext cx="748755" cy="473813"/>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11" name="Полилиния: фигура 10"/>
            <p:cNvSpPr/>
            <p:nvPr/>
          </p:nvSpPr>
          <p:spPr>
            <a:xfrm>
              <a:off x="2424017" y="3540974"/>
              <a:ext cx="748753" cy="473816"/>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grpSp>
        <p:nvGrpSpPr>
          <p:cNvPr id="12" name="Группа 11"/>
          <p:cNvGrpSpPr/>
          <p:nvPr/>
        </p:nvGrpSpPr>
        <p:grpSpPr>
          <a:xfrm>
            <a:off x="5027093" y="1725432"/>
            <a:ext cx="1244349" cy="60718"/>
            <a:chOff x="1735136" y="3868189"/>
            <a:chExt cx="1808944" cy="110034"/>
          </a:xfrm>
        </p:grpSpPr>
        <p:sp>
          <p:nvSpPr>
            <p:cNvPr id="13" name="Полилиния: фигура 12"/>
            <p:cNvSpPr/>
            <p:nvPr/>
          </p:nvSpPr>
          <p:spPr>
            <a:xfrm>
              <a:off x="1735136" y="3868189"/>
              <a:ext cx="1798319" cy="110032"/>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14" name="Полилиния: фигура 13"/>
            <p:cNvSpPr/>
            <p:nvPr/>
          </p:nvSpPr>
          <p:spPr>
            <a:xfrm>
              <a:off x="2044514" y="3868193"/>
              <a:ext cx="1499566" cy="110030"/>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grpSp>
        <p:nvGrpSpPr>
          <p:cNvPr id="15" name="Группа 14"/>
          <p:cNvGrpSpPr/>
          <p:nvPr/>
        </p:nvGrpSpPr>
        <p:grpSpPr>
          <a:xfrm>
            <a:off x="1295902" y="4658112"/>
            <a:ext cx="234584" cy="381141"/>
            <a:chOff x="2409826" y="3324226"/>
            <a:chExt cx="425028" cy="690564"/>
          </a:xfrm>
        </p:grpSpPr>
        <p:sp>
          <p:nvSpPr>
            <p:cNvPr id="16" name="Полилиния: фигура 15"/>
            <p:cNvSpPr/>
            <p:nvPr/>
          </p:nvSpPr>
          <p:spPr>
            <a:xfrm>
              <a:off x="2409826"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17" name="Полилиния: фигура 16"/>
            <p:cNvSpPr/>
            <p:nvPr/>
          </p:nvSpPr>
          <p:spPr>
            <a:xfrm>
              <a:off x="2713020"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grpSp>
        <p:nvGrpSpPr>
          <p:cNvPr id="18" name="Группа 17"/>
          <p:cNvGrpSpPr/>
          <p:nvPr/>
        </p:nvGrpSpPr>
        <p:grpSpPr>
          <a:xfrm>
            <a:off x="5613286" y="4683835"/>
            <a:ext cx="321614" cy="309349"/>
            <a:chOff x="2291441" y="3454301"/>
            <a:chExt cx="582711" cy="560489"/>
          </a:xfrm>
        </p:grpSpPr>
        <p:sp>
          <p:nvSpPr>
            <p:cNvPr id="19" name="Полилиния: фигура 18"/>
            <p:cNvSpPr/>
            <p:nvPr/>
          </p:nvSpPr>
          <p:spPr>
            <a:xfrm>
              <a:off x="2291441" y="3454301"/>
              <a:ext cx="289009" cy="560489"/>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20" name="Полилиния: фигура 19"/>
            <p:cNvSpPr/>
            <p:nvPr/>
          </p:nvSpPr>
          <p:spPr>
            <a:xfrm>
              <a:off x="2601647" y="3454305"/>
              <a:ext cx="272505" cy="560485"/>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pic>
        <p:nvPicPr>
          <p:cNvPr id="22" name="Линия Линия" descr="Линия Линия"/>
          <p:cNvPicPr/>
          <p:nvPr/>
        </p:nvPicPr>
        <p:blipFill>
          <a:blip r:embed="rId14"/>
          <a:stretch>
            <a:fillRect/>
          </a:stretch>
        </p:blipFill>
        <p:spPr>
          <a:xfrm rot="16200000">
            <a:off x="7291113" y="1917206"/>
            <a:ext cx="1813882" cy="50801"/>
          </a:xfrm>
          <a:prstGeom prst="rect">
            <a:avLst/>
          </a:prstGeom>
        </p:spPr>
      </p:pic>
      <p:pic>
        <p:nvPicPr>
          <p:cNvPr id="23" name="Линия Линия" descr="Линия Линия"/>
          <p:cNvPicPr/>
          <p:nvPr/>
        </p:nvPicPr>
        <p:blipFill>
          <a:blip r:embed="rId15"/>
          <a:stretch>
            <a:fillRect/>
          </a:stretch>
        </p:blipFill>
        <p:spPr>
          <a:xfrm>
            <a:off x="387852" y="3042169"/>
            <a:ext cx="10848706" cy="50801"/>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1027" name="Линия"/>
          <p:cNvSpPr/>
          <p:nvPr/>
        </p:nvSpPr>
        <p:spPr>
          <a:xfrm>
            <a:off x="0" y="0"/>
            <a:ext cx="914400" cy="0"/>
          </a:xfrm>
          <a:prstGeom prst="line">
            <a:avLst/>
          </a:prstGeom>
          <a:ln w="3175">
            <a:solidFill>
              <a:srgbClr val="FBFFFF"/>
            </a:solidFill>
            <a:miter/>
          </a:ln>
        </p:spPr>
        <p:txBody>
          <a:bodyPr lIns="45719" rIns="45719"/>
          <a:lstStyle/>
          <a:p>
            <a:endParaRPr/>
          </a:p>
        </p:txBody>
      </p:sp>
      <p:pic>
        <p:nvPicPr>
          <p:cNvPr id="1107" name="Линия Линия" descr="Линия Линия"/>
          <p:cNvPicPr/>
          <p:nvPr/>
        </p:nvPicPr>
        <p:blipFill>
          <a:blip r:embed="rId2"/>
          <a:stretch>
            <a:fillRect/>
          </a:stretch>
        </p:blipFill>
        <p:spPr>
          <a:xfrm>
            <a:off x="325966" y="622300"/>
            <a:ext cx="11540068" cy="76200"/>
          </a:xfrm>
          <a:prstGeom prst="rect">
            <a:avLst/>
          </a:prstGeom>
        </p:spPr>
      </p:pic>
      <p:grpSp>
        <p:nvGrpSpPr>
          <p:cNvPr id="6" name="Group 3"/>
          <p:cNvGrpSpPr/>
          <p:nvPr/>
        </p:nvGrpSpPr>
        <p:grpSpPr>
          <a:xfrm>
            <a:off x="345440" y="818684"/>
            <a:ext cx="11020108" cy="2321035"/>
            <a:chOff x="720" y="1319"/>
            <a:chExt cx="13836" cy="2974"/>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 y="1892"/>
              <a:ext cx="2064" cy="2126"/>
            </a:xfrm>
            <a:prstGeom prst="rect">
              <a:avLst/>
            </a:prstGeom>
            <a:noFill/>
            <a:ln>
              <a:noFill/>
            </a:ln>
          </p:spPr>
        </p:pic>
        <p:grpSp>
          <p:nvGrpSpPr>
            <p:cNvPr id="8" name="Группа 7"/>
            <p:cNvGrpSpPr/>
            <p:nvPr/>
          </p:nvGrpSpPr>
          <p:grpSpPr>
            <a:xfrm>
              <a:off x="720" y="1319"/>
              <a:ext cx="13836" cy="2974"/>
              <a:chOff x="3776995" y="837440"/>
              <a:chExt cx="8767716" cy="1884627"/>
            </a:xfrm>
          </p:grpSpPr>
          <p:sp>
            <p:nvSpPr>
              <p:cNvPr id="10" name="TextBox 9"/>
              <p:cNvSpPr txBox="1"/>
              <p:nvPr/>
            </p:nvSpPr>
            <p:spPr>
              <a:xfrm>
                <a:off x="3776995" y="837440"/>
                <a:ext cx="4826473" cy="223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200" u="sng" dirty="0">
                    <a:latin typeface="Avenir Next Condensed Regular" panose="020B0806020202020204"/>
                  </a:rPr>
                  <a:t>Neutron pulse evolution phase portrait</a:t>
                </a:r>
                <a:endParaRPr lang="ru-RU" sz="1200" u="sng" dirty="0">
                  <a:latin typeface="Avenir Next Condensed Regular" panose="020B0806020202020204"/>
                </a:endParaRPr>
              </a:p>
            </p:txBody>
          </p:sp>
          <p:grpSp>
            <p:nvGrpSpPr>
              <p:cNvPr id="11" name="Группа 10"/>
              <p:cNvGrpSpPr/>
              <p:nvPr/>
            </p:nvGrpSpPr>
            <p:grpSpPr>
              <a:xfrm>
                <a:off x="3804755" y="1161258"/>
                <a:ext cx="8739956" cy="1560809"/>
                <a:chOff x="1429185" y="1021529"/>
                <a:chExt cx="11572869" cy="2066719"/>
              </a:xfrm>
            </p:grpSpPr>
            <p:grpSp>
              <p:nvGrpSpPr>
                <p:cNvPr id="12" name="Группа 11"/>
                <p:cNvGrpSpPr/>
                <p:nvPr/>
              </p:nvGrpSpPr>
              <p:grpSpPr>
                <a:xfrm>
                  <a:off x="1712258" y="1078894"/>
                  <a:ext cx="2098308" cy="2009354"/>
                  <a:chOff x="1712258" y="1300274"/>
                  <a:chExt cx="2098308" cy="2009354"/>
                </a:xfrm>
              </p:grpSpPr>
              <p:pic>
                <p:nvPicPr>
                  <p:cNvPr id="24" name="Рисунок 23" descr="Изображение выглядит как диаграмма, линия, График&#10;&#10;Контент, сгенерированный ИИ, может содержать ошибки."/>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258" y="1300274"/>
                    <a:ext cx="1787406" cy="1787406"/>
                  </a:xfrm>
                  <a:prstGeom prst="rect">
                    <a:avLst/>
                  </a:prstGeom>
                  <a:noFill/>
                  <a:ln>
                    <a:noFill/>
                  </a:ln>
                </p:spPr>
              </p:pic>
              <p:sp>
                <p:nvSpPr>
                  <p:cNvPr id="25" name="TextBox 24"/>
                  <p:cNvSpPr txBox="1"/>
                  <p:nvPr/>
                </p:nvSpPr>
                <p:spPr>
                  <a:xfrm>
                    <a:off x="1879282" y="3044857"/>
                    <a:ext cx="1931284" cy="26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dirty="0">
                        <a:latin typeface="Avenir Next Condensed Regular" panose="020B0806020202020204"/>
                        <a:ea typeface="Aptos" panose="020B0004020202020204" pitchFamily="34" charset="0"/>
                      </a:rPr>
                      <a:t>At the exit of the converter</a:t>
                    </a:r>
                    <a:endParaRPr lang="ru-RU" sz="1000" i="1" dirty="0"/>
                  </a:p>
                </p:txBody>
              </p:sp>
            </p:grpSp>
            <p:grpSp>
              <p:nvGrpSpPr>
                <p:cNvPr id="13" name="Группа 12"/>
                <p:cNvGrpSpPr/>
                <p:nvPr/>
              </p:nvGrpSpPr>
              <p:grpSpPr>
                <a:xfrm>
                  <a:off x="9702901" y="1021529"/>
                  <a:ext cx="1885719" cy="2044497"/>
                  <a:chOff x="4245606" y="1247735"/>
                  <a:chExt cx="1885719" cy="2044497"/>
                </a:xfrm>
              </p:grpSpPr>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5606" y="1247735"/>
                    <a:ext cx="1801371" cy="1770722"/>
                  </a:xfrm>
                  <a:prstGeom prst="rect">
                    <a:avLst/>
                  </a:prstGeom>
                  <a:noFill/>
                  <a:ln>
                    <a:noFill/>
                  </a:ln>
                </p:spPr>
              </p:pic>
              <p:sp>
                <p:nvSpPr>
                  <p:cNvPr id="23" name="TextBox 22"/>
                  <p:cNvSpPr txBox="1"/>
                  <p:nvPr/>
                </p:nvSpPr>
                <p:spPr>
                  <a:xfrm>
                    <a:off x="4580973" y="3027498"/>
                    <a:ext cx="1550352" cy="2647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kern="0" dirty="0">
                        <a:effectLst/>
                        <a:latin typeface="Avenir Next Condensed Regular" panose="020B0806020202020204"/>
                        <a:ea typeface="Aptos" panose="020B0004020202020204" pitchFamily="34" charset="0"/>
                      </a:rPr>
                      <a:t>At the trap entrance</a:t>
                    </a:r>
                    <a:endParaRPr lang="ru-RU" sz="1000" i="1" dirty="0"/>
                  </a:p>
                </p:txBody>
              </p:sp>
            </p:grpSp>
            <p:grpSp>
              <p:nvGrpSpPr>
                <p:cNvPr id="14" name="Сгруппировать"/>
                <p:cNvGrpSpPr/>
                <p:nvPr/>
              </p:nvGrpSpPr>
              <p:grpSpPr>
                <a:xfrm>
                  <a:off x="1429185" y="1511061"/>
                  <a:ext cx="11572869" cy="1248159"/>
                  <a:chOff x="1358904" y="1042001"/>
                  <a:chExt cx="11572868" cy="1248158"/>
                </a:xfrm>
              </p:grpSpPr>
              <p:sp>
                <p:nvSpPr>
                  <p:cNvPr id="15" name="Decelerator"/>
                  <p:cNvSpPr txBox="1"/>
                  <p:nvPr/>
                </p:nvSpPr>
                <p:spPr>
                  <a:xfrm>
                    <a:off x="8847039" y="1824526"/>
                    <a:ext cx="1327384" cy="297824"/>
                  </a:xfrm>
                  <a:prstGeom prst="rect">
                    <a:avLst/>
                  </a:prstGeom>
                  <a:noFill/>
                  <a:ln w="12700" cap="flat">
                    <a:noFill/>
                    <a:miter lim="400000"/>
                  </a:ln>
                  <a:effectLst/>
                </p:spPr>
                <p:txBody>
                  <a:bodyPr wrap="square" lIns="45719" tIns="45719" rIns="45719" bIns="45719" numCol="1" anchor="t">
                    <a:spAutoFit/>
                  </a:bodyPr>
                  <a:lstStyle>
                    <a:lvl1pPr algn="ctr" defTabSz="914400">
                      <a:defRPr>
                        <a:solidFill>
                          <a:srgbClr val="FF00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Decelerator</a:t>
                    </a:r>
                  </a:p>
                </p:txBody>
              </p:sp>
              <p:sp>
                <p:nvSpPr>
                  <p:cNvPr id="16" name="Прямоугольник"/>
                  <p:cNvSpPr/>
                  <p:nvPr/>
                </p:nvSpPr>
                <p:spPr>
                  <a:xfrm>
                    <a:off x="1567217" y="1062030"/>
                    <a:ext cx="225426" cy="914401"/>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dirty="0"/>
                  </a:p>
                </p:txBody>
              </p:sp>
              <p:sp>
                <p:nvSpPr>
                  <p:cNvPr id="17" name="UCN trap"/>
                  <p:cNvSpPr txBox="1"/>
                  <p:nvPr/>
                </p:nvSpPr>
                <p:spPr>
                  <a:xfrm>
                    <a:off x="11630609" y="1992294"/>
                    <a:ext cx="1301163" cy="29786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UCN trap</a:t>
                    </a:r>
                  </a:p>
                </p:txBody>
              </p:sp>
              <p:sp>
                <p:nvSpPr>
                  <p:cNvPr id="18" name="Прямоугольник"/>
                  <p:cNvSpPr/>
                  <p:nvPr/>
                </p:nvSpPr>
                <p:spPr>
                  <a:xfrm>
                    <a:off x="9510731" y="1098042"/>
                    <a:ext cx="158752" cy="690564"/>
                  </a:xfrm>
                  <a:prstGeom prst="rect">
                    <a:avLst/>
                  </a:prstGeom>
                  <a:solidFill>
                    <a:srgbClr val="FF3399"/>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dirty="0"/>
                  </a:p>
                </p:txBody>
              </p:sp>
              <p:sp>
                <p:nvSpPr>
                  <p:cNvPr id="19" name="Convertor"/>
                  <p:cNvSpPr txBox="1"/>
                  <p:nvPr/>
                </p:nvSpPr>
                <p:spPr>
                  <a:xfrm>
                    <a:off x="1358904" y="1976690"/>
                    <a:ext cx="1090943" cy="29786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Convertor</a:t>
                    </a:r>
                  </a:p>
                </p:txBody>
              </p:sp>
              <p:sp>
                <p:nvSpPr>
                  <p:cNvPr id="20" name="Прямоугольник"/>
                  <p:cNvSpPr/>
                  <p:nvPr/>
                </p:nvSpPr>
                <p:spPr>
                  <a:xfrm>
                    <a:off x="3429388" y="1417172"/>
                    <a:ext cx="4384357" cy="185998"/>
                  </a:xfrm>
                  <a:prstGeom prst="rect">
                    <a:avLst/>
                  </a:prstGeom>
                  <a:noFill/>
                  <a:ln w="12700" cap="flat">
                    <a:solidFill>
                      <a:srgbClr val="000000"/>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21" name="Овал"/>
                  <p:cNvSpPr/>
                  <p:nvPr/>
                </p:nvSpPr>
                <p:spPr>
                  <a:xfrm>
                    <a:off x="11429143" y="1042001"/>
                    <a:ext cx="936104" cy="954457"/>
                  </a:xfrm>
                  <a:prstGeom prst="ellipse">
                    <a:avLst/>
                  </a:prstGeom>
                  <a:noFill/>
                  <a:ln w="28575" cap="flat">
                    <a:solidFill>
                      <a:srgbClr val="FF0000"/>
                    </a:solidFill>
                    <a:prstDash val="lgDash"/>
                    <a:miter lim="800000"/>
                  </a:ln>
                  <a:effectLst/>
                </p:spPr>
                <p:txBody>
                  <a:bodyPr wrap="square" lIns="45719" tIns="45719" rIns="45719" bIns="45719" numCol="1" anchor="ctr">
                    <a:noAutofit/>
                  </a:bodyPr>
                  <a:lstStyle/>
                  <a:p>
                    <a:pPr algn="ctr" defTabSz="914400">
                      <a:defRPr>
                        <a:solidFill>
                          <a:srgbClr val="FFFFFF"/>
                        </a:solidFill>
                      </a:defRPr>
                    </a:pPr>
                    <a:endParaRPr/>
                  </a:p>
                </p:txBody>
              </p:sp>
            </p:grpSp>
          </p:grpSp>
        </p:grpSp>
      </p:grpSp>
      <mc:AlternateContent xmlns:mc="http://schemas.openxmlformats.org/markup-compatibility/2006" xmlns:a14="http://schemas.microsoft.com/office/drawing/2010/main">
        <mc:Choice Requires="a14">
          <p:sp>
            <p:nvSpPr>
              <p:cNvPr id="26" name="Уравнение"/>
              <p:cNvSpPr txBox="1"/>
              <p:nvPr/>
            </p:nvSpPr>
            <p:spPr>
              <a:xfrm>
                <a:off x="1590707" y="5195509"/>
                <a:ext cx="5838052" cy="301878"/>
              </a:xfrm>
              <a:prstGeom prst="rect">
                <a:avLst/>
              </a:prstGeom>
              <a:ln w="12700">
                <a:miter lim="400000"/>
              </a:ln>
            </p:spPr>
            <p:txBody>
              <a:bodyPr wrap="square" lIns="0" tIns="0" rIns="0" bIns="0">
                <a:spAutoFit/>
              </a:bodyPr>
              <a:lstStyle/>
              <a:p>
                <a:pPr defTabSz="914400" latinLnBrk="1"/>
                <a14:m>
                  <m:oMath xmlns:m="http://schemas.openxmlformats.org/officeDocument/2006/math">
                    <m:r>
                      <a:rPr lang="ar-AE" b="1" i="1" smtClean="0">
                        <a:solidFill>
                          <a:srgbClr val="000000"/>
                        </a:solidFill>
                        <a:latin typeface="Cambria Math" panose="02040503050406030204" pitchFamily="18" charset="0"/>
                      </a:rPr>
                      <m:t>𝜹</m:t>
                    </m:r>
                    <m:sSub>
                      <m:sSubPr>
                        <m:ctrlPr>
                          <a:rPr lang="ar-AE" b="1" i="1">
                            <a:solidFill>
                              <a:srgbClr val="000000"/>
                            </a:solidFill>
                            <a:latin typeface="Cambria Math" panose="02040503050406030204" pitchFamily="18" charset="0"/>
                          </a:rPr>
                        </m:ctrlPr>
                      </m:sSubPr>
                      <m:e>
                        <m:r>
                          <a:rPr lang="ar-AE" b="1" i="1">
                            <a:solidFill>
                              <a:srgbClr val="000000"/>
                            </a:solidFill>
                            <a:latin typeface="Cambria Math" panose="02040503050406030204" pitchFamily="18" charset="0"/>
                          </a:rPr>
                          <m:t>𝒕</m:t>
                        </m:r>
                      </m:e>
                      <m:sub>
                        <m:r>
                          <a:rPr lang="ar-AE" b="1" i="1">
                            <a:solidFill>
                              <a:srgbClr val="000000"/>
                            </a:solidFill>
                            <a:latin typeface="Cambria Math" panose="02040503050406030204" pitchFamily="18" charset="0"/>
                          </a:rPr>
                          <m:t>𝒕𝒓𝒂𝒑</m:t>
                        </m:r>
                      </m:sub>
                    </m:sSub>
                    <m:r>
                      <a:rPr lang="ar-AE" b="1" i="1">
                        <a:solidFill>
                          <a:srgbClr val="000000"/>
                        </a:solidFill>
                        <a:latin typeface="Cambria Math" panose="02040503050406030204" pitchFamily="18" charset="0"/>
                      </a:rPr>
                      <m:t>=</m:t>
                    </m:r>
                    <m:sSub>
                      <m:sSubPr>
                        <m:ctrlPr>
                          <a:rPr lang="ar-AE" b="1" i="1">
                            <a:solidFill>
                              <a:srgbClr val="000000"/>
                            </a:solidFill>
                            <a:latin typeface="Cambria Math" panose="02040503050406030204" pitchFamily="18" charset="0"/>
                            <a:cs typeface="Cambria Math" panose="02040503050406030204" pitchFamily="18" charset="0"/>
                          </a:rPr>
                        </m:ctrlPr>
                      </m:sSubPr>
                      <m:e>
                        <m:r>
                          <a:rPr lang="ar-AE" b="1" i="1">
                            <a:solidFill>
                              <a:srgbClr val="000000"/>
                            </a:solidFill>
                            <a:latin typeface="Cambria Math" panose="02040503050406030204" pitchFamily="18" charset="0"/>
                          </a:rPr>
                          <m:t>𝜹</m:t>
                        </m:r>
                        <m:r>
                          <a:rPr lang="ar-AE" b="1" i="1">
                            <a:solidFill>
                              <a:srgbClr val="000000"/>
                            </a:solidFill>
                            <a:latin typeface="Cambria Math" panose="02040503050406030204" pitchFamily="18" charset="0"/>
                          </a:rPr>
                          <m:t>𝒕</m:t>
                        </m:r>
                      </m:e>
                      <m:sub>
                        <m:r>
                          <a:rPr lang="ar-AE" altLang="ru-RU" b="1" i="1">
                            <a:solidFill>
                              <a:srgbClr val="000000"/>
                            </a:solidFill>
                            <a:latin typeface="Cambria Math" panose="02040503050406030204" pitchFamily="18" charset="0"/>
                            <a:cs typeface="Cambria Math" panose="02040503050406030204" pitchFamily="18" charset="0"/>
                          </a:rPr>
                          <m:t>𝒕𝒓𝒂𝒏𝒔𝒑</m:t>
                        </m:r>
                        <m:r>
                          <a:rPr lang="ar-AE" altLang="ru-RU" b="1" i="1">
                            <a:solidFill>
                              <a:srgbClr val="000000"/>
                            </a:solidFill>
                            <a:latin typeface="Cambria Math" panose="02040503050406030204" pitchFamily="18" charset="0"/>
                            <a:cs typeface="Cambria Math" panose="02040503050406030204" pitchFamily="18" charset="0"/>
                          </a:rPr>
                          <m:t>.</m:t>
                        </m:r>
                      </m:sub>
                    </m:sSub>
                    <m:r>
                      <a:rPr lang="ar-AE" b="1" i="1">
                        <a:solidFill>
                          <a:srgbClr val="000000"/>
                        </a:solidFill>
                        <a:latin typeface="Cambria Math" panose="02040503050406030204" pitchFamily="18" charset="0"/>
                        <a:cs typeface="Cambria Math" panose="02040503050406030204" pitchFamily="18" charset="0"/>
                      </a:rPr>
                      <m:t>+</m:t>
                    </m:r>
                    <m:sSub>
                      <m:sSubPr>
                        <m:ctrlPr>
                          <a:rPr lang="ar-AE" b="1" i="1" smtClean="0">
                            <a:solidFill>
                              <a:srgbClr val="FF0000"/>
                            </a:solidFill>
                            <a:latin typeface="Cambria Math" panose="02040503050406030204" pitchFamily="18" charset="0"/>
                            <a:cs typeface="Cambria Math" panose="02040503050406030204" pitchFamily="18" charset="0"/>
                          </a:rPr>
                        </m:ctrlPr>
                      </m:sSubPr>
                      <m:e>
                        <m:r>
                          <a:rPr lang="ar-AE" b="1" i="1">
                            <a:solidFill>
                              <a:srgbClr val="FF0000"/>
                            </a:solidFill>
                            <a:latin typeface="Cambria Math" panose="02040503050406030204" pitchFamily="18" charset="0"/>
                          </a:rPr>
                          <m:t>𝜹𝝉</m:t>
                        </m:r>
                      </m:e>
                      <m:sub>
                        <m:r>
                          <a:rPr lang="ar-AE" b="1" i="1">
                            <a:solidFill>
                              <a:srgbClr val="FF0000"/>
                            </a:solidFill>
                            <a:latin typeface="Cambria Math" panose="02040503050406030204" pitchFamily="18" charset="0"/>
                            <a:cs typeface="Cambria Math" panose="02040503050406030204" pitchFamily="18" charset="0"/>
                          </a:rPr>
                          <m:t>𝒅𝒆𝒄</m:t>
                        </m:r>
                        <m:r>
                          <a:rPr lang="ar-AE" b="1" i="1" smtClean="0">
                            <a:solidFill>
                              <a:srgbClr val="FF0000"/>
                            </a:solidFill>
                            <a:latin typeface="Cambria Math" panose="02040503050406030204" pitchFamily="18" charset="0"/>
                            <a:cs typeface="Cambria Math" panose="02040503050406030204" pitchFamily="18" charset="0"/>
                          </a:rPr>
                          <m:t> </m:t>
                        </m:r>
                      </m:sub>
                    </m:sSub>
                  </m:oMath>
                </a14:m>
                <a:r>
                  <a:rPr lang="en-US" b="1" dirty="0">
                    <a:solidFill>
                      <a:srgbClr val="FF0000"/>
                    </a:solidFill>
                    <a:latin typeface="Cambria Math" panose="02040503050406030204" pitchFamily="18" charset="0"/>
                    <a:cs typeface="Cambria Math" panose="02040503050406030204" pitchFamily="18" charset="0"/>
                  </a:rPr>
                  <a:t>(deceleration time dispersion)</a:t>
                </a:r>
              </a:p>
            </p:txBody>
          </p:sp>
        </mc:Choice>
        <mc:Fallback xmlns="">
          <p:sp>
            <p:nvSpPr>
              <p:cNvPr id="26" name="Уравнение"/>
              <p:cNvSpPr txBox="1">
                <a:spLocks noRot="1" noChangeAspect="1" noMove="1" noResize="1" noEditPoints="1" noAdjustHandles="1" noChangeArrowheads="1" noChangeShapeType="1" noTextEdit="1"/>
              </p:cNvSpPr>
              <p:nvPr/>
            </p:nvSpPr>
            <p:spPr>
              <a:xfrm>
                <a:off x="1590707" y="5195509"/>
                <a:ext cx="5838052" cy="301878"/>
              </a:xfrm>
              <a:prstGeom prst="rect">
                <a:avLst/>
              </a:prstGeom>
              <a:blipFill>
                <a:blip r:embed="rId6"/>
                <a:stretch>
                  <a:fillRect l="-1461" t="-28000" b="-36000"/>
                </a:stretch>
              </a:blipFill>
              <a:ln w="12700">
                <a:miter lim="400000"/>
              </a:ln>
            </p:spPr>
            <p:txBody>
              <a:bodyPr/>
              <a:lstStyle/>
              <a:p>
                <a:r>
                  <a:rPr lang="ru-RU">
                    <a:noFill/>
                  </a:rPr>
                  <a:t> </a:t>
                </a:r>
              </a:p>
            </p:txBody>
          </p:sp>
        </mc:Fallback>
      </mc:AlternateContent>
      <p:sp>
        <p:nvSpPr>
          <p:cNvPr id="2" name="Rectangle 3">
            <a:extLst>
              <a:ext uri="{FF2B5EF4-FFF2-40B4-BE49-F238E27FC236}">
                <a16:creationId xmlns:a16="http://schemas.microsoft.com/office/drawing/2014/main" id="{1455E3FB-71AB-C4D0-35A8-189735DFDA7D}"/>
              </a:ext>
            </a:extLst>
          </p:cNvPr>
          <p:cNvSpPr txBox="1"/>
          <p:nvPr/>
        </p:nvSpPr>
        <p:spPr>
          <a:xfrm>
            <a:off x="345440" y="165100"/>
            <a:ext cx="11219180" cy="792480"/>
          </a:xfrm>
          <a:prstGeom prst="rect">
            <a:avLst/>
          </a:prstGeom>
          <a:ln w="12700">
            <a:miter lim="400000"/>
          </a:ln>
        </p:spPr>
        <p:txBody>
          <a:bodyPr lIns="45719" rIns="45719">
            <a:normAutofit/>
          </a:bodyPr>
          <a:lstStyle>
            <a:lvl1pPr defTabSz="831850">
              <a:lnSpc>
                <a:spcPct val="90000"/>
              </a:lnSpc>
              <a:defRPr sz="255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 dirty="0"/>
              <a:t>Time structure of the beam at the entrance to the UCN trap</a:t>
            </a:r>
          </a:p>
        </p:txBody>
      </p:sp>
      <p:sp>
        <p:nvSpPr>
          <p:cNvPr id="9" name="The slower the neutrons, the more time they spend on deceleration">
            <a:extLst>
              <a:ext uri="{FF2B5EF4-FFF2-40B4-BE49-F238E27FC236}">
                <a16:creationId xmlns:a16="http://schemas.microsoft.com/office/drawing/2014/main" id="{F34E9622-9E9E-0F4B-F00B-84721E3C630D}"/>
              </a:ext>
            </a:extLst>
          </p:cNvPr>
          <p:cNvSpPr txBox="1"/>
          <p:nvPr/>
        </p:nvSpPr>
        <p:spPr>
          <a:xfrm>
            <a:off x="1497352" y="4203684"/>
            <a:ext cx="8367896"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defTabSz="914400">
              <a:defRPr sz="1900">
                <a:solidFill>
                  <a:srgbClr val="FF2600"/>
                </a:solidFill>
                <a:latin typeface="Avenir Next Medium"/>
                <a:ea typeface="Avenir Next Medium"/>
                <a:cs typeface="Avenir Next Medium"/>
                <a:sym typeface="Avenir Next Medium"/>
              </a:defRPr>
            </a:lvl1pPr>
          </a:lstStyle>
          <a:p>
            <a:pPr>
              <a:spcAft>
                <a:spcPts val="800"/>
              </a:spcAft>
            </a:pPr>
            <a:r>
              <a:rPr lang="en-US" dirty="0"/>
              <a:t>The deceleration process is not instant !</a:t>
            </a:r>
          </a:p>
          <a:p>
            <a:pPr>
              <a:spcAft>
                <a:spcPts val="800"/>
              </a:spcAft>
            </a:pPr>
            <a:r>
              <a:rPr dirty="0"/>
              <a:t>The</a:t>
            </a:r>
            <a:r>
              <a:rPr lang="en-US" dirty="0"/>
              <a:t>n</a:t>
            </a:r>
            <a:r>
              <a:rPr dirty="0"/>
              <a:t> slower the neutrons, the</a:t>
            </a:r>
            <a:r>
              <a:rPr lang="en-US" dirty="0"/>
              <a:t>n</a:t>
            </a:r>
            <a:r>
              <a:rPr dirty="0"/>
              <a:t> more time they spend on deceleration</a:t>
            </a:r>
          </a:p>
        </p:txBody>
      </p:sp>
      <p:sp>
        <p:nvSpPr>
          <p:cNvPr id="28" name="The flux of neutrons, which can be trapped after deceleration, has a pulsed structure…">
            <a:extLst>
              <a:ext uri="{FF2B5EF4-FFF2-40B4-BE49-F238E27FC236}">
                <a16:creationId xmlns:a16="http://schemas.microsoft.com/office/drawing/2014/main" id="{6FE1CA17-A3E8-7197-6C8A-A93776132C80}"/>
              </a:ext>
            </a:extLst>
          </p:cNvPr>
          <p:cNvSpPr txBox="1"/>
          <p:nvPr/>
        </p:nvSpPr>
        <p:spPr>
          <a:xfrm>
            <a:off x="1342726" y="3653237"/>
            <a:ext cx="7202878"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914400">
              <a:buSzPct val="100000"/>
              <a:defRPr sz="1700">
                <a:solidFill>
                  <a:srgbClr val="0433FF"/>
                </a:solidFill>
                <a:latin typeface="Avenir Next Medium"/>
                <a:ea typeface="Avenir Next Medium"/>
                <a:cs typeface="Avenir Next Medium"/>
                <a:sym typeface="Avenir Next Medium"/>
              </a:defRPr>
            </a:pPr>
            <a:r>
              <a:rPr lang="en-US" dirty="0">
                <a:solidFill>
                  <a:srgbClr val="0432FF"/>
                </a:solidFill>
              </a:rPr>
              <a:t>T</a:t>
            </a:r>
            <a:r>
              <a:rPr dirty="0">
                <a:solidFill>
                  <a:srgbClr val="0432FF"/>
                </a:solidFill>
              </a:rPr>
              <a:t>he pulse duration at the entrance to the trap exceeds the initial one</a:t>
            </a:r>
            <a:r>
              <a:rPr lang="en-US" dirty="0">
                <a:solidFill>
                  <a:srgbClr val="0432FF"/>
                </a:solidFill>
              </a:rPr>
              <a:t> !</a:t>
            </a:r>
            <a:endParaRPr dirty="0">
              <a:solidFill>
                <a:srgbClr val="0432FF"/>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1027" name="Линия"/>
          <p:cNvSpPr/>
          <p:nvPr/>
        </p:nvSpPr>
        <p:spPr>
          <a:xfrm>
            <a:off x="0" y="0"/>
            <a:ext cx="914400" cy="0"/>
          </a:xfrm>
          <a:prstGeom prst="line">
            <a:avLst/>
          </a:prstGeom>
          <a:ln w="3175">
            <a:solidFill>
              <a:srgbClr val="FBFFFF"/>
            </a:solidFill>
            <a:miter/>
          </a:ln>
        </p:spPr>
        <p:txBody>
          <a:bodyPr lIns="45719" rIns="45719"/>
          <a:lstStyle/>
          <a:p>
            <a:endParaRPr/>
          </a:p>
        </p:txBody>
      </p:sp>
      <p:pic>
        <p:nvPicPr>
          <p:cNvPr id="1107" name="Линия Линия" descr="Линия Линия"/>
          <p:cNvPicPr/>
          <p:nvPr/>
        </p:nvPicPr>
        <p:blipFill>
          <a:blip r:embed="rId3"/>
          <a:stretch>
            <a:fillRect/>
          </a:stretch>
        </p:blipFill>
        <p:spPr>
          <a:xfrm>
            <a:off x="325966" y="622300"/>
            <a:ext cx="11540068" cy="76200"/>
          </a:xfrm>
          <a:prstGeom prst="rect">
            <a:avLst/>
          </a:prstGeom>
        </p:spPr>
      </p:pic>
      <p:grpSp>
        <p:nvGrpSpPr>
          <p:cNvPr id="4" name="Group 3"/>
          <p:cNvGrpSpPr/>
          <p:nvPr/>
        </p:nvGrpSpPr>
        <p:grpSpPr>
          <a:xfrm>
            <a:off x="345440" y="818684"/>
            <a:ext cx="11020108" cy="2321035"/>
            <a:chOff x="720" y="1319"/>
            <a:chExt cx="13836" cy="2974"/>
          </a:xfrm>
        </p:grpSpPr>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2" y="1892"/>
              <a:ext cx="2064" cy="2126"/>
            </a:xfrm>
            <a:prstGeom prst="rect">
              <a:avLst/>
            </a:prstGeom>
            <a:noFill/>
            <a:ln>
              <a:noFill/>
            </a:ln>
          </p:spPr>
        </p:pic>
        <p:grpSp>
          <p:nvGrpSpPr>
            <p:cNvPr id="2" name="Группа 1"/>
            <p:cNvGrpSpPr/>
            <p:nvPr/>
          </p:nvGrpSpPr>
          <p:grpSpPr>
            <a:xfrm>
              <a:off x="720" y="1319"/>
              <a:ext cx="13836" cy="2974"/>
              <a:chOff x="3776995" y="837440"/>
              <a:chExt cx="8767716" cy="1884627"/>
            </a:xfrm>
          </p:grpSpPr>
          <p:sp>
            <p:nvSpPr>
              <p:cNvPr id="1055" name="TextBox 1054"/>
              <p:cNvSpPr txBox="1"/>
              <p:nvPr/>
            </p:nvSpPr>
            <p:spPr>
              <a:xfrm>
                <a:off x="3776995" y="837440"/>
                <a:ext cx="4826473" cy="223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200" u="sng" kern="0" dirty="0">
                    <a:effectLst/>
                    <a:latin typeface="Avenir Next Condensed Regular" panose="020B0806020202020204"/>
                    <a:ea typeface="Aptos" panose="020B0004020202020204" pitchFamily="34" charset="0"/>
                  </a:rPr>
                  <a:t>Neutron beam phase portrait w/o compensation</a:t>
                </a:r>
                <a:endParaRPr lang="ru-RU" sz="1200" u="sng" dirty="0">
                  <a:latin typeface="Avenir Next Condensed Regular" panose="020B0806020202020204"/>
                </a:endParaRPr>
              </a:p>
            </p:txBody>
          </p:sp>
          <p:grpSp>
            <p:nvGrpSpPr>
              <p:cNvPr id="1057" name="Группа 1056"/>
              <p:cNvGrpSpPr/>
              <p:nvPr/>
            </p:nvGrpSpPr>
            <p:grpSpPr>
              <a:xfrm>
                <a:off x="3804755" y="1161258"/>
                <a:ext cx="8739956" cy="1560809"/>
                <a:chOff x="1429185" y="1021529"/>
                <a:chExt cx="11572869" cy="2066719"/>
              </a:xfrm>
            </p:grpSpPr>
            <p:grpSp>
              <p:nvGrpSpPr>
                <p:cNvPr id="1119" name="Группа 1118"/>
                <p:cNvGrpSpPr/>
                <p:nvPr/>
              </p:nvGrpSpPr>
              <p:grpSpPr>
                <a:xfrm>
                  <a:off x="1712258" y="1078894"/>
                  <a:ext cx="2098308" cy="2009354"/>
                  <a:chOff x="1712258" y="1300274"/>
                  <a:chExt cx="2098308" cy="2009354"/>
                </a:xfrm>
              </p:grpSpPr>
              <p:pic>
                <p:nvPicPr>
                  <p:cNvPr id="1131" name="Рисунок 1130" descr="Изображение выглядит как диаграмма, линия, График&#10;&#10;Контент, сгенерированный ИИ, может содержать ошибки."/>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258" y="1300274"/>
                    <a:ext cx="1787406" cy="1787406"/>
                  </a:xfrm>
                  <a:prstGeom prst="rect">
                    <a:avLst/>
                  </a:prstGeom>
                  <a:noFill/>
                  <a:ln>
                    <a:noFill/>
                  </a:ln>
                </p:spPr>
              </p:pic>
              <p:sp>
                <p:nvSpPr>
                  <p:cNvPr id="1132" name="TextBox 1131"/>
                  <p:cNvSpPr txBox="1"/>
                  <p:nvPr/>
                </p:nvSpPr>
                <p:spPr>
                  <a:xfrm>
                    <a:off x="1879282" y="3044857"/>
                    <a:ext cx="1931284" cy="26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dirty="0">
                        <a:latin typeface="Avenir Next Condensed Regular" panose="020B0806020202020204"/>
                        <a:ea typeface="Aptos" panose="020B0004020202020204" pitchFamily="34" charset="0"/>
                      </a:rPr>
                      <a:t>At the exit of the converter</a:t>
                    </a:r>
                    <a:endParaRPr lang="ru-RU" sz="1000" i="1" dirty="0"/>
                  </a:p>
                </p:txBody>
              </p:sp>
            </p:grpSp>
            <p:grpSp>
              <p:nvGrpSpPr>
                <p:cNvPr id="1120" name="Группа 1119"/>
                <p:cNvGrpSpPr/>
                <p:nvPr/>
              </p:nvGrpSpPr>
              <p:grpSpPr>
                <a:xfrm>
                  <a:off x="9702901" y="1021529"/>
                  <a:ext cx="1885719" cy="2044497"/>
                  <a:chOff x="4245606" y="1247735"/>
                  <a:chExt cx="1885719" cy="2044497"/>
                </a:xfrm>
              </p:grpSpPr>
              <p:pic>
                <p:nvPicPr>
                  <p:cNvPr id="1129" name="Рисунок 11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5606" y="1247735"/>
                    <a:ext cx="1801371" cy="1770722"/>
                  </a:xfrm>
                  <a:prstGeom prst="rect">
                    <a:avLst/>
                  </a:prstGeom>
                  <a:noFill/>
                  <a:ln>
                    <a:noFill/>
                  </a:ln>
                </p:spPr>
              </p:pic>
              <p:sp>
                <p:nvSpPr>
                  <p:cNvPr id="1130" name="TextBox 1129"/>
                  <p:cNvSpPr txBox="1"/>
                  <p:nvPr/>
                </p:nvSpPr>
                <p:spPr>
                  <a:xfrm>
                    <a:off x="4580973" y="3027498"/>
                    <a:ext cx="1550352" cy="2647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dirty="0">
                        <a:latin typeface="Avenir Next Condensed Regular" panose="020B0806020202020204"/>
                        <a:ea typeface="Aptos" panose="020B0004020202020204" pitchFamily="34" charset="0"/>
                      </a:rPr>
                      <a:t>At the trap entrance</a:t>
                    </a:r>
                    <a:endParaRPr lang="ru-RU" sz="1000" i="1" dirty="0"/>
                  </a:p>
                </p:txBody>
              </p:sp>
            </p:grpSp>
            <p:grpSp>
              <p:nvGrpSpPr>
                <p:cNvPr id="1121" name="Сгруппировать"/>
                <p:cNvGrpSpPr/>
                <p:nvPr/>
              </p:nvGrpSpPr>
              <p:grpSpPr>
                <a:xfrm>
                  <a:off x="1429185" y="1511061"/>
                  <a:ext cx="11572869" cy="1248159"/>
                  <a:chOff x="1358904" y="1042001"/>
                  <a:chExt cx="11572868" cy="1248158"/>
                </a:xfrm>
              </p:grpSpPr>
              <p:sp>
                <p:nvSpPr>
                  <p:cNvPr id="1122" name="Decelerator"/>
                  <p:cNvSpPr txBox="1"/>
                  <p:nvPr/>
                </p:nvSpPr>
                <p:spPr>
                  <a:xfrm>
                    <a:off x="8847039" y="1824526"/>
                    <a:ext cx="1327384" cy="297865"/>
                  </a:xfrm>
                  <a:prstGeom prst="rect">
                    <a:avLst/>
                  </a:prstGeom>
                  <a:noFill/>
                  <a:ln w="12700" cap="flat">
                    <a:noFill/>
                    <a:miter lim="400000"/>
                  </a:ln>
                  <a:effectLst/>
                </p:spPr>
                <p:txBody>
                  <a:bodyPr wrap="square" lIns="45719" tIns="45719" rIns="45719" bIns="45719" numCol="1" anchor="t">
                    <a:spAutoFit/>
                  </a:bodyPr>
                  <a:lstStyle>
                    <a:lvl1pPr algn="ctr" defTabSz="914400">
                      <a:defRPr>
                        <a:solidFill>
                          <a:srgbClr val="FF00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Decelerator</a:t>
                    </a:r>
                  </a:p>
                </p:txBody>
              </p:sp>
              <p:sp>
                <p:nvSpPr>
                  <p:cNvPr id="1123" name="Прямоугольник"/>
                  <p:cNvSpPr/>
                  <p:nvPr/>
                </p:nvSpPr>
                <p:spPr>
                  <a:xfrm>
                    <a:off x="1567217" y="1062030"/>
                    <a:ext cx="225426" cy="914401"/>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dirty="0"/>
                  </a:p>
                </p:txBody>
              </p:sp>
              <p:sp>
                <p:nvSpPr>
                  <p:cNvPr id="1124" name="UCN trap"/>
                  <p:cNvSpPr txBox="1"/>
                  <p:nvPr/>
                </p:nvSpPr>
                <p:spPr>
                  <a:xfrm>
                    <a:off x="11630609" y="1992294"/>
                    <a:ext cx="1301163" cy="29786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UCN trap</a:t>
                    </a:r>
                  </a:p>
                </p:txBody>
              </p:sp>
              <p:sp>
                <p:nvSpPr>
                  <p:cNvPr id="1125" name="Прямоугольник"/>
                  <p:cNvSpPr/>
                  <p:nvPr/>
                </p:nvSpPr>
                <p:spPr>
                  <a:xfrm>
                    <a:off x="9510731" y="1098042"/>
                    <a:ext cx="158752" cy="690564"/>
                  </a:xfrm>
                  <a:prstGeom prst="rect">
                    <a:avLst/>
                  </a:prstGeom>
                  <a:solidFill>
                    <a:srgbClr val="FF3399"/>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dirty="0"/>
                  </a:p>
                </p:txBody>
              </p:sp>
              <p:sp>
                <p:nvSpPr>
                  <p:cNvPr id="1126" name="Convertor"/>
                  <p:cNvSpPr txBox="1"/>
                  <p:nvPr/>
                </p:nvSpPr>
                <p:spPr>
                  <a:xfrm>
                    <a:off x="1358904" y="1976690"/>
                    <a:ext cx="1090943" cy="29786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Convertor</a:t>
                    </a:r>
                  </a:p>
                </p:txBody>
              </p:sp>
              <p:sp>
                <p:nvSpPr>
                  <p:cNvPr id="1127" name="Прямоугольник"/>
                  <p:cNvSpPr/>
                  <p:nvPr/>
                </p:nvSpPr>
                <p:spPr>
                  <a:xfrm>
                    <a:off x="3429388" y="1417172"/>
                    <a:ext cx="4384357" cy="185998"/>
                  </a:xfrm>
                  <a:prstGeom prst="rect">
                    <a:avLst/>
                  </a:prstGeom>
                  <a:noFill/>
                  <a:ln w="12700" cap="flat">
                    <a:solidFill>
                      <a:srgbClr val="000000"/>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28" name="Овал"/>
                  <p:cNvSpPr/>
                  <p:nvPr/>
                </p:nvSpPr>
                <p:spPr>
                  <a:xfrm>
                    <a:off x="11429143" y="1042001"/>
                    <a:ext cx="936104" cy="954457"/>
                  </a:xfrm>
                  <a:prstGeom prst="ellipse">
                    <a:avLst/>
                  </a:prstGeom>
                  <a:noFill/>
                  <a:ln w="28575" cap="flat">
                    <a:solidFill>
                      <a:srgbClr val="FF0000"/>
                    </a:solidFill>
                    <a:prstDash val="lgDash"/>
                    <a:miter lim="800000"/>
                  </a:ln>
                  <a:effectLst/>
                </p:spPr>
                <p:txBody>
                  <a:bodyPr wrap="square" lIns="45719" tIns="45719" rIns="45719" bIns="45719" numCol="1" anchor="ctr">
                    <a:noAutofit/>
                  </a:bodyPr>
                  <a:lstStyle/>
                  <a:p>
                    <a:pPr algn="ctr" defTabSz="914400">
                      <a:defRPr>
                        <a:solidFill>
                          <a:srgbClr val="FFFFFF"/>
                        </a:solidFill>
                      </a:defRPr>
                    </a:pPr>
                    <a:endParaRPr/>
                  </a:p>
                </p:txBody>
              </p:sp>
            </p:grpSp>
          </p:grpSp>
        </p:grpSp>
      </p:grpSp>
      <mc:AlternateContent xmlns:mc="http://schemas.openxmlformats.org/markup-compatibility/2006" xmlns:a14="http://schemas.microsoft.com/office/drawing/2010/main">
        <mc:Choice Requires="a14">
          <p:sp>
            <p:nvSpPr>
              <p:cNvPr id="87" name="Уравнение"/>
              <p:cNvSpPr txBox="1"/>
              <p:nvPr/>
            </p:nvSpPr>
            <p:spPr>
              <a:xfrm>
                <a:off x="6309360" y="3277870"/>
                <a:ext cx="2564765" cy="269875"/>
              </a:xfrm>
              <a:prstGeom prst="rect">
                <a:avLst/>
              </a:prstGeom>
              <a:ln w="12700">
                <a:miter lim="400000"/>
              </a:ln>
            </p:spPr>
            <p:txBody>
              <a:bodyPr wrap="squar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b="1" i="1">
                          <a:solidFill>
                            <a:srgbClr val="000000"/>
                          </a:solidFill>
                          <a:latin typeface="Cambria Math" panose="02040503050406030204" pitchFamily="18" charset="0"/>
                        </a:rPr>
                        <m:t>𝜹</m:t>
                      </m:r>
                      <m:sSub>
                        <m:sSubPr>
                          <m:ctrlPr>
                            <a:rPr b="1" i="1">
                              <a:solidFill>
                                <a:srgbClr val="000000"/>
                              </a:solidFill>
                              <a:latin typeface="Cambria Math" panose="02040503050406030204" pitchFamily="18" charset="0"/>
                            </a:rPr>
                          </m:ctrlPr>
                        </m:sSubPr>
                        <m:e>
                          <m:r>
                            <a:rPr b="1" i="1">
                              <a:solidFill>
                                <a:srgbClr val="000000"/>
                              </a:solidFill>
                              <a:latin typeface="Cambria Math" panose="02040503050406030204" pitchFamily="18" charset="0"/>
                            </a:rPr>
                            <m:t>𝒕</m:t>
                          </m:r>
                        </m:e>
                        <m:sub>
                          <m:r>
                            <a:rPr b="1" i="1">
                              <a:solidFill>
                                <a:srgbClr val="000000"/>
                              </a:solidFill>
                              <a:latin typeface="Cambria Math" panose="02040503050406030204" pitchFamily="18" charset="0"/>
                            </a:rPr>
                            <m:t>𝒕𝒓𝒂𝒑</m:t>
                          </m:r>
                        </m:sub>
                      </m:sSub>
                      <m:r>
                        <a:rPr b="1" i="1">
                          <a:solidFill>
                            <a:srgbClr val="000000"/>
                          </a:solidFill>
                          <a:latin typeface="Cambria Math" panose="02040503050406030204" pitchFamily="18" charset="0"/>
                        </a:rPr>
                        <m:t>=</m:t>
                      </m:r>
                      <m:sSub>
                        <m:sSubPr>
                          <m:ctrlPr>
                            <a:rPr b="1" i="1">
                              <a:solidFill>
                                <a:srgbClr val="000000"/>
                              </a:solidFill>
                              <a:latin typeface="Cambria Math" panose="02040503050406030204" pitchFamily="18" charset="0"/>
                              <a:cs typeface="Cambria Math" panose="02040503050406030204" pitchFamily="18" charset="0"/>
                            </a:rPr>
                          </m:ctrlPr>
                        </m:sSubPr>
                        <m:e>
                          <m:r>
                            <a:rPr b="1" i="1">
                              <a:solidFill>
                                <a:srgbClr val="000000"/>
                              </a:solidFill>
                              <a:latin typeface="Cambria Math" panose="02040503050406030204" pitchFamily="18" charset="0"/>
                            </a:rPr>
                            <m:t>𝜹</m:t>
                          </m:r>
                          <m:r>
                            <a:rPr b="1" i="1">
                              <a:solidFill>
                                <a:srgbClr val="000000"/>
                              </a:solidFill>
                              <a:latin typeface="Cambria Math" panose="02040503050406030204" pitchFamily="18" charset="0"/>
                            </a:rPr>
                            <m:t>𝒕</m:t>
                          </m:r>
                        </m:e>
                        <m:sub>
                          <m:r>
                            <a:rPr lang="en-US" altLang="ru-RU" b="1" i="1">
                              <a:solidFill>
                                <a:srgbClr val="000000"/>
                              </a:solidFill>
                              <a:latin typeface="Cambria Math" panose="02040503050406030204" pitchFamily="18" charset="0"/>
                              <a:cs typeface="Cambria Math" panose="02040503050406030204" pitchFamily="18" charset="0"/>
                            </a:rPr>
                            <m:t>𝒕𝒓𝒂𝒏𝒔𝒑</m:t>
                          </m:r>
                          <m:r>
                            <a:rPr lang="en-US" altLang="ru-RU" b="1" i="1">
                              <a:solidFill>
                                <a:srgbClr val="000000"/>
                              </a:solidFill>
                              <a:latin typeface="Cambria Math" panose="02040503050406030204" pitchFamily="18" charset="0"/>
                              <a:cs typeface="Cambria Math" panose="02040503050406030204" pitchFamily="18" charset="0"/>
                            </a:rPr>
                            <m:t>.</m:t>
                          </m:r>
                        </m:sub>
                      </m:sSub>
                      <m:r>
                        <a:rPr lang="en-US" b="1" i="1">
                          <a:solidFill>
                            <a:srgbClr val="000000"/>
                          </a:solidFill>
                          <a:latin typeface="Cambria Math" panose="02040503050406030204" pitchFamily="18" charset="0"/>
                          <a:cs typeface="Cambria Math" panose="02040503050406030204" pitchFamily="18" charset="0"/>
                        </a:rPr>
                        <m:t>+</m:t>
                      </m:r>
                      <m:sSub>
                        <m:sSubPr>
                          <m:ctrlPr>
                            <a:rPr b="1" i="1">
                              <a:solidFill>
                                <a:srgbClr val="000000"/>
                              </a:solidFill>
                              <a:latin typeface="Cambria Math" panose="02040503050406030204" pitchFamily="18" charset="0"/>
                              <a:cs typeface="Cambria Math" panose="02040503050406030204" pitchFamily="18" charset="0"/>
                            </a:rPr>
                          </m:ctrlPr>
                        </m:sSubPr>
                        <m:e>
                          <m:r>
                            <a:rPr b="1" i="1">
                              <a:solidFill>
                                <a:srgbClr val="000000"/>
                              </a:solidFill>
                              <a:latin typeface="Cambria Math" panose="02040503050406030204" pitchFamily="18" charset="0"/>
                            </a:rPr>
                            <m:t>𝜹𝝉</m:t>
                          </m:r>
                        </m:e>
                        <m:sub>
                          <m:r>
                            <a:rPr lang="en-US" b="1" i="1">
                              <a:solidFill>
                                <a:srgbClr val="000000"/>
                              </a:solidFill>
                              <a:latin typeface="Cambria Math" panose="02040503050406030204" pitchFamily="18" charset="0"/>
                              <a:cs typeface="Cambria Math" panose="02040503050406030204" pitchFamily="18" charset="0"/>
                            </a:rPr>
                            <m:t>𝒅𝒆𝒄</m:t>
                          </m:r>
                        </m:sub>
                      </m:sSub>
                    </m:oMath>
                  </m:oMathPara>
                </a14:m>
                <a:endParaRPr lang="en-US" b="1" i="1" dirty="0">
                  <a:solidFill>
                    <a:srgbClr val="000000"/>
                  </a:solidFill>
                  <a:latin typeface="Cambria Math" panose="02040503050406030204" pitchFamily="18" charset="0"/>
                  <a:cs typeface="Cambria Math" panose="02040503050406030204" pitchFamily="18" charset="0"/>
                </a:endParaRPr>
              </a:p>
            </p:txBody>
          </p:sp>
        </mc:Choice>
        <mc:Fallback xmlns="">
          <p:sp>
            <p:nvSpPr>
              <p:cNvPr id="87" name="Уравнение"/>
              <p:cNvSpPr txBox="1">
                <a:spLocks noRot="1" noChangeAspect="1" noMove="1" noResize="1" noEditPoints="1" noAdjustHandles="1" noChangeArrowheads="1" noChangeShapeType="1" noTextEdit="1"/>
              </p:cNvSpPr>
              <p:nvPr/>
            </p:nvSpPr>
            <p:spPr>
              <a:xfrm>
                <a:off x="6309360" y="3277870"/>
                <a:ext cx="2564765" cy="269875"/>
              </a:xfrm>
              <a:prstGeom prst="rect">
                <a:avLst/>
              </a:prstGeom>
              <a:blipFill rotWithShape="1">
                <a:blip r:embed="rId7"/>
                <a:stretch>
                  <a:fillRect b="-21176"/>
                </a:stretch>
              </a:blipFill>
              <a:ln w="12700">
                <a:miter lim="400000"/>
              </a:ln>
            </p:spPr>
            <p:txBody>
              <a:bodyPr/>
              <a:lstStyle/>
              <a:p>
                <a:r>
                  <a:rPr lang="en-US" altLang="en-US">
                    <a:noFill/>
                  </a:rPr>
                  <a:t> </a:t>
                </a:r>
              </a:p>
            </p:txBody>
          </p:sp>
        </mc:Fallback>
      </mc:AlternateContent>
      <p:grpSp>
        <p:nvGrpSpPr>
          <p:cNvPr id="61" name="Группа 1"/>
          <p:cNvGrpSpPr/>
          <p:nvPr/>
        </p:nvGrpSpPr>
        <p:grpSpPr>
          <a:xfrm>
            <a:off x="472440" y="3699501"/>
            <a:ext cx="10889065" cy="2383884"/>
            <a:chOff x="3783823" y="3296012"/>
            <a:chExt cx="8797688" cy="1925939"/>
          </a:xfrm>
        </p:grpSpPr>
        <p:sp>
          <p:nvSpPr>
            <p:cNvPr id="62" name="TextBox 1055"/>
            <p:cNvSpPr txBox="1"/>
            <p:nvPr/>
          </p:nvSpPr>
          <p:spPr>
            <a:xfrm>
              <a:off x="3783823" y="3296012"/>
              <a:ext cx="4812819" cy="2226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200" u="sng" dirty="0">
                  <a:latin typeface="Avenir Next Condensed Regular" panose="020B0806020202020204"/>
                  <a:ea typeface="Aptos" panose="020B0004020202020204" pitchFamily="34" charset="0"/>
                </a:rPr>
                <a:t>Neutron beam phase portrait in the ideal compensation case</a:t>
              </a:r>
              <a:endParaRPr lang="ru-RU" sz="1200" u="sng" dirty="0">
                <a:latin typeface="Avenir Next Condensed Regular" panose="020B0806020202020204"/>
              </a:endParaRPr>
            </a:p>
          </p:txBody>
        </p:sp>
        <p:grpSp>
          <p:nvGrpSpPr>
            <p:cNvPr id="63" name="Группа 1057"/>
            <p:cNvGrpSpPr/>
            <p:nvPr/>
          </p:nvGrpSpPr>
          <p:grpSpPr>
            <a:xfrm>
              <a:off x="3797772" y="3639307"/>
              <a:ext cx="8783739" cy="1582644"/>
              <a:chOff x="534278" y="4018669"/>
              <a:chExt cx="11630838" cy="2095631"/>
            </a:xfrm>
          </p:grpSpPr>
          <p:grpSp>
            <p:nvGrpSpPr>
              <p:cNvPr id="64" name="Группа 1060"/>
              <p:cNvGrpSpPr/>
              <p:nvPr/>
            </p:nvGrpSpPr>
            <p:grpSpPr>
              <a:xfrm>
                <a:off x="800047" y="4076139"/>
                <a:ext cx="2011447" cy="2017706"/>
                <a:chOff x="623857" y="4076139"/>
                <a:chExt cx="2011447" cy="2017706"/>
              </a:xfrm>
            </p:grpSpPr>
            <p:pic>
              <p:nvPicPr>
                <p:cNvPr id="65" name="Рисунок 1116" descr="Изображение выглядит как диаграмма, линия, График&#10;&#10;Контент, сгенерированный ИИ, может содержать ошибки."/>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857" y="4076139"/>
                  <a:ext cx="1745513" cy="1745513"/>
                </a:xfrm>
                <a:prstGeom prst="rect">
                  <a:avLst/>
                </a:prstGeom>
                <a:noFill/>
                <a:ln>
                  <a:noFill/>
                </a:ln>
              </p:spPr>
            </p:pic>
            <p:sp>
              <p:nvSpPr>
                <p:cNvPr id="66" name="TextBox 1117"/>
                <p:cNvSpPr txBox="1"/>
                <p:nvPr/>
              </p:nvSpPr>
              <p:spPr>
                <a:xfrm>
                  <a:off x="704017" y="5831635"/>
                  <a:ext cx="1931287" cy="2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dirty="0">
                      <a:latin typeface="Avenir Next Condensed Regular" panose="020B0806020202020204"/>
                      <a:ea typeface="Aptos" panose="020B0004020202020204" pitchFamily="34" charset="0"/>
                    </a:rPr>
                    <a:t>At the exit of the converter</a:t>
                  </a:r>
                  <a:endParaRPr lang="ru-RU" sz="1000" i="1" dirty="0"/>
                </a:p>
              </p:txBody>
            </p:sp>
          </p:grpSp>
          <p:grpSp>
            <p:nvGrpSpPr>
              <p:cNvPr id="67" name="Группа 1061"/>
              <p:cNvGrpSpPr/>
              <p:nvPr/>
            </p:nvGrpSpPr>
            <p:grpSpPr>
              <a:xfrm>
                <a:off x="8809086" y="4018669"/>
                <a:ext cx="1897745" cy="2077590"/>
                <a:chOff x="6866422" y="3992352"/>
                <a:chExt cx="1897745" cy="2077590"/>
              </a:xfrm>
            </p:grpSpPr>
            <p:pic>
              <p:nvPicPr>
                <p:cNvPr id="68" name="Рисунок 11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6422" y="3992352"/>
                  <a:ext cx="1803652" cy="1857226"/>
                </a:xfrm>
                <a:prstGeom prst="rect">
                  <a:avLst/>
                </a:prstGeom>
                <a:noFill/>
                <a:ln>
                  <a:noFill/>
                </a:ln>
              </p:spPr>
            </p:pic>
            <p:sp>
              <p:nvSpPr>
                <p:cNvPr id="69" name="TextBox 1115"/>
                <p:cNvSpPr txBox="1"/>
                <p:nvPr/>
              </p:nvSpPr>
              <p:spPr>
                <a:xfrm>
                  <a:off x="7213813" y="5807732"/>
                  <a:ext cx="1550354" cy="2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dirty="0">
                      <a:latin typeface="Avenir Next Condensed Regular" panose="020B0806020202020204"/>
                      <a:ea typeface="Aptos" panose="020B0004020202020204" pitchFamily="34" charset="0"/>
                    </a:rPr>
                    <a:t>At the trap entrance</a:t>
                  </a:r>
                  <a:endParaRPr lang="ru-RU" sz="1000" i="1" dirty="0"/>
                </a:p>
              </p:txBody>
            </p:sp>
          </p:grpSp>
          <p:grpSp>
            <p:nvGrpSpPr>
              <p:cNvPr id="70" name="Группа 1062"/>
              <p:cNvGrpSpPr/>
              <p:nvPr/>
            </p:nvGrpSpPr>
            <p:grpSpPr>
              <a:xfrm>
                <a:off x="5195585" y="4054473"/>
                <a:ext cx="1795276" cy="2042695"/>
                <a:chOff x="2636656" y="4034247"/>
                <a:chExt cx="1795276" cy="2042695"/>
              </a:xfrm>
            </p:grpSpPr>
            <p:pic>
              <p:nvPicPr>
                <p:cNvPr id="71" name="Рисунок 11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656" y="4034247"/>
                  <a:ext cx="1735845" cy="1787406"/>
                </a:xfrm>
                <a:prstGeom prst="rect">
                  <a:avLst/>
                </a:prstGeom>
                <a:noFill/>
                <a:ln>
                  <a:noFill/>
                </a:ln>
              </p:spPr>
            </p:pic>
            <p:sp>
              <p:nvSpPr>
                <p:cNvPr id="72" name="TextBox 1113"/>
                <p:cNvSpPr txBox="1"/>
                <p:nvPr/>
              </p:nvSpPr>
              <p:spPr>
                <a:xfrm>
                  <a:off x="2999765" y="5814732"/>
                  <a:ext cx="1432167" cy="2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kern="0" dirty="0">
                      <a:effectLst/>
                      <a:latin typeface="Avenir Next Condensed Regular" panose="020B0806020202020204"/>
                      <a:ea typeface="Aptos" panose="020B0004020202020204" pitchFamily="34" charset="0"/>
                    </a:rPr>
                    <a:t>Before lens</a:t>
                  </a:r>
                  <a:endParaRPr lang="ru-RU" sz="1000" i="1" dirty="0"/>
                </a:p>
              </p:txBody>
            </p:sp>
          </p:grpSp>
          <p:grpSp>
            <p:nvGrpSpPr>
              <p:cNvPr id="73" name="Группа 1063"/>
              <p:cNvGrpSpPr/>
              <p:nvPr/>
            </p:nvGrpSpPr>
            <p:grpSpPr>
              <a:xfrm>
                <a:off x="6997592" y="4020265"/>
                <a:ext cx="1828655" cy="2094035"/>
                <a:chOff x="4803126" y="4005872"/>
                <a:chExt cx="1828655" cy="2094035"/>
              </a:xfrm>
            </p:grpSpPr>
            <p:pic>
              <p:nvPicPr>
                <p:cNvPr id="74" name="Рисунок 11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3126" y="4005872"/>
                  <a:ext cx="1776530" cy="1829298"/>
                </a:xfrm>
                <a:prstGeom prst="rect">
                  <a:avLst/>
                </a:prstGeom>
                <a:noFill/>
                <a:ln>
                  <a:noFill/>
                </a:ln>
              </p:spPr>
            </p:pic>
            <p:sp>
              <p:nvSpPr>
                <p:cNvPr id="75" name="TextBox 1111"/>
                <p:cNvSpPr txBox="1"/>
                <p:nvPr/>
              </p:nvSpPr>
              <p:spPr>
                <a:xfrm>
                  <a:off x="5287172" y="5837697"/>
                  <a:ext cx="1344609" cy="2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i="1" kern="0" dirty="0">
                      <a:effectLst/>
                      <a:latin typeface="Avenir Next Condensed Regular" panose="020B0806020202020204"/>
                      <a:ea typeface="Aptos" panose="020B0004020202020204" pitchFamily="34" charset="0"/>
                    </a:rPr>
                    <a:t>After lens</a:t>
                  </a:r>
                  <a:endParaRPr lang="ru-RU" sz="1000" i="1" dirty="0"/>
                </a:p>
              </p:txBody>
            </p:sp>
          </p:grpSp>
          <p:grpSp>
            <p:nvGrpSpPr>
              <p:cNvPr id="76" name="Сгруппировать"/>
              <p:cNvGrpSpPr/>
              <p:nvPr/>
            </p:nvGrpSpPr>
            <p:grpSpPr>
              <a:xfrm>
                <a:off x="534278" y="4459115"/>
                <a:ext cx="11630838" cy="1285868"/>
                <a:chOff x="215866" y="1010415"/>
                <a:chExt cx="11630837" cy="1285867"/>
              </a:xfrm>
            </p:grpSpPr>
            <p:sp>
              <p:nvSpPr>
                <p:cNvPr id="77" name="Decelerator"/>
                <p:cNvSpPr txBox="1"/>
                <p:nvPr/>
              </p:nvSpPr>
              <p:spPr>
                <a:xfrm>
                  <a:off x="7815019" y="1853231"/>
                  <a:ext cx="1336185" cy="296322"/>
                </a:xfrm>
                <a:prstGeom prst="rect">
                  <a:avLst/>
                </a:prstGeom>
                <a:noFill/>
                <a:ln w="12700" cap="flat">
                  <a:noFill/>
                  <a:miter lim="400000"/>
                </a:ln>
                <a:effectLst/>
              </p:spPr>
              <p:txBody>
                <a:bodyPr wrap="square" lIns="45719" tIns="45719" rIns="45719" bIns="45719" numCol="1" anchor="t">
                  <a:spAutoFit/>
                </a:bodyPr>
                <a:lstStyle>
                  <a:lvl1pPr algn="ctr" defTabSz="914400">
                    <a:defRPr>
                      <a:solidFill>
                        <a:srgbClr val="FF00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Decelerator</a:t>
                  </a:r>
                </a:p>
              </p:txBody>
            </p:sp>
            <p:sp>
              <p:nvSpPr>
                <p:cNvPr id="78" name="Прямоугольник"/>
                <p:cNvSpPr/>
                <p:nvPr/>
              </p:nvSpPr>
              <p:spPr>
                <a:xfrm>
                  <a:off x="424180" y="1062030"/>
                  <a:ext cx="225426" cy="914401"/>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79" name="UCN trap"/>
                <p:cNvSpPr txBox="1"/>
                <p:nvPr/>
              </p:nvSpPr>
              <p:spPr>
                <a:xfrm>
                  <a:off x="10510520" y="1963573"/>
                  <a:ext cx="1336183" cy="296322"/>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UCN trap</a:t>
                  </a:r>
                </a:p>
              </p:txBody>
            </p:sp>
            <p:sp>
              <p:nvSpPr>
                <p:cNvPr id="80" name="Прямоугольник"/>
                <p:cNvSpPr/>
                <p:nvPr/>
              </p:nvSpPr>
              <p:spPr>
                <a:xfrm>
                  <a:off x="8376334" y="1164211"/>
                  <a:ext cx="158750" cy="690564"/>
                </a:xfrm>
                <a:prstGeom prst="rect">
                  <a:avLst/>
                </a:prstGeom>
                <a:solidFill>
                  <a:srgbClr val="FF3399"/>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81" name="Convertor"/>
                <p:cNvSpPr txBox="1"/>
                <p:nvPr/>
              </p:nvSpPr>
              <p:spPr>
                <a:xfrm>
                  <a:off x="215866" y="1999960"/>
                  <a:ext cx="1130915" cy="296322"/>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 sz="1200" dirty="0"/>
                    <a:t>Convertor</a:t>
                  </a:r>
                </a:p>
              </p:txBody>
            </p:sp>
            <p:sp>
              <p:nvSpPr>
                <p:cNvPr id="82" name="Прямоугольник"/>
                <p:cNvSpPr/>
                <p:nvPr/>
              </p:nvSpPr>
              <p:spPr>
                <a:xfrm>
                  <a:off x="2185853" y="1414895"/>
                  <a:ext cx="4399234" cy="188804"/>
                </a:xfrm>
                <a:prstGeom prst="rect">
                  <a:avLst/>
                </a:prstGeom>
                <a:noFill/>
                <a:ln w="12700" cap="flat">
                  <a:solidFill>
                    <a:srgbClr val="000000"/>
                  </a:solidFill>
                  <a:prstDash val="solid"/>
                  <a:round/>
                </a:ln>
                <a:effectLst/>
              </p:spPr>
              <p:txBody>
                <a:bodyPr wrap="square" lIns="45719" tIns="45719" rIns="45719" bIns="45719" numCol="1" anchor="ctr">
                  <a:noAutofit/>
                </a:bodyPr>
                <a:lstStyle/>
                <a:p>
                  <a:pPr algn="ctr" defTabSz="914400">
                    <a:defRPr>
                      <a:solidFill>
                        <a:srgbClr val="FFFFFF"/>
                      </a:solidFill>
                    </a:defRPr>
                  </a:pPr>
                  <a:endParaRPr dirty="0"/>
                </a:p>
              </p:txBody>
            </p:sp>
            <p:sp>
              <p:nvSpPr>
                <p:cNvPr id="83" name="Овал"/>
                <p:cNvSpPr/>
                <p:nvPr/>
              </p:nvSpPr>
              <p:spPr>
                <a:xfrm>
                  <a:off x="10321727" y="1010415"/>
                  <a:ext cx="936142" cy="954456"/>
                </a:xfrm>
                <a:prstGeom prst="ellipse">
                  <a:avLst/>
                </a:prstGeom>
                <a:noFill/>
                <a:ln w="28575" cap="flat">
                  <a:solidFill>
                    <a:srgbClr val="FF0000"/>
                  </a:solidFill>
                  <a:prstDash val="lgDash"/>
                  <a:miter lim="800000"/>
                </a:ln>
                <a:effectLst/>
              </p:spPr>
              <p:txBody>
                <a:bodyPr wrap="square" lIns="45719" tIns="45719" rIns="45719" bIns="45719" numCol="1" anchor="ctr">
                  <a:noAutofit/>
                </a:bodyPr>
                <a:lstStyle/>
                <a:p>
                  <a:pPr algn="ctr" defTabSz="914400">
                    <a:defRPr>
                      <a:solidFill>
                        <a:srgbClr val="FFFFFF"/>
                      </a:solidFill>
                    </a:defRPr>
                  </a:pPr>
                  <a:endParaRPr/>
                </a:p>
              </p:txBody>
            </p:sp>
          </p:grpSp>
        </p:grpSp>
        <p:sp>
          <p:nvSpPr>
            <p:cNvPr id="84" name="Decelerator"/>
            <p:cNvSpPr txBox="1"/>
            <p:nvPr/>
          </p:nvSpPr>
          <p:spPr>
            <a:xfrm>
              <a:off x="8212191" y="3824515"/>
              <a:ext cx="1081588" cy="223786"/>
            </a:xfrm>
            <a:prstGeom prst="rect">
              <a:avLst/>
            </a:prstGeom>
            <a:noFill/>
            <a:ln w="12700" cap="flat">
              <a:noFill/>
              <a:miter lim="400000"/>
            </a:ln>
            <a:effectLst/>
          </p:spPr>
          <p:txBody>
            <a:bodyPr wrap="square" lIns="45719" tIns="45719" rIns="45719" bIns="45719" numCol="1" anchor="t">
              <a:spAutoFit/>
            </a:bodyPr>
            <a:lstStyle>
              <a:lvl1pPr algn="ctr" defTabSz="914400">
                <a:defRPr>
                  <a:solidFill>
                    <a:srgbClr val="FF0000"/>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200" b="1" dirty="0">
                  <a:solidFill>
                    <a:schemeClr val="tx1"/>
                  </a:solidFill>
                </a:rPr>
                <a:t>Time lens</a:t>
              </a:r>
              <a:endParaRPr sz="1200" b="1" dirty="0">
                <a:solidFill>
                  <a:schemeClr val="tx1"/>
                </a:solidFill>
              </a:endParaRPr>
            </a:p>
          </p:txBody>
        </p:sp>
        <p:sp>
          <p:nvSpPr>
            <p:cNvPr id="85" name="Прямоугольник"/>
            <p:cNvSpPr/>
            <p:nvPr/>
          </p:nvSpPr>
          <p:spPr>
            <a:xfrm>
              <a:off x="8657822" y="4088086"/>
              <a:ext cx="119890" cy="521522"/>
            </a:xfrm>
            <a:prstGeom prst="rect">
              <a:avLst/>
            </a:prstGeom>
            <a:solidFill>
              <a:schemeClr val="accent4">
                <a:lumMod val="60000"/>
                <a:lumOff val="40000"/>
              </a:schemeClr>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mc:AlternateContent xmlns:mc="http://schemas.openxmlformats.org/markup-compatibility/2006" xmlns:a14="http://schemas.microsoft.com/office/drawing/2010/main">
        <mc:Choice Requires="a14">
          <p:sp>
            <p:nvSpPr>
              <p:cNvPr id="6" name="Уравнение"/>
              <p:cNvSpPr txBox="1"/>
              <p:nvPr/>
            </p:nvSpPr>
            <p:spPr>
              <a:xfrm>
                <a:off x="6309360" y="6205855"/>
                <a:ext cx="2564765" cy="273050"/>
              </a:xfrm>
              <a:prstGeom prst="rect">
                <a:avLst/>
              </a:prstGeom>
              <a:ln w="12700">
                <a:miter lim="400000"/>
              </a:ln>
            </p:spPr>
            <p:txBody>
              <a:bodyPr wrap="squar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b="1" i="1">
                          <a:solidFill>
                            <a:srgbClr val="FF0000"/>
                          </a:solidFill>
                          <a:latin typeface="Cambria Math" panose="02040503050406030204" pitchFamily="18" charset="0"/>
                        </a:rPr>
                        <m:t>𝜹</m:t>
                      </m:r>
                      <m:sSub>
                        <m:sSubPr>
                          <m:ctrlPr>
                            <a:rPr b="1" i="1">
                              <a:solidFill>
                                <a:srgbClr val="FF0000"/>
                              </a:solidFill>
                              <a:latin typeface="Cambria Math" panose="02040503050406030204" pitchFamily="18" charset="0"/>
                            </a:rPr>
                          </m:ctrlPr>
                        </m:sSubPr>
                        <m:e>
                          <m:r>
                            <a:rPr b="1" i="1">
                              <a:solidFill>
                                <a:srgbClr val="FF0000"/>
                              </a:solidFill>
                              <a:latin typeface="Cambria Math" panose="02040503050406030204" pitchFamily="18" charset="0"/>
                            </a:rPr>
                            <m:t>𝒕</m:t>
                          </m:r>
                        </m:e>
                        <m:sub>
                          <m:r>
                            <a:rPr b="1" i="1">
                              <a:solidFill>
                                <a:srgbClr val="FF0000"/>
                              </a:solidFill>
                              <a:latin typeface="Cambria Math" panose="02040503050406030204" pitchFamily="18" charset="0"/>
                            </a:rPr>
                            <m:t>𝒕𝒓𝒂𝒑</m:t>
                          </m:r>
                        </m:sub>
                      </m:sSub>
                      <m:r>
                        <a:rPr b="1" i="1">
                          <a:solidFill>
                            <a:srgbClr val="FF0000"/>
                          </a:solidFill>
                          <a:latin typeface="Cambria Math" panose="02040503050406030204" pitchFamily="18" charset="0"/>
                        </a:rPr>
                        <m:t>=</m:t>
                      </m:r>
                      <m:sSub>
                        <m:sSubPr>
                          <m:ctrlPr>
                            <a:rPr b="1" i="1">
                              <a:solidFill>
                                <a:srgbClr val="FF0000"/>
                              </a:solidFill>
                              <a:latin typeface="Cambria Math" panose="02040503050406030204" pitchFamily="18" charset="0"/>
                              <a:cs typeface="Cambria Math" panose="02040503050406030204" pitchFamily="18" charset="0"/>
                            </a:rPr>
                          </m:ctrlPr>
                        </m:sSubPr>
                        <m:e>
                          <m:r>
                            <a:rPr b="1" i="1">
                              <a:solidFill>
                                <a:srgbClr val="FF0000"/>
                              </a:solidFill>
                              <a:latin typeface="Cambria Math" panose="02040503050406030204" pitchFamily="18" charset="0"/>
                            </a:rPr>
                            <m:t>𝜹</m:t>
                          </m:r>
                          <m:r>
                            <a:rPr b="1" i="1">
                              <a:solidFill>
                                <a:srgbClr val="FF0000"/>
                              </a:solidFill>
                              <a:latin typeface="Cambria Math" panose="02040503050406030204" pitchFamily="18" charset="0"/>
                            </a:rPr>
                            <m:t>𝒕</m:t>
                          </m:r>
                        </m:e>
                        <m:sub>
                          <m:r>
                            <a:rPr lang="en-US" altLang="ru-RU" b="1" i="1">
                              <a:solidFill>
                                <a:srgbClr val="FF0000"/>
                              </a:solidFill>
                              <a:latin typeface="Cambria Math" panose="02040503050406030204" pitchFamily="18" charset="0"/>
                              <a:cs typeface="Cambria Math" panose="02040503050406030204" pitchFamily="18" charset="0"/>
                            </a:rPr>
                            <m:t>𝒕𝒓𝒂𝒏𝒔𝒑</m:t>
                          </m:r>
                          <m:r>
                            <a:rPr lang="en-US" altLang="ru-RU" b="1" i="1">
                              <a:solidFill>
                                <a:srgbClr val="FF0000"/>
                              </a:solidFill>
                              <a:latin typeface="Cambria Math" panose="02040503050406030204" pitchFamily="18" charset="0"/>
                              <a:cs typeface="Cambria Math" panose="02040503050406030204" pitchFamily="18" charset="0"/>
                            </a:rPr>
                            <m:t>.</m:t>
                          </m:r>
                        </m:sub>
                      </m:sSub>
                      <m:r>
                        <a:rPr lang="en-US" altLang="ru-RU" b="1" i="1">
                          <a:solidFill>
                            <a:srgbClr val="FF0000"/>
                          </a:solidFill>
                          <a:latin typeface="Cambria Math" panose="02040503050406030204" pitchFamily="18" charset="0"/>
                          <a:cs typeface="Cambria Math" panose="02040503050406030204" pitchFamily="18" charset="0"/>
                        </a:rPr>
                        <m:t>−</m:t>
                      </m:r>
                      <m:sSub>
                        <m:sSubPr>
                          <m:ctrlPr>
                            <a:rPr b="1" i="1">
                              <a:solidFill>
                                <a:srgbClr val="FF0000"/>
                              </a:solidFill>
                              <a:latin typeface="Cambria Math" panose="02040503050406030204" pitchFamily="18" charset="0"/>
                              <a:cs typeface="Cambria Math" panose="02040503050406030204" pitchFamily="18" charset="0"/>
                            </a:rPr>
                          </m:ctrlPr>
                        </m:sSubPr>
                        <m:e>
                          <m:r>
                            <a:rPr b="1" i="1">
                              <a:solidFill>
                                <a:srgbClr val="FF0000"/>
                              </a:solidFill>
                              <a:latin typeface="Cambria Math" panose="02040503050406030204" pitchFamily="18" charset="0"/>
                            </a:rPr>
                            <m:t>𝜹𝝉</m:t>
                          </m:r>
                        </m:e>
                        <m:sub>
                          <m:r>
                            <a:rPr lang="en-US" b="1" i="1">
                              <a:solidFill>
                                <a:srgbClr val="FF0000"/>
                              </a:solidFill>
                              <a:latin typeface="Cambria Math" panose="02040503050406030204" pitchFamily="18" charset="0"/>
                              <a:cs typeface="Cambria Math" panose="02040503050406030204" pitchFamily="18" charset="0"/>
                            </a:rPr>
                            <m:t>𝒅𝒆𝒄</m:t>
                          </m:r>
                        </m:sub>
                      </m:sSub>
                    </m:oMath>
                  </m:oMathPara>
                </a14:m>
                <a:endParaRPr lang="en-US" b="1" i="1" dirty="0">
                  <a:solidFill>
                    <a:srgbClr val="FF0000"/>
                  </a:solidFill>
                  <a:latin typeface="Cambria Math" panose="02040503050406030204" pitchFamily="18" charset="0"/>
                  <a:cs typeface="Cambria Math" panose="02040503050406030204" pitchFamily="18" charset="0"/>
                </a:endParaRPr>
              </a:p>
            </p:txBody>
          </p:sp>
        </mc:Choice>
        <mc:Fallback xmlns="">
          <p:sp>
            <p:nvSpPr>
              <p:cNvPr id="6" name="Уравнение"/>
              <p:cNvSpPr txBox="1">
                <a:spLocks noRot="1" noChangeAspect="1" noMove="1" noResize="1" noEditPoints="1" noAdjustHandles="1" noChangeArrowheads="1" noChangeShapeType="1" noTextEdit="1"/>
              </p:cNvSpPr>
              <p:nvPr/>
            </p:nvSpPr>
            <p:spPr>
              <a:xfrm>
                <a:off x="6309360" y="6205855"/>
                <a:ext cx="2564765" cy="273050"/>
              </a:xfrm>
              <a:prstGeom prst="rect">
                <a:avLst/>
              </a:prstGeom>
              <a:blipFill rotWithShape="1">
                <a:blip r:embed="rId11"/>
                <a:stretch>
                  <a:fillRect b="-19767"/>
                </a:stretch>
              </a:blipFill>
              <a:ln w="12700">
                <a:miter lim="400000"/>
              </a:ln>
            </p:spPr>
            <p:txBody>
              <a:bodyPr/>
              <a:lstStyle/>
              <a:p>
                <a:r>
                  <a:rPr lang="en-US" altLang="en-US">
                    <a:noFill/>
                  </a:rPr>
                  <a:t> </a:t>
                </a:r>
              </a:p>
            </p:txBody>
          </p:sp>
        </mc:Fallback>
      </mc:AlternateContent>
      <p:sp>
        <p:nvSpPr>
          <p:cNvPr id="8" name="Rectangle 3">
            <a:extLst>
              <a:ext uri="{FF2B5EF4-FFF2-40B4-BE49-F238E27FC236}">
                <a16:creationId xmlns:a16="http://schemas.microsoft.com/office/drawing/2014/main" id="{7719D86E-F78C-EB6F-3158-866F312D642D}"/>
              </a:ext>
            </a:extLst>
          </p:cNvPr>
          <p:cNvSpPr txBox="1"/>
          <p:nvPr/>
        </p:nvSpPr>
        <p:spPr>
          <a:xfrm>
            <a:off x="345440" y="165100"/>
            <a:ext cx="11219180" cy="792480"/>
          </a:xfrm>
          <a:prstGeom prst="rect">
            <a:avLst/>
          </a:prstGeom>
          <a:ln w="12700">
            <a:miter lim="400000"/>
          </a:ln>
        </p:spPr>
        <p:txBody>
          <a:bodyPr lIns="45719" rIns="45719">
            <a:normAutofit/>
          </a:bodyPr>
          <a:lstStyle>
            <a:lvl1pPr defTabSz="831850">
              <a:lnSpc>
                <a:spcPct val="90000"/>
              </a:lnSpc>
              <a:defRPr sz="255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 dirty="0"/>
              <a:t>Time structure of the beam at the entrance to the UCN trap</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2" name="Линия Линия" descr="Линия Линия"/>
          <p:cNvPicPr/>
          <p:nvPr/>
        </p:nvPicPr>
        <p:blipFill>
          <a:blip r:embed="rId2"/>
          <a:stretch>
            <a:fillRect/>
          </a:stretch>
        </p:blipFill>
        <p:spPr>
          <a:xfrm>
            <a:off x="325966" y="622300"/>
            <a:ext cx="11540068" cy="76200"/>
          </a:xfrm>
          <a:prstGeom prst="rect">
            <a:avLst/>
          </a:prstGeom>
        </p:spPr>
      </p:pic>
      <p:sp>
        <p:nvSpPr>
          <p:cNvPr id="1155" name="Прямоугольник"/>
          <p:cNvSpPr/>
          <p:nvPr/>
        </p:nvSpPr>
        <p:spPr>
          <a:xfrm>
            <a:off x="1356360" y="2844165"/>
            <a:ext cx="429895" cy="1212215"/>
          </a:xfrm>
          <a:prstGeom prst="rect">
            <a:avLst/>
          </a:prstGeom>
          <a:solidFill>
            <a:srgbClr val="FF0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56" name="Прямоугольник"/>
          <p:cNvSpPr/>
          <p:nvPr/>
        </p:nvSpPr>
        <p:spPr>
          <a:xfrm flipH="1">
            <a:off x="1853565" y="3300730"/>
            <a:ext cx="88900" cy="358140"/>
          </a:xfrm>
          <a:prstGeom prst="rect">
            <a:avLst/>
          </a:prstGeom>
          <a:solidFill>
            <a:srgbClr val="BF9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58" name="Овал"/>
          <p:cNvSpPr/>
          <p:nvPr/>
        </p:nvSpPr>
        <p:spPr>
          <a:xfrm>
            <a:off x="8595360" y="2277110"/>
            <a:ext cx="2367915" cy="2370455"/>
          </a:xfrm>
          <a:prstGeom prst="ellipse">
            <a:avLst/>
          </a:prstGeom>
          <a:noFill/>
          <a:ln w="38100" cap="flat">
            <a:solidFill>
              <a:srgbClr val="0000FF"/>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a:p>
        </p:txBody>
      </p:sp>
      <p:sp>
        <p:nvSpPr>
          <p:cNvPr id="1159" name="Прямоугольник"/>
          <p:cNvSpPr/>
          <p:nvPr/>
        </p:nvSpPr>
        <p:spPr>
          <a:xfrm>
            <a:off x="2049145" y="3309620"/>
            <a:ext cx="6553200" cy="334645"/>
          </a:xfrm>
          <a:prstGeom prst="rect">
            <a:avLst/>
          </a:prstGeom>
          <a:noFill/>
          <a:ln w="19050" cap="flat">
            <a:solidFill>
              <a:srgbClr val="2F5597"/>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60" name="Линия"/>
          <p:cNvSpPr/>
          <p:nvPr/>
        </p:nvSpPr>
        <p:spPr>
          <a:xfrm flipV="1">
            <a:off x="7158990" y="3309620"/>
            <a:ext cx="985520" cy="34544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1" name="Линия"/>
          <p:cNvSpPr/>
          <p:nvPr/>
        </p:nvSpPr>
        <p:spPr>
          <a:xfrm>
            <a:off x="8157845" y="3315335"/>
            <a:ext cx="248920" cy="34353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2" name="Линия"/>
          <p:cNvSpPr/>
          <p:nvPr/>
        </p:nvSpPr>
        <p:spPr>
          <a:xfrm>
            <a:off x="8588375" y="3333115"/>
            <a:ext cx="1860550" cy="110998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3" name="Линия"/>
          <p:cNvSpPr/>
          <p:nvPr/>
        </p:nvSpPr>
        <p:spPr>
          <a:xfrm flipV="1">
            <a:off x="8397875" y="3298190"/>
            <a:ext cx="189865" cy="31877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4" name="Линия"/>
          <p:cNvSpPr/>
          <p:nvPr/>
        </p:nvSpPr>
        <p:spPr>
          <a:xfrm flipV="1">
            <a:off x="10448290" y="2980690"/>
            <a:ext cx="403860" cy="140970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5" name="Линия"/>
          <p:cNvSpPr/>
          <p:nvPr/>
        </p:nvSpPr>
        <p:spPr>
          <a:xfrm flipH="1" flipV="1">
            <a:off x="9935210" y="2284730"/>
            <a:ext cx="1028065" cy="117856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6" name="Линия"/>
          <p:cNvSpPr/>
          <p:nvPr/>
        </p:nvSpPr>
        <p:spPr>
          <a:xfrm flipH="1">
            <a:off x="8942070" y="2294890"/>
            <a:ext cx="966470" cy="200660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7" name="Линия"/>
          <p:cNvSpPr/>
          <p:nvPr/>
        </p:nvSpPr>
        <p:spPr>
          <a:xfrm flipV="1">
            <a:off x="8942070" y="3261360"/>
            <a:ext cx="2018030" cy="1040130"/>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68" name="Thin convertor"/>
          <p:cNvSpPr txBox="1"/>
          <p:nvPr/>
        </p:nvSpPr>
        <p:spPr>
          <a:xfrm>
            <a:off x="1216660" y="4152900"/>
            <a:ext cx="1014058" cy="307775"/>
          </a:xfrm>
          <a:prstGeom prst="rect">
            <a:avLst/>
          </a:prstGeom>
          <a:noFill/>
          <a:ln w="12700" cap="flat">
            <a:noFill/>
            <a:miter lim="400000"/>
          </a:ln>
          <a:effectLst/>
        </p:spPr>
        <p:txBody>
          <a:bodyPr wrap="non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400" dirty="0"/>
              <a:t>Thin converter</a:t>
            </a:r>
            <a:endParaRPr sz="1400" dirty="0"/>
          </a:p>
        </p:txBody>
      </p:sp>
      <p:sp>
        <p:nvSpPr>
          <p:cNvPr id="1169" name="Neutron guide"/>
          <p:cNvSpPr txBox="1"/>
          <p:nvPr/>
        </p:nvSpPr>
        <p:spPr>
          <a:xfrm>
            <a:off x="4363238" y="4064602"/>
            <a:ext cx="1150313" cy="307775"/>
          </a:xfrm>
          <a:prstGeom prst="rect">
            <a:avLst/>
          </a:prstGeom>
          <a:noFill/>
          <a:ln w="12700" cap="flat">
            <a:noFill/>
            <a:miter lim="400000"/>
          </a:ln>
          <a:effectLst/>
        </p:spPr>
        <p:txBody>
          <a:bodyPr wrap="non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400" dirty="0"/>
              <a:t>Neutron guide</a:t>
            </a:r>
            <a:endParaRPr sz="1400" dirty="0"/>
          </a:p>
        </p:txBody>
      </p:sp>
      <p:sp>
        <p:nvSpPr>
          <p:cNvPr id="1170" name="Линия"/>
          <p:cNvSpPr/>
          <p:nvPr/>
        </p:nvSpPr>
        <p:spPr>
          <a:xfrm flipH="1" flipV="1">
            <a:off x="1950720" y="3495675"/>
            <a:ext cx="327660" cy="67183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71" name="Линия"/>
          <p:cNvSpPr/>
          <p:nvPr/>
        </p:nvSpPr>
        <p:spPr>
          <a:xfrm flipH="1" flipV="1">
            <a:off x="4565650" y="3728085"/>
            <a:ext cx="372745" cy="382905"/>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72" name="Valve"/>
          <p:cNvSpPr txBox="1"/>
          <p:nvPr/>
        </p:nvSpPr>
        <p:spPr>
          <a:xfrm>
            <a:off x="7871109" y="2276977"/>
            <a:ext cx="1262614" cy="30777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pPr algn="just"/>
            <a:r>
              <a:rPr lang="en-US" sz="1400" dirty="0"/>
              <a:t>Flipper-valve</a:t>
            </a:r>
            <a:endParaRPr sz="1400" dirty="0"/>
          </a:p>
        </p:txBody>
      </p:sp>
      <p:sp>
        <p:nvSpPr>
          <p:cNvPr id="1173" name="Линия"/>
          <p:cNvSpPr/>
          <p:nvPr/>
        </p:nvSpPr>
        <p:spPr>
          <a:xfrm flipV="1">
            <a:off x="8152130" y="4181475"/>
            <a:ext cx="0" cy="370205"/>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74" name="Storage trap"/>
          <p:cNvSpPr txBox="1"/>
          <p:nvPr/>
        </p:nvSpPr>
        <p:spPr>
          <a:xfrm>
            <a:off x="9618967" y="1549182"/>
            <a:ext cx="763990" cy="307775"/>
          </a:xfrm>
          <a:prstGeom prst="rect">
            <a:avLst/>
          </a:prstGeom>
          <a:noFill/>
          <a:ln w="12700" cap="flat">
            <a:noFill/>
            <a:miter lim="400000"/>
          </a:ln>
          <a:effectLst/>
        </p:spPr>
        <p:txBody>
          <a:bodyPr wrap="none" lIns="45719" tIns="45719" rIns="45719" bIns="45719" numCol="1" anchor="t">
            <a:spAutoFit/>
          </a:bodyPr>
          <a:lstStyle/>
          <a:p>
            <a: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US" sz="1400" dirty="0"/>
              <a:t>UCN trap</a:t>
            </a:r>
            <a:endParaRPr sz="1400" dirty="0"/>
          </a:p>
        </p:txBody>
      </p:sp>
      <p:sp>
        <p:nvSpPr>
          <p:cNvPr id="1175" name="Линия"/>
          <p:cNvSpPr/>
          <p:nvPr/>
        </p:nvSpPr>
        <p:spPr>
          <a:xfrm flipH="1">
            <a:off x="9778365" y="1844675"/>
            <a:ext cx="172720" cy="43307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76" name="Прямоугольник"/>
          <p:cNvSpPr/>
          <p:nvPr/>
        </p:nvSpPr>
        <p:spPr>
          <a:xfrm>
            <a:off x="1809750" y="3271520"/>
            <a:ext cx="182880" cy="427355"/>
          </a:xfrm>
          <a:prstGeom prst="rect">
            <a:avLst/>
          </a:prstGeom>
          <a:noFill/>
          <a:ln w="28575" cap="flat">
            <a:solidFill>
              <a:srgbClr val="2F528F"/>
            </a:solidFill>
            <a:prstDash val="dash"/>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77" name="Moderator"/>
          <p:cNvSpPr txBox="1"/>
          <p:nvPr/>
        </p:nvSpPr>
        <p:spPr>
          <a:xfrm>
            <a:off x="822960" y="2078990"/>
            <a:ext cx="776814" cy="307775"/>
          </a:xfrm>
          <a:prstGeom prst="rect">
            <a:avLst/>
          </a:prstGeom>
          <a:noFill/>
          <a:ln w="12700" cap="flat">
            <a:noFill/>
            <a:miter lim="400000"/>
          </a:ln>
          <a:effectLst/>
        </p:spPr>
        <p:txBody>
          <a:bodyPr wrap="none" lIns="45719" tIns="45719" rIns="45719" bIns="45719" numCol="1" anchor="t">
            <a:spAutoFit/>
          </a:bodyPr>
          <a:lstStyle>
            <a:lvl1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400" dirty="0"/>
              <a:t>Moderator</a:t>
            </a:r>
            <a:endParaRPr sz="1400" dirty="0"/>
          </a:p>
        </p:txBody>
      </p:sp>
      <p:sp>
        <p:nvSpPr>
          <p:cNvPr id="1178" name="Линия"/>
          <p:cNvSpPr/>
          <p:nvPr/>
        </p:nvSpPr>
        <p:spPr>
          <a:xfrm>
            <a:off x="1402715" y="2393315"/>
            <a:ext cx="93345" cy="376555"/>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80" name="Линия"/>
          <p:cNvSpPr/>
          <p:nvPr/>
        </p:nvSpPr>
        <p:spPr>
          <a:xfrm flipV="1">
            <a:off x="3025775" y="3289300"/>
            <a:ext cx="1012825" cy="34353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81" name="Линия"/>
          <p:cNvSpPr/>
          <p:nvPr/>
        </p:nvSpPr>
        <p:spPr>
          <a:xfrm>
            <a:off x="4001770" y="3330575"/>
            <a:ext cx="1142365" cy="33464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82" name="Линия"/>
          <p:cNvSpPr/>
          <p:nvPr/>
        </p:nvSpPr>
        <p:spPr>
          <a:xfrm flipV="1">
            <a:off x="5116195" y="3330575"/>
            <a:ext cx="1047115" cy="33464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83" name="Линия"/>
          <p:cNvSpPr/>
          <p:nvPr/>
        </p:nvSpPr>
        <p:spPr>
          <a:xfrm>
            <a:off x="6173470" y="3315335"/>
            <a:ext cx="1002030" cy="34353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84" name="Линия"/>
          <p:cNvSpPr/>
          <p:nvPr/>
        </p:nvSpPr>
        <p:spPr>
          <a:xfrm flipV="1">
            <a:off x="1658620" y="3300095"/>
            <a:ext cx="502920" cy="33464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85" name="Линия"/>
          <p:cNvSpPr/>
          <p:nvPr/>
        </p:nvSpPr>
        <p:spPr>
          <a:xfrm>
            <a:off x="2162175" y="3295015"/>
            <a:ext cx="857250" cy="321945"/>
          </a:xfrm>
          <a:prstGeom prst="line">
            <a:avLst/>
          </a:prstGeom>
          <a:noFill/>
          <a:ln w="19050" cap="flat">
            <a:solidFill>
              <a:srgbClr val="C00000"/>
            </a:solidFill>
            <a:prstDash val="solid"/>
            <a:miter lim="800000"/>
            <a:tailEnd type="triangle" w="med" len="med"/>
          </a:ln>
          <a:effectLst/>
        </p:spPr>
        <p:txBody>
          <a:bodyPr wrap="square" lIns="45719" tIns="45719" rIns="45719" bIns="45719" numCol="1" anchor="t">
            <a:noAutofit/>
          </a:bodyPr>
          <a:lstStyle/>
          <a:p>
            <a:endParaRPr/>
          </a:p>
        </p:txBody>
      </p:sp>
      <p:sp>
        <p:nvSpPr>
          <p:cNvPr id="1190" name="Прямоугольник"/>
          <p:cNvSpPr/>
          <p:nvPr/>
        </p:nvSpPr>
        <p:spPr>
          <a:xfrm>
            <a:off x="8039735" y="2810510"/>
            <a:ext cx="271780" cy="1307465"/>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91" name="Decelerator"/>
          <p:cNvSpPr txBox="1"/>
          <p:nvPr/>
        </p:nvSpPr>
        <p:spPr>
          <a:xfrm>
            <a:off x="7526395" y="4576644"/>
            <a:ext cx="1630937" cy="307775"/>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400" dirty="0"/>
              <a:t>Flipper-decelerator</a:t>
            </a:r>
            <a:endParaRPr sz="1400" dirty="0"/>
          </a:p>
        </p:txBody>
      </p:sp>
      <p:sp>
        <p:nvSpPr>
          <p:cNvPr id="1192" name="Линия"/>
          <p:cNvSpPr/>
          <p:nvPr/>
        </p:nvSpPr>
        <p:spPr>
          <a:xfrm flipH="1">
            <a:off x="8442959" y="2567940"/>
            <a:ext cx="81915" cy="42037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93" name="Прямоугольник"/>
          <p:cNvSpPr/>
          <p:nvPr/>
        </p:nvSpPr>
        <p:spPr>
          <a:xfrm>
            <a:off x="1805305" y="3127375"/>
            <a:ext cx="198755" cy="147955"/>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94" name="Прямоугольник"/>
          <p:cNvSpPr/>
          <p:nvPr/>
        </p:nvSpPr>
        <p:spPr>
          <a:xfrm>
            <a:off x="1805940" y="3688715"/>
            <a:ext cx="198755" cy="146050"/>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95" name="Cold pre-мoderator"/>
          <p:cNvSpPr txBox="1"/>
          <p:nvPr/>
        </p:nvSpPr>
        <p:spPr>
          <a:xfrm>
            <a:off x="1402715" y="1790065"/>
            <a:ext cx="1033294" cy="307775"/>
          </a:xfrm>
          <a:prstGeom prst="rect">
            <a:avLst/>
          </a:prstGeom>
          <a:noFill/>
          <a:ln w="12700" cap="flat">
            <a:noFill/>
            <a:miter lim="400000"/>
          </a:ln>
          <a:effectLst/>
        </p:spPr>
        <p:txBody>
          <a:bodyPr wrap="none" lIns="45719" tIns="45719" rIns="45719" bIns="45719" numCol="1" anchor="t">
            <a:spAutoFit/>
          </a:bodyPr>
          <a:lstStyle/>
          <a:p>
            <a: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US" sz="1400" dirty="0"/>
              <a:t>Pre-moderator</a:t>
            </a:r>
            <a:endParaRPr sz="1400" dirty="0"/>
          </a:p>
        </p:txBody>
      </p:sp>
      <p:sp>
        <p:nvSpPr>
          <p:cNvPr id="1196" name="Линия"/>
          <p:cNvSpPr/>
          <p:nvPr/>
        </p:nvSpPr>
        <p:spPr>
          <a:xfrm flipH="1">
            <a:off x="1942465" y="2152015"/>
            <a:ext cx="145415" cy="926465"/>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198" name="Прямоугольник"/>
          <p:cNvSpPr/>
          <p:nvPr/>
        </p:nvSpPr>
        <p:spPr>
          <a:xfrm flipH="1">
            <a:off x="7733030" y="2879090"/>
            <a:ext cx="262890" cy="1212215"/>
          </a:xfrm>
          <a:prstGeom prst="rect">
            <a:avLst/>
          </a:prstGeom>
          <a:solidFill>
            <a:schemeClr val="accent4"/>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199" name="Time Lenses"/>
          <p:cNvSpPr txBox="1"/>
          <p:nvPr/>
        </p:nvSpPr>
        <p:spPr>
          <a:xfrm>
            <a:off x="6910070" y="1694815"/>
            <a:ext cx="712694" cy="307775"/>
          </a:xfrm>
          <a:prstGeom prst="rect">
            <a:avLst/>
          </a:prstGeom>
          <a:noFill/>
          <a:ln w="12700" cap="flat">
            <a:noFill/>
            <a:miter lim="400000"/>
          </a:ln>
          <a:effectLst/>
        </p:spPr>
        <p:txBody>
          <a:bodyPr wrap="none" lIns="45719" tIns="45719" rIns="45719" bIns="45719" numCol="1" anchor="t">
            <a:spAutoFit/>
          </a:bodyPr>
          <a:lstStyle>
            <a:lvl1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altLang="en-US" sz="1400" dirty="0"/>
              <a:t>Time lens</a:t>
            </a:r>
            <a:endParaRPr lang="ru-RU" altLang="en-US" sz="1400" dirty="0"/>
          </a:p>
        </p:txBody>
      </p:sp>
      <p:sp>
        <p:nvSpPr>
          <p:cNvPr id="1200" name="Линия"/>
          <p:cNvSpPr/>
          <p:nvPr/>
        </p:nvSpPr>
        <p:spPr>
          <a:xfrm>
            <a:off x="7561580" y="2003425"/>
            <a:ext cx="318770" cy="84074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mc:AlternateContent xmlns:mc="http://schemas.openxmlformats.org/markup-compatibility/2006" xmlns:a14="http://schemas.microsoft.com/office/drawing/2010/main">
        <mc:Choice Requires="a14">
          <p:sp>
            <p:nvSpPr>
              <p:cNvPr id="1202" name="Уравнение"/>
              <p:cNvSpPr txBox="1"/>
              <p:nvPr/>
            </p:nvSpPr>
            <p:spPr>
              <a:xfrm>
                <a:off x="7470140" y="4855845"/>
                <a:ext cx="1565910" cy="276860"/>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lang="el-GR" sz="1800" i="1" smtClean="0">
                          <a:solidFill>
                            <a:srgbClr val="FF0000"/>
                          </a:solidFill>
                          <a:latin typeface="Cambria Math" panose="02040503050406030204" pitchFamily="18" charset="0"/>
                        </a:rPr>
                        <m:t>𝐸</m:t>
                      </m:r>
                      <m:r>
                        <a:rPr lang="el-GR" sz="1800" i="1" smtClean="0">
                          <a:solidFill>
                            <a:srgbClr val="FF0000"/>
                          </a:solidFill>
                          <a:latin typeface="Cambria Math" panose="02040503050406030204" pitchFamily="18" charset="0"/>
                        </a:rPr>
                        <m:t>−</m:t>
                      </m:r>
                      <m:r>
                        <m:rPr>
                          <m:sty m:val="p"/>
                        </m:rPr>
                        <a:rPr lang="el-GR" sz="1800" i="1" smtClean="0">
                          <a:solidFill>
                            <a:srgbClr val="FF0000"/>
                          </a:solidFill>
                          <a:latin typeface="Cambria Math" panose="02040503050406030204" pitchFamily="18" charset="0"/>
                        </a:rPr>
                        <m:t>Δ</m:t>
                      </m:r>
                      <m:r>
                        <a:rPr lang="el-GR" sz="1800" i="1" smtClean="0">
                          <a:solidFill>
                            <a:srgbClr val="FF0000"/>
                          </a:solidFill>
                          <a:latin typeface="Cambria Math" panose="02040503050406030204" pitchFamily="18" charset="0"/>
                        </a:rPr>
                        <m:t>𝐸</m:t>
                      </m:r>
                      <m:r>
                        <a:rPr lang="el-GR" sz="1800" i="1" smtClean="0">
                          <a:solidFill>
                            <a:srgbClr val="FF0000"/>
                          </a:solidFill>
                          <a:latin typeface="Cambria Math" panose="02040503050406030204" pitchFamily="18" charset="0"/>
                        </a:rPr>
                        <m:t>→</m:t>
                      </m:r>
                      <m:r>
                        <a:rPr lang="el-GR" sz="1800" i="1" smtClean="0">
                          <a:solidFill>
                            <a:srgbClr val="FF0000"/>
                          </a:solidFill>
                          <a:latin typeface="Cambria Math" panose="02040503050406030204" pitchFamily="18" charset="0"/>
                        </a:rPr>
                        <m:t>𝑈𝐶𝑁</m:t>
                      </m:r>
                    </m:oMath>
                  </m:oMathPara>
                </a14:m>
                <a:endParaRPr lang="el-GR" dirty="0">
                  <a:solidFill>
                    <a:srgbClr val="FF0000"/>
                  </a:solidFill>
                </a:endParaRPr>
              </a:p>
            </p:txBody>
          </p:sp>
        </mc:Choice>
        <mc:Fallback xmlns="">
          <p:sp>
            <p:nvSpPr>
              <p:cNvPr id="1202" name="Уравнение"/>
              <p:cNvSpPr txBox="1">
                <a:spLocks noRot="1" noChangeAspect="1" noMove="1" noResize="1" noEditPoints="1" noAdjustHandles="1" noChangeArrowheads="1" noChangeShapeType="1" noTextEdit="1"/>
              </p:cNvSpPr>
              <p:nvPr/>
            </p:nvSpPr>
            <p:spPr>
              <a:xfrm>
                <a:off x="7470140" y="4855845"/>
                <a:ext cx="1565910" cy="276860"/>
              </a:xfrm>
              <a:prstGeom prst="rect">
                <a:avLst/>
              </a:prstGeom>
              <a:blipFill rotWithShape="1">
                <a:blip r:embed="rId3"/>
                <a:stretch>
                  <a:fillRect r="-365" b="-16055"/>
                </a:stretch>
              </a:blipFill>
              <a:ln w="12700" cap="flat">
                <a:noFill/>
                <a:miter lim="400000"/>
              </a:ln>
              <a:effectLst/>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03" name="Уравнение"/>
              <p:cNvSpPr txBox="1"/>
              <p:nvPr/>
            </p:nvSpPr>
            <p:spPr>
              <a:xfrm>
                <a:off x="5986780" y="2912110"/>
                <a:ext cx="206375" cy="276860"/>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lang="ru-RU" sz="1800" i="1" smtClean="0">
                          <a:solidFill>
                            <a:srgbClr val="FF0000"/>
                          </a:solidFill>
                          <a:latin typeface="Cambria Math" panose="02040503050406030204" pitchFamily="18" charset="0"/>
                        </a:rPr>
                        <m:t>𝐸</m:t>
                      </m:r>
                    </m:oMath>
                  </m:oMathPara>
                </a14:m>
                <a:endParaRPr lang="ru-RU" dirty="0">
                  <a:solidFill>
                    <a:srgbClr val="FF0000"/>
                  </a:solidFill>
                </a:endParaRPr>
              </a:p>
            </p:txBody>
          </p:sp>
        </mc:Choice>
        <mc:Fallback xmlns="">
          <p:sp>
            <p:nvSpPr>
              <p:cNvPr id="1203" name="Уравнение"/>
              <p:cNvSpPr txBox="1">
                <a:spLocks noRot="1" noChangeAspect="1" noMove="1" noResize="1" noEditPoints="1" noAdjustHandles="1" noChangeArrowheads="1" noChangeShapeType="1" noTextEdit="1"/>
              </p:cNvSpPr>
              <p:nvPr/>
            </p:nvSpPr>
            <p:spPr>
              <a:xfrm>
                <a:off x="5986780" y="2912110"/>
                <a:ext cx="206375" cy="276860"/>
              </a:xfrm>
              <a:prstGeom prst="rect">
                <a:avLst/>
              </a:prstGeom>
              <a:blipFill rotWithShape="1">
                <a:blip r:embed="rId4"/>
                <a:stretch>
                  <a:fillRect r="-9231" b="-16055"/>
                </a:stretch>
              </a:blipFill>
              <a:ln w="12700" cap="flat">
                <a:noFill/>
                <a:miter lim="400000"/>
              </a:ln>
              <a:effectLst/>
            </p:spPr>
            <p:txBody>
              <a:bodyPr/>
              <a:lstStyle/>
              <a:p>
                <a:r>
                  <a:rPr lang="en-US" altLang="en-US">
                    <a:noFill/>
                  </a:rPr>
                  <a:t> </a:t>
                </a:r>
              </a:p>
            </p:txBody>
          </p:sp>
        </mc:Fallback>
      </mc:AlternateContent>
      <p:sp>
        <p:nvSpPr>
          <p:cNvPr id="1157" name="Прямоугольник"/>
          <p:cNvSpPr/>
          <p:nvPr/>
        </p:nvSpPr>
        <p:spPr>
          <a:xfrm>
            <a:off x="8392160" y="3076575"/>
            <a:ext cx="81915" cy="817245"/>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2" name="Прямоугольник"/>
          <p:cNvSpPr/>
          <p:nvPr/>
        </p:nvSpPr>
        <p:spPr>
          <a:xfrm flipH="1">
            <a:off x="2777256" y="2054740"/>
            <a:ext cx="349533" cy="1212392"/>
          </a:xfrm>
          <a:prstGeom prst="rect">
            <a:avLst/>
          </a:prstGeom>
          <a:solidFill>
            <a:schemeClr val="tx1">
              <a:lumMod val="50000"/>
              <a:lumOff val="50000"/>
            </a:schemeClr>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 name="Прямоугольник"/>
          <p:cNvSpPr/>
          <p:nvPr/>
        </p:nvSpPr>
        <p:spPr>
          <a:xfrm flipH="1">
            <a:off x="2777256" y="3692405"/>
            <a:ext cx="349533" cy="1212392"/>
          </a:xfrm>
          <a:prstGeom prst="rect">
            <a:avLst/>
          </a:prstGeom>
          <a:solidFill>
            <a:schemeClr val="tx1">
              <a:lumMod val="50000"/>
              <a:lumOff val="50000"/>
            </a:schemeClr>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p:nvGrpSpPr>
          <p:cNvPr id="5" name="Группа 4"/>
          <p:cNvGrpSpPr/>
          <p:nvPr/>
        </p:nvGrpSpPr>
        <p:grpSpPr>
          <a:xfrm>
            <a:off x="2201556" y="2430780"/>
            <a:ext cx="462681" cy="751742"/>
            <a:chOff x="2409826" y="3324226"/>
            <a:chExt cx="425028" cy="690564"/>
          </a:xfrm>
        </p:grpSpPr>
        <p:sp>
          <p:nvSpPr>
            <p:cNvPr id="6" name="Полилиния: фигура 5"/>
            <p:cNvSpPr/>
            <p:nvPr/>
          </p:nvSpPr>
          <p:spPr>
            <a:xfrm>
              <a:off x="2409826"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7" name="Полилиния: фигура 6"/>
            <p:cNvSpPr/>
            <p:nvPr/>
          </p:nvSpPr>
          <p:spPr>
            <a:xfrm>
              <a:off x="2713020" y="3324226"/>
              <a:ext cx="121834" cy="690564"/>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grpSp>
        <p:nvGrpSpPr>
          <p:cNvPr id="8" name="Группа 7"/>
          <p:cNvGrpSpPr/>
          <p:nvPr/>
        </p:nvGrpSpPr>
        <p:grpSpPr>
          <a:xfrm>
            <a:off x="6861841" y="2526309"/>
            <a:ext cx="634334" cy="610143"/>
            <a:chOff x="2291441" y="3454301"/>
            <a:chExt cx="582711" cy="560489"/>
          </a:xfrm>
        </p:grpSpPr>
        <p:sp>
          <p:nvSpPr>
            <p:cNvPr id="9" name="Полилиния: фигура 8"/>
            <p:cNvSpPr/>
            <p:nvPr/>
          </p:nvSpPr>
          <p:spPr>
            <a:xfrm>
              <a:off x="2291441" y="3454301"/>
              <a:ext cx="289009" cy="560489"/>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sp>
          <p:nvSpPr>
            <p:cNvPr id="10" name="Полилиния: фигура 9"/>
            <p:cNvSpPr/>
            <p:nvPr/>
          </p:nvSpPr>
          <p:spPr>
            <a:xfrm>
              <a:off x="2601647" y="3454305"/>
              <a:ext cx="272505" cy="560485"/>
            </a:xfrm>
            <a:custGeom>
              <a:avLst/>
              <a:gdLst>
                <a:gd name="connsiteX0" fmla="*/ 0 w 361950"/>
                <a:gd name="connsiteY0" fmla="*/ 657225 h 664680"/>
                <a:gd name="connsiteX1" fmla="*/ 133350 w 361950"/>
                <a:gd name="connsiteY1" fmla="*/ 571500 h 664680"/>
                <a:gd name="connsiteX2" fmla="*/ 219075 w 361950"/>
                <a:gd name="connsiteY2" fmla="*/ 0 h 664680"/>
                <a:gd name="connsiteX3" fmla="*/ 276225 w 361950"/>
                <a:gd name="connsiteY3" fmla="*/ 571500 h 664680"/>
                <a:gd name="connsiteX4" fmla="*/ 361950 w 361950"/>
                <a:gd name="connsiteY4" fmla="*/ 647700 h 664680"/>
                <a:gd name="connsiteX0-1" fmla="*/ 0 w 371475"/>
                <a:gd name="connsiteY0-2" fmla="*/ 657225 h 671513"/>
                <a:gd name="connsiteX1-3" fmla="*/ 133350 w 371475"/>
                <a:gd name="connsiteY1-4" fmla="*/ 571500 h 671513"/>
                <a:gd name="connsiteX2-5" fmla="*/ 219075 w 371475"/>
                <a:gd name="connsiteY2-6" fmla="*/ 0 h 671513"/>
                <a:gd name="connsiteX3-7" fmla="*/ 276225 w 371475"/>
                <a:gd name="connsiteY3-8" fmla="*/ 571500 h 671513"/>
                <a:gd name="connsiteX4-9" fmla="*/ 371475 w 371475"/>
                <a:gd name="connsiteY4-10" fmla="*/ 671513 h 671513"/>
                <a:gd name="connsiteX0-11" fmla="*/ 0 w 338137"/>
                <a:gd name="connsiteY0-12" fmla="*/ 666750 h 672549"/>
                <a:gd name="connsiteX1-13" fmla="*/ 100012 w 338137"/>
                <a:gd name="connsiteY1-14" fmla="*/ 571500 h 672549"/>
                <a:gd name="connsiteX2-15" fmla="*/ 185737 w 338137"/>
                <a:gd name="connsiteY2-16" fmla="*/ 0 h 672549"/>
                <a:gd name="connsiteX3-17" fmla="*/ 242887 w 338137"/>
                <a:gd name="connsiteY3-18" fmla="*/ 571500 h 672549"/>
                <a:gd name="connsiteX4-19" fmla="*/ 338137 w 338137"/>
                <a:gd name="connsiteY4-20" fmla="*/ 671513 h 672549"/>
                <a:gd name="connsiteX0-21" fmla="*/ 0 w 309562"/>
                <a:gd name="connsiteY0-22" fmla="*/ 685800 h 689468"/>
                <a:gd name="connsiteX1-23" fmla="*/ 71437 w 309562"/>
                <a:gd name="connsiteY1-24" fmla="*/ 571500 h 689468"/>
                <a:gd name="connsiteX2-25" fmla="*/ 157162 w 309562"/>
                <a:gd name="connsiteY2-26" fmla="*/ 0 h 689468"/>
                <a:gd name="connsiteX3-27" fmla="*/ 214312 w 309562"/>
                <a:gd name="connsiteY3-28" fmla="*/ 571500 h 689468"/>
                <a:gd name="connsiteX4-29" fmla="*/ 309562 w 309562"/>
                <a:gd name="connsiteY4-30" fmla="*/ 671513 h 689468"/>
                <a:gd name="connsiteX0-31" fmla="*/ 0 w 309562"/>
                <a:gd name="connsiteY0-32" fmla="*/ 690562 h 694301"/>
                <a:gd name="connsiteX1-33" fmla="*/ 71437 w 309562"/>
                <a:gd name="connsiteY1-34" fmla="*/ 576262 h 694301"/>
                <a:gd name="connsiteX2-35" fmla="*/ 142875 w 309562"/>
                <a:gd name="connsiteY2-36" fmla="*/ 0 h 694301"/>
                <a:gd name="connsiteX3-37" fmla="*/ 214312 w 309562"/>
                <a:gd name="connsiteY3-38" fmla="*/ 576262 h 694301"/>
                <a:gd name="connsiteX4-39" fmla="*/ 309562 w 309562"/>
                <a:gd name="connsiteY4-40" fmla="*/ 676275 h 694301"/>
                <a:gd name="connsiteX0-41" fmla="*/ 0 w 314324"/>
                <a:gd name="connsiteY0-42" fmla="*/ 690562 h 694301"/>
                <a:gd name="connsiteX1-43" fmla="*/ 71437 w 314324"/>
                <a:gd name="connsiteY1-44" fmla="*/ 576262 h 694301"/>
                <a:gd name="connsiteX2-45" fmla="*/ 142875 w 314324"/>
                <a:gd name="connsiteY2-46" fmla="*/ 0 h 694301"/>
                <a:gd name="connsiteX3-47" fmla="*/ 214312 w 314324"/>
                <a:gd name="connsiteY3-48" fmla="*/ 576262 h 694301"/>
                <a:gd name="connsiteX4-49" fmla="*/ 314324 w 314324"/>
                <a:gd name="connsiteY4-50" fmla="*/ 690562 h 694301"/>
                <a:gd name="connsiteX0-51" fmla="*/ 0 w 328611"/>
                <a:gd name="connsiteY0-52" fmla="*/ 700087 h 703152"/>
                <a:gd name="connsiteX1-53" fmla="*/ 85724 w 328611"/>
                <a:gd name="connsiteY1-54" fmla="*/ 576262 h 703152"/>
                <a:gd name="connsiteX2-55" fmla="*/ 157162 w 328611"/>
                <a:gd name="connsiteY2-56" fmla="*/ 0 h 703152"/>
                <a:gd name="connsiteX3-57" fmla="*/ 228599 w 328611"/>
                <a:gd name="connsiteY3-58" fmla="*/ 576262 h 703152"/>
                <a:gd name="connsiteX4-59" fmla="*/ 328611 w 328611"/>
                <a:gd name="connsiteY4-60" fmla="*/ 690562 h 703152"/>
                <a:gd name="connsiteX0-61" fmla="*/ 0 w 328611"/>
                <a:gd name="connsiteY0-62" fmla="*/ 700102 h 705169"/>
                <a:gd name="connsiteX1-63" fmla="*/ 85724 w 328611"/>
                <a:gd name="connsiteY1-64" fmla="*/ 595327 h 705169"/>
                <a:gd name="connsiteX2-65" fmla="*/ 157162 w 328611"/>
                <a:gd name="connsiteY2-66" fmla="*/ 15 h 705169"/>
                <a:gd name="connsiteX3-67" fmla="*/ 228599 w 328611"/>
                <a:gd name="connsiteY3-68" fmla="*/ 576277 h 705169"/>
                <a:gd name="connsiteX4-69" fmla="*/ 328611 w 328611"/>
                <a:gd name="connsiteY4-70" fmla="*/ 690577 h 705169"/>
                <a:gd name="connsiteX0-71" fmla="*/ 0 w 328611"/>
                <a:gd name="connsiteY0-72" fmla="*/ 700089 h 702842"/>
                <a:gd name="connsiteX1-73" fmla="*/ 95249 w 328611"/>
                <a:gd name="connsiteY1-74" fmla="*/ 571501 h 702842"/>
                <a:gd name="connsiteX2-75" fmla="*/ 157162 w 328611"/>
                <a:gd name="connsiteY2-76" fmla="*/ 2 h 702842"/>
                <a:gd name="connsiteX3-77" fmla="*/ 228599 w 328611"/>
                <a:gd name="connsiteY3-78" fmla="*/ 576264 h 702842"/>
                <a:gd name="connsiteX4-79" fmla="*/ 328611 w 328611"/>
                <a:gd name="connsiteY4-80" fmla="*/ 690564 h 702842"/>
                <a:gd name="connsiteX0-81" fmla="*/ 0 w 323849"/>
                <a:gd name="connsiteY0-82" fmla="*/ 685801 h 690564"/>
                <a:gd name="connsiteX1-83" fmla="*/ 90487 w 323849"/>
                <a:gd name="connsiteY1-84" fmla="*/ 571501 h 690564"/>
                <a:gd name="connsiteX2-85" fmla="*/ 152400 w 323849"/>
                <a:gd name="connsiteY2-86" fmla="*/ 2 h 690564"/>
                <a:gd name="connsiteX3-87" fmla="*/ 223837 w 323849"/>
                <a:gd name="connsiteY3-88" fmla="*/ 576264 h 690564"/>
                <a:gd name="connsiteX4-89" fmla="*/ 323849 w 323849"/>
                <a:gd name="connsiteY4-90" fmla="*/ 690564 h 690564"/>
                <a:gd name="connsiteX0-91" fmla="*/ 0 w 319087"/>
                <a:gd name="connsiteY0-92" fmla="*/ 695326 h 698339"/>
                <a:gd name="connsiteX1-93" fmla="*/ 85725 w 319087"/>
                <a:gd name="connsiteY1-94" fmla="*/ 571501 h 698339"/>
                <a:gd name="connsiteX2-95" fmla="*/ 147638 w 319087"/>
                <a:gd name="connsiteY2-96" fmla="*/ 2 h 698339"/>
                <a:gd name="connsiteX3-97" fmla="*/ 219075 w 319087"/>
                <a:gd name="connsiteY3-98" fmla="*/ 576264 h 698339"/>
                <a:gd name="connsiteX4-99" fmla="*/ 319087 w 319087"/>
                <a:gd name="connsiteY4-100" fmla="*/ 690564 h 698339"/>
                <a:gd name="connsiteX0-101" fmla="*/ 0 w 319087"/>
                <a:gd name="connsiteY0-102" fmla="*/ 695328 h 698341"/>
                <a:gd name="connsiteX1-103" fmla="*/ 85725 w 319087"/>
                <a:gd name="connsiteY1-104" fmla="*/ 571503 h 698341"/>
                <a:gd name="connsiteX2-105" fmla="*/ 147638 w 319087"/>
                <a:gd name="connsiteY2-106" fmla="*/ 4 h 698341"/>
                <a:gd name="connsiteX3-107" fmla="*/ 219075 w 319087"/>
                <a:gd name="connsiteY3-108" fmla="*/ 561978 h 698341"/>
                <a:gd name="connsiteX4-109" fmla="*/ 319087 w 319087"/>
                <a:gd name="connsiteY4-110" fmla="*/ 690566 h 698341"/>
                <a:gd name="connsiteX0-111" fmla="*/ 0 w 319087"/>
                <a:gd name="connsiteY0-112" fmla="*/ 695328 h 698341"/>
                <a:gd name="connsiteX1-113" fmla="*/ 85725 w 319087"/>
                <a:gd name="connsiteY1-114" fmla="*/ 571503 h 698341"/>
                <a:gd name="connsiteX2-115" fmla="*/ 147638 w 319087"/>
                <a:gd name="connsiteY2-116" fmla="*/ 4 h 698341"/>
                <a:gd name="connsiteX3-117" fmla="*/ 219075 w 319087"/>
                <a:gd name="connsiteY3-118" fmla="*/ 581028 h 698341"/>
                <a:gd name="connsiteX4-119" fmla="*/ 319087 w 319087"/>
                <a:gd name="connsiteY4-120" fmla="*/ 690566 h 698341"/>
                <a:gd name="connsiteX0-121" fmla="*/ 0 w 319087"/>
                <a:gd name="connsiteY0-122" fmla="*/ 695328 h 698341"/>
                <a:gd name="connsiteX1-123" fmla="*/ 85725 w 319087"/>
                <a:gd name="connsiteY1-124" fmla="*/ 571503 h 698341"/>
                <a:gd name="connsiteX2-125" fmla="*/ 147638 w 319087"/>
                <a:gd name="connsiteY2-126" fmla="*/ 4 h 698341"/>
                <a:gd name="connsiteX3-127" fmla="*/ 219075 w 319087"/>
                <a:gd name="connsiteY3-128" fmla="*/ 561978 h 698341"/>
                <a:gd name="connsiteX4-129" fmla="*/ 319087 w 319087"/>
                <a:gd name="connsiteY4-130" fmla="*/ 690566 h 698341"/>
                <a:gd name="connsiteX0-131" fmla="*/ 0 w 319087"/>
                <a:gd name="connsiteY0-132" fmla="*/ 695326 h 698339"/>
                <a:gd name="connsiteX1-133" fmla="*/ 85725 w 319087"/>
                <a:gd name="connsiteY1-134" fmla="*/ 571501 h 698339"/>
                <a:gd name="connsiteX2-135" fmla="*/ 147638 w 319087"/>
                <a:gd name="connsiteY2-136" fmla="*/ 2 h 698339"/>
                <a:gd name="connsiteX3-137" fmla="*/ 228600 w 319087"/>
                <a:gd name="connsiteY3-138" fmla="*/ 576263 h 698339"/>
                <a:gd name="connsiteX4-139" fmla="*/ 319087 w 319087"/>
                <a:gd name="connsiteY4-140" fmla="*/ 690564 h 698339"/>
                <a:gd name="connsiteX0-141" fmla="*/ 0 w 319087"/>
                <a:gd name="connsiteY0-142" fmla="*/ 695326 h 697803"/>
                <a:gd name="connsiteX1-143" fmla="*/ 85725 w 319087"/>
                <a:gd name="connsiteY1-144" fmla="*/ 571501 h 697803"/>
                <a:gd name="connsiteX2-145" fmla="*/ 147638 w 319087"/>
                <a:gd name="connsiteY2-146" fmla="*/ 2 h 697803"/>
                <a:gd name="connsiteX3-147" fmla="*/ 228600 w 319087"/>
                <a:gd name="connsiteY3-148" fmla="*/ 576263 h 697803"/>
                <a:gd name="connsiteX4-149" fmla="*/ 319087 w 319087"/>
                <a:gd name="connsiteY4-150" fmla="*/ 690564 h 697803"/>
                <a:gd name="connsiteX0-151" fmla="*/ 0 w 319087"/>
                <a:gd name="connsiteY0-152" fmla="*/ 695326 h 695326"/>
                <a:gd name="connsiteX1-153" fmla="*/ 85725 w 319087"/>
                <a:gd name="connsiteY1-154" fmla="*/ 571501 h 695326"/>
                <a:gd name="connsiteX2-155" fmla="*/ 147638 w 319087"/>
                <a:gd name="connsiteY2-156" fmla="*/ 2 h 695326"/>
                <a:gd name="connsiteX3-157" fmla="*/ 228600 w 319087"/>
                <a:gd name="connsiteY3-158" fmla="*/ 576263 h 695326"/>
                <a:gd name="connsiteX4-159" fmla="*/ 319087 w 319087"/>
                <a:gd name="connsiteY4-160" fmla="*/ 690564 h 695326"/>
                <a:gd name="connsiteX0-161" fmla="*/ 0 w 319087"/>
                <a:gd name="connsiteY0-162" fmla="*/ 709614 h 709614"/>
                <a:gd name="connsiteX1-163" fmla="*/ 85725 w 319087"/>
                <a:gd name="connsiteY1-164" fmla="*/ 571501 h 709614"/>
                <a:gd name="connsiteX2-165" fmla="*/ 147638 w 319087"/>
                <a:gd name="connsiteY2-166" fmla="*/ 2 h 709614"/>
                <a:gd name="connsiteX3-167" fmla="*/ 228600 w 319087"/>
                <a:gd name="connsiteY3-168" fmla="*/ 576263 h 709614"/>
                <a:gd name="connsiteX4-169" fmla="*/ 319087 w 319087"/>
                <a:gd name="connsiteY4-170" fmla="*/ 690564 h 709614"/>
                <a:gd name="connsiteX0-171" fmla="*/ 0 w 309562"/>
                <a:gd name="connsiteY0-172" fmla="*/ 690564 h 690564"/>
                <a:gd name="connsiteX1-173" fmla="*/ 76200 w 309562"/>
                <a:gd name="connsiteY1-174" fmla="*/ 571501 h 690564"/>
                <a:gd name="connsiteX2-175" fmla="*/ 138113 w 309562"/>
                <a:gd name="connsiteY2-176" fmla="*/ 2 h 690564"/>
                <a:gd name="connsiteX3-177" fmla="*/ 219075 w 309562"/>
                <a:gd name="connsiteY3-178" fmla="*/ 576263 h 690564"/>
                <a:gd name="connsiteX4-179" fmla="*/ 309562 w 309562"/>
                <a:gd name="connsiteY4-180" fmla="*/ 690564 h 690564"/>
                <a:gd name="connsiteX0-181" fmla="*/ 0 w 309562"/>
                <a:gd name="connsiteY0-182" fmla="*/ 690564 h 690564"/>
                <a:gd name="connsiteX1-183" fmla="*/ 76200 w 309562"/>
                <a:gd name="connsiteY1-184" fmla="*/ 571501 h 690564"/>
                <a:gd name="connsiteX2-185" fmla="*/ 138113 w 309562"/>
                <a:gd name="connsiteY2-186" fmla="*/ 2 h 690564"/>
                <a:gd name="connsiteX3-187" fmla="*/ 219075 w 309562"/>
                <a:gd name="connsiteY3-188" fmla="*/ 576263 h 690564"/>
                <a:gd name="connsiteX4-189" fmla="*/ 309562 w 309562"/>
                <a:gd name="connsiteY4-190" fmla="*/ 690564 h 6905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 h="690564">
                  <a:moveTo>
                    <a:pt x="0" y="690564"/>
                  </a:moveTo>
                  <a:cubicBezTo>
                    <a:pt x="29368" y="669132"/>
                    <a:pt x="53181" y="686595"/>
                    <a:pt x="76200" y="571501"/>
                  </a:cubicBezTo>
                  <a:cubicBezTo>
                    <a:pt x="99219" y="456407"/>
                    <a:pt x="114301" y="-792"/>
                    <a:pt x="138113" y="2"/>
                  </a:cubicBezTo>
                  <a:cubicBezTo>
                    <a:pt x="161925" y="796"/>
                    <a:pt x="195263" y="468313"/>
                    <a:pt x="219075" y="576263"/>
                  </a:cubicBezTo>
                  <a:cubicBezTo>
                    <a:pt x="242888" y="684213"/>
                    <a:pt x="288925" y="679452"/>
                    <a:pt x="309562" y="690564"/>
                  </a:cubicBezTo>
                </a:path>
              </a:pathLst>
            </a:custGeom>
            <a:noFill/>
            <a:ln w="635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rgbClr val="000000"/>
                </a:solidFill>
                <a:effectLst/>
                <a:uFillTx/>
              </a:endParaRPr>
            </a:p>
          </p:txBody>
        </p:sp>
      </p:grpSp>
      <p:sp>
        <p:nvSpPr>
          <p:cNvPr id="4" name="Rectangle 3">
            <a:extLst>
              <a:ext uri="{FF2B5EF4-FFF2-40B4-BE49-F238E27FC236}">
                <a16:creationId xmlns:a16="http://schemas.microsoft.com/office/drawing/2014/main" id="{F37975A1-E709-8437-8DAA-1C728D72FD04}"/>
              </a:ext>
            </a:extLst>
          </p:cNvPr>
          <p:cNvSpPr txBox="1"/>
          <p:nvPr/>
        </p:nvSpPr>
        <p:spPr>
          <a:xfrm>
            <a:off x="349193" y="228441"/>
            <a:ext cx="9269774" cy="792164"/>
          </a:xfrm>
          <a:prstGeom prst="rect">
            <a:avLst/>
          </a:prstGeom>
          <a:ln w="12700">
            <a:miter lim="400000"/>
          </a:ln>
        </p:spPr>
        <p:txBody>
          <a:bodyPr lIns="45719" rIns="45719">
            <a:normAutofit/>
          </a:bodyPr>
          <a:lstStyle>
            <a:lvl1pPr defTabSz="740410">
              <a:lnSpc>
                <a:spcPct val="90000"/>
              </a:lnSpc>
              <a:defRPr sz="227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dirty="0"/>
              <a:t>Schematic of the projected UCN source </a:t>
            </a:r>
            <a:r>
              <a:rPr dirty="0"/>
              <a:t>@ </a:t>
            </a:r>
            <a:r>
              <a:rPr lang="en-US" dirty="0"/>
              <a:t>IBR-2 reactor</a:t>
            </a:r>
            <a:endParaRPr dirty="0"/>
          </a:p>
        </p:txBody>
      </p:sp>
      <p:sp>
        <p:nvSpPr>
          <p:cNvPr id="11" name="Rectangle 3">
            <a:extLst>
              <a:ext uri="{FF2B5EF4-FFF2-40B4-BE49-F238E27FC236}">
                <a16:creationId xmlns:a16="http://schemas.microsoft.com/office/drawing/2014/main" id="{325BE915-D741-9E80-7F86-BB873FE786DA}"/>
              </a:ext>
            </a:extLst>
          </p:cNvPr>
          <p:cNvSpPr txBox="1"/>
          <p:nvPr/>
        </p:nvSpPr>
        <p:spPr>
          <a:xfrm>
            <a:off x="3272948" y="5525768"/>
            <a:ext cx="4607402" cy="475617"/>
          </a:xfrm>
          <a:prstGeom prst="rect">
            <a:avLst/>
          </a:prstGeom>
          <a:ln w="12700">
            <a:miter lim="400000"/>
          </a:ln>
        </p:spPr>
        <p:txBody>
          <a:bodyPr lIns="45719" rIns="45719">
            <a:normAutofit fontScale="92500"/>
          </a:bodyPr>
          <a:lstStyle>
            <a:lvl1pPr defTabSz="740410">
              <a:lnSpc>
                <a:spcPct val="90000"/>
              </a:lnSpc>
              <a:defRPr sz="227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dirty="0">
                <a:solidFill>
                  <a:srgbClr val="FF0000"/>
                </a:solidFill>
              </a:rPr>
              <a:t>UCN Source </a:t>
            </a:r>
            <a:r>
              <a:rPr dirty="0">
                <a:solidFill>
                  <a:srgbClr val="FF0000"/>
                </a:solidFill>
              </a:rPr>
              <a:t>@ </a:t>
            </a:r>
            <a:r>
              <a:rPr lang="en-US" dirty="0">
                <a:solidFill>
                  <a:srgbClr val="FF0000"/>
                </a:solidFill>
              </a:rPr>
              <a:t>IBR-2 reactor 3</a:t>
            </a:r>
            <a:r>
              <a:rPr lang="en-US" baseline="30000" dirty="0">
                <a:solidFill>
                  <a:srgbClr val="FF0000"/>
                </a:solidFill>
              </a:rPr>
              <a:t>rd</a:t>
            </a:r>
            <a:r>
              <a:rPr lang="en-US" dirty="0">
                <a:solidFill>
                  <a:srgbClr val="FF0000"/>
                </a:solidFill>
              </a:rPr>
              <a:t> channel</a:t>
            </a:r>
            <a:endParaRPr dirty="0">
              <a:solidFill>
                <a:srgbClr val="FF0000"/>
              </a:solidFill>
            </a:endParaRPr>
          </a:p>
        </p:txBody>
      </p:sp>
      <p:sp>
        <p:nvSpPr>
          <p:cNvPr id="13" name="TextBox 12">
            <a:extLst>
              <a:ext uri="{FF2B5EF4-FFF2-40B4-BE49-F238E27FC236}">
                <a16:creationId xmlns:a16="http://schemas.microsoft.com/office/drawing/2014/main" id="{4FC0D3D5-09A9-4EA2-ACCC-524F6717A4D4}"/>
              </a:ext>
            </a:extLst>
          </p:cNvPr>
          <p:cNvSpPr txBox="1"/>
          <p:nvPr/>
        </p:nvSpPr>
        <p:spPr>
          <a:xfrm>
            <a:off x="7459086" y="847249"/>
            <a:ext cx="4481000" cy="341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solidFill>
                  <a:srgbClr val="002060"/>
                </a:solidFill>
                <a:effectLst/>
                <a:latin typeface="Avenir Next Condensed" panose="020B0506020202020204" pitchFamily="34" charset="0"/>
                <a:ea typeface="Aptos" panose="020B0004020202020204" pitchFamily="34" charset="0"/>
              </a:rPr>
              <a:t>A.I. Frank, G.V. Kulin, M.A. Zakharov et al. PEPAN 56  (2025)</a:t>
            </a:r>
            <a:r>
              <a:rPr lang="ru-RU" sz="1600" dirty="0">
                <a:solidFill>
                  <a:srgbClr val="002060"/>
                </a:solidFill>
                <a:effectLst/>
              </a:rPr>
              <a:t> </a:t>
            </a:r>
            <a:endParaRPr lang="ru-RU" sz="1600" dirty="0">
              <a:solidFill>
                <a:srgbClr val="002060"/>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Neutron density in a spherical UCN trap (liquid H2 converter)"/>
          <p:cNvSpPr txBox="1"/>
          <p:nvPr/>
        </p:nvSpPr>
        <p:spPr>
          <a:xfrm>
            <a:off x="219075" y="236855"/>
            <a:ext cx="1714500" cy="460375"/>
          </a:xfrm>
          <a:prstGeom prst="rect">
            <a:avLst/>
          </a:prstGeom>
          <a:ln w="12700">
            <a:miter lim="400000"/>
          </a:ln>
        </p:spPr>
        <p:txBody>
          <a:bodyPr wrap="square" lIns="45719" rIns="45719">
            <a:spAutoFit/>
          </a:bodyPr>
          <a:lstStyle/>
          <a:p>
            <a:pPr algn="ctr">
              <a:defRPr sz="2800">
                <a:solidFill>
                  <a:srgbClr val="0033CC"/>
                </a:solidFill>
                <a:latin typeface="Avenir Heavy" panose="02000503020000020003"/>
                <a:ea typeface="Avenir Heavy" panose="02000503020000020003"/>
                <a:cs typeface="Avenir Heavy" panose="02000503020000020003"/>
                <a:sym typeface="Avenir Heavy" panose="02000503020000020003"/>
              </a:defRPr>
            </a:pPr>
            <a:r>
              <a:rPr lang="en-US" sz="2400" dirty="0"/>
              <a:t>Convertor</a:t>
            </a:r>
            <a:endParaRPr sz="2400" dirty="0"/>
          </a:p>
        </p:txBody>
      </p:sp>
      <p:pic>
        <p:nvPicPr>
          <p:cNvPr id="1259" name="Линия Линия" descr="Линия Линия"/>
          <p:cNvPicPr/>
          <p:nvPr/>
        </p:nvPicPr>
        <p:blipFill>
          <a:blip r:embed="rId3"/>
          <a:stretch>
            <a:fillRect/>
          </a:stretch>
        </p:blipFill>
        <p:spPr>
          <a:xfrm>
            <a:off x="325966" y="622300"/>
            <a:ext cx="11540068" cy="76200"/>
          </a:xfrm>
          <a:prstGeom prst="rect">
            <a:avLst/>
          </a:prstGeom>
        </p:spPr>
      </p:pic>
      <p:grpSp>
        <p:nvGrpSpPr>
          <p:cNvPr id="4" name="Сгруппировать"/>
          <p:cNvGrpSpPr/>
          <p:nvPr/>
        </p:nvGrpSpPr>
        <p:grpSpPr>
          <a:xfrm>
            <a:off x="7077074" y="1420495"/>
            <a:ext cx="4788959" cy="3628921"/>
            <a:chOff x="0" y="0"/>
            <a:chExt cx="5685338" cy="4944070"/>
          </a:xfrm>
        </p:grpSpPr>
        <p:pic>
          <p:nvPicPr>
            <p:cNvPr id="5" name="Источник  УХН. 3-й канал.Схема 1-1.pdf" descr="Источник  УХН. 3-й канал.Схема 1-1.pdf"/>
            <p:cNvPicPr>
              <a:picLocks noChangeAspect="1"/>
            </p:cNvPicPr>
            <p:nvPr/>
          </p:nvPicPr>
          <p:blipFill>
            <a:blip r:embed="rId4"/>
            <a:srcRect l="7168" t="15134" r="7168" b="16619"/>
            <a:stretch>
              <a:fillRect/>
            </a:stretch>
          </p:blipFill>
          <p:spPr>
            <a:xfrm>
              <a:off x="0" y="0"/>
              <a:ext cx="4385403" cy="4944070"/>
            </a:xfrm>
            <a:prstGeom prst="rect">
              <a:avLst/>
            </a:prstGeom>
            <a:ln w="12700" cap="flat">
              <a:noFill/>
              <a:miter lim="400000"/>
              <a:headEnd/>
              <a:tailEnd/>
            </a:ln>
            <a:effectLst/>
          </p:spPr>
        </p:pic>
        <p:sp>
          <p:nvSpPr>
            <p:cNvPr id="6" name="Designed by A.Yu. Muzychka"/>
            <p:cNvSpPr txBox="1"/>
            <p:nvPr/>
          </p:nvSpPr>
          <p:spPr>
            <a:xfrm>
              <a:off x="1808683" y="251302"/>
              <a:ext cx="2214250" cy="356417"/>
            </a:xfrm>
            <a:prstGeom prst="rect">
              <a:avLst/>
            </a:prstGeom>
            <a:noFill/>
            <a:ln w="12700" cap="flat">
              <a:noFill/>
              <a:miter lim="400000"/>
            </a:ln>
            <a:effectLst/>
          </p:spPr>
          <p:txBody>
            <a:bodyPr wrap="square" lIns="45719" tIns="45719" rIns="45719" bIns="45719" numCol="1" anchor="t">
              <a:spAutoFit/>
            </a:bodyPr>
            <a:lstStyle>
              <a:lvl1pPr algn="just" defTabSz="914400">
                <a:defRPr sz="1100">
                  <a:latin typeface="Avenir Next Medium" panose="020B0803020202020204"/>
                  <a:ea typeface="Avenir Next Medium" panose="020B0803020202020204"/>
                  <a:cs typeface="Avenir Next Medium" panose="020B0803020202020204"/>
                  <a:sym typeface="Avenir Next Medium" panose="020B0803020202020204"/>
                </a:defRPr>
              </a:lvl1pPr>
            </a:lstStyle>
            <a:p>
              <a:r>
                <a:rPr lang="en-US" sz="1050" b="1" dirty="0">
                  <a:solidFill>
                    <a:schemeClr val="tx1"/>
                  </a:solidFill>
                  <a:latin typeface="Arial Narrow" panose="020B0706020202030204" pitchFamily="34" charset="0"/>
                  <a:cs typeface="Arial Narrow" panose="020B0706020202030204" pitchFamily="34" charset="0"/>
                </a:rPr>
                <a:t>Designed by </a:t>
              </a:r>
              <a:r>
                <a:rPr lang="en-US" sz="1050" b="1" dirty="0" err="1">
                  <a:solidFill>
                    <a:schemeClr val="tx1"/>
                  </a:solidFill>
                  <a:latin typeface="Arial Narrow" panose="020B0706020202030204" pitchFamily="34" charset="0"/>
                  <a:cs typeface="Arial Narrow" panose="020B0706020202030204" pitchFamily="34" charset="0"/>
                </a:rPr>
                <a:t>A.Yu</a:t>
              </a:r>
              <a:r>
                <a:rPr lang="en-US" sz="1050" b="1" dirty="0">
                  <a:solidFill>
                    <a:schemeClr val="tx1"/>
                  </a:solidFill>
                  <a:latin typeface="Arial Narrow" panose="020B0706020202030204" pitchFamily="34" charset="0"/>
                  <a:cs typeface="Arial Narrow" panose="020B0706020202030204" pitchFamily="34" charset="0"/>
                </a:rPr>
                <a:t>. </a:t>
              </a:r>
              <a:r>
                <a:rPr lang="en-US" sz="1050" b="1" dirty="0" err="1">
                  <a:solidFill>
                    <a:schemeClr val="tx1"/>
                  </a:solidFill>
                  <a:latin typeface="Arial Narrow" panose="020B0706020202030204" pitchFamily="34" charset="0"/>
                  <a:cs typeface="Arial Narrow" panose="020B0706020202030204" pitchFamily="34" charset="0"/>
                </a:rPr>
                <a:t>Muzychka</a:t>
              </a:r>
              <a:endParaRPr lang="ru-RU" sz="1050" b="1" dirty="0">
                <a:solidFill>
                  <a:schemeClr val="tx1"/>
                </a:solidFill>
                <a:latin typeface="Arial Narrow" panose="020B0706020202030204" pitchFamily="34" charset="0"/>
                <a:cs typeface="Arial Narrow" panose="020B0706020202030204" pitchFamily="34" charset="0"/>
              </a:endParaRPr>
            </a:p>
          </p:txBody>
        </p:sp>
        <p:sp>
          <p:nvSpPr>
            <p:cNvPr id="7" name="Neutron guide"/>
            <p:cNvSpPr txBox="1"/>
            <p:nvPr/>
          </p:nvSpPr>
          <p:spPr>
            <a:xfrm>
              <a:off x="3581867" y="4062603"/>
              <a:ext cx="1039414" cy="230624"/>
            </a:xfrm>
            <a:prstGeom prst="rect">
              <a:avLst/>
            </a:prstGeom>
            <a:solidFill>
              <a:srgbClr val="FFFFFF"/>
            </a:solidFill>
            <a:ln w="12700" cap="flat">
              <a:noFill/>
              <a:miter lim="400000"/>
            </a:ln>
            <a:effectLst/>
          </p:spPr>
          <p:txBody>
            <a:bodyPr wrap="square" lIns="0" tIns="0" rIns="0" bIns="0" numCol="1" anchor="t">
              <a:spAutoFit/>
            </a:bodyPr>
            <a:lstStyle>
              <a:lvl1pPr>
                <a:defRPr sz="1100">
                  <a:solidFill>
                    <a:srgbClr val="0433FF"/>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dirty="0"/>
                <a:t>Neutron guide</a:t>
              </a:r>
              <a:endParaRPr dirty="0"/>
            </a:p>
          </p:txBody>
        </p:sp>
        <p:sp>
          <p:nvSpPr>
            <p:cNvPr id="8" name="Al foils"/>
            <p:cNvSpPr txBox="1"/>
            <p:nvPr/>
          </p:nvSpPr>
          <p:spPr>
            <a:xfrm>
              <a:off x="3574333" y="3786051"/>
              <a:ext cx="762457" cy="220142"/>
            </a:xfrm>
            <a:prstGeom prst="rect">
              <a:avLst/>
            </a:prstGeom>
            <a:solidFill>
              <a:srgbClr val="FFFFFF"/>
            </a:solidFill>
            <a:ln w="12700" cap="flat">
              <a:noFill/>
              <a:miter lim="400000"/>
            </a:ln>
            <a:effectLst/>
          </p:spPr>
          <p:txBody>
            <a:bodyPr wrap="square" lIns="0" tIns="0" rIns="0" bIns="0" numCol="1" anchor="t">
              <a:spAutoFit/>
            </a:bodyPr>
            <a:lstStyle>
              <a:lvl1pPr>
                <a:defRPr sz="1100">
                  <a:solidFill>
                    <a:srgbClr val="0433FF"/>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sz="1050" dirty="0"/>
                <a:t>Al </a:t>
              </a:r>
              <a:r>
                <a:rPr lang="en-US" sz="1050" dirty="0"/>
                <a:t>foils</a:t>
              </a:r>
              <a:endParaRPr sz="1050" dirty="0"/>
            </a:p>
          </p:txBody>
        </p:sp>
        <p:sp>
          <p:nvSpPr>
            <p:cNvPr id="12" name="L-H2 (20K)"/>
            <p:cNvSpPr txBox="1"/>
            <p:nvPr/>
          </p:nvSpPr>
          <p:spPr>
            <a:xfrm>
              <a:off x="3592138" y="3165723"/>
              <a:ext cx="838519" cy="311528"/>
            </a:xfrm>
            <a:prstGeom prst="rect">
              <a:avLst/>
            </a:prstGeom>
            <a:solidFill>
              <a:srgbClr val="FFFFFF"/>
            </a:solidFill>
            <a:ln w="12700" cap="flat">
              <a:noFill/>
              <a:miter lim="400000"/>
            </a:ln>
            <a:effectLst/>
          </p:spPr>
          <p:txBody>
            <a:bodyPr wrap="square" lIns="0" tIns="36000" rIns="0" bIns="36000" numCol="1" anchor="t">
              <a:spAutoFit/>
            </a:bodyPr>
            <a:lstStyle/>
            <a:p>
              <a:pPr>
                <a:defRPr sz="1100">
                  <a:solidFill>
                    <a:srgbClr val="0433FF"/>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sz="1100" dirty="0"/>
                <a:t>L-H</a:t>
              </a:r>
              <a:r>
                <a:rPr sz="1100" baseline="-6000" dirty="0"/>
                <a:t>2</a:t>
              </a:r>
              <a:r>
                <a:rPr sz="1100" dirty="0"/>
                <a:t> (20K)</a:t>
              </a:r>
            </a:p>
          </p:txBody>
        </p:sp>
        <p:sp>
          <p:nvSpPr>
            <p:cNvPr id="14" name="Линия"/>
            <p:cNvSpPr/>
            <p:nvPr/>
          </p:nvSpPr>
          <p:spPr>
            <a:xfrm flipH="1" flipV="1">
              <a:off x="2560772" y="3113781"/>
              <a:ext cx="1041822" cy="149795"/>
            </a:xfrm>
            <a:prstGeom prst="line">
              <a:avLst/>
            </a:prstGeom>
            <a:noFill/>
            <a:ln w="12700" cap="flat">
              <a:solidFill>
                <a:srgbClr val="0433FF"/>
              </a:solidFill>
              <a:prstDash val="solid"/>
              <a:miter lim="800000"/>
              <a:tailEnd type="triangle" w="med" len="med"/>
            </a:ln>
            <a:effectLst/>
          </p:spPr>
          <p:txBody>
            <a:bodyPr wrap="square" lIns="45719" tIns="45719" rIns="45719" bIns="45719" numCol="1" anchor="t">
              <a:noAutofit/>
            </a:bodyPr>
            <a:lstStyle/>
            <a:p>
              <a:endParaRPr/>
            </a:p>
          </p:txBody>
        </p:sp>
        <p:sp>
          <p:nvSpPr>
            <p:cNvPr id="16" name="Прямоугольник"/>
            <p:cNvSpPr/>
            <p:nvPr/>
          </p:nvSpPr>
          <p:spPr>
            <a:xfrm>
              <a:off x="3597390" y="3405191"/>
              <a:ext cx="484394" cy="289897"/>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7" name="Линия"/>
            <p:cNvSpPr/>
            <p:nvPr/>
          </p:nvSpPr>
          <p:spPr>
            <a:xfrm flipH="1" flipV="1">
              <a:off x="3007220" y="3533122"/>
              <a:ext cx="1041823" cy="187895"/>
            </a:xfrm>
            <a:prstGeom prst="line">
              <a:avLst/>
            </a:prstGeom>
            <a:noFill/>
            <a:ln w="12700" cap="flat">
              <a:solidFill>
                <a:srgbClr val="0433FF"/>
              </a:solidFill>
              <a:prstDash val="solid"/>
              <a:miter lim="800000"/>
              <a:tailEnd type="triangle" w="med" len="med"/>
            </a:ln>
            <a:effectLst/>
          </p:spPr>
          <p:txBody>
            <a:bodyPr wrap="square" lIns="45719" tIns="45719" rIns="45719" bIns="45719" numCol="1" anchor="t">
              <a:noAutofit/>
            </a:bodyPr>
            <a:lstStyle/>
            <a:p>
              <a:endParaRPr/>
            </a:p>
          </p:txBody>
        </p:sp>
        <p:sp>
          <p:nvSpPr>
            <p:cNvPr id="21" name="Линия"/>
            <p:cNvSpPr/>
            <p:nvPr/>
          </p:nvSpPr>
          <p:spPr>
            <a:xfrm flipH="1" flipV="1">
              <a:off x="2869399" y="3235457"/>
              <a:ext cx="1467391" cy="304609"/>
            </a:xfrm>
            <a:prstGeom prst="line">
              <a:avLst/>
            </a:prstGeom>
            <a:noFill/>
            <a:ln w="12700" cap="flat">
              <a:solidFill>
                <a:srgbClr val="0433FF"/>
              </a:solidFill>
              <a:prstDash val="solid"/>
              <a:miter lim="800000"/>
              <a:tailEnd type="triangle" w="med" len="med"/>
            </a:ln>
            <a:effectLst/>
          </p:spPr>
          <p:txBody>
            <a:bodyPr wrap="square" lIns="45719" tIns="45719" rIns="45719" bIns="45719" numCol="1" anchor="t">
              <a:noAutofit/>
            </a:bodyPr>
            <a:lstStyle/>
            <a:p>
              <a:endParaRPr/>
            </a:p>
          </p:txBody>
        </p:sp>
        <p:sp>
          <p:nvSpPr>
            <p:cNvPr id="15" name="He (300K, 3a)"/>
            <p:cNvSpPr txBox="1"/>
            <p:nvPr/>
          </p:nvSpPr>
          <p:spPr>
            <a:xfrm>
              <a:off x="4022933" y="3606304"/>
              <a:ext cx="1039414" cy="219700"/>
            </a:xfrm>
            <a:prstGeom prst="rect">
              <a:avLst/>
            </a:prstGeom>
            <a:solidFill>
              <a:srgbClr val="FFFFFF"/>
            </a:solidFill>
            <a:ln w="12700" cap="flat">
              <a:noFill/>
              <a:miter lim="400000"/>
            </a:ln>
            <a:effectLst/>
          </p:spPr>
          <p:txBody>
            <a:bodyPr wrap="square" lIns="0" tIns="0" rIns="0" bIns="0" numCol="1" anchor="t">
              <a:spAutoFit/>
            </a:bodyPr>
            <a:lstStyle>
              <a:lvl1pPr>
                <a:defRPr sz="1200">
                  <a:solidFill>
                    <a:srgbClr val="0433FF"/>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sz="1100" dirty="0"/>
                <a:t>He (300K, 3a)</a:t>
              </a:r>
            </a:p>
          </p:txBody>
        </p:sp>
        <p:sp>
          <p:nvSpPr>
            <p:cNvPr id="13" name="Cold shield"/>
            <p:cNvSpPr txBox="1"/>
            <p:nvPr/>
          </p:nvSpPr>
          <p:spPr>
            <a:xfrm>
              <a:off x="4372178" y="3391243"/>
              <a:ext cx="1313160" cy="230624"/>
            </a:xfrm>
            <a:prstGeom prst="rect">
              <a:avLst/>
            </a:prstGeom>
            <a:solidFill>
              <a:srgbClr val="FFFFFF"/>
            </a:solidFill>
            <a:ln w="12700" cap="flat">
              <a:noFill/>
              <a:miter lim="400000"/>
            </a:ln>
            <a:effectLst/>
          </p:spPr>
          <p:txBody>
            <a:bodyPr wrap="square" lIns="0" tIns="0" rIns="0" bIns="0" numCol="1" anchor="t">
              <a:spAutoFit/>
            </a:bodyPr>
            <a:lstStyle>
              <a:lvl1pPr>
                <a:defRPr sz="1200">
                  <a:solidFill>
                    <a:srgbClr val="0433FF"/>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100" dirty="0"/>
                <a:t>Cold shield</a:t>
              </a:r>
              <a:endParaRPr sz="1100" dirty="0"/>
            </a:p>
          </p:txBody>
        </p:sp>
      </p:grpSp>
      <p:pic>
        <p:nvPicPr>
          <p:cNvPr id="18" name="Picture 3" descr="Picture 3"/>
          <p:cNvPicPr>
            <a:picLocks noChangeAspect="1"/>
          </p:cNvPicPr>
          <p:nvPr/>
        </p:nvPicPr>
        <p:blipFill>
          <a:blip r:embed="rId5"/>
          <a:stretch>
            <a:fillRect/>
          </a:stretch>
        </p:blipFill>
        <p:spPr>
          <a:xfrm>
            <a:off x="949326" y="1991460"/>
            <a:ext cx="4512662" cy="2765959"/>
          </a:xfrm>
          <a:prstGeom prst="rect">
            <a:avLst/>
          </a:prstGeom>
          <a:ln w="12700">
            <a:miter lim="400000"/>
            <a:headEnd/>
            <a:tailEnd/>
          </a:ln>
        </p:spPr>
      </p:pic>
      <p:sp>
        <p:nvSpPr>
          <p:cNvPr id="19" name="Scattering cross Section on H2"/>
          <p:cNvSpPr txBox="1"/>
          <p:nvPr/>
        </p:nvSpPr>
        <p:spPr>
          <a:xfrm>
            <a:off x="2200275" y="1664474"/>
            <a:ext cx="1999904" cy="307777"/>
          </a:xfrm>
          <a:prstGeom prst="rect">
            <a:avLst/>
          </a:prstGeom>
          <a:ln w="12700">
            <a:miter lim="400000"/>
          </a:ln>
        </p:spPr>
        <p:txBody>
          <a:bodyPr wrap="none" lIns="45719" rIns="45719">
            <a:spAutoFit/>
          </a:bodyPr>
          <a:lstStyle/>
          <a:p>
            <a: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US" sz="1400" dirty="0"/>
              <a:t>Scattering cross section on </a:t>
            </a:r>
            <a:r>
              <a:rPr sz="1400" dirty="0"/>
              <a:t>H</a:t>
            </a:r>
            <a:r>
              <a:rPr sz="1400" baseline="-6000" dirty="0"/>
              <a:t>2</a:t>
            </a:r>
          </a:p>
        </p:txBody>
      </p:sp>
      <p:sp>
        <p:nvSpPr>
          <p:cNvPr id="24" name="TextBox 23"/>
          <p:cNvSpPr txBox="1"/>
          <p:nvPr/>
        </p:nvSpPr>
        <p:spPr>
          <a:xfrm>
            <a:off x="7393853" y="5128951"/>
            <a:ext cx="350964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600" dirty="0">
                <a:solidFill>
                  <a:srgbClr val="0000FF"/>
                </a:solidFill>
                <a:latin typeface="Avenir Next Condensed Bold" panose="020B0806020202020204"/>
                <a:cs typeface="Arial Narrow" panose="020B0706020202030204" pitchFamily="34" charset="0"/>
                <a:sym typeface="+mn-ea"/>
              </a:rPr>
              <a:t>LH</a:t>
            </a:r>
            <a:r>
              <a:rPr lang="en-US" sz="1600" baseline="-25000" dirty="0">
                <a:solidFill>
                  <a:srgbClr val="0000FF"/>
                </a:solidFill>
                <a:latin typeface="Avenir Next Condensed Bold" panose="020B0806020202020204"/>
                <a:cs typeface="Arial Narrow" panose="020B0706020202030204" pitchFamily="34" charset="0"/>
                <a:sym typeface="+mn-ea"/>
              </a:rPr>
              <a:t>2</a:t>
            </a:r>
            <a:r>
              <a:rPr lang="ru-RU" altLang="en-US" sz="1600" dirty="0">
                <a:solidFill>
                  <a:srgbClr val="0000FF"/>
                </a:solidFill>
                <a:latin typeface="Avenir Next Condensed Bold" panose="020B0806020202020204"/>
                <a:cs typeface="Arial Narrow" panose="020B0706020202030204" pitchFamily="34" charset="0"/>
                <a:sym typeface="+mn-ea"/>
              </a:rPr>
              <a:t> </a:t>
            </a:r>
            <a:r>
              <a:rPr lang="en-US" sz="1600" dirty="0">
                <a:solidFill>
                  <a:srgbClr val="0000FF"/>
                </a:solidFill>
                <a:latin typeface="Avenir Next Condensed Bold" panose="020B0806020202020204"/>
                <a:cs typeface="Arial Narrow" panose="020B0706020202030204" pitchFamily="34" charset="0"/>
                <a:sym typeface="+mn-ea"/>
              </a:rPr>
              <a:t>convertor volume</a:t>
            </a:r>
            <a:r>
              <a:rPr lang="ru-RU" sz="1600" dirty="0">
                <a:solidFill>
                  <a:srgbClr val="0000FF"/>
                </a:solidFill>
                <a:latin typeface="Avenir Next Condensed Bold" panose="020B0806020202020204"/>
                <a:cs typeface="Arial Narrow" panose="020B0706020202030204" pitchFamily="34" charset="0"/>
                <a:sym typeface="+mn-ea"/>
              </a:rPr>
              <a:t>: </a:t>
            </a:r>
            <a:r>
              <a:rPr lang="ru-RU" sz="1600" b="1" dirty="0">
                <a:solidFill>
                  <a:srgbClr val="FF0000"/>
                </a:solidFill>
                <a:latin typeface="Avenir Next Condensed Bold" panose="020B0806020202020204"/>
                <a:cs typeface="Arial Narrow" panose="020B0706020202030204" pitchFamily="34" charset="0"/>
                <a:sym typeface="+mn-ea"/>
              </a:rPr>
              <a:t>≈ 50 – 70</a:t>
            </a:r>
            <a:r>
              <a:rPr lang="en-US" sz="1600" b="1" dirty="0">
                <a:solidFill>
                  <a:srgbClr val="FF0000"/>
                </a:solidFill>
                <a:latin typeface="Avenir Next Condensed Bold" panose="020B0806020202020204"/>
                <a:cs typeface="Arial Narrow" panose="020B0706020202030204" pitchFamily="34" charset="0"/>
                <a:sym typeface="+mn-ea"/>
              </a:rPr>
              <a:t>ml</a:t>
            </a:r>
            <a:endParaRPr lang="ru-RU" sz="1600" b="1" dirty="0">
              <a:solidFill>
                <a:srgbClr val="0000FF"/>
              </a:solidFill>
              <a:latin typeface="Avenir Next Condensed Bold" panose="020B0806020202020204"/>
              <a:cs typeface="Arial Narrow" panose="020B0706020202030204" pitchFamily="34" charset="0"/>
              <a:sym typeface="+mn-ea"/>
            </a:endParaRPr>
          </a:p>
          <a:p>
            <a:pPr algn="just"/>
            <a:r>
              <a:rPr lang="en-US" sz="1600" dirty="0">
                <a:solidFill>
                  <a:srgbClr val="0000FF"/>
                </a:solidFill>
                <a:latin typeface="Avenir Next Condensed Bold" panose="020B0806020202020204"/>
                <a:cs typeface="Arial Narrow" panose="020B0706020202030204" pitchFamily="34" charset="0"/>
                <a:sym typeface="+mn-ea"/>
              </a:rPr>
              <a:t>LH</a:t>
            </a:r>
            <a:r>
              <a:rPr lang="en-US" sz="1600" baseline="-25000" dirty="0">
                <a:solidFill>
                  <a:srgbClr val="0000FF"/>
                </a:solidFill>
                <a:latin typeface="Avenir Next Condensed Bold" panose="020B0806020202020204"/>
                <a:cs typeface="Arial Narrow" panose="020B0706020202030204" pitchFamily="34" charset="0"/>
                <a:sym typeface="+mn-ea"/>
              </a:rPr>
              <a:t>2</a:t>
            </a:r>
            <a:r>
              <a:rPr lang="ru-RU" altLang="en-US" sz="1600" dirty="0">
                <a:solidFill>
                  <a:srgbClr val="0000FF"/>
                </a:solidFill>
                <a:latin typeface="Avenir Next Condensed Bold" panose="020B0806020202020204"/>
                <a:cs typeface="Arial Narrow" panose="020B0706020202030204" pitchFamily="34" charset="0"/>
                <a:sym typeface="+mn-ea"/>
              </a:rPr>
              <a:t> </a:t>
            </a:r>
            <a:r>
              <a:rPr lang="en-US" sz="1600" dirty="0">
                <a:solidFill>
                  <a:srgbClr val="0000FF"/>
                </a:solidFill>
                <a:latin typeface="Avenir Next Condensed Bold" panose="020B0806020202020204"/>
                <a:cs typeface="Arial Narrow" panose="020B0706020202030204" pitchFamily="34" charset="0"/>
                <a:sym typeface="+mn-ea"/>
              </a:rPr>
              <a:t>convertor weight</a:t>
            </a:r>
            <a:r>
              <a:rPr lang="ru-RU" sz="1600" dirty="0">
                <a:solidFill>
                  <a:srgbClr val="0000FF"/>
                </a:solidFill>
                <a:latin typeface="Avenir Next Condensed Bold" panose="020B0806020202020204"/>
                <a:cs typeface="Arial Narrow" panose="020B0706020202030204" pitchFamily="34" charset="0"/>
                <a:sym typeface="+mn-ea"/>
              </a:rPr>
              <a:t>: </a:t>
            </a:r>
            <a:r>
              <a:rPr lang="ru-RU" sz="1600" b="1" dirty="0">
                <a:solidFill>
                  <a:srgbClr val="FF0000"/>
                </a:solidFill>
                <a:latin typeface="Avenir Next Condensed Bold" panose="020B0806020202020204"/>
                <a:cs typeface="Arial Narrow" panose="020B0706020202030204" pitchFamily="34" charset="0"/>
                <a:sym typeface="+mn-ea"/>
              </a:rPr>
              <a:t>≈ </a:t>
            </a:r>
            <a:r>
              <a:rPr lang="en-US" sz="1600" b="1" dirty="0">
                <a:solidFill>
                  <a:srgbClr val="FF0000"/>
                </a:solidFill>
                <a:latin typeface="Avenir Next Condensed Bold" panose="020B0806020202020204"/>
                <a:cs typeface="Arial Narrow" panose="020B0706020202030204" pitchFamily="34" charset="0"/>
                <a:sym typeface="+mn-ea"/>
              </a:rPr>
              <a:t>3.5</a:t>
            </a:r>
            <a:r>
              <a:rPr lang="ru-RU" altLang="en-US" sz="1600" b="1" dirty="0">
                <a:solidFill>
                  <a:srgbClr val="FF0000"/>
                </a:solidFill>
                <a:latin typeface="Avenir Next Condensed Bold" panose="020B0806020202020204"/>
                <a:cs typeface="Arial Narrow" panose="020B0706020202030204" pitchFamily="34" charset="0"/>
                <a:sym typeface="+mn-ea"/>
              </a:rPr>
              <a:t> - 5</a:t>
            </a:r>
            <a:r>
              <a:rPr lang="en-US" sz="1600" b="1" dirty="0">
                <a:solidFill>
                  <a:srgbClr val="FF0000"/>
                </a:solidFill>
                <a:latin typeface="Avenir Next Condensed Bold" panose="020B0806020202020204"/>
                <a:cs typeface="Arial Narrow" panose="020B0706020202030204" pitchFamily="34" charset="0"/>
                <a:sym typeface="+mn-ea"/>
              </a:rPr>
              <a:t> g</a:t>
            </a:r>
            <a:endParaRPr lang="ru-RU" sz="1600" b="1" baseline="-25000" dirty="0">
              <a:solidFill>
                <a:srgbClr val="FF0000"/>
              </a:solidFill>
              <a:latin typeface="Avenir Next Condensed Bold" panose="020B0806020202020204"/>
              <a:cs typeface="Arial Narrow" panose="020B0706020202030204" pitchFamily="34" charset="0"/>
              <a:sym typeface="+mn-ea"/>
            </a:endParaRPr>
          </a:p>
        </p:txBody>
      </p:sp>
      <p:sp>
        <p:nvSpPr>
          <p:cNvPr id="2" name="Текстовое поле 1"/>
          <p:cNvSpPr txBox="1"/>
          <p:nvPr/>
        </p:nvSpPr>
        <p:spPr>
          <a:xfrm>
            <a:off x="2200274" y="5049416"/>
            <a:ext cx="3029249" cy="5847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just"/>
            <a:r>
              <a:rPr lang="en-US" sz="1600" dirty="0">
                <a:solidFill>
                  <a:srgbClr val="FF0000"/>
                </a:solidFill>
                <a:latin typeface="Arial Narrow Medium"/>
                <a:sym typeface="+mn-ea"/>
              </a:rPr>
              <a:t>VCN flux gain factor</a:t>
            </a:r>
            <a:r>
              <a:rPr lang="ru-RU" sz="1600" dirty="0">
                <a:solidFill>
                  <a:srgbClr val="FF0000"/>
                </a:solidFill>
                <a:latin typeface="Arial Narrow Medium"/>
                <a:sym typeface="+mn-ea"/>
              </a:rPr>
              <a:t>: </a:t>
            </a:r>
            <a:r>
              <a:rPr lang="en-US" sz="1600" b="1" dirty="0">
                <a:solidFill>
                  <a:srgbClr val="FF0000"/>
                </a:solidFill>
                <a:latin typeface="Arial Narrow Medium"/>
                <a:sym typeface="+mn-ea"/>
              </a:rPr>
              <a:t>40</a:t>
            </a:r>
            <a:endParaRPr lang="ru-RU" sz="1600" b="1" dirty="0">
              <a:solidFill>
                <a:srgbClr val="FF0000"/>
              </a:solidFill>
              <a:latin typeface="Arial Narrow Medium"/>
            </a:endParaRPr>
          </a:p>
          <a:p>
            <a:pPr algn="just"/>
            <a:endParaRPr kumimoji="0" lang="ru-RU" altLang="en-US" sz="1600" i="0" u="none" strike="noStrike" cap="none" spc="0" normalizeH="0" baseline="0" dirty="0">
              <a:ln>
                <a:noFill/>
              </a:ln>
              <a:solidFill>
                <a:srgbClr val="FF0000"/>
              </a:solidFill>
              <a:effectLst/>
              <a:uFillTx/>
              <a:latin typeface="Arial Narrow Medium"/>
              <a:sym typeface="Calibri" panose="020F0502020204030204"/>
            </a:endParaRPr>
          </a:p>
        </p:txBody>
      </p:sp>
      <p:sp>
        <p:nvSpPr>
          <p:cNvPr id="3" name="Scattering cross Section on H2"/>
          <p:cNvSpPr txBox="1"/>
          <p:nvPr/>
        </p:nvSpPr>
        <p:spPr>
          <a:xfrm>
            <a:off x="430917" y="819825"/>
            <a:ext cx="6385720" cy="369332"/>
          </a:xfrm>
          <a:prstGeom prst="rect">
            <a:avLst/>
          </a:prstGeom>
          <a:ln w="12700">
            <a:miter lim="400000"/>
          </a:ln>
        </p:spPr>
        <p:txBody>
          <a:bodyPr wrap="none" lIns="45719" rIns="45719">
            <a:spAutoFit/>
          </a:bodyPr>
          <a:lstStyle/>
          <a:p>
            <a: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 dirty="0">
                <a:solidFill>
                  <a:srgbClr val="0000FF"/>
                </a:solidFill>
              </a:rPr>
              <a:t>The basic variant assumes that the convertor will be a thin chamber with </a:t>
            </a:r>
            <a:r>
              <a:rPr lang="en-US" dirty="0">
                <a:solidFill>
                  <a:srgbClr val="0000FF"/>
                </a:solidFill>
              </a:rPr>
              <a:t>L</a:t>
            </a:r>
            <a:r>
              <a:rPr dirty="0">
                <a:solidFill>
                  <a:srgbClr val="0000FF"/>
                </a:solidFill>
              </a:rPr>
              <a:t>H</a:t>
            </a:r>
            <a:r>
              <a:rPr baseline="-6000" dirty="0">
                <a:solidFill>
                  <a:srgbClr val="0000FF"/>
                </a:solidFill>
              </a:rPr>
              <a:t>2</a:t>
            </a:r>
          </a:p>
        </p:txBody>
      </p:sp>
      <p:sp>
        <p:nvSpPr>
          <p:cNvPr id="10" name="TextBox 9">
            <a:extLst>
              <a:ext uri="{FF2B5EF4-FFF2-40B4-BE49-F238E27FC236}">
                <a16:creationId xmlns:a16="http://schemas.microsoft.com/office/drawing/2014/main" id="{B9CF0BF7-7E25-ABB3-E5A4-6091D7DD57E9}"/>
              </a:ext>
            </a:extLst>
          </p:cNvPr>
          <p:cNvSpPr txBox="1"/>
          <p:nvPr/>
        </p:nvSpPr>
        <p:spPr>
          <a:xfrm>
            <a:off x="7393853" y="5793261"/>
            <a:ext cx="380754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just" rtl="0">
              <a:spcBef>
                <a:spcPts val="0"/>
              </a:spcBef>
              <a:spcAft>
                <a:spcPts val="0"/>
              </a:spcAft>
              <a:buNone/>
            </a:pPr>
            <a:r>
              <a:rPr lang="en" sz="1600" b="1" dirty="0">
                <a:solidFill>
                  <a:srgbClr val="0432FF"/>
                </a:solidFill>
                <a:latin typeface="Avenir Next Condensed" panose="020B0506020202020204" pitchFamily="34" charset="0"/>
              </a:rPr>
              <a:t>Additional water moderator </a:t>
            </a:r>
            <a:r>
              <a:rPr lang="en" sz="1600" dirty="0">
                <a:solidFill>
                  <a:srgbClr val="0432FF"/>
                </a:solidFill>
                <a:latin typeface="Avenir Next Condensed" panose="020B0506020202020204" pitchFamily="34" charset="0"/>
              </a:rPr>
              <a:t>Increases thermal neutron flux at the convertor by </a:t>
            </a:r>
            <a:r>
              <a:rPr lang="en" sz="1600" dirty="0">
                <a:solidFill>
                  <a:srgbClr val="FF0000"/>
                </a:solidFill>
                <a:latin typeface="Avenir Next Condensed" panose="020B0506020202020204" pitchFamily="34" charset="0"/>
              </a:rPr>
              <a:t>3</a:t>
            </a:r>
            <a:r>
              <a:rPr lang="en" sz="1600" dirty="0">
                <a:solidFill>
                  <a:srgbClr val="0432FF"/>
                </a:solidFill>
                <a:latin typeface="Avenir Next Condensed" panose="020B0506020202020204" pitchFamily="34" charset="0"/>
              </a:rPr>
              <a:t> times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691515" y="5420995"/>
            <a:ext cx="10797540" cy="870944"/>
          </a:xfrm>
          <a:prstGeom prst="rect">
            <a:avLst/>
          </a:prstGeom>
        </p:spPr>
        <p:txBody>
          <a:bodyPr wrap="square">
            <a:spAutoFit/>
          </a:bodyPr>
          <a:lstStyle/>
          <a:p>
            <a:pPr algn="just" defTabSz="266700">
              <a:lnSpc>
                <a:spcPct val="150000"/>
              </a:lnSpc>
              <a:buSzPct val="150000"/>
            </a:pPr>
            <a:r>
              <a:rPr lang="en-US" altLang="zh-CN" b="1" dirty="0">
                <a:solidFill>
                  <a:srgbClr val="C00000"/>
                </a:solidFill>
                <a:latin typeface="Arial Narrow Bold" panose="020B0706020202030204" charset="0"/>
                <a:ea typeface="Aptos"/>
                <a:cs typeface="Arial Narrow Bold" panose="020B0706020202030204" charset="0"/>
              </a:rPr>
              <a:t>The choice of material and design of the neutron guide will be done by results of especially performed experiments</a:t>
            </a:r>
          </a:p>
          <a:p>
            <a:pPr algn="just" defTabSz="266700">
              <a:lnSpc>
                <a:spcPct val="150000"/>
              </a:lnSpc>
              <a:buSzPct val="150000"/>
            </a:pPr>
            <a:r>
              <a:rPr lang="en-US" altLang="zh-CN" dirty="0">
                <a:solidFill>
                  <a:srgbClr val="C00000"/>
                </a:solidFill>
                <a:latin typeface="Arial Narrow Regular" panose="020B0706020202030204" charset="0"/>
                <a:ea typeface="Aptos"/>
                <a:cs typeface="Arial Narrow Regular" panose="020B0706020202030204" charset="0"/>
              </a:rPr>
              <a:t> </a:t>
            </a:r>
          </a:p>
        </p:txBody>
      </p:sp>
      <p:sp>
        <p:nvSpPr>
          <p:cNvPr id="29" name="Neutron density in a spherical UCN trap (liquid H2 converter)">
            <a:extLst>
              <a:ext uri="{FF2B5EF4-FFF2-40B4-BE49-F238E27FC236}">
                <a16:creationId xmlns:a16="http://schemas.microsoft.com/office/drawing/2014/main" id="{6791D0B3-6E9E-1506-3937-83D34401CFD2}"/>
              </a:ext>
            </a:extLst>
          </p:cNvPr>
          <p:cNvSpPr txBox="1"/>
          <p:nvPr/>
        </p:nvSpPr>
        <p:spPr>
          <a:xfrm>
            <a:off x="219075" y="236855"/>
            <a:ext cx="2899410" cy="460375"/>
          </a:xfrm>
          <a:prstGeom prst="rect">
            <a:avLst/>
          </a:prstGeom>
          <a:ln w="12700">
            <a:miter lim="400000"/>
          </a:ln>
        </p:spPr>
        <p:txBody>
          <a:bodyPr wrap="square" lIns="45719" rIns="45719">
            <a:spAutoFit/>
          </a:bodyPr>
          <a:lstStyle/>
          <a:p>
            <a:pPr algn="ctr">
              <a:defRPr sz="2800">
                <a:solidFill>
                  <a:srgbClr val="0033CC"/>
                </a:solidFill>
                <a:latin typeface="Avenir Heavy" panose="02000503020000020003"/>
                <a:ea typeface="Avenir Heavy" panose="02000503020000020003"/>
                <a:cs typeface="Avenir Heavy" panose="02000503020000020003"/>
                <a:sym typeface="Avenir Heavy" panose="02000503020000020003"/>
              </a:defRPr>
            </a:pPr>
            <a:r>
              <a:rPr lang="en-US" sz="2400" dirty="0"/>
              <a:t>Neutron guide</a:t>
            </a:r>
            <a:endParaRPr lang="ru-RU" sz="2400" dirty="0"/>
          </a:p>
        </p:txBody>
      </p:sp>
      <p:pic>
        <p:nvPicPr>
          <p:cNvPr id="30" name="Линия Линия" descr="Линия Линия">
            <a:extLst>
              <a:ext uri="{FF2B5EF4-FFF2-40B4-BE49-F238E27FC236}">
                <a16:creationId xmlns:a16="http://schemas.microsoft.com/office/drawing/2014/main" id="{93A9588A-895C-694B-4B5F-97BEA48C0300}"/>
              </a:ext>
            </a:extLst>
          </p:cNvPr>
          <p:cNvPicPr/>
          <p:nvPr/>
        </p:nvPicPr>
        <p:blipFill>
          <a:blip r:embed="rId3"/>
          <a:stretch>
            <a:fillRect/>
          </a:stretch>
        </p:blipFill>
        <p:spPr>
          <a:xfrm>
            <a:off x="325966" y="622300"/>
            <a:ext cx="11540068" cy="76200"/>
          </a:xfrm>
          <a:prstGeom prst="rect">
            <a:avLst/>
          </a:prstGeom>
        </p:spPr>
      </p:pic>
      <p:sp>
        <p:nvSpPr>
          <p:cNvPr id="31" name="Text Box 25">
            <a:extLst>
              <a:ext uri="{FF2B5EF4-FFF2-40B4-BE49-F238E27FC236}">
                <a16:creationId xmlns:a16="http://schemas.microsoft.com/office/drawing/2014/main" id="{35C10D45-4E7B-BDC9-A654-3433DCE89146}"/>
              </a:ext>
            </a:extLst>
          </p:cNvPr>
          <p:cNvSpPr txBox="1"/>
          <p:nvPr/>
        </p:nvSpPr>
        <p:spPr>
          <a:xfrm>
            <a:off x="6739651" y="1431229"/>
            <a:ext cx="5271373" cy="1569658"/>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457200" rtl="0" fontAlgn="auto" latinLnBrk="0" hangingPunct="0">
              <a:lnSpc>
                <a:spcPct val="100000"/>
              </a:lnSpc>
              <a:spcBef>
                <a:spcPts val="0"/>
              </a:spcBef>
              <a:spcAft>
                <a:spcPts val="0"/>
              </a:spcAft>
              <a:buClrTx/>
              <a:buSzTx/>
              <a:buFontTx/>
              <a:buNone/>
            </a:pPr>
            <a:r>
              <a:rPr lang="en-US" altLang="en-US" sz="1600" dirty="0">
                <a:solidFill>
                  <a:srgbClr val="0000CC"/>
                </a:solidFill>
                <a:latin typeface="Arial Narrow" panose="020B0706020202030204" pitchFamily="34" charset="0"/>
                <a:ea typeface="Aptos"/>
                <a:cs typeface="Arial Narrow" panose="020B0706020202030204" pitchFamily="34" charset="0"/>
                <a:sym typeface="+mn-ea"/>
              </a:rPr>
              <a:t>Length</a:t>
            </a:r>
            <a:r>
              <a:rPr lang="ru-RU" altLang="zh-CN" sz="1600" dirty="0">
                <a:solidFill>
                  <a:srgbClr val="0000CC"/>
                </a:solidFill>
                <a:latin typeface="Arial Narrow" panose="020B0706020202030204" pitchFamily="34" charset="0"/>
                <a:ea typeface="Aptos"/>
                <a:cs typeface="Arial Narrow" panose="020B0706020202030204" pitchFamily="34" charset="0"/>
                <a:sym typeface="+mn-ea"/>
              </a:rPr>
              <a:t>:</a:t>
            </a:r>
            <a:r>
              <a:rPr lang="en-US" altLang="zh-CN" sz="1600" dirty="0">
                <a:solidFill>
                  <a:srgbClr val="0000CC"/>
                </a:solidFill>
                <a:latin typeface="Arial Narrow" panose="020B0706020202030204" pitchFamily="34" charset="0"/>
                <a:ea typeface="Aptos"/>
                <a:cs typeface="Arial Narrow" panose="020B0706020202030204" pitchFamily="34" charset="0"/>
                <a:sym typeface="+mn-ea"/>
              </a:rPr>
              <a:t> </a:t>
            </a:r>
            <a:r>
              <a:rPr lang="en-US" altLang="zh-CN" sz="1600" dirty="0">
                <a:solidFill>
                  <a:srgbClr val="FF0000"/>
                </a:solidFill>
                <a:latin typeface="Arial Narrow" panose="020B0706020202030204" pitchFamily="34" charset="0"/>
                <a:ea typeface="Aptos"/>
                <a:cs typeface="Arial Narrow" panose="020B0706020202030204" pitchFamily="34" charset="0"/>
                <a:sym typeface="+mn-ea"/>
              </a:rPr>
              <a:t>13-15 m</a:t>
            </a:r>
          </a:p>
          <a:p>
            <a:pPr marL="0" marR="0" indent="0" algn="l" defTabSz="457200" rtl="0" fontAlgn="auto" latinLnBrk="0" hangingPunct="0">
              <a:lnSpc>
                <a:spcPct val="100000"/>
              </a:lnSpc>
              <a:spcBef>
                <a:spcPts val="0"/>
              </a:spcBef>
              <a:spcAft>
                <a:spcPts val="0"/>
              </a:spcAft>
              <a:buClrTx/>
              <a:buSzTx/>
              <a:buFontTx/>
              <a:buNone/>
            </a:pPr>
            <a:endParaRPr lang="en-US" altLang="zh-CN" sz="300" dirty="0">
              <a:solidFill>
                <a:srgbClr val="0000FF"/>
              </a:solidFill>
              <a:latin typeface="Arial Narrow" panose="020B0706020202030204" pitchFamily="34" charset="0"/>
              <a:ea typeface="Aptos"/>
              <a:cs typeface="Arial Narrow" panose="020B0706020202030204" pitchFamily="34" charset="0"/>
              <a:sym typeface="+mn-ea"/>
            </a:endParaRPr>
          </a:p>
          <a:p>
            <a:r>
              <a:rPr lang="en-US" altLang="en-US" sz="1600" dirty="0">
                <a:solidFill>
                  <a:srgbClr val="0000CC"/>
                </a:solidFill>
                <a:latin typeface="Arial Narrow" panose="020B0706020202030204" pitchFamily="34" charset="0"/>
                <a:ea typeface="Aptos"/>
                <a:cs typeface="Arial Narrow" panose="020B0706020202030204" pitchFamily="34" charset="0"/>
                <a:sym typeface="+mn-ea"/>
              </a:rPr>
              <a:t>Two bend sections with a curvature radius of about</a:t>
            </a:r>
            <a:r>
              <a:rPr lang="en-US" altLang="ru-RU" sz="1600" dirty="0">
                <a:solidFill>
                  <a:srgbClr val="0000CC"/>
                </a:solidFill>
                <a:latin typeface="Arial Narrow" panose="020B0706020202030204" pitchFamily="34" charset="0"/>
                <a:ea typeface="Aptos"/>
                <a:cs typeface="Arial Narrow" panose="020B0706020202030204" pitchFamily="34" charset="0"/>
                <a:sym typeface="+mn-ea"/>
              </a:rPr>
              <a:t> </a:t>
            </a:r>
            <a:r>
              <a:rPr lang="en-US" altLang="ru-RU" sz="1600" dirty="0">
                <a:solidFill>
                  <a:srgbClr val="FF0000"/>
                </a:solidFill>
                <a:latin typeface="Arial Narrow" panose="020B0706020202030204" pitchFamily="34" charset="0"/>
                <a:ea typeface="Aptos"/>
                <a:cs typeface="Arial Narrow" panose="020B0706020202030204" pitchFamily="34" charset="0"/>
                <a:sym typeface="+mn-ea"/>
              </a:rPr>
              <a:t>20 m</a:t>
            </a:r>
            <a:endParaRPr lang="en-US" altLang="en-US" sz="1600" dirty="0">
              <a:solidFill>
                <a:srgbClr val="0000FF"/>
              </a:solidFill>
              <a:latin typeface="Arial Narrow" panose="020B0706020202030204" pitchFamily="34" charset="0"/>
              <a:ea typeface="Aptos"/>
              <a:cs typeface="Arial Narrow" panose="020B0706020202030204" pitchFamily="34" charset="0"/>
              <a:sym typeface="+mn-ea"/>
            </a:endParaRPr>
          </a:p>
          <a:p>
            <a:pPr marL="0" marR="0" indent="0" algn="l" defTabSz="457200" rtl="0" fontAlgn="auto" latinLnBrk="0" hangingPunct="0">
              <a:lnSpc>
                <a:spcPct val="100000"/>
              </a:lnSpc>
              <a:spcBef>
                <a:spcPts val="0"/>
              </a:spcBef>
              <a:spcAft>
                <a:spcPts val="0"/>
              </a:spcAft>
              <a:buClrTx/>
              <a:buSzTx/>
              <a:buFontTx/>
              <a:buNone/>
            </a:pPr>
            <a:endParaRPr lang="en-US" altLang="en-US" sz="300" dirty="0">
              <a:solidFill>
                <a:srgbClr val="0000FF"/>
              </a:solidFill>
              <a:latin typeface="Arial Narrow" panose="020B0706020202030204" pitchFamily="34" charset="0"/>
              <a:ea typeface="Aptos"/>
              <a:cs typeface="Arial Narrow" panose="020B0706020202030204" pitchFamily="34" charset="0"/>
              <a:sym typeface="+mn-ea"/>
            </a:endParaRPr>
          </a:p>
          <a:p>
            <a:pPr marL="0" marR="0" indent="0" algn="l" defTabSz="457200" rtl="0" fontAlgn="auto" latinLnBrk="0" hangingPunct="0">
              <a:lnSpc>
                <a:spcPct val="100000"/>
              </a:lnSpc>
              <a:spcBef>
                <a:spcPts val="0"/>
              </a:spcBef>
              <a:spcAft>
                <a:spcPts val="0"/>
              </a:spcAft>
              <a:buClrTx/>
              <a:buSzTx/>
              <a:buFontTx/>
              <a:buNone/>
            </a:pPr>
            <a:r>
              <a:rPr lang="en-US" altLang="zh-CN" sz="1600" dirty="0">
                <a:solidFill>
                  <a:srgbClr val="0000CC"/>
                </a:solidFill>
                <a:latin typeface="Arial Narrow" panose="020B0706020202030204" pitchFamily="34" charset="0"/>
                <a:ea typeface="Aptos"/>
                <a:cs typeface="Arial Narrow" panose="020B0706020202030204" pitchFamily="34" charset="0"/>
                <a:sym typeface="+mn-ea"/>
              </a:rPr>
              <a:t>S-shaped guide</a:t>
            </a:r>
            <a:r>
              <a:rPr lang="ru-RU" altLang="en-US" sz="1600" dirty="0">
                <a:solidFill>
                  <a:srgbClr val="0000CC"/>
                </a:solidFill>
                <a:latin typeface="Arial Narrow" panose="020B0706020202030204" pitchFamily="34" charset="0"/>
                <a:ea typeface="Aptos"/>
                <a:cs typeface="Arial Narrow" panose="020B0706020202030204" pitchFamily="34" charset="0"/>
                <a:sym typeface="+mn-ea"/>
              </a:rPr>
              <a:t>:</a:t>
            </a:r>
            <a:r>
              <a:rPr lang="en-US" altLang="zh-CN" sz="1600" dirty="0">
                <a:solidFill>
                  <a:srgbClr val="0000CC"/>
                </a:solidFill>
                <a:latin typeface="Arial Narrow" panose="020B0706020202030204" pitchFamily="34" charset="0"/>
                <a:ea typeface="Aptos"/>
                <a:cs typeface="Arial Narrow" panose="020B0706020202030204" pitchFamily="34" charset="0"/>
                <a:sym typeface="+mn-ea"/>
              </a:rPr>
              <a:t> </a:t>
            </a:r>
          </a:p>
          <a:p>
            <a:pPr marL="285750" indent="-285750">
              <a:buFont typeface="Arial" panose="020B0704020202020204" pitchFamily="34" charset="0"/>
              <a:buChar char="•"/>
            </a:pPr>
            <a:r>
              <a:rPr lang="en-US" altLang="zh-CN" sz="1400" dirty="0">
                <a:solidFill>
                  <a:srgbClr val="000066"/>
                </a:solidFill>
                <a:latin typeface="Arial Narrow" panose="020B0706020202030204" pitchFamily="34" charset="0"/>
                <a:ea typeface="Aptos"/>
                <a:cs typeface="Arial Narrow" panose="020B0706020202030204" pitchFamily="34" charset="0"/>
                <a:sym typeface="+mn-ea"/>
              </a:rPr>
              <a:t>significantly reduce the background of neutrons with velocities higher than </a:t>
            </a:r>
            <a:r>
              <a:rPr lang="ru-RU" altLang="en-US" sz="1400" dirty="0">
                <a:solidFill>
                  <a:srgbClr val="000066"/>
                </a:solidFill>
                <a:latin typeface="Arial Narrow" panose="020B0706020202030204" pitchFamily="34" charset="0"/>
                <a:ea typeface="Aptos"/>
                <a:cs typeface="Arial Narrow" panose="020B0706020202030204" pitchFamily="34" charset="0"/>
                <a:sym typeface="+mn-ea"/>
              </a:rPr>
              <a:t>20</a:t>
            </a:r>
            <a:r>
              <a:rPr lang="en-US" altLang="zh-CN" sz="1400" dirty="0">
                <a:solidFill>
                  <a:srgbClr val="000066"/>
                </a:solidFill>
                <a:latin typeface="Arial Narrow" panose="020B0706020202030204" pitchFamily="34" charset="0"/>
                <a:ea typeface="Aptos"/>
                <a:cs typeface="Arial Narrow" panose="020B0706020202030204" pitchFamily="34" charset="0"/>
                <a:sym typeface="+mn-ea"/>
              </a:rPr>
              <a:t>0 m/s</a:t>
            </a:r>
          </a:p>
          <a:p>
            <a:pPr marL="285750" marR="0" indent="-285750" algn="l" defTabSz="457200" rtl="0" fontAlgn="auto" latinLnBrk="0" hangingPunct="0">
              <a:lnSpc>
                <a:spcPct val="100000"/>
              </a:lnSpc>
              <a:spcBef>
                <a:spcPts val="0"/>
              </a:spcBef>
              <a:spcAft>
                <a:spcPts val="0"/>
              </a:spcAft>
              <a:buClrTx/>
              <a:buSzTx/>
              <a:buFont typeface="Arial" panose="020B0704020202020204" pitchFamily="34" charset="0"/>
              <a:buChar char="•"/>
            </a:pPr>
            <a:r>
              <a:rPr lang="en-US" altLang="en-US" sz="1400" dirty="0">
                <a:solidFill>
                  <a:srgbClr val="000066"/>
                </a:solidFill>
                <a:latin typeface="Arial Narrow" panose="020B0706020202030204" pitchFamily="34" charset="0"/>
                <a:ea typeface="Aptos"/>
                <a:cs typeface="Arial Narrow" panose="020B0706020202030204" pitchFamily="34" charset="0"/>
                <a:sym typeface="+mn-ea"/>
              </a:rPr>
              <a:t>g</a:t>
            </a:r>
            <a:r>
              <a:rPr kumimoji="0" lang="en-US" altLang="en-US" sz="1400" i="0" u="none" strike="noStrike" cap="none" spc="0" normalizeH="0" baseline="0" dirty="0">
                <a:ln>
                  <a:noFill/>
                </a:ln>
                <a:solidFill>
                  <a:srgbClr val="000066"/>
                </a:solidFill>
                <a:effectLst/>
                <a:uFillTx/>
                <a:latin typeface="Arial Narrow" panose="020B0706020202030204" pitchFamily="34" charset="0"/>
                <a:ea typeface="Aptos"/>
                <a:cs typeface="Arial Narrow" panose="020B0706020202030204" pitchFamily="34" charset="0"/>
                <a:sym typeface="+mn-ea"/>
              </a:rPr>
              <a:t>eometry doesn’t affect to time pulse shape</a:t>
            </a:r>
            <a:endParaRPr kumimoji="0" lang="ru-RU" altLang="en-US" sz="1400" i="0" u="none" strike="noStrike" cap="none" spc="0" normalizeH="0" baseline="0" dirty="0">
              <a:ln>
                <a:noFill/>
              </a:ln>
              <a:solidFill>
                <a:srgbClr val="000066"/>
              </a:solidFill>
              <a:effectLst/>
              <a:uFillTx/>
              <a:latin typeface="Arial Narrow" panose="020B0706020202030204" pitchFamily="34" charset="0"/>
              <a:ea typeface="Aptos"/>
              <a:cs typeface="Arial Narrow" panose="020B0706020202030204" pitchFamily="34" charset="0"/>
              <a:sym typeface="+mn-ea"/>
            </a:endParaRPr>
          </a:p>
        </p:txBody>
      </p:sp>
      <p:grpSp>
        <p:nvGrpSpPr>
          <p:cNvPr id="33" name="Группа 32">
            <a:extLst>
              <a:ext uri="{FF2B5EF4-FFF2-40B4-BE49-F238E27FC236}">
                <a16:creationId xmlns:a16="http://schemas.microsoft.com/office/drawing/2014/main" id="{5E2A2260-2C0E-9C08-1A99-E796DF3FB23D}"/>
              </a:ext>
            </a:extLst>
          </p:cNvPr>
          <p:cNvGrpSpPr/>
          <p:nvPr/>
        </p:nvGrpSpPr>
        <p:grpSpPr>
          <a:xfrm>
            <a:off x="-379170" y="-1278075"/>
            <a:ext cx="6951039" cy="6927827"/>
            <a:chOff x="-379170" y="-1278075"/>
            <a:chExt cx="6951039" cy="6927827"/>
          </a:xfrm>
        </p:grpSpPr>
        <p:grpSp>
          <p:nvGrpSpPr>
            <p:cNvPr id="34" name="Группа 33">
              <a:extLst>
                <a:ext uri="{FF2B5EF4-FFF2-40B4-BE49-F238E27FC236}">
                  <a16:creationId xmlns:a16="http://schemas.microsoft.com/office/drawing/2014/main" id="{1AC86DA4-AE22-BEA2-8F76-0AB4E602CBA0}"/>
                </a:ext>
              </a:extLst>
            </p:cNvPr>
            <p:cNvGrpSpPr/>
            <p:nvPr/>
          </p:nvGrpSpPr>
          <p:grpSpPr>
            <a:xfrm>
              <a:off x="-379170" y="-1278075"/>
              <a:ext cx="6951039" cy="6927827"/>
              <a:chOff x="-83895" y="-1278075"/>
              <a:chExt cx="6951039" cy="6927827"/>
            </a:xfrm>
          </p:grpSpPr>
          <p:grpSp>
            <p:nvGrpSpPr>
              <p:cNvPr id="1217" name="Группа 1216">
                <a:extLst>
                  <a:ext uri="{FF2B5EF4-FFF2-40B4-BE49-F238E27FC236}">
                    <a16:creationId xmlns:a16="http://schemas.microsoft.com/office/drawing/2014/main" id="{794E223C-CE13-01E5-37BD-482372E44D27}"/>
                  </a:ext>
                </a:extLst>
              </p:cNvPr>
              <p:cNvGrpSpPr/>
              <p:nvPr/>
            </p:nvGrpSpPr>
            <p:grpSpPr>
              <a:xfrm>
                <a:off x="-83895" y="-1278075"/>
                <a:ext cx="6951039" cy="6927827"/>
                <a:chOff x="-83895" y="-1278075"/>
                <a:chExt cx="6951039" cy="6927827"/>
              </a:xfrm>
            </p:grpSpPr>
            <p:grpSp>
              <p:nvGrpSpPr>
                <p:cNvPr id="1222" name="Группа 1221">
                  <a:extLst>
                    <a:ext uri="{FF2B5EF4-FFF2-40B4-BE49-F238E27FC236}">
                      <a16:creationId xmlns:a16="http://schemas.microsoft.com/office/drawing/2014/main" id="{48D1CACD-E579-6F63-5939-D7B6C22DC99B}"/>
                    </a:ext>
                  </a:extLst>
                </p:cNvPr>
                <p:cNvGrpSpPr/>
                <p:nvPr/>
              </p:nvGrpSpPr>
              <p:grpSpPr>
                <a:xfrm>
                  <a:off x="-83895" y="-1278075"/>
                  <a:ext cx="6951039" cy="6927827"/>
                  <a:chOff x="-83895" y="-1423187"/>
                  <a:chExt cx="7096638" cy="7072940"/>
                </a:xfrm>
              </p:grpSpPr>
              <p:sp>
                <p:nvSpPr>
                  <p:cNvPr id="1232" name="Google Shape;102;p15">
                    <a:extLst>
                      <a:ext uri="{FF2B5EF4-FFF2-40B4-BE49-F238E27FC236}">
                        <a16:creationId xmlns:a16="http://schemas.microsoft.com/office/drawing/2014/main" id="{26CE412F-5C57-9E92-A4DD-49D56F4587FD}"/>
                      </a:ext>
                    </a:extLst>
                  </p:cNvPr>
                  <p:cNvSpPr/>
                  <p:nvPr/>
                </p:nvSpPr>
                <p:spPr>
                  <a:xfrm>
                    <a:off x="1325507" y="1779872"/>
                    <a:ext cx="962400" cy="150900"/>
                  </a:xfrm>
                  <a:prstGeom prst="rect">
                    <a:avLst/>
                  </a:prstGeom>
                  <a:solidFill>
                    <a:srgbClr val="FF9933"/>
                  </a:solid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03;p15">
                    <a:extLst>
                      <a:ext uri="{FF2B5EF4-FFF2-40B4-BE49-F238E27FC236}">
                        <a16:creationId xmlns:a16="http://schemas.microsoft.com/office/drawing/2014/main" id="{A9C92D62-78DC-2DD1-27E6-C136A322B452}"/>
                      </a:ext>
                    </a:extLst>
                  </p:cNvPr>
                  <p:cNvSpPr/>
                  <p:nvPr/>
                </p:nvSpPr>
                <p:spPr>
                  <a:xfrm>
                    <a:off x="4625823" y="2286163"/>
                    <a:ext cx="1271100" cy="150900"/>
                  </a:xfrm>
                  <a:prstGeom prst="rect">
                    <a:avLst/>
                  </a:prstGeom>
                  <a:solidFill>
                    <a:srgbClr val="FF9933"/>
                  </a:solid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4" name="Google Shape;104;p15">
                    <a:extLst>
                      <a:ext uri="{FF2B5EF4-FFF2-40B4-BE49-F238E27FC236}">
                        <a16:creationId xmlns:a16="http://schemas.microsoft.com/office/drawing/2014/main" id="{5AEC175D-8776-FE2F-3BB2-F9220EDE68AC}"/>
                      </a:ext>
                    </a:extLst>
                  </p:cNvPr>
                  <p:cNvSpPr/>
                  <p:nvPr/>
                </p:nvSpPr>
                <p:spPr>
                  <a:xfrm rot="21599568">
                    <a:off x="-83895" y="1789653"/>
                    <a:ext cx="4771200" cy="3860100"/>
                  </a:xfrm>
                  <a:prstGeom prst="blockArc">
                    <a:avLst>
                      <a:gd name="adj1" fmla="val 16188435"/>
                      <a:gd name="adj2" fmla="val 18356943"/>
                      <a:gd name="adj3" fmla="val 3722"/>
                    </a:avLst>
                  </a:prstGeom>
                  <a:solidFill>
                    <a:srgbClr val="FF9933"/>
                  </a:solid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5" name="Google Shape;106;p15">
                    <a:extLst>
                      <a:ext uri="{FF2B5EF4-FFF2-40B4-BE49-F238E27FC236}">
                        <a16:creationId xmlns:a16="http://schemas.microsoft.com/office/drawing/2014/main" id="{7642B5CA-A63A-D2E7-C3F1-9A04EBBCC117}"/>
                      </a:ext>
                    </a:extLst>
                  </p:cNvPr>
                  <p:cNvSpPr/>
                  <p:nvPr/>
                </p:nvSpPr>
                <p:spPr>
                  <a:xfrm>
                    <a:off x="5880277" y="1866483"/>
                    <a:ext cx="962400" cy="962400"/>
                  </a:xfrm>
                  <a:prstGeom prst="ellipse">
                    <a:avLst/>
                  </a:prstGeom>
                  <a:noFill/>
                  <a:ln w="222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6" name="Google Shape;108;p15">
                    <a:extLst>
                      <a:ext uri="{FF2B5EF4-FFF2-40B4-BE49-F238E27FC236}">
                        <a16:creationId xmlns:a16="http://schemas.microsoft.com/office/drawing/2014/main" id="{4BEAF099-3801-3DF0-26C5-41F748DC07D9}"/>
                      </a:ext>
                    </a:extLst>
                  </p:cNvPr>
                  <p:cNvSpPr/>
                  <p:nvPr/>
                </p:nvSpPr>
                <p:spPr>
                  <a:xfrm rot="10799784">
                    <a:off x="2241543" y="-1423187"/>
                    <a:ext cx="4771200" cy="3860100"/>
                  </a:xfrm>
                  <a:prstGeom prst="blockArc">
                    <a:avLst>
                      <a:gd name="adj1" fmla="val 16188435"/>
                      <a:gd name="adj2" fmla="val 18356943"/>
                      <a:gd name="adj3" fmla="val 3722"/>
                    </a:avLst>
                  </a:prstGeom>
                  <a:solidFill>
                    <a:srgbClr val="FF9933"/>
                  </a:solid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223" name="Группа 1222">
                  <a:extLst>
                    <a:ext uri="{FF2B5EF4-FFF2-40B4-BE49-F238E27FC236}">
                      <a16:creationId xmlns:a16="http://schemas.microsoft.com/office/drawing/2014/main" id="{0CC942CD-6ECB-EF4B-BD30-5F147E694560}"/>
                    </a:ext>
                  </a:extLst>
                </p:cNvPr>
                <p:cNvGrpSpPr/>
                <p:nvPr/>
              </p:nvGrpSpPr>
              <p:grpSpPr>
                <a:xfrm>
                  <a:off x="981948" y="1620591"/>
                  <a:ext cx="324168" cy="606108"/>
                  <a:chOff x="659235" y="1307147"/>
                  <a:chExt cx="648335" cy="1212215"/>
                </a:xfrm>
              </p:grpSpPr>
              <p:grpSp>
                <p:nvGrpSpPr>
                  <p:cNvPr id="1227" name="Группа 1226">
                    <a:extLst>
                      <a:ext uri="{FF2B5EF4-FFF2-40B4-BE49-F238E27FC236}">
                        <a16:creationId xmlns:a16="http://schemas.microsoft.com/office/drawing/2014/main" id="{7A9600D5-1667-D847-CE0D-C37295232BC6}"/>
                      </a:ext>
                    </a:extLst>
                  </p:cNvPr>
                  <p:cNvGrpSpPr/>
                  <p:nvPr/>
                </p:nvGrpSpPr>
                <p:grpSpPr>
                  <a:xfrm>
                    <a:off x="659235" y="1307147"/>
                    <a:ext cx="648335" cy="1212215"/>
                    <a:chOff x="659235" y="1307147"/>
                    <a:chExt cx="648335" cy="1212215"/>
                  </a:xfrm>
                </p:grpSpPr>
                <p:sp>
                  <p:nvSpPr>
                    <p:cNvPr id="1229" name="Прямоугольник">
                      <a:extLst>
                        <a:ext uri="{FF2B5EF4-FFF2-40B4-BE49-F238E27FC236}">
                          <a16:creationId xmlns:a16="http://schemas.microsoft.com/office/drawing/2014/main" id="{D90C0D56-4C73-7BA4-FE5B-BBCA2EACD744}"/>
                        </a:ext>
                      </a:extLst>
                    </p:cNvPr>
                    <p:cNvSpPr/>
                    <p:nvPr/>
                  </p:nvSpPr>
                  <p:spPr>
                    <a:xfrm>
                      <a:off x="659235" y="1307147"/>
                      <a:ext cx="429895" cy="1212215"/>
                    </a:xfrm>
                    <a:prstGeom prst="rect">
                      <a:avLst/>
                    </a:prstGeom>
                    <a:solidFill>
                      <a:srgbClr val="FF0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230" name="Прямоугольник">
                      <a:extLst>
                        <a:ext uri="{FF2B5EF4-FFF2-40B4-BE49-F238E27FC236}">
                          <a16:creationId xmlns:a16="http://schemas.microsoft.com/office/drawing/2014/main" id="{7321E990-7A7A-83D4-EC19-FDF39529EC30}"/>
                        </a:ext>
                      </a:extLst>
                    </p:cNvPr>
                    <p:cNvSpPr/>
                    <p:nvPr/>
                  </p:nvSpPr>
                  <p:spPr>
                    <a:xfrm>
                      <a:off x="1108180" y="1590357"/>
                      <a:ext cx="198755" cy="147955"/>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231" name="Прямоугольник">
                      <a:extLst>
                        <a:ext uri="{FF2B5EF4-FFF2-40B4-BE49-F238E27FC236}">
                          <a16:creationId xmlns:a16="http://schemas.microsoft.com/office/drawing/2014/main" id="{36685D46-D261-9D22-BE25-FC9977FABA9D}"/>
                        </a:ext>
                      </a:extLst>
                    </p:cNvPr>
                    <p:cNvSpPr/>
                    <p:nvPr/>
                  </p:nvSpPr>
                  <p:spPr>
                    <a:xfrm>
                      <a:off x="1108815" y="2151697"/>
                      <a:ext cx="198755" cy="146050"/>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p:sp>
                <p:nvSpPr>
                  <p:cNvPr id="1228" name="Прямоугольник">
                    <a:extLst>
                      <a:ext uri="{FF2B5EF4-FFF2-40B4-BE49-F238E27FC236}">
                        <a16:creationId xmlns:a16="http://schemas.microsoft.com/office/drawing/2014/main" id="{99DBA0DA-89F0-C2AF-BF81-91FAB599CAC5}"/>
                      </a:ext>
                    </a:extLst>
                  </p:cNvPr>
                  <p:cNvSpPr/>
                  <p:nvPr/>
                </p:nvSpPr>
                <p:spPr>
                  <a:xfrm flipH="1">
                    <a:off x="1161445" y="1765032"/>
                    <a:ext cx="88900" cy="358140"/>
                  </a:xfrm>
                  <a:prstGeom prst="rect">
                    <a:avLst/>
                  </a:prstGeom>
                  <a:solidFill>
                    <a:srgbClr val="BF9000"/>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p:grpSp>
              <p:nvGrpSpPr>
                <p:cNvPr id="1224" name="Группа 1223">
                  <a:extLst>
                    <a:ext uri="{FF2B5EF4-FFF2-40B4-BE49-F238E27FC236}">
                      <a16:creationId xmlns:a16="http://schemas.microsoft.com/office/drawing/2014/main" id="{E1E011D9-3941-F46F-298B-E03A8D0CD68E}"/>
                    </a:ext>
                  </a:extLst>
                </p:cNvPr>
                <p:cNvGrpSpPr/>
                <p:nvPr/>
              </p:nvGrpSpPr>
              <p:grpSpPr>
                <a:xfrm>
                  <a:off x="1969151" y="1056552"/>
                  <a:ext cx="215019" cy="1753235"/>
                  <a:chOff x="1902054" y="537668"/>
                  <a:chExt cx="349533" cy="2850057"/>
                </a:xfrm>
              </p:grpSpPr>
              <p:sp>
                <p:nvSpPr>
                  <p:cNvPr id="1225" name="Прямоугольник">
                    <a:extLst>
                      <a:ext uri="{FF2B5EF4-FFF2-40B4-BE49-F238E27FC236}">
                        <a16:creationId xmlns:a16="http://schemas.microsoft.com/office/drawing/2014/main" id="{85A76784-0168-EBF3-69BC-8655598E7867}"/>
                      </a:ext>
                    </a:extLst>
                  </p:cNvPr>
                  <p:cNvSpPr/>
                  <p:nvPr/>
                </p:nvSpPr>
                <p:spPr>
                  <a:xfrm flipH="1">
                    <a:off x="1902054" y="537668"/>
                    <a:ext cx="349533" cy="1212392"/>
                  </a:xfrm>
                  <a:prstGeom prst="rect">
                    <a:avLst/>
                  </a:prstGeom>
                  <a:solidFill>
                    <a:schemeClr val="tx1">
                      <a:lumMod val="50000"/>
                      <a:lumOff val="50000"/>
                    </a:schemeClr>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226" name="Прямоугольник">
                    <a:extLst>
                      <a:ext uri="{FF2B5EF4-FFF2-40B4-BE49-F238E27FC236}">
                        <a16:creationId xmlns:a16="http://schemas.microsoft.com/office/drawing/2014/main" id="{CA1CC09A-BA7D-A115-A0DF-C68F28488394}"/>
                      </a:ext>
                    </a:extLst>
                  </p:cNvPr>
                  <p:cNvSpPr/>
                  <p:nvPr/>
                </p:nvSpPr>
                <p:spPr>
                  <a:xfrm flipH="1">
                    <a:off x="1902054" y="2175333"/>
                    <a:ext cx="349533" cy="1212392"/>
                  </a:xfrm>
                  <a:prstGeom prst="rect">
                    <a:avLst/>
                  </a:prstGeom>
                  <a:solidFill>
                    <a:schemeClr val="tx1">
                      <a:lumMod val="50000"/>
                      <a:lumOff val="50000"/>
                    </a:schemeClr>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p:grpSp>
          <p:grpSp>
            <p:nvGrpSpPr>
              <p:cNvPr id="1218" name="Группа 1217">
                <a:extLst>
                  <a:ext uri="{FF2B5EF4-FFF2-40B4-BE49-F238E27FC236}">
                    <a16:creationId xmlns:a16="http://schemas.microsoft.com/office/drawing/2014/main" id="{B0105A97-E1FC-21CD-76B7-EDD3BD5A7765}"/>
                  </a:ext>
                </a:extLst>
              </p:cNvPr>
              <p:cNvGrpSpPr/>
              <p:nvPr/>
            </p:nvGrpSpPr>
            <p:grpSpPr>
              <a:xfrm>
                <a:off x="5505865" y="2229320"/>
                <a:ext cx="226433" cy="399507"/>
                <a:chOff x="5019780" y="1762196"/>
                <a:chExt cx="741045" cy="1307465"/>
              </a:xfrm>
            </p:grpSpPr>
            <p:sp>
              <p:nvSpPr>
                <p:cNvPr id="1219" name="Прямоугольник">
                  <a:extLst>
                    <a:ext uri="{FF2B5EF4-FFF2-40B4-BE49-F238E27FC236}">
                      <a16:creationId xmlns:a16="http://schemas.microsoft.com/office/drawing/2014/main" id="{0BF2B31C-E9D8-EE98-AD3B-A8119CEB8D58}"/>
                    </a:ext>
                  </a:extLst>
                </p:cNvPr>
                <p:cNvSpPr/>
                <p:nvPr/>
              </p:nvSpPr>
              <p:spPr>
                <a:xfrm>
                  <a:off x="5326485" y="1762196"/>
                  <a:ext cx="271780" cy="1307465"/>
                </a:xfrm>
                <a:prstGeom prst="rect">
                  <a:avLst/>
                </a:prstGeom>
                <a:solidFill>
                  <a:schemeClr val="accent2"/>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220" name="Прямоугольник">
                  <a:extLst>
                    <a:ext uri="{FF2B5EF4-FFF2-40B4-BE49-F238E27FC236}">
                      <a16:creationId xmlns:a16="http://schemas.microsoft.com/office/drawing/2014/main" id="{ABB3F93F-3ACD-58E4-C761-BE93455E91AD}"/>
                    </a:ext>
                  </a:extLst>
                </p:cNvPr>
                <p:cNvSpPr/>
                <p:nvPr/>
              </p:nvSpPr>
              <p:spPr>
                <a:xfrm flipH="1">
                  <a:off x="5019780" y="1830776"/>
                  <a:ext cx="262890" cy="1212215"/>
                </a:xfrm>
                <a:prstGeom prst="rect">
                  <a:avLst/>
                </a:prstGeom>
                <a:solidFill>
                  <a:schemeClr val="accent4"/>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1221" name="Прямоугольник">
                  <a:extLst>
                    <a:ext uri="{FF2B5EF4-FFF2-40B4-BE49-F238E27FC236}">
                      <a16:creationId xmlns:a16="http://schemas.microsoft.com/office/drawing/2014/main" id="{86B18446-C085-064B-C4E0-C694F5A8EE3A}"/>
                    </a:ext>
                  </a:extLst>
                </p:cNvPr>
                <p:cNvSpPr/>
                <p:nvPr/>
              </p:nvSpPr>
              <p:spPr>
                <a:xfrm>
                  <a:off x="5678910" y="2028261"/>
                  <a:ext cx="81915" cy="817245"/>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grpSp>
        </p:grpSp>
        <p:sp>
          <p:nvSpPr>
            <p:cNvPr id="35" name="Thin convertor">
              <a:extLst>
                <a:ext uri="{FF2B5EF4-FFF2-40B4-BE49-F238E27FC236}">
                  <a16:creationId xmlns:a16="http://schemas.microsoft.com/office/drawing/2014/main" id="{FF76B4DF-771F-1C13-FC42-9CC4EEFAEBA9}"/>
                </a:ext>
              </a:extLst>
            </p:cNvPr>
            <p:cNvSpPr txBox="1"/>
            <p:nvPr/>
          </p:nvSpPr>
          <p:spPr>
            <a:xfrm>
              <a:off x="962855" y="2266208"/>
              <a:ext cx="874351" cy="246219"/>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000" dirty="0"/>
                <a:t>Thin convertor</a:t>
              </a:r>
              <a:endParaRPr sz="1000" dirty="0"/>
            </a:p>
          </p:txBody>
        </p:sp>
        <p:sp>
          <p:nvSpPr>
            <p:cNvPr id="36" name="Neutron guide">
              <a:extLst>
                <a:ext uri="{FF2B5EF4-FFF2-40B4-BE49-F238E27FC236}">
                  <a16:creationId xmlns:a16="http://schemas.microsoft.com/office/drawing/2014/main" id="{C240E873-E30E-30E5-4B3C-B91960C42BFC}"/>
                </a:ext>
              </a:extLst>
            </p:cNvPr>
            <p:cNvSpPr txBox="1"/>
            <p:nvPr/>
          </p:nvSpPr>
          <p:spPr>
            <a:xfrm>
              <a:off x="2412087" y="2372214"/>
              <a:ext cx="1041309" cy="307775"/>
            </a:xfrm>
            <a:prstGeom prst="rect">
              <a:avLst/>
            </a:prstGeom>
            <a:noFill/>
            <a:ln w="12700" cap="flat">
              <a:noFill/>
              <a:miter lim="400000"/>
            </a:ln>
            <a:effectLst/>
          </p:spPr>
          <p:txBody>
            <a:bodyPr wrap="non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400" dirty="0"/>
                <a:t>Neutron guide</a:t>
              </a:r>
              <a:endParaRPr sz="1400" dirty="0"/>
            </a:p>
          </p:txBody>
        </p:sp>
        <p:sp>
          <p:nvSpPr>
            <p:cNvPr id="37" name="Линия">
              <a:extLst>
                <a:ext uri="{FF2B5EF4-FFF2-40B4-BE49-F238E27FC236}">
                  <a16:creationId xmlns:a16="http://schemas.microsoft.com/office/drawing/2014/main" id="{8D195534-8988-47F5-242D-F7E0951BB0CC}"/>
                </a:ext>
              </a:extLst>
            </p:cNvPr>
            <p:cNvSpPr/>
            <p:nvPr/>
          </p:nvSpPr>
          <p:spPr>
            <a:xfrm flipH="1" flipV="1">
              <a:off x="997005" y="1902301"/>
              <a:ext cx="174189" cy="408084"/>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sz="1400"/>
            </a:p>
          </p:txBody>
        </p:sp>
        <p:sp>
          <p:nvSpPr>
            <p:cNvPr id="38" name="Линия">
              <a:extLst>
                <a:ext uri="{FF2B5EF4-FFF2-40B4-BE49-F238E27FC236}">
                  <a16:creationId xmlns:a16="http://schemas.microsoft.com/office/drawing/2014/main" id="{90613EE2-B4B1-5ED0-F76E-943BD6E789CF}"/>
                </a:ext>
              </a:extLst>
            </p:cNvPr>
            <p:cNvSpPr/>
            <p:nvPr/>
          </p:nvSpPr>
          <p:spPr>
            <a:xfrm flipH="1" flipV="1">
              <a:off x="2745739" y="2052960"/>
              <a:ext cx="101393" cy="357574"/>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39" name="Valve">
              <a:extLst>
                <a:ext uri="{FF2B5EF4-FFF2-40B4-BE49-F238E27FC236}">
                  <a16:creationId xmlns:a16="http://schemas.microsoft.com/office/drawing/2014/main" id="{F9079EE0-4C1A-54CC-DA88-46697CE5C896}"/>
                </a:ext>
              </a:extLst>
            </p:cNvPr>
            <p:cNvSpPr txBox="1"/>
            <p:nvPr/>
          </p:nvSpPr>
          <p:spPr>
            <a:xfrm>
              <a:off x="5004315" y="1296498"/>
              <a:ext cx="857885" cy="246219"/>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pPr algn="just"/>
              <a:r>
                <a:rPr lang="en-US" sz="1000" dirty="0"/>
                <a:t>Fast valve</a:t>
              </a:r>
              <a:endParaRPr sz="1000" dirty="0"/>
            </a:p>
          </p:txBody>
        </p:sp>
        <p:sp>
          <p:nvSpPr>
            <p:cNvPr id="40" name="Линия">
              <a:extLst>
                <a:ext uri="{FF2B5EF4-FFF2-40B4-BE49-F238E27FC236}">
                  <a16:creationId xmlns:a16="http://schemas.microsoft.com/office/drawing/2014/main" id="{F79E1CEF-E4C2-331A-3B90-9868CD62830A}"/>
                </a:ext>
              </a:extLst>
            </p:cNvPr>
            <p:cNvSpPr/>
            <p:nvPr/>
          </p:nvSpPr>
          <p:spPr>
            <a:xfrm flipV="1">
              <a:off x="5345828" y="2628827"/>
              <a:ext cx="0" cy="370205"/>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41" name="Storage trap">
              <a:extLst>
                <a:ext uri="{FF2B5EF4-FFF2-40B4-BE49-F238E27FC236}">
                  <a16:creationId xmlns:a16="http://schemas.microsoft.com/office/drawing/2014/main" id="{2B415463-4B14-F49D-E34F-C5A3D42A5A10}"/>
                </a:ext>
              </a:extLst>
            </p:cNvPr>
            <p:cNvSpPr txBox="1"/>
            <p:nvPr/>
          </p:nvSpPr>
          <p:spPr>
            <a:xfrm>
              <a:off x="5673064" y="1365676"/>
              <a:ext cx="509112" cy="246219"/>
            </a:xfrm>
            <a:prstGeom prst="rect">
              <a:avLst/>
            </a:prstGeom>
            <a:noFill/>
            <a:ln w="12700" cap="flat">
              <a:noFill/>
              <a:miter lim="400000"/>
            </a:ln>
            <a:effectLst/>
          </p:spPr>
          <p:txBody>
            <a:bodyPr wrap="none" lIns="45719" tIns="45719" rIns="45719" bIns="45719" numCol="1" anchor="t">
              <a:spAutoFit/>
            </a:bodyPr>
            <a:lstStyle/>
            <a:p>
              <a: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US" sz="1000" dirty="0"/>
                <a:t>UCN trap</a:t>
              </a:r>
              <a:endParaRPr sz="1000" dirty="0"/>
            </a:p>
          </p:txBody>
        </p:sp>
        <p:sp>
          <p:nvSpPr>
            <p:cNvPr id="42" name="Линия">
              <a:extLst>
                <a:ext uri="{FF2B5EF4-FFF2-40B4-BE49-F238E27FC236}">
                  <a16:creationId xmlns:a16="http://schemas.microsoft.com/office/drawing/2014/main" id="{05F68AB8-8A7B-A452-0E9F-770539ABC092}"/>
                </a:ext>
              </a:extLst>
            </p:cNvPr>
            <p:cNvSpPr/>
            <p:nvPr/>
          </p:nvSpPr>
          <p:spPr>
            <a:xfrm flipH="1">
              <a:off x="5945531" y="1573600"/>
              <a:ext cx="28212" cy="308734"/>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43" name="Moderator">
              <a:extLst>
                <a:ext uri="{FF2B5EF4-FFF2-40B4-BE49-F238E27FC236}">
                  <a16:creationId xmlns:a16="http://schemas.microsoft.com/office/drawing/2014/main" id="{B68DA31A-9824-AAD9-770F-667C560F6BA5}"/>
                </a:ext>
              </a:extLst>
            </p:cNvPr>
            <p:cNvSpPr txBox="1"/>
            <p:nvPr/>
          </p:nvSpPr>
          <p:spPr>
            <a:xfrm>
              <a:off x="108254" y="2348956"/>
              <a:ext cx="578041" cy="246219"/>
            </a:xfrm>
            <a:prstGeom prst="rect">
              <a:avLst/>
            </a:prstGeom>
            <a:noFill/>
            <a:ln w="12700" cap="flat">
              <a:noFill/>
              <a:miter lim="400000"/>
            </a:ln>
            <a:effectLst/>
          </p:spPr>
          <p:txBody>
            <a:bodyPr wrap="none" lIns="45719" tIns="45719" rIns="45719" bIns="45719" numCol="1" anchor="t">
              <a:spAutoFit/>
            </a:bodyPr>
            <a:lstStyle>
              <a:lvl1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000" dirty="0"/>
                <a:t>Moderator</a:t>
              </a:r>
              <a:endParaRPr sz="1000" dirty="0"/>
            </a:p>
          </p:txBody>
        </p:sp>
        <p:sp>
          <p:nvSpPr>
            <p:cNvPr id="44" name="Линия">
              <a:extLst>
                <a:ext uri="{FF2B5EF4-FFF2-40B4-BE49-F238E27FC236}">
                  <a16:creationId xmlns:a16="http://schemas.microsoft.com/office/drawing/2014/main" id="{1212194B-6860-C043-7EB2-6B233517C6D5}"/>
                </a:ext>
              </a:extLst>
            </p:cNvPr>
            <p:cNvSpPr/>
            <p:nvPr/>
          </p:nvSpPr>
          <p:spPr>
            <a:xfrm flipV="1">
              <a:off x="555198" y="2010426"/>
              <a:ext cx="191412" cy="400108"/>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45" name="Decelerator">
              <a:extLst>
                <a:ext uri="{FF2B5EF4-FFF2-40B4-BE49-F238E27FC236}">
                  <a16:creationId xmlns:a16="http://schemas.microsoft.com/office/drawing/2014/main" id="{6EF72491-F0E5-1967-A4E6-6C5691AF320C}"/>
                </a:ext>
              </a:extLst>
            </p:cNvPr>
            <p:cNvSpPr txBox="1"/>
            <p:nvPr/>
          </p:nvSpPr>
          <p:spPr>
            <a:xfrm>
              <a:off x="4968568" y="2930097"/>
              <a:ext cx="813945" cy="246219"/>
            </a:xfrm>
            <a:prstGeom prst="rect">
              <a:avLst/>
            </a:prstGeom>
            <a:noFill/>
            <a:ln w="12700" cap="flat">
              <a:noFill/>
              <a:miter lim="400000"/>
            </a:ln>
            <a:effectLst/>
          </p:spPr>
          <p:txBody>
            <a:bodyPr wrap="square" lIns="45719" tIns="45719" rIns="45719" bIns="45719" numCol="1" anchor="t">
              <a:spAutoFit/>
            </a:bodyPr>
            <a:lstStyle>
              <a:lvl1pPr>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sz="1000" dirty="0" err="1"/>
                <a:t>DEcelerator</a:t>
              </a:r>
              <a:endParaRPr sz="1000" dirty="0"/>
            </a:p>
          </p:txBody>
        </p:sp>
        <p:sp>
          <p:nvSpPr>
            <p:cNvPr id="46" name="Линия">
              <a:extLst>
                <a:ext uri="{FF2B5EF4-FFF2-40B4-BE49-F238E27FC236}">
                  <a16:creationId xmlns:a16="http://schemas.microsoft.com/office/drawing/2014/main" id="{28AB7E6E-4C75-56A6-93AB-5367B9BFE37C}"/>
                </a:ext>
              </a:extLst>
            </p:cNvPr>
            <p:cNvSpPr/>
            <p:nvPr/>
          </p:nvSpPr>
          <p:spPr>
            <a:xfrm>
              <a:off x="5375541" y="1573601"/>
              <a:ext cx="57717" cy="736784"/>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47" name="Cold pre-мoderator">
              <a:extLst>
                <a:ext uri="{FF2B5EF4-FFF2-40B4-BE49-F238E27FC236}">
                  <a16:creationId xmlns:a16="http://schemas.microsoft.com/office/drawing/2014/main" id="{5EC0DD8E-59D3-808F-920B-B3A6C36BBBFE}"/>
                </a:ext>
              </a:extLst>
            </p:cNvPr>
            <p:cNvSpPr txBox="1"/>
            <p:nvPr/>
          </p:nvSpPr>
          <p:spPr>
            <a:xfrm>
              <a:off x="520046" y="976042"/>
              <a:ext cx="760784" cy="246219"/>
            </a:xfrm>
            <a:prstGeom prst="rect">
              <a:avLst/>
            </a:prstGeom>
            <a:noFill/>
            <a:ln w="12700" cap="flat">
              <a:noFill/>
              <a:miter lim="400000"/>
            </a:ln>
            <a:effectLst/>
          </p:spPr>
          <p:txBody>
            <a:bodyPr wrap="none" lIns="45719" tIns="45719" rIns="45719" bIns="45719" numCol="1" anchor="t">
              <a:spAutoFit/>
            </a:bodyPr>
            <a:lstStyle/>
            <a:p>
              <a: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lang="en-US" sz="1000" dirty="0"/>
                <a:t>Pre-moderator</a:t>
              </a:r>
              <a:endParaRPr sz="1000" dirty="0"/>
            </a:p>
          </p:txBody>
        </p:sp>
        <p:sp>
          <p:nvSpPr>
            <p:cNvPr id="48" name="Линия">
              <a:extLst>
                <a:ext uri="{FF2B5EF4-FFF2-40B4-BE49-F238E27FC236}">
                  <a16:creationId xmlns:a16="http://schemas.microsoft.com/office/drawing/2014/main" id="{1307B5C7-8715-8E14-AE5E-6ECD849FEA32}"/>
                </a:ext>
              </a:extLst>
            </p:cNvPr>
            <p:cNvSpPr/>
            <p:nvPr/>
          </p:nvSpPr>
          <p:spPr>
            <a:xfrm flipH="1">
              <a:off x="966052" y="1238435"/>
              <a:ext cx="93344" cy="548789"/>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sp>
          <p:nvSpPr>
            <p:cNvPr id="49" name="Time Lenses">
              <a:extLst>
                <a:ext uri="{FF2B5EF4-FFF2-40B4-BE49-F238E27FC236}">
                  <a16:creationId xmlns:a16="http://schemas.microsoft.com/office/drawing/2014/main" id="{C7A647B4-76F1-9567-0061-A0CAB598EA36}"/>
                </a:ext>
              </a:extLst>
            </p:cNvPr>
            <p:cNvSpPr txBox="1"/>
            <p:nvPr/>
          </p:nvSpPr>
          <p:spPr>
            <a:xfrm>
              <a:off x="4647576" y="1639086"/>
              <a:ext cx="536363" cy="246219"/>
            </a:xfrm>
            <a:prstGeom prst="rect">
              <a:avLst/>
            </a:prstGeom>
            <a:noFill/>
            <a:ln w="12700" cap="flat">
              <a:noFill/>
              <a:miter lim="400000"/>
            </a:ln>
            <a:effectLst/>
          </p:spPr>
          <p:txBody>
            <a:bodyPr wrap="none" lIns="45719" tIns="45719" rIns="45719" bIns="45719" numCol="1" anchor="t">
              <a:spAutoFit/>
            </a:bodyPr>
            <a:lstStyle>
              <a:lvl1pPr defTabSz="914400">
                <a:defRPr>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lang="en-US" altLang="en-US" sz="1000" dirty="0"/>
                <a:t>Time lens</a:t>
              </a:r>
              <a:endParaRPr lang="ru-RU" altLang="en-US" sz="1000" dirty="0"/>
            </a:p>
          </p:txBody>
        </p:sp>
        <p:sp>
          <p:nvSpPr>
            <p:cNvPr id="1216" name="Линия">
              <a:extLst>
                <a:ext uri="{FF2B5EF4-FFF2-40B4-BE49-F238E27FC236}">
                  <a16:creationId xmlns:a16="http://schemas.microsoft.com/office/drawing/2014/main" id="{F8A8042C-F329-13F0-354C-5E0538A62FBD}"/>
                </a:ext>
              </a:extLst>
            </p:cNvPr>
            <p:cNvSpPr/>
            <p:nvPr/>
          </p:nvSpPr>
          <p:spPr>
            <a:xfrm>
              <a:off x="5042926" y="1859268"/>
              <a:ext cx="215473" cy="478724"/>
            </a:xfrm>
            <a:prstGeom prst="line">
              <a:avLst/>
            </a:prstGeom>
            <a:noFill/>
            <a:ln w="12700" cap="flat">
              <a:solidFill>
                <a:schemeClr val="accent1"/>
              </a:solidFill>
              <a:prstDash val="solid"/>
              <a:miter lim="800000"/>
              <a:tailEnd type="triangle" w="sm" len="med"/>
            </a:ln>
            <a:effectLst/>
          </p:spPr>
          <p:txBody>
            <a:bodyPr wrap="square" lIns="45719" tIns="45719" rIns="45719" bIns="45719" numCol="1" anchor="t">
              <a:noAutofit/>
            </a:bodyPr>
            <a:lstStyle/>
            <a:p>
              <a:endParaRPr/>
            </a:p>
          </p:txBody>
        </p:sp>
      </p:grpSp>
      <p:sp>
        <p:nvSpPr>
          <p:cNvPr id="1239" name="Text Box 2">
            <a:extLst>
              <a:ext uri="{FF2B5EF4-FFF2-40B4-BE49-F238E27FC236}">
                <a16:creationId xmlns:a16="http://schemas.microsoft.com/office/drawing/2014/main" id="{A571ACDB-1A38-07B4-646C-49C585E11566}"/>
              </a:ext>
            </a:extLst>
          </p:cNvPr>
          <p:cNvSpPr txBox="1"/>
          <p:nvPr/>
        </p:nvSpPr>
        <p:spPr>
          <a:xfrm>
            <a:off x="746609" y="3470275"/>
            <a:ext cx="10417577" cy="1701941"/>
          </a:xfrm>
          <a:prstGeom prst="rect">
            <a:avLst/>
          </a:prstGeom>
        </p:spPr>
        <p:txBody>
          <a:bodyPr wrap="square">
            <a:spAutoFit/>
          </a:bodyPr>
          <a:lstStyle/>
          <a:p>
            <a:pPr indent="228600" algn="just" defTabSz="266700">
              <a:lnSpc>
                <a:spcPct val="150000"/>
              </a:lnSpc>
            </a:pPr>
            <a:r>
              <a:rPr lang="en" b="1" dirty="0">
                <a:solidFill>
                  <a:srgbClr val="002060"/>
                </a:solidFill>
                <a:latin typeface="Arial Narrow" panose="020B0706020202030204" pitchFamily="34" charset="0"/>
                <a:ea typeface="Aptos"/>
                <a:cs typeface="Arial Narrow" panose="020B0706020202030204" pitchFamily="34" charset="0"/>
              </a:rPr>
              <a:t>Rather high requirements to the neutron guide inner surface</a:t>
            </a:r>
            <a:r>
              <a:rPr lang="ru-RU" altLang="en-US" b="1" dirty="0">
                <a:solidFill>
                  <a:srgbClr val="002060"/>
                </a:solidFill>
                <a:latin typeface="Arial Narrow" panose="020B0706020202030204" pitchFamily="34" charset="0"/>
                <a:ea typeface="Aptos"/>
                <a:cs typeface="Arial Narrow" panose="020B0706020202030204" pitchFamily="34" charset="0"/>
              </a:rPr>
              <a:t>:</a:t>
            </a:r>
            <a:endParaRPr lang="en-US" altLang="zh-CN" b="1" dirty="0">
              <a:solidFill>
                <a:srgbClr val="002060"/>
              </a:solidFill>
              <a:latin typeface="Arial Narrow" panose="020B0706020202030204" pitchFamily="34" charset="0"/>
              <a:ea typeface="Aptos"/>
              <a:cs typeface="Arial Narrow" panose="020B0706020202030204" pitchFamily="34" charset="0"/>
            </a:endParaRPr>
          </a:p>
          <a:p>
            <a:pPr marL="742950" lvl="1" indent="-285750" algn="just" defTabSz="266700">
              <a:lnSpc>
                <a:spcPct val="150000"/>
              </a:lnSpc>
              <a:buFont typeface="Arial" panose="020B0704020202020204" pitchFamily="34" charset="0"/>
              <a:buChar char="•"/>
            </a:pPr>
            <a:r>
              <a:rPr lang="en-US" altLang="zh-CN" dirty="0">
                <a:solidFill>
                  <a:srgbClr val="002060"/>
                </a:solidFill>
                <a:latin typeface="Arial Narrow" panose="020B0706020202030204" pitchFamily="34" charset="0"/>
                <a:ea typeface="Aptos"/>
                <a:cs typeface="Arial Narrow" panose="020B0706020202030204" pitchFamily="34" charset="0"/>
              </a:rPr>
              <a:t>The small micro-roughness should ensure transmittance at the level of tens of percent</a:t>
            </a:r>
            <a:r>
              <a:rPr lang="ru-RU" altLang="en-US" dirty="0">
                <a:solidFill>
                  <a:srgbClr val="002060"/>
                </a:solidFill>
                <a:latin typeface="Arial Narrow" panose="020B0706020202030204" pitchFamily="34" charset="0"/>
                <a:ea typeface="Aptos"/>
                <a:cs typeface="Arial Narrow" panose="020B0706020202030204" pitchFamily="34" charset="0"/>
              </a:rPr>
              <a:t> </a:t>
            </a:r>
          </a:p>
          <a:p>
            <a:pPr marL="742950" lvl="1" indent="-285750" algn="just" defTabSz="266700">
              <a:lnSpc>
                <a:spcPct val="150000"/>
              </a:lnSpc>
              <a:buFont typeface="Arial" panose="020B0704020202020204" pitchFamily="34" charset="0"/>
              <a:buChar char="•"/>
            </a:pPr>
            <a:r>
              <a:rPr lang="en-US" altLang="zh-CN" dirty="0">
                <a:solidFill>
                  <a:srgbClr val="002060"/>
                </a:solidFill>
                <a:latin typeface="Arial Narrow" panose="020B0706020202030204" pitchFamily="34" charset="0"/>
                <a:ea typeface="Aptos"/>
                <a:cs typeface="Arial Narrow" panose="020B0706020202030204" pitchFamily="34" charset="0"/>
              </a:rPr>
              <a:t>Permissible level of shape defects (waviness) should ensure equality of monochromatic neutron flight time at the level of 2-3 </a:t>
            </a:r>
            <a:r>
              <a:rPr lang="en-US" altLang="zh-CN" dirty="0" err="1">
                <a:solidFill>
                  <a:srgbClr val="002060"/>
                </a:solidFill>
                <a:latin typeface="Arial Narrow" panose="020B0706020202030204" pitchFamily="34" charset="0"/>
                <a:ea typeface="Aptos"/>
                <a:cs typeface="Arial Narrow" panose="020B0706020202030204" pitchFamily="34" charset="0"/>
              </a:rPr>
              <a:t>ms.</a:t>
            </a:r>
            <a:r>
              <a:rPr lang="en-US" altLang="zh-CN" dirty="0">
                <a:solidFill>
                  <a:srgbClr val="002060"/>
                </a:solidFill>
                <a:latin typeface="Arial Narrow" panose="020B0706020202030204" pitchFamily="34" charset="0"/>
                <a:ea typeface="Aptos"/>
                <a:cs typeface="Arial Narrow" panose="020B0706020202030204" pitchFamily="34" charset="0"/>
              </a:rP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6" name="Picture 7"/>
          <p:cNvPicPr>
            <a:picLocks noChangeAspect="1" noChangeArrowheads="1"/>
          </p:cNvPicPr>
          <p:nvPr/>
        </p:nvPicPr>
        <p:blipFill>
          <a:blip r:embed="rId2">
            <a:extLst>
              <a:ext uri="{28A0092B-C50C-407E-A947-70E740481C1C}">
                <a14:useLocalDpi xmlns:a14="http://schemas.microsoft.com/office/drawing/2010/main" val="0"/>
              </a:ext>
            </a:extLst>
          </a:blip>
          <a:srcRect l="6439" t="50590" r="5086" b="13531"/>
          <a:stretch>
            <a:fillRect/>
          </a:stretch>
        </p:blipFill>
        <p:spPr bwMode="auto">
          <a:xfrm>
            <a:off x="8639810" y="2189480"/>
            <a:ext cx="3143885" cy="184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627"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647" name="Decelerator — broadband gradient (adiabatic) spin flipper"/>
          <p:cNvSpPr txBox="1"/>
          <p:nvPr/>
        </p:nvSpPr>
        <p:spPr>
          <a:xfrm>
            <a:off x="111654" y="159156"/>
            <a:ext cx="5242780" cy="461665"/>
          </a:xfrm>
          <a:prstGeom prst="rect">
            <a:avLst/>
          </a:prstGeom>
          <a:ln w="12700">
            <a:miter lim="400000"/>
          </a:ln>
        </p:spPr>
        <p:txBody>
          <a:bodyPr wrap="none" lIns="45719" rIns="45719">
            <a:spAutoFit/>
          </a:bodyPr>
          <a:lstStyle>
            <a:lvl1pPr algn="ctr" defTabSz="914400">
              <a:defRPr sz="280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sz="2400" dirty="0"/>
              <a:t>Decelerator</a:t>
            </a:r>
            <a:r>
              <a:rPr sz="2400" dirty="0"/>
              <a:t> — </a:t>
            </a:r>
            <a:r>
              <a:rPr lang="en-US" sz="2400" dirty="0"/>
              <a:t>gradient spin-flipper</a:t>
            </a:r>
            <a:endParaRPr sz="2400" dirty="0"/>
          </a:p>
        </p:txBody>
      </p:sp>
      <p:pic>
        <p:nvPicPr>
          <p:cNvPr id="648" name="Линия Линия" descr="Линия Линия"/>
          <p:cNvPicPr/>
          <p:nvPr/>
        </p:nvPicPr>
        <p:blipFill>
          <a:blip r:embed="rId3"/>
          <a:stretch>
            <a:fillRect/>
          </a:stretch>
        </p:blipFill>
        <p:spPr>
          <a:xfrm>
            <a:off x="111654" y="628650"/>
            <a:ext cx="11540067" cy="76200"/>
          </a:xfrm>
          <a:prstGeom prst="rect">
            <a:avLst/>
          </a:prstGeom>
        </p:spPr>
      </p:pic>
      <p:pic>
        <p:nvPicPr>
          <p:cNvPr id="5" name="Линия Линия" descr="Линия Линия"/>
          <p:cNvPicPr/>
          <p:nvPr/>
        </p:nvPicPr>
        <p:blipFill>
          <a:blip r:embed="rId4"/>
          <a:stretch>
            <a:fillRect/>
          </a:stretch>
        </p:blipFill>
        <p:spPr>
          <a:xfrm rot="16200000">
            <a:off x="1798508" y="3839020"/>
            <a:ext cx="5139572" cy="67808"/>
          </a:xfrm>
          <a:prstGeom prst="rect">
            <a:avLst/>
          </a:prstGeom>
        </p:spPr>
      </p:pic>
      <p:sp>
        <p:nvSpPr>
          <p:cNvPr id="6" name="G. M. Drabkin and r. A. Zhitnikov.  Sov. Phys. JETP, 11, 729 (1960).…"/>
          <p:cNvSpPr txBox="1"/>
          <p:nvPr/>
        </p:nvSpPr>
        <p:spPr>
          <a:xfrm>
            <a:off x="431800" y="4468495"/>
            <a:ext cx="3664585" cy="1014730"/>
          </a:xfrm>
          <a:prstGeom prst="rect">
            <a:avLst/>
          </a:prstGeom>
          <a:ln w="12700">
            <a:miter lim="400000"/>
          </a:ln>
        </p:spPr>
        <p:txBody>
          <a:bodyPr wrap="square" lIns="45719" rIns="45719">
            <a:spAutoFit/>
          </a:bodyPr>
          <a:lstStyle/>
          <a:p>
            <a:pPr marL="285750" indent="-285750" algn="just" defTabSz="914400">
              <a:buFont typeface="Arial" panose="020B0704020202020204" pitchFamily="34" charset="0"/>
              <a:buChar char="•"/>
              <a:defRPr sz="1600">
                <a:solidFill>
                  <a:srgbClr val="941751"/>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sz="1200" dirty="0">
                <a:solidFill>
                  <a:srgbClr val="002060"/>
                </a:solidFill>
                <a:latin typeface="Arial Narrow Regular" panose="020B0706020202030204" charset="0"/>
                <a:cs typeface="Arial Narrow Regular" panose="020B0706020202030204" charset="0"/>
              </a:rPr>
              <a:t>V.I. </a:t>
            </a:r>
            <a:r>
              <a:rPr sz="1200" dirty="0" err="1">
                <a:solidFill>
                  <a:srgbClr val="002060"/>
                </a:solidFill>
                <a:latin typeface="Arial Narrow Regular" panose="020B0706020202030204" charset="0"/>
                <a:cs typeface="Arial Narrow Regular" panose="020B0706020202030204" charset="0"/>
              </a:rPr>
              <a:t>Luschikov</a:t>
            </a:r>
            <a:r>
              <a:rPr sz="1200" dirty="0">
                <a:solidFill>
                  <a:srgbClr val="002060"/>
                </a:solidFill>
                <a:latin typeface="Arial Narrow Regular" panose="020B0706020202030204" charset="0"/>
                <a:cs typeface="Arial Narrow Regular" panose="020B0706020202030204" charset="0"/>
              </a:rPr>
              <a:t>, </a:t>
            </a:r>
            <a:r>
              <a:rPr sz="1200" dirty="0" err="1">
                <a:solidFill>
                  <a:srgbClr val="002060"/>
                </a:solidFill>
                <a:latin typeface="Arial Narrow Regular" panose="020B0706020202030204" charset="0"/>
                <a:cs typeface="Arial Narrow Regular" panose="020B0706020202030204" charset="0"/>
              </a:rPr>
              <a:t>Yu.V</a:t>
            </a:r>
            <a:r>
              <a:rPr sz="1200" dirty="0">
                <a:solidFill>
                  <a:srgbClr val="002060"/>
                </a:solidFill>
                <a:latin typeface="Arial Narrow Regular" panose="020B0706020202030204" charset="0"/>
                <a:cs typeface="Arial Narrow Regular" panose="020B0706020202030204" charset="0"/>
              </a:rPr>
              <a:t>. Taran. NIM 228 (1984) 159</a:t>
            </a:r>
          </a:p>
          <a:p>
            <a:pPr marL="285750" indent="-285750" algn="just" defTabSz="914400">
              <a:buFont typeface="Arial" panose="020B0704020202020204" pitchFamily="34" charset="0"/>
              <a:buChar char="•"/>
              <a:defRPr sz="1600">
                <a:solidFill>
                  <a:srgbClr val="941751"/>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sz="1200" dirty="0">
                <a:solidFill>
                  <a:srgbClr val="002060"/>
                </a:solidFill>
                <a:latin typeface="Arial Narrow Regular" panose="020B0706020202030204" charset="0"/>
                <a:cs typeface="Arial Narrow Regular" panose="020B0706020202030204" charset="0"/>
              </a:rPr>
              <a:t>A.N. </a:t>
            </a:r>
            <a:r>
              <a:rPr sz="1200" dirty="0" err="1">
                <a:solidFill>
                  <a:srgbClr val="002060"/>
                </a:solidFill>
                <a:latin typeface="Arial Narrow Regular" panose="020B0706020202030204" charset="0"/>
                <a:cs typeface="Arial Narrow Regular" panose="020B0706020202030204" charset="0"/>
              </a:rPr>
              <a:t>Bazhenov</a:t>
            </a:r>
            <a:r>
              <a:rPr sz="1200" dirty="0">
                <a:solidFill>
                  <a:srgbClr val="002060"/>
                </a:solidFill>
                <a:latin typeface="Arial Narrow Regular" panose="020B0706020202030204" charset="0"/>
                <a:cs typeface="Arial Narrow Regular" panose="020B0706020202030204" charset="0"/>
              </a:rPr>
              <a:t>, V.M . </a:t>
            </a:r>
            <a:r>
              <a:rPr sz="1200" dirty="0" err="1">
                <a:solidFill>
                  <a:srgbClr val="002060"/>
                </a:solidFill>
                <a:latin typeface="Arial Narrow Regular" panose="020B0706020202030204" charset="0"/>
                <a:cs typeface="Arial Narrow Regular" panose="020B0706020202030204" charset="0"/>
              </a:rPr>
              <a:t>Lobashev</a:t>
            </a:r>
            <a:r>
              <a:rPr sz="1200" dirty="0">
                <a:solidFill>
                  <a:srgbClr val="002060"/>
                </a:solidFill>
                <a:latin typeface="Arial Narrow Regular" panose="020B0706020202030204" charset="0"/>
                <a:cs typeface="Arial Narrow Regular" panose="020B0706020202030204" charset="0"/>
              </a:rPr>
              <a:t>, A.N. </a:t>
            </a:r>
            <a:r>
              <a:rPr sz="1200" dirty="0" err="1">
                <a:solidFill>
                  <a:srgbClr val="002060"/>
                </a:solidFill>
                <a:latin typeface="Arial Narrow Regular" panose="020B0706020202030204" charset="0"/>
                <a:cs typeface="Arial Narrow Regular" panose="020B0706020202030204" charset="0"/>
              </a:rPr>
              <a:t>Pirozhkov</a:t>
            </a:r>
            <a:r>
              <a:rPr sz="1200" dirty="0">
                <a:solidFill>
                  <a:srgbClr val="002060"/>
                </a:solidFill>
                <a:latin typeface="Arial Narrow Regular" panose="020B0706020202030204" charset="0"/>
                <a:cs typeface="Arial Narrow Regular" panose="020B0706020202030204" charset="0"/>
              </a:rPr>
              <a:t> and V.N. </a:t>
            </a:r>
            <a:r>
              <a:rPr sz="1200" dirty="0" err="1">
                <a:solidFill>
                  <a:srgbClr val="002060"/>
                </a:solidFill>
                <a:latin typeface="Arial Narrow Regular" panose="020B0706020202030204" charset="0"/>
                <a:cs typeface="Arial Narrow Regular" panose="020B0706020202030204" charset="0"/>
              </a:rPr>
              <a:t>Slusar</a:t>
            </a:r>
            <a:r>
              <a:rPr sz="1200" dirty="0">
                <a:solidFill>
                  <a:srgbClr val="002060"/>
                </a:solidFill>
                <a:latin typeface="Arial Narrow Regular" panose="020B0706020202030204" charset="0"/>
                <a:cs typeface="Arial Narrow Regular" panose="020B0706020202030204" charset="0"/>
              </a:rPr>
              <a:t>. NIM A332 (1984) 534</a:t>
            </a:r>
          </a:p>
          <a:p>
            <a:pPr marL="285750" indent="-285750" algn="just" defTabSz="914400">
              <a:buFont typeface="Arial" panose="020B0704020202020204" pitchFamily="34" charset="0"/>
              <a:buChar char="•"/>
              <a:defRPr sz="1600">
                <a:solidFill>
                  <a:srgbClr val="941751"/>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pPr>
            <a:r>
              <a:rPr sz="1200" dirty="0">
                <a:solidFill>
                  <a:srgbClr val="002060"/>
                </a:solidFill>
                <a:latin typeface="Arial Narrow Regular" panose="020B0706020202030204" charset="0"/>
                <a:cs typeface="Arial Narrow Regular" panose="020B0706020202030204" charset="0"/>
              </a:rPr>
              <a:t>S .V. Grigoriev, A.I. </a:t>
            </a:r>
            <a:r>
              <a:rPr sz="1200" dirty="0" err="1">
                <a:solidFill>
                  <a:srgbClr val="002060"/>
                </a:solidFill>
                <a:latin typeface="Arial Narrow Regular" panose="020B0706020202030204" charset="0"/>
                <a:cs typeface="Arial Narrow Regular" panose="020B0706020202030204" charset="0"/>
              </a:rPr>
              <a:t>Okorokov</a:t>
            </a:r>
            <a:r>
              <a:rPr sz="1200" dirty="0">
                <a:solidFill>
                  <a:srgbClr val="002060"/>
                </a:solidFill>
                <a:latin typeface="Arial Narrow Regular" panose="020B0706020202030204" charset="0"/>
                <a:cs typeface="Arial Narrow Regular" panose="020B0706020202030204" charset="0"/>
              </a:rPr>
              <a:t>, V.V. </a:t>
            </a:r>
            <a:r>
              <a:rPr sz="1200" dirty="0" err="1">
                <a:solidFill>
                  <a:srgbClr val="002060"/>
                </a:solidFill>
                <a:latin typeface="Arial Narrow Regular" panose="020B0706020202030204" charset="0"/>
                <a:cs typeface="Arial Narrow Regular" panose="020B0706020202030204" charset="0"/>
              </a:rPr>
              <a:t>Runov</a:t>
            </a:r>
            <a:r>
              <a:rPr sz="1200" dirty="0">
                <a:solidFill>
                  <a:srgbClr val="002060"/>
                </a:solidFill>
                <a:latin typeface="Arial Narrow Regular" panose="020B0706020202030204" charset="0"/>
                <a:cs typeface="Arial Narrow Regular" panose="020B0706020202030204" charset="0"/>
              </a:rPr>
              <a:t>. NIM A384 (1997) 451 </a:t>
            </a:r>
          </a:p>
        </p:txBody>
      </p:sp>
      <p:pic>
        <p:nvPicPr>
          <p:cNvPr id="8" name="Рисунок 7" descr="Изображение выглядит как текст, Шрифт, Прямоугольник, логотип&#10;&#10;Контент, сгенерированный ИИ, может содержать ошибки."/>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2385" y="1765935"/>
            <a:ext cx="1731645" cy="2271395"/>
          </a:xfrm>
          <a:prstGeom prst="rect">
            <a:avLst/>
          </a:prstGeom>
        </p:spPr>
      </p:pic>
      <p:sp>
        <p:nvSpPr>
          <p:cNvPr id="21" name="TextBox 20"/>
          <p:cNvSpPr txBox="1"/>
          <p:nvPr/>
        </p:nvSpPr>
        <p:spPr>
          <a:xfrm>
            <a:off x="4710430" y="901065"/>
            <a:ext cx="690562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buSzPct val="150000"/>
            </a:pPr>
            <a:r>
              <a:rPr lang="en" sz="1600" dirty="0">
                <a:solidFill>
                  <a:srgbClr val="FF0000"/>
                </a:solidFill>
                <a:latin typeface="Arial Narrow" panose="020B0706020202030204" pitchFamily="34" charset="0"/>
                <a:cs typeface="Arial Narrow" panose="020B0706020202030204" pitchFamily="34" charset="0"/>
              </a:rPr>
              <a:t>Nonstationary spin flip in a magnetic field as a method of producing "supercold" neutrons</a:t>
            </a:r>
            <a:r>
              <a:rPr lang="ru-RU" sz="1600" dirty="0">
                <a:solidFill>
                  <a:srgbClr val="FF0000"/>
                </a:solidFill>
                <a:effectLst/>
                <a:latin typeface="Arial Narrow" panose="020B0706020202030204" pitchFamily="34" charset="0"/>
                <a:ea typeface="Times New Roman" panose="02020603050405020304" pitchFamily="18" charset="0"/>
                <a:cs typeface="Arial Narrow" panose="020B0706020202030204" pitchFamily="34" charset="0"/>
              </a:rPr>
              <a:t> </a:t>
            </a:r>
            <a:r>
              <a:rPr lang="en-GB" sz="1600" dirty="0">
                <a:solidFill>
                  <a:srgbClr val="FF0000"/>
                </a:solidFill>
                <a:latin typeface="Arial Narrow" panose="020B0706020202030204" pitchFamily="34" charset="0"/>
                <a:cs typeface="Arial Narrow" panose="020B0706020202030204" pitchFamily="34" charset="0"/>
              </a:rPr>
              <a:t>—</a:t>
            </a:r>
            <a:r>
              <a:rPr lang="ru-RU" sz="1600" dirty="0">
                <a:solidFill>
                  <a:srgbClr val="FF0000"/>
                </a:solidFill>
                <a:latin typeface="Arial Narrow" panose="020B0706020202030204" pitchFamily="34" charset="0"/>
                <a:cs typeface="Arial Narrow" panose="020B0706020202030204" pitchFamily="34" charset="0"/>
              </a:rPr>
              <a:t> </a:t>
            </a:r>
            <a:r>
              <a:rPr lang="en-GB" sz="1600" i="1" dirty="0">
                <a:solidFill>
                  <a:srgbClr val="FF0000"/>
                </a:solidFill>
                <a:latin typeface="Arial Narrow" panose="020B0706020202030204" pitchFamily="34" charset="0"/>
                <a:cs typeface="Arial Narrow" panose="020B0706020202030204" pitchFamily="34" charset="0"/>
              </a:rPr>
              <a:t>G. M. Drabkin, R. A. </a:t>
            </a:r>
            <a:r>
              <a:rPr lang="en-GB" sz="1600" i="1" dirty="0" err="1">
                <a:solidFill>
                  <a:srgbClr val="FF0000"/>
                </a:solidFill>
                <a:latin typeface="Arial Narrow" panose="020B0706020202030204" pitchFamily="34" charset="0"/>
                <a:cs typeface="Arial Narrow" panose="020B0706020202030204" pitchFamily="34" charset="0"/>
              </a:rPr>
              <a:t>Zhitnikov</a:t>
            </a:r>
            <a:r>
              <a:rPr lang="en-GB" sz="1600" i="1" dirty="0">
                <a:solidFill>
                  <a:srgbClr val="FF0000"/>
                </a:solidFill>
                <a:latin typeface="Arial Narrow" panose="020B0706020202030204" pitchFamily="34" charset="0"/>
                <a:cs typeface="Arial Narrow" panose="020B0706020202030204" pitchFamily="34" charset="0"/>
              </a:rPr>
              <a:t>.  Sov. Phys. JETP (1960) </a:t>
            </a:r>
            <a:endParaRPr lang="ru-RU" sz="1600" i="1" dirty="0">
              <a:solidFill>
                <a:srgbClr val="FF0000"/>
              </a:solidFill>
              <a:latin typeface="Arial Narrow" panose="020B0706020202030204" pitchFamily="34" charset="0"/>
              <a:cs typeface="Arial Narrow" panose="020B0706020202030204" pitchFamily="34" charset="0"/>
            </a:endParaRPr>
          </a:p>
        </p:txBody>
      </p:sp>
      <mc:AlternateContent xmlns:mc="http://schemas.openxmlformats.org/markup-compatibility/2006" xmlns:a14="http://schemas.microsoft.com/office/drawing/2010/main">
        <mc:Choice Requires="a14">
          <p:sp>
            <p:nvSpPr>
              <p:cNvPr id="24" name="Уравнение"/>
              <p:cNvSpPr txBox="1"/>
              <p:nvPr/>
            </p:nvSpPr>
            <p:spPr>
              <a:xfrm>
                <a:off x="9218930" y="3299460"/>
                <a:ext cx="2014220" cy="276860"/>
              </a:xfrm>
              <a:prstGeom prst="rect">
                <a:avLst/>
              </a:prstGeom>
              <a:noFill/>
              <a:ln w="12700" cap="flat">
                <a:noFill/>
                <a:miter lim="400000"/>
              </a:ln>
              <a:effectLst/>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1800" i="1">
                          <a:solidFill>
                            <a:srgbClr val="FF2600"/>
                          </a:solidFill>
                          <a:latin typeface="Cambria Math" panose="02040503050406030204" pitchFamily="18" charset="0"/>
                        </a:rPr>
                        <m:t>Δ</m:t>
                      </m:r>
                      <m:r>
                        <a:rPr sz="1800" i="1">
                          <a:solidFill>
                            <a:srgbClr val="FF2600"/>
                          </a:solidFill>
                          <a:latin typeface="Cambria Math" panose="02040503050406030204" pitchFamily="18" charset="0"/>
                        </a:rPr>
                        <m:t>𝐸</m:t>
                      </m:r>
                      <m:r>
                        <a:rPr sz="1800" i="1">
                          <a:solidFill>
                            <a:srgbClr val="FF2600"/>
                          </a:solidFill>
                          <a:latin typeface="Cambria Math" panose="02040503050406030204" pitchFamily="18" charset="0"/>
                        </a:rPr>
                        <m:t>=±</m:t>
                      </m:r>
                      <m:r>
                        <a:rPr sz="1800" i="1">
                          <a:solidFill>
                            <a:srgbClr val="FF2600"/>
                          </a:solidFill>
                          <a:latin typeface="Cambria Math" panose="02040503050406030204" pitchFamily="18" charset="0"/>
                        </a:rPr>
                        <m:t>2</m:t>
                      </m:r>
                      <m:r>
                        <a:rPr lang="ru-RU" i="1">
                          <a:solidFill>
                            <a:srgbClr val="FF2600"/>
                          </a:solidFill>
                          <a:latin typeface="Cambria Math" panose="02040503050406030204" pitchFamily="18" charset="0"/>
                        </a:rPr>
                        <m:t>𝜇</m:t>
                      </m:r>
                      <m:r>
                        <a:rPr lang="ru-RU" i="1">
                          <a:solidFill>
                            <a:srgbClr val="FF2600"/>
                          </a:solidFill>
                          <a:latin typeface="Cambria Math" panose="02040503050406030204" pitchFamily="18" charset="0"/>
                        </a:rPr>
                        <m:t>𝐵</m:t>
                      </m:r>
                      <m:r>
                        <a:rPr lang="ru-RU" i="1">
                          <a:solidFill>
                            <a:srgbClr val="FF2600"/>
                          </a:solidFill>
                          <a:latin typeface="Cambria Math" panose="02040503050406030204" pitchFamily="18" charset="0"/>
                        </a:rPr>
                        <m:t>=±</m:t>
                      </m:r>
                      <m:r>
                        <a:rPr lang="ru-RU" i="1">
                          <a:solidFill>
                            <a:srgbClr val="FF2600"/>
                          </a:solidFill>
                          <a:latin typeface="Cambria Math" panose="02040503050406030204" pitchFamily="18" charset="0"/>
                        </a:rPr>
                        <m:t>ℏ</m:t>
                      </m:r>
                      <m:r>
                        <a:rPr lang="ru-RU" i="1">
                          <a:solidFill>
                            <a:srgbClr val="FF2600"/>
                          </a:solidFill>
                          <a:latin typeface="Cambria Math" panose="02040503050406030204" pitchFamily="18" charset="0"/>
                        </a:rPr>
                        <m:t>𝜔</m:t>
                      </m:r>
                    </m:oMath>
                  </m:oMathPara>
                </a14:m>
                <a:endParaRPr dirty="0">
                  <a:solidFill>
                    <a:srgbClr val="FF2600"/>
                  </a:solidFill>
                </a:endParaRPr>
              </a:p>
            </p:txBody>
          </p:sp>
        </mc:Choice>
        <mc:Fallback xmlns="">
          <p:sp>
            <p:nvSpPr>
              <p:cNvPr id="24" name="Уравнение"/>
              <p:cNvSpPr txBox="1">
                <a:spLocks noRot="1" noChangeAspect="1" noMove="1" noResize="1" noEditPoints="1" noAdjustHandles="1" noChangeArrowheads="1" noChangeShapeType="1" noTextEdit="1"/>
              </p:cNvSpPr>
              <p:nvPr/>
            </p:nvSpPr>
            <p:spPr>
              <a:xfrm>
                <a:off x="9218930" y="3299460"/>
                <a:ext cx="2014220" cy="276860"/>
              </a:xfrm>
              <a:prstGeom prst="rect">
                <a:avLst/>
              </a:prstGeom>
              <a:blipFill rotWithShape="1">
                <a:blip r:embed="rId6"/>
                <a:stretch>
                  <a:fillRect b="-16055"/>
                </a:stretch>
              </a:blipFill>
              <a:ln w="12700" cap="flat">
                <a:noFill/>
                <a:miter lim="400000"/>
              </a:ln>
              <a:effectLst/>
            </p:spPr>
            <p:txBody>
              <a:bodyPr/>
              <a:lstStyle/>
              <a:p>
                <a:r>
                  <a:rPr lang="en-US" altLang="en-US">
                    <a:noFill/>
                  </a:rPr>
                  <a:t> </a:t>
                </a:r>
              </a:p>
            </p:txBody>
          </p:sp>
        </mc:Fallback>
      </mc:AlternateContent>
      <p:pic>
        <p:nvPicPr>
          <p:cNvPr id="19465" name="Picture 6"/>
          <p:cNvPicPr>
            <a:picLocks noChangeAspect="1" noChangeArrowheads="1"/>
          </p:cNvPicPr>
          <p:nvPr/>
        </p:nvPicPr>
        <p:blipFill>
          <a:blip r:embed="rId7">
            <a:extLst>
              <a:ext uri="{28A0092B-C50C-407E-A947-70E740481C1C}">
                <a14:useLocalDpi xmlns:a14="http://schemas.microsoft.com/office/drawing/2010/main" val="0"/>
              </a:ext>
            </a:extLst>
          </a:blip>
          <a:srcRect l="4122" t="13761" r="8106" b="19107"/>
          <a:stretch>
            <a:fillRect/>
          </a:stretch>
        </p:blipFill>
        <p:spPr bwMode="auto">
          <a:xfrm>
            <a:off x="5070475" y="2072005"/>
            <a:ext cx="3664585" cy="183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4718050" y="1607820"/>
            <a:ext cx="7345045" cy="3827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indent="226695" algn="just" defTabSz="266700">
              <a:lnSpc>
                <a:spcPct val="115000"/>
              </a:lnSpc>
            </a:pPr>
            <a:r>
              <a:rPr lang="en-US" sz="1600" dirty="0">
                <a:solidFill>
                  <a:srgbClr val="0000FF"/>
                </a:solidFill>
                <a:latin typeface="Arial Narrow Regular" panose="020B0706020202030204" charset="0"/>
                <a:ea typeface="Aptos"/>
                <a:cs typeface="Arial Narrow Regular" panose="020B0706020202030204" charset="0"/>
                <a:sym typeface="+mn-ea"/>
              </a:rPr>
              <a:t>Neutron energy change at resonant spin-flip</a:t>
            </a:r>
            <a:r>
              <a:rPr lang="en-US" altLang="zh-CN" dirty="0">
                <a:solidFill>
                  <a:srgbClr val="0000FF"/>
                </a:solidFill>
                <a:latin typeface="Arial Narrow Regular" panose="020B0706020202030204" charset="0"/>
                <a:ea typeface="Aptos"/>
                <a:cs typeface="Arial Narrow Regular" panose="020B0706020202030204" charset="0"/>
                <a:sym typeface="+mn-ea"/>
              </a:rPr>
              <a:t>  </a:t>
            </a:r>
            <a:r>
              <a:rPr lang="en-US" altLang="zh-CN" sz="1600" dirty="0">
                <a:solidFill>
                  <a:srgbClr val="0000FF"/>
                </a:solidFill>
                <a:latin typeface="Arial Narrow Regular" panose="020B0706020202030204" charset="0"/>
                <a:ea typeface="Aptos"/>
                <a:cs typeface="Arial Narrow Regular" panose="020B0706020202030204" charset="0"/>
                <a:sym typeface="+mn-ea"/>
              </a:rPr>
              <a:t>- </a:t>
            </a:r>
            <a:r>
              <a:rPr lang="en-US" altLang="en-US" sz="1200" i="1" dirty="0">
                <a:solidFill>
                  <a:srgbClr val="C00000"/>
                </a:solidFill>
                <a:latin typeface="Arial Narrow Italic" panose="020B0706020202030204" charset="0"/>
                <a:ea typeface="Aptos"/>
                <a:cs typeface="Arial Narrow Italic" panose="020B0706020202030204" charset="0"/>
                <a:sym typeface="+mn-ea"/>
              </a:rPr>
              <a:t>B. </a:t>
            </a:r>
            <a:r>
              <a:rPr lang="en-US" altLang="en-US" sz="1200" i="1" dirty="0" err="1">
                <a:solidFill>
                  <a:srgbClr val="C00000"/>
                </a:solidFill>
                <a:latin typeface="Arial Narrow Italic" panose="020B0706020202030204" charset="0"/>
                <a:ea typeface="Aptos"/>
                <a:cs typeface="Arial Narrow Italic" panose="020B0706020202030204" charset="0"/>
                <a:sym typeface="+mn-ea"/>
              </a:rPr>
              <a:t>Alefeld</a:t>
            </a:r>
            <a:r>
              <a:rPr lang="ru-RU" altLang="en-US" sz="1200" i="1" dirty="0">
                <a:solidFill>
                  <a:srgbClr val="C00000"/>
                </a:solidFill>
                <a:latin typeface="Arial Narrow Italic" panose="020B0706020202030204" charset="0"/>
                <a:ea typeface="Aptos"/>
                <a:cs typeface="Arial Narrow Italic" panose="020B0706020202030204" charset="0"/>
                <a:sym typeface="+mn-ea"/>
              </a:rPr>
              <a:t> </a:t>
            </a:r>
            <a:r>
              <a:rPr lang="en-US" altLang="ru-RU" sz="1200" i="1" dirty="0">
                <a:solidFill>
                  <a:srgbClr val="C00000"/>
                </a:solidFill>
                <a:latin typeface="Arial Narrow Italic" panose="020B0706020202030204" charset="0"/>
                <a:ea typeface="Aptos"/>
                <a:cs typeface="Arial Narrow Italic" panose="020B0706020202030204" charset="0"/>
                <a:sym typeface="+mn-ea"/>
              </a:rPr>
              <a:t>et al.</a:t>
            </a:r>
            <a:r>
              <a:rPr lang="en-US" altLang="en-US" sz="1200" i="1" dirty="0">
                <a:solidFill>
                  <a:srgbClr val="C00000"/>
                </a:solidFill>
                <a:latin typeface="Arial Narrow Italic" panose="020B0706020202030204" charset="0"/>
                <a:ea typeface="Aptos"/>
                <a:cs typeface="Arial Narrow Italic" panose="020B0706020202030204" charset="0"/>
                <a:sym typeface="+mn-ea"/>
              </a:rPr>
              <a:t>, Zeit. für Phys. B  (1981</a:t>
            </a:r>
            <a:r>
              <a:rPr lang="ru-RU" altLang="en-US" sz="1200" i="1" dirty="0">
                <a:solidFill>
                  <a:srgbClr val="C00000"/>
                </a:solidFill>
                <a:latin typeface="Arial Narrow Italic" panose="020B0706020202030204" charset="0"/>
                <a:ea typeface="Aptos"/>
                <a:cs typeface="Arial Narrow Italic" panose="020B0706020202030204" charset="0"/>
                <a:sym typeface="+mn-ea"/>
              </a:rPr>
              <a:t>)</a:t>
            </a:r>
            <a:r>
              <a:rPr lang="en-US" altLang="zh-CN" sz="1200" i="1" dirty="0">
                <a:solidFill>
                  <a:srgbClr val="C00000"/>
                </a:solidFill>
                <a:latin typeface="Arial Narrow Italic" panose="020B0706020202030204" charset="0"/>
                <a:ea typeface="Aptos"/>
                <a:cs typeface="Arial Narrow Italic" panose="020B0706020202030204" charset="0"/>
                <a:sym typeface="+mn-ea"/>
              </a:rPr>
              <a:t> </a:t>
            </a:r>
            <a:endParaRPr kumimoji="0" lang="en-US" altLang="zh-CN" sz="1200" b="0" i="1" u="none" strike="noStrike" cap="none" spc="0" normalizeH="0" baseline="0" dirty="0">
              <a:ln>
                <a:noFill/>
              </a:ln>
              <a:solidFill>
                <a:srgbClr val="C00000"/>
              </a:solidFill>
              <a:effectLst/>
              <a:uFillTx/>
              <a:latin typeface="Arial Narrow Italic" panose="020B0706020202030204" charset="0"/>
              <a:ea typeface="Aptos"/>
              <a:cs typeface="Arial Narrow Italic" panose="020B0706020202030204" charset="0"/>
              <a:sym typeface="+mn-ea"/>
            </a:endParaRPr>
          </a:p>
        </p:txBody>
      </p:sp>
      <p:pic>
        <p:nvPicPr>
          <p:cNvPr id="419" name="Рисунок 2" descr="Рисунок 2"/>
          <p:cNvPicPr>
            <a:picLocks noChangeAspect="1"/>
          </p:cNvPicPr>
          <p:nvPr/>
        </p:nvPicPr>
        <p:blipFill>
          <a:blip r:embed="rId8"/>
          <a:srcRect r="8904" b="21672"/>
          <a:stretch>
            <a:fillRect/>
          </a:stretch>
        </p:blipFill>
        <p:spPr>
          <a:xfrm>
            <a:off x="6096000" y="4429125"/>
            <a:ext cx="3980815" cy="2161540"/>
          </a:xfrm>
          <a:prstGeom prst="rect">
            <a:avLst/>
          </a:prstGeom>
          <a:ln w="12700">
            <a:miter lim="400000"/>
            <a:headEnd/>
            <a:tailEnd/>
          </a:ln>
        </p:spPr>
      </p:pic>
      <p:sp>
        <p:nvSpPr>
          <p:cNvPr id="2" name="Text Box 1"/>
          <p:cNvSpPr txBox="1"/>
          <p:nvPr/>
        </p:nvSpPr>
        <p:spPr>
          <a:xfrm>
            <a:off x="4718050" y="4149725"/>
            <a:ext cx="5759430" cy="350417"/>
          </a:xfrm>
          <a:prstGeom prst="rect">
            <a:avLst/>
          </a:prstGeom>
        </p:spPr>
        <p:txBody>
          <a:bodyPr wrap="square">
            <a:spAutoFit/>
          </a:bodyPr>
          <a:lstStyle/>
          <a:p>
            <a:pPr marL="0" indent="226695" algn="just" defTabSz="266700">
              <a:lnSpc>
                <a:spcPct val="115000"/>
              </a:lnSpc>
            </a:pPr>
            <a:r>
              <a:rPr lang="en-US" altLang="en-US" sz="1600" dirty="0">
                <a:solidFill>
                  <a:srgbClr val="0000FF"/>
                </a:solidFill>
                <a:latin typeface="Arial Narrow Regular" panose="020B0706020202030204" charset="0"/>
                <a:ea typeface="Aptos"/>
                <a:cs typeface="Arial Narrow Regular" panose="020B0706020202030204" charset="0"/>
              </a:rPr>
              <a:t>Gradient spin-flipper for UCN time focusing</a:t>
            </a:r>
            <a:r>
              <a:rPr lang="en-US" altLang="zh-CN" sz="1600" dirty="0">
                <a:solidFill>
                  <a:srgbClr val="0000FF"/>
                </a:solidFill>
                <a:latin typeface="Arial Narrow Regular" panose="020B0706020202030204" charset="0"/>
                <a:ea typeface="Aptos"/>
                <a:cs typeface="Arial Narrow Regular" panose="020B0706020202030204" charset="0"/>
              </a:rPr>
              <a:t> - </a:t>
            </a:r>
            <a:r>
              <a:rPr lang="en-US" altLang="zh-CN" sz="1200" i="1" dirty="0">
                <a:solidFill>
                  <a:srgbClr val="C00000"/>
                </a:solidFill>
                <a:latin typeface="Arial Narrow Italic" panose="020B0706020202030204" charset="0"/>
                <a:ea typeface="Aptos"/>
                <a:cs typeface="Arial Narrow Italic" panose="020B0706020202030204" charset="0"/>
              </a:rPr>
              <a:t>Arimoto et al. </a:t>
            </a:r>
            <a:r>
              <a:rPr lang="en-US" altLang="zh-CN" sz="1200" i="1" dirty="0" err="1">
                <a:solidFill>
                  <a:srgbClr val="C00000"/>
                </a:solidFill>
                <a:latin typeface="Arial Narrow Italic" panose="020B0706020202030204" charset="0"/>
                <a:ea typeface="Aptos"/>
                <a:cs typeface="Arial Narrow Italic" panose="020B0706020202030204" charset="0"/>
              </a:rPr>
              <a:t>Prys.Rev</a:t>
            </a:r>
            <a:r>
              <a:rPr lang="en-US" altLang="zh-CN" sz="1200" i="1" dirty="0">
                <a:solidFill>
                  <a:srgbClr val="C00000"/>
                </a:solidFill>
                <a:latin typeface="Arial Narrow Italic" panose="020B0706020202030204" charset="0"/>
                <a:ea typeface="Aptos"/>
                <a:cs typeface="Arial Narrow Italic" panose="020B0706020202030204" charset="0"/>
              </a:rPr>
              <a:t>. A (2012)</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Линия"/>
          <p:cNvSpPr/>
          <p:nvPr/>
        </p:nvSpPr>
        <p:spPr>
          <a:xfrm>
            <a:off x="0" y="0"/>
            <a:ext cx="914400" cy="0"/>
          </a:xfrm>
          <a:prstGeom prst="line">
            <a:avLst/>
          </a:prstGeom>
          <a:ln w="3175">
            <a:solidFill>
              <a:srgbClr val="FBFFFF"/>
            </a:solidFill>
            <a:miter/>
          </a:ln>
        </p:spPr>
        <p:txBody>
          <a:bodyPr lIns="45719" rIns="45719"/>
          <a:lstStyle/>
          <a:p>
            <a:endParaRPr/>
          </a:p>
        </p:txBody>
      </p:sp>
      <p:sp>
        <p:nvSpPr>
          <p:cNvPr id="627" name="Линия"/>
          <p:cNvSpPr/>
          <p:nvPr/>
        </p:nvSpPr>
        <p:spPr>
          <a:xfrm>
            <a:off x="0" y="0"/>
            <a:ext cx="914400" cy="0"/>
          </a:xfrm>
          <a:prstGeom prst="line">
            <a:avLst/>
          </a:prstGeom>
          <a:ln w="3175">
            <a:solidFill>
              <a:srgbClr val="FBFFFF"/>
            </a:solidFill>
            <a:miter/>
          </a:ln>
        </p:spPr>
        <p:txBody>
          <a:bodyPr lIns="45719" rIns="45719"/>
          <a:lstStyle/>
          <a:p>
            <a:endParaRPr/>
          </a:p>
        </p:txBody>
      </p:sp>
      <p:pic>
        <p:nvPicPr>
          <p:cNvPr id="648" name="Линия Линия" descr="Линия Линия"/>
          <p:cNvPicPr/>
          <p:nvPr/>
        </p:nvPicPr>
        <p:blipFill>
          <a:blip r:embed="rId2"/>
          <a:stretch>
            <a:fillRect/>
          </a:stretch>
        </p:blipFill>
        <p:spPr>
          <a:xfrm>
            <a:off x="111654" y="628650"/>
            <a:ext cx="11540067" cy="76200"/>
          </a:xfrm>
          <a:prstGeom prst="rect">
            <a:avLst/>
          </a:prstGeom>
        </p:spPr>
      </p:pic>
      <p:sp>
        <p:nvSpPr>
          <p:cNvPr id="15" name="Text Box 14"/>
          <p:cNvSpPr txBox="1"/>
          <p:nvPr/>
        </p:nvSpPr>
        <p:spPr>
          <a:xfrm>
            <a:off x="732834" y="896925"/>
            <a:ext cx="10297706" cy="33855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r>
              <a:rPr lang="en" sz="1600" dirty="0">
                <a:solidFill>
                  <a:srgbClr val="FF0000"/>
                </a:solidFill>
                <a:latin typeface="Avenir Next Condensed Regular" panose="020B0806020202020204"/>
                <a:ea typeface="Times New Roman" panose="02020603050405020304" pitchFamily="18" charset="0"/>
                <a:sym typeface="+mn-ea"/>
              </a:rPr>
              <a:t>It is desirable that the magnetic system forming the stationary field, as well as the HF resonator, have cylindrical symmetry.</a:t>
            </a:r>
            <a:endParaRPr kumimoji="0" lang="ru-RU" sz="1600" b="0" i="0" u="none" strike="noStrike" cap="none" spc="0" normalizeH="0" baseline="0" dirty="0">
              <a:ln>
                <a:noFill/>
              </a:ln>
              <a:solidFill>
                <a:srgbClr val="FF0000"/>
              </a:solidFill>
              <a:effectLst/>
              <a:uFillTx/>
              <a:latin typeface="Avenir Next Condensed Regular" panose="020B0806020202020204"/>
              <a:ea typeface="Times New Roman" panose="02020603050405020304" pitchFamily="18" charset="0"/>
              <a:cs typeface="Calibri" panose="020F0502020204030204"/>
              <a:sym typeface="+mn-ea"/>
            </a:endParaRPr>
          </a:p>
        </p:txBody>
      </p:sp>
      <p:pic>
        <p:nvPicPr>
          <p:cNvPr id="18" name="Picture 17"/>
          <p:cNvPicPr>
            <a:picLocks noChangeAspect="1"/>
          </p:cNvPicPr>
          <p:nvPr/>
        </p:nvPicPr>
        <p:blipFill>
          <a:blip r:embed="rId3"/>
          <a:stretch>
            <a:fillRect/>
          </a:stretch>
        </p:blipFill>
        <p:spPr>
          <a:xfrm>
            <a:off x="2684526" y="1542923"/>
            <a:ext cx="5593715" cy="2823210"/>
          </a:xfrm>
          <a:prstGeom prst="rect">
            <a:avLst/>
          </a:prstGeom>
        </p:spPr>
      </p:pic>
      <p:sp>
        <p:nvSpPr>
          <p:cNvPr id="2" name="to decelerate a neutron at a speed of 20 m/s to a speed of 5 m/s"/>
          <p:cNvSpPr txBox="1"/>
          <p:nvPr/>
        </p:nvSpPr>
        <p:spPr>
          <a:xfrm>
            <a:off x="1716914" y="5663565"/>
            <a:ext cx="8758172" cy="353943"/>
          </a:xfrm>
          <a:prstGeom prst="rect">
            <a:avLst/>
          </a:prstGeom>
          <a:ln w="12700">
            <a:miter lim="400000"/>
          </a:ln>
        </p:spPr>
        <p:txBody>
          <a:bodyPr wrap="square" lIns="45719" rIns="45719">
            <a:spAutoFit/>
          </a:bodyPr>
          <a:lstStyle/>
          <a:p>
            <a:pPr defTabSz="914400">
              <a:defRPr sz="2200">
                <a:solidFill>
                  <a:srgbClr val="0433FF"/>
                </a:solidFill>
                <a:latin typeface="Avenir Next Medium" panose="020B0803020202020204"/>
                <a:ea typeface="Avenir Next Medium" panose="020B0803020202020204"/>
                <a:cs typeface="Avenir Next Medium" panose="020B0803020202020204"/>
                <a:sym typeface="Avenir Next Medium" panose="020B0803020202020204"/>
              </a:defRPr>
            </a:pPr>
            <a:r>
              <a:rPr lang="en" sz="1700" dirty="0">
                <a:latin typeface="Arial Narrow Medium" charset="0"/>
                <a:cs typeface="Arial Narrow Medium" charset="0"/>
              </a:rPr>
              <a:t>It allows to slow down VCNs with velocities of </a:t>
            </a:r>
            <a:r>
              <a:rPr lang="ru-RU" sz="1700" dirty="0">
                <a:solidFill>
                  <a:srgbClr val="FF0000"/>
                </a:solidFill>
                <a:effectLst/>
                <a:latin typeface="Arial Narrow Medium" charset="0"/>
                <a:cs typeface="Arial Narrow Medium" charset="0"/>
              </a:rPr>
              <a:t>20 </a:t>
            </a:r>
            <a:r>
              <a:rPr lang="en-US" sz="1700" dirty="0">
                <a:solidFill>
                  <a:srgbClr val="FF0000"/>
                </a:solidFill>
                <a:latin typeface="Arial Narrow Medium" charset="0"/>
                <a:cs typeface="Arial Narrow Medium" charset="0"/>
              </a:rPr>
              <a:t>m</a:t>
            </a:r>
            <a:r>
              <a:rPr lang="ru-RU" sz="1700" dirty="0">
                <a:solidFill>
                  <a:srgbClr val="FF0000"/>
                </a:solidFill>
                <a:effectLst/>
                <a:latin typeface="Arial Narrow Medium" charset="0"/>
                <a:cs typeface="Arial Narrow Medium" charset="0"/>
              </a:rPr>
              <a:t>/</a:t>
            </a:r>
            <a:r>
              <a:rPr lang="en-US" sz="1700" dirty="0">
                <a:solidFill>
                  <a:srgbClr val="FF0000"/>
                </a:solidFill>
                <a:latin typeface="Arial Narrow Medium" charset="0"/>
                <a:cs typeface="Arial Narrow Medium" charset="0"/>
              </a:rPr>
              <a:t>s</a:t>
            </a:r>
            <a:r>
              <a:rPr lang="ru-RU" sz="1700" dirty="0">
                <a:effectLst/>
                <a:latin typeface="Arial Narrow Medium" charset="0"/>
                <a:cs typeface="Arial Narrow Medium" charset="0"/>
              </a:rPr>
              <a:t> </a:t>
            </a:r>
            <a:r>
              <a:rPr lang="en-US" sz="1700" dirty="0">
                <a:latin typeface="Arial Narrow Medium" charset="0"/>
                <a:cs typeface="Arial Narrow Medium" charset="0"/>
              </a:rPr>
              <a:t>to UCNs with velocities of</a:t>
            </a:r>
            <a:r>
              <a:rPr lang="ru-RU" sz="1700" dirty="0">
                <a:effectLst/>
                <a:latin typeface="Arial Narrow Medium" charset="0"/>
                <a:cs typeface="Arial Narrow Medium" charset="0"/>
              </a:rPr>
              <a:t> </a:t>
            </a:r>
            <a:r>
              <a:rPr lang="ru-RU" sz="1700" dirty="0">
                <a:solidFill>
                  <a:srgbClr val="FF0000"/>
                </a:solidFill>
                <a:effectLst/>
                <a:latin typeface="Arial Narrow Medium" charset="0"/>
                <a:cs typeface="Arial Narrow Medium" charset="0"/>
              </a:rPr>
              <a:t>5 </a:t>
            </a:r>
            <a:r>
              <a:rPr lang="en-US" sz="1700" dirty="0">
                <a:solidFill>
                  <a:srgbClr val="FF0000"/>
                </a:solidFill>
                <a:effectLst/>
                <a:latin typeface="Arial Narrow Medium" charset="0"/>
                <a:cs typeface="Arial Narrow Medium" charset="0"/>
              </a:rPr>
              <a:t>m</a:t>
            </a:r>
            <a:r>
              <a:rPr lang="ru-RU" sz="1700" dirty="0">
                <a:solidFill>
                  <a:srgbClr val="FF0000"/>
                </a:solidFill>
                <a:effectLst/>
                <a:latin typeface="Arial Narrow Medium" charset="0"/>
                <a:cs typeface="Arial Narrow Medium" charset="0"/>
              </a:rPr>
              <a:t>/</a:t>
            </a:r>
            <a:r>
              <a:rPr lang="en-US" sz="1700" dirty="0">
                <a:solidFill>
                  <a:srgbClr val="FF0000"/>
                </a:solidFill>
                <a:latin typeface="Arial Narrow Medium" charset="0"/>
                <a:cs typeface="Arial Narrow Medium" charset="0"/>
              </a:rPr>
              <a:t>s</a:t>
            </a:r>
            <a:endParaRPr sz="1700" dirty="0">
              <a:solidFill>
                <a:srgbClr val="FF0000"/>
              </a:solidFill>
              <a:latin typeface="Arial Narrow Medium" charset="0"/>
              <a:cs typeface="Arial Narrow Medium" charset="0"/>
            </a:endParaRPr>
          </a:p>
        </p:txBody>
      </p:sp>
      <p:grpSp>
        <p:nvGrpSpPr>
          <p:cNvPr id="3" name="Группа 3"/>
          <p:cNvGrpSpPr/>
          <p:nvPr/>
        </p:nvGrpSpPr>
        <p:grpSpPr>
          <a:xfrm>
            <a:off x="2770480" y="4717300"/>
            <a:ext cx="5773865" cy="595099"/>
            <a:chOff x="5482702" y="3425142"/>
            <a:chExt cx="5773865" cy="595099"/>
          </a:xfrm>
        </p:grpSpPr>
        <mc:AlternateContent xmlns:mc="http://schemas.openxmlformats.org/markup-compatibility/2006" xmlns:a14="http://schemas.microsoft.com/office/drawing/2010/main">
          <mc:Choice Requires="a14">
            <p:sp>
              <p:nvSpPr>
                <p:cNvPr id="4" name="Уравнение"/>
                <p:cNvSpPr txBox="1"/>
                <p:nvPr/>
              </p:nvSpPr>
              <p:spPr>
                <a:xfrm>
                  <a:off x="7566617" y="3576497"/>
                  <a:ext cx="1462323" cy="29238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lang="el-GR" sz="1900" i="1" smtClean="0">
                            <a:solidFill>
                              <a:srgbClr val="011892"/>
                            </a:solidFill>
                            <a:latin typeface="Cambria Math" panose="02040503050406030204" pitchFamily="18" charset="0"/>
                          </a:rPr>
                          <m:t>Δ</m:t>
                        </m:r>
                        <m:r>
                          <a:rPr lang="el-GR" sz="1900" i="1" smtClean="0">
                            <a:solidFill>
                              <a:srgbClr val="011892"/>
                            </a:solidFill>
                            <a:latin typeface="Cambria Math" panose="02040503050406030204" pitchFamily="18" charset="0"/>
                          </a:rPr>
                          <m:t>𝐸</m:t>
                        </m:r>
                        <m:r>
                          <a:rPr lang="el-GR" sz="1900" i="1" smtClean="0">
                            <a:solidFill>
                              <a:srgbClr val="011892"/>
                            </a:solidFill>
                            <a:latin typeface="Cambria Math" panose="02040503050406030204" pitchFamily="18" charset="0"/>
                          </a:rPr>
                          <m:t>≈</m:t>
                        </m:r>
                        <m:r>
                          <a:rPr lang="el-GR" sz="1900" i="1" smtClean="0">
                            <a:solidFill>
                              <a:srgbClr val="011892"/>
                            </a:solidFill>
                            <a:latin typeface="Cambria Math" panose="02040503050406030204" pitchFamily="18" charset="0"/>
                          </a:rPr>
                          <m:t>2</m:t>
                        </m:r>
                        <m:r>
                          <a:rPr lang="el-GR" sz="1900" i="1" smtClean="0">
                            <a:solidFill>
                              <a:srgbClr val="011892"/>
                            </a:solidFill>
                            <a:latin typeface="Cambria Math" panose="02040503050406030204" pitchFamily="18" charset="0"/>
                          </a:rPr>
                          <m:t>.</m:t>
                        </m:r>
                        <m:r>
                          <a:rPr lang="el-GR" sz="1900" i="1" smtClean="0">
                            <a:solidFill>
                              <a:srgbClr val="011892"/>
                            </a:solidFill>
                            <a:latin typeface="Cambria Math" panose="02040503050406030204" pitchFamily="18" charset="0"/>
                          </a:rPr>
                          <m:t>4</m:t>
                        </m:r>
                        <m:r>
                          <a:rPr lang="el-GR" sz="1900" i="1" smtClean="0">
                            <a:solidFill>
                              <a:srgbClr val="011892"/>
                            </a:solidFill>
                            <a:latin typeface="Cambria Math" panose="02040503050406030204" pitchFamily="18" charset="0"/>
                          </a:rPr>
                          <m:t> </m:t>
                        </m:r>
                        <m:r>
                          <a:rPr lang="el-GR" sz="1900" i="1">
                            <a:solidFill>
                              <a:srgbClr val="FF0000"/>
                            </a:solidFill>
                            <a:latin typeface="Cambria Math" panose="02040503050406030204" pitchFamily="18" charset="0"/>
                          </a:rPr>
                          <m:t>𝜇</m:t>
                        </m:r>
                        <m:r>
                          <a:rPr lang="en-US" sz="1900" b="0" i="1" smtClean="0">
                            <a:solidFill>
                              <a:srgbClr val="FF0000"/>
                            </a:solidFill>
                            <a:latin typeface="Cambria Math" panose="02040503050406030204" pitchFamily="18" charset="0"/>
                          </a:rPr>
                          <m:t>𝑒𝑉</m:t>
                        </m:r>
                      </m:oMath>
                    </m:oMathPara>
                  </a14:m>
                  <a:endParaRPr sz="1900" i="1" dirty="0">
                    <a:solidFill>
                      <a:srgbClr val="FF0000"/>
                    </a:solidFill>
                  </a:endParaRPr>
                </a:p>
              </p:txBody>
            </p:sp>
          </mc:Choice>
          <mc:Fallback xmlns="">
            <p:sp>
              <p:nvSpPr>
                <p:cNvPr id="4" name="Уравнение"/>
                <p:cNvSpPr txBox="1">
                  <a:spLocks noRot="1" noChangeAspect="1" noMove="1" noResize="1" noEditPoints="1" noAdjustHandles="1" noChangeArrowheads="1" noChangeShapeType="1" noTextEdit="1"/>
                </p:cNvSpPr>
                <p:nvPr/>
              </p:nvSpPr>
              <p:spPr>
                <a:xfrm>
                  <a:off x="7566617" y="3576497"/>
                  <a:ext cx="1462323" cy="292388"/>
                </a:xfrm>
                <a:prstGeom prst="rect">
                  <a:avLst/>
                </a:prstGeom>
                <a:blipFill>
                  <a:blip r:embed="rId4"/>
                  <a:stretch>
                    <a:fillRect l="-3448" t="-8333" r="-2586" b="-37500"/>
                  </a:stretch>
                </a:blipFill>
                <a:ln w="12700">
                  <a:miter lim="400000"/>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Уравнение"/>
                <p:cNvSpPr txBox="1"/>
                <p:nvPr/>
              </p:nvSpPr>
              <p:spPr>
                <a:xfrm>
                  <a:off x="5482702" y="3425142"/>
                  <a:ext cx="1575688" cy="595099"/>
                </a:xfrm>
                <a:prstGeom prst="rect">
                  <a:avLst/>
                </a:prstGeom>
                <a:ln w="12700">
                  <a:miter lim="400000"/>
                </a:ln>
              </p:spPr>
              <p:txBody>
                <a:bodyPr wrap="none" lIns="0" tIns="0" rIns="0" bIns="0">
                  <a:spAutoFit/>
                </a:bodyPr>
                <a:lstStyle/>
                <a:p>
                  <a:pPr algn="l" defTabSz="914400" latinLnBrk="1"/>
                  <a14:m>
                    <m:oMathPara xmlns:m="http://schemas.openxmlformats.org/officeDocument/2006/math">
                      <m:oMathParaPr>
                        <m:jc m:val="centerGroup"/>
                      </m:oMathParaPr>
                      <m:oMath xmlns:m="http://schemas.openxmlformats.org/officeDocument/2006/math">
                        <m:r>
                          <a:rPr lang="en-US" altLang="ar-AE" sz="1900" i="1" smtClean="0">
                            <a:solidFill>
                              <a:srgbClr val="011892"/>
                            </a:solidFill>
                            <a:latin typeface="Cambria Math" panose="02040503050406030204" pitchFamily="18" charset="0"/>
                          </a:rPr>
                          <m:t>𝐵</m:t>
                        </m:r>
                        <m:r>
                          <a:rPr lang="ar-AE" sz="1900" i="1" smtClean="0">
                            <a:solidFill>
                              <a:srgbClr val="011892"/>
                            </a:solidFill>
                            <a:latin typeface="Cambria Math" panose="02040503050406030204" pitchFamily="18" charset="0"/>
                          </a:rPr>
                          <m:t>=</m:t>
                        </m:r>
                        <m:f>
                          <m:fPr>
                            <m:ctrlPr>
                              <a:rPr lang="ar-AE" sz="1900" i="1">
                                <a:solidFill>
                                  <a:srgbClr val="011892"/>
                                </a:solidFill>
                                <a:latin typeface="Cambria Math" panose="02040503050406030204" pitchFamily="18" charset="0"/>
                              </a:rPr>
                            </m:ctrlPr>
                          </m:fPr>
                          <m:num>
                            <m:r>
                              <m:rPr>
                                <m:sty m:val="p"/>
                              </m:rPr>
                              <a:rPr lang="el-GR" sz="1900" i="1">
                                <a:solidFill>
                                  <a:srgbClr val="011892"/>
                                </a:solidFill>
                                <a:latin typeface="Cambria Math" panose="02040503050406030204" pitchFamily="18" charset="0"/>
                              </a:rPr>
                              <m:t>Δ</m:t>
                            </m:r>
                            <m:r>
                              <a:rPr lang="el-GR" sz="1900" i="1">
                                <a:solidFill>
                                  <a:srgbClr val="011892"/>
                                </a:solidFill>
                                <a:latin typeface="Cambria Math" panose="02040503050406030204" pitchFamily="18" charset="0"/>
                              </a:rPr>
                              <m:t>𝐸</m:t>
                            </m:r>
                          </m:num>
                          <m:den>
                            <m:r>
                              <a:rPr lang="ar-AE" sz="1900" i="1">
                                <a:solidFill>
                                  <a:srgbClr val="011892"/>
                                </a:solidFill>
                                <a:latin typeface="Cambria Math" panose="02040503050406030204" pitchFamily="18" charset="0"/>
                              </a:rPr>
                              <m:t>2</m:t>
                            </m:r>
                            <m:r>
                              <a:rPr lang="en-US" altLang="ar-AE" sz="1900" i="1">
                                <a:solidFill>
                                  <a:srgbClr val="011892"/>
                                </a:solidFill>
                                <a:latin typeface="Cambria Math" panose="02040503050406030204" pitchFamily="18" charset="0"/>
                                <a:cs typeface="DejaVu Math TeX Gyre" panose="02000503000000000000" charset="0"/>
                              </a:rPr>
                              <m:t>𝜇</m:t>
                            </m:r>
                          </m:den>
                        </m:f>
                        <m:r>
                          <a:rPr lang="ar-AE" sz="1900" i="1">
                            <a:solidFill>
                              <a:srgbClr val="011892"/>
                            </a:solidFill>
                            <a:latin typeface="Cambria Math" panose="02040503050406030204" pitchFamily="18" charset="0"/>
                          </a:rPr>
                          <m:t>≈</m:t>
                        </m:r>
                        <m:r>
                          <a:rPr lang="ar-AE" sz="1900" b="0" i="1" smtClean="0">
                            <a:solidFill>
                              <a:srgbClr val="FF0000"/>
                            </a:solidFill>
                            <a:latin typeface="Cambria Math" panose="02040503050406030204" pitchFamily="18" charset="0"/>
                          </a:rPr>
                          <m:t>2</m:t>
                        </m:r>
                        <m:r>
                          <a:rPr lang="en-US" sz="1900" b="0" i="1" smtClean="0">
                            <a:solidFill>
                              <a:srgbClr val="FF0000"/>
                            </a:solidFill>
                            <a:latin typeface="Cambria Math" panose="02040503050406030204" pitchFamily="18" charset="0"/>
                          </a:rPr>
                          <m:t>0</m:t>
                        </m:r>
                        <m:r>
                          <m:rPr>
                            <m:nor/>
                          </m:rPr>
                          <a:rPr lang="en-US" sz="1900" b="0" i="1" smtClean="0">
                            <a:solidFill>
                              <a:srgbClr val="FF0000"/>
                            </a:solidFill>
                            <a:latin typeface="Cambria Math" panose="02040503050406030204" pitchFamily="18" charset="0"/>
                          </a:rPr>
                          <m:t>T</m:t>
                        </m:r>
                      </m:oMath>
                    </m:oMathPara>
                  </a14:m>
                  <a:endParaRPr sz="1900" dirty="0">
                    <a:solidFill>
                      <a:srgbClr val="011993"/>
                    </a:solidFill>
                  </a:endParaRPr>
                </a:p>
              </p:txBody>
            </p:sp>
          </mc:Choice>
          <mc:Fallback xmlns="">
            <p:sp>
              <p:nvSpPr>
                <p:cNvPr id="5" name="Уравнение"/>
                <p:cNvSpPr txBox="1">
                  <a:spLocks noRot="1" noChangeAspect="1" noMove="1" noResize="1" noEditPoints="1" noAdjustHandles="1" noChangeArrowheads="1" noChangeShapeType="1" noTextEdit="1"/>
                </p:cNvSpPr>
                <p:nvPr/>
              </p:nvSpPr>
              <p:spPr>
                <a:xfrm>
                  <a:off x="5482702" y="3425142"/>
                  <a:ext cx="1575688" cy="595099"/>
                </a:xfrm>
                <a:prstGeom prst="rect">
                  <a:avLst/>
                </a:prstGeom>
                <a:blipFill>
                  <a:blip r:embed="rId5"/>
                  <a:stretch>
                    <a:fillRect l="-2381" r="-3175" b="-12500"/>
                  </a:stretch>
                </a:blipFill>
                <a:ln w="12700">
                  <a:miter lim="400000"/>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Уравнение"/>
                <p:cNvSpPr txBox="1"/>
                <p:nvPr/>
              </p:nvSpPr>
              <p:spPr>
                <a:xfrm>
                  <a:off x="9262944" y="3519355"/>
                  <a:ext cx="1993623" cy="500778"/>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a:rPr lang="en-US" altLang="ar-AE" sz="1900" i="1" smtClean="0">
                            <a:solidFill>
                              <a:srgbClr val="011892"/>
                            </a:solidFill>
                            <a:latin typeface="Cambria Math" panose="02040503050406030204" pitchFamily="18" charset="0"/>
                          </a:rPr>
                          <m:t>𝑓</m:t>
                        </m:r>
                        <m:r>
                          <a:rPr lang="ar-AE" sz="1900" i="1" smtClean="0">
                            <a:solidFill>
                              <a:srgbClr val="011892"/>
                            </a:solidFill>
                            <a:latin typeface="Cambria Math" panose="02040503050406030204" pitchFamily="18" charset="0"/>
                          </a:rPr>
                          <m:t>=</m:t>
                        </m:r>
                        <m:f>
                          <m:fPr>
                            <m:ctrlPr>
                              <a:rPr lang="ar-AE" sz="1900" i="1">
                                <a:solidFill>
                                  <a:srgbClr val="011892"/>
                                </a:solidFill>
                                <a:latin typeface="Cambria Math" panose="02040503050406030204" pitchFamily="18" charset="0"/>
                              </a:rPr>
                            </m:ctrlPr>
                          </m:fPr>
                          <m:num>
                            <m:r>
                              <a:rPr lang="en-US" altLang="ar-AE" sz="1900" i="1">
                                <a:solidFill>
                                  <a:srgbClr val="011892"/>
                                </a:solidFill>
                                <a:latin typeface="Cambria Math" panose="02040503050406030204" pitchFamily="18" charset="0"/>
                                <a:cs typeface="DejaVu Math TeX Gyre" panose="02000503000000000000" charset="0"/>
                              </a:rPr>
                              <m:t>𝜔</m:t>
                            </m:r>
                          </m:num>
                          <m:den>
                            <m:r>
                              <a:rPr lang="ar-AE" sz="1900" i="1">
                                <a:solidFill>
                                  <a:srgbClr val="011892"/>
                                </a:solidFill>
                                <a:latin typeface="Cambria Math" panose="02040503050406030204" pitchFamily="18" charset="0"/>
                              </a:rPr>
                              <m:t>2</m:t>
                            </m:r>
                            <m:r>
                              <a:rPr lang="en-US" altLang="ar-AE" sz="1900" i="1">
                                <a:solidFill>
                                  <a:srgbClr val="011892"/>
                                </a:solidFill>
                                <a:latin typeface="Cambria Math" panose="02040503050406030204" pitchFamily="18" charset="0"/>
                                <a:cs typeface="DejaVu Math TeX Gyre" panose="02000503000000000000" charset="0"/>
                              </a:rPr>
                              <m:t>𝜋</m:t>
                            </m:r>
                          </m:den>
                        </m:f>
                        <m:r>
                          <a:rPr lang="ar-AE" sz="1900" i="1">
                            <a:solidFill>
                              <a:srgbClr val="011892"/>
                            </a:solidFill>
                            <a:latin typeface="Cambria Math" panose="02040503050406030204" pitchFamily="18" charset="0"/>
                          </a:rPr>
                          <m:t>≈</m:t>
                        </m:r>
                        <m:r>
                          <a:rPr lang="ar-AE" sz="1900" i="1">
                            <a:solidFill>
                              <a:srgbClr val="FF0000"/>
                            </a:solidFill>
                            <a:latin typeface="Cambria Math" panose="02040503050406030204" pitchFamily="18" charset="0"/>
                          </a:rPr>
                          <m:t>5</m:t>
                        </m:r>
                        <m:r>
                          <a:rPr lang="ar-AE" sz="1900" b="0" i="1" smtClean="0">
                            <a:solidFill>
                              <a:srgbClr val="FF0000"/>
                            </a:solidFill>
                            <a:latin typeface="Cambria Math" panose="02040503050406030204" pitchFamily="18" charset="0"/>
                          </a:rPr>
                          <m:t>2</m:t>
                        </m:r>
                        <m:r>
                          <a:rPr lang="ar-AE" sz="1900" i="1">
                            <a:solidFill>
                              <a:srgbClr val="FF0000"/>
                            </a:solidFill>
                            <a:latin typeface="Cambria Math" panose="02040503050406030204" pitchFamily="18" charset="0"/>
                          </a:rPr>
                          <m:t>0</m:t>
                        </m:r>
                        <m:r>
                          <m:rPr>
                            <m:nor/>
                          </m:rPr>
                          <a:rPr lang="en-US" sz="1900" b="0" i="1" smtClean="0">
                            <a:solidFill>
                              <a:srgbClr val="FF0000"/>
                            </a:solidFill>
                            <a:latin typeface="Cambria Math" panose="02040503050406030204" pitchFamily="18" charset="0"/>
                          </a:rPr>
                          <m:t>MHz</m:t>
                        </m:r>
                      </m:oMath>
                    </m:oMathPara>
                  </a14:m>
                  <a:endParaRPr sz="1900" dirty="0">
                    <a:solidFill>
                      <a:srgbClr val="011993"/>
                    </a:solidFill>
                  </a:endParaRPr>
                </a:p>
              </p:txBody>
            </p:sp>
          </mc:Choice>
          <mc:Fallback xmlns="">
            <p:sp>
              <p:nvSpPr>
                <p:cNvPr id="6" name="Уравнение"/>
                <p:cNvSpPr txBox="1">
                  <a:spLocks noRot="1" noChangeAspect="1" noMove="1" noResize="1" noEditPoints="1" noAdjustHandles="1" noChangeArrowheads="1" noChangeShapeType="1" noTextEdit="1"/>
                </p:cNvSpPr>
                <p:nvPr/>
              </p:nvSpPr>
              <p:spPr>
                <a:xfrm>
                  <a:off x="9262944" y="3519355"/>
                  <a:ext cx="1993623" cy="500778"/>
                </a:xfrm>
                <a:prstGeom prst="rect">
                  <a:avLst/>
                </a:prstGeom>
                <a:blipFill>
                  <a:blip r:embed="rId6"/>
                  <a:stretch>
                    <a:fillRect l="-4459" r="-2548" b="-14634"/>
                  </a:stretch>
                </a:blipFill>
                <a:ln w="12700">
                  <a:miter lim="400000"/>
                </a:ln>
              </p:spPr>
              <p:txBody>
                <a:bodyPr/>
                <a:lstStyle/>
                <a:p>
                  <a:r>
                    <a:rPr lang="ru-RU">
                      <a:noFill/>
                    </a:rPr>
                    <a:t> </a:t>
                  </a:r>
                </a:p>
              </p:txBody>
            </p:sp>
          </mc:Fallback>
        </mc:AlternateContent>
      </p:grpSp>
      <p:sp>
        <p:nvSpPr>
          <p:cNvPr id="7" name="Decelerator — broadband gradient (adiabatic) spin flipper">
            <a:extLst>
              <a:ext uri="{FF2B5EF4-FFF2-40B4-BE49-F238E27FC236}">
                <a16:creationId xmlns:a16="http://schemas.microsoft.com/office/drawing/2014/main" id="{6B247A72-C161-B570-BAC7-2A0829BADCBA}"/>
              </a:ext>
            </a:extLst>
          </p:cNvPr>
          <p:cNvSpPr txBox="1"/>
          <p:nvPr/>
        </p:nvSpPr>
        <p:spPr>
          <a:xfrm>
            <a:off x="111654" y="159156"/>
            <a:ext cx="5242780" cy="461665"/>
          </a:xfrm>
          <a:prstGeom prst="rect">
            <a:avLst/>
          </a:prstGeom>
          <a:ln w="12700">
            <a:miter lim="400000"/>
          </a:ln>
        </p:spPr>
        <p:txBody>
          <a:bodyPr wrap="none" lIns="45719" rIns="45719">
            <a:spAutoFit/>
          </a:bodyPr>
          <a:lstStyle>
            <a:lvl1pPr algn="ctr" defTabSz="914400">
              <a:defRPr sz="280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sz="2400" dirty="0"/>
              <a:t>Decelerator</a:t>
            </a:r>
            <a:r>
              <a:rPr sz="2400" dirty="0"/>
              <a:t> — </a:t>
            </a:r>
            <a:r>
              <a:rPr lang="en-US" sz="2400" dirty="0"/>
              <a:t>gradient spin-flipper</a:t>
            </a:r>
            <a:endParaRPr sz="24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3"/>
          <p:cNvSpPr txBox="1">
            <a:spLocks noGrp="1"/>
          </p:cNvSpPr>
          <p:nvPr/>
        </p:nvSpPr>
        <p:spPr>
          <a:xfrm>
            <a:off x="933451" y="2362200"/>
            <a:ext cx="10220324" cy="1547495"/>
          </a:xfrm>
          <a:prstGeom prst="rect">
            <a:avLst/>
          </a:prstGeom>
          <a:ln w="12700">
            <a:miter lim="400000"/>
          </a:ln>
        </p:spPr>
        <p:txBody>
          <a:bodyPr lIns="45719" rIns="45719" anchor="ctr">
            <a:normAutofit fontScale="95000"/>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sz="4000" dirty="0"/>
              <a:t>The FLNP contribution to world research with UCN</a:t>
            </a:r>
            <a:endParaRPr lang="en-US" altLang="en-US" sz="4000" b="1" dirty="0">
              <a:latin typeface="Arial Narrow" panose="020B0706020202030204" pitchFamily="34" charset="0"/>
            </a:endParaRPr>
          </a:p>
        </p:txBody>
      </p:sp>
      <p:pic>
        <p:nvPicPr>
          <p:cNvPr id="2" name="Линия Линия" descr="Линия Линия"/>
          <p:cNvPicPr/>
          <p:nvPr/>
        </p:nvPicPr>
        <p:blipFill>
          <a:blip r:embed="rId2"/>
          <a:stretch>
            <a:fillRect/>
          </a:stretch>
        </p:blipFill>
        <p:spPr>
          <a:xfrm>
            <a:off x="834886" y="3513125"/>
            <a:ext cx="10255895" cy="67721"/>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Линия Линия" descr="Линия Линия"/>
          <p:cNvPicPr/>
          <p:nvPr/>
        </p:nvPicPr>
        <p:blipFill>
          <a:blip r:embed="rId2"/>
          <a:stretch>
            <a:fillRect/>
          </a:stretch>
        </p:blipFill>
        <p:spPr>
          <a:xfrm>
            <a:off x="325966" y="622300"/>
            <a:ext cx="11540068" cy="76200"/>
          </a:xfrm>
          <a:prstGeom prst="rect">
            <a:avLst/>
          </a:prstGeom>
        </p:spPr>
      </p:pic>
      <p:pic>
        <p:nvPicPr>
          <p:cNvPr id="6" name="Рисунок 4"/>
          <p:cNvPicPr>
            <a:picLocks noChangeAspect="1"/>
          </p:cNvPicPr>
          <p:nvPr/>
        </p:nvPicPr>
        <p:blipFill>
          <a:blip r:embed="rId3" cstate="print">
            <a:extLst>
              <a:ext uri="{28A0092B-C50C-407E-A947-70E740481C1C}">
                <a14:useLocalDpi xmlns:a14="http://schemas.microsoft.com/office/drawing/2010/main" val="0"/>
              </a:ext>
            </a:extLst>
          </a:blip>
          <a:srcRect r="15319"/>
          <a:stretch>
            <a:fillRect/>
          </a:stretch>
        </p:blipFill>
        <p:spPr bwMode="auto">
          <a:xfrm>
            <a:off x="5213350" y="1214755"/>
            <a:ext cx="4075430" cy="2583815"/>
          </a:xfrm>
          <a:prstGeom prst="rect">
            <a:avLst/>
          </a:prstGeom>
          <a:noFill/>
          <a:ln>
            <a:noFill/>
          </a:ln>
        </p:spPr>
      </p:pic>
      <p:pic>
        <p:nvPicPr>
          <p:cNvPr id="4" name="Рисунок 2" descr="Изображение выглядит как мультфильм, мебель, дизайн&#10;&#10;Автоматически созданное описание"/>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90" y="1267524"/>
            <a:ext cx="3932948" cy="4233886"/>
          </a:xfrm>
          <a:prstGeom prst="rect">
            <a:avLst/>
          </a:prstGeom>
        </p:spPr>
      </p:pic>
      <p:sp>
        <p:nvSpPr>
          <p:cNvPr id="7" name="Прямая со стрелкой 14"/>
          <p:cNvSpPr/>
          <p:nvPr/>
        </p:nvSpPr>
        <p:spPr>
          <a:xfrm flipV="1">
            <a:off x="970959" y="3442812"/>
            <a:ext cx="640575" cy="440830"/>
          </a:xfrm>
          <a:prstGeom prst="line">
            <a:avLst/>
          </a:prstGeom>
          <a:ln w="19050">
            <a:solidFill>
              <a:srgbClr val="000000"/>
            </a:solidFill>
            <a:miter/>
            <a:tailEnd type="triangle"/>
          </a:ln>
        </p:spPr>
        <p:txBody>
          <a:bodyPr lIns="45719" rIns="45719"/>
          <a:lstStyle/>
          <a:p>
            <a:pPr defTabSz="914400"/>
            <a:endParaRPr/>
          </a:p>
        </p:txBody>
      </p:sp>
      <p:sp>
        <p:nvSpPr>
          <p:cNvPr id="8" name="Прямая со стрелкой 16"/>
          <p:cNvSpPr/>
          <p:nvPr/>
        </p:nvSpPr>
        <p:spPr>
          <a:xfrm flipH="1" flipV="1">
            <a:off x="2899410" y="4263390"/>
            <a:ext cx="1033145" cy="569595"/>
          </a:xfrm>
          <a:prstGeom prst="line">
            <a:avLst/>
          </a:prstGeom>
          <a:ln w="19050">
            <a:solidFill>
              <a:srgbClr val="000000"/>
            </a:solidFill>
            <a:miter/>
            <a:tailEnd type="triangle"/>
          </a:ln>
        </p:spPr>
        <p:txBody>
          <a:bodyPr lIns="45719" rIns="45719"/>
          <a:lstStyle/>
          <a:p>
            <a:pPr defTabSz="914400"/>
            <a:endParaRPr/>
          </a:p>
        </p:txBody>
      </p:sp>
      <p:sp>
        <p:nvSpPr>
          <p:cNvPr id="9" name="Прямая со стрелкой 17"/>
          <p:cNvSpPr/>
          <p:nvPr/>
        </p:nvSpPr>
        <p:spPr>
          <a:xfrm flipH="1">
            <a:off x="2899410" y="1087755"/>
            <a:ext cx="351155" cy="440055"/>
          </a:xfrm>
          <a:prstGeom prst="line">
            <a:avLst/>
          </a:prstGeom>
          <a:ln w="19050">
            <a:solidFill>
              <a:srgbClr val="000000"/>
            </a:solidFill>
            <a:miter/>
            <a:tailEnd type="triangle"/>
          </a:ln>
        </p:spPr>
        <p:txBody>
          <a:bodyPr lIns="45719" rIns="45719"/>
          <a:lstStyle/>
          <a:p>
            <a:pPr defTabSz="914400"/>
            <a:endParaRPr/>
          </a:p>
        </p:txBody>
      </p:sp>
      <p:sp>
        <p:nvSpPr>
          <p:cNvPr id="10" name="TextBox 18"/>
          <p:cNvSpPr txBox="1"/>
          <p:nvPr/>
        </p:nvSpPr>
        <p:spPr>
          <a:xfrm>
            <a:off x="3085658" y="6022341"/>
            <a:ext cx="2268776" cy="213359"/>
          </a:xfrm>
          <a:prstGeom prst="rect">
            <a:avLst/>
          </a:prstGeom>
          <a:ln w="12700">
            <a:miter lim="400000"/>
          </a:ln>
        </p:spPr>
        <p:txBody>
          <a:bodyPr wrap="square" lIns="45719" rIns="45719">
            <a:noAutofit/>
          </a:bodyPr>
          <a:lstStyle/>
          <a:p>
            <a:pPr algn="ctr" defTabSz="914400">
              <a:defRPr sz="1200">
                <a:latin typeface="+mn-lt"/>
                <a:ea typeface="+mn-ea"/>
                <a:cs typeface="+mn-cs"/>
                <a:sym typeface="Arial" panose="020B0704020202020204"/>
              </a:defRPr>
            </a:pPr>
            <a:r>
              <a:rPr lang="en-US" sz="1200" dirty="0">
                <a:latin typeface="+mn-lt"/>
                <a:sym typeface="Arial" panose="020B0704020202020204"/>
              </a:rPr>
              <a:t>P</a:t>
            </a:r>
            <a:r>
              <a:rPr lang="en" sz="1200" dirty="0" err="1">
                <a:sym typeface="Arial" panose="020B0704020202020204"/>
              </a:rPr>
              <a:t>ancake</a:t>
            </a:r>
            <a:r>
              <a:rPr lang="en" sz="1200" dirty="0">
                <a:sym typeface="Arial" panose="020B0704020202020204"/>
              </a:rPr>
              <a:t> made from HTS tape (a flat, double coil) </a:t>
            </a:r>
          </a:p>
          <a:p>
            <a:pPr algn="just" defTabSz="914400">
              <a:defRPr sz="1200">
                <a:latin typeface="+mn-lt"/>
                <a:ea typeface="+mn-ea"/>
                <a:cs typeface="+mn-cs"/>
                <a:sym typeface="Arial" panose="020B0704020202020204"/>
              </a:defRPr>
            </a:pPr>
            <a:endParaRPr lang="en-US" sz="1200" dirty="0">
              <a:sym typeface="Arial" panose="020B0704020202020204"/>
            </a:endParaRPr>
          </a:p>
        </p:txBody>
      </p:sp>
      <p:sp>
        <p:nvSpPr>
          <p:cNvPr id="11" name="TextBox 20"/>
          <p:cNvSpPr txBox="1"/>
          <p:nvPr/>
        </p:nvSpPr>
        <p:spPr>
          <a:xfrm>
            <a:off x="319650" y="3883642"/>
            <a:ext cx="960469"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US" dirty="0"/>
              <a:t>Cryostat</a:t>
            </a:r>
            <a:endParaRPr dirty="0"/>
          </a:p>
        </p:txBody>
      </p:sp>
      <p:sp>
        <p:nvSpPr>
          <p:cNvPr id="12" name="TextBox 21"/>
          <p:cNvSpPr txBox="1"/>
          <p:nvPr/>
        </p:nvSpPr>
        <p:spPr>
          <a:xfrm>
            <a:off x="2608277" y="844400"/>
            <a:ext cx="2012378"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 dirty="0"/>
              <a:t>Cryogenic cooler head</a:t>
            </a:r>
          </a:p>
        </p:txBody>
      </p:sp>
      <p:sp>
        <p:nvSpPr>
          <p:cNvPr id="13" name="TextBox 15"/>
          <p:cNvSpPr txBox="1"/>
          <p:nvPr/>
        </p:nvSpPr>
        <p:spPr>
          <a:xfrm>
            <a:off x="3693391" y="1646421"/>
            <a:ext cx="1338511" cy="276999"/>
          </a:xfrm>
          <a:prstGeom prst="rect">
            <a:avLst/>
          </a:prstGeom>
          <a:ln w="12700">
            <a:miter lim="400000"/>
          </a:ln>
        </p:spPr>
        <p:txBody>
          <a:bodyPr wrap="square" lIns="45719" rIns="45719">
            <a:spAutoFit/>
          </a:bodyPr>
          <a:lstStyle/>
          <a:p>
            <a:pPr defTabSz="914400">
              <a:defRPr sz="1200">
                <a:latin typeface="+mn-lt"/>
                <a:ea typeface="+mn-ea"/>
                <a:cs typeface="+mn-cs"/>
                <a:sym typeface="Arial"/>
              </a:defRPr>
            </a:pPr>
            <a:r>
              <a:rPr lang="en" sz="1200" dirty="0">
                <a:sym typeface="Arial"/>
              </a:rPr>
              <a:t>Cooling bridges</a:t>
            </a:r>
          </a:p>
        </p:txBody>
      </p:sp>
      <p:sp>
        <p:nvSpPr>
          <p:cNvPr id="14" name="Прямая со стрелкой 22"/>
          <p:cNvSpPr/>
          <p:nvPr/>
        </p:nvSpPr>
        <p:spPr>
          <a:xfrm flipH="1">
            <a:off x="2898775" y="1911350"/>
            <a:ext cx="1092835" cy="1417320"/>
          </a:xfrm>
          <a:prstGeom prst="line">
            <a:avLst/>
          </a:prstGeom>
          <a:ln w="19050">
            <a:solidFill>
              <a:srgbClr val="000000"/>
            </a:solidFill>
            <a:miter/>
            <a:tailEnd type="triangle"/>
          </a:ln>
        </p:spPr>
        <p:txBody>
          <a:bodyPr lIns="45719" rIns="45719"/>
          <a:lstStyle/>
          <a:p>
            <a:pPr defTabSz="914400"/>
            <a:endParaRPr/>
          </a:p>
        </p:txBody>
      </p:sp>
      <p:sp>
        <p:nvSpPr>
          <p:cNvPr id="15" name="TextBox 25"/>
          <p:cNvSpPr txBox="1"/>
          <p:nvPr/>
        </p:nvSpPr>
        <p:spPr>
          <a:xfrm>
            <a:off x="596230" y="5372585"/>
            <a:ext cx="2012378"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 dirty="0"/>
              <a:t>Room temperature bore</a:t>
            </a:r>
          </a:p>
        </p:txBody>
      </p:sp>
      <p:sp>
        <p:nvSpPr>
          <p:cNvPr id="16" name="Прямая со стрелкой 26"/>
          <p:cNvSpPr/>
          <p:nvPr/>
        </p:nvSpPr>
        <p:spPr>
          <a:xfrm flipV="1">
            <a:off x="1355725" y="4001135"/>
            <a:ext cx="1252855" cy="1417320"/>
          </a:xfrm>
          <a:prstGeom prst="line">
            <a:avLst/>
          </a:prstGeom>
          <a:ln w="19050">
            <a:solidFill>
              <a:srgbClr val="000000"/>
            </a:solidFill>
            <a:miter/>
            <a:tailEnd type="triangle"/>
          </a:ln>
        </p:spPr>
        <p:txBody>
          <a:bodyPr lIns="45719" rIns="45719"/>
          <a:lstStyle/>
          <a:p>
            <a:pPr defTabSz="914400"/>
            <a:endParaRPr/>
          </a:p>
        </p:txBody>
      </p:sp>
      <p:pic>
        <p:nvPicPr>
          <p:cNvPr id="17" name="Рисунок 1" descr="Изображение выглядит как автокомпонент, круг, черно-белый, шестерня&#10;&#10;Автоматически созданное описание"/>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405" y="4844415"/>
            <a:ext cx="1450340" cy="1179195"/>
          </a:xfrm>
          <a:prstGeom prst="rect">
            <a:avLst/>
          </a:prstGeom>
        </p:spPr>
      </p:pic>
      <p:grpSp>
        <p:nvGrpSpPr>
          <p:cNvPr id="3" name="Group 2"/>
          <p:cNvGrpSpPr/>
          <p:nvPr/>
        </p:nvGrpSpPr>
        <p:grpSpPr>
          <a:xfrm>
            <a:off x="659765" y="1030605"/>
            <a:ext cx="695960" cy="485140"/>
            <a:chOff x="89" y="1431"/>
            <a:chExt cx="1974" cy="1540"/>
          </a:xfrm>
        </p:grpSpPr>
        <p:pic>
          <p:nvPicPr>
            <p:cNvPr id="702" name="logo.png" descr="logo.png"/>
            <p:cNvPicPr>
              <a:picLocks noChangeAspect="1"/>
            </p:cNvPicPr>
            <p:nvPr/>
          </p:nvPicPr>
          <p:blipFill>
            <a:blip r:embed="rId6"/>
            <a:stretch>
              <a:fillRect/>
            </a:stretch>
          </p:blipFill>
          <p:spPr>
            <a:xfrm>
              <a:off x="149" y="1431"/>
              <a:ext cx="1513" cy="601"/>
            </a:xfrm>
            <a:prstGeom prst="rect">
              <a:avLst/>
            </a:prstGeom>
            <a:ln w="12700">
              <a:miter lim="400000"/>
              <a:headEnd/>
              <a:tailEnd/>
            </a:ln>
          </p:spPr>
        </p:pic>
        <p:pic>
          <p:nvPicPr>
            <p:cNvPr id="701" name="Рисунок 19" descr="Рисунок 19"/>
            <p:cNvPicPr>
              <a:picLocks noChangeAspect="1"/>
            </p:cNvPicPr>
            <p:nvPr/>
          </p:nvPicPr>
          <p:blipFill>
            <a:blip r:embed="rId7"/>
            <a:stretch>
              <a:fillRect/>
            </a:stretch>
          </p:blipFill>
          <p:spPr>
            <a:xfrm>
              <a:off x="89" y="2307"/>
              <a:ext cx="1975" cy="664"/>
            </a:xfrm>
            <a:prstGeom prst="rect">
              <a:avLst/>
            </a:prstGeom>
            <a:ln w="12700">
              <a:miter lim="400000"/>
              <a:headEnd/>
              <a:tailEnd/>
            </a:ln>
          </p:spPr>
        </p:pic>
      </p:grpSp>
      <p:sp>
        <p:nvSpPr>
          <p:cNvPr id="21" name="Magnetic field profile along Z-axis"/>
          <p:cNvSpPr txBox="1"/>
          <p:nvPr/>
        </p:nvSpPr>
        <p:spPr>
          <a:xfrm>
            <a:off x="9361170" y="1108710"/>
            <a:ext cx="2540635" cy="218440"/>
          </a:xfrm>
          <a:prstGeom prst="rect">
            <a:avLst/>
          </a:prstGeom>
          <a:noFill/>
          <a:ln w="12700" cap="flat">
            <a:noFill/>
            <a:miter lim="400000"/>
          </a:ln>
          <a:effectLst/>
        </p:spPr>
        <p:txBody>
          <a:bodyPr wrap="square" lIns="45719" tIns="45719" rIns="45719" bIns="45719" numCol="1" anchor="t">
            <a:noAutofit/>
          </a:bodyPr>
          <a:lstStyle>
            <a:lvl1pPr algn="just">
              <a:defRPr sz="1500">
                <a:latin typeface="Avenir Next Medium" panose="020B0803020202020204"/>
                <a:ea typeface="Avenir Next Medium" panose="020B0803020202020204"/>
                <a:cs typeface="Avenir Next Medium" panose="020B0803020202020204"/>
                <a:sym typeface="Avenir Next Medium" panose="020B0803020202020204"/>
              </a:defRPr>
            </a:lvl1pPr>
          </a:lstStyle>
          <a:p>
            <a:r>
              <a:rPr lang="en" sz="1200" dirty="0"/>
              <a:t>Magnetic field profile along Z-axis </a:t>
            </a:r>
            <a:endParaRPr sz="1200" dirty="0"/>
          </a:p>
        </p:txBody>
      </p:sp>
      <p:grpSp>
        <p:nvGrpSpPr>
          <p:cNvPr id="27" name="Group 26"/>
          <p:cNvGrpSpPr/>
          <p:nvPr/>
        </p:nvGrpSpPr>
        <p:grpSpPr>
          <a:xfrm>
            <a:off x="5988050" y="3647440"/>
            <a:ext cx="5801360" cy="3322955"/>
            <a:chOff x="9027" y="4947"/>
            <a:chExt cx="10358" cy="5933"/>
          </a:xfrm>
        </p:grpSpPr>
        <p:pic>
          <p:nvPicPr>
            <p:cNvPr id="839" name="wdrivertube-500MhZ_01 (4).gif" descr="wdrivertube-500MhZ_01 (4).gif"/>
            <p:cNvPicPr/>
            <p:nvPr/>
          </p:nvPicPr>
          <p:blipFill>
            <a:blip r:embed="rId8"/>
            <a:stretch>
              <a:fillRect/>
            </a:stretch>
          </p:blipFill>
          <p:spPr>
            <a:xfrm>
              <a:off x="12900" y="5206"/>
              <a:ext cx="5538" cy="5675"/>
            </a:xfrm>
            <a:prstGeom prst="rect">
              <a:avLst/>
            </a:prstGeom>
            <a:ln w="12700">
              <a:miter lim="400000"/>
              <a:headEnd/>
              <a:tailEnd/>
            </a:ln>
          </p:spPr>
        </p:pic>
        <p:grpSp>
          <p:nvGrpSpPr>
            <p:cNvPr id="22" name="Сгруппировать"/>
            <p:cNvGrpSpPr/>
            <p:nvPr/>
          </p:nvGrpSpPr>
          <p:grpSpPr>
            <a:xfrm>
              <a:off x="9451" y="4947"/>
              <a:ext cx="9935" cy="5329"/>
              <a:chOff x="0" y="-228601"/>
              <a:chExt cx="6308724" cy="3383714"/>
            </a:xfrm>
          </p:grpSpPr>
          <p:grpSp>
            <p:nvGrpSpPr>
              <p:cNvPr id="23" name="Сгруппировать"/>
              <p:cNvGrpSpPr/>
              <p:nvPr/>
            </p:nvGrpSpPr>
            <p:grpSpPr>
              <a:xfrm>
                <a:off x="0" y="-228601"/>
                <a:ext cx="6308724" cy="3383714"/>
                <a:chOff x="0" y="-228600"/>
                <a:chExt cx="6308723" cy="3383712"/>
              </a:xfrm>
            </p:grpSpPr>
            <p:sp>
              <p:nvSpPr>
                <p:cNvPr id="24" name="Прямоугольник"/>
                <p:cNvSpPr/>
                <p:nvPr/>
              </p:nvSpPr>
              <p:spPr>
                <a:xfrm>
                  <a:off x="1960244" y="-228600"/>
                  <a:ext cx="4348479" cy="84073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25" name="isometry bc.png" descr="isometry bc.png"/>
                <p:cNvPicPr>
                  <a:picLocks noChangeAspect="1"/>
                </p:cNvPicPr>
                <p:nvPr/>
              </p:nvPicPr>
              <p:blipFill>
                <a:blip r:embed="rId9"/>
                <a:stretch>
                  <a:fillRect/>
                </a:stretch>
              </p:blipFill>
              <p:spPr>
                <a:xfrm>
                  <a:off x="0" y="614743"/>
                  <a:ext cx="2833701" cy="2540369"/>
                </a:xfrm>
                <a:prstGeom prst="rect">
                  <a:avLst/>
                </a:prstGeom>
                <a:ln w="12700" cap="flat">
                  <a:noFill/>
                  <a:miter lim="400000"/>
                  <a:headEnd/>
                  <a:tailEnd/>
                </a:ln>
                <a:effectLst/>
              </p:spPr>
            </p:pic>
          </p:grpSp>
          <p:pic>
            <p:nvPicPr>
              <p:cNvPr id="26" name="вставленный-фильм.gif" descr="вставленный-фильм.gif"/>
              <p:cNvPicPr>
                <a:picLocks noChangeAspect="1"/>
              </p:cNvPicPr>
              <p:nvPr/>
            </p:nvPicPr>
            <p:blipFill>
              <a:blip r:embed="rId10"/>
              <a:srcRect l="80903"/>
              <a:stretch>
                <a:fillRect/>
              </a:stretch>
            </p:blipFill>
            <p:spPr>
              <a:xfrm>
                <a:off x="5285293" y="614169"/>
                <a:ext cx="619656" cy="2536962"/>
              </a:xfrm>
              <a:prstGeom prst="rect">
                <a:avLst/>
              </a:prstGeom>
              <a:ln w="12700" cap="flat">
                <a:noFill/>
                <a:miter lim="400000"/>
                <a:headEnd/>
                <a:tailEnd/>
              </a:ln>
              <a:effectLst/>
            </p:spPr>
          </p:pic>
        </p:grpSp>
        <p:sp>
          <p:nvSpPr>
            <p:cNvPr id="845" name="Прямоугольник"/>
            <p:cNvSpPr/>
            <p:nvPr/>
          </p:nvSpPr>
          <p:spPr>
            <a:xfrm>
              <a:off x="9027" y="9957"/>
              <a:ext cx="10139" cy="904"/>
            </a:xfrm>
            <a:prstGeom prst="rect">
              <a:avLst/>
            </a:prstGeom>
            <a:solidFill>
              <a:srgbClr val="FFFFFF"/>
            </a:solidFill>
            <a:ln w="12700">
              <a:miter lim="400000"/>
            </a:ln>
          </p:spPr>
          <p:txBody>
            <a:bodyPr lIns="45719" rIns="45719" anchor="ctr"/>
            <a:lstStyle/>
            <a:p>
              <a:endParaRPr/>
            </a:p>
          </p:txBody>
        </p:sp>
      </p:grpSp>
      <p:graphicFrame>
        <p:nvGraphicFramePr>
          <p:cNvPr id="18" name="Объект 3"/>
          <p:cNvGraphicFramePr>
            <a:graphicFrameLocks noChangeAspect="1"/>
          </p:cNvGraphicFramePr>
          <p:nvPr/>
        </p:nvGraphicFramePr>
        <p:xfrm>
          <a:off x="9288780" y="1395730"/>
          <a:ext cx="2540635" cy="2395855"/>
        </p:xfrm>
        <a:graphic>
          <a:graphicData uri="http://schemas.openxmlformats.org/presentationml/2006/ole">
            <mc:AlternateContent xmlns:mc="http://schemas.openxmlformats.org/markup-compatibility/2006">
              <mc:Choice xmlns:v="urn:schemas-microsoft-com:vml" Requires="v">
                <p:oleObj name="Graph" r:id="rId11" imgW="3902710" imgH="2988310" progId="Origin95.Graph">
                  <p:embed/>
                </p:oleObj>
              </mc:Choice>
              <mc:Fallback>
                <p:oleObj name="Graph" r:id="rId11" imgW="3902710" imgH="2988310" progId="Origin95.Graph">
                  <p:embed/>
                  <p:pic>
                    <p:nvPicPr>
                      <p:cNvPr id="18" name="Объект 3"/>
                      <p:cNvPicPr>
                        <a:picLocks noChangeAspect="1" noChangeArrowheads="1"/>
                      </p:cNvPicPr>
                      <p:nvPr/>
                    </p:nvPicPr>
                    <p:blipFill>
                      <a:blip r:embed="rId12"/>
                      <a:srcRect/>
                      <a:stretch>
                        <a:fillRect/>
                      </a:stretch>
                    </p:blipFill>
                    <p:spPr bwMode="auto">
                      <a:xfrm>
                        <a:off x="9288780" y="1395730"/>
                        <a:ext cx="2540635" cy="2395855"/>
                      </a:xfrm>
                      <a:prstGeom prst="rect">
                        <a:avLst/>
                      </a:prstGeom>
                      <a:noFill/>
                    </p:spPr>
                  </p:pic>
                </p:oleObj>
              </mc:Fallback>
            </mc:AlternateContent>
          </a:graphicData>
        </a:graphic>
      </p:graphicFrame>
      <p:sp>
        <p:nvSpPr>
          <p:cNvPr id="30" name="Text Box 29"/>
          <p:cNvSpPr txBox="1"/>
          <p:nvPr/>
        </p:nvSpPr>
        <p:spPr>
          <a:xfrm>
            <a:off x="6225540" y="3930650"/>
            <a:ext cx="5603875" cy="3327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0" marR="0" indent="0" algn="l" defTabSz="457200" rtl="0" fontAlgn="auto" latinLnBrk="0" hangingPunct="0">
              <a:lnSpc>
                <a:spcPct val="100000"/>
              </a:lnSpc>
              <a:spcBef>
                <a:spcPts val="0"/>
              </a:spcBef>
              <a:spcAft>
                <a:spcPts val="0"/>
              </a:spcAft>
              <a:buClrTx/>
              <a:buSzTx/>
              <a:buFontTx/>
              <a:buNone/>
            </a:pPr>
            <a:r>
              <a:rPr lang="en-US" sz="1600" b="1" dirty="0">
                <a:solidFill>
                  <a:srgbClr val="0000FF"/>
                </a:solidFill>
                <a:effectLst>
                  <a:outerShdw blurRad="38100" dist="38100" dir="2700000" algn="tl">
                    <a:srgbClr val="000000">
                      <a:alpha val="43137"/>
                    </a:srgbClr>
                  </a:outerShdw>
                </a:effectLst>
                <a:latin typeface="Arial Narrow Bold" panose="020B0706020202030204" charset="0"/>
                <a:cs typeface="Arial Narrow Bold" panose="020B0706020202030204" charset="0"/>
                <a:sym typeface="+mn-ea"/>
              </a:rPr>
              <a:t>Birdcage type HF resonator</a:t>
            </a:r>
            <a:endParaRPr kumimoji="0" lang="ru-RU" sz="1600" i="0" u="none" strike="noStrike" cap="none" spc="0" normalizeH="0" baseline="0" dirty="0">
              <a:ln>
                <a:noFill/>
              </a:ln>
              <a:solidFill>
                <a:schemeClr val="tx1"/>
              </a:solidFill>
              <a:uFillTx/>
              <a:latin typeface="Arial Narrow Bold" panose="020B0706020202030204" charset="0"/>
              <a:ea typeface="Calibri" panose="020F0502020204030204"/>
              <a:cs typeface="Arial Narrow Bold" panose="020B0706020202030204" charset="0"/>
              <a:sym typeface="+mn-ea"/>
            </a:endParaRPr>
          </a:p>
        </p:txBody>
      </p:sp>
      <p:sp>
        <p:nvSpPr>
          <p:cNvPr id="32" name="Text Box 31"/>
          <p:cNvSpPr txBox="1"/>
          <p:nvPr/>
        </p:nvSpPr>
        <p:spPr>
          <a:xfrm>
            <a:off x="4620895" y="738505"/>
            <a:ext cx="3606800" cy="4025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0" marR="0" indent="0" algn="l" defTabSz="457200" rtl="0" fontAlgn="auto" latinLnBrk="0" hangingPunct="0">
              <a:lnSpc>
                <a:spcPct val="100000"/>
              </a:lnSpc>
              <a:spcBef>
                <a:spcPts val="0"/>
              </a:spcBef>
              <a:spcAft>
                <a:spcPts val="0"/>
              </a:spcAft>
              <a:buClrTx/>
              <a:buSzTx/>
              <a:buFontTx/>
              <a:buNone/>
            </a:pPr>
            <a:r>
              <a:rPr lang="en-US" b="1" dirty="0">
                <a:solidFill>
                  <a:srgbClr val="0000FF"/>
                </a:solidFill>
                <a:effectLst>
                  <a:outerShdw blurRad="38100" dist="38100" dir="2700000" algn="tl">
                    <a:srgbClr val="000000">
                      <a:alpha val="43137"/>
                    </a:srgbClr>
                  </a:outerShdw>
                </a:effectLst>
                <a:latin typeface="Arial Narrow Bold" panose="020B0706020202030204" charset="0"/>
                <a:cs typeface="Arial Narrow Bold" panose="020B0706020202030204" charset="0"/>
                <a:sym typeface="+mn-ea"/>
              </a:rPr>
              <a:t>Stationary gradient magnet</a:t>
            </a:r>
            <a:endParaRPr kumimoji="0" lang="ru-RU" sz="1800" b="1" i="0" u="none" strike="noStrike" cap="none" spc="0" normalizeH="0" baseline="0" dirty="0">
              <a:ln>
                <a:noFill/>
              </a:ln>
              <a:solidFill>
                <a:srgbClr val="0000FF"/>
              </a:solidFill>
              <a:effectLst>
                <a:outerShdw blurRad="38100" dist="38100" dir="2700000" algn="tl">
                  <a:srgbClr val="000000">
                    <a:alpha val="43137"/>
                  </a:srgbClr>
                </a:outerShdw>
              </a:effectLst>
              <a:uFillTx/>
              <a:latin typeface="Arial Narrow Bold" panose="020B0706020202030204" charset="0"/>
              <a:ea typeface="Calibri" panose="020F0502020204030204"/>
              <a:cs typeface="Arial Narrow Bold" panose="020B0706020202030204" charset="0"/>
              <a:sym typeface="+mn-ea"/>
            </a:endParaRPr>
          </a:p>
        </p:txBody>
      </p:sp>
      <p:sp>
        <p:nvSpPr>
          <p:cNvPr id="33" name="Rectangles 32"/>
          <p:cNvSpPr/>
          <p:nvPr/>
        </p:nvSpPr>
        <p:spPr>
          <a:xfrm>
            <a:off x="5619750" y="3860165"/>
            <a:ext cx="6313170" cy="2872740"/>
          </a:xfrm>
          <a:prstGeom prst="rect">
            <a:avLst/>
          </a:prstGeom>
          <a:noFill/>
          <a:ln w="1270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457200" rtl="0" fontAlgn="auto" latinLnBrk="0" hangingPunct="0">
              <a:lnSpc>
                <a:spcPct val="100000"/>
              </a:lnSpc>
              <a:spcBef>
                <a:spcPts val="0"/>
              </a:spcBef>
              <a:spcAft>
                <a:spcPts val="0"/>
              </a:spcAft>
              <a:buClrTx/>
              <a:buSzTx/>
              <a:buFontTx/>
              <a:buNone/>
            </a:pPr>
            <a:endParaRPr kumimoji="0" lang="en-US"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sp>
        <p:nvSpPr>
          <p:cNvPr id="5" name="Decelerator — broadband gradient (adiabatic) spin flipper">
            <a:extLst>
              <a:ext uri="{FF2B5EF4-FFF2-40B4-BE49-F238E27FC236}">
                <a16:creationId xmlns:a16="http://schemas.microsoft.com/office/drawing/2014/main" id="{0124C5BC-2423-3BB0-BD9A-89EBC102EAF7}"/>
              </a:ext>
            </a:extLst>
          </p:cNvPr>
          <p:cNvSpPr txBox="1"/>
          <p:nvPr/>
        </p:nvSpPr>
        <p:spPr>
          <a:xfrm>
            <a:off x="111654" y="159156"/>
            <a:ext cx="5242780" cy="461665"/>
          </a:xfrm>
          <a:prstGeom prst="rect">
            <a:avLst/>
          </a:prstGeom>
          <a:ln w="12700">
            <a:miter lim="400000"/>
          </a:ln>
        </p:spPr>
        <p:txBody>
          <a:bodyPr wrap="none" lIns="45719" rIns="45719">
            <a:spAutoFit/>
          </a:bodyPr>
          <a:lstStyle>
            <a:lvl1pPr algn="ctr" defTabSz="914400">
              <a:defRPr sz="280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sz="2400" dirty="0"/>
              <a:t>Decelerator</a:t>
            </a:r>
            <a:r>
              <a:rPr sz="2400" dirty="0"/>
              <a:t> — </a:t>
            </a:r>
            <a:r>
              <a:rPr lang="en-US" sz="2400" dirty="0"/>
              <a:t>gradient spin-flipper</a:t>
            </a:r>
            <a:endParaRPr sz="2400" dirty="0"/>
          </a:p>
        </p:txBody>
      </p:sp>
      <p:sp>
        <p:nvSpPr>
          <p:cNvPr id="19" name="TextBox 18">
            <a:extLst>
              <a:ext uri="{FF2B5EF4-FFF2-40B4-BE49-F238E27FC236}">
                <a16:creationId xmlns:a16="http://schemas.microsoft.com/office/drawing/2014/main" id="{36CC828F-DA65-78CE-83E5-7F48A21961EF}"/>
              </a:ext>
            </a:extLst>
          </p:cNvPr>
          <p:cNvSpPr txBox="1"/>
          <p:nvPr/>
        </p:nvSpPr>
        <p:spPr>
          <a:xfrm>
            <a:off x="196648" y="5884950"/>
            <a:ext cx="289461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500" dirty="0">
                <a:solidFill>
                  <a:srgbClr val="002060"/>
                </a:solidFill>
                <a:effectLst/>
                <a:latin typeface="Avenir Next Condensed" panose="020B0506020202020204" pitchFamily="34" charset="0"/>
                <a:ea typeface="Aptos" panose="020B0004020202020204" pitchFamily="34" charset="0"/>
              </a:rPr>
              <a:t>A. A. Popov et. al. arXiv:2503.10878  [</a:t>
            </a:r>
            <a:r>
              <a:rPr lang="en-US" sz="1500" dirty="0" err="1">
                <a:solidFill>
                  <a:srgbClr val="002060"/>
                </a:solidFill>
                <a:effectLst/>
                <a:latin typeface="Avenir Next Condensed" panose="020B0506020202020204" pitchFamily="34" charset="0"/>
                <a:ea typeface="Aptos" panose="020B0004020202020204" pitchFamily="34" charset="0"/>
              </a:rPr>
              <a:t>physics.ins</a:t>
            </a:r>
            <a:r>
              <a:rPr lang="en-US" sz="1500" dirty="0">
                <a:solidFill>
                  <a:srgbClr val="002060"/>
                </a:solidFill>
                <a:effectLst/>
                <a:latin typeface="Avenir Next Condensed" panose="020B0506020202020204" pitchFamily="34" charset="0"/>
                <a:ea typeface="Aptos" panose="020B0004020202020204" pitchFamily="34" charset="0"/>
              </a:rPr>
              <a:t>-det]</a:t>
            </a:r>
            <a:r>
              <a:rPr lang="ru-RU" sz="1500" dirty="0">
                <a:solidFill>
                  <a:srgbClr val="002060"/>
                </a:solidFill>
                <a:effectLst/>
              </a:rPr>
              <a:t> </a:t>
            </a:r>
            <a:endParaRPr lang="ru-RU" sz="1500" dirty="0">
              <a:solidFill>
                <a:srgbClr val="002060"/>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Линия Линия" descr="Линия Линия"/>
          <p:cNvPicPr/>
          <p:nvPr/>
        </p:nvPicPr>
        <p:blipFill>
          <a:blip r:embed="rId2"/>
          <a:stretch>
            <a:fillRect/>
          </a:stretch>
        </p:blipFill>
        <p:spPr>
          <a:xfrm>
            <a:off x="325966" y="622300"/>
            <a:ext cx="11540068" cy="76200"/>
          </a:xfrm>
          <a:prstGeom prst="rect">
            <a:avLst/>
          </a:prstGeom>
        </p:spPr>
      </p:pic>
      <p:grpSp>
        <p:nvGrpSpPr>
          <p:cNvPr id="29" name="Сгруппировать"/>
          <p:cNvGrpSpPr/>
          <p:nvPr/>
        </p:nvGrpSpPr>
        <p:grpSpPr>
          <a:xfrm>
            <a:off x="6847205" y="4570257"/>
            <a:ext cx="3703320" cy="1984213"/>
            <a:chOff x="0" y="-27223"/>
            <a:chExt cx="3836007" cy="2112010"/>
          </a:xfrm>
        </p:grpSpPr>
        <p:grpSp>
          <p:nvGrpSpPr>
            <p:cNvPr id="31" name="Сгруппировать"/>
            <p:cNvGrpSpPr/>
            <p:nvPr/>
          </p:nvGrpSpPr>
          <p:grpSpPr>
            <a:xfrm>
              <a:off x="0" y="-27223"/>
              <a:ext cx="3836007" cy="2112010"/>
              <a:chOff x="0" y="-27223"/>
              <a:chExt cx="3836006" cy="2112009"/>
            </a:xfrm>
          </p:grpSpPr>
          <p:sp>
            <p:nvSpPr>
              <p:cNvPr id="34" name="Прямоугольник"/>
              <p:cNvSpPr/>
              <p:nvPr/>
            </p:nvSpPr>
            <p:spPr>
              <a:xfrm>
                <a:off x="0" y="618398"/>
                <a:ext cx="164440" cy="416670"/>
              </a:xfrm>
              <a:prstGeom prst="rect">
                <a:avLst/>
              </a:prstGeom>
              <a:solidFill>
                <a:srgbClr val="FFFFFF"/>
              </a:solidFill>
              <a:ln w="12700" cap="flat">
                <a:solidFill>
                  <a:srgbClr val="FFFFF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5" name="Прямоугольник"/>
              <p:cNvSpPr/>
              <p:nvPr/>
            </p:nvSpPr>
            <p:spPr>
              <a:xfrm>
                <a:off x="1033695" y="345181"/>
                <a:ext cx="509846" cy="1024579"/>
              </a:xfrm>
              <a:prstGeom prst="rect">
                <a:avLst/>
              </a:prstGeom>
              <a:solidFill>
                <a:srgbClr val="FFFFFF"/>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36" name="Линия"/>
              <p:cNvSpPr/>
              <p:nvPr/>
            </p:nvSpPr>
            <p:spPr>
              <a:xfrm>
                <a:off x="1040573" y="792220"/>
                <a:ext cx="491809" cy="439539"/>
              </a:xfrm>
              <a:prstGeom prst="line">
                <a:avLst/>
              </a:prstGeom>
              <a:noFill/>
              <a:ln w="6350" cap="flat">
                <a:solidFill>
                  <a:schemeClr val="accent1"/>
                </a:solidFill>
                <a:prstDash val="solid"/>
                <a:miter lim="800000"/>
              </a:ln>
              <a:effectLst/>
            </p:spPr>
            <p:txBody>
              <a:bodyPr wrap="square" lIns="45719" tIns="45719" rIns="45719" bIns="45719" numCol="1" anchor="t">
                <a:noAutofit/>
              </a:bodyPr>
              <a:lstStyle/>
              <a:p>
                <a:endParaRPr/>
              </a:p>
            </p:txBody>
          </p:sp>
          <p:sp>
            <p:nvSpPr>
              <p:cNvPr id="37" name="Линия"/>
              <p:cNvSpPr/>
              <p:nvPr/>
            </p:nvSpPr>
            <p:spPr>
              <a:xfrm>
                <a:off x="1543540" y="1224449"/>
                <a:ext cx="534503" cy="7310"/>
              </a:xfrm>
              <a:prstGeom prst="line">
                <a:avLst/>
              </a:prstGeom>
              <a:noFill/>
              <a:ln w="6350" cap="flat">
                <a:solidFill>
                  <a:schemeClr val="accent1"/>
                </a:solidFill>
                <a:prstDash val="solid"/>
                <a:miter lim="800000"/>
              </a:ln>
              <a:effectLst/>
            </p:spPr>
            <p:txBody>
              <a:bodyPr wrap="square" lIns="45719" tIns="45719" rIns="45719" bIns="45719" numCol="1" anchor="t">
                <a:noAutofit/>
              </a:bodyPr>
              <a:lstStyle/>
              <a:p>
                <a:endParaRPr/>
              </a:p>
            </p:txBody>
          </p:sp>
          <p:pic>
            <p:nvPicPr>
              <p:cNvPr id="38" name="image.pdf" descr="image.pdf"/>
              <p:cNvPicPr>
                <a:picLocks noChangeAspect="1"/>
              </p:cNvPicPr>
              <p:nvPr/>
            </p:nvPicPr>
            <p:blipFill>
              <a:blip r:embed="rId3"/>
              <a:stretch>
                <a:fillRect/>
              </a:stretch>
            </p:blipFill>
            <p:spPr>
              <a:xfrm>
                <a:off x="660702" y="378561"/>
                <a:ext cx="347562" cy="421310"/>
              </a:xfrm>
              <a:prstGeom prst="rect">
                <a:avLst/>
              </a:prstGeom>
              <a:ln w="12700" cap="flat">
                <a:noFill/>
                <a:miter lim="400000"/>
                <a:headEnd/>
                <a:tailEnd/>
              </a:ln>
              <a:effectLst/>
            </p:spPr>
          </p:pic>
          <p:pic>
            <p:nvPicPr>
              <p:cNvPr id="39" name="image.pdf" descr="image.pdf"/>
              <p:cNvPicPr>
                <a:picLocks noChangeAspect="1"/>
              </p:cNvPicPr>
              <p:nvPr/>
            </p:nvPicPr>
            <p:blipFill>
              <a:blip r:embed="rId3"/>
              <a:stretch>
                <a:fillRect/>
              </a:stretch>
            </p:blipFill>
            <p:spPr>
              <a:xfrm>
                <a:off x="2627811" y="962188"/>
                <a:ext cx="342195" cy="414805"/>
              </a:xfrm>
              <a:prstGeom prst="rect">
                <a:avLst/>
              </a:prstGeom>
              <a:ln w="12700" cap="flat">
                <a:noFill/>
                <a:miter lim="400000"/>
                <a:headEnd/>
                <a:tailEnd/>
              </a:ln>
              <a:effectLst/>
            </p:spPr>
          </p:pic>
          <p:sp>
            <p:nvSpPr>
              <p:cNvPr id="40" name="Овал"/>
              <p:cNvSpPr/>
              <p:nvPr/>
            </p:nvSpPr>
            <p:spPr>
              <a:xfrm>
                <a:off x="2027898" y="254392"/>
                <a:ext cx="1808108" cy="1830394"/>
              </a:xfrm>
              <a:prstGeom prst="ellipse">
                <a:avLst/>
              </a:prstGeom>
              <a:noFill/>
              <a:ln w="12700" cap="flat">
                <a:solidFill>
                  <a:srgbClr val="2F528F"/>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a:p>
            </p:txBody>
          </p:sp>
          <p:pic>
            <p:nvPicPr>
              <p:cNvPr id="41" name="image.pdf" descr="image.pdf"/>
              <p:cNvPicPr>
                <a:picLocks noChangeAspect="1"/>
              </p:cNvPicPr>
              <p:nvPr/>
            </p:nvPicPr>
            <p:blipFill>
              <a:blip r:embed="rId4"/>
              <a:stretch>
                <a:fillRect/>
              </a:stretch>
            </p:blipFill>
            <p:spPr>
              <a:xfrm>
                <a:off x="1532381" y="758778"/>
                <a:ext cx="341445" cy="413896"/>
              </a:xfrm>
              <a:prstGeom prst="rect">
                <a:avLst/>
              </a:prstGeom>
              <a:ln w="12700" cap="flat">
                <a:noFill/>
                <a:miter lim="400000"/>
                <a:headEnd/>
                <a:tailEnd/>
              </a:ln>
              <a:effectLst/>
            </p:spPr>
          </p:pic>
          <p:sp>
            <p:nvSpPr>
              <p:cNvPr id="42" name="Прямоугольник"/>
              <p:cNvSpPr/>
              <p:nvPr/>
            </p:nvSpPr>
            <p:spPr>
              <a:xfrm flipH="1">
                <a:off x="1860535" y="816985"/>
                <a:ext cx="53561" cy="715426"/>
              </a:xfrm>
              <a:prstGeom prst="rect">
                <a:avLst/>
              </a:prstGeom>
              <a:solidFill>
                <a:schemeClr val="accent1"/>
              </a:solidFill>
              <a:ln w="12700" cap="flat">
                <a:solidFill>
                  <a:srgbClr val="2F528F"/>
                </a:solidFill>
                <a:prstDash val="solid"/>
                <a:round/>
              </a:ln>
              <a:effectLst/>
            </p:spPr>
            <p:txBody>
              <a:bodyPr wrap="square" lIns="45719" tIns="45719" rIns="45719" bIns="45719" numCol="1" anchor="ctr">
                <a:noAutofit/>
              </a:bodyPr>
              <a:lstStyle/>
              <a:p>
                <a:pPr algn="ctr" defTabSz="914400">
                  <a:defRPr>
                    <a:solidFill>
                      <a:srgbClr val="FFFFFF"/>
                    </a:solidFill>
                  </a:defRPr>
                </a:pPr>
                <a:endParaRPr/>
              </a:p>
            </p:txBody>
          </p:sp>
          <p:sp>
            <p:nvSpPr>
              <p:cNvPr id="43" name="Flipper- decelerator"/>
              <p:cNvSpPr txBox="1"/>
              <p:nvPr/>
            </p:nvSpPr>
            <p:spPr>
              <a:xfrm>
                <a:off x="342568" y="1455810"/>
                <a:ext cx="1703688" cy="581712"/>
              </a:xfrm>
              <a:prstGeom prst="rect">
                <a:avLst/>
              </a:prstGeom>
              <a:noFill/>
              <a:ln w="12700" cap="flat">
                <a:noFill/>
                <a:miter lim="400000"/>
              </a:ln>
              <a:effectLst/>
            </p:spPr>
            <p:txBody>
              <a:bodyPr wrap="square" lIns="45719" tIns="45719" rIns="45719" bIns="45719" numCol="1" anchor="t">
                <a:noAutofit/>
              </a:bodyPr>
              <a:lstStyle>
                <a:lvl1pPr algn="ctr" defTabSz="914400">
                  <a:defRPr sz="1500">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defRPr>
                </a:lvl1pPr>
              </a:lstStyle>
              <a:p>
                <a:r>
                  <a:rPr lang="en-US" sz="1050" dirty="0"/>
                  <a:t>Flipper-decelerator</a:t>
                </a:r>
                <a:endParaRPr sz="1050" dirty="0"/>
              </a:p>
            </p:txBody>
          </p:sp>
          <p:sp>
            <p:nvSpPr>
              <p:cNvPr id="44" name="Линия"/>
              <p:cNvSpPr/>
              <p:nvPr/>
            </p:nvSpPr>
            <p:spPr>
              <a:xfrm flipH="1">
                <a:off x="1887314" y="214819"/>
                <a:ext cx="158941" cy="602168"/>
              </a:xfrm>
              <a:prstGeom prst="line">
                <a:avLst/>
              </a:prstGeom>
              <a:noFill/>
              <a:ln w="12700" cap="flat">
                <a:solidFill>
                  <a:srgbClr val="FF2600"/>
                </a:solidFill>
                <a:prstDash val="solid"/>
                <a:miter lim="800000"/>
                <a:tailEnd type="stealth" w="med" len="med"/>
              </a:ln>
              <a:effectLst/>
            </p:spPr>
            <p:txBody>
              <a:bodyPr wrap="square" lIns="45719" tIns="45719" rIns="45719" bIns="45719" numCol="1" anchor="t">
                <a:noAutofit/>
              </a:bodyPr>
              <a:lstStyle/>
              <a:p>
                <a:endParaRPr/>
              </a:p>
            </p:txBody>
          </p:sp>
          <p:sp>
            <p:nvSpPr>
              <p:cNvPr id="45" name="Flipper-valve"/>
              <p:cNvSpPr txBox="1"/>
              <p:nvPr/>
            </p:nvSpPr>
            <p:spPr>
              <a:xfrm>
                <a:off x="1645920" y="-27223"/>
                <a:ext cx="1487045" cy="168341"/>
              </a:xfrm>
              <a:prstGeom prst="rect">
                <a:avLst/>
              </a:prstGeom>
              <a:noFill/>
              <a:ln w="12700" cap="flat">
                <a:noFill/>
                <a:miter lim="400000"/>
              </a:ln>
              <a:effectLst/>
            </p:spPr>
            <p:txBody>
              <a:bodyPr wrap="square" lIns="45719" tIns="45719" rIns="45719" bIns="45719" numCol="1" anchor="t">
                <a:noAutofit/>
              </a:bodyPr>
              <a:lstStyle>
                <a:lvl1pPr defTabSz="914400">
                  <a:defRPr sz="1500">
                    <a:solidFill>
                      <a:srgbClr val="FF2600"/>
                    </a:solidFill>
                    <a:latin typeface="Avenir Next Condensed Regular" panose="020B0806020202020204"/>
                    <a:ea typeface="Avenir Next Condensed Regular" panose="020B0806020202020204"/>
                    <a:cs typeface="Avenir Next Condensed Regular" panose="020B0806020202020204"/>
                    <a:sym typeface="Avenir Next Condensed Regular" panose="020B0806020202020204"/>
                  </a:defRPr>
                </a:lvl1pPr>
              </a:lstStyle>
              <a:p>
                <a:r>
                  <a:rPr lang="en-US" sz="1050" dirty="0"/>
                  <a:t>Flipper-valve</a:t>
                </a:r>
                <a:endParaRPr sz="1050" dirty="0"/>
              </a:p>
            </p:txBody>
          </p:sp>
        </p:grpSp>
        <p:sp>
          <p:nvSpPr>
            <p:cNvPr id="46" name="Линия"/>
            <p:cNvSpPr/>
            <p:nvPr/>
          </p:nvSpPr>
          <p:spPr>
            <a:xfrm flipH="1">
              <a:off x="540391" y="803255"/>
              <a:ext cx="504060" cy="1739"/>
            </a:xfrm>
            <a:prstGeom prst="line">
              <a:avLst/>
            </a:prstGeom>
            <a:noFill/>
            <a:ln w="6350" cap="flat">
              <a:solidFill>
                <a:schemeClr val="accent1"/>
              </a:solidFill>
              <a:prstDash val="solid"/>
              <a:miter lim="800000"/>
            </a:ln>
            <a:effectLst/>
          </p:spPr>
          <p:txBody>
            <a:bodyPr wrap="square" lIns="45719" tIns="45719" rIns="45719" bIns="45719" numCol="1" anchor="t">
              <a:noAutofit/>
            </a:bodyPr>
            <a:lstStyle/>
            <a:p>
              <a:endParaRPr/>
            </a:p>
          </p:txBody>
        </p:sp>
      </p:grpSp>
      <p:sp>
        <p:nvSpPr>
          <p:cNvPr id="47" name="As a valve it is considered to use a gradient spin flipper, located in the area of decreasing of the flipper-decelerator field. Approximately in the 0.1-0.2T field"/>
          <p:cNvSpPr txBox="1"/>
          <p:nvPr/>
        </p:nvSpPr>
        <p:spPr>
          <a:xfrm>
            <a:off x="5720715" y="3867150"/>
            <a:ext cx="6106795" cy="584775"/>
          </a:xfrm>
          <a:prstGeom prst="rect">
            <a:avLst/>
          </a:prstGeom>
          <a:ln w="12700">
            <a:miter lim="400000"/>
          </a:ln>
        </p:spPr>
        <p:txBody>
          <a:bodyPr wrap="square" lIns="45719" rIns="45719">
            <a:spAutoFit/>
          </a:bodyPr>
          <a:lstStyle>
            <a:lvl1pPr algn="just" defTabSz="914400">
              <a:defRPr>
                <a:solidFill>
                  <a:srgbClr val="FF2600"/>
                </a:solidFill>
                <a:latin typeface="Avenir Next Medium" panose="020B0803020202020204"/>
                <a:ea typeface="Avenir Next Medium" panose="020B0803020202020204"/>
                <a:cs typeface="Avenir Next Medium" panose="020B0803020202020204"/>
                <a:sym typeface="Avenir Next Medium" panose="020B0803020202020204"/>
              </a:defRPr>
            </a:lvl1pPr>
          </a:lstStyle>
          <a:p>
            <a:r>
              <a:rPr lang="en" sz="1600" dirty="0"/>
              <a:t>The valve </a:t>
            </a:r>
            <a:r>
              <a:rPr lang="en" sz="1600" dirty="0">
                <a:solidFill>
                  <a:srgbClr val="002060"/>
                </a:solidFill>
              </a:rPr>
              <a:t>is a gradient spin–flipper located in the area of decreasing of the flipper-decelerator field. Approximately in the 0.3-0.4T field</a:t>
            </a:r>
            <a:endParaRPr lang="en-US" sz="1200" dirty="0">
              <a:solidFill>
                <a:srgbClr val="002060"/>
              </a:solidFill>
            </a:endParaRPr>
          </a:p>
        </p:txBody>
      </p:sp>
      <p:pic>
        <p:nvPicPr>
          <p:cNvPr id="5" name="Линия Линия" descr="Линия Линия">
            <a:extLst>
              <a:ext uri="{FF2B5EF4-FFF2-40B4-BE49-F238E27FC236}">
                <a16:creationId xmlns:a16="http://schemas.microsoft.com/office/drawing/2014/main" id="{6DB288C2-D01F-7A96-03CC-8D6DC18320AD}"/>
              </a:ext>
            </a:extLst>
          </p:cNvPr>
          <p:cNvPicPr/>
          <p:nvPr/>
        </p:nvPicPr>
        <p:blipFill>
          <a:blip r:embed="rId2"/>
          <a:stretch>
            <a:fillRect/>
          </a:stretch>
        </p:blipFill>
        <p:spPr>
          <a:xfrm>
            <a:off x="325966" y="622300"/>
            <a:ext cx="11540068" cy="76200"/>
          </a:xfrm>
          <a:prstGeom prst="rect">
            <a:avLst/>
          </a:prstGeom>
        </p:spPr>
      </p:pic>
      <p:pic>
        <p:nvPicPr>
          <p:cNvPr id="18" name="Рисунок 4">
            <a:extLst>
              <a:ext uri="{FF2B5EF4-FFF2-40B4-BE49-F238E27FC236}">
                <a16:creationId xmlns:a16="http://schemas.microsoft.com/office/drawing/2014/main" id="{82F8EB52-2AFF-A364-4066-A4F3574F86FE}"/>
              </a:ext>
            </a:extLst>
          </p:cNvPr>
          <p:cNvPicPr>
            <a:picLocks noChangeAspect="1"/>
          </p:cNvPicPr>
          <p:nvPr/>
        </p:nvPicPr>
        <p:blipFill>
          <a:blip r:embed="rId5" cstate="print">
            <a:extLst>
              <a:ext uri="{28A0092B-C50C-407E-A947-70E740481C1C}">
                <a14:useLocalDpi xmlns:a14="http://schemas.microsoft.com/office/drawing/2010/main" val="0"/>
              </a:ext>
            </a:extLst>
          </a:blip>
          <a:srcRect r="15319"/>
          <a:stretch>
            <a:fillRect/>
          </a:stretch>
        </p:blipFill>
        <p:spPr bwMode="auto">
          <a:xfrm>
            <a:off x="5213350" y="1214755"/>
            <a:ext cx="4075430" cy="2583815"/>
          </a:xfrm>
          <a:prstGeom prst="rect">
            <a:avLst/>
          </a:prstGeom>
          <a:noFill/>
          <a:ln>
            <a:noFill/>
          </a:ln>
        </p:spPr>
      </p:pic>
      <p:pic>
        <p:nvPicPr>
          <p:cNvPr id="19" name="Рисунок 2" descr="Изображение выглядит как мультфильм, мебель, дизайн&#10;&#10;Автоматически созданное описание">
            <a:extLst>
              <a:ext uri="{FF2B5EF4-FFF2-40B4-BE49-F238E27FC236}">
                <a16:creationId xmlns:a16="http://schemas.microsoft.com/office/drawing/2014/main" id="{30721D01-7E13-E157-155F-EBCB4DBCC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90" y="1267524"/>
            <a:ext cx="3932948" cy="4233886"/>
          </a:xfrm>
          <a:prstGeom prst="rect">
            <a:avLst/>
          </a:prstGeom>
        </p:spPr>
      </p:pic>
      <p:sp>
        <p:nvSpPr>
          <p:cNvPr id="22" name="Прямая со стрелкой 14">
            <a:extLst>
              <a:ext uri="{FF2B5EF4-FFF2-40B4-BE49-F238E27FC236}">
                <a16:creationId xmlns:a16="http://schemas.microsoft.com/office/drawing/2014/main" id="{03A32DCA-EB77-8D83-55C1-E8469795D248}"/>
              </a:ext>
            </a:extLst>
          </p:cNvPr>
          <p:cNvSpPr/>
          <p:nvPr/>
        </p:nvSpPr>
        <p:spPr>
          <a:xfrm flipV="1">
            <a:off x="970959" y="3442812"/>
            <a:ext cx="640575" cy="440830"/>
          </a:xfrm>
          <a:prstGeom prst="line">
            <a:avLst/>
          </a:prstGeom>
          <a:ln w="19050">
            <a:solidFill>
              <a:srgbClr val="000000"/>
            </a:solidFill>
            <a:miter/>
            <a:tailEnd type="triangle"/>
          </a:ln>
        </p:spPr>
        <p:txBody>
          <a:bodyPr lIns="45719" rIns="45719"/>
          <a:lstStyle/>
          <a:p>
            <a:pPr defTabSz="914400"/>
            <a:endParaRPr/>
          </a:p>
        </p:txBody>
      </p:sp>
      <p:sp>
        <p:nvSpPr>
          <p:cNvPr id="23" name="Прямая со стрелкой 16">
            <a:extLst>
              <a:ext uri="{FF2B5EF4-FFF2-40B4-BE49-F238E27FC236}">
                <a16:creationId xmlns:a16="http://schemas.microsoft.com/office/drawing/2014/main" id="{0958D68B-41E0-7454-A6DD-3C91B2EB6F19}"/>
              </a:ext>
            </a:extLst>
          </p:cNvPr>
          <p:cNvSpPr/>
          <p:nvPr/>
        </p:nvSpPr>
        <p:spPr>
          <a:xfrm flipH="1" flipV="1">
            <a:off x="2899410" y="4263390"/>
            <a:ext cx="1033145" cy="569595"/>
          </a:xfrm>
          <a:prstGeom prst="line">
            <a:avLst/>
          </a:prstGeom>
          <a:ln w="19050">
            <a:solidFill>
              <a:srgbClr val="000000"/>
            </a:solidFill>
            <a:miter/>
            <a:tailEnd type="triangle"/>
          </a:ln>
        </p:spPr>
        <p:txBody>
          <a:bodyPr lIns="45719" rIns="45719"/>
          <a:lstStyle/>
          <a:p>
            <a:pPr defTabSz="914400"/>
            <a:endParaRPr/>
          </a:p>
        </p:txBody>
      </p:sp>
      <p:sp>
        <p:nvSpPr>
          <p:cNvPr id="24" name="Прямая со стрелкой 17">
            <a:extLst>
              <a:ext uri="{FF2B5EF4-FFF2-40B4-BE49-F238E27FC236}">
                <a16:creationId xmlns:a16="http://schemas.microsoft.com/office/drawing/2014/main" id="{7295F581-0240-3E7B-037A-E07ED3B168D5}"/>
              </a:ext>
            </a:extLst>
          </p:cNvPr>
          <p:cNvSpPr/>
          <p:nvPr/>
        </p:nvSpPr>
        <p:spPr>
          <a:xfrm flipH="1">
            <a:off x="2899410" y="1087755"/>
            <a:ext cx="351155" cy="440055"/>
          </a:xfrm>
          <a:prstGeom prst="line">
            <a:avLst/>
          </a:prstGeom>
          <a:ln w="19050">
            <a:solidFill>
              <a:srgbClr val="000000"/>
            </a:solidFill>
            <a:miter/>
            <a:tailEnd type="triangle"/>
          </a:ln>
        </p:spPr>
        <p:txBody>
          <a:bodyPr lIns="45719" rIns="45719"/>
          <a:lstStyle/>
          <a:p>
            <a:pPr defTabSz="914400"/>
            <a:endParaRPr/>
          </a:p>
        </p:txBody>
      </p:sp>
      <p:sp>
        <p:nvSpPr>
          <p:cNvPr id="25" name="TextBox 18">
            <a:extLst>
              <a:ext uri="{FF2B5EF4-FFF2-40B4-BE49-F238E27FC236}">
                <a16:creationId xmlns:a16="http://schemas.microsoft.com/office/drawing/2014/main" id="{DF3CB0A7-2C64-24B0-0E29-98A520F47D35}"/>
              </a:ext>
            </a:extLst>
          </p:cNvPr>
          <p:cNvSpPr txBox="1"/>
          <p:nvPr/>
        </p:nvSpPr>
        <p:spPr>
          <a:xfrm>
            <a:off x="3085658" y="6022341"/>
            <a:ext cx="2268776" cy="213359"/>
          </a:xfrm>
          <a:prstGeom prst="rect">
            <a:avLst/>
          </a:prstGeom>
          <a:ln w="12700">
            <a:miter lim="400000"/>
          </a:ln>
        </p:spPr>
        <p:txBody>
          <a:bodyPr wrap="square" lIns="45719" rIns="45719">
            <a:noAutofit/>
          </a:bodyPr>
          <a:lstStyle/>
          <a:p>
            <a:pPr algn="ctr" defTabSz="914400">
              <a:defRPr sz="1200">
                <a:latin typeface="+mn-lt"/>
                <a:ea typeface="+mn-ea"/>
                <a:cs typeface="+mn-cs"/>
                <a:sym typeface="Arial" panose="020B0704020202020204"/>
              </a:defRPr>
            </a:pPr>
            <a:r>
              <a:rPr lang="en-US" sz="1200" dirty="0">
                <a:latin typeface="+mn-lt"/>
                <a:sym typeface="Arial" panose="020B0704020202020204"/>
              </a:rPr>
              <a:t>P</a:t>
            </a:r>
            <a:r>
              <a:rPr lang="en" sz="1200" dirty="0" err="1">
                <a:sym typeface="Arial" panose="020B0704020202020204"/>
              </a:rPr>
              <a:t>ancake</a:t>
            </a:r>
            <a:r>
              <a:rPr lang="en" sz="1200" dirty="0">
                <a:sym typeface="Arial" panose="020B0704020202020204"/>
              </a:rPr>
              <a:t> made from HTS tape (a flat, double coil) </a:t>
            </a:r>
          </a:p>
          <a:p>
            <a:pPr algn="just" defTabSz="914400">
              <a:defRPr sz="1200">
                <a:latin typeface="+mn-lt"/>
                <a:ea typeface="+mn-ea"/>
                <a:cs typeface="+mn-cs"/>
                <a:sym typeface="Arial" panose="020B0704020202020204"/>
              </a:defRPr>
            </a:pPr>
            <a:endParaRPr lang="en-US" sz="1200" dirty="0">
              <a:sym typeface="Arial" panose="020B0704020202020204"/>
            </a:endParaRPr>
          </a:p>
        </p:txBody>
      </p:sp>
      <p:sp>
        <p:nvSpPr>
          <p:cNvPr id="26" name="TextBox 20">
            <a:extLst>
              <a:ext uri="{FF2B5EF4-FFF2-40B4-BE49-F238E27FC236}">
                <a16:creationId xmlns:a16="http://schemas.microsoft.com/office/drawing/2014/main" id="{EE4E93AC-C1F7-A3FE-CA1A-8AAB3FCF3371}"/>
              </a:ext>
            </a:extLst>
          </p:cNvPr>
          <p:cNvSpPr txBox="1"/>
          <p:nvPr/>
        </p:nvSpPr>
        <p:spPr>
          <a:xfrm>
            <a:off x="319650" y="3883642"/>
            <a:ext cx="960469"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US" dirty="0"/>
              <a:t>Cryostat</a:t>
            </a:r>
            <a:endParaRPr dirty="0"/>
          </a:p>
        </p:txBody>
      </p:sp>
      <p:sp>
        <p:nvSpPr>
          <p:cNvPr id="27" name="TextBox 21">
            <a:extLst>
              <a:ext uri="{FF2B5EF4-FFF2-40B4-BE49-F238E27FC236}">
                <a16:creationId xmlns:a16="http://schemas.microsoft.com/office/drawing/2014/main" id="{A091F515-9712-C572-A5F5-B834AF8C01FD}"/>
              </a:ext>
            </a:extLst>
          </p:cNvPr>
          <p:cNvSpPr txBox="1"/>
          <p:nvPr/>
        </p:nvSpPr>
        <p:spPr>
          <a:xfrm>
            <a:off x="2608277" y="844400"/>
            <a:ext cx="2012378"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 dirty="0"/>
              <a:t>Cryogenic cooler head</a:t>
            </a:r>
          </a:p>
        </p:txBody>
      </p:sp>
      <p:sp>
        <p:nvSpPr>
          <p:cNvPr id="28" name="TextBox 15">
            <a:extLst>
              <a:ext uri="{FF2B5EF4-FFF2-40B4-BE49-F238E27FC236}">
                <a16:creationId xmlns:a16="http://schemas.microsoft.com/office/drawing/2014/main" id="{062DB98F-48D8-5A83-DA38-D64BAE30404E}"/>
              </a:ext>
            </a:extLst>
          </p:cNvPr>
          <p:cNvSpPr txBox="1"/>
          <p:nvPr/>
        </p:nvSpPr>
        <p:spPr>
          <a:xfrm>
            <a:off x="3693391" y="1646421"/>
            <a:ext cx="1338511" cy="276999"/>
          </a:xfrm>
          <a:prstGeom prst="rect">
            <a:avLst/>
          </a:prstGeom>
          <a:ln w="12700">
            <a:miter lim="400000"/>
          </a:ln>
        </p:spPr>
        <p:txBody>
          <a:bodyPr wrap="square" lIns="45719" rIns="45719">
            <a:spAutoFit/>
          </a:bodyPr>
          <a:lstStyle/>
          <a:p>
            <a:pPr defTabSz="914400">
              <a:defRPr sz="1200">
                <a:latin typeface="+mn-lt"/>
                <a:ea typeface="+mn-ea"/>
                <a:cs typeface="+mn-cs"/>
                <a:sym typeface="Arial"/>
              </a:defRPr>
            </a:pPr>
            <a:r>
              <a:rPr lang="en" sz="1200" dirty="0">
                <a:sym typeface="Arial"/>
              </a:rPr>
              <a:t>Cooling bridges</a:t>
            </a:r>
          </a:p>
        </p:txBody>
      </p:sp>
      <p:sp>
        <p:nvSpPr>
          <p:cNvPr id="30" name="Прямая со стрелкой 22">
            <a:extLst>
              <a:ext uri="{FF2B5EF4-FFF2-40B4-BE49-F238E27FC236}">
                <a16:creationId xmlns:a16="http://schemas.microsoft.com/office/drawing/2014/main" id="{99CAD629-B8FD-9BB4-8B77-9CA0BF975CFD}"/>
              </a:ext>
            </a:extLst>
          </p:cNvPr>
          <p:cNvSpPr/>
          <p:nvPr/>
        </p:nvSpPr>
        <p:spPr>
          <a:xfrm flipH="1">
            <a:off x="2898775" y="1911350"/>
            <a:ext cx="1092835" cy="1417320"/>
          </a:xfrm>
          <a:prstGeom prst="line">
            <a:avLst/>
          </a:prstGeom>
          <a:ln w="19050">
            <a:solidFill>
              <a:srgbClr val="000000"/>
            </a:solidFill>
            <a:miter/>
            <a:tailEnd type="triangle"/>
          </a:ln>
        </p:spPr>
        <p:txBody>
          <a:bodyPr lIns="45719" rIns="45719"/>
          <a:lstStyle/>
          <a:p>
            <a:pPr defTabSz="914400"/>
            <a:endParaRPr/>
          </a:p>
        </p:txBody>
      </p:sp>
      <p:sp>
        <p:nvSpPr>
          <p:cNvPr id="32" name="TextBox 25">
            <a:extLst>
              <a:ext uri="{FF2B5EF4-FFF2-40B4-BE49-F238E27FC236}">
                <a16:creationId xmlns:a16="http://schemas.microsoft.com/office/drawing/2014/main" id="{A5D7DAD9-F52E-3495-1F2B-08A615451977}"/>
              </a:ext>
            </a:extLst>
          </p:cNvPr>
          <p:cNvSpPr txBox="1"/>
          <p:nvPr/>
        </p:nvSpPr>
        <p:spPr>
          <a:xfrm>
            <a:off x="596230" y="5372585"/>
            <a:ext cx="2012378" cy="276999"/>
          </a:xfrm>
          <a:prstGeom prst="rect">
            <a:avLst/>
          </a:prstGeom>
          <a:ln w="12700">
            <a:miter lim="400000"/>
          </a:ln>
        </p:spPr>
        <p:txBody>
          <a:bodyPr lIns="45719" rIns="45719">
            <a:spAutoFit/>
          </a:bodyPr>
          <a:lstStyle>
            <a:lvl1pPr defTabSz="914400">
              <a:defRPr sz="1200">
                <a:latin typeface="+mn-lt"/>
                <a:ea typeface="+mn-ea"/>
                <a:cs typeface="+mn-cs"/>
                <a:sym typeface="Arial" panose="020B0704020202020204"/>
              </a:defRPr>
            </a:lvl1pPr>
          </a:lstStyle>
          <a:p>
            <a:r>
              <a:rPr lang="en" dirty="0"/>
              <a:t>Room temperature bore</a:t>
            </a:r>
          </a:p>
        </p:txBody>
      </p:sp>
      <p:sp>
        <p:nvSpPr>
          <p:cNvPr id="33" name="Прямая со стрелкой 26">
            <a:extLst>
              <a:ext uri="{FF2B5EF4-FFF2-40B4-BE49-F238E27FC236}">
                <a16:creationId xmlns:a16="http://schemas.microsoft.com/office/drawing/2014/main" id="{3EE37941-BBB9-AD11-E0F5-458698081424}"/>
              </a:ext>
            </a:extLst>
          </p:cNvPr>
          <p:cNvSpPr/>
          <p:nvPr/>
        </p:nvSpPr>
        <p:spPr>
          <a:xfrm flipV="1">
            <a:off x="1355725" y="4001135"/>
            <a:ext cx="1252855" cy="1417320"/>
          </a:xfrm>
          <a:prstGeom prst="line">
            <a:avLst/>
          </a:prstGeom>
          <a:ln w="19050">
            <a:solidFill>
              <a:srgbClr val="000000"/>
            </a:solidFill>
            <a:miter/>
            <a:tailEnd type="triangle"/>
          </a:ln>
        </p:spPr>
        <p:txBody>
          <a:bodyPr lIns="45719" rIns="45719"/>
          <a:lstStyle/>
          <a:p>
            <a:pPr defTabSz="914400"/>
            <a:endParaRPr/>
          </a:p>
        </p:txBody>
      </p:sp>
      <p:pic>
        <p:nvPicPr>
          <p:cNvPr id="48" name="Рисунок 1" descr="Изображение выглядит как автокомпонент, круг, черно-белый, шестерня&#10;&#10;Автоматически созданное описание">
            <a:extLst>
              <a:ext uri="{FF2B5EF4-FFF2-40B4-BE49-F238E27FC236}">
                <a16:creationId xmlns:a16="http://schemas.microsoft.com/office/drawing/2014/main" id="{453EAAC9-5EDB-976D-352E-1964C99A8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4405" y="4844415"/>
            <a:ext cx="1450340" cy="1179195"/>
          </a:xfrm>
          <a:prstGeom prst="rect">
            <a:avLst/>
          </a:prstGeom>
        </p:spPr>
      </p:pic>
      <p:grpSp>
        <p:nvGrpSpPr>
          <p:cNvPr id="49" name="Group 2">
            <a:extLst>
              <a:ext uri="{FF2B5EF4-FFF2-40B4-BE49-F238E27FC236}">
                <a16:creationId xmlns:a16="http://schemas.microsoft.com/office/drawing/2014/main" id="{E339FDDA-6C61-F7EC-9BAC-85C8B24B1835}"/>
              </a:ext>
            </a:extLst>
          </p:cNvPr>
          <p:cNvGrpSpPr/>
          <p:nvPr/>
        </p:nvGrpSpPr>
        <p:grpSpPr>
          <a:xfrm>
            <a:off x="659765" y="1030605"/>
            <a:ext cx="695960" cy="485140"/>
            <a:chOff x="89" y="1431"/>
            <a:chExt cx="1974" cy="1540"/>
          </a:xfrm>
        </p:grpSpPr>
        <p:pic>
          <p:nvPicPr>
            <p:cNvPr id="50" name="logo.png" descr="logo.png">
              <a:extLst>
                <a:ext uri="{FF2B5EF4-FFF2-40B4-BE49-F238E27FC236}">
                  <a16:creationId xmlns:a16="http://schemas.microsoft.com/office/drawing/2014/main" id="{22DA722C-40EE-5980-FEBF-C5CBA6010931}"/>
                </a:ext>
              </a:extLst>
            </p:cNvPr>
            <p:cNvPicPr>
              <a:picLocks noChangeAspect="1"/>
            </p:cNvPicPr>
            <p:nvPr/>
          </p:nvPicPr>
          <p:blipFill>
            <a:blip r:embed="rId8"/>
            <a:stretch>
              <a:fillRect/>
            </a:stretch>
          </p:blipFill>
          <p:spPr>
            <a:xfrm>
              <a:off x="149" y="1431"/>
              <a:ext cx="1513" cy="601"/>
            </a:xfrm>
            <a:prstGeom prst="rect">
              <a:avLst/>
            </a:prstGeom>
            <a:ln w="12700">
              <a:miter lim="400000"/>
              <a:headEnd/>
              <a:tailEnd/>
            </a:ln>
          </p:spPr>
        </p:pic>
        <p:pic>
          <p:nvPicPr>
            <p:cNvPr id="51" name="Рисунок 19" descr="Рисунок 19">
              <a:extLst>
                <a:ext uri="{FF2B5EF4-FFF2-40B4-BE49-F238E27FC236}">
                  <a16:creationId xmlns:a16="http://schemas.microsoft.com/office/drawing/2014/main" id="{1D4AD098-2020-268E-8D51-A8B39FEF3B68}"/>
                </a:ext>
              </a:extLst>
            </p:cNvPr>
            <p:cNvPicPr>
              <a:picLocks noChangeAspect="1"/>
            </p:cNvPicPr>
            <p:nvPr/>
          </p:nvPicPr>
          <p:blipFill>
            <a:blip r:embed="rId9"/>
            <a:stretch>
              <a:fillRect/>
            </a:stretch>
          </p:blipFill>
          <p:spPr>
            <a:xfrm>
              <a:off x="89" y="2307"/>
              <a:ext cx="1975" cy="664"/>
            </a:xfrm>
            <a:prstGeom prst="rect">
              <a:avLst/>
            </a:prstGeom>
            <a:ln w="12700">
              <a:miter lim="400000"/>
              <a:headEnd/>
              <a:tailEnd/>
            </a:ln>
          </p:spPr>
        </p:pic>
      </p:grpSp>
      <p:sp>
        <p:nvSpPr>
          <p:cNvPr id="52" name="Magnetic field profile along Z-axis">
            <a:extLst>
              <a:ext uri="{FF2B5EF4-FFF2-40B4-BE49-F238E27FC236}">
                <a16:creationId xmlns:a16="http://schemas.microsoft.com/office/drawing/2014/main" id="{AD34A538-BD29-B47A-C244-A86D9F10018D}"/>
              </a:ext>
            </a:extLst>
          </p:cNvPr>
          <p:cNvSpPr txBox="1"/>
          <p:nvPr/>
        </p:nvSpPr>
        <p:spPr>
          <a:xfrm>
            <a:off x="9361170" y="1108710"/>
            <a:ext cx="2540635" cy="218440"/>
          </a:xfrm>
          <a:prstGeom prst="rect">
            <a:avLst/>
          </a:prstGeom>
          <a:noFill/>
          <a:ln w="12700" cap="flat">
            <a:noFill/>
            <a:miter lim="400000"/>
          </a:ln>
          <a:effectLst/>
        </p:spPr>
        <p:txBody>
          <a:bodyPr wrap="square" lIns="45719" tIns="45719" rIns="45719" bIns="45719" numCol="1" anchor="t">
            <a:noAutofit/>
          </a:bodyPr>
          <a:lstStyle>
            <a:lvl1pPr algn="just">
              <a:defRPr sz="1500">
                <a:latin typeface="Avenir Next Medium" panose="020B0803020202020204"/>
                <a:ea typeface="Avenir Next Medium" panose="020B0803020202020204"/>
                <a:cs typeface="Avenir Next Medium" panose="020B0803020202020204"/>
                <a:sym typeface="Avenir Next Medium" panose="020B0803020202020204"/>
              </a:defRPr>
            </a:lvl1pPr>
          </a:lstStyle>
          <a:p>
            <a:r>
              <a:rPr lang="en" sz="1200" dirty="0"/>
              <a:t>Magnetic field profile along Z-axis </a:t>
            </a:r>
            <a:endParaRPr sz="1200" dirty="0"/>
          </a:p>
        </p:txBody>
      </p:sp>
      <p:sp>
        <p:nvSpPr>
          <p:cNvPr id="54" name="Decelerator — broadband gradient (adiabatic) spin flipper">
            <a:extLst>
              <a:ext uri="{FF2B5EF4-FFF2-40B4-BE49-F238E27FC236}">
                <a16:creationId xmlns:a16="http://schemas.microsoft.com/office/drawing/2014/main" id="{11A5379E-9EB8-BA96-7341-BD8CB3D226D7}"/>
              </a:ext>
            </a:extLst>
          </p:cNvPr>
          <p:cNvSpPr txBox="1"/>
          <p:nvPr/>
        </p:nvSpPr>
        <p:spPr>
          <a:xfrm>
            <a:off x="111654" y="159156"/>
            <a:ext cx="5242780" cy="461665"/>
          </a:xfrm>
          <a:prstGeom prst="rect">
            <a:avLst/>
          </a:prstGeom>
          <a:ln w="12700">
            <a:miter lim="400000"/>
          </a:ln>
        </p:spPr>
        <p:txBody>
          <a:bodyPr wrap="none" lIns="45719" rIns="45719">
            <a:spAutoFit/>
          </a:bodyPr>
          <a:lstStyle>
            <a:lvl1pPr algn="ctr" defTabSz="914400">
              <a:defRPr sz="2800">
                <a:solidFill>
                  <a:srgbClr val="0033CC"/>
                </a:solidFill>
                <a:latin typeface="Avenir Heavy" panose="02000503020000020003"/>
                <a:ea typeface="Avenir Heavy" panose="02000503020000020003"/>
                <a:cs typeface="Avenir Heavy" panose="02000503020000020003"/>
                <a:sym typeface="Avenir Heavy" panose="02000503020000020003"/>
              </a:defRPr>
            </a:lvl1pPr>
          </a:lstStyle>
          <a:p>
            <a:r>
              <a:rPr lang="en-US" sz="2400" dirty="0"/>
              <a:t>Decelerator</a:t>
            </a:r>
            <a:r>
              <a:rPr sz="2400" dirty="0"/>
              <a:t> — </a:t>
            </a:r>
            <a:r>
              <a:rPr lang="en-US" sz="2400" dirty="0"/>
              <a:t>gradient spin-flipper</a:t>
            </a:r>
            <a:endParaRPr sz="2400" dirty="0"/>
          </a:p>
        </p:txBody>
      </p:sp>
      <p:sp>
        <p:nvSpPr>
          <p:cNvPr id="57" name="TextBox 56">
            <a:extLst>
              <a:ext uri="{FF2B5EF4-FFF2-40B4-BE49-F238E27FC236}">
                <a16:creationId xmlns:a16="http://schemas.microsoft.com/office/drawing/2014/main" id="{2DC72F76-93A1-7327-7E0B-FDC4478FC47C}"/>
              </a:ext>
            </a:extLst>
          </p:cNvPr>
          <p:cNvSpPr txBox="1"/>
          <p:nvPr/>
        </p:nvSpPr>
        <p:spPr>
          <a:xfrm>
            <a:off x="196648" y="5884950"/>
            <a:ext cx="289461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500" dirty="0">
                <a:solidFill>
                  <a:srgbClr val="002060"/>
                </a:solidFill>
                <a:effectLst/>
                <a:latin typeface="Avenir Next Condensed" panose="020B0506020202020204" pitchFamily="34" charset="0"/>
                <a:ea typeface="Aptos" panose="020B0004020202020204" pitchFamily="34" charset="0"/>
              </a:rPr>
              <a:t>A. A. Popov et. al. arXiv:2503.10878  [</a:t>
            </a:r>
            <a:r>
              <a:rPr lang="en-US" sz="1500" dirty="0" err="1">
                <a:solidFill>
                  <a:srgbClr val="002060"/>
                </a:solidFill>
                <a:effectLst/>
                <a:latin typeface="Avenir Next Condensed" panose="020B0506020202020204" pitchFamily="34" charset="0"/>
                <a:ea typeface="Aptos" panose="020B0004020202020204" pitchFamily="34" charset="0"/>
              </a:rPr>
              <a:t>physics.ins</a:t>
            </a:r>
            <a:r>
              <a:rPr lang="en-US" sz="1500" dirty="0">
                <a:solidFill>
                  <a:srgbClr val="002060"/>
                </a:solidFill>
                <a:effectLst/>
                <a:latin typeface="Avenir Next Condensed" panose="020B0506020202020204" pitchFamily="34" charset="0"/>
                <a:ea typeface="Aptos" panose="020B0004020202020204" pitchFamily="34" charset="0"/>
              </a:rPr>
              <a:t>-det]</a:t>
            </a:r>
            <a:r>
              <a:rPr lang="ru-RU" sz="1500" dirty="0">
                <a:solidFill>
                  <a:srgbClr val="002060"/>
                </a:solidFill>
                <a:effectLst/>
              </a:rPr>
              <a:t> </a:t>
            </a:r>
            <a:endParaRPr lang="ru-RU" sz="1500" dirty="0">
              <a:solidFill>
                <a:srgbClr val="002060"/>
              </a:solidFill>
            </a:endParaRPr>
          </a:p>
        </p:txBody>
      </p:sp>
      <p:graphicFrame>
        <p:nvGraphicFramePr>
          <p:cNvPr id="58" name="Объект 3">
            <a:extLst>
              <a:ext uri="{FF2B5EF4-FFF2-40B4-BE49-F238E27FC236}">
                <a16:creationId xmlns:a16="http://schemas.microsoft.com/office/drawing/2014/main" id="{38E10849-9D5F-1FBD-4170-414B8D0D023B}"/>
              </a:ext>
            </a:extLst>
          </p:cNvPr>
          <p:cNvGraphicFramePr/>
          <p:nvPr/>
        </p:nvGraphicFramePr>
        <p:xfrm>
          <a:off x="9290304" y="1399032"/>
          <a:ext cx="2536903" cy="2390822"/>
        </p:xfrm>
        <a:graphic>
          <a:graphicData uri="http://schemas.openxmlformats.org/presentationml/2006/ole">
            <mc:AlternateContent xmlns:mc="http://schemas.openxmlformats.org/markup-compatibility/2006">
              <mc:Choice xmlns:v="urn:schemas-microsoft-com:vml" Requires="v">
                <p:oleObj name="Graph" r:id="rId10" imgW="3902710" imgH="2988310" progId="Origin95.Graph">
                  <p:embed/>
                </p:oleObj>
              </mc:Choice>
              <mc:Fallback>
                <p:oleObj name="Graph" r:id="rId10" imgW="3902710" imgH="2988310" progId="Origin95.Graph">
                  <p:embed/>
                  <p:pic>
                    <p:nvPicPr>
                      <p:cNvPr id="58" name="Объект 3">
                        <a:extLst>
                          <a:ext uri="{FF2B5EF4-FFF2-40B4-BE49-F238E27FC236}">
                            <a16:creationId xmlns:a16="http://schemas.microsoft.com/office/drawing/2014/main" id="{38E10849-9D5F-1FBD-4170-414B8D0D02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90304" y="1399032"/>
                        <a:ext cx="2536903" cy="2390822"/>
                      </a:xfrm>
                      <a:prstGeom prst="rect">
                        <a:avLst/>
                      </a:prstGeom>
                      <a:noFill/>
                    </p:spPr>
                  </p:pic>
                </p:oleObj>
              </mc:Fallback>
            </mc:AlternateContent>
          </a:graphicData>
        </a:graphic>
      </p:graphicFrame>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84D6-73A2-C840-EAA4-C114B6EC441F}"/>
            </a:ext>
          </a:extLst>
        </p:cNvPr>
        <p:cNvGrpSpPr/>
        <p:nvPr/>
      </p:nvGrpSpPr>
      <p:grpSpPr>
        <a:xfrm>
          <a:off x="0" y="0"/>
          <a:ext cx="0" cy="0"/>
          <a:chOff x="0" y="0"/>
          <a:chExt cx="0" cy="0"/>
        </a:xfrm>
      </p:grpSpPr>
      <p:grpSp>
        <p:nvGrpSpPr>
          <p:cNvPr id="56" name="Группа 55">
            <a:extLst>
              <a:ext uri="{FF2B5EF4-FFF2-40B4-BE49-F238E27FC236}">
                <a16:creationId xmlns:a16="http://schemas.microsoft.com/office/drawing/2014/main" id="{89D92CC4-A5BD-E0F4-4E02-25985924AB52}"/>
              </a:ext>
            </a:extLst>
          </p:cNvPr>
          <p:cNvGrpSpPr/>
          <p:nvPr/>
        </p:nvGrpSpPr>
        <p:grpSpPr>
          <a:xfrm flipV="1">
            <a:off x="3689243" y="3946352"/>
            <a:ext cx="1678376" cy="592806"/>
            <a:chOff x="3507814" y="3778332"/>
            <a:chExt cx="1678376" cy="592806"/>
          </a:xfrm>
        </p:grpSpPr>
        <p:cxnSp>
          <p:nvCxnSpPr>
            <p:cNvPr id="47" name="Прямая соединительная линия 46">
              <a:extLst>
                <a:ext uri="{FF2B5EF4-FFF2-40B4-BE49-F238E27FC236}">
                  <a16:creationId xmlns:a16="http://schemas.microsoft.com/office/drawing/2014/main" id="{A6D42294-CC3F-7967-646E-8F44BE8DB719}"/>
                </a:ext>
              </a:extLst>
            </p:cNvPr>
            <p:cNvCxnSpPr>
              <a:cxnSpLocks/>
            </p:cNvCxnSpPr>
            <p:nvPr/>
          </p:nvCxnSpPr>
          <p:spPr>
            <a:xfrm flipV="1">
              <a:off x="3507814" y="3781360"/>
              <a:ext cx="709698"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F43D3187-03E4-3976-D411-DC04027E0B1F}"/>
                </a:ext>
              </a:extLst>
            </p:cNvPr>
            <p:cNvCxnSpPr>
              <a:cxnSpLocks/>
            </p:cNvCxnSpPr>
            <p:nvPr/>
          </p:nvCxnSpPr>
          <p:spPr>
            <a:xfrm flipV="1">
              <a:off x="4217512" y="3781714"/>
              <a:ext cx="0" cy="586306"/>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80DD00E0-6867-1029-E983-EFA0759B300E}"/>
                </a:ext>
              </a:extLst>
            </p:cNvPr>
            <p:cNvCxnSpPr>
              <a:cxnSpLocks/>
            </p:cNvCxnSpPr>
            <p:nvPr/>
          </p:nvCxnSpPr>
          <p:spPr>
            <a:xfrm flipV="1">
              <a:off x="4217512" y="4371138"/>
              <a:ext cx="638018"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88E4FB3A-F392-A9DB-8249-802736322293}"/>
                </a:ext>
              </a:extLst>
            </p:cNvPr>
            <p:cNvCxnSpPr>
              <a:cxnSpLocks/>
            </p:cNvCxnSpPr>
            <p:nvPr/>
          </p:nvCxnSpPr>
          <p:spPr>
            <a:xfrm flipV="1">
              <a:off x="4855530" y="3778332"/>
              <a:ext cx="0" cy="586306"/>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3AE8C978-E816-5766-8F46-5B3F16EE8244}"/>
                </a:ext>
              </a:extLst>
            </p:cNvPr>
            <p:cNvCxnSpPr>
              <a:cxnSpLocks/>
            </p:cNvCxnSpPr>
            <p:nvPr/>
          </p:nvCxnSpPr>
          <p:spPr>
            <a:xfrm flipV="1">
              <a:off x="4848908" y="3786416"/>
              <a:ext cx="337282"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Группа 56">
            <a:extLst>
              <a:ext uri="{FF2B5EF4-FFF2-40B4-BE49-F238E27FC236}">
                <a16:creationId xmlns:a16="http://schemas.microsoft.com/office/drawing/2014/main" id="{0020EB55-4297-9F91-3861-5A32D5177A28}"/>
              </a:ext>
            </a:extLst>
          </p:cNvPr>
          <p:cNvGrpSpPr/>
          <p:nvPr/>
        </p:nvGrpSpPr>
        <p:grpSpPr>
          <a:xfrm flipV="1">
            <a:off x="9245773" y="4007920"/>
            <a:ext cx="1678376" cy="592806"/>
            <a:chOff x="3507814" y="3778332"/>
            <a:chExt cx="1678376" cy="592806"/>
          </a:xfrm>
        </p:grpSpPr>
        <p:cxnSp>
          <p:nvCxnSpPr>
            <p:cNvPr id="58" name="Прямая соединительная линия 57">
              <a:extLst>
                <a:ext uri="{FF2B5EF4-FFF2-40B4-BE49-F238E27FC236}">
                  <a16:creationId xmlns:a16="http://schemas.microsoft.com/office/drawing/2014/main" id="{E4496414-945A-CF5A-9EC9-639D4598817E}"/>
                </a:ext>
              </a:extLst>
            </p:cNvPr>
            <p:cNvCxnSpPr>
              <a:cxnSpLocks/>
            </p:cNvCxnSpPr>
            <p:nvPr/>
          </p:nvCxnSpPr>
          <p:spPr>
            <a:xfrm flipV="1">
              <a:off x="3507814" y="3781360"/>
              <a:ext cx="709698"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33A6CF1E-5C8D-C61A-5D57-117BDEC51898}"/>
                </a:ext>
              </a:extLst>
            </p:cNvPr>
            <p:cNvCxnSpPr>
              <a:cxnSpLocks/>
            </p:cNvCxnSpPr>
            <p:nvPr/>
          </p:nvCxnSpPr>
          <p:spPr>
            <a:xfrm flipV="1">
              <a:off x="4217512" y="3781714"/>
              <a:ext cx="0" cy="586306"/>
            </a:xfrm>
            <a:prstGeom prst="line">
              <a:avLst/>
            </a:prstGeom>
            <a:ln w="25400">
              <a:solidFill>
                <a:srgbClr val="011893"/>
              </a:solidFill>
              <a:prstDash val="sysDash"/>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6BED54DD-4C68-9A27-1E50-B0CCF4939BDF}"/>
                </a:ext>
              </a:extLst>
            </p:cNvPr>
            <p:cNvCxnSpPr>
              <a:cxnSpLocks/>
            </p:cNvCxnSpPr>
            <p:nvPr/>
          </p:nvCxnSpPr>
          <p:spPr>
            <a:xfrm flipV="1">
              <a:off x="4217512" y="4371138"/>
              <a:ext cx="638018" cy="0"/>
            </a:xfrm>
            <a:prstGeom prst="line">
              <a:avLst/>
            </a:prstGeom>
            <a:ln w="25400">
              <a:solidFill>
                <a:srgbClr val="011893"/>
              </a:solidFill>
              <a:prstDash val="sysDash"/>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939C25D0-2DB0-1883-56E3-6D84F12F99EA}"/>
                </a:ext>
              </a:extLst>
            </p:cNvPr>
            <p:cNvCxnSpPr>
              <a:cxnSpLocks/>
            </p:cNvCxnSpPr>
            <p:nvPr/>
          </p:nvCxnSpPr>
          <p:spPr>
            <a:xfrm flipV="1">
              <a:off x="4855530" y="3778332"/>
              <a:ext cx="0" cy="586306"/>
            </a:xfrm>
            <a:prstGeom prst="line">
              <a:avLst/>
            </a:prstGeom>
            <a:ln w="25400">
              <a:solidFill>
                <a:srgbClr val="011893"/>
              </a:solidFill>
              <a:prstDash val="sysDash"/>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BD09F0BB-86C4-31B9-418E-5C71D49E8AD6}"/>
                </a:ext>
              </a:extLst>
            </p:cNvPr>
            <p:cNvCxnSpPr>
              <a:cxnSpLocks/>
            </p:cNvCxnSpPr>
            <p:nvPr/>
          </p:nvCxnSpPr>
          <p:spPr>
            <a:xfrm flipV="1">
              <a:off x="4848908" y="3786416"/>
              <a:ext cx="337282"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7838054-D976-01A1-674E-83ECE2292C83}"/>
                  </a:ext>
                </a:extLst>
              </p:cNvPr>
              <p:cNvSpPr txBox="1"/>
              <p:nvPr/>
            </p:nvSpPr>
            <p:spPr>
              <a:xfrm>
                <a:off x="3443097" y="5927061"/>
                <a:ext cx="4856064" cy="5468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914400">
                  <a:lnSpc>
                    <a:spcPct val="150000"/>
                  </a:lnSpc>
                </a:pPr>
                <a:r>
                  <a:rPr lang="en-US" sz="2200" dirty="0">
                    <a:solidFill>
                      <a:srgbClr val="011993"/>
                    </a:solidFill>
                    <a:latin typeface="Avenir Next Medium"/>
                    <a:ea typeface="Avenir Next Medium"/>
                    <a:cs typeface="Avenir Next Medium"/>
                    <a:sym typeface="Avenir Next Medium"/>
                  </a:rPr>
                  <a:t>In our case: </a:t>
                </a:r>
                <a14:m>
                  <m:oMath xmlns:m="http://schemas.openxmlformats.org/officeDocument/2006/math">
                    <m:r>
                      <m:rPr>
                        <m:sty m:val="p"/>
                      </m:rPr>
                      <a:rPr lang="el-GR" sz="2200" i="1" smtClean="0">
                        <a:solidFill>
                          <a:srgbClr val="000000"/>
                        </a:solidFill>
                        <a:latin typeface="Cambria Math" panose="02040503050406030204" pitchFamily="18" charset="0"/>
                        <a:ea typeface="Cambria Math" panose="02040503050406030204" pitchFamily="18" charset="0"/>
                      </a:rPr>
                      <m:t>Δ</m:t>
                    </m:r>
                    <m:r>
                      <a:rPr lang="ru-RU" sz="2200" i="1" smtClean="0">
                        <a:solidFill>
                          <a:srgbClr val="000000"/>
                        </a:solidFill>
                        <a:latin typeface="Cambria Math" panose="02040503050406030204" pitchFamily="18" charset="0"/>
                      </a:rPr>
                      <m:t>𝐵</m:t>
                    </m:r>
                    <m:r>
                      <a:rPr lang="ru-RU" sz="2200" i="1" smtClean="0">
                        <a:solidFill>
                          <a:srgbClr val="000000"/>
                        </a:solidFill>
                        <a:latin typeface="Cambria Math" panose="02040503050406030204" pitchFamily="18" charset="0"/>
                      </a:rPr>
                      <m:t>=</m:t>
                    </m:r>
                    <m:r>
                      <a:rPr lang="ru-RU" sz="2200" i="1" smtClean="0">
                        <a:solidFill>
                          <a:srgbClr val="000000"/>
                        </a:solidFill>
                        <a:latin typeface="Cambria Math" panose="02040503050406030204" pitchFamily="18" charset="0"/>
                      </a:rPr>
                      <m:t>1</m:t>
                    </m:r>
                    <m:r>
                      <a:rPr lang="ru-RU" sz="2200" i="1" smtClean="0">
                        <a:solidFill>
                          <a:srgbClr val="000000"/>
                        </a:solidFill>
                        <a:latin typeface="Cambria Math" panose="02040503050406030204" pitchFamily="18" charset="0"/>
                      </a:rPr>
                      <m:t>.</m:t>
                    </m:r>
                    <m:r>
                      <a:rPr lang="ru-RU" sz="2200" i="1" smtClean="0">
                        <a:solidFill>
                          <a:srgbClr val="000000"/>
                        </a:solidFill>
                        <a:latin typeface="Cambria Math" panose="02040503050406030204" pitchFamily="18" charset="0"/>
                      </a:rPr>
                      <m:t>5</m:t>
                    </m:r>
                    <m:r>
                      <m:rPr>
                        <m:nor/>
                      </m:rPr>
                      <a:rPr lang="en-US" sz="2200" b="0" i="1" smtClean="0">
                        <a:solidFill>
                          <a:srgbClr val="000000"/>
                        </a:solidFill>
                        <a:latin typeface="Cambria Math" panose="02040503050406030204" pitchFamily="18" charset="0"/>
                      </a:rPr>
                      <m:t>T</m:t>
                    </m:r>
                  </m:oMath>
                </a14:m>
                <a:r>
                  <a:rPr lang="en-US" sz="2200" dirty="0"/>
                  <a:t>, </a:t>
                </a:r>
                <a14:m>
                  <m:oMath xmlns:m="http://schemas.openxmlformats.org/officeDocument/2006/math">
                    <m:r>
                      <a:rPr lang="en-US" sz="2200" b="0" i="0" smtClean="0">
                        <a:latin typeface="Cambria Math" panose="02040503050406030204" pitchFamily="18" charset="0"/>
                      </a:rPr>
                      <m:t>  </m:t>
                    </m:r>
                    <m:r>
                      <a:rPr lang="en-US" sz="2200" b="0" i="1" smtClean="0">
                        <a:latin typeface="Cambria Math" panose="02040503050406030204" pitchFamily="18" charset="0"/>
                      </a:rPr>
                      <m:t>𝑡</m:t>
                    </m:r>
                    <m:r>
                      <a:rPr lang="ru-RU" sz="2200" i="1" dirty="0"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rPr>
                      <m:t>8</m:t>
                    </m:r>
                    <m:r>
                      <m:rPr>
                        <m:nor/>
                      </m:rPr>
                      <a:rPr lang="en-US" sz="2200" i="1">
                        <a:latin typeface="Cambria Math" panose="02040503050406030204" pitchFamily="18" charset="0"/>
                      </a:rPr>
                      <m:t>ms</m:t>
                    </m:r>
                  </m:oMath>
                </a14:m>
                <a:endParaRPr lang="ru-RU" sz="2200" dirty="0"/>
              </a:p>
            </p:txBody>
          </p:sp>
        </mc:Choice>
        <mc:Fallback xmlns="">
          <p:sp>
            <p:nvSpPr>
              <p:cNvPr id="17" name="TextBox 16">
                <a:extLst>
                  <a:ext uri="{FF2B5EF4-FFF2-40B4-BE49-F238E27FC236}">
                    <a16:creationId xmlns:a16="http://schemas.microsoft.com/office/drawing/2014/main" id="{C7838054-D976-01A1-674E-83ECE2292C83}"/>
                  </a:ext>
                </a:extLst>
              </p:cNvPr>
              <p:cNvSpPr txBox="1">
                <a:spLocks noRot="1" noChangeAspect="1" noMove="1" noResize="1" noEditPoints="1" noAdjustHandles="1" noChangeArrowheads="1" noChangeShapeType="1" noTextEdit="1"/>
              </p:cNvSpPr>
              <p:nvPr/>
            </p:nvSpPr>
            <p:spPr>
              <a:xfrm>
                <a:off x="3443097" y="5927061"/>
                <a:ext cx="4856064" cy="546881"/>
              </a:xfrm>
              <a:prstGeom prst="rect">
                <a:avLst/>
              </a:prstGeom>
              <a:blipFill>
                <a:blip r:embed="rId2"/>
                <a:stretch>
                  <a:fillRect l="-1633" b="-22222"/>
                </a:stretch>
              </a:blipFill>
              <a:ln w="12700" cap="flat">
                <a:noFill/>
                <a:miter lim="400000"/>
              </a:ln>
              <a:effectLst/>
            </p:spPr>
            <p:txBody>
              <a:bodyPr/>
              <a:lstStyle/>
              <a:p>
                <a:r>
                  <a:rPr lang="ru-RU">
                    <a:noFill/>
                  </a:rPr>
                  <a:t> </a:t>
                </a:r>
              </a:p>
            </p:txBody>
          </p:sp>
        </mc:Fallback>
      </mc:AlternateContent>
      <p:sp>
        <p:nvSpPr>
          <p:cNvPr id="2" name="A time-dependent magnetic field lens">
            <a:extLst>
              <a:ext uri="{FF2B5EF4-FFF2-40B4-BE49-F238E27FC236}">
                <a16:creationId xmlns:a16="http://schemas.microsoft.com/office/drawing/2014/main" id="{9C373529-63C0-690F-69FF-728ECAE6C53F}"/>
              </a:ext>
            </a:extLst>
          </p:cNvPr>
          <p:cNvSpPr txBox="1"/>
          <p:nvPr/>
        </p:nvSpPr>
        <p:spPr>
          <a:xfrm>
            <a:off x="357114" y="124459"/>
            <a:ext cx="6852596" cy="52197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ru-RU" dirty="0"/>
              <a:t>Physics principals of time lens action</a:t>
            </a:r>
            <a:endParaRPr lang="ru-RU" altLang="ru-RU" dirty="0"/>
          </a:p>
        </p:txBody>
      </p:sp>
      <p:pic>
        <p:nvPicPr>
          <p:cNvPr id="4" name="Линия Линия" descr="Линия Линия">
            <a:extLst>
              <a:ext uri="{FF2B5EF4-FFF2-40B4-BE49-F238E27FC236}">
                <a16:creationId xmlns:a16="http://schemas.microsoft.com/office/drawing/2014/main" id="{8D98D067-9FAF-8D33-77EB-78FAE5379559}"/>
              </a:ext>
            </a:extLst>
          </p:cNvPr>
          <p:cNvPicPr/>
          <p:nvPr/>
        </p:nvPicPr>
        <p:blipFill>
          <a:blip r:embed="rId3"/>
          <a:stretch>
            <a:fillRect/>
          </a:stretch>
        </p:blipFill>
        <p:spPr>
          <a:xfrm>
            <a:off x="325966" y="622300"/>
            <a:ext cx="11540068" cy="76200"/>
          </a:xfrm>
          <a:prstGeom prst="rect">
            <a:avLst/>
          </a:prstGeom>
        </p:spPr>
      </p:pic>
      <p:sp>
        <p:nvSpPr>
          <p:cNvPr id="18" name="Neutrons change their energy when passing a homogeneous in space time-varying magnetic field">
            <a:extLst>
              <a:ext uri="{FF2B5EF4-FFF2-40B4-BE49-F238E27FC236}">
                <a16:creationId xmlns:a16="http://schemas.microsoft.com/office/drawing/2014/main" id="{256D47A2-7586-1B23-5902-4391AD502ED0}"/>
              </a:ext>
            </a:extLst>
          </p:cNvPr>
          <p:cNvSpPr txBox="1"/>
          <p:nvPr/>
        </p:nvSpPr>
        <p:spPr>
          <a:xfrm>
            <a:off x="751460" y="917780"/>
            <a:ext cx="10557517" cy="830997"/>
          </a:xfrm>
          <a:prstGeom prst="rect">
            <a:avLst/>
          </a:prstGeom>
          <a:ln w="12700">
            <a:miter lim="400000"/>
          </a:ln>
        </p:spPr>
        <p:txBody>
          <a:bodyPr wrap="square" lIns="45719" rIns="45719">
            <a:spAutoFit/>
          </a:bodyPr>
          <a:lstStyle>
            <a:lvl1pPr>
              <a:defRPr>
                <a:latin typeface="Avenir Next Medium" panose="020B0803020202020204"/>
                <a:ea typeface="Avenir Next Medium" panose="020B0803020202020204"/>
                <a:cs typeface="Avenir Next Medium" panose="020B0803020202020204"/>
                <a:sym typeface="Avenir Next Medium" panose="020B0803020202020204"/>
              </a:defRPr>
            </a:lvl1pPr>
          </a:lstStyle>
          <a:p>
            <a:pPr algn="just"/>
            <a:r>
              <a:rPr lang="en-US" sz="2400" b="1" dirty="0">
                <a:latin typeface="Avenir Next Condensed Regular" panose="020B0806020202020204"/>
                <a:ea typeface="Aptos" panose="020B0004020202020204" pitchFamily="34" charset="0"/>
              </a:rPr>
              <a:t>The functional principle of time lens is based on the magnetic field variation in a certain space region during the neutron time of flight in this region </a:t>
            </a:r>
            <a:endParaRPr sz="2400" b="1" dirty="0">
              <a:latin typeface="Avenir Next Condensed Regular" panose="020B0806020202020204"/>
            </a:endParaRPr>
          </a:p>
        </p:txBody>
      </p:sp>
      <p:sp>
        <p:nvSpPr>
          <p:cNvPr id="20" name="L.Niel, H.Rauch, Z. Phys.B. – Condensed Matter 74, 133 (1989)">
            <a:extLst>
              <a:ext uri="{FF2B5EF4-FFF2-40B4-BE49-F238E27FC236}">
                <a16:creationId xmlns:a16="http://schemas.microsoft.com/office/drawing/2014/main" id="{C7D48F34-0158-557F-E309-BC2EC6D24C62}"/>
              </a:ext>
            </a:extLst>
          </p:cNvPr>
          <p:cNvSpPr txBox="1"/>
          <p:nvPr/>
        </p:nvSpPr>
        <p:spPr>
          <a:xfrm>
            <a:off x="751460" y="1827947"/>
            <a:ext cx="10557517" cy="584775"/>
          </a:xfrm>
          <a:prstGeom prst="rect">
            <a:avLst/>
          </a:prstGeom>
          <a:ln w="12700">
            <a:miter lim="400000"/>
          </a:ln>
        </p:spPr>
        <p:txBody>
          <a:bodyPr wrap="square" lIns="45719" rIns="45719">
            <a:spAutoFit/>
          </a:bodyPr>
          <a:lstStyle>
            <a:lvl1pPr defTabSz="914400">
              <a:defRPr sz="1400">
                <a:solidFill>
                  <a:srgbClr val="FF3399"/>
                </a:solidFill>
                <a:latin typeface="Avenir Next Condensed Medium" panose="020B0806020202020204"/>
                <a:ea typeface="Avenir Next Condensed Medium" panose="020B0806020202020204"/>
                <a:cs typeface="Avenir Next Condensed Medium" panose="020B0806020202020204"/>
                <a:sym typeface="Avenir Next Condensed Medium" panose="020B0806020202020204"/>
              </a:defRPr>
            </a:lvl1pPr>
          </a:lstStyle>
          <a:p>
            <a:r>
              <a:rPr sz="1600" dirty="0" err="1"/>
              <a:t>L.Niel</a:t>
            </a:r>
            <a:r>
              <a:rPr sz="1600" dirty="0"/>
              <a:t>, </a:t>
            </a:r>
            <a:r>
              <a:rPr sz="1600" dirty="0" err="1"/>
              <a:t>H.Rauch</a:t>
            </a:r>
            <a:r>
              <a:rPr lang="ru-RU" sz="1600" dirty="0"/>
              <a:t>,</a:t>
            </a:r>
            <a:r>
              <a:rPr lang="en-US" sz="1600" dirty="0"/>
              <a:t> </a:t>
            </a:r>
            <a:r>
              <a:rPr lang="en-US" sz="1600" i="1" dirty="0"/>
              <a:t>Acceleration, deceleration and monochromatization of neutrons in time dependent magnetic fields</a:t>
            </a:r>
            <a:r>
              <a:rPr lang="en-GB" sz="1600" dirty="0"/>
              <a:t>. </a:t>
            </a:r>
            <a:r>
              <a:rPr sz="1600" dirty="0"/>
              <a:t>Z. </a:t>
            </a:r>
            <a:r>
              <a:rPr sz="1600" dirty="0" err="1"/>
              <a:t>Phys.B</a:t>
            </a:r>
            <a:r>
              <a:rPr sz="1600" dirty="0"/>
              <a:t>. – Condensed Matter 74, 133 (1989)</a:t>
            </a:r>
          </a:p>
        </p:txBody>
      </p:sp>
      <mc:AlternateContent xmlns:mc="http://schemas.openxmlformats.org/markup-compatibility/2006" xmlns:a14="http://schemas.microsoft.com/office/drawing/2010/main">
        <mc:Choice Requires="a14">
          <p:sp>
            <p:nvSpPr>
              <p:cNvPr id="21" name="Текстовое поле 9">
                <a:extLst>
                  <a:ext uri="{FF2B5EF4-FFF2-40B4-BE49-F238E27FC236}">
                    <a16:creationId xmlns:a16="http://schemas.microsoft.com/office/drawing/2014/main" id="{CC116F2A-929F-8705-AAB6-FAD5742CD254}"/>
                  </a:ext>
                </a:extLst>
              </p:cNvPr>
              <p:cNvSpPr txBox="1"/>
              <p:nvPr/>
            </p:nvSpPr>
            <p:spPr>
              <a:xfrm>
                <a:off x="649414" y="4993476"/>
                <a:ext cx="11144697" cy="852541"/>
              </a:xfrm>
              <a:prstGeom prst="rect">
                <a:avLst/>
              </a:prstGeom>
            </p:spPr>
            <p:txBody>
              <a:bodyPr wrap="square">
                <a:spAutoFit/>
              </a:bodyPr>
              <a:lstStyle/>
              <a:p>
                <a:pPr defTabSz="266700">
                  <a:lnSpc>
                    <a:spcPct val="107000"/>
                  </a:lnSpc>
                </a:pPr>
                <a:r>
                  <a:rPr lang="en-US" altLang="zh-CN" sz="2400" dirty="0">
                    <a:solidFill>
                      <a:srgbClr val="FF0000"/>
                    </a:solidFill>
                    <a:latin typeface="Arial Narrow" panose="020B0706020202030204" pitchFamily="34" charset="0"/>
                    <a:ea typeface="Aptos"/>
                    <a:cs typeface="Arial Narrow" panose="020B0706020202030204" pitchFamily="34" charset="0"/>
                  </a:rPr>
                  <a:t>The energy transferred by the lens </a:t>
                </a:r>
                <a14:m>
                  <m:oMath xmlns:m="http://schemas.openxmlformats.org/officeDocument/2006/math">
                    <m:r>
                      <a:rPr lang="en-US" altLang="zh-CN" sz="2400" i="1">
                        <a:solidFill>
                          <a:srgbClr val="FF0000"/>
                        </a:solidFill>
                        <a:latin typeface="Cambria Math" panose="02040503050406030204" pitchFamily="18" charset="0"/>
                        <a:ea typeface="MS Mincho" charset="0"/>
                        <a:cs typeface="Cambria Math" panose="02040503050406030204" pitchFamily="18" charset="0"/>
                        <a:sym typeface="+mn-ea"/>
                      </a:rPr>
                      <m:t>𝛥</m:t>
                    </m:r>
                    <m:r>
                      <a:rPr lang="en-US" altLang="zh-CN" sz="2400" i="1">
                        <a:solidFill>
                          <a:srgbClr val="FF0000"/>
                        </a:solidFill>
                        <a:latin typeface="Cambria Math" panose="02040503050406030204" pitchFamily="18" charset="0"/>
                        <a:ea typeface="Aptos"/>
                        <a:cs typeface="Cambria Math" panose="02040503050406030204" pitchFamily="18" charset="0"/>
                      </a:rPr>
                      <m:t>𝐸</m:t>
                    </m:r>
                    <m:r>
                      <a:rPr lang="en-US" altLang="zh-CN" sz="2400" i="1">
                        <a:solidFill>
                          <a:srgbClr val="FF0000"/>
                        </a:solidFill>
                        <a:latin typeface="Cambria Math" panose="02040503050406030204" pitchFamily="18" charset="0"/>
                        <a:ea typeface="MS Mincho" charset="0"/>
                        <a:cs typeface="Cambria Math" panose="02040503050406030204" pitchFamily="18" charset="0"/>
                      </a:rPr>
                      <m:t> = </m:t>
                    </m:r>
                    <m:r>
                      <a:rPr lang="en-US" altLang="zh-CN" sz="2400" i="1">
                        <a:solidFill>
                          <a:srgbClr val="FF0000"/>
                        </a:solidFill>
                        <a:latin typeface="Cambria Math" panose="02040503050406030204" pitchFamily="18" charset="0"/>
                        <a:ea typeface="MS Mincho" charset="0"/>
                        <a:cs typeface="Cambria Math" panose="02040503050406030204" pitchFamily="18" charset="0"/>
                      </a:rPr>
                      <m:t>𝜇𝛥</m:t>
                    </m:r>
                    <m:r>
                      <a:rPr lang="en-US" altLang="zh-CN" sz="2400" i="1">
                        <a:solidFill>
                          <a:srgbClr val="FF0000"/>
                        </a:solidFill>
                        <a:latin typeface="Cambria Math" panose="02040503050406030204" pitchFamily="18" charset="0"/>
                        <a:ea typeface="Aptos"/>
                        <a:cs typeface="Cambria Math" panose="02040503050406030204" pitchFamily="18" charset="0"/>
                      </a:rPr>
                      <m:t>𝐵</m:t>
                    </m:r>
                  </m:oMath>
                </a14:m>
                <a:r>
                  <a:rPr lang="en-US" altLang="zh-CN" sz="2400" dirty="0">
                    <a:solidFill>
                      <a:srgbClr val="FF0000"/>
                    </a:solidFill>
                    <a:latin typeface="Arial Narrow" panose="020B0706020202030204" pitchFamily="34" charset="0"/>
                    <a:ea typeface="Aptos"/>
                    <a:cs typeface="Arial Narrow" panose="020B0706020202030204" pitchFamily="34" charset="0"/>
                  </a:rPr>
                  <a:t> is defined by the variation value of the magnetic field </a:t>
                </a:r>
                <a14:m>
                  <m:oMath xmlns:m="http://schemas.openxmlformats.org/officeDocument/2006/math">
                    <m:r>
                      <a:rPr lang="en-US" altLang="zh-CN" sz="2400" i="1">
                        <a:solidFill>
                          <a:srgbClr val="FF0000"/>
                        </a:solidFill>
                        <a:latin typeface="Cambria Math" panose="02040503050406030204" pitchFamily="18" charset="0"/>
                        <a:ea typeface="MS Mincho" charset="0"/>
                        <a:cs typeface="Cambria Math" panose="02040503050406030204" pitchFamily="18" charset="0"/>
                      </a:rPr>
                      <m:t>𝛥</m:t>
                    </m:r>
                    <m:r>
                      <a:rPr lang="en-US" altLang="zh-CN" sz="2400" i="1">
                        <a:solidFill>
                          <a:srgbClr val="FF0000"/>
                        </a:solidFill>
                        <a:latin typeface="Cambria Math" panose="02040503050406030204" pitchFamily="18" charset="0"/>
                        <a:ea typeface="Aptos"/>
                        <a:cs typeface="Cambria Math" panose="02040503050406030204" pitchFamily="18" charset="0"/>
                      </a:rPr>
                      <m:t>𝐵</m:t>
                    </m:r>
                    <m:r>
                      <a:rPr lang="en-US" altLang="zh-CN" sz="2400" i="1">
                        <a:solidFill>
                          <a:srgbClr val="FF0000"/>
                        </a:solidFill>
                        <a:latin typeface="Cambria Math" panose="02040503050406030204" pitchFamily="18" charset="0"/>
                        <a:ea typeface="Aptos"/>
                        <a:cs typeface="Cambria Math" panose="02040503050406030204" pitchFamily="18" charset="0"/>
                      </a:rPr>
                      <m:t> </m:t>
                    </m:r>
                  </m:oMath>
                </a14:m>
                <a:r>
                  <a:rPr lang="en-US" altLang="zh-CN" sz="2400" dirty="0">
                    <a:solidFill>
                      <a:srgbClr val="FF0000"/>
                    </a:solidFill>
                    <a:latin typeface="Arial Narrow" panose="020B0706020202030204" pitchFamily="34" charset="0"/>
                    <a:ea typeface="Aptos"/>
                    <a:cs typeface="Arial Narrow" panose="020B0706020202030204" pitchFamily="34" charset="0"/>
                  </a:rPr>
                  <a:t>during the time when the neutron inside this field.</a:t>
                </a:r>
              </a:p>
            </p:txBody>
          </p:sp>
        </mc:Choice>
        <mc:Fallback xmlns="">
          <p:sp>
            <p:nvSpPr>
              <p:cNvPr id="21" name="Текстовое поле 9">
                <a:extLst>
                  <a:ext uri="{FF2B5EF4-FFF2-40B4-BE49-F238E27FC236}">
                    <a16:creationId xmlns:a16="http://schemas.microsoft.com/office/drawing/2014/main" id="{CC116F2A-929F-8705-AAB6-FAD5742CD254}"/>
                  </a:ext>
                </a:extLst>
              </p:cNvPr>
              <p:cNvSpPr txBox="1">
                <a:spLocks noRot="1" noChangeAspect="1" noMove="1" noResize="1" noEditPoints="1" noAdjustHandles="1" noChangeArrowheads="1" noChangeShapeType="1" noTextEdit="1"/>
              </p:cNvSpPr>
              <p:nvPr/>
            </p:nvSpPr>
            <p:spPr>
              <a:xfrm>
                <a:off x="649414" y="4993476"/>
                <a:ext cx="11144697" cy="852541"/>
              </a:xfrm>
              <a:prstGeom prst="rect">
                <a:avLst/>
              </a:prstGeom>
              <a:blipFill>
                <a:blip r:embed="rId4"/>
                <a:stretch>
                  <a:fillRect l="-875" t="-5714" b="-15714"/>
                </a:stretch>
              </a:blipFill>
            </p:spPr>
            <p:txBody>
              <a:bodyPr/>
              <a:lstStyle/>
              <a:p>
                <a:r>
                  <a:rPr lang="ru-RU">
                    <a:noFill/>
                  </a:rPr>
                  <a:t> </a:t>
                </a:r>
              </a:p>
            </p:txBody>
          </p:sp>
        </mc:Fallback>
      </mc:AlternateContent>
      <p:cxnSp>
        <p:nvCxnSpPr>
          <p:cNvPr id="3" name="Прямая соединительная линия 2">
            <a:extLst>
              <a:ext uri="{FF2B5EF4-FFF2-40B4-BE49-F238E27FC236}">
                <a16:creationId xmlns:a16="http://schemas.microsoft.com/office/drawing/2014/main" id="{6061F78B-4A68-FE7F-1C96-E273D8E19C03}"/>
              </a:ext>
            </a:extLst>
          </p:cNvPr>
          <p:cNvCxnSpPr>
            <a:cxnSpLocks/>
          </p:cNvCxnSpPr>
          <p:nvPr/>
        </p:nvCxnSpPr>
        <p:spPr>
          <a:xfrm>
            <a:off x="7229576" y="3484055"/>
            <a:ext cx="0" cy="1064307"/>
          </a:xfrm>
          <a:prstGeom prst="line">
            <a:avLst/>
          </a:prstGeom>
          <a:ln w="25400">
            <a:solidFill>
              <a:srgbClr val="0432FF"/>
            </a:solidFill>
            <a:prstDash val="sysDash"/>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F0F688A-F6C3-FB6D-B1A4-BC30A692056D}"/>
              </a:ext>
            </a:extLst>
          </p:cNvPr>
          <p:cNvCxnSpPr>
            <a:cxnSpLocks/>
          </p:cNvCxnSpPr>
          <p:nvPr/>
        </p:nvCxnSpPr>
        <p:spPr>
          <a:xfrm>
            <a:off x="7216229" y="3484055"/>
            <a:ext cx="1411206" cy="0"/>
          </a:xfrm>
          <a:prstGeom prst="line">
            <a:avLst/>
          </a:prstGeom>
          <a:ln w="25400">
            <a:solidFill>
              <a:srgbClr val="0432FF"/>
            </a:solidFill>
            <a:prstDash val="sysDash"/>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a:extLst>
              <a:ext uri="{FF2B5EF4-FFF2-40B4-BE49-F238E27FC236}">
                <a16:creationId xmlns:a16="http://schemas.microsoft.com/office/drawing/2014/main" id="{7626310E-63DD-FBAD-4B8E-4569EC10E98E}"/>
              </a:ext>
            </a:extLst>
          </p:cNvPr>
          <p:cNvCxnSpPr/>
          <p:nvPr/>
        </p:nvCxnSpPr>
        <p:spPr>
          <a:xfrm>
            <a:off x="8863912" y="4349358"/>
            <a:ext cx="265700" cy="51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Овал 6">
            <a:extLst>
              <a:ext uri="{FF2B5EF4-FFF2-40B4-BE49-F238E27FC236}">
                <a16:creationId xmlns:a16="http://schemas.microsoft.com/office/drawing/2014/main" id="{0B1A4DED-AC5A-AF49-344D-C84D7A459A56}"/>
              </a:ext>
            </a:extLst>
          </p:cNvPr>
          <p:cNvSpPr/>
          <p:nvPr/>
        </p:nvSpPr>
        <p:spPr>
          <a:xfrm>
            <a:off x="8689732" y="4253168"/>
            <a:ext cx="174180" cy="175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a:extLst>
              <a:ext uri="{FF2B5EF4-FFF2-40B4-BE49-F238E27FC236}">
                <a16:creationId xmlns:a16="http://schemas.microsoft.com/office/drawing/2014/main" id="{0753D374-D2E9-B008-7D82-0CE950AFAF81}"/>
              </a:ext>
            </a:extLst>
          </p:cNvPr>
          <p:cNvCxnSpPr>
            <a:cxnSpLocks/>
          </p:cNvCxnSpPr>
          <p:nvPr/>
        </p:nvCxnSpPr>
        <p:spPr>
          <a:xfrm>
            <a:off x="8620122" y="3475294"/>
            <a:ext cx="7313" cy="1094988"/>
          </a:xfrm>
          <a:prstGeom prst="line">
            <a:avLst/>
          </a:prstGeom>
          <a:ln w="25400">
            <a:solidFill>
              <a:srgbClr val="0432FF"/>
            </a:solidFill>
            <a:prstDash val="sysDash"/>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1CFC32B7-0320-04B0-2098-9E15B85894B6}"/>
              </a:ext>
            </a:extLst>
          </p:cNvPr>
          <p:cNvCxnSpPr>
            <a:cxnSpLocks/>
          </p:cNvCxnSpPr>
          <p:nvPr/>
        </p:nvCxnSpPr>
        <p:spPr>
          <a:xfrm>
            <a:off x="1110739" y="4532471"/>
            <a:ext cx="22138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75D1D5-7E29-6484-9BA1-EF01DC79A529}"/>
              </a:ext>
            </a:extLst>
          </p:cNvPr>
          <p:cNvSpPr txBox="1"/>
          <p:nvPr/>
        </p:nvSpPr>
        <p:spPr>
          <a:xfrm>
            <a:off x="2781850" y="4492262"/>
            <a:ext cx="385317" cy="595524"/>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Z</a:t>
            </a:r>
            <a:endParaRPr lang="ru-RU" sz="2400" b="1"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a:extLst>
              <a:ext uri="{FF2B5EF4-FFF2-40B4-BE49-F238E27FC236}">
                <a16:creationId xmlns:a16="http://schemas.microsoft.com/office/drawing/2014/main" id="{6E32AC63-9CF2-6ABA-D0D7-85A78317BBFD}"/>
              </a:ext>
            </a:extLst>
          </p:cNvPr>
          <p:cNvCxnSpPr>
            <a:cxnSpLocks/>
          </p:cNvCxnSpPr>
          <p:nvPr/>
        </p:nvCxnSpPr>
        <p:spPr>
          <a:xfrm>
            <a:off x="1671554" y="3437465"/>
            <a:ext cx="0" cy="1064307"/>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6A379149-D77E-C699-2CA8-5E4CB3F934C1}"/>
              </a:ext>
            </a:extLst>
          </p:cNvPr>
          <p:cNvCxnSpPr>
            <a:cxnSpLocks/>
          </p:cNvCxnSpPr>
          <p:nvPr/>
        </p:nvCxnSpPr>
        <p:spPr>
          <a:xfrm>
            <a:off x="1658207" y="3437465"/>
            <a:ext cx="1411206"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342C974E-79F4-4BCB-B535-BF3AB6CBB64C}"/>
              </a:ext>
            </a:extLst>
          </p:cNvPr>
          <p:cNvCxnSpPr/>
          <p:nvPr/>
        </p:nvCxnSpPr>
        <p:spPr>
          <a:xfrm>
            <a:off x="3305890" y="4302768"/>
            <a:ext cx="265700" cy="51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Овал 13">
            <a:extLst>
              <a:ext uri="{FF2B5EF4-FFF2-40B4-BE49-F238E27FC236}">
                <a16:creationId xmlns:a16="http://schemas.microsoft.com/office/drawing/2014/main" id="{8874943D-A099-7340-2C55-65B61B4CC184}"/>
              </a:ext>
            </a:extLst>
          </p:cNvPr>
          <p:cNvSpPr/>
          <p:nvPr/>
        </p:nvSpPr>
        <p:spPr>
          <a:xfrm>
            <a:off x="3131710" y="4206578"/>
            <a:ext cx="174180" cy="175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a:extLst>
              <a:ext uri="{FF2B5EF4-FFF2-40B4-BE49-F238E27FC236}">
                <a16:creationId xmlns:a16="http://schemas.microsoft.com/office/drawing/2014/main" id="{5C4F59BF-E6CF-A5F9-9F63-91905054B6DD}"/>
              </a:ext>
            </a:extLst>
          </p:cNvPr>
          <p:cNvCxnSpPr>
            <a:cxnSpLocks/>
          </p:cNvCxnSpPr>
          <p:nvPr/>
        </p:nvCxnSpPr>
        <p:spPr>
          <a:xfrm flipV="1">
            <a:off x="1110739" y="3091449"/>
            <a:ext cx="0" cy="1441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612F3101-3265-71CA-BF29-90250543F52C}"/>
              </a:ext>
            </a:extLst>
          </p:cNvPr>
          <p:cNvCxnSpPr>
            <a:cxnSpLocks/>
          </p:cNvCxnSpPr>
          <p:nvPr/>
        </p:nvCxnSpPr>
        <p:spPr>
          <a:xfrm>
            <a:off x="3062100" y="3428704"/>
            <a:ext cx="7313" cy="1094988"/>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6924D13C-0565-F948-2765-664CA762282A}"/>
              </a:ext>
            </a:extLst>
          </p:cNvPr>
          <p:cNvCxnSpPr>
            <a:cxnSpLocks/>
          </p:cNvCxnSpPr>
          <p:nvPr/>
        </p:nvCxnSpPr>
        <p:spPr>
          <a:xfrm>
            <a:off x="3707604" y="4544308"/>
            <a:ext cx="22138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FC8478-B5B7-B445-249A-AEE17C949D7D}"/>
              </a:ext>
            </a:extLst>
          </p:cNvPr>
          <p:cNvSpPr txBox="1"/>
          <p:nvPr/>
        </p:nvSpPr>
        <p:spPr>
          <a:xfrm>
            <a:off x="5665559" y="4024979"/>
            <a:ext cx="269626"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t</a:t>
            </a:r>
            <a:endParaRPr lang="ru-RU" sz="2400" b="1" i="1" dirty="0">
              <a:latin typeface="Times New Roman" panose="02020603050405020304" pitchFamily="18" charset="0"/>
              <a:cs typeface="Times New Roman" panose="02020603050405020304" pitchFamily="18" charset="0"/>
            </a:endParaRPr>
          </a:p>
        </p:txBody>
      </p:sp>
      <p:cxnSp>
        <p:nvCxnSpPr>
          <p:cNvPr id="23" name="Прямая со стрелкой 22">
            <a:extLst>
              <a:ext uri="{FF2B5EF4-FFF2-40B4-BE49-F238E27FC236}">
                <a16:creationId xmlns:a16="http://schemas.microsoft.com/office/drawing/2014/main" id="{6ECED229-68FE-7575-C0F1-566F9A7CCA42}"/>
              </a:ext>
            </a:extLst>
          </p:cNvPr>
          <p:cNvCxnSpPr>
            <a:cxnSpLocks/>
          </p:cNvCxnSpPr>
          <p:nvPr/>
        </p:nvCxnSpPr>
        <p:spPr>
          <a:xfrm flipV="1">
            <a:off x="3707604" y="3103286"/>
            <a:ext cx="0" cy="1441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AAB405C-D1D6-6ED2-007D-13A30B74E7E9}"/>
              </a:ext>
            </a:extLst>
          </p:cNvPr>
          <p:cNvSpPr txBox="1"/>
          <p:nvPr/>
        </p:nvSpPr>
        <p:spPr>
          <a:xfrm>
            <a:off x="771713" y="2970605"/>
            <a:ext cx="3898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B</a:t>
            </a:r>
            <a:endParaRPr lang="ru-RU" sz="24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08691D8D-6C24-D79A-3F2D-7452B9FE5BA6}"/>
              </a:ext>
            </a:extLst>
          </p:cNvPr>
          <p:cNvSpPr txBox="1"/>
          <p:nvPr/>
        </p:nvSpPr>
        <p:spPr>
          <a:xfrm>
            <a:off x="3370918" y="2907631"/>
            <a:ext cx="3898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a:t>
            </a:r>
            <a:endParaRPr lang="ru-RU" sz="2400" b="1" dirty="0">
              <a:latin typeface="Times New Roman" panose="02020603050405020304" pitchFamily="18" charset="0"/>
              <a:cs typeface="Times New Roman" panose="02020603050405020304" pitchFamily="18" charset="0"/>
            </a:endParaRPr>
          </a:p>
        </p:txBody>
      </p:sp>
      <p:cxnSp>
        <p:nvCxnSpPr>
          <p:cNvPr id="26" name="Прямая соединительная линия 25">
            <a:extLst>
              <a:ext uri="{FF2B5EF4-FFF2-40B4-BE49-F238E27FC236}">
                <a16:creationId xmlns:a16="http://schemas.microsoft.com/office/drawing/2014/main" id="{3EB42334-06E1-A6C9-7F70-540EA9046866}"/>
              </a:ext>
            </a:extLst>
          </p:cNvPr>
          <p:cNvCxnSpPr>
            <a:cxnSpLocks/>
          </p:cNvCxnSpPr>
          <p:nvPr/>
        </p:nvCxnSpPr>
        <p:spPr>
          <a:xfrm>
            <a:off x="3689243" y="3628960"/>
            <a:ext cx="709698" cy="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3C5FA15A-6367-1E02-A119-8D40045120F5}"/>
              </a:ext>
            </a:extLst>
          </p:cNvPr>
          <p:cNvCxnSpPr>
            <a:cxnSpLocks/>
          </p:cNvCxnSpPr>
          <p:nvPr/>
        </p:nvCxnSpPr>
        <p:spPr>
          <a:xfrm>
            <a:off x="6638208" y="4584985"/>
            <a:ext cx="22138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7B883F9-7F45-31A5-388C-639F4D5F2CD0}"/>
              </a:ext>
            </a:extLst>
          </p:cNvPr>
          <p:cNvSpPr txBox="1"/>
          <p:nvPr/>
        </p:nvSpPr>
        <p:spPr>
          <a:xfrm>
            <a:off x="8658941" y="4544776"/>
            <a:ext cx="385317" cy="595524"/>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Z</a:t>
            </a:r>
            <a:endParaRPr lang="ru-RU" sz="2400" b="1" dirty="0">
              <a:latin typeface="Times New Roman" panose="02020603050405020304" pitchFamily="18" charset="0"/>
              <a:cs typeface="Times New Roman" panose="02020603050405020304" pitchFamily="18" charset="0"/>
            </a:endParaRPr>
          </a:p>
        </p:txBody>
      </p:sp>
      <p:cxnSp>
        <p:nvCxnSpPr>
          <p:cNvPr id="29" name="Прямая со стрелкой 28">
            <a:extLst>
              <a:ext uri="{FF2B5EF4-FFF2-40B4-BE49-F238E27FC236}">
                <a16:creationId xmlns:a16="http://schemas.microsoft.com/office/drawing/2014/main" id="{477CE7F9-E3B2-2FB5-8EDC-4B3306B2F617}"/>
              </a:ext>
            </a:extLst>
          </p:cNvPr>
          <p:cNvCxnSpPr>
            <a:cxnSpLocks/>
          </p:cNvCxnSpPr>
          <p:nvPr/>
        </p:nvCxnSpPr>
        <p:spPr>
          <a:xfrm flipV="1">
            <a:off x="6638208" y="3143963"/>
            <a:ext cx="0" cy="1441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2A81CC7C-D90C-4588-36D9-6BAAFBF098C6}"/>
              </a:ext>
            </a:extLst>
          </p:cNvPr>
          <p:cNvCxnSpPr>
            <a:cxnSpLocks/>
          </p:cNvCxnSpPr>
          <p:nvPr/>
        </p:nvCxnSpPr>
        <p:spPr>
          <a:xfrm>
            <a:off x="9235073" y="4596822"/>
            <a:ext cx="22138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B53B7CD-ED29-09A9-25B2-15569C331691}"/>
              </a:ext>
            </a:extLst>
          </p:cNvPr>
          <p:cNvSpPr txBox="1"/>
          <p:nvPr/>
        </p:nvSpPr>
        <p:spPr>
          <a:xfrm>
            <a:off x="11193028" y="4077493"/>
            <a:ext cx="269626"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t</a:t>
            </a:r>
            <a:endParaRPr lang="ru-RU" sz="2400" b="1" i="1" dirty="0">
              <a:latin typeface="Times New Roman" panose="02020603050405020304" pitchFamily="18" charset="0"/>
              <a:cs typeface="Times New Roman" panose="02020603050405020304" pitchFamily="18" charset="0"/>
            </a:endParaRPr>
          </a:p>
        </p:txBody>
      </p:sp>
      <p:cxnSp>
        <p:nvCxnSpPr>
          <p:cNvPr id="32" name="Прямая со стрелкой 31">
            <a:extLst>
              <a:ext uri="{FF2B5EF4-FFF2-40B4-BE49-F238E27FC236}">
                <a16:creationId xmlns:a16="http://schemas.microsoft.com/office/drawing/2014/main" id="{F782D6BD-78E0-9199-2791-E181CCA544BB}"/>
              </a:ext>
            </a:extLst>
          </p:cNvPr>
          <p:cNvCxnSpPr>
            <a:cxnSpLocks/>
          </p:cNvCxnSpPr>
          <p:nvPr/>
        </p:nvCxnSpPr>
        <p:spPr>
          <a:xfrm flipV="1">
            <a:off x="9235073" y="3155800"/>
            <a:ext cx="0" cy="1441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6CFBCE7-DCD2-ADD7-6CA4-04787623F7C4}"/>
              </a:ext>
            </a:extLst>
          </p:cNvPr>
          <p:cNvSpPr txBox="1"/>
          <p:nvPr/>
        </p:nvSpPr>
        <p:spPr>
          <a:xfrm>
            <a:off x="6312080" y="3047691"/>
            <a:ext cx="3898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B</a:t>
            </a:r>
            <a:endParaRPr lang="ru-RU" sz="24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09E3111E-9C04-FE4F-D2AE-11375BEAEB7D}"/>
              </a:ext>
            </a:extLst>
          </p:cNvPr>
          <p:cNvSpPr txBox="1"/>
          <p:nvPr/>
        </p:nvSpPr>
        <p:spPr>
          <a:xfrm>
            <a:off x="8890216" y="2974603"/>
            <a:ext cx="3898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a:t>
            </a:r>
            <a:endParaRPr lang="ru-RU" sz="2400" b="1" dirty="0">
              <a:latin typeface="Times New Roman" panose="02020603050405020304" pitchFamily="18" charset="0"/>
              <a:cs typeface="Times New Roman" panose="02020603050405020304" pitchFamily="18" charset="0"/>
            </a:endParaRPr>
          </a:p>
        </p:txBody>
      </p:sp>
      <p:cxnSp>
        <p:nvCxnSpPr>
          <p:cNvPr id="35" name="Прямая соединительная линия 34">
            <a:extLst>
              <a:ext uri="{FF2B5EF4-FFF2-40B4-BE49-F238E27FC236}">
                <a16:creationId xmlns:a16="http://schemas.microsoft.com/office/drawing/2014/main" id="{1E8A4A9E-2E74-8BCB-848C-F02E38870B88}"/>
              </a:ext>
            </a:extLst>
          </p:cNvPr>
          <p:cNvCxnSpPr>
            <a:cxnSpLocks/>
          </p:cNvCxnSpPr>
          <p:nvPr/>
        </p:nvCxnSpPr>
        <p:spPr>
          <a:xfrm>
            <a:off x="9245773" y="3681474"/>
            <a:ext cx="709698" cy="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92750EA0-4AF1-6C88-0159-DAE874555E20}"/>
              </a:ext>
            </a:extLst>
          </p:cNvPr>
          <p:cNvCxnSpPr>
            <a:cxnSpLocks/>
          </p:cNvCxnSpPr>
          <p:nvPr/>
        </p:nvCxnSpPr>
        <p:spPr>
          <a:xfrm>
            <a:off x="4398941" y="3629314"/>
            <a:ext cx="0" cy="586306"/>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AE3318B8-1E86-B2CC-14D4-D2CF1EF218F1}"/>
              </a:ext>
            </a:extLst>
          </p:cNvPr>
          <p:cNvCxnSpPr>
            <a:cxnSpLocks/>
          </p:cNvCxnSpPr>
          <p:nvPr/>
        </p:nvCxnSpPr>
        <p:spPr>
          <a:xfrm>
            <a:off x="4398941" y="4218738"/>
            <a:ext cx="638018" cy="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645DCE62-AE9E-3598-FC13-8494DB4E73BD}"/>
              </a:ext>
            </a:extLst>
          </p:cNvPr>
          <p:cNvCxnSpPr>
            <a:cxnSpLocks/>
          </p:cNvCxnSpPr>
          <p:nvPr/>
        </p:nvCxnSpPr>
        <p:spPr>
          <a:xfrm>
            <a:off x="9952822" y="3681474"/>
            <a:ext cx="0" cy="559129"/>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6751FAA6-6F5C-D0ED-D161-13B6BA182395}"/>
              </a:ext>
            </a:extLst>
          </p:cNvPr>
          <p:cNvCxnSpPr>
            <a:cxnSpLocks/>
          </p:cNvCxnSpPr>
          <p:nvPr/>
        </p:nvCxnSpPr>
        <p:spPr>
          <a:xfrm>
            <a:off x="9952822" y="4243721"/>
            <a:ext cx="640667" cy="9447"/>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8786C5C6-E21B-1CB6-96AB-5A2C1DF2C71B}"/>
              </a:ext>
            </a:extLst>
          </p:cNvPr>
          <p:cNvCxnSpPr>
            <a:cxnSpLocks/>
          </p:cNvCxnSpPr>
          <p:nvPr/>
        </p:nvCxnSpPr>
        <p:spPr>
          <a:xfrm>
            <a:off x="5036959" y="3625932"/>
            <a:ext cx="0" cy="586306"/>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3FC0537F-B46D-3981-8632-3A4131FCF151}"/>
              </a:ext>
            </a:extLst>
          </p:cNvPr>
          <p:cNvCxnSpPr>
            <a:cxnSpLocks/>
          </p:cNvCxnSpPr>
          <p:nvPr/>
        </p:nvCxnSpPr>
        <p:spPr>
          <a:xfrm>
            <a:off x="5030337" y="3634016"/>
            <a:ext cx="337282" cy="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1CC500BB-E42B-826D-8DFD-303DC524366F}"/>
              </a:ext>
            </a:extLst>
          </p:cNvPr>
          <p:cNvCxnSpPr>
            <a:cxnSpLocks/>
          </p:cNvCxnSpPr>
          <p:nvPr/>
        </p:nvCxnSpPr>
        <p:spPr>
          <a:xfrm>
            <a:off x="10595782" y="3948153"/>
            <a:ext cx="0" cy="29245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48253FF8-B72D-5AA0-CDA6-DC52A17F20CD}"/>
              </a:ext>
            </a:extLst>
          </p:cNvPr>
          <p:cNvCxnSpPr>
            <a:cxnSpLocks/>
          </p:cNvCxnSpPr>
          <p:nvPr/>
        </p:nvCxnSpPr>
        <p:spPr>
          <a:xfrm>
            <a:off x="10595782" y="3948153"/>
            <a:ext cx="337282" cy="0"/>
          </a:xfrm>
          <a:prstGeom prst="line">
            <a:avLst/>
          </a:prstGeom>
          <a:ln w="254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5C145F7E-AC18-84A6-902C-0B6194D3CC4F}"/>
              </a:ext>
            </a:extLst>
          </p:cNvPr>
          <p:cNvCxnSpPr>
            <a:cxnSpLocks/>
          </p:cNvCxnSpPr>
          <p:nvPr/>
        </p:nvCxnSpPr>
        <p:spPr>
          <a:xfrm>
            <a:off x="7228084" y="3957551"/>
            <a:ext cx="0" cy="618655"/>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81B4D3B4-7186-11FF-ED94-9C883D8EBB08}"/>
              </a:ext>
            </a:extLst>
          </p:cNvPr>
          <p:cNvCxnSpPr>
            <a:cxnSpLocks/>
          </p:cNvCxnSpPr>
          <p:nvPr/>
        </p:nvCxnSpPr>
        <p:spPr>
          <a:xfrm>
            <a:off x="7214737" y="3957551"/>
            <a:ext cx="1411206" cy="0"/>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756959F0-BB39-E177-DD68-A9612F5BDE66}"/>
              </a:ext>
            </a:extLst>
          </p:cNvPr>
          <p:cNvCxnSpPr>
            <a:cxnSpLocks/>
          </p:cNvCxnSpPr>
          <p:nvPr/>
        </p:nvCxnSpPr>
        <p:spPr>
          <a:xfrm>
            <a:off x="8625943" y="3957551"/>
            <a:ext cx="0" cy="618655"/>
          </a:xfrm>
          <a:prstGeom prst="line">
            <a:avLst/>
          </a:prstGeom>
          <a:ln w="25400">
            <a:solidFill>
              <a:srgbClr val="0432FF"/>
            </a:solidFill>
            <a:prstDash val="solid"/>
          </a:ln>
        </p:spPr>
        <p:style>
          <a:lnRef idx="1">
            <a:schemeClr val="accent1"/>
          </a:lnRef>
          <a:fillRef idx="0">
            <a:schemeClr val="accent1"/>
          </a:fillRef>
          <a:effectRef idx="0">
            <a:schemeClr val="accent1"/>
          </a:effectRef>
          <a:fontRef idx="minor">
            <a:schemeClr val="tx1"/>
          </a:fontRef>
        </p:style>
      </p:cxnSp>
      <p:sp>
        <p:nvSpPr>
          <p:cNvPr id="48" name="Neutrons change their energy when passing a homogeneous in space time-varying magnetic field">
            <a:extLst>
              <a:ext uri="{FF2B5EF4-FFF2-40B4-BE49-F238E27FC236}">
                <a16:creationId xmlns:a16="http://schemas.microsoft.com/office/drawing/2014/main" id="{7399449F-CE5B-90E1-4E67-F521D1F2C1AE}"/>
              </a:ext>
            </a:extLst>
          </p:cNvPr>
          <p:cNvSpPr txBox="1"/>
          <p:nvPr/>
        </p:nvSpPr>
        <p:spPr>
          <a:xfrm>
            <a:off x="6039748" y="2488216"/>
            <a:ext cx="5818968" cy="584775"/>
          </a:xfrm>
          <a:prstGeom prst="rect">
            <a:avLst/>
          </a:prstGeom>
          <a:ln w="12700">
            <a:miter lim="400000"/>
          </a:ln>
        </p:spPr>
        <p:txBody>
          <a:bodyPr wrap="square" lIns="45719" rIns="45719">
            <a:spAutoFit/>
          </a:bodyPr>
          <a:lstStyle>
            <a:lvl1pPr>
              <a:defRPr>
                <a:latin typeface="Avenir Next Medium" panose="020B0803020202020204"/>
                <a:ea typeface="Avenir Next Medium" panose="020B0803020202020204"/>
                <a:cs typeface="Avenir Next Medium" panose="020B0803020202020204"/>
                <a:sym typeface="Avenir Next Medium" panose="020B0803020202020204"/>
              </a:defRPr>
            </a:lvl1pPr>
          </a:lstStyle>
          <a:p>
            <a:pPr algn="ctr"/>
            <a:r>
              <a:rPr lang="en-US" sz="1600" b="1" i="1" dirty="0">
                <a:ea typeface="Aptos" panose="020B0004020202020204" pitchFamily="34" charset="0"/>
              </a:rPr>
              <a:t>Passing through homogenous in space magnetic field, which changed its strength during the time when neutron inside this field.</a:t>
            </a:r>
            <a:endParaRPr lang="ru-RU" sz="1600" b="1" i="1" kern="0" dirty="0">
              <a:latin typeface="+mn-lt"/>
              <a:ea typeface="Aptos" panose="020B0004020202020204" pitchFamily="34" charset="0"/>
            </a:endParaRPr>
          </a:p>
        </p:txBody>
      </p:sp>
      <p:sp>
        <p:nvSpPr>
          <p:cNvPr id="49" name="Neutrons change their energy when passing a homogeneous in space time-varying magnetic field">
            <a:extLst>
              <a:ext uri="{FF2B5EF4-FFF2-40B4-BE49-F238E27FC236}">
                <a16:creationId xmlns:a16="http://schemas.microsoft.com/office/drawing/2014/main" id="{B46DCC89-7EB2-541C-BEBC-3AEA11A52944}"/>
              </a:ext>
            </a:extLst>
          </p:cNvPr>
          <p:cNvSpPr txBox="1"/>
          <p:nvPr/>
        </p:nvSpPr>
        <p:spPr>
          <a:xfrm>
            <a:off x="649414" y="2479695"/>
            <a:ext cx="4788798" cy="338554"/>
          </a:xfrm>
          <a:prstGeom prst="rect">
            <a:avLst/>
          </a:prstGeom>
          <a:ln w="12700">
            <a:miter lim="400000"/>
          </a:ln>
        </p:spPr>
        <p:txBody>
          <a:bodyPr wrap="square" lIns="45719" rIns="45719">
            <a:spAutoFit/>
          </a:bodyPr>
          <a:lstStyle>
            <a:lvl1pPr>
              <a:defRPr>
                <a:latin typeface="Avenir Next Medium" panose="020B0803020202020204"/>
                <a:ea typeface="Avenir Next Medium" panose="020B0803020202020204"/>
                <a:cs typeface="Avenir Next Medium" panose="020B0803020202020204"/>
                <a:sym typeface="Avenir Next Medium" panose="020B0803020202020204"/>
              </a:defRPr>
            </a:lvl1pPr>
          </a:lstStyle>
          <a:p>
            <a:pPr algn="ctr"/>
            <a:r>
              <a:rPr lang="en-US" sz="1600" b="1" i="1" dirty="0">
                <a:ea typeface="Aptos" panose="020B0004020202020204" pitchFamily="34" charset="0"/>
              </a:rPr>
              <a:t>Passing through stationary magnetic field.</a:t>
            </a:r>
            <a:endParaRPr lang="ru-RU" sz="1600" b="1" i="1" kern="0" dirty="0">
              <a:latin typeface="+mn-lt"/>
              <a:ea typeface="Aptos" panose="020B0004020202020204" pitchFamily="34" charset="0"/>
            </a:endParaRPr>
          </a:p>
        </p:txBody>
      </p:sp>
      <p:cxnSp>
        <p:nvCxnSpPr>
          <p:cNvPr id="52" name="Прямая со стрелкой 51">
            <a:extLst>
              <a:ext uri="{FF2B5EF4-FFF2-40B4-BE49-F238E27FC236}">
                <a16:creationId xmlns:a16="http://schemas.microsoft.com/office/drawing/2014/main" id="{427CD893-4946-6B0E-1B85-30C070705641}"/>
              </a:ext>
            </a:extLst>
          </p:cNvPr>
          <p:cNvCxnSpPr/>
          <p:nvPr/>
        </p:nvCxnSpPr>
        <p:spPr>
          <a:xfrm>
            <a:off x="7981374" y="4340080"/>
            <a:ext cx="265700" cy="5155"/>
          </a:xfrm>
          <a:prstGeom prst="straightConnector1">
            <a:avLst/>
          </a:prstGeom>
          <a:ln w="19050">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Овал 52">
            <a:extLst>
              <a:ext uri="{FF2B5EF4-FFF2-40B4-BE49-F238E27FC236}">
                <a16:creationId xmlns:a16="http://schemas.microsoft.com/office/drawing/2014/main" id="{6AB67D8A-BE89-35B5-6F65-630ED2B45C81}"/>
              </a:ext>
            </a:extLst>
          </p:cNvPr>
          <p:cNvSpPr/>
          <p:nvPr/>
        </p:nvSpPr>
        <p:spPr>
          <a:xfrm>
            <a:off x="7807194" y="4243890"/>
            <a:ext cx="174180" cy="175247"/>
          </a:xfrm>
          <a:prstGeom prst="ellipse">
            <a:avLst/>
          </a:prstGeom>
          <a:noFill/>
          <a:ln>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id="{11951ADE-1EE5-79BF-9DAB-19918F57BA45}"/>
              </a:ext>
            </a:extLst>
          </p:cNvPr>
          <p:cNvSpPr txBox="1"/>
          <p:nvPr/>
        </p:nvSpPr>
        <p:spPr>
          <a:xfrm>
            <a:off x="3989337" y="3226379"/>
            <a:ext cx="415498" cy="369332"/>
          </a:xfrm>
          <a:prstGeom prst="rect">
            <a:avLst/>
          </a:prstGeom>
          <a:noFill/>
        </p:spPr>
        <p:txBody>
          <a:bodyPr wrap="none" rtlCol="0">
            <a:spAutoFit/>
          </a:bodyPr>
          <a:lstStyle/>
          <a:p>
            <a:r>
              <a:rPr lang="en-US" dirty="0">
                <a:solidFill>
                  <a:srgbClr val="C00000"/>
                </a:solidFill>
                <a:latin typeface="+mn-lt"/>
                <a:cs typeface="Times New Roman" panose="02020603050405020304" pitchFamily="18" charset="0"/>
              </a:rPr>
              <a:t>E</a:t>
            </a:r>
            <a:r>
              <a:rPr lang="en-US" baseline="-25000" dirty="0">
                <a:solidFill>
                  <a:srgbClr val="C00000"/>
                </a:solidFill>
                <a:latin typeface="+mn-lt"/>
                <a:cs typeface="Times New Roman" panose="02020603050405020304" pitchFamily="18" charset="0"/>
              </a:rPr>
              <a:t>k</a:t>
            </a:r>
            <a:endParaRPr lang="ru-RU" baseline="-25000" dirty="0">
              <a:solidFill>
                <a:srgbClr val="C00000"/>
              </a:solidFill>
              <a:latin typeface="+mn-lt"/>
              <a:cs typeface="Times New Roman" panose="02020603050405020304" pitchFamily="18" charset="0"/>
            </a:endParaRPr>
          </a:p>
        </p:txBody>
      </p:sp>
      <p:sp>
        <p:nvSpPr>
          <p:cNvPr id="65" name="TextBox 64">
            <a:extLst>
              <a:ext uri="{FF2B5EF4-FFF2-40B4-BE49-F238E27FC236}">
                <a16:creationId xmlns:a16="http://schemas.microsoft.com/office/drawing/2014/main" id="{83C16299-ADBF-7378-C994-B2F4226A3860}"/>
              </a:ext>
            </a:extLst>
          </p:cNvPr>
          <p:cNvSpPr txBox="1"/>
          <p:nvPr/>
        </p:nvSpPr>
        <p:spPr>
          <a:xfrm>
            <a:off x="3907023" y="4169847"/>
            <a:ext cx="551754" cy="369332"/>
          </a:xfrm>
          <a:prstGeom prst="rect">
            <a:avLst/>
          </a:prstGeom>
          <a:noFill/>
        </p:spPr>
        <p:txBody>
          <a:bodyPr wrap="none" rtlCol="0">
            <a:spAutoFit/>
          </a:bodyPr>
          <a:lstStyle/>
          <a:p>
            <a:r>
              <a:rPr lang="en-US" dirty="0" err="1">
                <a:solidFill>
                  <a:srgbClr val="011893"/>
                </a:solidFill>
                <a:latin typeface="+mn-lt"/>
                <a:cs typeface="Times New Roman" panose="02020603050405020304" pitchFamily="18" charset="0"/>
              </a:rPr>
              <a:t>E</a:t>
            </a:r>
            <a:r>
              <a:rPr lang="en-US" baseline="-25000" dirty="0" err="1">
                <a:solidFill>
                  <a:srgbClr val="011893"/>
                </a:solidFill>
                <a:latin typeface="+mn-lt"/>
                <a:cs typeface="Times New Roman" panose="02020603050405020304" pitchFamily="18" charset="0"/>
              </a:rPr>
              <a:t>pot</a:t>
            </a:r>
            <a:endParaRPr lang="ru-RU" baseline="-25000" dirty="0">
              <a:solidFill>
                <a:srgbClr val="011893"/>
              </a:solidFill>
              <a:latin typeface="+mn-lt"/>
              <a:cs typeface="Times New Roman" panose="02020603050405020304" pitchFamily="18" charset="0"/>
            </a:endParaRPr>
          </a:p>
        </p:txBody>
      </p:sp>
      <p:sp>
        <p:nvSpPr>
          <p:cNvPr id="66" name="TextBox 65">
            <a:extLst>
              <a:ext uri="{FF2B5EF4-FFF2-40B4-BE49-F238E27FC236}">
                <a16:creationId xmlns:a16="http://schemas.microsoft.com/office/drawing/2014/main" id="{F19B169E-FA0B-CD2B-76C8-F04F3B20F412}"/>
              </a:ext>
            </a:extLst>
          </p:cNvPr>
          <p:cNvSpPr txBox="1"/>
          <p:nvPr/>
        </p:nvSpPr>
        <p:spPr>
          <a:xfrm>
            <a:off x="9472206" y="3279254"/>
            <a:ext cx="415498" cy="369332"/>
          </a:xfrm>
          <a:prstGeom prst="rect">
            <a:avLst/>
          </a:prstGeom>
          <a:noFill/>
        </p:spPr>
        <p:txBody>
          <a:bodyPr wrap="none" rtlCol="0">
            <a:spAutoFit/>
          </a:bodyPr>
          <a:lstStyle/>
          <a:p>
            <a:r>
              <a:rPr lang="en-US" dirty="0">
                <a:solidFill>
                  <a:srgbClr val="C00000"/>
                </a:solidFill>
                <a:latin typeface="+mn-lt"/>
                <a:cs typeface="Times New Roman" panose="02020603050405020304" pitchFamily="18" charset="0"/>
              </a:rPr>
              <a:t>E</a:t>
            </a:r>
            <a:r>
              <a:rPr lang="en-US" baseline="-25000" dirty="0">
                <a:solidFill>
                  <a:srgbClr val="C00000"/>
                </a:solidFill>
                <a:latin typeface="+mn-lt"/>
                <a:cs typeface="Times New Roman" panose="02020603050405020304" pitchFamily="18" charset="0"/>
              </a:rPr>
              <a:t>k</a:t>
            </a:r>
            <a:endParaRPr lang="ru-RU" baseline="-25000" dirty="0">
              <a:solidFill>
                <a:srgbClr val="C00000"/>
              </a:solidFill>
              <a:latin typeface="+mn-lt"/>
              <a:cs typeface="Times New Roman" panose="02020603050405020304" pitchFamily="18" charset="0"/>
            </a:endParaRPr>
          </a:p>
        </p:txBody>
      </p:sp>
      <p:sp>
        <p:nvSpPr>
          <p:cNvPr id="67" name="TextBox 66">
            <a:extLst>
              <a:ext uri="{FF2B5EF4-FFF2-40B4-BE49-F238E27FC236}">
                <a16:creationId xmlns:a16="http://schemas.microsoft.com/office/drawing/2014/main" id="{8520A811-2569-9C51-6BA4-DB94A9B89F2B}"/>
              </a:ext>
            </a:extLst>
          </p:cNvPr>
          <p:cNvSpPr txBox="1"/>
          <p:nvPr/>
        </p:nvSpPr>
        <p:spPr>
          <a:xfrm>
            <a:off x="9389892" y="4222722"/>
            <a:ext cx="551754" cy="369332"/>
          </a:xfrm>
          <a:prstGeom prst="rect">
            <a:avLst/>
          </a:prstGeom>
          <a:noFill/>
        </p:spPr>
        <p:txBody>
          <a:bodyPr wrap="none" rtlCol="0">
            <a:spAutoFit/>
          </a:bodyPr>
          <a:lstStyle/>
          <a:p>
            <a:r>
              <a:rPr lang="en-US" dirty="0" err="1">
                <a:solidFill>
                  <a:srgbClr val="011893"/>
                </a:solidFill>
                <a:latin typeface="+mn-lt"/>
                <a:cs typeface="Times New Roman" panose="02020603050405020304" pitchFamily="18" charset="0"/>
              </a:rPr>
              <a:t>E</a:t>
            </a:r>
            <a:r>
              <a:rPr lang="en-US" baseline="-25000" dirty="0" err="1">
                <a:solidFill>
                  <a:srgbClr val="011893"/>
                </a:solidFill>
                <a:latin typeface="+mn-lt"/>
                <a:cs typeface="Times New Roman" panose="02020603050405020304" pitchFamily="18" charset="0"/>
              </a:rPr>
              <a:t>pot</a:t>
            </a:r>
            <a:endParaRPr lang="ru-RU" baseline="-25000" dirty="0">
              <a:solidFill>
                <a:srgbClr val="011893"/>
              </a:solidFill>
              <a:latin typeface="+mn-lt"/>
              <a:cs typeface="Times New Roman" panose="02020603050405020304" pitchFamily="18" charset="0"/>
            </a:endParaRPr>
          </a:p>
        </p:txBody>
      </p:sp>
      <p:cxnSp>
        <p:nvCxnSpPr>
          <p:cNvPr id="68" name="Прямая соединительная линия 67">
            <a:extLst>
              <a:ext uri="{FF2B5EF4-FFF2-40B4-BE49-F238E27FC236}">
                <a16:creationId xmlns:a16="http://schemas.microsoft.com/office/drawing/2014/main" id="{5E074A4F-E72A-38DF-0619-7550152EE89A}"/>
              </a:ext>
            </a:extLst>
          </p:cNvPr>
          <p:cNvCxnSpPr>
            <a:cxnSpLocks/>
          </p:cNvCxnSpPr>
          <p:nvPr/>
        </p:nvCxnSpPr>
        <p:spPr>
          <a:xfrm>
            <a:off x="9955471" y="4332260"/>
            <a:ext cx="638018" cy="0"/>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63287413-C35A-C324-1C8A-D067462F55CA}"/>
              </a:ext>
            </a:extLst>
          </p:cNvPr>
          <p:cNvCxnSpPr>
            <a:cxnSpLocks/>
          </p:cNvCxnSpPr>
          <p:nvPr/>
        </p:nvCxnSpPr>
        <p:spPr>
          <a:xfrm>
            <a:off x="9955997" y="4332260"/>
            <a:ext cx="0" cy="263661"/>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a:extLst>
              <a:ext uri="{FF2B5EF4-FFF2-40B4-BE49-F238E27FC236}">
                <a16:creationId xmlns:a16="http://schemas.microsoft.com/office/drawing/2014/main" id="{309D8771-59F4-B635-3E8B-D2037C817069}"/>
              </a:ext>
            </a:extLst>
          </p:cNvPr>
          <p:cNvCxnSpPr>
            <a:cxnSpLocks/>
          </p:cNvCxnSpPr>
          <p:nvPr/>
        </p:nvCxnSpPr>
        <p:spPr>
          <a:xfrm>
            <a:off x="10591511" y="4306621"/>
            <a:ext cx="0" cy="263661"/>
          </a:xfrm>
          <a:prstGeom prst="line">
            <a:avLst/>
          </a:prstGeom>
          <a:ln w="25400">
            <a:solidFill>
              <a:srgbClr val="01189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3183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Neutron density in a spherical UCN trap (liquid H2 converter)"/>
          <p:cNvSpPr txBox="1"/>
          <p:nvPr/>
        </p:nvSpPr>
        <p:spPr>
          <a:xfrm>
            <a:off x="325755" y="160655"/>
            <a:ext cx="10211435" cy="460375"/>
          </a:xfrm>
          <a:prstGeom prst="rect">
            <a:avLst/>
          </a:prstGeom>
          <a:ln w="12700">
            <a:miter lim="400000"/>
          </a:ln>
        </p:spPr>
        <p:txBody>
          <a:bodyPr wrap="square" lIns="45719" rIns="45719">
            <a:spAutoFit/>
          </a:bodyPr>
          <a:lstStyle/>
          <a:p>
            <a:pPr algn="ctr">
              <a:defRPr sz="2800">
                <a:solidFill>
                  <a:srgbClr val="0033CC"/>
                </a:solidFill>
                <a:latin typeface="Avenir Heavy" panose="02000503020000020003"/>
                <a:ea typeface="Avenir Heavy" panose="02000503020000020003"/>
                <a:cs typeface="Avenir Heavy" panose="02000503020000020003"/>
                <a:sym typeface="Avenir Heavy" panose="02000503020000020003"/>
              </a:defRPr>
            </a:pPr>
            <a:r>
              <a:rPr lang="en-US" sz="2400" dirty="0"/>
              <a:t>UCN density inside a spherical trap</a:t>
            </a:r>
            <a:r>
              <a:rPr lang="ru-RU" sz="2400" dirty="0"/>
              <a:t> </a:t>
            </a:r>
            <a:r>
              <a:rPr sz="2400" dirty="0"/>
              <a:t>(</a:t>
            </a:r>
            <a:r>
              <a:rPr lang="en-US" sz="2400" dirty="0"/>
              <a:t>convertor is</a:t>
            </a:r>
            <a:r>
              <a:rPr lang="ru-RU" sz="2400" dirty="0"/>
              <a:t> </a:t>
            </a:r>
            <a:r>
              <a:rPr lang="en-US" sz="2400" dirty="0"/>
              <a:t>L</a:t>
            </a:r>
            <a:r>
              <a:rPr sz="2400" dirty="0"/>
              <a:t>H</a:t>
            </a:r>
            <a:r>
              <a:rPr sz="2400" baseline="-6000" dirty="0"/>
              <a:t>2</a:t>
            </a:r>
            <a:r>
              <a:rPr sz="2400" dirty="0"/>
              <a:t>)</a:t>
            </a:r>
          </a:p>
        </p:txBody>
      </p:sp>
      <p:pic>
        <p:nvPicPr>
          <p:cNvPr id="1259" name="Линия Линия" descr="Линия Линия"/>
          <p:cNvPicPr/>
          <p:nvPr/>
        </p:nvPicPr>
        <p:blipFill>
          <a:blip r:embed="rId3"/>
          <a:stretch>
            <a:fillRect/>
          </a:stretch>
        </p:blipFill>
        <p:spPr>
          <a:xfrm>
            <a:off x="325966" y="622300"/>
            <a:ext cx="11540068" cy="76200"/>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647335489"/>
              </p:ext>
            </p:extLst>
          </p:nvPr>
        </p:nvGraphicFramePr>
        <p:xfrm>
          <a:off x="461010" y="1412379"/>
          <a:ext cx="5726430" cy="3331071"/>
        </p:xfrm>
        <a:graphic>
          <a:graphicData uri="http://schemas.openxmlformats.org/drawingml/2006/table">
            <a:tbl>
              <a:tblPr firstRow="1" bandRow="1">
                <a:tableStyleId>{2D5ABB26-0587-4C30-8999-92F81FD0307C}</a:tableStyleId>
              </a:tblPr>
              <a:tblGrid>
                <a:gridCol w="4849109">
                  <a:extLst>
                    <a:ext uri="{9D8B030D-6E8A-4147-A177-3AD203B41FA5}">
                      <a16:colId xmlns:a16="http://schemas.microsoft.com/office/drawing/2014/main" val="20000"/>
                    </a:ext>
                  </a:extLst>
                </a:gridCol>
                <a:gridCol w="877321">
                  <a:extLst>
                    <a:ext uri="{9D8B030D-6E8A-4147-A177-3AD203B41FA5}">
                      <a16:colId xmlns:a16="http://schemas.microsoft.com/office/drawing/2014/main" val="20001"/>
                    </a:ext>
                  </a:extLst>
                </a:gridCol>
              </a:tblGrid>
              <a:tr h="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1600" b="1" dirty="0">
                          <a:effectLst/>
                          <a:latin typeface="Arial Narrow" panose="020B0706020202030204" pitchFamily="34" charset="0"/>
                          <a:cs typeface="Arial Narrow" panose="020B0706020202030204" pitchFamily="34" charset="0"/>
                        </a:rPr>
                        <a:t>Average thermal flux density at the convertor</a:t>
                      </a:r>
                      <a:r>
                        <a:rPr lang="en-US" sz="1600" b="1" i="0" dirty="0">
                          <a:solidFill>
                            <a:schemeClr val="tx1"/>
                          </a:solidFill>
                          <a:latin typeface="Arial Narrow" panose="020B0706020202030204" pitchFamily="34" charset="0"/>
                          <a:ea typeface="Avenir Next Condensed Demi Bold" panose="020B0806020202020204"/>
                          <a:cs typeface="Arial Narrow" panose="020B0706020202030204" pitchFamily="34" charset="0"/>
                          <a:sym typeface="Avenir Next Condensed Demi Bold" panose="020B0806020202020204"/>
                        </a:rPr>
                        <a:t>, </a:t>
                      </a:r>
                      <a:r>
                        <a:rPr lang="en-US" sz="1600" b="1" i="0" dirty="0">
                          <a:solidFill>
                            <a:schemeClr val="tx1"/>
                          </a:solidFill>
                          <a:latin typeface="Arial Narrow" panose="020B0706020202030204" pitchFamily="34" charset="0"/>
                          <a:cs typeface="Arial Narrow" panose="020B0706020202030204" pitchFamily="34" charset="0"/>
                        </a:rPr>
                        <a:t>cm</a:t>
                      </a:r>
                      <a:r>
                        <a:rPr lang="en-US" sz="1600" b="1" i="0" baseline="30000" dirty="0">
                          <a:solidFill>
                            <a:schemeClr val="tx1"/>
                          </a:solidFill>
                          <a:latin typeface="Arial Narrow" panose="020B0706020202030204" pitchFamily="34" charset="0"/>
                          <a:cs typeface="Arial Narrow" panose="020B0706020202030204" pitchFamily="34" charset="0"/>
                        </a:rPr>
                        <a:t>-2</a:t>
                      </a:r>
                      <a:r>
                        <a:rPr lang="en-US" sz="1600" b="1" i="0" baseline="0" dirty="0">
                          <a:solidFill>
                            <a:schemeClr val="tx1"/>
                          </a:solidFill>
                          <a:latin typeface="Arial Narrow" panose="020B0706020202030204" pitchFamily="34" charset="0"/>
                          <a:cs typeface="Arial Narrow" panose="020B0706020202030204" pitchFamily="34" charset="0"/>
                        </a:rPr>
                        <a:t>s</a:t>
                      </a:r>
                      <a:r>
                        <a:rPr lang="en-US" sz="1600" b="1" i="0" baseline="30000" dirty="0">
                          <a:solidFill>
                            <a:schemeClr val="tx1"/>
                          </a:solidFill>
                          <a:latin typeface="Arial Narrow" panose="020B0706020202030204" pitchFamily="34" charset="0"/>
                          <a:cs typeface="Arial Narrow" panose="020B0706020202030204" pitchFamily="34" charset="0"/>
                        </a:rPr>
                        <a:t>-1</a:t>
                      </a:r>
                      <a:endParaRPr lang="ru-RU" sz="1600" b="1" i="0" baseline="30000" dirty="0">
                        <a:solidFill>
                          <a:schemeClr val="tx1"/>
                        </a:solidFill>
                        <a:latin typeface="Arial Narrow" panose="020B0706020202030204" pitchFamily="34" charset="0"/>
                        <a:cs typeface="Arial Narrow" panose="020B0706020202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lang="ru-RU" sz="1600" b="1" i="0" baseline="0" dirty="0">
                        <a:solidFill>
                          <a:schemeClr val="tx1"/>
                        </a:solidFill>
                        <a:latin typeface="Arial Narrow" panose="020B0706020202030204" pitchFamily="34" charset="0"/>
                        <a:cs typeface="Arial Narrow" panose="020B07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b="1" i="0" dirty="0">
                          <a:solidFill>
                            <a:srgbClr val="FF0000"/>
                          </a:solidFill>
                          <a:latin typeface="Arial Narrow" panose="020B0706020202030204" pitchFamily="34" charset="0"/>
                          <a:cs typeface="Arial Narrow" panose="020B0706020202030204" pitchFamily="34" charset="0"/>
                        </a:rPr>
                        <a:t>3</a:t>
                      </a:r>
                      <a:r>
                        <a:rPr lang="en-US" sz="1800" b="1" i="0" dirty="0">
                          <a:solidFill>
                            <a:schemeClr val="tx1"/>
                          </a:solidFill>
                          <a:latin typeface="Arial Narrow" panose="020B0706020202030204" pitchFamily="34" charset="0"/>
                          <a:cs typeface="Arial Narrow" panose="020B0706020202030204" pitchFamily="34" charset="0"/>
                        </a:rPr>
                        <a:t>×10</a:t>
                      </a:r>
                      <a:r>
                        <a:rPr lang="en-US" sz="1800" b="1" i="0" baseline="30000" dirty="0">
                          <a:solidFill>
                            <a:schemeClr val="tx1"/>
                          </a:solidFill>
                          <a:latin typeface="Arial Narrow" panose="020B0706020202030204" pitchFamily="34" charset="0"/>
                          <a:cs typeface="Arial Narrow" panose="020B0706020202030204" pitchFamily="34" charset="0"/>
                        </a:rPr>
                        <a:t>13</a:t>
                      </a:r>
                      <a:endParaRPr lang="en-US" sz="1800" b="1" i="0" baseline="-2000" dirty="0">
                        <a:solidFill>
                          <a:schemeClr val="tx1"/>
                        </a:solidFill>
                        <a:latin typeface="Arial Narrow" panose="020B0706020202030204" pitchFamily="34" charset="0"/>
                        <a:cs typeface="Arial Narrow" panose="020B07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just"/>
                      <a:r>
                        <a:rPr lang="en-US" sz="1600" b="1" dirty="0">
                          <a:effectLst/>
                          <a:latin typeface="Arial Narrow" panose="020B0706020202030204" pitchFamily="34" charset="0"/>
                          <a:cs typeface="Arial Narrow" panose="020B0706020202030204" pitchFamily="34" charset="0"/>
                        </a:rPr>
                        <a:t>Flux transmittivity coefficient</a:t>
                      </a:r>
                      <a:r>
                        <a:rPr lang="ru-RU" sz="1600" b="1" dirty="0">
                          <a:effectLst/>
                          <a:latin typeface="Arial Narrow" panose="020B0706020202030204" pitchFamily="34" charset="0"/>
                          <a:cs typeface="Arial Narrow" panose="020B0706020202030204" pitchFamily="34" charset="0"/>
                        </a:rPr>
                        <a:t> </a:t>
                      </a:r>
                      <a:r>
                        <a:rPr lang="en-US" sz="1600" b="1" dirty="0">
                          <a:effectLst/>
                          <a:latin typeface="Arial Narrow" panose="020B0706020202030204" pitchFamily="34" charset="0"/>
                          <a:cs typeface="Arial Narrow" panose="020B0706020202030204" pitchFamily="34" charset="0"/>
                        </a:rPr>
                        <a:t>due to phase volume transformation</a:t>
                      </a:r>
                      <a:endParaRPr lang="ru-RU" sz="1600" b="1" dirty="0">
                        <a:effectLst/>
                        <a:latin typeface="Arial Narrow" panose="020B0706020202030204" pitchFamily="34" charset="0"/>
                        <a:cs typeface="Arial Narrow" panose="020B0706020202030204" pitchFamily="34" charset="0"/>
                      </a:endParaRPr>
                    </a:p>
                    <a:p>
                      <a:pPr marL="171450" indent="-171450" algn="just">
                        <a:buFont typeface="Arial" panose="020B0704020202020204" pitchFamily="34" charset="0"/>
                        <a:buChar char="•"/>
                      </a:pPr>
                      <a:r>
                        <a:rPr lang="en-US" sz="1600" dirty="0">
                          <a:latin typeface="Arial Narrow" panose="020B0706020202030204" pitchFamily="34" charset="0"/>
                          <a:cs typeface="Arial Narrow" panose="020B0706020202030204" pitchFamily="34" charset="0"/>
                        </a:rPr>
                        <a:t>guide boundary velocity</a:t>
                      </a:r>
                      <a:r>
                        <a:rPr lang="ru-RU" sz="1600" dirty="0">
                          <a:latin typeface="Arial Narrow" panose="020B0706020202030204" pitchFamily="34" charset="0"/>
                          <a:cs typeface="Arial Narrow" panose="020B0706020202030204" pitchFamily="34" charset="0"/>
                        </a:rPr>
                        <a:t> </a:t>
                      </a:r>
                      <a:r>
                        <a:rPr lang="ru-RU" sz="1600" b="1" dirty="0">
                          <a:latin typeface="Arial Narrow" panose="020B0706020202030204" pitchFamily="34" charset="0"/>
                          <a:cs typeface="Arial Narrow" panose="020B0706020202030204" pitchFamily="34" charset="0"/>
                        </a:rPr>
                        <a:t>5.35 </a:t>
                      </a:r>
                      <a:r>
                        <a:rPr lang="en-US" sz="1600" b="1" dirty="0">
                          <a:latin typeface="Arial Narrow" panose="020B0706020202030204" pitchFamily="34" charset="0"/>
                          <a:cs typeface="Arial Narrow" panose="020B0706020202030204" pitchFamily="34" charset="0"/>
                        </a:rPr>
                        <a:t>m</a:t>
                      </a:r>
                      <a:r>
                        <a:rPr lang="ru-RU" sz="1600" b="1" dirty="0">
                          <a:latin typeface="Arial Narrow" panose="020B0706020202030204" pitchFamily="34" charset="0"/>
                          <a:cs typeface="Arial Narrow" panose="020B0706020202030204" pitchFamily="34" charset="0"/>
                        </a:rPr>
                        <a:t>/</a:t>
                      </a:r>
                      <a:r>
                        <a:rPr lang="en-US" sz="1600" b="1" dirty="0">
                          <a:latin typeface="Arial Narrow" panose="020B0706020202030204" pitchFamily="34" charset="0"/>
                          <a:cs typeface="Arial Narrow" panose="020B0706020202030204" pitchFamily="34" charset="0"/>
                        </a:rPr>
                        <a:t>s</a:t>
                      </a:r>
                      <a:r>
                        <a:rPr lang="en-US" sz="1600" dirty="0">
                          <a:latin typeface="Arial Narrow" panose="020B0706020202030204" pitchFamily="34" charset="0"/>
                          <a:cs typeface="Arial Narrow" panose="020B0706020202030204" pitchFamily="34" charset="0"/>
                        </a:rPr>
                        <a:t>, </a:t>
                      </a:r>
                    </a:p>
                    <a:p>
                      <a:pPr marL="171450" indent="-171450" algn="just">
                        <a:buFont typeface="Arial" panose="020B0704020202020204" pitchFamily="34" charset="0"/>
                        <a:buChar char="•"/>
                      </a:pPr>
                      <a:r>
                        <a:rPr lang="en-US" sz="1600" dirty="0">
                          <a:latin typeface="Arial Narrow" panose="020B0706020202030204" pitchFamily="34" charset="0"/>
                          <a:cs typeface="Arial Narrow" panose="020B0706020202030204" pitchFamily="34" charset="0"/>
                        </a:rPr>
                        <a:t>limitation in longitudinal velocities after deceleration</a:t>
                      </a:r>
                      <a:r>
                        <a:rPr lang="ru-RU" sz="1600" dirty="0">
                          <a:latin typeface="Arial Narrow" panose="020B0706020202030204" pitchFamily="34" charset="0"/>
                          <a:cs typeface="Arial Narrow" panose="020B0706020202030204" pitchFamily="34" charset="0"/>
                        </a:rPr>
                        <a:t> </a:t>
                      </a:r>
                    </a:p>
                    <a:p>
                      <a:pPr marL="0" indent="0" algn="just">
                        <a:buFontTx/>
                        <a:buNone/>
                      </a:pPr>
                      <a:r>
                        <a:rPr lang="ru-RU" sz="1600" b="1" dirty="0">
                          <a:latin typeface="Arial Narrow" panose="020B0706020202030204" pitchFamily="34" charset="0"/>
                          <a:cs typeface="Arial Narrow" panose="020B0706020202030204" pitchFamily="34" charset="0"/>
                        </a:rPr>
                        <a:t>      </a:t>
                      </a:r>
                      <a:r>
                        <a:rPr lang="en-US" sz="1600" b="1" dirty="0">
                          <a:latin typeface="Arial Narrow" panose="020B0706020202030204" pitchFamily="34" charset="0"/>
                          <a:cs typeface="Arial Narrow" panose="020B0706020202030204" pitchFamily="34" charset="0"/>
                        </a:rPr>
                        <a:t>3.5 m</a:t>
                      </a:r>
                      <a:r>
                        <a:rPr lang="ru-RU" sz="1600" b="1" dirty="0">
                          <a:latin typeface="Arial Narrow" panose="020B0706020202030204" pitchFamily="34" charset="0"/>
                          <a:cs typeface="Arial Narrow" panose="020B0706020202030204" pitchFamily="34" charset="0"/>
                        </a:rPr>
                        <a:t>/</a:t>
                      </a:r>
                      <a:r>
                        <a:rPr lang="en-US" sz="1600" b="1" dirty="0">
                          <a:latin typeface="Arial Narrow" panose="020B0706020202030204" pitchFamily="34" charset="0"/>
                          <a:cs typeface="Arial Narrow" panose="020B0706020202030204" pitchFamily="34" charset="0"/>
                        </a:rPr>
                        <a:t>s ≤</a:t>
                      </a:r>
                      <a:r>
                        <a:rPr lang="en-US" sz="1600" b="1" dirty="0" err="1">
                          <a:latin typeface="Arial Narrow" panose="020B0706020202030204" pitchFamily="34" charset="0"/>
                          <a:cs typeface="Arial Narrow" panose="020B0706020202030204" pitchFamily="34" charset="0"/>
                        </a:rPr>
                        <a:t>V</a:t>
                      </a:r>
                      <a:r>
                        <a:rPr lang="en-US" sz="1600" b="1" baseline="-25000" dirty="0" err="1">
                          <a:latin typeface="Arial Narrow" panose="020B0706020202030204" pitchFamily="34" charset="0"/>
                          <a:cs typeface="Arial Narrow" panose="020B0706020202030204" pitchFamily="34" charset="0"/>
                        </a:rPr>
                        <a:t>z</a:t>
                      </a:r>
                      <a:r>
                        <a:rPr lang="en-US" sz="1600" b="1" baseline="0" dirty="0">
                          <a:latin typeface="Arial Narrow" panose="020B0706020202030204" pitchFamily="34" charset="0"/>
                          <a:cs typeface="Arial Narrow" panose="020B0706020202030204" pitchFamily="34" charset="0"/>
                        </a:rPr>
                        <a:t> </a:t>
                      </a:r>
                      <a:r>
                        <a:rPr lang="en-US" sz="1600" b="1" dirty="0">
                          <a:latin typeface="Arial Narrow" panose="020B0706020202030204" pitchFamily="34" charset="0"/>
                          <a:cs typeface="Arial Narrow" panose="020B0706020202030204" pitchFamily="34" charset="0"/>
                        </a:rPr>
                        <a:t>≤ 5.5 m</a:t>
                      </a:r>
                      <a:r>
                        <a:rPr lang="ru-RU" sz="1600" b="1" dirty="0">
                          <a:latin typeface="Arial Narrow" panose="020B0706020202030204" pitchFamily="34" charset="0"/>
                          <a:cs typeface="Arial Narrow" panose="020B0706020202030204" pitchFamily="34" charset="0"/>
                        </a:rPr>
                        <a:t>/</a:t>
                      </a:r>
                      <a:r>
                        <a:rPr lang="en-US" sz="1600" b="1" dirty="0">
                          <a:latin typeface="Arial Narrow" panose="020B0706020202030204" pitchFamily="34" charset="0"/>
                          <a:cs typeface="Arial Narrow" panose="020B0706020202030204" pitchFamily="34" charset="0"/>
                        </a:rPr>
                        <a:t>s</a:t>
                      </a:r>
                      <a:endParaRPr lang="ru-RU" sz="1600" b="1" dirty="0">
                        <a:latin typeface="Arial Narrow" panose="020B0706020202030204" pitchFamily="34" charset="0"/>
                        <a:cs typeface="Arial Narrow" panose="020B07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800" b="1" dirty="0">
                          <a:latin typeface="Arial Narrow" panose="020B0706020202030204" pitchFamily="34" charset="0"/>
                          <a:cs typeface="Arial Narrow" panose="020B0706020202030204" pitchFamily="34" charset="0"/>
                        </a:rPr>
                        <a:t>0.26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just"/>
                      <a:r>
                        <a:rPr lang="en-US" sz="1600" b="1" dirty="0">
                          <a:effectLst/>
                          <a:latin typeface="Arial Narrow" panose="020B0706020202030204" pitchFamily="34" charset="0"/>
                          <a:cs typeface="Arial Narrow" panose="020B0706020202030204" pitchFamily="34" charset="0"/>
                        </a:rPr>
                        <a:t>VCN transmission of 13 m neutron guide</a:t>
                      </a:r>
                      <a:endParaRPr lang="ru-RU" sz="1600" b="1" dirty="0">
                        <a:effectLst/>
                        <a:latin typeface="Arial Narrow" panose="020B0706020202030204" pitchFamily="34" charset="0"/>
                        <a:cs typeface="Arial Narrow" panose="020B0706020202030204" pitchFamily="34" charset="0"/>
                      </a:endParaRPr>
                    </a:p>
                    <a:p>
                      <a:pPr marL="171450" indent="-171450" algn="l">
                        <a:buFont typeface="Arial" panose="020B0704020202020204" pitchFamily="34" charset="0"/>
                        <a:buChar char="•"/>
                      </a:pPr>
                      <a:r>
                        <a:rPr lang="en" sz="1600" dirty="0">
                          <a:effectLst/>
                          <a:latin typeface="Arial Narrow" panose="020B0706020202030204" pitchFamily="34" charset="0"/>
                          <a:cs typeface="Arial Narrow" panose="020B0706020202030204" pitchFamily="34" charset="0"/>
                        </a:rPr>
                        <a:t>only  losses due to roughness was taken into account</a:t>
                      </a:r>
                      <a:endParaRPr lang="en-US" sz="1600" b="0" i="0" dirty="0">
                        <a:solidFill>
                          <a:schemeClr val="tx1"/>
                        </a:solidFill>
                        <a:latin typeface="Arial Narrow" panose="020B0706020202030204" pitchFamily="34" charset="0"/>
                        <a:ea typeface="Avenir Next Condensed Demi Bold" panose="020B0806020202020204"/>
                        <a:cs typeface="Arial Narrow" panose="020B0706020202030204" pitchFamily="34" charset="0"/>
                        <a:sym typeface="Avenir Next Condensed Demi Bold" panose="020B0806020202020204"/>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800" b="1" dirty="0">
                          <a:latin typeface="Arial Narrow" panose="020B0706020202030204" pitchFamily="34" charset="0"/>
                          <a:cs typeface="Arial Narrow" panose="020B0706020202030204" pitchFamily="34" charset="0"/>
                        </a:rPr>
                        <a:t>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2475">
                <a:tc>
                  <a:txBody>
                    <a:bodyPr/>
                    <a:lstStyle/>
                    <a:p>
                      <a:pPr algn="just"/>
                      <a:r>
                        <a:rPr lang="en-US" sz="1600" b="1" dirty="0">
                          <a:latin typeface="Arial Narrow" panose="020B0706020202030204" pitchFamily="34" charset="0"/>
                          <a:cs typeface="Arial Narrow" panose="020B0706020202030204" pitchFamily="34" charset="0"/>
                        </a:rPr>
                        <a:t>Gain factor for LH</a:t>
                      </a:r>
                      <a:r>
                        <a:rPr lang="en-US" sz="1600" b="1" baseline="-25000" dirty="0">
                          <a:latin typeface="Arial Narrow" panose="020B0706020202030204" pitchFamily="34" charset="0"/>
                          <a:cs typeface="Arial Narrow" panose="020B0706020202030204" pitchFamily="34" charset="0"/>
                        </a:rPr>
                        <a:t>2</a:t>
                      </a:r>
                      <a:r>
                        <a:rPr lang="ru-RU" sz="1600" b="1" baseline="0" dirty="0">
                          <a:latin typeface="Arial Narrow" panose="020B0706020202030204" pitchFamily="34" charset="0"/>
                          <a:cs typeface="Arial Narrow" panose="020B0706020202030204" pitchFamily="34" charset="0"/>
                        </a:rPr>
                        <a:t> </a:t>
                      </a:r>
                      <a:r>
                        <a:rPr lang="en-US" sz="1600" b="1" dirty="0">
                          <a:latin typeface="Arial Narrow" panose="020B0706020202030204" pitchFamily="34" charset="0"/>
                          <a:cs typeface="Arial Narrow" panose="020B0706020202030204" pitchFamily="34" charset="0"/>
                        </a:rPr>
                        <a:t>convertor</a:t>
                      </a:r>
                      <a:endParaRPr lang="ru-RU" sz="1600" b="1" baseline="-25000" dirty="0">
                        <a:latin typeface="Arial Narrow" panose="020B0706020202030204" pitchFamily="34" charset="0"/>
                        <a:cs typeface="Arial Narrow" panose="020B07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latin typeface="Arial Narrow" panose="020B0706020202030204" pitchFamily="34" charset="0"/>
                          <a:cs typeface="Arial Narrow" panose="020B0706020202030204" pitchFamily="34" charset="0"/>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6431">
                <a:tc>
                  <a:txBody>
                    <a:bodyPr/>
                    <a:lstStyle/>
                    <a:p>
                      <a:pPr algn="just"/>
                      <a:r>
                        <a:rPr lang="en-US" sz="1600" b="1" dirty="0">
                          <a:latin typeface="Arial Narrow" panose="020B0706020202030204" pitchFamily="34" charset="0"/>
                          <a:cs typeface="Arial Narrow" panose="020B0706020202030204" pitchFamily="34" charset="0"/>
                        </a:rPr>
                        <a:t>Polarized neutrons</a:t>
                      </a:r>
                      <a:endParaRPr lang="ru-RU" sz="1600" b="1" dirty="0">
                        <a:latin typeface="Arial Narrow" panose="020B0706020202030204" pitchFamily="34" charset="0"/>
                        <a:cs typeface="Arial Narrow" panose="020B07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800" b="1" dirty="0">
                          <a:latin typeface="Arial Narrow" panose="020B0706020202030204" pitchFamily="34" charset="0"/>
                          <a:cs typeface="Arial Narrow" panose="020B0706020202030204" pitchFamily="34" charset="0"/>
                        </a:rPr>
                        <a:t>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8" name="TextBox 3"/>
          <p:cNvSpPr txBox="1"/>
          <p:nvPr/>
        </p:nvSpPr>
        <p:spPr>
          <a:xfrm>
            <a:off x="6971030" y="1062265"/>
            <a:ext cx="4759960"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uNone/>
            </a:pPr>
            <a:r>
              <a:rPr lang="en-US" sz="2500" b="1" baseline="30000" dirty="0">
                <a:solidFill>
                  <a:srgbClr val="002060"/>
                </a:solidFill>
                <a:latin typeface="Avenir Next Condensed Regular" panose="020B0806020202020204"/>
                <a:ea typeface="+mn-ea"/>
                <a:cs typeface="+mn-cs"/>
              </a:rPr>
              <a:t>UCN volume density inside the trap in dependance on pulse duration at the trap entrance</a:t>
            </a:r>
            <a:endParaRPr lang="ru-RU" sz="2500" b="1" kern="100" baseline="30000" dirty="0">
              <a:solidFill>
                <a:srgbClr val="002060"/>
              </a:solidFill>
              <a:effectLst/>
              <a:latin typeface="Avenir Next Condensed Regular" panose="020B0806020202020204"/>
              <a:ea typeface="+mn-ea"/>
              <a:cs typeface="+mn-cs"/>
            </a:endParaRPr>
          </a:p>
        </p:txBody>
      </p:sp>
      <p:graphicFrame>
        <p:nvGraphicFramePr>
          <p:cNvPr id="2" name="Объект 1">
            <a:extLst>
              <a:ext uri="{FF2B5EF4-FFF2-40B4-BE49-F238E27FC236}">
                <a16:creationId xmlns:a16="http://schemas.microsoft.com/office/drawing/2014/main" id="{DFABCC9A-3687-F9F1-FAC7-1FE63458ED80}"/>
              </a:ext>
            </a:extLst>
          </p:cNvPr>
          <p:cNvGraphicFramePr>
            <a:graphicFrameLocks noChangeAspect="1"/>
          </p:cNvGraphicFramePr>
          <p:nvPr>
            <p:extLst>
              <p:ext uri="{D42A27DB-BD31-4B8C-83A1-F6EECF244321}">
                <p14:modId xmlns:p14="http://schemas.microsoft.com/office/powerpoint/2010/main" val="1255041929"/>
              </p:ext>
            </p:extLst>
          </p:nvPr>
        </p:nvGraphicFramePr>
        <p:xfrm>
          <a:off x="6187440" y="1234746"/>
          <a:ext cx="6004560" cy="4587798"/>
        </p:xfrm>
        <a:graphic>
          <a:graphicData uri="http://schemas.openxmlformats.org/presentationml/2006/ole">
            <mc:AlternateContent xmlns:mc="http://schemas.openxmlformats.org/markup-compatibility/2006">
              <mc:Choice xmlns:v="urn:schemas-microsoft-com:vml" Requires="v">
                <p:oleObj name="Graph" r:id="rId4" imgW="3336258" imgH="2552156" progId="Origin95.Graph">
                  <p:embed/>
                </p:oleObj>
              </mc:Choice>
              <mc:Fallback>
                <p:oleObj name="Graph" r:id="rId4" imgW="3336258" imgH="2552156" progId="Origin95.Graph">
                  <p:embed/>
                  <p:pic>
                    <p:nvPicPr>
                      <p:cNvPr id="2" name="Объект 1">
                        <a:extLst>
                          <a:ext uri="{FF2B5EF4-FFF2-40B4-BE49-F238E27FC236}">
                            <a16:creationId xmlns:a16="http://schemas.microsoft.com/office/drawing/2014/main" id="{DFABCC9A-3687-F9F1-FAC7-1FE63458ED80}"/>
                          </a:ext>
                        </a:extLst>
                      </p:cNvPr>
                      <p:cNvPicPr/>
                      <p:nvPr/>
                    </p:nvPicPr>
                    <p:blipFill>
                      <a:blip r:embed="rId5"/>
                      <a:stretch>
                        <a:fillRect/>
                      </a:stretch>
                    </p:blipFill>
                    <p:spPr>
                      <a:xfrm>
                        <a:off x="6187440" y="1234746"/>
                        <a:ext cx="6004560" cy="458779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30EAE05-682E-6B73-23EE-A36E98A2F2CD}"/>
              </a:ext>
            </a:extLst>
          </p:cNvPr>
          <p:cNvSpPr txBox="1"/>
          <p:nvPr/>
        </p:nvSpPr>
        <p:spPr>
          <a:xfrm>
            <a:off x="6754847" y="5626458"/>
            <a:ext cx="5192325"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t>Estimated UCN production rate</a:t>
            </a:r>
            <a:r>
              <a:rPr lang="ru-RU" sz="1600" dirty="0"/>
              <a:t>: </a:t>
            </a:r>
            <a:r>
              <a:rPr lang="en-US" sz="1600" dirty="0"/>
              <a:t>~ 3×10</a:t>
            </a:r>
            <a:r>
              <a:rPr lang="ru-RU" sz="1600" baseline="30000" dirty="0"/>
              <a:t>5</a:t>
            </a:r>
            <a:r>
              <a:rPr lang="en-US" sz="1600" dirty="0"/>
              <a:t> s</a:t>
            </a:r>
            <a:r>
              <a:rPr lang="ru-RU" sz="1600" baseline="30000" dirty="0"/>
              <a:t>-1</a:t>
            </a:r>
            <a:r>
              <a:rPr lang="en-US" sz="1600" dirty="0"/>
              <a:t> (at </a:t>
            </a:r>
            <a:r>
              <a:rPr lang="en-US" sz="1600" i="1" dirty="0" err="1"/>
              <a:t>V</a:t>
            </a:r>
            <a:r>
              <a:rPr lang="en-US" sz="1600" baseline="-25000" dirty="0" err="1"/>
              <a:t>z</a:t>
            </a:r>
            <a:r>
              <a:rPr lang="en-US" sz="1600" dirty="0"/>
              <a:t>&lt; 7</a:t>
            </a:r>
            <a:r>
              <a:rPr lang="ru-RU" sz="1600" dirty="0"/>
              <a:t> м/с</a:t>
            </a:r>
            <a:r>
              <a:rPr lang="en-US" sz="1600" dirty="0"/>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4730-44BA-AFDE-428D-8EABD1B6DD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27797A-CD81-16DE-43BF-EA8DCBAD881B}"/>
              </a:ext>
            </a:extLst>
          </p:cNvPr>
          <p:cNvSpPr txBox="1"/>
          <p:nvPr/>
        </p:nvSpPr>
        <p:spPr>
          <a:xfrm>
            <a:off x="900954" y="1144270"/>
            <a:ext cx="10233212" cy="42986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just">
              <a:spcAft>
                <a:spcPts val="800"/>
              </a:spcAft>
              <a:buFont typeface="Arial" panose="020B0604020202020204" pitchFamily="34" charset="0"/>
              <a:buChar char="•"/>
            </a:pPr>
            <a:r>
              <a:rPr lang="en-US" sz="2400" dirty="0"/>
              <a:t>Design and selection of materials for the head section of the beamline with the converter. </a:t>
            </a:r>
          </a:p>
          <a:p>
            <a:pPr marL="342900" lvl="0" indent="-342900" algn="just">
              <a:spcAft>
                <a:spcPts val="800"/>
              </a:spcAft>
              <a:buFont typeface="Arial" panose="020B0604020202020204" pitchFamily="34" charset="0"/>
              <a:buChar char="•"/>
            </a:pPr>
            <a:r>
              <a:rPr lang="en-US" sz="2400" dirty="0"/>
              <a:t>The safety problem concerning the proposed use of a small volume liquid-hydrogen converter.</a:t>
            </a:r>
          </a:p>
          <a:p>
            <a:pPr marL="342900" lvl="0" indent="-342900" algn="just">
              <a:spcAft>
                <a:spcPts val="800"/>
              </a:spcAft>
              <a:buFont typeface="Arial" panose="020B0604020202020204" pitchFamily="34" charset="0"/>
              <a:buChar char="•"/>
            </a:pPr>
            <a:r>
              <a:rPr lang="en-US" sz="2400" dirty="0"/>
              <a:t>Design of the engineering infrastructure of the source on 3</a:t>
            </a:r>
            <a:r>
              <a:rPr lang="en-US" sz="2400" baseline="30000" dirty="0"/>
              <a:t>rd</a:t>
            </a:r>
            <a:r>
              <a:rPr lang="en-US" sz="2400" dirty="0"/>
              <a:t> channel of IBR-2 reactor.</a:t>
            </a:r>
            <a:endParaRPr lang="ru-RU" sz="2400" dirty="0"/>
          </a:p>
          <a:p>
            <a:pPr marL="342900" lvl="0" indent="-342900" algn="just">
              <a:spcAft>
                <a:spcPts val="800"/>
              </a:spcAft>
              <a:buFont typeface="Arial" panose="020B0604020202020204" pitchFamily="34" charset="0"/>
              <a:buChar char="•"/>
            </a:pPr>
            <a:r>
              <a:rPr lang="en-US" sz="2400" dirty="0"/>
              <a:t>Design and selection of materials of the neutron guide providing the required time </a:t>
            </a:r>
            <a:r>
              <a:rPr lang="ru-RU" sz="2400" dirty="0"/>
              <a:t> </a:t>
            </a:r>
            <a:r>
              <a:rPr lang="en-US" sz="2400" dirty="0"/>
              <a:t>characteristics of VCN transport.  </a:t>
            </a:r>
          </a:p>
          <a:p>
            <a:pPr marL="342900" lvl="0" indent="-342900" algn="just">
              <a:spcAft>
                <a:spcPts val="800"/>
              </a:spcAft>
              <a:buFont typeface="Arial" panose="020B0604020202020204" pitchFamily="34" charset="0"/>
              <a:buChar char="•"/>
            </a:pPr>
            <a:r>
              <a:rPr lang="en-US" sz="2400" dirty="0"/>
              <a:t>Design, selection of </a:t>
            </a:r>
            <a:r>
              <a:rPr lang="en-US" sz="2400" dirty="0">
                <a:latin typeface="Calibri" panose="020F0502020204030204" pitchFamily="34" charset="0"/>
                <a:ea typeface="Calibri" panose="020F0502020204030204" pitchFamily="34" charset="0"/>
                <a:cs typeface="Calibri" panose="020F0502020204030204" pitchFamily="34" charset="0"/>
              </a:rPr>
              <a:t>the material and coating of the UCN trap.</a:t>
            </a:r>
          </a:p>
          <a:p>
            <a:pPr marL="342900" indent="-342900" algn="just">
              <a:spcAft>
                <a:spcPts val="800"/>
              </a:spcAft>
              <a:buFont typeface="Arial" panose="020B0604020202020204" pitchFamily="34" charset="0"/>
              <a:buChar char="•"/>
            </a:pPr>
            <a:r>
              <a:rPr lang="en-US" sz="2400" dirty="0"/>
              <a:t>Design of compensating magnetic lens</a:t>
            </a:r>
            <a:r>
              <a:rPr lang="en-US" altLang="en-US" sz="2400" kern="100" dirty="0">
                <a:latin typeface="Arial Narrow Regular" panose="020B0706020202030204" charset="0"/>
                <a:ea typeface="Times New Roman" panose="02020603050405020304" pitchFamily="18" charset="0"/>
                <a:cs typeface="Arial Narrow Regular" panose="020B0706020202030204" charset="0"/>
              </a:rPr>
              <a:t>. </a:t>
            </a:r>
            <a:endParaRPr lang="en-US" altLang="en-US" sz="2400" kern="100" dirty="0">
              <a:solidFill>
                <a:srgbClr val="FF0000"/>
              </a:solidFill>
              <a:effectLst/>
              <a:latin typeface="Arial Narrow Regular" panose="020B0706020202030204" charset="0"/>
              <a:ea typeface="Times New Roman" panose="02020603050405020304" pitchFamily="18" charset="0"/>
              <a:cs typeface="Arial Narrow Regular" panose="020B0706020202030204" charset="0"/>
            </a:endParaRPr>
          </a:p>
        </p:txBody>
      </p:sp>
      <p:sp>
        <p:nvSpPr>
          <p:cNvPr id="4" name="A time-dependent magnetic field lens">
            <a:extLst>
              <a:ext uri="{FF2B5EF4-FFF2-40B4-BE49-F238E27FC236}">
                <a16:creationId xmlns:a16="http://schemas.microsoft.com/office/drawing/2014/main" id="{D4F6144B-534C-E1C0-E3B8-4132B68A5E44}"/>
              </a:ext>
            </a:extLst>
          </p:cNvPr>
          <p:cNvSpPr txBox="1"/>
          <p:nvPr/>
        </p:nvSpPr>
        <p:spPr>
          <a:xfrm>
            <a:off x="356869" y="124460"/>
            <a:ext cx="9889789" cy="52322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dirty="0"/>
              <a:t>Scientific and technical challenges have to be solved during project</a:t>
            </a:r>
          </a:p>
        </p:txBody>
      </p:sp>
      <p:pic>
        <p:nvPicPr>
          <p:cNvPr id="5" name="Линия Линия" descr="Линия Линия">
            <a:extLst>
              <a:ext uri="{FF2B5EF4-FFF2-40B4-BE49-F238E27FC236}">
                <a16:creationId xmlns:a16="http://schemas.microsoft.com/office/drawing/2014/main" id="{AA5F04A4-BB05-7C40-E000-08BFD7FD122D}"/>
              </a:ext>
            </a:extLst>
          </p:cNvPr>
          <p:cNvPicPr/>
          <p:nvPr/>
        </p:nvPicPr>
        <p:blipFill>
          <a:blip r:embed="rId2"/>
          <a:stretch>
            <a:fillRect/>
          </a:stretch>
        </p:blipFill>
        <p:spPr>
          <a:xfrm>
            <a:off x="325966" y="622300"/>
            <a:ext cx="11540068" cy="76200"/>
          </a:xfrm>
          <a:prstGeom prst="rect">
            <a:avLst/>
          </a:prstGeom>
        </p:spPr>
      </p:pic>
    </p:spTree>
    <p:extLst>
      <p:ext uri="{BB962C8B-B14F-4D97-AF65-F5344CB8AC3E}">
        <p14:creationId xmlns:p14="http://schemas.microsoft.com/office/powerpoint/2010/main" val="18387350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rcRect l="14454" t="22099" r="1828" b="8549"/>
          <a:stretch>
            <a:fillRect/>
          </a:stretch>
        </p:blipFill>
        <p:spPr>
          <a:xfrm>
            <a:off x="5184434" y="1777406"/>
            <a:ext cx="6681600" cy="3423071"/>
          </a:xfrm>
          <a:prstGeom prst="rect">
            <a:avLst/>
          </a:prstGeom>
        </p:spPr>
      </p:pic>
      <p:pic>
        <p:nvPicPr>
          <p:cNvPr id="15" name="Рисунок 14" descr="Изображение выглядит как инжиниринг, лодка, промышленность, труба&#10;&#10;Автоматически созданное описание"/>
          <p:cNvPicPr>
            <a:picLocks noChangeAspect="1"/>
          </p:cNvPicPr>
          <p:nvPr/>
        </p:nvPicPr>
        <p:blipFill>
          <a:blip r:embed="rId3" cstate="print">
            <a:extLst>
              <a:ext uri="{28A0092B-C50C-407E-A947-70E740481C1C}">
                <a14:useLocalDpi xmlns:a14="http://schemas.microsoft.com/office/drawing/2010/main" val="0"/>
              </a:ext>
            </a:extLst>
          </a:blip>
          <a:srcRect l="7416" b="20736"/>
          <a:stretch>
            <a:fillRect/>
          </a:stretch>
        </p:blipFill>
        <p:spPr>
          <a:xfrm>
            <a:off x="587336" y="1134711"/>
            <a:ext cx="4597098" cy="2951778"/>
          </a:xfrm>
          <a:prstGeom prst="rect">
            <a:avLst/>
          </a:prstGeom>
        </p:spPr>
      </p:pic>
      <p:sp>
        <p:nvSpPr>
          <p:cNvPr id="16" name="Neutron density in a spherical UCN trap (liquid H2 converter)"/>
          <p:cNvSpPr txBox="1"/>
          <p:nvPr/>
        </p:nvSpPr>
        <p:spPr>
          <a:xfrm>
            <a:off x="325966" y="118809"/>
            <a:ext cx="11476785" cy="461665"/>
          </a:xfrm>
          <a:prstGeom prst="rect">
            <a:avLst/>
          </a:prstGeom>
          <a:ln w="12700">
            <a:miter lim="400000"/>
          </a:ln>
        </p:spPr>
        <p:txBody>
          <a:bodyPr wrap="square" lIns="45719" rIns="45719">
            <a:spAutoFit/>
          </a:bodyPr>
          <a:lstStyle/>
          <a:p>
            <a:pPr algn="ctr">
              <a:defRPr sz="2800">
                <a:solidFill>
                  <a:srgbClr val="0033CC"/>
                </a:solidFill>
                <a:latin typeface="Avenir Heavy" panose="02000503020000020003"/>
                <a:ea typeface="Avenir Heavy" panose="02000503020000020003"/>
                <a:cs typeface="Avenir Heavy" panose="02000503020000020003"/>
                <a:sym typeface="Avenir Heavy" panose="02000503020000020003"/>
              </a:defRPr>
            </a:pPr>
            <a:r>
              <a:rPr lang="en" sz="2400" dirty="0"/>
              <a:t>VCN test facility at 3</a:t>
            </a:r>
            <a:r>
              <a:rPr lang="en" sz="2400" baseline="30000" dirty="0"/>
              <a:t>rd</a:t>
            </a:r>
            <a:r>
              <a:rPr lang="en" sz="2400" dirty="0"/>
              <a:t> channel of IBR-2 reactor as prototype of the UCN source </a:t>
            </a:r>
            <a:r>
              <a:rPr lang="en-US" sz="2400" dirty="0"/>
              <a:t> </a:t>
            </a:r>
            <a:endParaRPr sz="2400" dirty="0"/>
          </a:p>
        </p:txBody>
      </p:sp>
      <p:pic>
        <p:nvPicPr>
          <p:cNvPr id="17" name="Линия Линия" descr="Линия Линия"/>
          <p:cNvPicPr/>
          <p:nvPr/>
        </p:nvPicPr>
        <p:blipFill>
          <a:blip r:embed="rId4"/>
          <a:stretch>
            <a:fillRect/>
          </a:stretch>
        </p:blipFill>
        <p:spPr>
          <a:xfrm>
            <a:off x="325966" y="622300"/>
            <a:ext cx="11540068" cy="76200"/>
          </a:xfrm>
          <a:prstGeom prst="rect">
            <a:avLst/>
          </a:prstGeom>
        </p:spPr>
      </p:pic>
      <p:sp>
        <p:nvSpPr>
          <p:cNvPr id="6" name="TextBox 5">
            <a:extLst>
              <a:ext uri="{FF2B5EF4-FFF2-40B4-BE49-F238E27FC236}">
                <a16:creationId xmlns:a16="http://schemas.microsoft.com/office/drawing/2014/main" id="{850BCCDA-0A44-FAD2-134D-4AB0D733CE8C}"/>
              </a:ext>
            </a:extLst>
          </p:cNvPr>
          <p:cNvSpPr txBox="1"/>
          <p:nvPr/>
        </p:nvSpPr>
        <p:spPr>
          <a:xfrm>
            <a:off x="1457618" y="6994957"/>
            <a:ext cx="10734382"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just">
              <a:spcAft>
                <a:spcPts val="800"/>
              </a:spcAft>
              <a:buFont typeface="Arial" panose="020B0604020202020204" pitchFamily="34" charset="0"/>
              <a:buChar char="•"/>
            </a:pPr>
            <a:r>
              <a:rPr lang="en-US" sz="1600" dirty="0">
                <a:solidFill>
                  <a:srgbClr val="002060"/>
                </a:solidFill>
                <a:effectLst/>
                <a:latin typeface="Avenir Next Medium" panose="020B0503020202020204" pitchFamily="34" charset="0"/>
                <a:ea typeface="Calibri" panose="020F0502020204030204" pitchFamily="34" charset="0"/>
              </a:rPr>
              <a:t>A cryogenic converter is based on mesitylene. </a:t>
            </a:r>
          </a:p>
          <a:p>
            <a:pPr marL="285750" indent="-285750" algn="just">
              <a:spcAft>
                <a:spcPts val="800"/>
              </a:spcAft>
              <a:buFont typeface="Arial" panose="020B0604020202020204" pitchFamily="34" charset="0"/>
              <a:buChar char="•"/>
            </a:pPr>
            <a:r>
              <a:rPr lang="en-US" sz="1600" dirty="0">
                <a:solidFill>
                  <a:srgbClr val="002060"/>
                </a:solidFill>
                <a:latin typeface="Avenir Next Medium" panose="020B0503020202020204" pitchFamily="34" charset="0"/>
                <a:ea typeface="Calibri" panose="020F0502020204030204" pitchFamily="34" charset="0"/>
              </a:rPr>
              <a:t>It will not use the decelerator.</a:t>
            </a:r>
            <a:endParaRPr lang="en-US" sz="1600" dirty="0">
              <a:solidFill>
                <a:srgbClr val="002060"/>
              </a:solidFill>
              <a:effectLst/>
              <a:latin typeface="Avenir Next Medium" panose="020B0503020202020204" pitchFamily="34" charset="0"/>
              <a:ea typeface="Calibri" panose="020F0502020204030204" pitchFamily="34" charset="0"/>
            </a:endParaRPr>
          </a:p>
          <a:p>
            <a:pPr marL="285750" indent="-285750" algn="just">
              <a:spcAft>
                <a:spcPts val="800"/>
              </a:spcAft>
              <a:buFont typeface="Arial" panose="020B0604020202020204" pitchFamily="34" charset="0"/>
              <a:buChar char="•"/>
            </a:pPr>
            <a:r>
              <a:rPr lang="en-US" sz="1600" dirty="0">
                <a:solidFill>
                  <a:srgbClr val="002060"/>
                </a:solidFill>
                <a:effectLst/>
                <a:latin typeface="Avenir Next Medium" panose="020B0503020202020204" pitchFamily="34" charset="0"/>
                <a:ea typeface="Calibri" panose="020F0502020204030204" pitchFamily="34" charset="0"/>
              </a:rPr>
              <a:t>An inner surface of the neutron guide will not need to meet as strict requirements as the neutron guide in the planned UCN source</a:t>
            </a:r>
            <a:r>
              <a:rPr lang="en-US" sz="1600" dirty="0">
                <a:solidFill>
                  <a:srgbClr val="000000"/>
                </a:solidFill>
                <a:effectLst/>
                <a:latin typeface="Avenir Next Medium" panose="020B0503020202020204" pitchFamily="34" charset="0"/>
                <a:ea typeface="Calibri" panose="020F0502020204030204" pitchFamily="34" charset="0"/>
              </a:rPr>
              <a:t>. </a:t>
            </a:r>
          </a:p>
          <a:p>
            <a:pPr algn="ctr">
              <a:spcAft>
                <a:spcPts val="800"/>
              </a:spcAft>
            </a:pPr>
            <a:r>
              <a:rPr lang="en-US" sz="1600" dirty="0">
                <a:solidFill>
                  <a:srgbClr val="C00000"/>
                </a:solidFill>
                <a:effectLst/>
                <a:latin typeface="Avenir Next Medium" panose="020B0503020202020204" pitchFamily="34" charset="0"/>
                <a:ea typeface="Calibri" panose="020F0502020204030204" pitchFamily="34" charset="0"/>
              </a:rPr>
              <a:t>In main features, </a:t>
            </a:r>
            <a:r>
              <a:rPr lang="en-US" sz="1600" dirty="0">
                <a:solidFill>
                  <a:srgbClr val="C00000"/>
                </a:solidFill>
                <a:latin typeface="Avenir Next Medium" panose="020B0503020202020204" pitchFamily="34" charset="0"/>
                <a:ea typeface="Calibri" panose="020F0502020204030204" pitchFamily="34" charset="0"/>
              </a:rPr>
              <a:t>the </a:t>
            </a:r>
            <a:r>
              <a:rPr lang="en-US" sz="1600" dirty="0">
                <a:solidFill>
                  <a:srgbClr val="C00000"/>
                </a:solidFill>
                <a:effectLst/>
                <a:latin typeface="Avenir Next Medium" panose="020B0503020202020204" pitchFamily="34" charset="0"/>
                <a:ea typeface="Calibri" panose="020F0502020204030204" pitchFamily="34" charset="0"/>
              </a:rPr>
              <a:t>design of the VCN test source will have many similarities with the design </a:t>
            </a:r>
            <a:r>
              <a:rPr lang="en-US" sz="1600" dirty="0">
                <a:solidFill>
                  <a:srgbClr val="C00000"/>
                </a:solidFill>
                <a:latin typeface="Avenir Next Medium" panose="020B0503020202020204" pitchFamily="34" charset="0"/>
                <a:ea typeface="Calibri" panose="020F0502020204030204" pitchFamily="34" charset="0"/>
              </a:rPr>
              <a:t>of </a:t>
            </a:r>
            <a:r>
              <a:rPr lang="en-US" sz="1600" dirty="0">
                <a:solidFill>
                  <a:srgbClr val="C00000"/>
                </a:solidFill>
                <a:effectLst/>
                <a:latin typeface="Avenir Next Medium" panose="020B0503020202020204" pitchFamily="34" charset="0"/>
                <a:ea typeface="Calibri" panose="020F0502020204030204" pitchFamily="34" charset="0"/>
              </a:rPr>
              <a:t>the UCN source.</a:t>
            </a:r>
            <a:endParaRPr lang="ru-RU" sz="1600" dirty="0">
              <a:solidFill>
                <a:srgbClr val="C00000"/>
              </a:solidFill>
            </a:endParaRPr>
          </a:p>
        </p:txBody>
      </p:sp>
      <p:pic>
        <p:nvPicPr>
          <p:cNvPr id="3" name="Google Shape;235;p19">
            <a:extLst>
              <a:ext uri="{FF2B5EF4-FFF2-40B4-BE49-F238E27FC236}">
                <a16:creationId xmlns:a16="http://schemas.microsoft.com/office/drawing/2014/main" id="{FE1A6281-A514-78B0-8972-3206EDEEAE4F}"/>
              </a:ext>
            </a:extLst>
          </p:cNvPr>
          <p:cNvPicPr preferRelativeResize="0"/>
          <p:nvPr/>
        </p:nvPicPr>
        <p:blipFill>
          <a:blip r:embed="rId5">
            <a:alphaModFix/>
          </a:blip>
          <a:stretch>
            <a:fillRect/>
          </a:stretch>
        </p:blipFill>
        <p:spPr>
          <a:xfrm>
            <a:off x="1993499" y="4086489"/>
            <a:ext cx="3190935" cy="2393201"/>
          </a:xfrm>
          <a:prstGeom prst="rect">
            <a:avLst/>
          </a:prstGeom>
          <a:noFill/>
          <a:ln>
            <a:noFill/>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7" name="Google Shape;367;p22"/>
          <p:cNvSpPr txBox="1"/>
          <p:nvPr/>
        </p:nvSpPr>
        <p:spPr>
          <a:xfrm>
            <a:off x="325966" y="139615"/>
            <a:ext cx="9918000" cy="565600"/>
          </a:xfrm>
          <a:prstGeom prst="rect">
            <a:avLst/>
          </a:prstGeom>
          <a:solidFill>
            <a:srgbClr val="FFFFFF"/>
          </a:solidFill>
          <a:ln>
            <a:noFill/>
          </a:ln>
        </p:spPr>
        <p:txBody>
          <a:bodyPr spcFirstLastPara="1" wrap="square" lIns="45700" tIns="45700" rIns="45700" bIns="45700" anchor="t" anchorCtr="0">
            <a:noAutofit/>
          </a:bodyPr>
          <a:lstStyle/>
          <a:p>
            <a:r>
              <a:rPr lang="ru" sz="2533" b="1" dirty="0">
                <a:solidFill>
                  <a:srgbClr val="0032CC"/>
                </a:solidFill>
              </a:rPr>
              <a:t>VCN test facility – Cold (20K) mesitylene converter</a:t>
            </a:r>
            <a:endParaRPr sz="2533" i="1" dirty="0">
              <a:solidFill>
                <a:srgbClr val="0032CC"/>
              </a:solidFill>
            </a:endParaRPr>
          </a:p>
        </p:txBody>
      </p:sp>
      <p:sp>
        <p:nvSpPr>
          <p:cNvPr id="391" name="Google Shape;391;p22"/>
          <p:cNvSpPr txBox="1"/>
          <p:nvPr/>
        </p:nvSpPr>
        <p:spPr>
          <a:xfrm>
            <a:off x="961541" y="5364354"/>
            <a:ext cx="10890393" cy="553957"/>
          </a:xfrm>
          <a:prstGeom prst="rect">
            <a:avLst/>
          </a:prstGeom>
          <a:noFill/>
          <a:ln>
            <a:noFill/>
          </a:ln>
        </p:spPr>
        <p:txBody>
          <a:bodyPr spcFirstLastPara="1" wrap="square" lIns="121900" tIns="121900" rIns="121900" bIns="121900" anchor="t" anchorCtr="0">
            <a:spAutoFit/>
          </a:bodyPr>
          <a:lstStyle/>
          <a:p>
            <a:pPr rtl="0"/>
            <a:r>
              <a:rPr lang="en-US" sz="2000" b="1" dirty="0">
                <a:solidFill>
                  <a:srgbClr val="FF0000"/>
                </a:solidFill>
                <a:latin typeface="Avenir Next Condensed Demi Bold" panose="020B0506020202020204" pitchFamily="34" charset="0"/>
              </a:rPr>
              <a:t>The experience of creating this converter will be useful for creating the main source converter</a:t>
            </a:r>
          </a:p>
        </p:txBody>
      </p:sp>
      <p:pic>
        <p:nvPicPr>
          <p:cNvPr id="3" name="Рисунок 2">
            <a:extLst>
              <a:ext uri="{FF2B5EF4-FFF2-40B4-BE49-F238E27FC236}">
                <a16:creationId xmlns:a16="http://schemas.microsoft.com/office/drawing/2014/main" id="{826191D1-4665-39D9-3890-78CC96F8BC0D}"/>
              </a:ext>
            </a:extLst>
          </p:cNvPr>
          <p:cNvPicPr>
            <a:picLocks noChangeAspect="1"/>
          </p:cNvPicPr>
          <p:nvPr/>
        </p:nvPicPr>
        <p:blipFill>
          <a:blip r:embed="rId3"/>
          <a:stretch>
            <a:fillRect/>
          </a:stretch>
        </p:blipFill>
        <p:spPr>
          <a:xfrm>
            <a:off x="6362033" y="1110348"/>
            <a:ext cx="4953629" cy="3336731"/>
          </a:xfrm>
          <a:prstGeom prst="rect">
            <a:avLst/>
          </a:prstGeom>
        </p:spPr>
      </p:pic>
      <p:pic>
        <p:nvPicPr>
          <p:cNvPr id="2" name="Линия Линия" descr="Линия Линия">
            <a:extLst>
              <a:ext uri="{FF2B5EF4-FFF2-40B4-BE49-F238E27FC236}">
                <a16:creationId xmlns:a16="http://schemas.microsoft.com/office/drawing/2014/main" id="{B5F523DD-F3AD-610D-2C6E-66F7FC720DEA}"/>
              </a:ext>
            </a:extLst>
          </p:cNvPr>
          <p:cNvPicPr/>
          <p:nvPr/>
        </p:nvPicPr>
        <p:blipFill>
          <a:blip r:embed="rId4"/>
          <a:stretch>
            <a:fillRect/>
          </a:stretch>
        </p:blipFill>
        <p:spPr>
          <a:xfrm>
            <a:off x="325966" y="622300"/>
            <a:ext cx="11540068" cy="76200"/>
          </a:xfrm>
          <a:prstGeom prst="rect">
            <a:avLst/>
          </a:prstGeom>
        </p:spPr>
      </p:pic>
      <p:grpSp>
        <p:nvGrpSpPr>
          <p:cNvPr id="31" name="Группа 30">
            <a:extLst>
              <a:ext uri="{FF2B5EF4-FFF2-40B4-BE49-F238E27FC236}">
                <a16:creationId xmlns:a16="http://schemas.microsoft.com/office/drawing/2014/main" id="{6D047ECD-91A0-CB75-5A87-1817E8F1A91C}"/>
              </a:ext>
            </a:extLst>
          </p:cNvPr>
          <p:cNvGrpSpPr/>
          <p:nvPr/>
        </p:nvGrpSpPr>
        <p:grpSpPr>
          <a:xfrm>
            <a:off x="527672" y="1110348"/>
            <a:ext cx="5167932" cy="3049385"/>
            <a:chOff x="117156" y="1057934"/>
            <a:chExt cx="7688450" cy="4536640"/>
          </a:xfrm>
        </p:grpSpPr>
        <p:sp>
          <p:nvSpPr>
            <p:cNvPr id="4" name="Google Shape;361;p22">
              <a:extLst>
                <a:ext uri="{FF2B5EF4-FFF2-40B4-BE49-F238E27FC236}">
                  <a16:creationId xmlns:a16="http://schemas.microsoft.com/office/drawing/2014/main" id="{C1547C9D-A77B-A169-1969-0F2FB8B1A10F}"/>
                </a:ext>
              </a:extLst>
            </p:cNvPr>
            <p:cNvSpPr/>
            <p:nvPr/>
          </p:nvSpPr>
          <p:spPr>
            <a:xfrm>
              <a:off x="197346" y="1229363"/>
              <a:ext cx="7603700" cy="4365211"/>
            </a:xfrm>
            <a:prstGeom prst="roundRect">
              <a:avLst>
                <a:gd name="adj" fmla="val 2479"/>
              </a:avLst>
            </a:prstGeom>
            <a:solidFill>
              <a:schemeClr val="lt1"/>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 name="Google Shape;328;p21">
              <a:extLst>
                <a:ext uri="{FF2B5EF4-FFF2-40B4-BE49-F238E27FC236}">
                  <a16:creationId xmlns:a16="http://schemas.microsoft.com/office/drawing/2014/main" id="{89DC93BE-AB20-B3FA-BC56-C8A43CB94B39}"/>
                </a:ext>
              </a:extLst>
            </p:cNvPr>
            <p:cNvSpPr/>
            <p:nvPr/>
          </p:nvSpPr>
          <p:spPr>
            <a:xfrm rot="16200000">
              <a:off x="2513486" y="2833522"/>
              <a:ext cx="1428263" cy="650508"/>
            </a:xfrm>
            <a:prstGeom prst="rtTriangle">
              <a:avLst/>
            </a:prstGeom>
            <a:solidFill>
              <a:srgbClr val="434343"/>
            </a:solidFill>
            <a:ln>
              <a:noFill/>
            </a:ln>
          </p:spPr>
          <p:txBody>
            <a:bodyPr spcFirstLastPara="1" wrap="square" lIns="121900" tIns="121900" rIns="121900" bIns="121900" anchor="ctr" anchorCtr="0">
              <a:noAutofit/>
            </a:bodyPr>
            <a:lstStyle/>
            <a:p>
              <a:pPr algn="ctr"/>
              <a:endParaRPr sz="2400"/>
            </a:p>
          </p:txBody>
        </p:sp>
        <p:grpSp>
          <p:nvGrpSpPr>
            <p:cNvPr id="6" name="Google Shape;329;p21">
              <a:extLst>
                <a:ext uri="{FF2B5EF4-FFF2-40B4-BE49-F238E27FC236}">
                  <a16:creationId xmlns:a16="http://schemas.microsoft.com/office/drawing/2014/main" id="{25EAEFED-FA35-D2D8-F359-EC1579D0DBC1}"/>
                </a:ext>
              </a:extLst>
            </p:cNvPr>
            <p:cNvGrpSpPr/>
            <p:nvPr/>
          </p:nvGrpSpPr>
          <p:grpSpPr>
            <a:xfrm rot="637745">
              <a:off x="117156" y="1057934"/>
              <a:ext cx="2634193" cy="2508905"/>
              <a:chOff x="1229996" y="4568264"/>
              <a:chExt cx="562793" cy="536037"/>
            </a:xfrm>
          </p:grpSpPr>
          <p:sp>
            <p:nvSpPr>
              <p:cNvPr id="7" name="Google Shape;330;p21">
                <a:extLst>
                  <a:ext uri="{FF2B5EF4-FFF2-40B4-BE49-F238E27FC236}">
                    <a16:creationId xmlns:a16="http://schemas.microsoft.com/office/drawing/2014/main" id="{5F2674CF-6369-A949-EC4E-161B9C5D600F}"/>
                  </a:ext>
                </a:extLst>
              </p:cNvPr>
              <p:cNvSpPr/>
              <p:nvPr/>
            </p:nvSpPr>
            <p:spPr>
              <a:xfrm rot="-8740971">
                <a:off x="1318576" y="4673517"/>
                <a:ext cx="446402" cy="236498"/>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sp>
            <p:nvSpPr>
              <p:cNvPr id="8" name="Google Shape;331;p21">
                <a:extLst>
                  <a:ext uri="{FF2B5EF4-FFF2-40B4-BE49-F238E27FC236}">
                    <a16:creationId xmlns:a16="http://schemas.microsoft.com/office/drawing/2014/main" id="{818FA63A-F1C7-0C9B-5635-9C940993B59E}"/>
                  </a:ext>
                </a:extLst>
              </p:cNvPr>
              <p:cNvSpPr/>
              <p:nvPr/>
            </p:nvSpPr>
            <p:spPr>
              <a:xfrm rot="2059029" flipH="1">
                <a:off x="1221527" y="4880055"/>
                <a:ext cx="446402" cy="107792"/>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grpSp>
        <p:sp>
          <p:nvSpPr>
            <p:cNvPr id="9" name="Google Shape;332;p21">
              <a:extLst>
                <a:ext uri="{FF2B5EF4-FFF2-40B4-BE49-F238E27FC236}">
                  <a16:creationId xmlns:a16="http://schemas.microsoft.com/office/drawing/2014/main" id="{146B5AE4-D56B-D58C-53C8-7AD4B80C3298}"/>
                </a:ext>
              </a:extLst>
            </p:cNvPr>
            <p:cNvSpPr/>
            <p:nvPr/>
          </p:nvSpPr>
          <p:spPr>
            <a:xfrm rot="17670939">
              <a:off x="1339734" y="2445045"/>
              <a:ext cx="2751229" cy="1024416"/>
            </a:xfrm>
            <a:prstGeom prst="rect">
              <a:avLst/>
            </a:prstGeom>
            <a:solidFill>
              <a:srgbClr val="0000FF"/>
            </a:solidFill>
            <a:ln w="2857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 name="Google Shape;333;p21">
              <a:extLst>
                <a:ext uri="{FF2B5EF4-FFF2-40B4-BE49-F238E27FC236}">
                  <a16:creationId xmlns:a16="http://schemas.microsoft.com/office/drawing/2014/main" id="{59405B6E-5CAB-C4ED-2B34-F30C4A6361C6}"/>
                </a:ext>
              </a:extLst>
            </p:cNvPr>
            <p:cNvSpPr/>
            <p:nvPr/>
          </p:nvSpPr>
          <p:spPr>
            <a:xfrm>
              <a:off x="3553723" y="2432224"/>
              <a:ext cx="1253511" cy="1440684"/>
            </a:xfrm>
            <a:prstGeom prst="rect">
              <a:avLst/>
            </a:prstGeom>
            <a:solidFill>
              <a:srgbClr val="434343"/>
            </a:solidFill>
            <a:ln>
              <a:noFill/>
            </a:ln>
          </p:spPr>
          <p:txBody>
            <a:bodyPr spcFirstLastPara="1" wrap="square" lIns="121900" tIns="121900" rIns="121900" bIns="121900" anchor="ctr" anchorCtr="0">
              <a:noAutofit/>
            </a:bodyPr>
            <a:lstStyle/>
            <a:p>
              <a:pPr algn="ctr"/>
              <a:endParaRPr sz="2400"/>
            </a:p>
          </p:txBody>
        </p:sp>
        <p:sp>
          <p:nvSpPr>
            <p:cNvPr id="11" name="Google Shape;336;p21">
              <a:extLst>
                <a:ext uri="{FF2B5EF4-FFF2-40B4-BE49-F238E27FC236}">
                  <a16:creationId xmlns:a16="http://schemas.microsoft.com/office/drawing/2014/main" id="{2AD71418-90C2-3BB6-52C9-A1365E8A1027}"/>
                </a:ext>
              </a:extLst>
            </p:cNvPr>
            <p:cNvSpPr txBox="1"/>
            <p:nvPr/>
          </p:nvSpPr>
          <p:spPr>
            <a:xfrm>
              <a:off x="1628206" y="4097440"/>
              <a:ext cx="6177400" cy="708400"/>
            </a:xfrm>
            <a:prstGeom prst="rect">
              <a:avLst/>
            </a:prstGeom>
            <a:noFill/>
            <a:ln>
              <a:noFill/>
            </a:ln>
          </p:spPr>
          <p:txBody>
            <a:bodyPr spcFirstLastPara="1" wrap="square" lIns="121900" tIns="121900" rIns="121900" bIns="121900" anchor="t" anchorCtr="0">
              <a:noAutofit/>
            </a:bodyPr>
            <a:lstStyle/>
            <a:p>
              <a:pPr algn="ctr"/>
              <a:r>
                <a:rPr lang="ru" sz="1600" b="1" dirty="0">
                  <a:solidFill>
                    <a:schemeClr val="dk1"/>
                  </a:solidFill>
                </a:rPr>
                <a:t>Additional </a:t>
              </a:r>
              <a:r>
                <a:rPr lang="en-US" sz="1600" b="1" dirty="0">
                  <a:solidFill>
                    <a:schemeClr val="dk1"/>
                  </a:solidFill>
                </a:rPr>
                <a:t>water </a:t>
              </a:r>
              <a:r>
                <a:rPr lang="ru" sz="1600" b="1" dirty="0">
                  <a:solidFill>
                    <a:schemeClr val="dk1"/>
                  </a:solidFill>
                </a:rPr>
                <a:t>moderator </a:t>
              </a:r>
              <a:endParaRPr lang="en-US" sz="1600" b="1" dirty="0">
                <a:solidFill>
                  <a:schemeClr val="dk1"/>
                </a:solidFill>
              </a:endParaRPr>
            </a:p>
            <a:p>
              <a:pPr algn="ctr"/>
              <a:r>
                <a:rPr lang="ru" sz="1600" dirty="0">
                  <a:solidFill>
                    <a:schemeClr val="dk1"/>
                  </a:solidFill>
                </a:rPr>
                <a:t>Increases thermal neutron flux density </a:t>
              </a:r>
              <a:r>
                <a:rPr lang="en-US" sz="1600" dirty="0">
                  <a:solidFill>
                    <a:schemeClr val="dk1"/>
                  </a:solidFill>
                </a:rPr>
                <a:t>at the convertor </a:t>
              </a:r>
              <a:r>
                <a:rPr lang="ru" sz="1600" dirty="0">
                  <a:solidFill>
                    <a:schemeClr val="dk1"/>
                  </a:solidFill>
                </a:rPr>
                <a:t>by </a:t>
              </a:r>
              <a:r>
                <a:rPr lang="ru" sz="1600" dirty="0">
                  <a:solidFill>
                    <a:srgbClr val="FF0000"/>
                  </a:solidFill>
                </a:rPr>
                <a:t>3</a:t>
              </a:r>
              <a:r>
                <a:rPr lang="ru" sz="1600" dirty="0">
                  <a:solidFill>
                    <a:schemeClr val="dk1"/>
                  </a:solidFill>
                </a:rPr>
                <a:t> times</a:t>
              </a:r>
              <a:endParaRPr sz="1600" b="1" dirty="0">
                <a:solidFill>
                  <a:schemeClr val="dk1"/>
                </a:solidFill>
              </a:endParaRPr>
            </a:p>
          </p:txBody>
        </p:sp>
        <p:cxnSp>
          <p:nvCxnSpPr>
            <p:cNvPr id="12" name="Google Shape;337;p21">
              <a:extLst>
                <a:ext uri="{FF2B5EF4-FFF2-40B4-BE49-F238E27FC236}">
                  <a16:creationId xmlns:a16="http://schemas.microsoft.com/office/drawing/2014/main" id="{80A06EAD-BBA6-F4AB-7229-D8B002CE4720}"/>
                </a:ext>
              </a:extLst>
            </p:cNvPr>
            <p:cNvCxnSpPr>
              <a:cxnSpLocks/>
            </p:cNvCxnSpPr>
            <p:nvPr/>
          </p:nvCxnSpPr>
          <p:spPr>
            <a:xfrm flipH="1" flipV="1">
              <a:off x="3400182" y="3923132"/>
              <a:ext cx="277834" cy="339748"/>
            </a:xfrm>
            <a:prstGeom prst="straightConnector1">
              <a:avLst/>
            </a:prstGeom>
            <a:noFill/>
            <a:ln w="38100" cap="flat" cmpd="sng">
              <a:solidFill>
                <a:srgbClr val="9900FF"/>
              </a:solidFill>
              <a:prstDash val="solid"/>
              <a:round/>
              <a:headEnd type="none" w="med" len="med"/>
              <a:tailEnd type="stealth" w="med" len="med"/>
            </a:ln>
          </p:spPr>
        </p:cxnSp>
        <p:sp>
          <p:nvSpPr>
            <p:cNvPr id="16" name="Google Shape;341;p21">
              <a:extLst>
                <a:ext uri="{FF2B5EF4-FFF2-40B4-BE49-F238E27FC236}">
                  <a16:creationId xmlns:a16="http://schemas.microsoft.com/office/drawing/2014/main" id="{2D869F15-2DC5-94D3-B1EB-A934EC98C38D}"/>
                </a:ext>
              </a:extLst>
            </p:cNvPr>
            <p:cNvSpPr/>
            <p:nvPr/>
          </p:nvSpPr>
          <p:spPr>
            <a:xfrm rot="16200000">
              <a:off x="2906900" y="2933187"/>
              <a:ext cx="870400" cy="394000"/>
            </a:xfrm>
            <a:prstGeom prst="rtTriangle">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17" name="Google Shape;342;p21">
              <a:extLst>
                <a:ext uri="{FF2B5EF4-FFF2-40B4-BE49-F238E27FC236}">
                  <a16:creationId xmlns:a16="http://schemas.microsoft.com/office/drawing/2014/main" id="{3B47F64E-6DE3-23C1-BA0C-A6D27BA32403}"/>
                </a:ext>
              </a:extLst>
            </p:cNvPr>
            <p:cNvSpPr/>
            <p:nvPr/>
          </p:nvSpPr>
          <p:spPr>
            <a:xfrm>
              <a:off x="3552872" y="2702220"/>
              <a:ext cx="4232157" cy="864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 name="Google Shape;343;p21">
              <a:extLst>
                <a:ext uri="{FF2B5EF4-FFF2-40B4-BE49-F238E27FC236}">
                  <a16:creationId xmlns:a16="http://schemas.microsoft.com/office/drawing/2014/main" id="{9979AC98-A700-8BF7-A7FE-0DFC31314340}"/>
                </a:ext>
              </a:extLst>
            </p:cNvPr>
            <p:cNvSpPr/>
            <p:nvPr/>
          </p:nvSpPr>
          <p:spPr>
            <a:xfrm>
              <a:off x="3539100" y="2695087"/>
              <a:ext cx="159200" cy="8716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19" name="Google Shape;344;p21">
              <a:extLst>
                <a:ext uri="{FF2B5EF4-FFF2-40B4-BE49-F238E27FC236}">
                  <a16:creationId xmlns:a16="http://schemas.microsoft.com/office/drawing/2014/main" id="{35D85B27-9C70-C124-2E7C-959274CB9E9C}"/>
                </a:ext>
              </a:extLst>
            </p:cNvPr>
            <p:cNvSpPr/>
            <p:nvPr/>
          </p:nvSpPr>
          <p:spPr>
            <a:xfrm>
              <a:off x="3579966" y="2482121"/>
              <a:ext cx="1196751" cy="159120"/>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0" name="Google Shape;345;p21">
              <a:extLst>
                <a:ext uri="{FF2B5EF4-FFF2-40B4-BE49-F238E27FC236}">
                  <a16:creationId xmlns:a16="http://schemas.microsoft.com/office/drawing/2014/main" id="{7ACC4CDD-4CC5-773E-D6A0-CF5EE3908774}"/>
                </a:ext>
              </a:extLst>
            </p:cNvPr>
            <p:cNvSpPr/>
            <p:nvPr/>
          </p:nvSpPr>
          <p:spPr>
            <a:xfrm>
              <a:off x="3080110" y="3624088"/>
              <a:ext cx="1696607" cy="191642"/>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1" name="Google Shape;346;p21">
              <a:extLst>
                <a:ext uri="{FF2B5EF4-FFF2-40B4-BE49-F238E27FC236}">
                  <a16:creationId xmlns:a16="http://schemas.microsoft.com/office/drawing/2014/main" id="{0AC00DE1-2AAB-06B4-F637-E1914099E51E}"/>
                </a:ext>
              </a:extLst>
            </p:cNvPr>
            <p:cNvSpPr/>
            <p:nvPr/>
          </p:nvSpPr>
          <p:spPr>
            <a:xfrm>
              <a:off x="3545905" y="2702220"/>
              <a:ext cx="138442" cy="864400"/>
            </a:xfrm>
            <a:prstGeom prst="rect">
              <a:avLst/>
            </a:prstGeom>
            <a:solidFill>
              <a:srgbClr val="00FF00"/>
            </a:solidFill>
            <a:ln w="2857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2" name="Google Shape;347;p21">
              <a:extLst>
                <a:ext uri="{FF2B5EF4-FFF2-40B4-BE49-F238E27FC236}">
                  <a16:creationId xmlns:a16="http://schemas.microsoft.com/office/drawing/2014/main" id="{DFD52880-2E28-C70B-0C0A-F9B2D440C638}"/>
                </a:ext>
              </a:extLst>
            </p:cNvPr>
            <p:cNvSpPr/>
            <p:nvPr/>
          </p:nvSpPr>
          <p:spPr>
            <a:xfrm>
              <a:off x="4807237" y="2524520"/>
              <a:ext cx="2244439" cy="108800"/>
            </a:xfrm>
            <a:prstGeom prst="rect">
              <a:avLst/>
            </a:prstGeom>
            <a:gradFill>
              <a:gsLst>
                <a:gs pos="0">
                  <a:srgbClr val="3176EE"/>
                </a:gs>
                <a:gs pos="100000">
                  <a:srgbClr val="113D8A"/>
                </a:gs>
              </a:gsLst>
              <a:lin ang="5400012" scaled="0"/>
            </a:gradFill>
            <a:ln w="2857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3" name="Google Shape;348;p21">
              <a:extLst>
                <a:ext uri="{FF2B5EF4-FFF2-40B4-BE49-F238E27FC236}">
                  <a16:creationId xmlns:a16="http://schemas.microsoft.com/office/drawing/2014/main" id="{7FC1DC8A-02A6-0710-2C25-706B8B7BE77D}"/>
                </a:ext>
              </a:extLst>
            </p:cNvPr>
            <p:cNvSpPr/>
            <p:nvPr/>
          </p:nvSpPr>
          <p:spPr>
            <a:xfrm rot="16200000">
              <a:off x="2936777" y="3668961"/>
              <a:ext cx="197410" cy="89258"/>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4" name="Google Shape;349;p21">
              <a:extLst>
                <a:ext uri="{FF2B5EF4-FFF2-40B4-BE49-F238E27FC236}">
                  <a16:creationId xmlns:a16="http://schemas.microsoft.com/office/drawing/2014/main" id="{3969F66F-37C7-6258-91A7-BE2B36AE2D79}"/>
                </a:ext>
              </a:extLst>
            </p:cNvPr>
            <p:cNvSpPr/>
            <p:nvPr/>
          </p:nvSpPr>
          <p:spPr>
            <a:xfrm>
              <a:off x="4807234" y="2377986"/>
              <a:ext cx="2244441" cy="108801"/>
            </a:xfrm>
            <a:prstGeom prst="rect">
              <a:avLst/>
            </a:prstGeom>
            <a:gradFill>
              <a:gsLst>
                <a:gs pos="0">
                  <a:srgbClr val="DB0000"/>
                </a:gs>
                <a:gs pos="100000">
                  <a:srgbClr val="540303"/>
                </a:gs>
              </a:gsLst>
              <a:lin ang="5400012" scaled="0"/>
            </a:gradFill>
            <a:ln w="2857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5" name="Google Shape;350;p21">
              <a:extLst>
                <a:ext uri="{FF2B5EF4-FFF2-40B4-BE49-F238E27FC236}">
                  <a16:creationId xmlns:a16="http://schemas.microsoft.com/office/drawing/2014/main" id="{5D2907EA-603D-AD8F-DFAE-924F4B8FEB92}"/>
                </a:ext>
              </a:extLst>
            </p:cNvPr>
            <p:cNvSpPr/>
            <p:nvPr/>
          </p:nvSpPr>
          <p:spPr>
            <a:xfrm>
              <a:off x="6555681" y="2162733"/>
              <a:ext cx="1135401" cy="484800"/>
            </a:xfrm>
            <a:prstGeom prst="rect">
              <a:avLst/>
            </a:prstGeom>
            <a:gradFill>
              <a:gsLst>
                <a:gs pos="0">
                  <a:srgbClr val="F2F2F2"/>
                </a:gs>
                <a:gs pos="100000">
                  <a:srgbClr val="A6A6A6"/>
                </a:gs>
              </a:gsLst>
              <a:path path="circle">
                <a:fillToRect l="50000" t="50000" r="50000" b="50000"/>
              </a:path>
              <a:tileRect/>
            </a:gradFill>
            <a:ln w="2857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r>
                <a:rPr lang="ru" sz="1600" dirty="0"/>
                <a:t>Pump</a:t>
              </a:r>
              <a:endParaRPr sz="1600" dirty="0"/>
            </a:p>
          </p:txBody>
        </p:sp>
        <p:cxnSp>
          <p:nvCxnSpPr>
            <p:cNvPr id="26" name="Google Shape;351;p21">
              <a:extLst>
                <a:ext uri="{FF2B5EF4-FFF2-40B4-BE49-F238E27FC236}">
                  <a16:creationId xmlns:a16="http://schemas.microsoft.com/office/drawing/2014/main" id="{43E09AA2-7D30-CD40-ACC6-30925D03ED2A}"/>
                </a:ext>
              </a:extLst>
            </p:cNvPr>
            <p:cNvCxnSpPr>
              <a:cxnSpLocks/>
            </p:cNvCxnSpPr>
            <p:nvPr/>
          </p:nvCxnSpPr>
          <p:spPr>
            <a:xfrm flipH="1">
              <a:off x="3761855" y="2004835"/>
              <a:ext cx="807316" cy="916475"/>
            </a:xfrm>
            <a:prstGeom prst="straightConnector1">
              <a:avLst/>
            </a:prstGeom>
            <a:noFill/>
            <a:ln w="38100" cap="flat" cmpd="sng">
              <a:solidFill>
                <a:srgbClr val="00FF00"/>
              </a:solidFill>
              <a:prstDash val="solid"/>
              <a:round/>
              <a:headEnd type="none" w="med" len="med"/>
              <a:tailEnd type="stealth" w="med" len="med"/>
            </a:ln>
          </p:spPr>
        </p:cxnSp>
        <p:sp>
          <p:nvSpPr>
            <p:cNvPr id="27" name="Google Shape;352;p21">
              <a:extLst>
                <a:ext uri="{FF2B5EF4-FFF2-40B4-BE49-F238E27FC236}">
                  <a16:creationId xmlns:a16="http://schemas.microsoft.com/office/drawing/2014/main" id="{39C34F63-6463-343A-F2BD-951B65C60706}"/>
                </a:ext>
              </a:extLst>
            </p:cNvPr>
            <p:cNvSpPr txBox="1"/>
            <p:nvPr/>
          </p:nvSpPr>
          <p:spPr>
            <a:xfrm>
              <a:off x="3738067" y="1281360"/>
              <a:ext cx="2990570" cy="1098866"/>
            </a:xfrm>
            <a:prstGeom prst="rect">
              <a:avLst/>
            </a:prstGeom>
            <a:noFill/>
            <a:ln>
              <a:noFill/>
            </a:ln>
          </p:spPr>
          <p:txBody>
            <a:bodyPr spcFirstLastPara="1" wrap="square" lIns="121900" tIns="121900" rIns="121900" bIns="121900" anchor="t" anchorCtr="0">
              <a:spAutoFit/>
            </a:bodyPr>
            <a:lstStyle/>
            <a:p>
              <a:pPr algn="ctr"/>
              <a:r>
                <a:rPr lang="en-US" sz="1600" b="1" dirty="0">
                  <a:solidFill>
                    <a:schemeClr val="tx1"/>
                  </a:solidFill>
                </a:rPr>
                <a:t>Thin </a:t>
              </a:r>
              <a:r>
                <a:rPr lang="ru" sz="1600" b="1" dirty="0">
                  <a:solidFill>
                    <a:schemeClr val="tx1"/>
                  </a:solidFill>
                </a:rPr>
                <a:t>mesitylene </a:t>
              </a:r>
              <a:r>
                <a:rPr lang="en-US" sz="1600" b="1" dirty="0">
                  <a:solidFill>
                    <a:schemeClr val="tx1"/>
                  </a:solidFill>
                </a:rPr>
                <a:t>c</a:t>
              </a:r>
              <a:r>
                <a:rPr lang="ru" sz="1600" b="1" dirty="0">
                  <a:solidFill>
                    <a:schemeClr val="tx1"/>
                  </a:solidFill>
                </a:rPr>
                <a:t>onvert</a:t>
              </a:r>
              <a:r>
                <a:rPr lang="en-US" sz="1600" b="1" dirty="0">
                  <a:solidFill>
                    <a:schemeClr val="tx1"/>
                  </a:solidFill>
                </a:rPr>
                <a:t>o</a:t>
              </a:r>
              <a:r>
                <a:rPr lang="ru" sz="1600" b="1" dirty="0">
                  <a:solidFill>
                    <a:schemeClr val="tx1"/>
                  </a:solidFill>
                </a:rPr>
                <a:t>r</a:t>
              </a:r>
              <a:endParaRPr sz="1600" dirty="0">
                <a:solidFill>
                  <a:schemeClr val="tx1"/>
                </a:solidFill>
              </a:endParaRPr>
            </a:p>
          </p:txBody>
        </p:sp>
        <p:sp>
          <p:nvSpPr>
            <p:cNvPr id="28" name="Google Shape;354;p21">
              <a:extLst>
                <a:ext uri="{FF2B5EF4-FFF2-40B4-BE49-F238E27FC236}">
                  <a16:creationId xmlns:a16="http://schemas.microsoft.com/office/drawing/2014/main" id="{EC70517D-90DD-E120-144E-21361FF13883}"/>
                </a:ext>
              </a:extLst>
            </p:cNvPr>
            <p:cNvSpPr txBox="1"/>
            <p:nvPr/>
          </p:nvSpPr>
          <p:spPr>
            <a:xfrm rot="17634148">
              <a:off x="1763083" y="2607994"/>
              <a:ext cx="1729383" cy="492402"/>
            </a:xfrm>
            <a:prstGeom prst="rect">
              <a:avLst/>
            </a:prstGeom>
            <a:noFill/>
            <a:ln>
              <a:noFill/>
            </a:ln>
          </p:spPr>
          <p:txBody>
            <a:bodyPr spcFirstLastPara="1" wrap="square" lIns="121900" tIns="121900" rIns="121900" bIns="121900" anchor="t" anchorCtr="0">
              <a:spAutoFit/>
            </a:bodyPr>
            <a:lstStyle/>
            <a:p>
              <a:pPr algn="ctr"/>
              <a:r>
                <a:rPr lang="ru" sz="1600" b="1" dirty="0">
                  <a:solidFill>
                    <a:schemeClr val="bg1"/>
                  </a:solidFill>
                </a:rPr>
                <a:t>main moderator</a:t>
              </a:r>
              <a:endParaRPr sz="1600" b="1" dirty="0">
                <a:solidFill>
                  <a:schemeClr val="bg1"/>
                </a:solidFill>
              </a:endParaRPr>
            </a:p>
          </p:txBody>
        </p:sp>
        <p:sp>
          <p:nvSpPr>
            <p:cNvPr id="29" name="Google Shape;355;p21">
              <a:extLst>
                <a:ext uri="{FF2B5EF4-FFF2-40B4-BE49-F238E27FC236}">
                  <a16:creationId xmlns:a16="http://schemas.microsoft.com/office/drawing/2014/main" id="{A09D262D-BD0F-E502-033F-019E637921FC}"/>
                </a:ext>
              </a:extLst>
            </p:cNvPr>
            <p:cNvSpPr txBox="1"/>
            <p:nvPr/>
          </p:nvSpPr>
          <p:spPr>
            <a:xfrm>
              <a:off x="3831556" y="2892107"/>
              <a:ext cx="3867645" cy="492402"/>
            </a:xfrm>
            <a:prstGeom prst="rect">
              <a:avLst/>
            </a:prstGeom>
            <a:noFill/>
            <a:ln>
              <a:noFill/>
            </a:ln>
          </p:spPr>
          <p:txBody>
            <a:bodyPr spcFirstLastPara="1" wrap="square" lIns="121900" tIns="121900" rIns="121900" bIns="121900" anchor="t" anchorCtr="0">
              <a:spAutoFit/>
            </a:bodyPr>
            <a:lstStyle/>
            <a:p>
              <a:pPr algn="ctr"/>
              <a:r>
                <a:rPr lang="en-US" sz="1600" b="1" dirty="0">
                  <a:solidFill>
                    <a:schemeClr val="dk1"/>
                  </a:solidFill>
                </a:rPr>
                <a:t>N</a:t>
              </a:r>
              <a:r>
                <a:rPr lang="ru" sz="1600" b="1" dirty="0">
                  <a:solidFill>
                    <a:schemeClr val="dk1"/>
                  </a:solidFill>
                </a:rPr>
                <a:t>eutron</a:t>
              </a:r>
              <a:r>
                <a:rPr lang="en-US" sz="1600" b="1" dirty="0">
                  <a:solidFill>
                    <a:schemeClr val="dk1"/>
                  </a:solidFill>
                </a:rPr>
                <a:t> </a:t>
              </a:r>
              <a:r>
                <a:rPr lang="ru" sz="1600" b="1" dirty="0">
                  <a:solidFill>
                    <a:schemeClr val="dk1"/>
                  </a:solidFill>
                </a:rPr>
                <a:t>guide</a:t>
              </a:r>
              <a:endParaRPr sz="1600" dirty="0"/>
            </a:p>
          </p:txBody>
        </p:sp>
        <p:sp>
          <p:nvSpPr>
            <p:cNvPr id="30" name="Google Shape;356;p21">
              <a:extLst>
                <a:ext uri="{FF2B5EF4-FFF2-40B4-BE49-F238E27FC236}">
                  <a16:creationId xmlns:a16="http://schemas.microsoft.com/office/drawing/2014/main" id="{E4860099-76C7-64FB-780F-F218BE4F311B}"/>
                </a:ext>
              </a:extLst>
            </p:cNvPr>
            <p:cNvSpPr/>
            <p:nvPr/>
          </p:nvSpPr>
          <p:spPr>
            <a:xfrm rot="16200000">
              <a:off x="3470753" y="2527355"/>
              <a:ext cx="159118" cy="68645"/>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grpSp>
      <p:sp>
        <p:nvSpPr>
          <p:cNvPr id="32" name="Текстовое поле 1">
            <a:extLst>
              <a:ext uri="{FF2B5EF4-FFF2-40B4-BE49-F238E27FC236}">
                <a16:creationId xmlns:a16="http://schemas.microsoft.com/office/drawing/2014/main" id="{4BBCDDB1-3C26-FBAB-9DD6-DAFD349BE892}"/>
              </a:ext>
            </a:extLst>
          </p:cNvPr>
          <p:cNvSpPr txBox="1"/>
          <p:nvPr/>
        </p:nvSpPr>
        <p:spPr>
          <a:xfrm>
            <a:off x="1420178" y="4341893"/>
            <a:ext cx="3029249" cy="5847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just"/>
            <a:r>
              <a:rPr lang="en-US" sz="1600" dirty="0">
                <a:solidFill>
                  <a:srgbClr val="FF0000"/>
                </a:solidFill>
                <a:latin typeface="Arial Narrow Medium"/>
                <a:sym typeface="+mn-ea"/>
              </a:rPr>
              <a:t>VCN/UCN flux gain factor</a:t>
            </a:r>
            <a:r>
              <a:rPr lang="ru-RU" sz="1600" dirty="0">
                <a:solidFill>
                  <a:srgbClr val="FF0000"/>
                </a:solidFill>
                <a:latin typeface="Arial Narrow Medium"/>
                <a:sym typeface="+mn-ea"/>
              </a:rPr>
              <a:t>: </a:t>
            </a:r>
            <a:r>
              <a:rPr lang="en-US" sz="1600" dirty="0">
                <a:solidFill>
                  <a:srgbClr val="FF0000"/>
                </a:solidFill>
                <a:latin typeface="Arial Narrow Medium"/>
                <a:sym typeface="+mn-ea"/>
              </a:rPr>
              <a:t>~</a:t>
            </a:r>
            <a:r>
              <a:rPr lang="en-US" sz="1600" b="1" dirty="0">
                <a:solidFill>
                  <a:srgbClr val="FF0000"/>
                </a:solidFill>
                <a:latin typeface="Arial Narrow Medium"/>
                <a:sym typeface="+mn-ea"/>
              </a:rPr>
              <a:t>10</a:t>
            </a:r>
            <a:endParaRPr lang="ru-RU" sz="1600" b="1" dirty="0">
              <a:solidFill>
                <a:srgbClr val="FF0000"/>
              </a:solidFill>
              <a:latin typeface="Arial Narrow Medium"/>
            </a:endParaRPr>
          </a:p>
          <a:p>
            <a:pPr algn="just"/>
            <a:endParaRPr kumimoji="0" lang="ru-RU" altLang="en-US" sz="1600" i="0" u="none" strike="noStrike" cap="none" spc="0" normalizeH="0" baseline="0" dirty="0">
              <a:ln>
                <a:noFill/>
              </a:ln>
              <a:solidFill>
                <a:srgbClr val="FF0000"/>
              </a:solidFill>
              <a:effectLst/>
              <a:uFillTx/>
              <a:latin typeface="Arial Narrow Medium"/>
              <a:sym typeface="Calibri" panose="020F0502020204030204"/>
            </a:endParaRPr>
          </a:p>
        </p:txBody>
      </p:sp>
      <p:sp>
        <p:nvSpPr>
          <p:cNvPr id="33" name="TextBox 32">
            <a:extLst>
              <a:ext uri="{FF2B5EF4-FFF2-40B4-BE49-F238E27FC236}">
                <a16:creationId xmlns:a16="http://schemas.microsoft.com/office/drawing/2014/main" id="{96722323-502E-1F0D-9FB8-C35939902E78}"/>
              </a:ext>
            </a:extLst>
          </p:cNvPr>
          <p:cNvSpPr txBox="1"/>
          <p:nvPr/>
        </p:nvSpPr>
        <p:spPr>
          <a:xfrm>
            <a:off x="1462054" y="4787115"/>
            <a:ext cx="3509645"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600" dirty="0">
                <a:solidFill>
                  <a:srgbClr val="0000FF"/>
                </a:solidFill>
                <a:latin typeface="Avenir Next Condensed Bold" panose="020B0806020202020204"/>
                <a:cs typeface="Arial Narrow" panose="020B0706020202030204" pitchFamily="34" charset="0"/>
                <a:sym typeface="+mn-ea"/>
              </a:rPr>
              <a:t>Mesitylene thickness </a:t>
            </a:r>
            <a:r>
              <a:rPr lang="en-US" sz="1600" b="1" dirty="0">
                <a:solidFill>
                  <a:srgbClr val="FF0000"/>
                </a:solidFill>
                <a:latin typeface="Avenir Next Condensed Bold" panose="020B0806020202020204"/>
                <a:cs typeface="Arial Narrow" panose="020B0706020202030204" pitchFamily="34" charset="0"/>
                <a:sym typeface="+mn-ea"/>
              </a:rPr>
              <a:t>~</a:t>
            </a:r>
            <a:r>
              <a:rPr lang="ru-RU" sz="1600" b="1" dirty="0">
                <a:solidFill>
                  <a:srgbClr val="FF0000"/>
                </a:solidFill>
                <a:latin typeface="Avenir Next Condensed Bold" panose="020B0806020202020204"/>
                <a:cs typeface="Arial Narrow" panose="020B0706020202030204" pitchFamily="34" charset="0"/>
                <a:sym typeface="+mn-ea"/>
              </a:rPr>
              <a:t> </a:t>
            </a:r>
            <a:r>
              <a:rPr lang="en-US" sz="1600" b="1" dirty="0">
                <a:solidFill>
                  <a:srgbClr val="FF0000"/>
                </a:solidFill>
                <a:latin typeface="Avenir Next Condensed Bold" panose="020B0806020202020204"/>
                <a:cs typeface="Arial Narrow" panose="020B0706020202030204" pitchFamily="34" charset="0"/>
                <a:sym typeface="+mn-ea"/>
              </a:rPr>
              <a:t>1-2 mm (~2</a:t>
            </a:r>
            <a:r>
              <a:rPr lang="ru-RU" sz="1600" b="1" dirty="0">
                <a:solidFill>
                  <a:srgbClr val="FF0000"/>
                </a:solidFill>
                <a:latin typeface="Avenir Next Condensed Bold" panose="020B0806020202020204"/>
                <a:cs typeface="Arial Narrow" panose="020B0706020202030204" pitchFamily="34" charset="0"/>
                <a:sym typeface="+mn-ea"/>
              </a:rPr>
              <a:t>0</a:t>
            </a:r>
            <a:r>
              <a:rPr lang="en-US" sz="1600" b="1" dirty="0">
                <a:solidFill>
                  <a:srgbClr val="FF0000"/>
                </a:solidFill>
                <a:latin typeface="Avenir Next Condensed Bold" panose="020B0806020202020204"/>
                <a:cs typeface="Arial Narrow" panose="020B0706020202030204" pitchFamily="34" charset="0"/>
                <a:sym typeface="+mn-ea"/>
              </a:rPr>
              <a:t>ml)</a:t>
            </a:r>
            <a:endParaRPr lang="ru-RU" sz="1600" b="1" dirty="0">
              <a:solidFill>
                <a:srgbClr val="0000FF"/>
              </a:solidFill>
              <a:latin typeface="Avenir Next Condensed Bold" panose="020B0806020202020204"/>
              <a:cs typeface="Arial Narrow" panose="020B0706020202030204" pitchFamily="34" charset="0"/>
              <a:sym typeface="+mn-ea"/>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p:nvPr/>
        </p:nvSpPr>
        <p:spPr>
          <a:xfrm>
            <a:off x="118201" y="129498"/>
            <a:ext cx="8492400" cy="565600"/>
          </a:xfrm>
          <a:prstGeom prst="rect">
            <a:avLst/>
          </a:prstGeom>
          <a:solidFill>
            <a:srgbClr val="FFFFFF"/>
          </a:solidFill>
          <a:ln>
            <a:noFill/>
          </a:ln>
        </p:spPr>
        <p:txBody>
          <a:bodyPr spcFirstLastPara="1" wrap="square" lIns="45700" tIns="45700" rIns="45700" bIns="45700" anchor="t" anchorCtr="0">
            <a:noAutofit/>
          </a:bodyPr>
          <a:lstStyle/>
          <a:p>
            <a:r>
              <a:rPr lang="ru" sz="2533" b="1" dirty="0">
                <a:solidFill>
                  <a:srgbClr val="0032CC"/>
                </a:solidFill>
              </a:rPr>
              <a:t>VCN test facility – the </a:t>
            </a:r>
            <a:r>
              <a:rPr lang="ru" sz="2400" b="1" dirty="0">
                <a:solidFill>
                  <a:srgbClr val="0032CC"/>
                </a:solidFill>
              </a:rPr>
              <a:t>neutron</a:t>
            </a:r>
            <a:r>
              <a:rPr lang="en-US" sz="2400" b="1" dirty="0">
                <a:solidFill>
                  <a:srgbClr val="0032CC"/>
                </a:solidFill>
              </a:rPr>
              <a:t> </a:t>
            </a:r>
            <a:r>
              <a:rPr lang="ru" sz="2400" b="1" dirty="0">
                <a:solidFill>
                  <a:srgbClr val="0032CC"/>
                </a:solidFill>
              </a:rPr>
              <a:t>guide</a:t>
            </a:r>
            <a:r>
              <a:rPr lang="en-US" sz="2400" b="1" dirty="0">
                <a:solidFill>
                  <a:srgbClr val="0032CC"/>
                </a:solidFill>
              </a:rPr>
              <a:t> requirements</a:t>
            </a:r>
            <a:endParaRPr sz="2400" b="1" dirty="0">
              <a:solidFill>
                <a:srgbClr val="0032CC"/>
              </a:solidFill>
            </a:endParaRPr>
          </a:p>
        </p:txBody>
      </p:sp>
      <p:pic>
        <p:nvPicPr>
          <p:cNvPr id="235" name="Google Shape;235;p19"/>
          <p:cNvPicPr preferRelativeResize="0"/>
          <p:nvPr/>
        </p:nvPicPr>
        <p:blipFill>
          <a:blip r:embed="rId3">
            <a:alphaModFix/>
          </a:blip>
          <a:stretch>
            <a:fillRect/>
          </a:stretch>
        </p:blipFill>
        <p:spPr>
          <a:xfrm>
            <a:off x="118201" y="1016440"/>
            <a:ext cx="6918593" cy="5188945"/>
          </a:xfrm>
          <a:prstGeom prst="rect">
            <a:avLst/>
          </a:prstGeom>
          <a:noFill/>
          <a:ln>
            <a:noFill/>
          </a:ln>
        </p:spPr>
      </p:pic>
      <p:cxnSp>
        <p:nvCxnSpPr>
          <p:cNvPr id="237" name="Google Shape;237;p19"/>
          <p:cNvCxnSpPr>
            <a:cxnSpLocks/>
          </p:cNvCxnSpPr>
          <p:nvPr/>
        </p:nvCxnSpPr>
        <p:spPr>
          <a:xfrm flipH="1">
            <a:off x="3390900" y="2553899"/>
            <a:ext cx="697470" cy="646501"/>
          </a:xfrm>
          <a:prstGeom prst="straightConnector1">
            <a:avLst/>
          </a:prstGeom>
          <a:noFill/>
          <a:ln w="38100" cap="flat" cmpd="sng">
            <a:solidFill>
              <a:srgbClr val="FF0000"/>
            </a:solidFill>
            <a:prstDash val="solid"/>
            <a:round/>
            <a:headEnd type="none" w="med" len="med"/>
            <a:tailEnd type="stealth" w="med" len="med"/>
          </a:ln>
        </p:spPr>
      </p:cxnSp>
      <p:pic>
        <p:nvPicPr>
          <p:cNvPr id="239" name="Google Shape;239;p19"/>
          <p:cNvPicPr preferRelativeResize="0"/>
          <p:nvPr/>
        </p:nvPicPr>
        <p:blipFill>
          <a:blip r:embed="rId4">
            <a:alphaModFix/>
          </a:blip>
          <a:stretch>
            <a:fillRect/>
          </a:stretch>
        </p:blipFill>
        <p:spPr>
          <a:xfrm>
            <a:off x="4088370" y="861430"/>
            <a:ext cx="7822964" cy="1692469"/>
          </a:xfrm>
          <a:prstGeom prst="rect">
            <a:avLst/>
          </a:prstGeom>
          <a:noFill/>
          <a:ln w="38100">
            <a:solidFill>
              <a:srgbClr val="FF0000"/>
            </a:solidFill>
          </a:ln>
        </p:spPr>
      </p:pic>
      <p:sp>
        <p:nvSpPr>
          <p:cNvPr id="238" name="Google Shape;238;p19"/>
          <p:cNvSpPr txBox="1"/>
          <p:nvPr/>
        </p:nvSpPr>
        <p:spPr>
          <a:xfrm>
            <a:off x="6006847" y="2114529"/>
            <a:ext cx="4669713" cy="565603"/>
          </a:xfrm>
          <a:prstGeom prst="rect">
            <a:avLst/>
          </a:prstGeom>
          <a:noFill/>
          <a:ln>
            <a:noFill/>
          </a:ln>
        </p:spPr>
        <p:txBody>
          <a:bodyPr spcFirstLastPara="1" wrap="square" lIns="121900" tIns="121900" rIns="121900" bIns="121900" anchor="t" anchorCtr="0">
            <a:noAutofit/>
          </a:bodyPr>
          <a:lstStyle/>
          <a:p>
            <a:r>
              <a:rPr lang="en-US" dirty="0">
                <a:solidFill>
                  <a:schemeClr val="tx1"/>
                </a:solidFill>
                <a:latin typeface="Avenir Next Condensed Medium" panose="020B0506020202020204" pitchFamily="34" charset="0"/>
              </a:rPr>
              <a:t>Massive movable shielding (stopper)</a:t>
            </a:r>
            <a:endParaRPr dirty="0">
              <a:solidFill>
                <a:schemeClr val="tx1"/>
              </a:solidFill>
              <a:latin typeface="Avenir Next Condensed Medium" panose="020B0506020202020204" pitchFamily="34" charset="0"/>
            </a:endParaRPr>
          </a:p>
        </p:txBody>
      </p:sp>
      <p:pic>
        <p:nvPicPr>
          <p:cNvPr id="3" name="Линия Линия" descr="Линия Линия">
            <a:extLst>
              <a:ext uri="{FF2B5EF4-FFF2-40B4-BE49-F238E27FC236}">
                <a16:creationId xmlns:a16="http://schemas.microsoft.com/office/drawing/2014/main" id="{DEA7D16F-0ECC-CEFC-DC60-6219533179F0}"/>
              </a:ext>
            </a:extLst>
          </p:cNvPr>
          <p:cNvPicPr/>
          <p:nvPr/>
        </p:nvPicPr>
        <p:blipFill>
          <a:blip r:embed="rId5"/>
          <a:stretch>
            <a:fillRect/>
          </a:stretch>
        </p:blipFill>
        <p:spPr>
          <a:xfrm>
            <a:off x="325966" y="622300"/>
            <a:ext cx="11540068" cy="76200"/>
          </a:xfrm>
          <a:prstGeom prst="rect">
            <a:avLst/>
          </a:prstGeom>
        </p:spPr>
      </p:pic>
      <p:sp>
        <p:nvSpPr>
          <p:cNvPr id="5" name="TextBox 4">
            <a:extLst>
              <a:ext uri="{FF2B5EF4-FFF2-40B4-BE49-F238E27FC236}">
                <a16:creationId xmlns:a16="http://schemas.microsoft.com/office/drawing/2014/main" id="{3C8B6E85-5B18-7B29-28D9-8D88F4986FB9}"/>
              </a:ext>
            </a:extLst>
          </p:cNvPr>
          <p:cNvSpPr txBox="1"/>
          <p:nvPr/>
        </p:nvSpPr>
        <p:spPr>
          <a:xfrm>
            <a:off x="7241621" y="3185847"/>
            <a:ext cx="4669713" cy="2636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800"/>
              </a:spcAft>
            </a:pPr>
            <a:r>
              <a:rPr lang="en-US" dirty="0">
                <a:solidFill>
                  <a:srgbClr val="002060"/>
                </a:solidFill>
                <a:latin typeface="Avenir Next Condensed Medium" panose="020B0506020202020204" pitchFamily="34" charset="0"/>
              </a:rPr>
              <a:t>The neutron guide for VCN   test facility must fit into existing bend tunnel of the movable shielding</a:t>
            </a:r>
          </a:p>
          <a:p>
            <a:pPr algn="just">
              <a:spcAft>
                <a:spcPts val="800"/>
              </a:spcAft>
            </a:pPr>
            <a:endParaRPr lang="en-US" sz="1800" dirty="0">
              <a:solidFill>
                <a:srgbClr val="FF0000"/>
              </a:solidFill>
              <a:effectLst/>
              <a:latin typeface="Avenir Next Condensed Medium" panose="020B0506020202020204" pitchFamily="34" charset="0"/>
              <a:ea typeface="Calibri" panose="020F0502020204030204" pitchFamily="34" charset="0"/>
            </a:endParaRPr>
          </a:p>
          <a:p>
            <a:pPr algn="just">
              <a:spcAft>
                <a:spcPts val="800"/>
              </a:spcAft>
            </a:pPr>
            <a:r>
              <a:rPr lang="en-US" sz="2000" b="1" dirty="0">
                <a:solidFill>
                  <a:srgbClr val="FF0000"/>
                </a:solidFill>
                <a:latin typeface="Avenir Next Medium" panose="020B0503020202020204" pitchFamily="34" charset="0"/>
                <a:ea typeface="Calibri" panose="020F0502020204030204" pitchFamily="34" charset="0"/>
              </a:rPr>
              <a:t>An inner surface of the neutron guide will not need to meet as strict requirements as the neutron guide in the planned UCN source.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Google Shape;245;p20"/>
          <p:cNvCxnSpPr/>
          <p:nvPr/>
        </p:nvCxnSpPr>
        <p:spPr>
          <a:xfrm rot="10800000">
            <a:off x="-3267" y="3709133"/>
            <a:ext cx="6961600" cy="0"/>
          </a:xfrm>
          <a:prstGeom prst="straightConnector1">
            <a:avLst/>
          </a:prstGeom>
          <a:noFill/>
          <a:ln w="28575" cap="flat" cmpd="sng">
            <a:solidFill>
              <a:schemeClr val="dk2"/>
            </a:solidFill>
            <a:prstDash val="solid"/>
            <a:round/>
            <a:headEnd type="none" w="med" len="med"/>
            <a:tailEnd type="none" w="med" len="med"/>
          </a:ln>
        </p:spPr>
      </p:cxnSp>
      <p:sp>
        <p:nvSpPr>
          <p:cNvPr id="246" name="Google Shape;246;p20"/>
          <p:cNvSpPr/>
          <p:nvPr/>
        </p:nvSpPr>
        <p:spPr>
          <a:xfrm>
            <a:off x="3411367" y="1153033"/>
            <a:ext cx="3801200" cy="6600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47" name="Google Shape;247;p20"/>
          <p:cNvSpPr/>
          <p:nvPr/>
        </p:nvSpPr>
        <p:spPr>
          <a:xfrm rot="6249174">
            <a:off x="-703818" y="1265903"/>
            <a:ext cx="2287019" cy="2287019"/>
          </a:xfrm>
          <a:prstGeom prst="blockArc">
            <a:avLst>
              <a:gd name="adj1" fmla="val 9233604"/>
              <a:gd name="adj2" fmla="val 21572193"/>
              <a:gd name="adj3" fmla="val 31289"/>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48" name="Google Shape;248;p20"/>
          <p:cNvSpPr/>
          <p:nvPr/>
        </p:nvSpPr>
        <p:spPr>
          <a:xfrm>
            <a:off x="665120" y="2354611"/>
            <a:ext cx="932800" cy="3480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grpSp>
        <p:nvGrpSpPr>
          <p:cNvPr id="249" name="Google Shape;249;p20"/>
          <p:cNvGrpSpPr/>
          <p:nvPr/>
        </p:nvGrpSpPr>
        <p:grpSpPr>
          <a:xfrm rot="128289">
            <a:off x="97609" y="2079366"/>
            <a:ext cx="684560" cy="660013"/>
            <a:chOff x="1368609" y="760738"/>
            <a:chExt cx="1651311" cy="1592101"/>
          </a:xfrm>
        </p:grpSpPr>
        <p:sp>
          <p:nvSpPr>
            <p:cNvPr id="250" name="Google Shape;250;p20"/>
            <p:cNvSpPr/>
            <p:nvPr/>
          </p:nvSpPr>
          <p:spPr>
            <a:xfrm rot="-4113454">
              <a:off x="2312122" y="1693674"/>
              <a:ext cx="862497" cy="184010"/>
            </a:xfrm>
            <a:prstGeom prst="rect">
              <a:avLst/>
            </a:prstGeom>
            <a:solidFill>
              <a:srgbClr val="0000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51" name="Google Shape;251;p20"/>
            <p:cNvGrpSpPr/>
            <p:nvPr/>
          </p:nvGrpSpPr>
          <p:grpSpPr>
            <a:xfrm rot="488328">
              <a:off x="1460221" y="857612"/>
              <a:ext cx="1468086" cy="1398352"/>
              <a:chOff x="1136037" y="3905961"/>
              <a:chExt cx="562793" cy="536037"/>
            </a:xfrm>
          </p:grpSpPr>
          <p:sp>
            <p:nvSpPr>
              <p:cNvPr id="252" name="Google Shape;252;p20"/>
              <p:cNvSpPr/>
              <p:nvPr/>
            </p:nvSpPr>
            <p:spPr>
              <a:xfrm rot="-8740971">
                <a:off x="1224617" y="4011214"/>
                <a:ext cx="446402" cy="236498"/>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sp>
            <p:nvSpPr>
              <p:cNvPr id="253" name="Google Shape;253;p20"/>
              <p:cNvSpPr/>
              <p:nvPr/>
            </p:nvSpPr>
            <p:spPr>
              <a:xfrm rot="2059029" flipH="1">
                <a:off x="1127568" y="4217752"/>
                <a:ext cx="446402" cy="107792"/>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grpSp>
      </p:grpSp>
      <p:sp>
        <p:nvSpPr>
          <p:cNvPr id="254" name="Google Shape;254;p20"/>
          <p:cNvSpPr/>
          <p:nvPr/>
        </p:nvSpPr>
        <p:spPr>
          <a:xfrm>
            <a:off x="2631303" y="2863403"/>
            <a:ext cx="932800" cy="6600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55" name="Google Shape;255;p20"/>
          <p:cNvSpPr/>
          <p:nvPr/>
        </p:nvSpPr>
        <p:spPr>
          <a:xfrm>
            <a:off x="2631179" y="1139852"/>
            <a:ext cx="932800" cy="12128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56" name="Google Shape;256;p20"/>
          <p:cNvGrpSpPr/>
          <p:nvPr/>
        </p:nvGrpSpPr>
        <p:grpSpPr>
          <a:xfrm>
            <a:off x="667036" y="2305695"/>
            <a:ext cx="6245521" cy="823612"/>
            <a:chOff x="689475" y="1404000"/>
            <a:chExt cx="6299275" cy="830700"/>
          </a:xfrm>
        </p:grpSpPr>
        <p:sp>
          <p:nvSpPr>
            <p:cNvPr id="257" name="Google Shape;257;p20"/>
            <p:cNvSpPr/>
            <p:nvPr/>
          </p:nvSpPr>
          <p:spPr>
            <a:xfrm rot="-5400000">
              <a:off x="763220" y="1491575"/>
              <a:ext cx="75000" cy="33900"/>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grpSp>
          <p:nvGrpSpPr>
            <p:cNvPr id="258" name="Google Shape;258;p20"/>
            <p:cNvGrpSpPr/>
            <p:nvPr/>
          </p:nvGrpSpPr>
          <p:grpSpPr>
            <a:xfrm>
              <a:off x="689475" y="1404000"/>
              <a:ext cx="6299275" cy="830700"/>
              <a:chOff x="689475" y="1404000"/>
              <a:chExt cx="6299275" cy="830700"/>
            </a:xfrm>
          </p:grpSpPr>
          <p:sp>
            <p:nvSpPr>
              <p:cNvPr id="259" name="Google Shape;259;p20"/>
              <p:cNvSpPr/>
              <p:nvPr/>
            </p:nvSpPr>
            <p:spPr>
              <a:xfrm rot="-5400000">
                <a:off x="668325" y="1721675"/>
                <a:ext cx="74100" cy="31800"/>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grpSp>
            <p:nvGrpSpPr>
              <p:cNvPr id="260" name="Google Shape;260;p20"/>
              <p:cNvGrpSpPr/>
              <p:nvPr/>
            </p:nvGrpSpPr>
            <p:grpSpPr>
              <a:xfrm>
                <a:off x="720375" y="1404000"/>
                <a:ext cx="6268375" cy="830700"/>
                <a:chOff x="1863375" y="3918600"/>
                <a:chExt cx="6268375" cy="830700"/>
              </a:xfrm>
            </p:grpSpPr>
            <p:sp>
              <p:nvSpPr>
                <p:cNvPr id="261" name="Google Shape;261;p20"/>
                <p:cNvSpPr/>
                <p:nvPr/>
              </p:nvSpPr>
              <p:spPr>
                <a:xfrm>
                  <a:off x="2803975" y="3985875"/>
                  <a:ext cx="1796400" cy="475200"/>
                </a:xfrm>
                <a:prstGeom prst="rect">
                  <a:avLst/>
                </a:prstGeom>
                <a:solidFill>
                  <a:srgbClr val="6AA84F"/>
                </a:solidFill>
                <a:ln w="28575" cap="flat" cmpd="sng">
                  <a:solidFill>
                    <a:srgbClr val="666666"/>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262" name="Google Shape;262;p20"/>
                <p:cNvSpPr/>
                <p:nvPr/>
              </p:nvSpPr>
              <p:spPr>
                <a:xfrm>
                  <a:off x="5952550" y="3918600"/>
                  <a:ext cx="2179200" cy="83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63" name="Google Shape;263;p20"/>
                <p:cNvGrpSpPr/>
                <p:nvPr/>
              </p:nvGrpSpPr>
              <p:grpSpPr>
                <a:xfrm>
                  <a:off x="1863375" y="3985350"/>
                  <a:ext cx="940675" cy="303900"/>
                  <a:chOff x="1863375" y="3985350"/>
                  <a:chExt cx="940675" cy="303900"/>
                </a:xfrm>
              </p:grpSpPr>
              <p:sp>
                <p:nvSpPr>
                  <p:cNvPr id="264" name="Google Shape;264;p20"/>
                  <p:cNvSpPr/>
                  <p:nvPr/>
                </p:nvSpPr>
                <p:spPr>
                  <a:xfrm>
                    <a:off x="2022850" y="4066650"/>
                    <a:ext cx="781200" cy="14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65" name="Google Shape;265;p20"/>
                  <p:cNvSpPr/>
                  <p:nvPr/>
                </p:nvSpPr>
                <p:spPr>
                  <a:xfrm>
                    <a:off x="1959925" y="3985350"/>
                    <a:ext cx="231900" cy="75300"/>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66" name="Google Shape;266;p20"/>
                  <p:cNvSpPr/>
                  <p:nvPr/>
                </p:nvSpPr>
                <p:spPr>
                  <a:xfrm>
                    <a:off x="1863375" y="4213950"/>
                    <a:ext cx="328500" cy="75300"/>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67" name="Google Shape;267;p20"/>
                  <p:cNvSpPr/>
                  <p:nvPr/>
                </p:nvSpPr>
                <p:spPr>
                  <a:xfrm>
                    <a:off x="1951175" y="4077300"/>
                    <a:ext cx="55500" cy="123900"/>
                  </a:xfrm>
                  <a:prstGeom prst="rect">
                    <a:avLst/>
                  </a:prstGeom>
                  <a:solidFill>
                    <a:srgbClr val="00FF00"/>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sp>
              <p:nvSpPr>
                <p:cNvPr id="268" name="Google Shape;268;p20"/>
                <p:cNvSpPr/>
                <p:nvPr/>
              </p:nvSpPr>
              <p:spPr>
                <a:xfrm>
                  <a:off x="2758450" y="4136850"/>
                  <a:ext cx="3482325" cy="394215"/>
                </a:xfrm>
                <a:custGeom>
                  <a:avLst/>
                  <a:gdLst/>
                  <a:ahLst/>
                  <a:cxnLst/>
                  <a:rect l="l" t="t" r="r" b="b"/>
                  <a:pathLst>
                    <a:path w="139293" h="20149" extrusionOk="0">
                      <a:moveTo>
                        <a:pt x="0" y="32"/>
                      </a:moveTo>
                      <a:cubicBezTo>
                        <a:pt x="8179" y="337"/>
                        <a:pt x="33680" y="-933"/>
                        <a:pt x="49072" y="1861"/>
                      </a:cubicBezTo>
                      <a:cubicBezTo>
                        <a:pt x="64464" y="4655"/>
                        <a:pt x="77317" y="13748"/>
                        <a:pt x="92354" y="16796"/>
                      </a:cubicBezTo>
                      <a:cubicBezTo>
                        <a:pt x="107391" y="19844"/>
                        <a:pt x="131470" y="19590"/>
                        <a:pt x="139293" y="20149"/>
                      </a:cubicBezTo>
                    </a:path>
                  </a:pathLst>
                </a:custGeom>
                <a:noFill/>
                <a:ln w="114300" cap="flat" cmpd="sng">
                  <a:solidFill>
                    <a:srgbClr val="FF9900"/>
                  </a:solidFill>
                  <a:prstDash val="solid"/>
                  <a:round/>
                  <a:headEnd type="none" w="med" len="med"/>
                  <a:tailEnd type="none" w="med" len="med"/>
                </a:ln>
              </p:spPr>
              <p:txBody>
                <a:bodyPr/>
                <a:lstStyle/>
                <a:p>
                  <a:endParaRPr lang="ru-RU" sz="2400"/>
                </a:p>
              </p:txBody>
            </p:sp>
            <p:sp>
              <p:nvSpPr>
                <p:cNvPr id="269" name="Google Shape;269;p20"/>
                <p:cNvSpPr/>
                <p:nvPr/>
              </p:nvSpPr>
              <p:spPr>
                <a:xfrm>
                  <a:off x="6240775" y="4368600"/>
                  <a:ext cx="1416000" cy="3039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grpSp>
      </p:grpSp>
      <p:sp>
        <p:nvSpPr>
          <p:cNvPr id="270" name="Google Shape;270;p20"/>
          <p:cNvSpPr txBox="1"/>
          <p:nvPr/>
        </p:nvSpPr>
        <p:spPr>
          <a:xfrm>
            <a:off x="237984" y="159394"/>
            <a:ext cx="12192000" cy="633600"/>
          </a:xfrm>
          <a:prstGeom prst="rect">
            <a:avLst/>
          </a:prstGeom>
          <a:solidFill>
            <a:srgbClr val="FFFFFF"/>
          </a:solidFill>
          <a:ln>
            <a:noFill/>
          </a:ln>
        </p:spPr>
        <p:txBody>
          <a:bodyPr spcFirstLastPara="1" wrap="square" lIns="45700" tIns="45700" rIns="45700" bIns="45700" anchor="t" anchorCtr="0">
            <a:noAutofit/>
          </a:bodyPr>
          <a:lstStyle/>
          <a:p>
            <a:pPr>
              <a:buClr>
                <a:schemeClr val="dk1"/>
              </a:buClr>
            </a:pPr>
            <a:r>
              <a:rPr lang="ru" sz="2533" b="1" dirty="0">
                <a:solidFill>
                  <a:srgbClr val="0032CC"/>
                </a:solidFill>
              </a:rPr>
              <a:t>VCN test facility </a:t>
            </a:r>
            <a:r>
              <a:rPr lang="en-US" sz="2533" b="1" dirty="0" err="1">
                <a:solidFill>
                  <a:srgbClr val="0032CC"/>
                </a:solidFill>
              </a:rPr>
              <a:t>requrements</a:t>
            </a:r>
            <a:endParaRPr sz="2533" b="1" dirty="0">
              <a:solidFill>
                <a:srgbClr val="0032CC"/>
              </a:solidFill>
            </a:endParaRPr>
          </a:p>
          <a:p>
            <a:endParaRPr sz="2533" b="1" dirty="0">
              <a:solidFill>
                <a:srgbClr val="0032CC"/>
              </a:solidFill>
            </a:endParaRPr>
          </a:p>
        </p:txBody>
      </p:sp>
      <p:sp>
        <p:nvSpPr>
          <p:cNvPr id="272" name="Google Shape;272;p20"/>
          <p:cNvSpPr/>
          <p:nvPr/>
        </p:nvSpPr>
        <p:spPr>
          <a:xfrm>
            <a:off x="3411365" y="4277333"/>
            <a:ext cx="3801200" cy="5624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73" name="Google Shape;273;p20"/>
          <p:cNvSpPr/>
          <p:nvPr/>
        </p:nvSpPr>
        <p:spPr>
          <a:xfrm rot="6249174">
            <a:off x="-703818" y="4293075"/>
            <a:ext cx="2287019" cy="2287019"/>
          </a:xfrm>
          <a:prstGeom prst="blockArc">
            <a:avLst>
              <a:gd name="adj1" fmla="val 9233604"/>
              <a:gd name="adj2" fmla="val 21572193"/>
              <a:gd name="adj3" fmla="val 31289"/>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74" name="Google Shape;274;p20"/>
          <p:cNvSpPr/>
          <p:nvPr/>
        </p:nvSpPr>
        <p:spPr>
          <a:xfrm>
            <a:off x="2631303" y="5890575"/>
            <a:ext cx="932800" cy="6600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75" name="Google Shape;275;p20"/>
          <p:cNvSpPr/>
          <p:nvPr/>
        </p:nvSpPr>
        <p:spPr>
          <a:xfrm>
            <a:off x="2631303" y="4277323"/>
            <a:ext cx="932800" cy="1102400"/>
          </a:xfrm>
          <a:prstGeom prst="rect">
            <a:avLst/>
          </a:prstGeom>
          <a:gradFill>
            <a:gsLst>
              <a:gs pos="0">
                <a:srgbClr val="D4E5F5"/>
              </a:gs>
              <a:gs pos="100000">
                <a:srgbClr val="70A4D5"/>
              </a:gs>
            </a:gsLst>
            <a:path path="circle">
              <a:fillToRect l="50000" t="50000" r="50000" b="50000"/>
            </a:path>
            <a:tileRect/>
          </a:grad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76" name="Google Shape;276;p20"/>
          <p:cNvGrpSpPr/>
          <p:nvPr/>
        </p:nvGrpSpPr>
        <p:grpSpPr>
          <a:xfrm>
            <a:off x="2631310" y="5332887"/>
            <a:ext cx="6245521" cy="823612"/>
            <a:chOff x="689475" y="3842400"/>
            <a:chExt cx="6299275" cy="830700"/>
          </a:xfrm>
        </p:grpSpPr>
        <p:sp>
          <p:nvSpPr>
            <p:cNvPr id="277" name="Google Shape;277;p20"/>
            <p:cNvSpPr/>
            <p:nvPr/>
          </p:nvSpPr>
          <p:spPr>
            <a:xfrm rot="-5400000">
              <a:off x="763220" y="3929975"/>
              <a:ext cx="75000" cy="33900"/>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grpSp>
          <p:nvGrpSpPr>
            <p:cNvPr id="278" name="Google Shape;278;p20"/>
            <p:cNvGrpSpPr/>
            <p:nvPr/>
          </p:nvGrpSpPr>
          <p:grpSpPr>
            <a:xfrm>
              <a:off x="689475" y="3842400"/>
              <a:ext cx="6299275" cy="830700"/>
              <a:chOff x="689475" y="1404000"/>
              <a:chExt cx="6299275" cy="830700"/>
            </a:xfrm>
          </p:grpSpPr>
          <p:sp>
            <p:nvSpPr>
              <p:cNvPr id="279" name="Google Shape;279;p20"/>
              <p:cNvSpPr/>
              <p:nvPr/>
            </p:nvSpPr>
            <p:spPr>
              <a:xfrm rot="-5400000">
                <a:off x="668325" y="1721675"/>
                <a:ext cx="74100" cy="31800"/>
              </a:xfrm>
              <a:prstGeom prst="rtTriangle">
                <a:avLst/>
              </a:prstGeom>
              <a:solidFill>
                <a:srgbClr val="9900FF"/>
              </a:solidFill>
              <a:ln>
                <a:noFill/>
              </a:ln>
            </p:spPr>
            <p:txBody>
              <a:bodyPr spcFirstLastPara="1" wrap="square" lIns="121900" tIns="121900" rIns="121900" bIns="121900" anchor="ctr" anchorCtr="0">
                <a:noAutofit/>
              </a:bodyPr>
              <a:lstStyle/>
              <a:p>
                <a:pPr algn="ctr"/>
                <a:endParaRPr sz="2400"/>
              </a:p>
            </p:txBody>
          </p:sp>
          <p:grpSp>
            <p:nvGrpSpPr>
              <p:cNvPr id="280" name="Google Shape;280;p20"/>
              <p:cNvGrpSpPr/>
              <p:nvPr/>
            </p:nvGrpSpPr>
            <p:grpSpPr>
              <a:xfrm>
                <a:off x="720375" y="1404000"/>
                <a:ext cx="6268375" cy="830700"/>
                <a:chOff x="1863375" y="3918600"/>
                <a:chExt cx="6268375" cy="830700"/>
              </a:xfrm>
            </p:grpSpPr>
            <p:sp>
              <p:nvSpPr>
                <p:cNvPr id="281" name="Google Shape;281;p20"/>
                <p:cNvSpPr/>
                <p:nvPr/>
              </p:nvSpPr>
              <p:spPr>
                <a:xfrm>
                  <a:off x="2803975" y="3985875"/>
                  <a:ext cx="1796400" cy="475200"/>
                </a:xfrm>
                <a:prstGeom prst="rect">
                  <a:avLst/>
                </a:prstGeom>
                <a:solidFill>
                  <a:srgbClr val="6AA84F"/>
                </a:solidFill>
                <a:ln w="28575" cap="flat" cmpd="sng">
                  <a:solidFill>
                    <a:srgbClr val="666666"/>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282" name="Google Shape;282;p20"/>
                <p:cNvSpPr/>
                <p:nvPr/>
              </p:nvSpPr>
              <p:spPr>
                <a:xfrm>
                  <a:off x="5952550" y="3918600"/>
                  <a:ext cx="2179200" cy="83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83" name="Google Shape;283;p20"/>
                <p:cNvGrpSpPr/>
                <p:nvPr/>
              </p:nvGrpSpPr>
              <p:grpSpPr>
                <a:xfrm>
                  <a:off x="1863375" y="3985350"/>
                  <a:ext cx="940675" cy="303900"/>
                  <a:chOff x="1863375" y="3985350"/>
                  <a:chExt cx="940675" cy="303900"/>
                </a:xfrm>
              </p:grpSpPr>
              <p:sp>
                <p:nvSpPr>
                  <p:cNvPr id="284" name="Google Shape;284;p20"/>
                  <p:cNvSpPr/>
                  <p:nvPr/>
                </p:nvSpPr>
                <p:spPr>
                  <a:xfrm>
                    <a:off x="2022850" y="4066650"/>
                    <a:ext cx="781200" cy="14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85" name="Google Shape;285;p20"/>
                  <p:cNvSpPr/>
                  <p:nvPr/>
                </p:nvSpPr>
                <p:spPr>
                  <a:xfrm>
                    <a:off x="1959925" y="3985350"/>
                    <a:ext cx="231900" cy="75300"/>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86" name="Google Shape;286;p20"/>
                  <p:cNvSpPr/>
                  <p:nvPr/>
                </p:nvSpPr>
                <p:spPr>
                  <a:xfrm>
                    <a:off x="1863375" y="4213950"/>
                    <a:ext cx="328500" cy="75300"/>
                  </a:xfrm>
                  <a:prstGeom prst="rect">
                    <a:avLst/>
                  </a:prstGeom>
                  <a:solidFill>
                    <a:srgbClr val="9900FF"/>
                  </a:solidFill>
                  <a:ln>
                    <a:noFill/>
                  </a:ln>
                </p:spPr>
                <p:txBody>
                  <a:bodyPr spcFirstLastPara="1" wrap="square" lIns="121900" tIns="121900" rIns="121900" bIns="121900" anchor="ctr" anchorCtr="0">
                    <a:noAutofit/>
                  </a:bodyPr>
                  <a:lstStyle/>
                  <a:p>
                    <a:pPr algn="ctr"/>
                    <a:endParaRPr sz="2400"/>
                  </a:p>
                </p:txBody>
              </p:sp>
              <p:sp>
                <p:nvSpPr>
                  <p:cNvPr id="287" name="Google Shape;287;p20"/>
                  <p:cNvSpPr/>
                  <p:nvPr/>
                </p:nvSpPr>
                <p:spPr>
                  <a:xfrm>
                    <a:off x="1951175" y="4077300"/>
                    <a:ext cx="55500" cy="123900"/>
                  </a:xfrm>
                  <a:prstGeom prst="rect">
                    <a:avLst/>
                  </a:prstGeom>
                  <a:solidFill>
                    <a:srgbClr val="00FF00"/>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sp>
              <p:nvSpPr>
                <p:cNvPr id="288" name="Google Shape;288;p20"/>
                <p:cNvSpPr/>
                <p:nvPr/>
              </p:nvSpPr>
              <p:spPr>
                <a:xfrm>
                  <a:off x="2758450" y="4136850"/>
                  <a:ext cx="3482325" cy="394215"/>
                </a:xfrm>
                <a:custGeom>
                  <a:avLst/>
                  <a:gdLst/>
                  <a:ahLst/>
                  <a:cxnLst/>
                  <a:rect l="l" t="t" r="r" b="b"/>
                  <a:pathLst>
                    <a:path w="139293" h="20149" extrusionOk="0">
                      <a:moveTo>
                        <a:pt x="0" y="32"/>
                      </a:moveTo>
                      <a:cubicBezTo>
                        <a:pt x="8179" y="337"/>
                        <a:pt x="33680" y="-933"/>
                        <a:pt x="49072" y="1861"/>
                      </a:cubicBezTo>
                      <a:cubicBezTo>
                        <a:pt x="64464" y="4655"/>
                        <a:pt x="77317" y="13748"/>
                        <a:pt x="92354" y="16796"/>
                      </a:cubicBezTo>
                      <a:cubicBezTo>
                        <a:pt x="107391" y="19844"/>
                        <a:pt x="131470" y="19590"/>
                        <a:pt x="139293" y="20149"/>
                      </a:cubicBezTo>
                    </a:path>
                  </a:pathLst>
                </a:custGeom>
                <a:noFill/>
                <a:ln w="114300" cap="flat" cmpd="sng">
                  <a:solidFill>
                    <a:srgbClr val="FF9900"/>
                  </a:solidFill>
                  <a:prstDash val="solid"/>
                  <a:round/>
                  <a:headEnd type="none" w="med" len="med"/>
                  <a:tailEnd type="none" w="med" len="med"/>
                </a:ln>
              </p:spPr>
              <p:txBody>
                <a:bodyPr/>
                <a:lstStyle/>
                <a:p>
                  <a:endParaRPr lang="ru-RU" sz="2400"/>
                </a:p>
              </p:txBody>
            </p:sp>
            <p:sp>
              <p:nvSpPr>
                <p:cNvPr id="289" name="Google Shape;289;p20"/>
                <p:cNvSpPr/>
                <p:nvPr/>
              </p:nvSpPr>
              <p:spPr>
                <a:xfrm>
                  <a:off x="6240775" y="4368600"/>
                  <a:ext cx="1416000" cy="3039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grpSp>
      </p:grpSp>
      <p:cxnSp>
        <p:nvCxnSpPr>
          <p:cNvPr id="290" name="Google Shape;290;p20"/>
          <p:cNvCxnSpPr/>
          <p:nvPr/>
        </p:nvCxnSpPr>
        <p:spPr>
          <a:xfrm rot="10800000">
            <a:off x="879277" y="2520555"/>
            <a:ext cx="6333200" cy="0"/>
          </a:xfrm>
          <a:prstGeom prst="straightConnector1">
            <a:avLst/>
          </a:prstGeom>
          <a:noFill/>
          <a:ln w="19050" cap="flat" cmpd="sng">
            <a:solidFill>
              <a:srgbClr val="FF0000"/>
            </a:solidFill>
            <a:prstDash val="dot"/>
            <a:round/>
            <a:headEnd type="none" w="med" len="med"/>
            <a:tailEnd type="none" w="med" len="med"/>
          </a:ln>
        </p:spPr>
      </p:cxnSp>
      <p:cxnSp>
        <p:nvCxnSpPr>
          <p:cNvPr id="291" name="Google Shape;291;p20"/>
          <p:cNvCxnSpPr/>
          <p:nvPr/>
        </p:nvCxnSpPr>
        <p:spPr>
          <a:xfrm rot="10800000">
            <a:off x="879277" y="5547727"/>
            <a:ext cx="6333200" cy="0"/>
          </a:xfrm>
          <a:prstGeom prst="straightConnector1">
            <a:avLst/>
          </a:prstGeom>
          <a:noFill/>
          <a:ln w="19050" cap="flat" cmpd="sng">
            <a:solidFill>
              <a:srgbClr val="FF0000"/>
            </a:solidFill>
            <a:prstDash val="dot"/>
            <a:round/>
            <a:headEnd type="none" w="med" len="med"/>
            <a:tailEnd type="none" w="med" len="med"/>
          </a:ln>
        </p:spPr>
      </p:cxnSp>
      <p:sp>
        <p:nvSpPr>
          <p:cNvPr id="292" name="Google Shape;292;p20"/>
          <p:cNvSpPr/>
          <p:nvPr/>
        </p:nvSpPr>
        <p:spPr>
          <a:xfrm>
            <a:off x="665120" y="5384177"/>
            <a:ext cx="932800" cy="3480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p>
        </p:txBody>
      </p:sp>
      <p:grpSp>
        <p:nvGrpSpPr>
          <p:cNvPr id="293" name="Google Shape;293;p20"/>
          <p:cNvGrpSpPr/>
          <p:nvPr/>
        </p:nvGrpSpPr>
        <p:grpSpPr>
          <a:xfrm rot="128289">
            <a:off x="97609" y="5106538"/>
            <a:ext cx="684560" cy="660013"/>
            <a:chOff x="1368609" y="760738"/>
            <a:chExt cx="1651311" cy="1592101"/>
          </a:xfrm>
        </p:grpSpPr>
        <p:sp>
          <p:nvSpPr>
            <p:cNvPr id="294" name="Google Shape;294;p20"/>
            <p:cNvSpPr/>
            <p:nvPr/>
          </p:nvSpPr>
          <p:spPr>
            <a:xfrm rot="-4113454">
              <a:off x="2312122" y="1693674"/>
              <a:ext cx="862497" cy="184010"/>
            </a:xfrm>
            <a:prstGeom prst="rect">
              <a:avLst/>
            </a:prstGeom>
            <a:solidFill>
              <a:srgbClr val="0000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grpSp>
          <p:nvGrpSpPr>
            <p:cNvPr id="295" name="Google Shape;295;p20"/>
            <p:cNvGrpSpPr/>
            <p:nvPr/>
          </p:nvGrpSpPr>
          <p:grpSpPr>
            <a:xfrm rot="488328">
              <a:off x="1460221" y="857612"/>
              <a:ext cx="1468086" cy="1398352"/>
              <a:chOff x="1136037" y="3905961"/>
              <a:chExt cx="562793" cy="536037"/>
            </a:xfrm>
          </p:grpSpPr>
          <p:sp>
            <p:nvSpPr>
              <p:cNvPr id="296" name="Google Shape;296;p20"/>
              <p:cNvSpPr/>
              <p:nvPr/>
            </p:nvSpPr>
            <p:spPr>
              <a:xfrm rot="-8740971">
                <a:off x="1224617" y="4011214"/>
                <a:ext cx="446402" cy="236498"/>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sp>
            <p:nvSpPr>
              <p:cNvPr id="297" name="Google Shape;297;p20"/>
              <p:cNvSpPr/>
              <p:nvPr/>
            </p:nvSpPr>
            <p:spPr>
              <a:xfrm rot="2059029" flipH="1">
                <a:off x="1127568" y="4217752"/>
                <a:ext cx="446402" cy="107792"/>
              </a:xfrm>
              <a:prstGeom prst="flowChartManualOperation">
                <a:avLst/>
              </a:prstGeom>
              <a:solidFill>
                <a:srgbClr val="FF2600"/>
              </a:solidFill>
              <a:ln>
                <a:noFill/>
              </a:ln>
            </p:spPr>
            <p:txBody>
              <a:bodyPr spcFirstLastPara="1" wrap="square" lIns="91433" tIns="91433" rIns="91433" bIns="91433" anchor="ctr" anchorCtr="0">
                <a:noAutofit/>
              </a:bodyPr>
              <a:lstStyle/>
              <a:p>
                <a:pPr algn="ctr"/>
                <a:endParaRPr sz="1467"/>
              </a:p>
            </p:txBody>
          </p:sp>
        </p:grpSp>
      </p:grpSp>
      <p:sp>
        <p:nvSpPr>
          <p:cNvPr id="298" name="Google Shape;298;p20"/>
          <p:cNvSpPr/>
          <p:nvPr/>
        </p:nvSpPr>
        <p:spPr>
          <a:xfrm>
            <a:off x="848000" y="5373499"/>
            <a:ext cx="750000" cy="358800"/>
          </a:xfrm>
          <a:prstGeom prst="rect">
            <a:avLst/>
          </a:prstGeom>
          <a:solidFill>
            <a:srgbClr val="C00000"/>
          </a:solidFill>
          <a:ln>
            <a:noFill/>
          </a:ln>
        </p:spPr>
        <p:txBody>
          <a:bodyPr spcFirstLastPara="1" wrap="square" lIns="121900" tIns="121900" rIns="121900" bIns="121900" anchor="ctr" anchorCtr="0">
            <a:noAutofit/>
          </a:bodyPr>
          <a:lstStyle/>
          <a:p>
            <a:pPr algn="ctr"/>
            <a:endParaRPr sz="2400"/>
          </a:p>
        </p:txBody>
      </p:sp>
      <p:sp>
        <p:nvSpPr>
          <p:cNvPr id="299" name="Google Shape;299;p20"/>
          <p:cNvSpPr txBox="1"/>
          <p:nvPr/>
        </p:nvSpPr>
        <p:spPr>
          <a:xfrm>
            <a:off x="340417" y="3188243"/>
            <a:ext cx="2974400" cy="553957"/>
          </a:xfrm>
          <a:prstGeom prst="rect">
            <a:avLst/>
          </a:prstGeom>
          <a:noFill/>
          <a:ln>
            <a:noFill/>
          </a:ln>
        </p:spPr>
        <p:txBody>
          <a:bodyPr spcFirstLastPara="1" wrap="square" lIns="121900" tIns="121900" rIns="121900" bIns="121900" anchor="t" anchorCtr="0">
            <a:spAutoFit/>
          </a:bodyPr>
          <a:lstStyle/>
          <a:p>
            <a:pPr algn="ctr"/>
            <a:r>
              <a:rPr lang="ru" sz="2000" b="1">
                <a:solidFill>
                  <a:schemeClr val="dk1"/>
                </a:solidFill>
              </a:rPr>
              <a:t>shutter open</a:t>
            </a:r>
            <a:endParaRPr sz="2000" b="1">
              <a:solidFill>
                <a:schemeClr val="dk1"/>
              </a:solidFill>
            </a:endParaRPr>
          </a:p>
        </p:txBody>
      </p:sp>
      <p:sp>
        <p:nvSpPr>
          <p:cNvPr id="300" name="Google Shape;300;p20"/>
          <p:cNvSpPr txBox="1"/>
          <p:nvPr/>
        </p:nvSpPr>
        <p:spPr>
          <a:xfrm>
            <a:off x="237984" y="6361526"/>
            <a:ext cx="2974400" cy="553957"/>
          </a:xfrm>
          <a:prstGeom prst="rect">
            <a:avLst/>
          </a:prstGeom>
          <a:noFill/>
          <a:ln>
            <a:noFill/>
          </a:ln>
        </p:spPr>
        <p:txBody>
          <a:bodyPr spcFirstLastPara="1" wrap="square" lIns="121900" tIns="121900" rIns="121900" bIns="121900" anchor="t" anchorCtr="0">
            <a:spAutoFit/>
          </a:bodyPr>
          <a:lstStyle/>
          <a:p>
            <a:pPr algn="ctr"/>
            <a:r>
              <a:rPr lang="ru" sz="2000" b="1">
                <a:solidFill>
                  <a:schemeClr val="dk1"/>
                </a:solidFill>
              </a:rPr>
              <a:t>shutter closed</a:t>
            </a:r>
            <a:endParaRPr sz="2000" b="1">
              <a:solidFill>
                <a:schemeClr val="dk1"/>
              </a:solidFill>
            </a:endParaRPr>
          </a:p>
        </p:txBody>
      </p:sp>
      <p:sp>
        <p:nvSpPr>
          <p:cNvPr id="301" name="Google Shape;301;p20"/>
          <p:cNvSpPr/>
          <p:nvPr/>
        </p:nvSpPr>
        <p:spPr>
          <a:xfrm>
            <a:off x="98300" y="692567"/>
            <a:ext cx="3634400" cy="390800"/>
          </a:xfrm>
          <a:prstGeom prst="roundRect">
            <a:avLst>
              <a:gd name="adj" fmla="val 16667"/>
            </a:avLst>
          </a:prstGeom>
          <a:solidFill>
            <a:schemeClr val="lt1"/>
          </a:solidFill>
          <a:ln w="3810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2400" b="1" dirty="0">
                <a:solidFill>
                  <a:schemeClr val="dk1"/>
                </a:solidFill>
              </a:rPr>
              <a:t>operating</a:t>
            </a:r>
            <a:r>
              <a:rPr lang="ru" sz="2400" b="1" dirty="0">
                <a:solidFill>
                  <a:schemeClr val="dk1"/>
                </a:solidFill>
              </a:rPr>
              <a:t> position</a:t>
            </a:r>
            <a:endParaRPr sz="2400" b="1" dirty="0">
              <a:solidFill>
                <a:schemeClr val="dk1"/>
              </a:solidFill>
            </a:endParaRPr>
          </a:p>
        </p:txBody>
      </p:sp>
      <p:sp>
        <p:nvSpPr>
          <p:cNvPr id="302" name="Google Shape;302;p20"/>
          <p:cNvSpPr/>
          <p:nvPr/>
        </p:nvSpPr>
        <p:spPr>
          <a:xfrm>
            <a:off x="112029" y="3842167"/>
            <a:ext cx="3634400" cy="390800"/>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ru" sz="2400" b="1" dirty="0">
                <a:solidFill>
                  <a:schemeClr val="dk1"/>
                </a:solidFill>
              </a:rPr>
              <a:t>Standby position</a:t>
            </a:r>
            <a:endParaRPr sz="2400" b="1" dirty="0">
              <a:solidFill>
                <a:schemeClr val="dk1"/>
              </a:solidFill>
            </a:endParaRPr>
          </a:p>
        </p:txBody>
      </p:sp>
      <p:cxnSp>
        <p:nvCxnSpPr>
          <p:cNvPr id="303" name="Google Shape;303;p20"/>
          <p:cNvCxnSpPr/>
          <p:nvPr/>
        </p:nvCxnSpPr>
        <p:spPr>
          <a:xfrm flipH="1">
            <a:off x="2065488" y="5298624"/>
            <a:ext cx="42400" cy="179200"/>
          </a:xfrm>
          <a:prstGeom prst="straightConnector1">
            <a:avLst/>
          </a:prstGeom>
          <a:noFill/>
          <a:ln w="28575" cap="flat" cmpd="sng">
            <a:solidFill>
              <a:srgbClr val="C00000"/>
            </a:solidFill>
            <a:prstDash val="solid"/>
            <a:round/>
            <a:headEnd type="none" w="med" len="med"/>
            <a:tailEnd type="none" w="med" len="med"/>
          </a:ln>
        </p:spPr>
      </p:cxnSp>
      <p:cxnSp>
        <p:nvCxnSpPr>
          <p:cNvPr id="304" name="Google Shape;304;p20"/>
          <p:cNvCxnSpPr/>
          <p:nvPr/>
        </p:nvCxnSpPr>
        <p:spPr>
          <a:xfrm>
            <a:off x="2107888" y="5314439"/>
            <a:ext cx="47600" cy="158000"/>
          </a:xfrm>
          <a:prstGeom prst="straightConnector1">
            <a:avLst/>
          </a:prstGeom>
          <a:noFill/>
          <a:ln w="28575" cap="flat" cmpd="sng">
            <a:solidFill>
              <a:srgbClr val="C00000"/>
            </a:solidFill>
            <a:prstDash val="solid"/>
            <a:round/>
            <a:headEnd type="none" w="med" len="med"/>
            <a:tailEnd type="none" w="med" len="med"/>
          </a:ln>
        </p:spPr>
      </p:cxnSp>
      <p:cxnSp>
        <p:nvCxnSpPr>
          <p:cNvPr id="305" name="Google Shape;305;p20"/>
          <p:cNvCxnSpPr/>
          <p:nvPr/>
        </p:nvCxnSpPr>
        <p:spPr>
          <a:xfrm rot="10800000" flipH="1">
            <a:off x="2102608" y="5140517"/>
            <a:ext cx="5200" cy="179200"/>
          </a:xfrm>
          <a:prstGeom prst="straightConnector1">
            <a:avLst/>
          </a:prstGeom>
          <a:noFill/>
          <a:ln w="28575" cap="flat" cmpd="sng">
            <a:solidFill>
              <a:srgbClr val="C00000"/>
            </a:solidFill>
            <a:prstDash val="solid"/>
            <a:round/>
            <a:headEnd type="none" w="med" len="med"/>
            <a:tailEnd type="none" w="med" len="med"/>
          </a:ln>
        </p:spPr>
      </p:cxnSp>
      <p:sp>
        <p:nvSpPr>
          <p:cNvPr id="306" name="Google Shape;306;p20"/>
          <p:cNvSpPr/>
          <p:nvPr/>
        </p:nvSpPr>
        <p:spPr>
          <a:xfrm>
            <a:off x="2081515" y="5082313"/>
            <a:ext cx="47600" cy="47600"/>
          </a:xfrm>
          <a:prstGeom prst="ellipse">
            <a:avLst/>
          </a:prstGeom>
          <a:solidFill>
            <a:srgbClr val="C00000"/>
          </a:solidFill>
          <a:ln w="28575"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307" name="Google Shape;307;p20"/>
          <p:cNvCxnSpPr/>
          <p:nvPr/>
        </p:nvCxnSpPr>
        <p:spPr>
          <a:xfrm flipH="1">
            <a:off x="2032736" y="5179476"/>
            <a:ext cx="72400" cy="72800"/>
          </a:xfrm>
          <a:prstGeom prst="straightConnector1">
            <a:avLst/>
          </a:prstGeom>
          <a:noFill/>
          <a:ln w="28575" cap="flat" cmpd="sng">
            <a:solidFill>
              <a:srgbClr val="C00000"/>
            </a:solidFill>
            <a:prstDash val="solid"/>
            <a:round/>
            <a:headEnd type="none" w="med" len="med"/>
            <a:tailEnd type="none" w="med" len="med"/>
          </a:ln>
        </p:spPr>
      </p:cxnSp>
      <p:cxnSp>
        <p:nvCxnSpPr>
          <p:cNvPr id="308" name="Google Shape;308;p20"/>
          <p:cNvCxnSpPr/>
          <p:nvPr/>
        </p:nvCxnSpPr>
        <p:spPr>
          <a:xfrm rot="10800000">
            <a:off x="2110511" y="5182303"/>
            <a:ext cx="64400" cy="69600"/>
          </a:xfrm>
          <a:prstGeom prst="straightConnector1">
            <a:avLst/>
          </a:prstGeom>
          <a:noFill/>
          <a:ln w="28575" cap="flat" cmpd="sng">
            <a:solidFill>
              <a:srgbClr val="C00000"/>
            </a:solidFill>
            <a:prstDash val="solid"/>
            <a:round/>
            <a:headEnd type="none" w="med" len="med"/>
            <a:tailEnd type="none" w="med" len="med"/>
          </a:ln>
        </p:spPr>
      </p:cxnSp>
      <p:cxnSp>
        <p:nvCxnSpPr>
          <p:cNvPr id="309" name="Google Shape;309;p20"/>
          <p:cNvCxnSpPr/>
          <p:nvPr/>
        </p:nvCxnSpPr>
        <p:spPr>
          <a:xfrm flipH="1">
            <a:off x="1914389" y="5751919"/>
            <a:ext cx="42400" cy="179200"/>
          </a:xfrm>
          <a:prstGeom prst="straightConnector1">
            <a:avLst/>
          </a:prstGeom>
          <a:noFill/>
          <a:ln w="28575" cap="flat" cmpd="sng">
            <a:solidFill>
              <a:srgbClr val="C00000"/>
            </a:solidFill>
            <a:prstDash val="solid"/>
            <a:round/>
            <a:headEnd type="none" w="med" len="med"/>
            <a:tailEnd type="none" w="med" len="med"/>
          </a:ln>
        </p:spPr>
      </p:cxnSp>
      <p:cxnSp>
        <p:nvCxnSpPr>
          <p:cNvPr id="310" name="Google Shape;310;p20"/>
          <p:cNvCxnSpPr/>
          <p:nvPr/>
        </p:nvCxnSpPr>
        <p:spPr>
          <a:xfrm>
            <a:off x="1956789" y="5767733"/>
            <a:ext cx="47600" cy="158000"/>
          </a:xfrm>
          <a:prstGeom prst="straightConnector1">
            <a:avLst/>
          </a:prstGeom>
          <a:noFill/>
          <a:ln w="28575" cap="flat" cmpd="sng">
            <a:solidFill>
              <a:srgbClr val="C00000"/>
            </a:solidFill>
            <a:prstDash val="solid"/>
            <a:round/>
            <a:headEnd type="none" w="med" len="med"/>
            <a:tailEnd type="none" w="med" len="med"/>
          </a:ln>
        </p:spPr>
      </p:cxnSp>
      <p:cxnSp>
        <p:nvCxnSpPr>
          <p:cNvPr id="311" name="Google Shape;311;p20"/>
          <p:cNvCxnSpPr/>
          <p:nvPr/>
        </p:nvCxnSpPr>
        <p:spPr>
          <a:xfrm rot="10800000" flipH="1">
            <a:off x="1951511" y="5593812"/>
            <a:ext cx="5200" cy="179200"/>
          </a:xfrm>
          <a:prstGeom prst="straightConnector1">
            <a:avLst/>
          </a:prstGeom>
          <a:noFill/>
          <a:ln w="28575" cap="flat" cmpd="sng">
            <a:solidFill>
              <a:srgbClr val="C00000"/>
            </a:solidFill>
            <a:prstDash val="solid"/>
            <a:round/>
            <a:headEnd type="none" w="med" len="med"/>
            <a:tailEnd type="none" w="med" len="med"/>
          </a:ln>
        </p:spPr>
      </p:cxnSp>
      <p:sp>
        <p:nvSpPr>
          <p:cNvPr id="312" name="Google Shape;312;p20"/>
          <p:cNvSpPr/>
          <p:nvPr/>
        </p:nvSpPr>
        <p:spPr>
          <a:xfrm>
            <a:off x="1930417" y="5535608"/>
            <a:ext cx="47600" cy="47600"/>
          </a:xfrm>
          <a:prstGeom prst="ellipse">
            <a:avLst/>
          </a:prstGeom>
          <a:solidFill>
            <a:srgbClr val="C00000"/>
          </a:solidFill>
          <a:ln w="28575"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313" name="Google Shape;313;p20"/>
          <p:cNvCxnSpPr/>
          <p:nvPr/>
        </p:nvCxnSpPr>
        <p:spPr>
          <a:xfrm flipH="1">
            <a:off x="1881639" y="5632771"/>
            <a:ext cx="72400" cy="72800"/>
          </a:xfrm>
          <a:prstGeom prst="straightConnector1">
            <a:avLst/>
          </a:prstGeom>
          <a:noFill/>
          <a:ln w="28575" cap="flat" cmpd="sng">
            <a:solidFill>
              <a:srgbClr val="C00000"/>
            </a:solidFill>
            <a:prstDash val="solid"/>
            <a:round/>
            <a:headEnd type="none" w="med" len="med"/>
            <a:tailEnd type="none" w="med" len="med"/>
          </a:ln>
        </p:spPr>
      </p:cxnSp>
      <p:cxnSp>
        <p:nvCxnSpPr>
          <p:cNvPr id="314" name="Google Shape;314;p20"/>
          <p:cNvCxnSpPr/>
          <p:nvPr/>
        </p:nvCxnSpPr>
        <p:spPr>
          <a:xfrm rot="10800000">
            <a:off x="1959412" y="5635597"/>
            <a:ext cx="64400" cy="69600"/>
          </a:xfrm>
          <a:prstGeom prst="straightConnector1">
            <a:avLst/>
          </a:prstGeom>
          <a:noFill/>
          <a:ln w="28575" cap="flat" cmpd="sng">
            <a:solidFill>
              <a:srgbClr val="C00000"/>
            </a:solidFill>
            <a:prstDash val="solid"/>
            <a:round/>
            <a:headEnd type="none" w="med" len="med"/>
            <a:tailEnd type="none" w="med" len="med"/>
          </a:ln>
        </p:spPr>
      </p:cxnSp>
      <p:sp>
        <p:nvSpPr>
          <p:cNvPr id="315" name="Google Shape;315;p20"/>
          <p:cNvSpPr txBox="1"/>
          <p:nvPr/>
        </p:nvSpPr>
        <p:spPr>
          <a:xfrm>
            <a:off x="1957157" y="5412496"/>
            <a:ext cx="518800" cy="923289"/>
          </a:xfrm>
          <a:prstGeom prst="rect">
            <a:avLst/>
          </a:prstGeom>
          <a:noFill/>
          <a:ln>
            <a:noFill/>
          </a:ln>
        </p:spPr>
        <p:txBody>
          <a:bodyPr spcFirstLastPara="1" wrap="square" lIns="121900" tIns="121900" rIns="121900" bIns="121900" anchor="t" anchorCtr="0">
            <a:spAutoFit/>
          </a:bodyPr>
          <a:lstStyle/>
          <a:p>
            <a:r>
              <a:rPr lang="ru" sz="4400" b="1" i="1">
                <a:solidFill>
                  <a:srgbClr val="FF9900"/>
                </a:solidFill>
              </a:rPr>
              <a:t>?</a:t>
            </a:r>
            <a:endParaRPr sz="4400" b="1" i="1">
              <a:solidFill>
                <a:srgbClr val="FF9900"/>
              </a:solidFill>
            </a:endParaRPr>
          </a:p>
        </p:txBody>
      </p:sp>
      <p:sp>
        <p:nvSpPr>
          <p:cNvPr id="316" name="Google Shape;316;p20"/>
          <p:cNvSpPr/>
          <p:nvPr/>
        </p:nvSpPr>
        <p:spPr>
          <a:xfrm>
            <a:off x="2504544" y="5238791"/>
            <a:ext cx="127200" cy="736400"/>
          </a:xfrm>
          <a:prstGeom prst="rect">
            <a:avLst/>
          </a:prstGeom>
          <a:solidFill>
            <a:srgbClr val="C00000"/>
          </a:solidFill>
          <a:ln>
            <a:noFill/>
          </a:ln>
        </p:spPr>
        <p:txBody>
          <a:bodyPr spcFirstLastPara="1" wrap="square" lIns="121900" tIns="121900" rIns="121900" bIns="121900" anchor="ctr" anchorCtr="0">
            <a:noAutofit/>
          </a:bodyPr>
          <a:lstStyle/>
          <a:p>
            <a:pPr algn="ctr"/>
            <a:endParaRPr sz="2400"/>
          </a:p>
        </p:txBody>
      </p:sp>
      <p:sp>
        <p:nvSpPr>
          <p:cNvPr id="317" name="Google Shape;317;p20"/>
          <p:cNvSpPr/>
          <p:nvPr/>
        </p:nvSpPr>
        <p:spPr>
          <a:xfrm>
            <a:off x="3973957" y="5125885"/>
            <a:ext cx="1329200" cy="239600"/>
          </a:xfrm>
          <a:prstGeom prst="rightArrow">
            <a:avLst>
              <a:gd name="adj1" fmla="val 50000"/>
              <a:gd name="adj2" fmla="val 121266"/>
            </a:avLst>
          </a:prstGeom>
          <a:solidFill>
            <a:srgbClr val="C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18" name="Google Shape;318;p20"/>
          <p:cNvSpPr/>
          <p:nvPr/>
        </p:nvSpPr>
        <p:spPr>
          <a:xfrm rot="10800000">
            <a:off x="3974004" y="2020695"/>
            <a:ext cx="1329200" cy="239600"/>
          </a:xfrm>
          <a:prstGeom prst="rightArrow">
            <a:avLst>
              <a:gd name="adj1" fmla="val 50000"/>
              <a:gd name="adj2" fmla="val 121266"/>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20" name="Google Shape;320;p20"/>
          <p:cNvSpPr/>
          <p:nvPr/>
        </p:nvSpPr>
        <p:spPr>
          <a:xfrm>
            <a:off x="7460521" y="1065935"/>
            <a:ext cx="4286980" cy="3694000"/>
          </a:xfrm>
          <a:prstGeom prst="roundRect">
            <a:avLst>
              <a:gd name="adj" fmla="val 2571"/>
            </a:avLst>
          </a:prstGeom>
          <a:noFill/>
          <a:ln>
            <a:noFill/>
          </a:ln>
        </p:spPr>
        <p:txBody>
          <a:bodyPr spcFirstLastPara="1" wrap="square" lIns="121900" tIns="121900" rIns="121900" bIns="121900" anchor="ctr" anchorCtr="0">
            <a:noAutofit/>
          </a:bodyPr>
          <a:lstStyle/>
          <a:p>
            <a:pPr>
              <a:buClr>
                <a:schemeClr val="dk1"/>
              </a:buClr>
              <a:buSzPts val="1100"/>
            </a:pPr>
            <a:r>
              <a:rPr lang="ru" sz="1600" dirty="0">
                <a:solidFill>
                  <a:srgbClr val="FF0000"/>
                </a:solidFill>
              </a:rPr>
              <a:t> </a:t>
            </a:r>
            <a:r>
              <a:rPr lang="en-US" sz="1600" dirty="0">
                <a:solidFill>
                  <a:srgbClr val="FF0000"/>
                </a:solidFill>
                <a:latin typeface="Avenir Next Condensed Medium" panose="020B0506020202020204"/>
              </a:rPr>
              <a:t>What we need to</a:t>
            </a:r>
            <a:r>
              <a:rPr lang="ru" sz="1600" dirty="0">
                <a:solidFill>
                  <a:srgbClr val="FF0000"/>
                </a:solidFill>
              </a:rPr>
              <a:t> </a:t>
            </a:r>
            <a:r>
              <a:rPr lang="en-US" sz="1600" dirty="0">
                <a:solidFill>
                  <a:srgbClr val="FF0000"/>
                </a:solidFill>
                <a:latin typeface="Avenir Next Condensed Medium" panose="020B0506020202020204"/>
              </a:rPr>
              <a:t>do</a:t>
            </a:r>
            <a:r>
              <a:rPr lang="ru" sz="1600" dirty="0">
                <a:solidFill>
                  <a:srgbClr val="FF0000"/>
                </a:solidFill>
              </a:rPr>
              <a:t>:</a:t>
            </a:r>
            <a:endParaRPr lang="en-US" sz="1600" dirty="0">
              <a:solidFill>
                <a:srgbClr val="FF0000"/>
              </a:solidFill>
              <a:latin typeface="Avenir Next Condensed Medium" panose="020B0506020202020204"/>
            </a:endParaRPr>
          </a:p>
          <a:p>
            <a:pPr>
              <a:buClr>
                <a:schemeClr val="dk1"/>
              </a:buClr>
              <a:buSzPts val="1100"/>
            </a:pPr>
            <a:endParaRPr sz="1600" dirty="0">
              <a:solidFill>
                <a:srgbClr val="FF0000"/>
              </a:solidFill>
              <a:latin typeface="Avenir Next Condensed Medium" panose="020B0506020202020204"/>
            </a:endParaRPr>
          </a:p>
          <a:p>
            <a:pPr marL="288000" indent="-180000" algn="just">
              <a:spcAft>
                <a:spcPts val="1000"/>
              </a:spcAft>
              <a:buSzPts val="1500"/>
              <a:buFont typeface="Arial" panose="020B0604020202020204" pitchFamily="34" charset="0"/>
              <a:buChar char="•"/>
            </a:pPr>
            <a:r>
              <a:rPr lang="en-US" sz="1600" dirty="0">
                <a:solidFill>
                  <a:srgbClr val="002060"/>
                </a:solidFill>
                <a:latin typeface="Avenir Next Condensed Medium" panose="020B0506020202020204" pitchFamily="34" charset="0"/>
              </a:rPr>
              <a:t>Providing the possible moving of the source from the operating to the standby position with a closed shutter. </a:t>
            </a:r>
          </a:p>
          <a:p>
            <a:pPr marL="288000" indent="-180000" algn="just">
              <a:spcAft>
                <a:spcPts val="1000"/>
              </a:spcAft>
              <a:buSzPts val="1500"/>
              <a:buFont typeface="Arial" panose="020B0604020202020204" pitchFamily="34" charset="0"/>
              <a:buChar char="•"/>
            </a:pPr>
            <a:r>
              <a:rPr lang="en-US" sz="1600" dirty="0">
                <a:solidFill>
                  <a:srgbClr val="002060"/>
                </a:solidFill>
                <a:latin typeface="Avenir Next Condensed Medium" panose="020B0506020202020204" pitchFamily="34" charset="0"/>
              </a:rPr>
              <a:t>Calculations and designing radiation shielding of the head part of the beamline in the standby position </a:t>
            </a:r>
          </a:p>
          <a:p>
            <a:pPr marL="288000" indent="-180000" algn="just">
              <a:spcAft>
                <a:spcPts val="1000"/>
              </a:spcAft>
              <a:buSzPts val="1500"/>
              <a:buFont typeface="Arial" panose="020B0604020202020204" pitchFamily="34" charset="0"/>
              <a:buChar char="•"/>
            </a:pPr>
            <a:r>
              <a:rPr lang="en-US" sz="1600" dirty="0">
                <a:solidFill>
                  <a:srgbClr val="002060"/>
                </a:solidFill>
                <a:latin typeface="Avenir Next Condensed Medium" panose="020B0506020202020204" pitchFamily="34" charset="0"/>
              </a:rPr>
              <a:t>Design of the engineering infrastructure of the source (Cryogenics, Vacuum, …) </a:t>
            </a:r>
          </a:p>
          <a:p>
            <a:pPr marL="288000" indent="-180000" algn="just">
              <a:spcAft>
                <a:spcPts val="1000"/>
              </a:spcAft>
              <a:buSzPts val="1500"/>
              <a:buFont typeface="Arial" panose="020B0604020202020204" pitchFamily="34" charset="0"/>
              <a:buChar char="•"/>
            </a:pPr>
            <a:r>
              <a:rPr lang="en-US" sz="1600" dirty="0">
                <a:solidFill>
                  <a:srgbClr val="002060"/>
                </a:solidFill>
                <a:latin typeface="Avenir Next Condensed Medium" panose="020B0506020202020204" pitchFamily="34" charset="0"/>
              </a:rPr>
              <a:t>Design of the workplace</a:t>
            </a:r>
          </a:p>
        </p:txBody>
      </p:sp>
      <p:sp>
        <p:nvSpPr>
          <p:cNvPr id="321" name="Google Shape;321;p20"/>
          <p:cNvSpPr txBox="1"/>
          <p:nvPr/>
        </p:nvSpPr>
        <p:spPr>
          <a:xfrm>
            <a:off x="6364711" y="5314800"/>
            <a:ext cx="2974400" cy="553957"/>
          </a:xfrm>
          <a:prstGeom prst="rect">
            <a:avLst/>
          </a:prstGeom>
          <a:noFill/>
          <a:ln>
            <a:noFill/>
          </a:ln>
        </p:spPr>
        <p:txBody>
          <a:bodyPr spcFirstLastPara="1" wrap="square" lIns="121900" tIns="121900" rIns="121900" bIns="121900" anchor="t" anchorCtr="0">
            <a:spAutoFit/>
          </a:bodyPr>
          <a:lstStyle/>
          <a:p>
            <a:pPr algn="ctr"/>
            <a:r>
              <a:rPr lang="ru" sz="2000" b="1">
                <a:solidFill>
                  <a:schemeClr val="dk1"/>
                </a:solidFill>
              </a:rPr>
              <a:t>workplace</a:t>
            </a:r>
            <a:endParaRPr sz="2000" b="1">
              <a:solidFill>
                <a:schemeClr val="dk1"/>
              </a:solidFill>
            </a:endParaRPr>
          </a:p>
        </p:txBody>
      </p:sp>
      <p:sp>
        <p:nvSpPr>
          <p:cNvPr id="322" name="Google Shape;322;p20"/>
          <p:cNvSpPr txBox="1"/>
          <p:nvPr/>
        </p:nvSpPr>
        <p:spPr>
          <a:xfrm>
            <a:off x="4292561" y="2338494"/>
            <a:ext cx="2974400" cy="553957"/>
          </a:xfrm>
          <a:prstGeom prst="rect">
            <a:avLst/>
          </a:prstGeom>
          <a:noFill/>
          <a:ln>
            <a:noFill/>
          </a:ln>
        </p:spPr>
        <p:txBody>
          <a:bodyPr spcFirstLastPara="1" wrap="square" lIns="121900" tIns="121900" rIns="121900" bIns="121900" anchor="t" anchorCtr="0">
            <a:spAutoFit/>
          </a:bodyPr>
          <a:lstStyle/>
          <a:p>
            <a:pPr algn="ctr"/>
            <a:r>
              <a:rPr lang="ru" sz="2000" b="1">
                <a:solidFill>
                  <a:schemeClr val="dk1"/>
                </a:solidFill>
              </a:rPr>
              <a:t>workplace</a:t>
            </a:r>
            <a:endParaRPr sz="2000" b="1">
              <a:solidFill>
                <a:schemeClr val="dk1"/>
              </a:solidFill>
            </a:endParaRPr>
          </a:p>
        </p:txBody>
      </p:sp>
      <p:pic>
        <p:nvPicPr>
          <p:cNvPr id="2" name="Линия Линия" descr="Линия Линия">
            <a:extLst>
              <a:ext uri="{FF2B5EF4-FFF2-40B4-BE49-F238E27FC236}">
                <a16:creationId xmlns:a16="http://schemas.microsoft.com/office/drawing/2014/main" id="{A1766D0D-DA82-D66C-035C-6E8EAD8E2D80}"/>
              </a:ext>
            </a:extLst>
          </p:cNvPr>
          <p:cNvPicPr/>
          <p:nvPr/>
        </p:nvPicPr>
        <p:blipFill>
          <a:blip r:embed="rId3"/>
          <a:stretch>
            <a:fillRect/>
          </a:stretch>
        </p:blipFill>
        <p:spPr>
          <a:xfrm>
            <a:off x="325966" y="622300"/>
            <a:ext cx="11540068" cy="76200"/>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Линия Линия" descr="Линия Линия"/>
          <p:cNvPicPr/>
          <p:nvPr/>
        </p:nvPicPr>
        <p:blipFill>
          <a:blip r:embed="rId2"/>
          <a:stretch>
            <a:fillRect/>
          </a:stretch>
        </p:blipFill>
        <p:spPr>
          <a:xfrm>
            <a:off x="325966" y="622300"/>
            <a:ext cx="11540068" cy="76200"/>
          </a:xfrm>
          <a:prstGeom prst="rect">
            <a:avLst/>
          </a:prstGeom>
        </p:spPr>
      </p:pic>
      <p:sp>
        <p:nvSpPr>
          <p:cNvPr id="9" name="Neutron density in a spherical UCN trap (liquid H2 converter)">
            <a:extLst>
              <a:ext uri="{FF2B5EF4-FFF2-40B4-BE49-F238E27FC236}">
                <a16:creationId xmlns:a16="http://schemas.microsoft.com/office/drawing/2014/main" id="{F338E9D4-5DD4-B03B-7635-393D2649EDE6}"/>
              </a:ext>
            </a:extLst>
          </p:cNvPr>
          <p:cNvSpPr txBox="1"/>
          <p:nvPr/>
        </p:nvSpPr>
        <p:spPr>
          <a:xfrm>
            <a:off x="325966" y="118809"/>
            <a:ext cx="11476785" cy="461665"/>
          </a:xfrm>
          <a:prstGeom prst="rect">
            <a:avLst/>
          </a:prstGeom>
          <a:ln w="12700">
            <a:miter lim="400000"/>
          </a:ln>
        </p:spPr>
        <p:txBody>
          <a:bodyPr wrap="square" lIns="45719" rIns="45719">
            <a:spAutoFit/>
          </a:bodyPr>
          <a:lstStyle/>
          <a:p>
            <a:pPr algn="ctr">
              <a:defRPr sz="2800">
                <a:solidFill>
                  <a:srgbClr val="0033CC"/>
                </a:solidFill>
                <a:latin typeface="Avenir Heavy" panose="02000503020000020003"/>
                <a:ea typeface="Avenir Heavy" panose="02000503020000020003"/>
                <a:cs typeface="Avenir Heavy" panose="02000503020000020003"/>
                <a:sym typeface="Avenir Heavy" panose="02000503020000020003"/>
              </a:defRPr>
            </a:pPr>
            <a:r>
              <a:rPr lang="en" sz="2400" dirty="0"/>
              <a:t>VCN test facility at 3</a:t>
            </a:r>
            <a:r>
              <a:rPr lang="en" sz="2400" baseline="30000" dirty="0"/>
              <a:t>rd</a:t>
            </a:r>
            <a:r>
              <a:rPr lang="en" sz="2400" dirty="0"/>
              <a:t> channel of IBR-2 reactor as prototype of the UCN source </a:t>
            </a:r>
            <a:r>
              <a:rPr lang="en-US" sz="2400" dirty="0"/>
              <a:t> </a:t>
            </a:r>
            <a:endParaRPr sz="2400" dirty="0"/>
          </a:p>
        </p:txBody>
      </p:sp>
      <p:sp>
        <p:nvSpPr>
          <p:cNvPr id="13" name="TextBox 12">
            <a:extLst>
              <a:ext uri="{FF2B5EF4-FFF2-40B4-BE49-F238E27FC236}">
                <a16:creationId xmlns:a16="http://schemas.microsoft.com/office/drawing/2014/main" id="{6738E480-4D73-91D2-74B3-EC8C8BC7B0B0}"/>
              </a:ext>
            </a:extLst>
          </p:cNvPr>
          <p:cNvSpPr txBox="1"/>
          <p:nvPr/>
        </p:nvSpPr>
        <p:spPr>
          <a:xfrm>
            <a:off x="426475" y="3912505"/>
            <a:ext cx="11339050" cy="2680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270510" algn="just">
              <a:lnSpc>
                <a:spcPct val="114000"/>
              </a:lnSpc>
              <a:spcBef>
                <a:spcPts val="600"/>
              </a:spcBef>
            </a:pPr>
            <a:r>
              <a:rPr lang="en-US" sz="2000" b="1" dirty="0">
                <a:solidFill>
                  <a:srgbClr val="C00000"/>
                </a:solidFill>
                <a:latin typeface="Avenir Next Medium" panose="020B0503020202020204" pitchFamily="34" charset="0"/>
                <a:ea typeface="Calibri" panose="020F0502020204030204" pitchFamily="34" charset="0"/>
              </a:rPr>
              <a:t>In main features, the design of the VCN test source will have many similarities with the design of the UCN source.</a:t>
            </a:r>
            <a:endParaRPr lang="ru-RU" sz="2000" b="1" dirty="0">
              <a:solidFill>
                <a:srgbClr val="C00000"/>
              </a:solidFill>
            </a:endParaRPr>
          </a:p>
          <a:p>
            <a:pPr indent="270510" algn="just">
              <a:lnSpc>
                <a:spcPct val="114000"/>
              </a:lnSpc>
              <a:spcBef>
                <a:spcPts val="600"/>
              </a:spcBef>
            </a:pPr>
            <a:r>
              <a:rPr lang="en-US" sz="2000" b="1" dirty="0">
                <a:solidFill>
                  <a:srgbClr val="002060"/>
                </a:solidFill>
                <a:latin typeface="Avenir Next Demi Bold" panose="020B0503020202020204" pitchFamily="34" charset="0"/>
                <a:ea typeface="Calibri" panose="020F0502020204030204" pitchFamily="34" charset="0"/>
              </a:rPr>
              <a:t>T</a:t>
            </a:r>
            <a:r>
              <a:rPr lang="en-US" sz="2000" b="1" dirty="0">
                <a:solidFill>
                  <a:srgbClr val="002060"/>
                </a:solidFill>
                <a:effectLst/>
                <a:latin typeface="Avenir Next Demi Bold" panose="020B0503020202020204" pitchFamily="34" charset="0"/>
                <a:ea typeface="Calibri" panose="020F0502020204030204" pitchFamily="34" charset="0"/>
              </a:rPr>
              <a:t>he construction of VCN test facility will make it possible to verify the correctness of the technical solutions taken to create the projected source, as well as to conduct experimental studies necessary for the UCN Source implementation.</a:t>
            </a:r>
          </a:p>
          <a:p>
            <a:pPr indent="270510" algn="just">
              <a:lnSpc>
                <a:spcPct val="114000"/>
              </a:lnSpc>
              <a:spcBef>
                <a:spcPts val="600"/>
              </a:spcBef>
            </a:pPr>
            <a:r>
              <a:rPr lang="en-US" sz="2000" b="1" dirty="0">
                <a:solidFill>
                  <a:srgbClr val="FF0000"/>
                </a:solidFill>
                <a:latin typeface="Avenir Next Demi Bold" panose="020B0503020202020204" pitchFamily="34" charset="0"/>
                <a:ea typeface="Calibri" panose="020F0502020204030204" pitchFamily="34" charset="0"/>
              </a:rPr>
              <a:t>VCN test facility will provide the first practical experience of VCNs and UCNs for the youth part of the group.</a:t>
            </a:r>
            <a:endParaRPr lang="ru-RU" sz="2000" b="1" dirty="0">
              <a:solidFill>
                <a:srgbClr val="FF0000"/>
              </a:solidFill>
              <a:effectLst/>
              <a:latin typeface="Times New Roman" panose="02020603050405020304" pitchFamily="18" charset="0"/>
              <a:ea typeface="Calibri" panose="020F0502020204030204" pitchFamily="34" charset="0"/>
            </a:endParaRPr>
          </a:p>
        </p:txBody>
      </p:sp>
      <p:pic>
        <p:nvPicPr>
          <p:cNvPr id="22" name="Рисунок 21" descr="Изображение выглядит как инжиниринг, лодка, промышленность, труба&#10;&#10;Автоматически созданное описание">
            <a:extLst>
              <a:ext uri="{FF2B5EF4-FFF2-40B4-BE49-F238E27FC236}">
                <a16:creationId xmlns:a16="http://schemas.microsoft.com/office/drawing/2014/main" id="{52325AAC-8DF6-AEA9-1ECC-C914AD8F5432}"/>
              </a:ext>
            </a:extLst>
          </p:cNvPr>
          <p:cNvPicPr>
            <a:picLocks noChangeAspect="1"/>
          </p:cNvPicPr>
          <p:nvPr/>
        </p:nvPicPr>
        <p:blipFill>
          <a:blip r:embed="rId3" cstate="print">
            <a:extLst>
              <a:ext uri="{28A0092B-C50C-407E-A947-70E740481C1C}">
                <a14:useLocalDpi xmlns:a14="http://schemas.microsoft.com/office/drawing/2010/main" val="0"/>
              </a:ext>
            </a:extLst>
          </a:blip>
          <a:srcRect l="7416" b="20736"/>
          <a:stretch>
            <a:fillRect/>
          </a:stretch>
        </p:blipFill>
        <p:spPr>
          <a:xfrm>
            <a:off x="1108868" y="900644"/>
            <a:ext cx="3722561" cy="2390241"/>
          </a:xfrm>
          <a:prstGeom prst="rect">
            <a:avLst/>
          </a:prstGeom>
        </p:spPr>
      </p:pic>
      <p:grpSp>
        <p:nvGrpSpPr>
          <p:cNvPr id="6" name="Группа 5">
            <a:extLst>
              <a:ext uri="{FF2B5EF4-FFF2-40B4-BE49-F238E27FC236}">
                <a16:creationId xmlns:a16="http://schemas.microsoft.com/office/drawing/2014/main" id="{10E67205-5F6F-3BEF-F79A-B5A0344907AA}"/>
              </a:ext>
            </a:extLst>
          </p:cNvPr>
          <p:cNvGrpSpPr/>
          <p:nvPr/>
        </p:nvGrpSpPr>
        <p:grpSpPr>
          <a:xfrm>
            <a:off x="5330953" y="864068"/>
            <a:ext cx="6325722" cy="2992108"/>
            <a:chOff x="4287976" y="1184972"/>
            <a:chExt cx="7377843" cy="3489769"/>
          </a:xfrm>
        </p:grpSpPr>
        <p:grpSp>
          <p:nvGrpSpPr>
            <p:cNvPr id="23" name="Группа 22">
              <a:extLst>
                <a:ext uri="{FF2B5EF4-FFF2-40B4-BE49-F238E27FC236}">
                  <a16:creationId xmlns:a16="http://schemas.microsoft.com/office/drawing/2014/main" id="{2C455074-53CC-E27A-E46D-AECB3D73E333}"/>
                </a:ext>
              </a:extLst>
            </p:cNvPr>
            <p:cNvGrpSpPr/>
            <p:nvPr/>
          </p:nvGrpSpPr>
          <p:grpSpPr>
            <a:xfrm>
              <a:off x="4287976" y="1243028"/>
              <a:ext cx="7377843" cy="3431713"/>
              <a:chOff x="4287976" y="1460768"/>
              <a:chExt cx="7377843" cy="3431713"/>
            </a:xfrm>
          </p:grpSpPr>
          <p:pic>
            <p:nvPicPr>
              <p:cNvPr id="24" name="Рисунок 23">
                <a:extLst>
                  <a:ext uri="{FF2B5EF4-FFF2-40B4-BE49-F238E27FC236}">
                    <a16:creationId xmlns:a16="http://schemas.microsoft.com/office/drawing/2014/main" id="{A048C7C7-4562-C957-924E-9588D79C83FA}"/>
                  </a:ext>
                </a:extLst>
              </p:cNvPr>
              <p:cNvPicPr>
                <a:picLocks noChangeAspect="1"/>
              </p:cNvPicPr>
              <p:nvPr/>
            </p:nvPicPr>
            <p:blipFill>
              <a:blip r:embed="rId4"/>
              <a:srcRect l="10795" t="21082" r="1943" b="5975"/>
              <a:stretch>
                <a:fillRect/>
              </a:stretch>
            </p:blipFill>
            <p:spPr>
              <a:xfrm>
                <a:off x="4986196" y="1460768"/>
                <a:ext cx="6679623" cy="3431713"/>
              </a:xfrm>
              <a:prstGeom prst="rect">
                <a:avLst/>
              </a:prstGeom>
            </p:spPr>
          </p:pic>
          <p:sp>
            <p:nvSpPr>
              <p:cNvPr id="26" name="Облачко с текстом: прямоугольное 14">
                <a:extLst>
                  <a:ext uri="{FF2B5EF4-FFF2-40B4-BE49-F238E27FC236}">
                    <a16:creationId xmlns:a16="http://schemas.microsoft.com/office/drawing/2014/main" id="{EAE9DFFB-0396-8187-43E6-7E741471C8C5}"/>
                  </a:ext>
                </a:extLst>
              </p:cNvPr>
              <p:cNvSpPr/>
              <p:nvPr/>
            </p:nvSpPr>
            <p:spPr>
              <a:xfrm>
                <a:off x="10121178" y="4460760"/>
                <a:ext cx="724327" cy="287171"/>
              </a:xfrm>
              <a:prstGeom prst="wedgeRectCallout">
                <a:avLst>
                  <a:gd name="adj1" fmla="val -31067"/>
                  <a:gd name="adj2" fmla="val -332184"/>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pPr>
                <a:r>
                  <a:rPr kumimoji="0" lang="en-US" sz="1000" b="1" i="0" u="none" strike="noStrike" cap="none" spc="0" normalizeH="0" baseline="0" dirty="0">
                    <a:ln>
                      <a:noFill/>
                    </a:ln>
                    <a:solidFill>
                      <a:srgbClr val="000000"/>
                    </a:solidFill>
                    <a:effectLst/>
                    <a:uFillTx/>
                    <a:latin typeface="Avenir Next Condensed Regular" panose="020B0806020202020204"/>
                    <a:sym typeface="Calibri" panose="020F0502020204030204"/>
                  </a:rPr>
                  <a:t>Chopper</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sp>
            <p:nvSpPr>
              <p:cNvPr id="27" name="Облачко с текстом: прямоугольное 15">
                <a:extLst>
                  <a:ext uri="{FF2B5EF4-FFF2-40B4-BE49-F238E27FC236}">
                    <a16:creationId xmlns:a16="http://schemas.microsoft.com/office/drawing/2014/main" id="{C93A29A2-B363-C152-71AB-9F9C7ED50A0B}"/>
                  </a:ext>
                </a:extLst>
              </p:cNvPr>
              <p:cNvSpPr/>
              <p:nvPr/>
            </p:nvSpPr>
            <p:spPr>
              <a:xfrm>
                <a:off x="4287976" y="2529273"/>
                <a:ext cx="1182598" cy="466656"/>
              </a:xfrm>
              <a:prstGeom prst="wedgeRectCallout">
                <a:avLst>
                  <a:gd name="adj1" fmla="val 39098"/>
                  <a:gd name="adj2" fmla="val -186581"/>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457200" rtl="0" fontAlgn="auto" latinLnBrk="0" hangingPunct="0">
                  <a:lnSpc>
                    <a:spcPct val="100000"/>
                  </a:lnSpc>
                  <a:spcBef>
                    <a:spcPts val="0"/>
                  </a:spcBef>
                  <a:spcAft>
                    <a:spcPts val="0"/>
                  </a:spcAft>
                  <a:buClrTx/>
                  <a:buSzTx/>
                  <a:buFontTx/>
                  <a:buNone/>
                </a:pPr>
                <a:r>
                  <a:rPr lang="en-US" sz="1000" b="1" dirty="0">
                    <a:latin typeface="Avenir Next Condensed Regular" panose="020B0806020202020204"/>
                  </a:rPr>
                  <a:t>Mesitylene convertor </a:t>
                </a:r>
                <a:r>
                  <a:rPr lang="ru-RU" sz="1000" b="1" dirty="0">
                    <a:latin typeface="Avenir Next Condensed Regular" panose="020B0806020202020204"/>
                  </a:rPr>
                  <a:t>(</a:t>
                </a:r>
                <a:r>
                  <a:rPr lang="en-US" sz="1000" b="1" dirty="0">
                    <a:latin typeface="Avenir Next Condensed Regular" panose="020B0806020202020204"/>
                  </a:rPr>
                  <a:t>20K</a:t>
                </a:r>
                <a:r>
                  <a:rPr lang="ru-RU" sz="1000" b="1" dirty="0">
                    <a:latin typeface="Avenir Next Condensed Regular" panose="020B0806020202020204"/>
                  </a:rPr>
                  <a:t>)</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sp>
            <p:nvSpPr>
              <p:cNvPr id="28" name="Облачко с текстом: прямоугольное 16">
                <a:extLst>
                  <a:ext uri="{FF2B5EF4-FFF2-40B4-BE49-F238E27FC236}">
                    <a16:creationId xmlns:a16="http://schemas.microsoft.com/office/drawing/2014/main" id="{769BC991-4645-031B-94FB-8614B9F9C0EF}"/>
                  </a:ext>
                </a:extLst>
              </p:cNvPr>
              <p:cNvSpPr/>
              <p:nvPr/>
            </p:nvSpPr>
            <p:spPr>
              <a:xfrm>
                <a:off x="5621085" y="3049933"/>
                <a:ext cx="1886623" cy="287171"/>
              </a:xfrm>
              <a:prstGeom prst="wedgeRectCallout">
                <a:avLst>
                  <a:gd name="adj1" fmla="val 24774"/>
                  <a:gd name="adj2" fmla="val -291138"/>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457200" rtl="0" fontAlgn="auto" latinLnBrk="0" hangingPunct="0">
                  <a:lnSpc>
                    <a:spcPct val="100000"/>
                  </a:lnSpc>
                  <a:spcBef>
                    <a:spcPts val="0"/>
                  </a:spcBef>
                  <a:spcAft>
                    <a:spcPts val="0"/>
                  </a:spcAft>
                  <a:buClrTx/>
                  <a:buSzTx/>
                  <a:buFontTx/>
                  <a:buNone/>
                </a:pPr>
                <a:r>
                  <a:rPr lang="en-US" sz="1000" b="1" dirty="0">
                    <a:latin typeface="Avenir Next Condensed Regular" panose="020B0806020202020204"/>
                  </a:rPr>
                  <a:t>S-type neutron guide</a:t>
                </a:r>
                <a:r>
                  <a:rPr lang="ru-RU" sz="1000" b="1" dirty="0">
                    <a:latin typeface="Avenir Next Condensed Regular" panose="020B0806020202020204"/>
                  </a:rPr>
                  <a:t>, 12 </a:t>
                </a:r>
                <a:r>
                  <a:rPr lang="en-US" sz="1000" b="1" dirty="0">
                    <a:latin typeface="Avenir Next Condensed Regular" panose="020B0806020202020204"/>
                  </a:rPr>
                  <a:t>m</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grpSp>
        <p:grpSp>
          <p:nvGrpSpPr>
            <p:cNvPr id="2" name="Группа 1">
              <a:extLst>
                <a:ext uri="{FF2B5EF4-FFF2-40B4-BE49-F238E27FC236}">
                  <a16:creationId xmlns:a16="http://schemas.microsoft.com/office/drawing/2014/main" id="{4BCFDDE8-F35C-AFA5-DDD0-96934B831086}"/>
                </a:ext>
              </a:extLst>
            </p:cNvPr>
            <p:cNvGrpSpPr/>
            <p:nvPr/>
          </p:nvGrpSpPr>
          <p:grpSpPr>
            <a:xfrm>
              <a:off x="9636435" y="1184972"/>
              <a:ext cx="1182597" cy="1723040"/>
              <a:chOff x="9608361" y="2046537"/>
              <a:chExt cx="1182597" cy="1723040"/>
            </a:xfrm>
          </p:grpSpPr>
          <p:sp>
            <p:nvSpPr>
              <p:cNvPr id="3" name="Облачко с текстом: прямоугольное 2">
                <a:extLst>
                  <a:ext uri="{FF2B5EF4-FFF2-40B4-BE49-F238E27FC236}">
                    <a16:creationId xmlns:a16="http://schemas.microsoft.com/office/drawing/2014/main" id="{BD3C0E0A-475D-70E7-D609-FFC13058E94E}"/>
                  </a:ext>
                </a:extLst>
              </p:cNvPr>
              <p:cNvSpPr/>
              <p:nvPr/>
            </p:nvSpPr>
            <p:spPr>
              <a:xfrm>
                <a:off x="9608361" y="2046537"/>
                <a:ext cx="1182597" cy="1723040"/>
              </a:xfrm>
              <a:prstGeom prst="wedgeRectCallout">
                <a:avLst>
                  <a:gd name="adj1" fmla="val -9831"/>
                  <a:gd name="adj2" fmla="val 80240"/>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pP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lang="ru-RU" sz="1000" b="1" dirty="0">
                  <a:latin typeface="Avenir Next Condensed Regular" panose="020B0806020202020204"/>
                </a:endParaRPr>
              </a:p>
              <a:p>
                <a:pPr marL="0" marR="0" indent="0" algn="l" defTabSz="457200" rtl="0" fontAlgn="auto" latinLnBrk="0" hangingPunct="0">
                  <a:lnSpc>
                    <a:spcPct val="100000"/>
                  </a:lnSpc>
                  <a:spcBef>
                    <a:spcPts val="0"/>
                  </a:spcBef>
                  <a:spcAft>
                    <a:spcPts val="0"/>
                  </a:spcAft>
                  <a:buClrTx/>
                  <a:buSzTx/>
                  <a:buFontTx/>
                  <a:buNone/>
                </a:pP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lang="ru-RU" sz="1000" b="1" dirty="0">
                  <a:latin typeface="Avenir Next Condensed Regular" panose="020B0806020202020204"/>
                </a:endParaRPr>
              </a:p>
              <a:p>
                <a:pPr marL="0" marR="0" indent="0" algn="l" defTabSz="457200" rtl="0" fontAlgn="auto" latinLnBrk="0" hangingPunct="0">
                  <a:lnSpc>
                    <a:spcPct val="100000"/>
                  </a:lnSpc>
                  <a:spcBef>
                    <a:spcPts val="0"/>
                  </a:spcBef>
                  <a:spcAft>
                    <a:spcPts val="0"/>
                  </a:spcAft>
                  <a:buClrTx/>
                  <a:buSzTx/>
                  <a:buFontTx/>
                  <a:buNone/>
                </a:pP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lang="ru-RU" sz="1000" b="1" dirty="0">
                  <a:latin typeface="Avenir Next Condensed Regular" panose="020B0806020202020204"/>
                </a:endParaRPr>
              </a:p>
              <a:p>
                <a:pPr marL="0" marR="0" indent="0" algn="l" defTabSz="457200" rtl="0" fontAlgn="auto" latinLnBrk="0" hangingPunct="0">
                  <a:lnSpc>
                    <a:spcPct val="100000"/>
                  </a:lnSpc>
                  <a:spcBef>
                    <a:spcPts val="0"/>
                  </a:spcBef>
                  <a:spcAft>
                    <a:spcPts val="0"/>
                  </a:spcAft>
                  <a:buClrTx/>
                  <a:buSzTx/>
                  <a:buFontTx/>
                  <a:buNone/>
                </a:pP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lang="ru-RU" sz="1000" b="1" dirty="0">
                  <a:latin typeface="Avenir Next Condensed Regular" panose="020B0806020202020204"/>
                </a:endParaRPr>
              </a:p>
              <a:p>
                <a:pPr marL="0" marR="0" indent="0" algn="l" defTabSz="457200" rtl="0" fontAlgn="auto" latinLnBrk="0" hangingPunct="0">
                  <a:lnSpc>
                    <a:spcPct val="100000"/>
                  </a:lnSpc>
                  <a:spcBef>
                    <a:spcPts val="0"/>
                  </a:spcBef>
                  <a:spcAft>
                    <a:spcPts val="0"/>
                  </a:spcAft>
                  <a:buClrTx/>
                  <a:buSzTx/>
                  <a:buFontTx/>
                  <a:buNone/>
                </a:pPr>
                <a:r>
                  <a:rPr kumimoji="0" lang="en-US" sz="1000" b="1" i="0" u="none" strike="noStrike" cap="none" spc="0" normalizeH="0" baseline="0" dirty="0">
                    <a:ln>
                      <a:noFill/>
                    </a:ln>
                    <a:solidFill>
                      <a:srgbClr val="000000"/>
                    </a:solidFill>
                    <a:effectLst/>
                    <a:uFillTx/>
                    <a:latin typeface="Avenir Next Condensed Regular" panose="020B0806020202020204"/>
                    <a:sym typeface="Calibri" panose="020F0502020204030204"/>
                  </a:rPr>
                  <a:t>Monochromator</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pic>
            <p:nvPicPr>
              <p:cNvPr id="5" name="Рисунок 4">
                <a:extLst>
                  <a:ext uri="{FF2B5EF4-FFF2-40B4-BE49-F238E27FC236}">
                    <a16:creationId xmlns:a16="http://schemas.microsoft.com/office/drawing/2014/main" id="{F77223BB-5060-1E38-631D-54F90F4E5A3C}"/>
                  </a:ext>
                </a:extLst>
              </p:cNvPr>
              <p:cNvPicPr>
                <a:picLocks noChangeAspect="1"/>
              </p:cNvPicPr>
              <p:nvPr/>
            </p:nvPicPr>
            <p:blipFill>
              <a:blip r:embed="rId5"/>
              <a:srcRect l="32156" t="13145" r="27994" b="16068"/>
              <a:stretch>
                <a:fillRect/>
              </a:stretch>
            </p:blipFill>
            <p:spPr>
              <a:xfrm>
                <a:off x="9788892" y="2502907"/>
                <a:ext cx="719700" cy="1049202"/>
              </a:xfrm>
              <a:prstGeom prst="rect">
                <a:avLst/>
              </a:prstGeom>
            </p:spPr>
          </p:pic>
        </p:gr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68" y="2745857"/>
            <a:ext cx="244792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49" y="3811782"/>
            <a:ext cx="3854851" cy="22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9" descr="Лущик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023" y="375920"/>
            <a:ext cx="1287082" cy="146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0" descr="Стрелко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18" y="375920"/>
            <a:ext cx="9350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1" descr="Покотило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484" y="375920"/>
            <a:ext cx="1219216" cy="146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7"/>
          <a:stretch>
            <a:fillRect/>
          </a:stretch>
        </p:blipFill>
        <p:spPr>
          <a:xfrm>
            <a:off x="962562" y="478713"/>
            <a:ext cx="1775210" cy="2267250"/>
          </a:xfrm>
          <a:prstGeom prst="rect">
            <a:avLst/>
          </a:prstGeom>
        </p:spPr>
      </p:pic>
      <p:sp>
        <p:nvSpPr>
          <p:cNvPr id="8" name="Text Box 8"/>
          <p:cNvSpPr txBox="1">
            <a:spLocks noChangeArrowheads="1"/>
          </p:cNvSpPr>
          <p:nvPr/>
        </p:nvSpPr>
        <p:spPr bwMode="auto">
          <a:xfrm>
            <a:off x="2573118" y="1935431"/>
            <a:ext cx="5435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704020202020204" pitchFamily="34" charset="0"/>
                <a:cs typeface="Arial" panose="020B07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704020202020204" pitchFamily="34" charset="0"/>
                <a:cs typeface="Arial" panose="020B07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704020202020204" pitchFamily="34" charset="0"/>
                <a:cs typeface="Arial" panose="020B07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704020202020204" pitchFamily="34" charset="0"/>
                <a:cs typeface="Arial" panose="020B07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704020202020204" pitchFamily="34" charset="0"/>
                <a:cs typeface="Arial" panose="020B07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704020202020204" pitchFamily="34" charset="0"/>
                <a:cs typeface="Arial" panose="020B07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704020202020204" pitchFamily="34" charset="0"/>
                <a:cs typeface="Arial" panose="020B07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704020202020204" pitchFamily="34" charset="0"/>
                <a:cs typeface="Arial" panose="020B07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704020202020204" pitchFamily="34" charset="0"/>
                <a:cs typeface="Arial" panose="020B0704020202020204" pitchFamily="34" charset="0"/>
              </a:defRPr>
            </a:lvl9pPr>
          </a:lstStyle>
          <a:p>
            <a:pPr algn="ctr" eaLnBrk="1" hangingPunct="1">
              <a:spcBef>
                <a:spcPct val="0"/>
              </a:spcBef>
              <a:buClrTx/>
              <a:buSzTx/>
              <a:buFontTx/>
              <a:buNone/>
            </a:pPr>
            <a:r>
              <a:rPr lang="en-US" altLang="ru-RU" sz="1400" dirty="0">
                <a:solidFill>
                  <a:srgbClr val="0033CC"/>
                </a:solidFill>
                <a:latin typeface="Avenir Next Medium" panose="020B0803020202020204"/>
              </a:rPr>
              <a:t>F</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L</a:t>
            </a:r>
            <a:r>
              <a:rPr lang="ru-RU" altLang="ru-RU" sz="1400" dirty="0">
                <a:solidFill>
                  <a:srgbClr val="0033CC"/>
                </a:solidFill>
                <a:latin typeface="Avenir Next Medium" panose="020B0803020202020204"/>
              </a:rPr>
              <a:t>. </a:t>
            </a:r>
            <a:r>
              <a:rPr lang="en-US" altLang="ru-RU" sz="1400" dirty="0">
                <a:solidFill>
                  <a:srgbClr val="0033CC"/>
                </a:solidFill>
                <a:latin typeface="Avenir Next Medium" panose="020B0803020202020204"/>
              </a:rPr>
              <a:t>Shapiro</a:t>
            </a:r>
            <a:r>
              <a:rPr lang="ru-RU" altLang="ru-RU" sz="1400" dirty="0">
                <a:solidFill>
                  <a:srgbClr val="0033CC"/>
                </a:solidFill>
                <a:latin typeface="Avenir Next Medium" panose="020B0803020202020204"/>
              </a:rPr>
              <a:t>, </a:t>
            </a:r>
            <a:r>
              <a:rPr lang="en-US" altLang="ru-RU" sz="1400" dirty="0">
                <a:solidFill>
                  <a:srgbClr val="0033CC"/>
                </a:solidFill>
                <a:latin typeface="Avenir Next Medium" panose="020B0803020202020204"/>
              </a:rPr>
              <a:t>V</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I</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 </a:t>
            </a:r>
            <a:r>
              <a:rPr lang="en-US" altLang="ru-RU" sz="1400" dirty="0" err="1">
                <a:solidFill>
                  <a:srgbClr val="0033CC"/>
                </a:solidFill>
                <a:latin typeface="Avenir Next Medium" panose="020B0803020202020204"/>
              </a:rPr>
              <a:t>Lushchikov</a:t>
            </a:r>
            <a:r>
              <a:rPr lang="ru-RU" altLang="ru-RU" sz="1400" dirty="0">
                <a:solidFill>
                  <a:srgbClr val="0033CC"/>
                </a:solidFill>
                <a:latin typeface="Avenir Next Medium" panose="020B0803020202020204"/>
              </a:rPr>
              <a:t>, </a:t>
            </a:r>
            <a:r>
              <a:rPr lang="en-US" altLang="ru-RU" sz="1400" dirty="0">
                <a:solidFill>
                  <a:srgbClr val="0033CC"/>
                </a:solidFill>
                <a:latin typeface="Avenir Next Medium" panose="020B0803020202020204"/>
              </a:rPr>
              <a:t>A</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V</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 Strelkov</a:t>
            </a:r>
            <a:r>
              <a:rPr lang="ru-RU" altLang="ru-RU" sz="1400" dirty="0">
                <a:solidFill>
                  <a:srgbClr val="0033CC"/>
                </a:solidFill>
                <a:latin typeface="Avenir Next Medium" panose="020B0803020202020204"/>
              </a:rPr>
              <a:t>, </a:t>
            </a:r>
            <a:r>
              <a:rPr lang="en-US" altLang="ru-RU" sz="1400" dirty="0">
                <a:solidFill>
                  <a:srgbClr val="0033CC"/>
                </a:solidFill>
                <a:latin typeface="Avenir Next Medium" panose="020B0803020202020204"/>
              </a:rPr>
              <a:t>Yu</a:t>
            </a:r>
            <a:r>
              <a:rPr lang="ru-RU" altLang="ru-RU" sz="1400" dirty="0">
                <a:solidFill>
                  <a:srgbClr val="0033CC"/>
                </a:solidFill>
                <a:latin typeface="Avenir Next Medium" panose="020B0803020202020204"/>
              </a:rPr>
              <a:t>.</a:t>
            </a:r>
            <a:r>
              <a:rPr lang="en-US" altLang="ru-RU" sz="1400" dirty="0">
                <a:solidFill>
                  <a:srgbClr val="0033CC"/>
                </a:solidFill>
                <a:latin typeface="Avenir Next Medium" panose="020B0803020202020204"/>
              </a:rPr>
              <a:t>N.</a:t>
            </a:r>
            <a:r>
              <a:rPr lang="ru-RU" altLang="ru-RU" sz="1400" dirty="0">
                <a:solidFill>
                  <a:srgbClr val="0033CC"/>
                </a:solidFill>
                <a:latin typeface="Avenir Next Medium" panose="020B0803020202020204"/>
              </a:rPr>
              <a:t> </a:t>
            </a:r>
            <a:r>
              <a:rPr lang="en-US" altLang="ru-RU" sz="1400" dirty="0" err="1">
                <a:solidFill>
                  <a:srgbClr val="0033CC"/>
                </a:solidFill>
                <a:latin typeface="Avenir Next Medium" panose="020B0803020202020204"/>
              </a:rPr>
              <a:t>Pokotilovski</a:t>
            </a:r>
            <a:endParaRPr lang="ru-RU" altLang="ru-RU" sz="1400" dirty="0">
              <a:solidFill>
                <a:srgbClr val="0033CC"/>
              </a:solidFill>
              <a:latin typeface="Avenir Next Medium" panose="020B0803020202020204"/>
            </a:endParaRPr>
          </a:p>
        </p:txBody>
      </p:sp>
      <p:pic>
        <p:nvPicPr>
          <p:cNvPr id="6" name="Рисунок 5"/>
          <p:cNvPicPr>
            <a:picLocks noChangeAspect="1"/>
          </p:cNvPicPr>
          <p:nvPr/>
        </p:nvPicPr>
        <p:blipFill>
          <a:blip r:embed="rId8"/>
          <a:stretch>
            <a:fillRect/>
          </a:stretch>
        </p:blipFill>
        <p:spPr>
          <a:xfrm>
            <a:off x="4542568" y="2289004"/>
            <a:ext cx="3064864" cy="2287201"/>
          </a:xfrm>
          <a:prstGeom prst="rect">
            <a:avLst/>
          </a:prstGeom>
        </p:spPr>
      </p:pic>
      <p:pic>
        <p:nvPicPr>
          <p:cNvPr id="7" name="Рисунок 6"/>
          <p:cNvPicPr>
            <a:picLocks noChangeAspect="1"/>
          </p:cNvPicPr>
          <p:nvPr/>
        </p:nvPicPr>
        <p:blipFill>
          <a:blip r:embed="rId9"/>
          <a:stretch>
            <a:fillRect/>
          </a:stretch>
        </p:blipFill>
        <p:spPr>
          <a:xfrm>
            <a:off x="4195832" y="4614792"/>
            <a:ext cx="4316867" cy="1823943"/>
          </a:xfrm>
          <a:prstGeom prst="rect">
            <a:avLst/>
          </a:prstGeom>
        </p:spPr>
      </p:pic>
      <p:pic>
        <p:nvPicPr>
          <p:cNvPr id="11" name="Рисунок 10" descr="Изображение выглядит как человек, Человеческое лицо, одежда, улыбка&#10;&#10;Контент, сгенерированный ИИ, может содержать ошибки."/>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8637" y="478713"/>
            <a:ext cx="1053289" cy="1494940"/>
          </a:xfrm>
          <a:prstGeom prst="rect">
            <a:avLst/>
          </a:prstGeom>
        </p:spPr>
      </p:pic>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4556" y="3010412"/>
            <a:ext cx="1569288" cy="25163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556114" y="2068103"/>
            <a:ext cx="1673323" cy="307777"/>
          </a:xfrm>
          <a:prstGeom prst="rect">
            <a:avLst/>
          </a:prstGeom>
          <a:noFill/>
        </p:spPr>
        <p:txBody>
          <a:bodyPr wrap="square" rtlCol="0">
            <a:spAutoFit/>
          </a:bodyPr>
          <a:lstStyle/>
          <a:p>
            <a:r>
              <a:rPr lang="en-US" sz="1400" dirty="0">
                <a:solidFill>
                  <a:srgbClr val="0000FF"/>
                </a:solidFill>
                <a:latin typeface="Avenir Next Medium" panose="020B0803020202020204"/>
              </a:rPr>
              <a:t>V</a:t>
            </a:r>
            <a:r>
              <a:rPr lang="ru-RU" sz="1400" dirty="0">
                <a:solidFill>
                  <a:srgbClr val="0000FF"/>
                </a:solidFill>
                <a:latin typeface="Avenir Next Medium" panose="020B0803020202020204"/>
              </a:rPr>
              <a:t>.</a:t>
            </a:r>
            <a:r>
              <a:rPr lang="en-US" sz="1400" dirty="0">
                <a:solidFill>
                  <a:srgbClr val="0000FF"/>
                </a:solidFill>
                <a:latin typeface="Avenir Next Medium" panose="020B0803020202020204"/>
              </a:rPr>
              <a:t>K</a:t>
            </a:r>
            <a:r>
              <a:rPr lang="ru-RU" sz="1400" dirty="0">
                <a:solidFill>
                  <a:srgbClr val="0000FF"/>
                </a:solidFill>
                <a:latin typeface="Avenir Next Medium" panose="020B0803020202020204"/>
              </a:rPr>
              <a:t>. </a:t>
            </a:r>
            <a:r>
              <a:rPr lang="en-US" sz="1400" dirty="0">
                <a:solidFill>
                  <a:srgbClr val="0000FF"/>
                </a:solidFill>
                <a:latin typeface="Avenir Next Medium" panose="020B0803020202020204"/>
              </a:rPr>
              <a:t>Ignatovich</a:t>
            </a:r>
            <a:endParaRPr lang="ru-RU" sz="1400" dirty="0">
              <a:solidFill>
                <a:srgbClr val="0000FF"/>
              </a:solidFill>
              <a:latin typeface="Avenir Next Medium" panose="020B0803020202020204"/>
            </a:endParaRPr>
          </a:p>
        </p:txBody>
      </p:sp>
      <p:sp>
        <p:nvSpPr>
          <p:cNvPr id="10" name="TextBox 9"/>
          <p:cNvSpPr txBox="1"/>
          <p:nvPr/>
        </p:nvSpPr>
        <p:spPr>
          <a:xfrm>
            <a:off x="9992944" y="5573036"/>
            <a:ext cx="799662" cy="369332"/>
          </a:xfrm>
          <a:prstGeom prst="rect">
            <a:avLst/>
          </a:prstGeom>
          <a:noFill/>
        </p:spPr>
        <p:txBody>
          <a:bodyPr wrap="square" rtlCol="0">
            <a:spAutoFit/>
          </a:bodyPr>
          <a:lstStyle/>
          <a:p>
            <a:r>
              <a:rPr lang="ru-RU" dirty="0">
                <a:latin typeface="Avenir Next Condensed Bold" panose="020B0806020202020204"/>
              </a:rPr>
              <a:t>1986</a:t>
            </a:r>
          </a:p>
        </p:txBody>
      </p:sp>
      <p:sp>
        <p:nvSpPr>
          <p:cNvPr id="2" name="TextBox 1"/>
          <p:cNvSpPr txBox="1"/>
          <p:nvPr/>
        </p:nvSpPr>
        <p:spPr>
          <a:xfrm>
            <a:off x="1553894" y="3029885"/>
            <a:ext cx="799662" cy="369332"/>
          </a:xfrm>
          <a:prstGeom prst="rect">
            <a:avLst/>
          </a:prstGeom>
          <a:noFill/>
        </p:spPr>
        <p:txBody>
          <a:bodyPr wrap="square" rtlCol="0">
            <a:spAutoFit/>
          </a:bodyPr>
          <a:lstStyle/>
          <a:p>
            <a:r>
              <a:rPr lang="ru-RU" dirty="0">
                <a:solidFill>
                  <a:srgbClr val="FF0000"/>
                </a:solidFill>
                <a:latin typeface="Avenir Next Condensed Bold" panose="020B0806020202020204"/>
              </a:rPr>
              <a:t>1969</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93" y="1144270"/>
            <a:ext cx="10380765" cy="433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oAutofit/>
          </a:bodyPr>
          <a:lstStyle/>
          <a:p>
            <a:pPr marL="342900" lvl="0" indent="-342900" algn="just">
              <a:spcAft>
                <a:spcPts val="1200"/>
              </a:spcAft>
              <a:buFont typeface="+mj-lt"/>
              <a:buAutoNum type="arabicPeriod"/>
              <a:tabLst>
                <a:tab pos="457200" algn="l"/>
              </a:tabLst>
            </a:pP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A. I. Frank, G. V. Kulin, N. V. </a:t>
            </a:r>
            <a:r>
              <a:rPr lang="en-US" kern="100" dirty="0" err="1">
                <a:effectLst/>
                <a:latin typeface="Avenir Next Condensed Regular" panose="020B0806020202020204"/>
                <a:ea typeface="Times New Roman" panose="02020603050405020304" pitchFamily="18" charset="0"/>
                <a:cs typeface="Times New Roman" panose="02020603050405020304" pitchFamily="18" charset="0"/>
              </a:rPr>
              <a:t>Rebrova</a:t>
            </a: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 M. A. Zakharov, </a:t>
            </a:r>
            <a:r>
              <a:rPr lang="en-US" b="1" i="1" kern="100" dirty="0">
                <a:effectLst/>
                <a:latin typeface="Avenir Next Condensed Regular" panose="020B0806020202020204"/>
                <a:ea typeface="Times New Roman" panose="02020603050405020304" pitchFamily="18" charset="0"/>
                <a:cs typeface="Times New Roman" panose="02020603050405020304" pitchFamily="18" charset="0"/>
              </a:rPr>
              <a:t>On the Possibility of Creating a UCN Source at a Periodic Pulsed Reacto</a:t>
            </a:r>
            <a:r>
              <a:rPr lang="en-US" b="1" kern="100" dirty="0">
                <a:effectLst/>
                <a:latin typeface="Avenir Next Condensed Regular" panose="020B0806020202020204"/>
                <a:ea typeface="Times New Roman" panose="02020603050405020304" pitchFamily="18" charset="0"/>
                <a:cs typeface="Times New Roman" panose="02020603050405020304" pitchFamily="18" charset="0"/>
              </a:rPr>
              <a:t>r</a:t>
            </a: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 Physics of Particles and Nuclei 53 (1) (2022) 33–44</a:t>
            </a:r>
          </a:p>
          <a:p>
            <a:pPr marL="342900" indent="-342900" algn="just">
              <a:spcAft>
                <a:spcPts val="1200"/>
              </a:spcAft>
              <a:buFont typeface="+mj-lt"/>
              <a:buAutoNum type="arabicPeriod"/>
              <a:tabLst>
                <a:tab pos="457200" algn="l"/>
              </a:tabLst>
            </a:pPr>
            <a:r>
              <a:rPr lang="en-US" u="none" strike="noStrike" kern="100" dirty="0">
                <a:effectLst/>
                <a:latin typeface="Avenir Next Condensed Regular" panose="020B0806020202020204"/>
                <a:ea typeface="Calibri" panose="020F0502020204030204" pitchFamily="34" charset="0"/>
                <a:cs typeface="Times New Roman" panose="02020603050405020304" pitchFamily="18" charset="0"/>
              </a:rPr>
              <a:t>A.I. Frank, G.V. Kulin. </a:t>
            </a:r>
            <a:r>
              <a:rPr lang="en-US" b="1" i="1" u="none" strike="noStrike" kern="100" dirty="0">
                <a:effectLst/>
                <a:latin typeface="Avenir Next Condensed Regular" panose="020B0806020202020204"/>
                <a:ea typeface="Calibri" panose="020F0502020204030204" pitchFamily="34" charset="0"/>
                <a:cs typeface="Times New Roman" panose="02020603050405020304" pitchFamily="18" charset="0"/>
              </a:rPr>
              <a:t>On the duration of the pulse formed by a local time lens for ultracold neutrons</a:t>
            </a:r>
            <a:r>
              <a:rPr lang="en-US" u="none" strike="noStrike" kern="100" dirty="0">
                <a:effectLst/>
                <a:latin typeface="Avenir Next Condensed Regular" panose="020B0806020202020204"/>
                <a:ea typeface="Calibri" panose="020F0502020204030204" pitchFamily="34" charset="0"/>
                <a:cs typeface="Times New Roman" panose="02020603050405020304" pitchFamily="18" charset="0"/>
              </a:rPr>
              <a:t>. Nuclear Instruments and Methods in Physics Research. A </a:t>
            </a:r>
            <a:r>
              <a:rPr lang="en-US" b="1" u="none" strike="noStrike" kern="100" dirty="0">
                <a:effectLst/>
                <a:latin typeface="Avenir Next Condensed Regular" panose="020B0806020202020204"/>
                <a:ea typeface="Calibri" panose="020F0502020204030204" pitchFamily="34" charset="0"/>
                <a:cs typeface="Times New Roman" panose="02020603050405020304" pitchFamily="18" charset="0"/>
              </a:rPr>
              <a:t>1053 </a:t>
            </a:r>
            <a:r>
              <a:rPr lang="en-US" u="none" strike="noStrike" kern="100" dirty="0">
                <a:effectLst/>
                <a:latin typeface="Avenir Next Condensed Regular" panose="020B0806020202020204"/>
                <a:ea typeface="Calibri" panose="020F0502020204030204" pitchFamily="34" charset="0"/>
                <a:cs typeface="Times New Roman" panose="02020603050405020304" pitchFamily="18" charset="0"/>
              </a:rPr>
              <a:t>(2023) 168370. </a:t>
            </a:r>
            <a:endParaRPr lang="ru-RU" u="none" strike="noStrike" kern="100" dirty="0">
              <a:effectLst/>
              <a:latin typeface="Avenir Next Condensed Regular" panose="020B0806020202020204"/>
              <a:ea typeface="Calibri" panose="020F0502020204030204" pitchFamily="34" charset="0"/>
              <a:cs typeface="Times New Roman" panose="02020603050405020304" pitchFamily="18" charset="0"/>
            </a:endParaRPr>
          </a:p>
          <a:p>
            <a:pPr marL="342900" lvl="0" indent="-342900" algn="just">
              <a:spcAft>
                <a:spcPts val="1200"/>
              </a:spcAft>
              <a:buFont typeface="+mj-lt"/>
              <a:buAutoNum type="arabicPeriod"/>
              <a:tabLst>
                <a:tab pos="457200" algn="l"/>
              </a:tabLst>
            </a:pPr>
            <a:r>
              <a:rPr lang="en-US" kern="100" dirty="0">
                <a:effectLst/>
                <a:latin typeface="Avenir Next Condensed Regular" panose="020B0806020202020204"/>
                <a:ea typeface="cmr10"/>
                <a:cs typeface="Times New Roman" panose="02020603050405020304" pitchFamily="18" charset="0"/>
              </a:rPr>
              <a:t>A. I. Frank, G. V. Kulin, M. A. Zakharov, </a:t>
            </a:r>
            <a:r>
              <a:rPr lang="en-US" b="1" i="1" kern="100" dirty="0">
                <a:effectLst/>
                <a:latin typeface="Avenir Next Condensed Regular" panose="020B0806020202020204"/>
                <a:ea typeface="cmr10"/>
                <a:cs typeface="Times New Roman" panose="02020603050405020304" pitchFamily="18" charset="0"/>
              </a:rPr>
              <a:t>On a New Possibility of Pulsed Accumulation of Ultra Cold Neutrons in a Trap</a:t>
            </a:r>
            <a:r>
              <a:rPr lang="en-US" kern="100" dirty="0">
                <a:effectLst/>
                <a:latin typeface="Avenir Next Condensed Regular" panose="020B0806020202020204"/>
                <a:ea typeface="cmr10"/>
                <a:cs typeface="Times New Roman" panose="02020603050405020304" pitchFamily="18" charset="0"/>
              </a:rPr>
              <a:t>. Physics of Particles and Nuclei </a:t>
            </a:r>
            <a:r>
              <a:rPr lang="en-US" sz="2000" kern="100" dirty="0">
                <a:effectLst/>
                <a:latin typeface="Avenir Next Condensed Regular" panose="020B0806020202020204"/>
                <a:ea typeface="cmr10"/>
                <a:cs typeface="Times New Roman" panose="02020603050405020304" pitchFamily="18" charset="0"/>
              </a:rPr>
              <a:t>Letters</a:t>
            </a:r>
            <a:r>
              <a:rPr lang="en-US" kern="100" dirty="0">
                <a:effectLst/>
                <a:latin typeface="Avenir Next Condensed Regular" panose="020B0806020202020204"/>
                <a:ea typeface="cmr10"/>
                <a:cs typeface="Times New Roman" panose="02020603050405020304" pitchFamily="18" charset="0"/>
              </a:rPr>
              <a:t> 20 (4) (2023) 664–667. </a:t>
            </a:r>
            <a:r>
              <a:rPr lang="en-US" kern="100" dirty="0">
                <a:effectLst/>
                <a:latin typeface="Avenir Next Condensed Regular" panose="020B0806020202020204"/>
                <a:ea typeface="CMTT10"/>
                <a:cs typeface="Times New Roman" panose="02020603050405020304" pitchFamily="18" charset="0"/>
              </a:rPr>
              <a:t>doi:10.1134/S1547477123040295</a:t>
            </a:r>
            <a:r>
              <a:rPr lang="en-US" kern="100" dirty="0">
                <a:effectLst/>
                <a:latin typeface="Avenir Next Condensed Regular" panose="020B0806020202020204"/>
                <a:ea typeface="cmr10"/>
                <a:cs typeface="Times New Roman" panose="02020603050405020304" pitchFamily="18" charset="0"/>
              </a:rPr>
              <a:t>.</a:t>
            </a:r>
          </a:p>
          <a:p>
            <a:pPr marL="342900" lvl="0" indent="-342900" algn="just">
              <a:spcAft>
                <a:spcPts val="1200"/>
              </a:spcAft>
              <a:buFont typeface="+mj-lt"/>
              <a:buAutoNum type="arabicPeriod"/>
              <a:tabLst>
                <a:tab pos="457200" algn="l"/>
              </a:tabLst>
            </a:pPr>
            <a:r>
              <a:rPr lang="en-US" dirty="0">
                <a:effectLst/>
                <a:latin typeface="Avenir Next Condensed Regular" panose="020B0806020202020204"/>
                <a:ea typeface="Times New Roman" panose="02020603050405020304" pitchFamily="18" charset="0"/>
                <a:cs typeface="Times New Roman" panose="02020603050405020304" pitchFamily="18" charset="0"/>
              </a:rPr>
              <a:t>A.I. Frank, G.V. Kulin, M.A. Zakharov et al., </a:t>
            </a:r>
            <a:r>
              <a:rPr lang="en-US" b="1" i="1" dirty="0">
                <a:effectLst/>
                <a:latin typeface="Avenir Next Condensed Regular" panose="020B0806020202020204"/>
                <a:ea typeface="Times New Roman" panose="02020603050405020304" pitchFamily="18" charset="0"/>
                <a:cs typeface="Times New Roman" panose="02020603050405020304" pitchFamily="18" charset="0"/>
              </a:rPr>
              <a:t>To the UCN source with pulsed filling of a trap</a:t>
            </a:r>
            <a:r>
              <a:rPr lang="en-US" dirty="0">
                <a:effectLst/>
                <a:latin typeface="Avenir Next Condensed Regular" panose="020B0806020202020204"/>
                <a:ea typeface="Times New Roman" panose="02020603050405020304" pitchFamily="18" charset="0"/>
                <a:cs typeface="Times New Roman" panose="02020603050405020304" pitchFamily="18" charset="0"/>
              </a:rPr>
              <a:t>. arXiv:2412.06460 [</a:t>
            </a:r>
            <a:r>
              <a:rPr lang="en-US" dirty="0" err="1">
                <a:effectLst/>
                <a:latin typeface="Avenir Next Condensed Regular" panose="020B0806020202020204"/>
                <a:ea typeface="Times New Roman" panose="02020603050405020304" pitchFamily="18" charset="0"/>
                <a:cs typeface="Times New Roman" panose="02020603050405020304" pitchFamily="18" charset="0"/>
              </a:rPr>
              <a:t>physics.ins</a:t>
            </a:r>
            <a:r>
              <a:rPr lang="en-US" dirty="0">
                <a:effectLst/>
                <a:latin typeface="Avenir Next Condensed Regular" panose="020B0806020202020204"/>
                <a:ea typeface="Times New Roman" panose="02020603050405020304" pitchFamily="18" charset="0"/>
                <a:cs typeface="Times New Roman" panose="02020603050405020304" pitchFamily="18" charset="0"/>
              </a:rPr>
              <a:t>-det] (2024)</a:t>
            </a:r>
            <a:r>
              <a:rPr lang="ru-RU" dirty="0">
                <a:latin typeface="Avenir Next Condensed Regular" panose="020B0806020202020204"/>
                <a:ea typeface="Times New Roman" panose="02020603050405020304" pitchFamily="18" charset="0"/>
                <a:cs typeface="Times New Roman" panose="02020603050405020304" pitchFamily="18" charset="0"/>
              </a:rPr>
              <a:t>;</a:t>
            </a:r>
            <a:r>
              <a:rPr lang="en-US" dirty="0">
                <a:effectLst/>
                <a:latin typeface="Avenir Next Condensed Regular" panose="020B0806020202020204"/>
                <a:ea typeface="Times New Roman" panose="02020603050405020304" pitchFamily="18" charset="0"/>
                <a:cs typeface="Times New Roman" panose="02020603050405020304" pitchFamily="18" charset="0"/>
              </a:rPr>
              <a:t> </a:t>
            </a: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Physics of Particles and Nuclei </a:t>
            </a:r>
            <a:r>
              <a:rPr lang="en-US" altLang="en-US" kern="100" dirty="0">
                <a:effectLst/>
                <a:latin typeface="Avenir Next Condensed Regular" panose="020B0806020202020204"/>
                <a:ea typeface="Times New Roman" panose="02020603050405020304" pitchFamily="18" charset="0"/>
                <a:cs typeface="Times New Roman" panose="02020603050405020304" pitchFamily="18" charset="0"/>
              </a:rPr>
              <a:t>56</a:t>
            </a:r>
            <a:r>
              <a:rPr lang="ru-RU" altLang="en-US" kern="100" dirty="0">
                <a:effectLst/>
                <a:latin typeface="Avenir Next Condensed Regular" panose="020B0806020202020204"/>
                <a:ea typeface="Times New Roman" panose="02020603050405020304" pitchFamily="18" charset="0"/>
                <a:cs typeface="Times New Roman" panose="02020603050405020304" pitchFamily="18" charset="0"/>
              </a:rPr>
              <a:t> (</a:t>
            </a:r>
            <a:r>
              <a:rPr lang="en-US" altLang="en-US" kern="100" dirty="0">
                <a:effectLst/>
                <a:latin typeface="Avenir Next Condensed Regular" panose="020B0806020202020204"/>
                <a:ea typeface="Times New Roman" panose="02020603050405020304" pitchFamily="18" charset="0"/>
                <a:cs typeface="Times New Roman" panose="02020603050405020304" pitchFamily="18" charset="0"/>
              </a:rPr>
              <a:t>5</a:t>
            </a:r>
            <a:r>
              <a:rPr lang="ru-RU" altLang="en-US" kern="100" dirty="0">
                <a:effectLst/>
                <a:latin typeface="Avenir Next Condensed Regular" panose="020B0806020202020204"/>
                <a:ea typeface="Times New Roman" panose="02020603050405020304" pitchFamily="18" charset="0"/>
                <a:cs typeface="Times New Roman" panose="02020603050405020304" pitchFamily="18" charset="0"/>
              </a:rPr>
              <a:t>)</a:t>
            </a:r>
            <a:r>
              <a:rPr lang="en-US" altLang="en-US" kern="100" dirty="0">
                <a:effectLst/>
                <a:latin typeface="Avenir Next Condensed Regular" panose="020B0806020202020204"/>
                <a:ea typeface="Times New Roman" panose="02020603050405020304" pitchFamily="18" charset="0"/>
                <a:cs typeface="Times New Roman" panose="02020603050405020304" pitchFamily="18" charset="0"/>
              </a:rPr>
              <a:t> (2025) </a:t>
            </a: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a:t>
            </a:r>
            <a:r>
              <a:rPr lang="en-US" kern="100" dirty="0">
                <a:latin typeface="Avenir Next Condensed Regular" panose="020B0806020202020204"/>
                <a:ea typeface="Times New Roman" panose="02020603050405020304" pitchFamily="18" charset="0"/>
                <a:cs typeface="Times New Roman" panose="02020603050405020304" pitchFamily="18" charset="0"/>
              </a:rPr>
              <a:t>in print</a:t>
            </a:r>
            <a:r>
              <a:rPr lang="en-US" kern="100" dirty="0">
                <a:effectLst/>
                <a:latin typeface="Avenir Next Condensed Regular" panose="020B0806020202020204"/>
                <a:ea typeface="Times New Roman" panose="02020603050405020304" pitchFamily="18" charset="0"/>
                <a:cs typeface="Times New Roman" panose="02020603050405020304" pitchFamily="18" charset="0"/>
              </a:rPr>
              <a:t>)</a:t>
            </a:r>
            <a:r>
              <a:rPr lang="ru-RU" kern="100" dirty="0">
                <a:effectLst/>
                <a:latin typeface="Avenir Next Condensed Regular" panose="020B0806020202020204"/>
                <a:ea typeface="Times New Roman" panose="02020603050405020304" pitchFamily="18" charset="0"/>
                <a:cs typeface="Times New Roman" panose="02020603050405020304" pitchFamily="18" charset="0"/>
              </a:rPr>
              <a:t>.</a:t>
            </a:r>
            <a:endParaRPr lang="en-US" dirty="0">
              <a:effectLst/>
              <a:latin typeface="Avenir Next Condensed Regular" panose="020B0806020202020204"/>
              <a:ea typeface="Times New Roman" panose="02020603050405020304" pitchFamily="18" charset="0"/>
              <a:cs typeface="Times New Roman" panose="02020603050405020304" pitchFamily="18" charset="0"/>
            </a:endParaRPr>
          </a:p>
          <a:p>
            <a:pPr marL="342900" indent="-342900" algn="just">
              <a:spcAft>
                <a:spcPts val="1200"/>
              </a:spcAft>
              <a:buFont typeface="+mj-lt"/>
              <a:buAutoNum type="arabicPeriod"/>
              <a:tabLst>
                <a:tab pos="457200" algn="l"/>
              </a:tabLst>
            </a:pPr>
            <a:r>
              <a:rPr lang="en-US" dirty="0">
                <a:effectLst/>
                <a:latin typeface="Avenir Next Condensed Regular" panose="020B0806020202020204"/>
                <a:ea typeface="Times New Roman" panose="02020603050405020304" pitchFamily="18" charset="0"/>
                <a:cs typeface="Times New Roman" panose="02020603050405020304" pitchFamily="18" charset="0"/>
              </a:rPr>
              <a:t>A.A. Popov, K.S. Osipenko</a:t>
            </a:r>
            <a:r>
              <a:rPr lang="en-US" b="1" dirty="0">
                <a:effectLst/>
                <a:latin typeface="Avenir Next Condensed Regular" panose="020B0806020202020204"/>
                <a:ea typeface="Times New Roman" panose="02020603050405020304" pitchFamily="18" charset="0"/>
                <a:cs typeface="Times New Roman" panose="02020603050405020304" pitchFamily="18" charset="0"/>
              </a:rPr>
              <a:t>, </a:t>
            </a:r>
            <a:r>
              <a:rPr lang="en-US" dirty="0">
                <a:effectLst/>
                <a:latin typeface="Avenir Next Condensed Regular" panose="020B0806020202020204"/>
                <a:ea typeface="Times New Roman" panose="02020603050405020304" pitchFamily="18" charset="0"/>
                <a:cs typeface="Times New Roman" panose="02020603050405020304" pitchFamily="18" charset="0"/>
              </a:rPr>
              <a:t>V.I. </a:t>
            </a:r>
            <a:r>
              <a:rPr lang="en-US" dirty="0" err="1">
                <a:effectLst/>
                <a:latin typeface="Avenir Next Condensed Regular" panose="020B0806020202020204"/>
                <a:ea typeface="Times New Roman" panose="02020603050405020304" pitchFamily="18" charset="0"/>
                <a:cs typeface="Times New Roman" panose="02020603050405020304" pitchFamily="18" charset="0"/>
              </a:rPr>
              <a:t>Scherbakov</a:t>
            </a:r>
            <a:r>
              <a:rPr lang="en-US" dirty="0">
                <a:effectLst/>
                <a:latin typeface="Avenir Next Condensed Regular" panose="020B0806020202020204"/>
                <a:ea typeface="Times New Roman" panose="02020603050405020304" pitchFamily="18" charset="0"/>
                <a:cs typeface="Times New Roman" panose="02020603050405020304" pitchFamily="18" charset="0"/>
              </a:rPr>
              <a:t> et al., </a:t>
            </a:r>
            <a:r>
              <a:rPr lang="en-US" b="1" i="1" dirty="0">
                <a:effectLst/>
                <a:latin typeface="Avenir Next Condensed Regular" panose="020B0806020202020204"/>
                <a:ea typeface="Times New Roman" panose="02020603050405020304" pitchFamily="18" charset="0"/>
                <a:cs typeface="Times New Roman" panose="02020603050405020304" pitchFamily="18" charset="0"/>
              </a:rPr>
              <a:t>The concept of a superconducting spin flipper – neutron decelerator for a UCN source at a pulsed reactor</a:t>
            </a:r>
            <a:r>
              <a:rPr lang="en-US" dirty="0">
                <a:effectLst/>
                <a:latin typeface="Avenir Next Condensed Regular" panose="020B0806020202020204"/>
                <a:ea typeface="Times New Roman" panose="02020603050405020304" pitchFamily="18" charset="0"/>
                <a:cs typeface="Times New Roman" panose="02020603050405020304" pitchFamily="18" charset="0"/>
              </a:rPr>
              <a:t>. arXiv:2503.10878 [</a:t>
            </a:r>
            <a:r>
              <a:rPr lang="en-US" dirty="0" err="1">
                <a:effectLst/>
                <a:latin typeface="Avenir Next Condensed Regular" panose="020B0806020202020204"/>
                <a:ea typeface="Times New Roman" panose="02020603050405020304" pitchFamily="18" charset="0"/>
                <a:cs typeface="Times New Roman" panose="02020603050405020304" pitchFamily="18" charset="0"/>
              </a:rPr>
              <a:t>physics.ins</a:t>
            </a:r>
            <a:r>
              <a:rPr lang="en-US" dirty="0">
                <a:effectLst/>
                <a:latin typeface="Avenir Next Condensed Regular" panose="020B0806020202020204"/>
                <a:ea typeface="Times New Roman" panose="02020603050405020304" pitchFamily="18" charset="0"/>
                <a:cs typeface="Times New Roman" panose="02020603050405020304" pitchFamily="18" charset="0"/>
              </a:rPr>
              <a:t>-det] (202</a:t>
            </a:r>
            <a:r>
              <a:rPr lang="ru-RU" dirty="0">
                <a:effectLst/>
                <a:latin typeface="Avenir Next Condensed Regular" panose="020B0806020202020204"/>
                <a:ea typeface="Times New Roman" panose="02020603050405020304" pitchFamily="18" charset="0"/>
                <a:cs typeface="Times New Roman" panose="02020603050405020304" pitchFamily="18" charset="0"/>
              </a:rPr>
              <a:t>5</a:t>
            </a:r>
            <a:r>
              <a:rPr lang="en-US" dirty="0">
                <a:effectLst/>
                <a:latin typeface="Avenir Next Condensed Regular" panose="020B0806020202020204"/>
                <a:ea typeface="Times New Roman" panose="02020603050405020304" pitchFamily="18" charset="0"/>
                <a:cs typeface="Times New Roman" panose="02020603050405020304" pitchFamily="18" charset="0"/>
              </a:rPr>
              <a:t>);</a:t>
            </a:r>
            <a:r>
              <a:rPr lang="ru-RU" dirty="0">
                <a:effectLst/>
                <a:latin typeface="Avenir Next Condensed Regular" panose="020B0806020202020204"/>
                <a:ea typeface="Times New Roman" panose="02020603050405020304" pitchFamily="18" charset="0"/>
                <a:cs typeface="Times New Roman" panose="02020603050405020304" pitchFamily="18" charset="0"/>
              </a:rPr>
              <a:t> </a:t>
            </a:r>
            <a:r>
              <a:rPr lang="en-US" dirty="0">
                <a:effectLst/>
                <a:latin typeface="Avenir Next Condensed Regular" panose="020B0806020202020204"/>
                <a:ea typeface="Times New Roman" panose="02020603050405020304" pitchFamily="18" charset="0"/>
                <a:cs typeface="Times New Roman" panose="02020603050405020304" pitchFamily="18" charset="0"/>
              </a:rPr>
              <a:t>Natural Science Review (accepted for publication).</a:t>
            </a:r>
            <a:endParaRPr lang="ru-RU"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A time-dependent magnetic field lens"/>
          <p:cNvSpPr txBox="1"/>
          <p:nvPr/>
        </p:nvSpPr>
        <p:spPr>
          <a:xfrm>
            <a:off x="381635" y="124460"/>
            <a:ext cx="7148718" cy="52322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dirty="0"/>
              <a:t>List of publications on the subject of the project</a:t>
            </a:r>
            <a:endParaRPr dirty="0"/>
          </a:p>
        </p:txBody>
      </p:sp>
      <p:pic>
        <p:nvPicPr>
          <p:cNvPr id="5" name="Линия Линия" descr="Линия Линия"/>
          <p:cNvPicPr/>
          <p:nvPr/>
        </p:nvPicPr>
        <p:blipFill>
          <a:blip r:embed="rId2"/>
          <a:stretch>
            <a:fillRect/>
          </a:stretch>
        </p:blipFill>
        <p:spPr>
          <a:xfrm>
            <a:off x="325966" y="622300"/>
            <a:ext cx="11540068" cy="76200"/>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 time-dependent magnetic field lens"/>
          <p:cNvSpPr txBox="1"/>
          <p:nvPr/>
        </p:nvSpPr>
        <p:spPr>
          <a:xfrm>
            <a:off x="356870" y="124460"/>
            <a:ext cx="4494530" cy="52322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dirty="0"/>
              <a:t>Human resources available</a:t>
            </a:r>
            <a:endParaRPr dirty="0"/>
          </a:p>
        </p:txBody>
      </p:sp>
      <p:pic>
        <p:nvPicPr>
          <p:cNvPr id="5" name="Линия Линия" descr="Линия Линия"/>
          <p:cNvPicPr/>
          <p:nvPr/>
        </p:nvPicPr>
        <p:blipFill>
          <a:blip r:embed="rId2"/>
          <a:stretch>
            <a:fillRect/>
          </a:stretch>
        </p:blipFill>
        <p:spPr>
          <a:xfrm>
            <a:off x="325966" y="622300"/>
            <a:ext cx="11540068" cy="76200"/>
          </a:xfrm>
          <a:prstGeom prst="rect">
            <a:avLst/>
          </a:prstGeom>
        </p:spPr>
      </p:pic>
      <p:graphicFrame>
        <p:nvGraphicFramePr>
          <p:cNvPr id="6" name="Таблица 5">
            <a:extLst>
              <a:ext uri="{FF2B5EF4-FFF2-40B4-BE49-F238E27FC236}">
                <a16:creationId xmlns:a16="http://schemas.microsoft.com/office/drawing/2014/main" id="{F19B558E-E020-4672-E9B8-0E9FA4D805F4}"/>
              </a:ext>
            </a:extLst>
          </p:cNvPr>
          <p:cNvGraphicFramePr>
            <a:graphicFrameLocks noGrp="1"/>
          </p:cNvGraphicFramePr>
          <p:nvPr>
            <p:extLst>
              <p:ext uri="{D42A27DB-BD31-4B8C-83A1-F6EECF244321}">
                <p14:modId xmlns:p14="http://schemas.microsoft.com/office/powerpoint/2010/main" val="2746076607"/>
              </p:ext>
            </p:extLst>
          </p:nvPr>
        </p:nvGraphicFramePr>
        <p:xfrm>
          <a:off x="2604135" y="1559411"/>
          <a:ext cx="6909612" cy="2717765"/>
        </p:xfrm>
        <a:graphic>
          <a:graphicData uri="http://schemas.openxmlformats.org/drawingml/2006/table">
            <a:tbl>
              <a:tblPr firstRow="1" firstCol="1" bandRow="1">
                <a:tableStyleId>{5940675A-B579-460E-94D1-54222C63F5DA}</a:tableStyleId>
              </a:tblPr>
              <a:tblGrid>
                <a:gridCol w="2637372">
                  <a:extLst>
                    <a:ext uri="{9D8B030D-6E8A-4147-A177-3AD203B41FA5}">
                      <a16:colId xmlns:a16="http://schemas.microsoft.com/office/drawing/2014/main" val="1930372448"/>
                    </a:ext>
                  </a:extLst>
                </a:gridCol>
                <a:gridCol w="1644152">
                  <a:extLst>
                    <a:ext uri="{9D8B030D-6E8A-4147-A177-3AD203B41FA5}">
                      <a16:colId xmlns:a16="http://schemas.microsoft.com/office/drawing/2014/main" val="1742489390"/>
                    </a:ext>
                  </a:extLst>
                </a:gridCol>
                <a:gridCol w="2628088">
                  <a:extLst>
                    <a:ext uri="{9D8B030D-6E8A-4147-A177-3AD203B41FA5}">
                      <a16:colId xmlns:a16="http://schemas.microsoft.com/office/drawing/2014/main" val="1945227608"/>
                    </a:ext>
                  </a:extLst>
                </a:gridCol>
              </a:tblGrid>
              <a:tr h="416325">
                <a:tc>
                  <a:txBody>
                    <a:bodyPr/>
                    <a:lstStyle/>
                    <a:p>
                      <a:pPr algn="ctr">
                        <a:lnSpc>
                          <a:spcPts val="1200"/>
                        </a:lnSpc>
                        <a:spcAft>
                          <a:spcPts val="800"/>
                        </a:spcAft>
                        <a:buNone/>
                      </a:pPr>
                      <a:r>
                        <a:rPr lang="ru-RU" sz="2000">
                          <a:effectLst/>
                          <a:latin typeface="Avenir Next Condensed Medium"/>
                        </a:rPr>
                        <a:t>Category of employees</a:t>
                      </a:r>
                      <a:endParaRPr lang="ru-RU" sz="2000">
                        <a:effectLst/>
                        <a:latin typeface="Avenir Next Condensed Medium"/>
                        <a:ea typeface="Calibri" panose="020F0502020204030204" pitchFamily="34" charset="0"/>
                      </a:endParaRPr>
                    </a:p>
                  </a:txBody>
                  <a:tcPr marL="45022" marR="45022" marT="0" marB="0" anchor="ctr"/>
                </a:tc>
                <a:tc>
                  <a:txBody>
                    <a:bodyPr/>
                    <a:lstStyle/>
                    <a:p>
                      <a:pPr algn="ctr">
                        <a:lnSpc>
                          <a:spcPct val="105000"/>
                        </a:lnSpc>
                        <a:spcAft>
                          <a:spcPts val="800"/>
                        </a:spcAft>
                        <a:buNone/>
                      </a:pPr>
                      <a:r>
                        <a:rPr lang="ru-RU" sz="2000">
                          <a:effectLst/>
                          <a:latin typeface="Avenir Next Condensed Medium"/>
                        </a:rPr>
                        <a:t>Division</a:t>
                      </a:r>
                      <a:endParaRPr lang="ru-RU" sz="2000">
                        <a:effectLst/>
                        <a:latin typeface="Avenir Next Condensed Medium"/>
                        <a:ea typeface="Calibri" panose="020F0502020204030204" pitchFamily="34" charset="0"/>
                      </a:endParaRPr>
                    </a:p>
                  </a:txBody>
                  <a:tcPr marL="45022" marR="45022" marT="0" marB="0" anchor="ctr"/>
                </a:tc>
                <a:tc>
                  <a:txBody>
                    <a:bodyPr/>
                    <a:lstStyle/>
                    <a:p>
                      <a:pPr algn="ctr">
                        <a:lnSpc>
                          <a:spcPct val="105000"/>
                        </a:lnSpc>
                        <a:spcAft>
                          <a:spcPts val="800"/>
                        </a:spcAft>
                        <a:buNone/>
                      </a:pPr>
                      <a:r>
                        <a:rPr lang="ru-RU" sz="2000">
                          <a:effectLst/>
                          <a:latin typeface="Avenir Next Condensed Medium"/>
                        </a:rPr>
                        <a:t>Amount of FTE</a:t>
                      </a:r>
                      <a:endParaRPr lang="ru-RU" sz="2000">
                        <a:effectLst/>
                        <a:latin typeface="Avenir Next Condensed Medium"/>
                        <a:ea typeface="Calibri" panose="020F0502020204030204" pitchFamily="34" charset="0"/>
                      </a:endParaRPr>
                    </a:p>
                  </a:txBody>
                  <a:tcPr marL="45022" marR="45022" marT="0" marB="0" anchor="ctr"/>
                </a:tc>
                <a:extLst>
                  <a:ext uri="{0D108BD9-81ED-4DB2-BD59-A6C34878D82A}">
                    <a16:rowId xmlns:a16="http://schemas.microsoft.com/office/drawing/2014/main" val="4024196368"/>
                  </a:ext>
                </a:extLst>
              </a:tr>
              <a:tr h="552311">
                <a:tc>
                  <a:txBody>
                    <a:bodyPr/>
                    <a:lstStyle/>
                    <a:p>
                      <a:pPr>
                        <a:lnSpc>
                          <a:spcPct val="150000"/>
                        </a:lnSpc>
                        <a:spcAft>
                          <a:spcPts val="800"/>
                        </a:spcAft>
                        <a:buNone/>
                      </a:pPr>
                      <a:r>
                        <a:rPr lang="ru-RU" sz="2000" dirty="0" err="1">
                          <a:effectLst/>
                          <a:latin typeface="Avenir Next Condensed Medium"/>
                        </a:rPr>
                        <a:t>research</a:t>
                      </a:r>
                      <a:r>
                        <a:rPr lang="ru-RU" sz="2000" dirty="0">
                          <a:effectLst/>
                          <a:latin typeface="Avenir Next Condensed Medium"/>
                        </a:rPr>
                        <a:t> </a:t>
                      </a:r>
                      <a:r>
                        <a:rPr lang="ru-RU" sz="2000" dirty="0" err="1">
                          <a:effectLst/>
                          <a:latin typeface="Avenir Next Condensed Medium"/>
                        </a:rPr>
                        <a:t>scientists</a:t>
                      </a:r>
                      <a:endParaRPr lang="ru-RU" sz="2000" dirty="0">
                        <a:effectLst/>
                        <a:latin typeface="Avenir Next Condensed Medium"/>
                        <a:ea typeface="Calibri" panose="020F0502020204030204" pitchFamily="34" charset="0"/>
                      </a:endParaRPr>
                    </a:p>
                  </a:txBody>
                  <a:tcPr marL="45022" marR="45022" marT="0" marB="0"/>
                </a:tc>
                <a:tc>
                  <a:txBody>
                    <a:bodyPr/>
                    <a:lstStyle/>
                    <a:p>
                      <a:pPr>
                        <a:lnSpc>
                          <a:spcPct val="150000"/>
                        </a:lnSpc>
                        <a:spcAft>
                          <a:spcPts val="800"/>
                        </a:spcAft>
                        <a:buNone/>
                      </a:pPr>
                      <a:r>
                        <a:rPr lang="en-US" sz="2000">
                          <a:effectLst/>
                          <a:latin typeface="Avenir Next Condensed Medium"/>
                        </a:rPr>
                        <a:t>FLNP</a:t>
                      </a:r>
                      <a:endParaRPr lang="ru-RU" sz="2000">
                        <a:effectLst/>
                        <a:latin typeface="Avenir Next Condensed Medium"/>
                        <a:ea typeface="Calibri" panose="020F0502020204030204" pitchFamily="34" charset="0"/>
                      </a:endParaRPr>
                    </a:p>
                  </a:txBody>
                  <a:tcPr marL="45022" marR="45022" marT="0" marB="0"/>
                </a:tc>
                <a:tc>
                  <a:txBody>
                    <a:bodyPr/>
                    <a:lstStyle/>
                    <a:p>
                      <a:pPr algn="ctr">
                        <a:lnSpc>
                          <a:spcPct val="150000"/>
                        </a:lnSpc>
                        <a:spcAft>
                          <a:spcPts val="800"/>
                        </a:spcAft>
                        <a:buNone/>
                      </a:pPr>
                      <a:r>
                        <a:rPr lang="ru-RU" sz="2000" dirty="0">
                          <a:effectLst/>
                          <a:latin typeface="Avenir Next Condensed Medium"/>
                        </a:rPr>
                        <a:t>5.4</a:t>
                      </a:r>
                      <a:endParaRPr lang="ru-RU" sz="2000" dirty="0">
                        <a:effectLst/>
                        <a:latin typeface="Avenir Next Condensed Medium"/>
                        <a:ea typeface="Calibri" panose="020F0502020204030204" pitchFamily="34" charset="0"/>
                      </a:endParaRPr>
                    </a:p>
                  </a:txBody>
                  <a:tcPr marL="45022" marR="45022" marT="0" marB="0"/>
                </a:tc>
                <a:extLst>
                  <a:ext uri="{0D108BD9-81ED-4DB2-BD59-A6C34878D82A}">
                    <a16:rowId xmlns:a16="http://schemas.microsoft.com/office/drawing/2014/main" val="636118415"/>
                  </a:ext>
                </a:extLst>
              </a:tr>
              <a:tr h="540655">
                <a:tc>
                  <a:txBody>
                    <a:bodyPr/>
                    <a:lstStyle/>
                    <a:p>
                      <a:pPr>
                        <a:lnSpc>
                          <a:spcPct val="150000"/>
                        </a:lnSpc>
                        <a:spcAft>
                          <a:spcPts val="800"/>
                        </a:spcAft>
                        <a:buNone/>
                      </a:pPr>
                      <a:r>
                        <a:rPr lang="en-US" sz="2000" dirty="0">
                          <a:effectLst/>
                          <a:latin typeface="Avenir Next Condensed Medium"/>
                        </a:rPr>
                        <a:t>engineers</a:t>
                      </a:r>
                      <a:endParaRPr lang="ru-RU" sz="2000" dirty="0">
                        <a:effectLst/>
                        <a:latin typeface="Avenir Next Condensed Medium"/>
                        <a:ea typeface="Calibri" panose="020F0502020204030204" pitchFamily="34" charset="0"/>
                      </a:endParaRPr>
                    </a:p>
                  </a:txBody>
                  <a:tcPr marL="45022" marR="45022" marT="0" marB="0"/>
                </a:tc>
                <a:tc>
                  <a:txBody>
                    <a:bodyPr/>
                    <a:lstStyle/>
                    <a:p>
                      <a:pPr>
                        <a:lnSpc>
                          <a:spcPct val="150000"/>
                        </a:lnSpc>
                        <a:spcAft>
                          <a:spcPts val="800"/>
                        </a:spcAft>
                        <a:buNone/>
                      </a:pPr>
                      <a:r>
                        <a:rPr lang="en-US" sz="2000">
                          <a:effectLst/>
                          <a:latin typeface="Avenir Next Condensed Medium"/>
                        </a:rPr>
                        <a:t>FLNP</a:t>
                      </a:r>
                      <a:endParaRPr lang="ru-RU" sz="2000">
                        <a:effectLst/>
                        <a:latin typeface="Avenir Next Condensed Medium"/>
                        <a:ea typeface="Calibri" panose="020F0502020204030204" pitchFamily="34" charset="0"/>
                      </a:endParaRPr>
                    </a:p>
                  </a:txBody>
                  <a:tcPr marL="45022" marR="45022" marT="0" marB="0"/>
                </a:tc>
                <a:tc>
                  <a:txBody>
                    <a:bodyPr/>
                    <a:lstStyle/>
                    <a:p>
                      <a:pPr algn="ctr">
                        <a:lnSpc>
                          <a:spcPct val="150000"/>
                        </a:lnSpc>
                        <a:spcAft>
                          <a:spcPts val="800"/>
                        </a:spcAft>
                        <a:buNone/>
                      </a:pPr>
                      <a:r>
                        <a:rPr lang="ru-RU" sz="2000" dirty="0">
                          <a:effectLst/>
                          <a:latin typeface="Avenir Next Condensed Medium"/>
                        </a:rPr>
                        <a:t>1.7</a:t>
                      </a:r>
                      <a:endParaRPr lang="ru-RU" sz="2000" dirty="0">
                        <a:effectLst/>
                        <a:latin typeface="Avenir Next Condensed Medium"/>
                        <a:ea typeface="Calibri" panose="020F0502020204030204" pitchFamily="34" charset="0"/>
                      </a:endParaRPr>
                    </a:p>
                  </a:txBody>
                  <a:tcPr marL="45022" marR="45022" marT="0" marB="0"/>
                </a:tc>
                <a:extLst>
                  <a:ext uri="{0D108BD9-81ED-4DB2-BD59-A6C34878D82A}">
                    <a16:rowId xmlns:a16="http://schemas.microsoft.com/office/drawing/2014/main" val="1767863640"/>
                  </a:ext>
                </a:extLst>
              </a:tr>
              <a:tr h="798518">
                <a:tc>
                  <a:txBody>
                    <a:bodyPr/>
                    <a:lstStyle/>
                    <a:p>
                      <a:pPr>
                        <a:lnSpc>
                          <a:spcPct val="150000"/>
                        </a:lnSpc>
                        <a:spcAft>
                          <a:spcPts val="800"/>
                        </a:spcAft>
                        <a:buNone/>
                      </a:pPr>
                      <a:r>
                        <a:rPr lang="ru-RU" sz="2000" dirty="0" err="1">
                          <a:effectLst/>
                          <a:latin typeface="Avenir Next Condensed Medium"/>
                        </a:rPr>
                        <a:t>specialists</a:t>
                      </a:r>
                      <a:endParaRPr lang="ru-RU" sz="2000" dirty="0">
                        <a:effectLst/>
                        <a:latin typeface="Avenir Next Condensed Medium"/>
                        <a:ea typeface="Calibri" panose="020F0502020204030204" pitchFamily="34" charset="0"/>
                      </a:endParaRPr>
                    </a:p>
                  </a:txBody>
                  <a:tcPr marL="45022" marR="45022" marT="0" marB="0"/>
                </a:tc>
                <a:tc>
                  <a:txBody>
                    <a:bodyPr/>
                    <a:lstStyle/>
                    <a:p>
                      <a:pPr>
                        <a:lnSpc>
                          <a:spcPct val="150000"/>
                        </a:lnSpc>
                        <a:spcAft>
                          <a:spcPts val="800"/>
                        </a:spcAft>
                        <a:buNone/>
                      </a:pPr>
                      <a:r>
                        <a:rPr lang="en-US" sz="2000">
                          <a:effectLst/>
                          <a:latin typeface="Avenir Next Condensed Medium"/>
                        </a:rPr>
                        <a:t>FLNP</a:t>
                      </a:r>
                      <a:endParaRPr lang="ru-RU" sz="2000">
                        <a:effectLst/>
                        <a:latin typeface="Avenir Next Condensed Medium"/>
                        <a:ea typeface="Calibri" panose="020F0502020204030204" pitchFamily="34" charset="0"/>
                      </a:endParaRPr>
                    </a:p>
                  </a:txBody>
                  <a:tcPr marL="45022" marR="45022" marT="0" marB="0"/>
                </a:tc>
                <a:tc>
                  <a:txBody>
                    <a:bodyPr/>
                    <a:lstStyle/>
                    <a:p>
                      <a:pPr algn="ctr">
                        <a:lnSpc>
                          <a:spcPct val="150000"/>
                        </a:lnSpc>
                        <a:spcAft>
                          <a:spcPts val="800"/>
                        </a:spcAft>
                        <a:buNone/>
                      </a:pPr>
                      <a:r>
                        <a:rPr lang="ru-RU" sz="2000" dirty="0">
                          <a:effectLst/>
                          <a:latin typeface="Avenir Next Condensed Medium"/>
                        </a:rPr>
                        <a:t>1.6</a:t>
                      </a:r>
                      <a:endParaRPr lang="ru-RU" sz="2000" dirty="0">
                        <a:effectLst/>
                        <a:latin typeface="Avenir Next Condensed Medium"/>
                        <a:ea typeface="Calibri" panose="020F0502020204030204" pitchFamily="34" charset="0"/>
                      </a:endParaRPr>
                    </a:p>
                  </a:txBody>
                  <a:tcPr marL="45022" marR="45022" marT="0" marB="0"/>
                </a:tc>
                <a:extLst>
                  <a:ext uri="{0D108BD9-81ED-4DB2-BD59-A6C34878D82A}">
                    <a16:rowId xmlns:a16="http://schemas.microsoft.com/office/drawing/2014/main" val="1558916612"/>
                  </a:ext>
                </a:extLst>
              </a:tr>
              <a:tr h="182165">
                <a:tc>
                  <a:txBody>
                    <a:bodyPr/>
                    <a:lstStyle/>
                    <a:p>
                      <a:r>
                        <a:rPr lang="en-US" sz="2000" b="1" dirty="0">
                          <a:latin typeface="Avenir Next Condensed Medium"/>
                        </a:rPr>
                        <a:t>Total</a:t>
                      </a:r>
                      <a:endParaRPr lang="ru-RU" sz="2000" b="1" dirty="0">
                        <a:latin typeface="Avenir Next Condensed Medium"/>
                      </a:endParaRPr>
                    </a:p>
                  </a:txBody>
                  <a:tcPr/>
                </a:tc>
                <a:tc>
                  <a:txBody>
                    <a:bodyPr/>
                    <a:lstStyle/>
                    <a:p>
                      <a:pPr algn="just">
                        <a:lnSpc>
                          <a:spcPct val="150000"/>
                        </a:lnSpc>
                        <a:spcAft>
                          <a:spcPts val="800"/>
                        </a:spcAft>
                        <a:buNone/>
                      </a:pPr>
                      <a:r>
                        <a:rPr lang="ru-RU" sz="2000" b="1">
                          <a:effectLst/>
                          <a:latin typeface="Avenir Next Condensed Medium"/>
                        </a:rPr>
                        <a:t> </a:t>
                      </a:r>
                      <a:endParaRPr lang="ru-RU" sz="2000" b="1">
                        <a:effectLst/>
                        <a:latin typeface="Avenir Next Condensed Medium"/>
                        <a:ea typeface="Calibri" panose="020F0502020204030204" pitchFamily="34" charset="0"/>
                      </a:endParaRPr>
                    </a:p>
                  </a:txBody>
                  <a:tcPr marL="45022" marR="45022" marT="0" marB="0"/>
                </a:tc>
                <a:tc>
                  <a:txBody>
                    <a:bodyPr/>
                    <a:lstStyle/>
                    <a:p>
                      <a:pPr algn="ctr">
                        <a:lnSpc>
                          <a:spcPct val="150000"/>
                        </a:lnSpc>
                        <a:spcAft>
                          <a:spcPts val="800"/>
                        </a:spcAft>
                        <a:buNone/>
                      </a:pPr>
                      <a:r>
                        <a:rPr lang="ru-RU" sz="2000" b="1" dirty="0">
                          <a:effectLst/>
                          <a:latin typeface="Avenir Next Condensed Medium"/>
                        </a:rPr>
                        <a:t>8</a:t>
                      </a:r>
                      <a:r>
                        <a:rPr lang="en-US" sz="2000" b="1" dirty="0">
                          <a:effectLst/>
                          <a:latin typeface="Avenir Next Condensed Medium"/>
                        </a:rPr>
                        <a:t>.</a:t>
                      </a:r>
                      <a:r>
                        <a:rPr lang="ru-RU" sz="2000" b="1" dirty="0">
                          <a:effectLst/>
                          <a:latin typeface="Avenir Next Condensed Medium"/>
                        </a:rPr>
                        <a:t>7</a:t>
                      </a:r>
                      <a:endParaRPr lang="ru-RU" sz="2000" b="1" dirty="0">
                        <a:effectLst/>
                        <a:latin typeface="Avenir Next Condensed Medium"/>
                        <a:ea typeface="Calibri" panose="020F0502020204030204" pitchFamily="34" charset="0"/>
                      </a:endParaRPr>
                    </a:p>
                  </a:txBody>
                  <a:tcPr marL="45022" marR="45022" marT="0" marB="0"/>
                </a:tc>
                <a:extLst>
                  <a:ext uri="{0D108BD9-81ED-4DB2-BD59-A6C34878D82A}">
                    <a16:rowId xmlns:a16="http://schemas.microsoft.com/office/drawing/2014/main" val="583599195"/>
                  </a:ext>
                </a:extLst>
              </a:tr>
            </a:tbl>
          </a:graphicData>
        </a:graphic>
      </p:graphicFrame>
      <p:sp>
        <p:nvSpPr>
          <p:cNvPr id="3" name="TextBox 2">
            <a:extLst>
              <a:ext uri="{FF2B5EF4-FFF2-40B4-BE49-F238E27FC236}">
                <a16:creationId xmlns:a16="http://schemas.microsoft.com/office/drawing/2014/main" id="{36BC115E-043C-3984-BE2E-664F4777A711}"/>
              </a:ext>
            </a:extLst>
          </p:cNvPr>
          <p:cNvSpPr txBox="1"/>
          <p:nvPr/>
        </p:nvSpPr>
        <p:spPr>
          <a:xfrm>
            <a:off x="1963272" y="4862572"/>
            <a:ext cx="8538882"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50000"/>
              </a:lnSpc>
              <a:spcAft>
                <a:spcPts val="800"/>
              </a:spcAft>
              <a:tabLst>
                <a:tab pos="450215" algn="l"/>
                <a:tab pos="630555" algn="l"/>
              </a:tabLst>
            </a:pPr>
            <a:r>
              <a:rPr lang="ru-RU" sz="1800" dirty="0">
                <a:effectLst/>
                <a:latin typeface="+mn-lt"/>
                <a:ea typeface="Calibri" panose="020F0502020204030204" pitchFamily="34" charset="0"/>
              </a:rPr>
              <a:t>8 </a:t>
            </a:r>
            <a:r>
              <a:rPr lang="en-US" sz="1800" dirty="0">
                <a:effectLst/>
                <a:latin typeface="+mn-lt"/>
                <a:ea typeface="Calibri" panose="020F0502020204030204" pitchFamily="34" charset="0"/>
              </a:rPr>
              <a:t>young (under 35 years old) and </a:t>
            </a:r>
            <a:r>
              <a:rPr lang="ru-RU" sz="1800" dirty="0">
                <a:effectLst/>
                <a:latin typeface="+mn-lt"/>
                <a:ea typeface="Calibri" panose="020F0502020204030204" pitchFamily="34" charset="0"/>
              </a:rPr>
              <a:t>15 </a:t>
            </a:r>
            <a:r>
              <a:rPr lang="en-US" sz="1800" dirty="0">
                <a:effectLst/>
                <a:latin typeface="+mn-lt"/>
                <a:ea typeface="Calibri" panose="020F0502020204030204" pitchFamily="34" charset="0"/>
              </a:rPr>
              <a:t>more experienced. Many of them </a:t>
            </a:r>
            <a:r>
              <a:rPr lang="en-US" sz="1800" dirty="0">
                <a:effectLst/>
                <a:latin typeface="+mn-lt"/>
                <a:ea typeface="Times New Roman" panose="02020603050405020304" pitchFamily="18" charset="0"/>
              </a:rPr>
              <a:t>have PhDs and doctorates</a:t>
            </a:r>
            <a:r>
              <a:rPr lang="en-US" sz="1800" dirty="0">
                <a:effectLst/>
                <a:latin typeface="+mn-lt"/>
                <a:ea typeface="Calibri" panose="020F0502020204030204" pitchFamily="34" charset="0"/>
              </a:rPr>
              <a:t>.</a:t>
            </a:r>
            <a:endParaRPr lang="ru-RU" sz="1800" dirty="0">
              <a:effectLst/>
              <a:latin typeface="+mn-lt"/>
              <a:ea typeface="Calibri" panose="020F050202020403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3206377820"/>
              </p:ext>
            </p:extLst>
          </p:nvPr>
        </p:nvGraphicFramePr>
        <p:xfrm>
          <a:off x="374905" y="450887"/>
          <a:ext cx="11080500" cy="5118921"/>
        </p:xfrm>
        <a:graphic>
          <a:graphicData uri="http://schemas.openxmlformats.org/drawingml/2006/table">
            <a:tbl>
              <a:tblPr firstRow="1" firstCol="1" bandRow="1"/>
              <a:tblGrid>
                <a:gridCol w="507126">
                  <a:extLst>
                    <a:ext uri="{9D8B030D-6E8A-4147-A177-3AD203B41FA5}">
                      <a16:colId xmlns:a16="http://schemas.microsoft.com/office/drawing/2014/main" val="20000"/>
                    </a:ext>
                  </a:extLst>
                </a:gridCol>
                <a:gridCol w="3268752">
                  <a:extLst>
                    <a:ext uri="{9D8B030D-6E8A-4147-A177-3AD203B41FA5}">
                      <a16:colId xmlns:a16="http://schemas.microsoft.com/office/drawing/2014/main" val="20001"/>
                    </a:ext>
                  </a:extLst>
                </a:gridCol>
                <a:gridCol w="837558">
                  <a:extLst>
                    <a:ext uri="{9D8B030D-6E8A-4147-A177-3AD203B41FA5}">
                      <a16:colId xmlns:a16="http://schemas.microsoft.com/office/drawing/2014/main" val="20002"/>
                    </a:ext>
                  </a:extLst>
                </a:gridCol>
                <a:gridCol w="538922">
                  <a:extLst>
                    <a:ext uri="{9D8B030D-6E8A-4147-A177-3AD203B41FA5}">
                      <a16:colId xmlns:a16="http://schemas.microsoft.com/office/drawing/2014/main" val="20003"/>
                    </a:ext>
                  </a:extLst>
                </a:gridCol>
                <a:gridCol w="538922">
                  <a:extLst>
                    <a:ext uri="{9D8B030D-6E8A-4147-A177-3AD203B41FA5}">
                      <a16:colId xmlns:a16="http://schemas.microsoft.com/office/drawing/2014/main" val="20004"/>
                    </a:ext>
                  </a:extLst>
                </a:gridCol>
                <a:gridCol w="538922">
                  <a:extLst>
                    <a:ext uri="{9D8B030D-6E8A-4147-A177-3AD203B41FA5}">
                      <a16:colId xmlns:a16="http://schemas.microsoft.com/office/drawing/2014/main" val="20005"/>
                    </a:ext>
                  </a:extLst>
                </a:gridCol>
                <a:gridCol w="538922">
                  <a:extLst>
                    <a:ext uri="{9D8B030D-6E8A-4147-A177-3AD203B41FA5}">
                      <a16:colId xmlns:a16="http://schemas.microsoft.com/office/drawing/2014/main" val="20006"/>
                    </a:ext>
                  </a:extLst>
                </a:gridCol>
                <a:gridCol w="538922">
                  <a:extLst>
                    <a:ext uri="{9D8B030D-6E8A-4147-A177-3AD203B41FA5}">
                      <a16:colId xmlns:a16="http://schemas.microsoft.com/office/drawing/2014/main" val="20007"/>
                    </a:ext>
                  </a:extLst>
                </a:gridCol>
                <a:gridCol w="538922">
                  <a:extLst>
                    <a:ext uri="{9D8B030D-6E8A-4147-A177-3AD203B41FA5}">
                      <a16:colId xmlns:a16="http://schemas.microsoft.com/office/drawing/2014/main" val="20008"/>
                    </a:ext>
                  </a:extLst>
                </a:gridCol>
                <a:gridCol w="538922">
                  <a:extLst>
                    <a:ext uri="{9D8B030D-6E8A-4147-A177-3AD203B41FA5}">
                      <a16:colId xmlns:a16="http://schemas.microsoft.com/office/drawing/2014/main" val="20009"/>
                    </a:ext>
                  </a:extLst>
                </a:gridCol>
                <a:gridCol w="538922">
                  <a:extLst>
                    <a:ext uri="{9D8B030D-6E8A-4147-A177-3AD203B41FA5}">
                      <a16:colId xmlns:a16="http://schemas.microsoft.com/office/drawing/2014/main" val="20010"/>
                    </a:ext>
                  </a:extLst>
                </a:gridCol>
                <a:gridCol w="538922">
                  <a:extLst>
                    <a:ext uri="{9D8B030D-6E8A-4147-A177-3AD203B41FA5}">
                      <a16:colId xmlns:a16="http://schemas.microsoft.com/office/drawing/2014/main" val="20011"/>
                    </a:ext>
                  </a:extLst>
                </a:gridCol>
                <a:gridCol w="538922">
                  <a:extLst>
                    <a:ext uri="{9D8B030D-6E8A-4147-A177-3AD203B41FA5}">
                      <a16:colId xmlns:a16="http://schemas.microsoft.com/office/drawing/2014/main" val="20012"/>
                    </a:ext>
                  </a:extLst>
                </a:gridCol>
                <a:gridCol w="538922">
                  <a:extLst>
                    <a:ext uri="{9D8B030D-6E8A-4147-A177-3AD203B41FA5}">
                      <a16:colId xmlns:a16="http://schemas.microsoft.com/office/drawing/2014/main" val="20013"/>
                    </a:ext>
                  </a:extLst>
                </a:gridCol>
                <a:gridCol w="538922">
                  <a:extLst>
                    <a:ext uri="{9D8B030D-6E8A-4147-A177-3AD203B41FA5}">
                      <a16:colId xmlns:a16="http://schemas.microsoft.com/office/drawing/2014/main" val="20014"/>
                    </a:ext>
                  </a:extLst>
                </a:gridCol>
              </a:tblGrid>
              <a:tr h="211630">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Year</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gridSpan="4">
                  <a:txBody>
                    <a:bodyPr/>
                    <a:lstStyle/>
                    <a:p>
                      <a:pPr algn="ctr"/>
                      <a:r>
                        <a:rPr lang="ru-RU"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2025 </a:t>
                      </a:r>
                      <a:endParaRPr lang="ru-RU"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2026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2027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2047">
                <a:tc>
                  <a:txBody>
                    <a:bodyPr/>
                    <a:lstStyle/>
                    <a:p>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Stages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Quarters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1"/>
                  </a:ext>
                </a:extLst>
              </a:tr>
              <a:tr h="285983">
                <a:tc rowSpan="9">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VCN source (prototype)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mesitylene converter, tests with prototypes in Lab</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2"/>
                  </a:ext>
                </a:extLst>
              </a:tr>
              <a:tr h="304205">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3"/>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and preparation of the neutron guide tubes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4"/>
                  </a:ext>
                </a:extLst>
              </a:tr>
              <a:tr h="25340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the beamline elements</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5"/>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vacuum equipment and fittings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6"/>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experimental installations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7"/>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experimental installations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8"/>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Assembling and preparing the beamline for operation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9"/>
                  </a:ext>
                </a:extLst>
              </a:tr>
              <a:tr h="8619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Commissioning</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0"/>
                  </a:ext>
                </a:extLst>
              </a:tr>
              <a:tr h="376231">
                <a:tc rowSpan="7">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UCN source with pulse accumulation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Calculation of the magnetic environment of the spin-flipper on the 3rd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1"/>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2"/>
                  </a:ext>
                </a:extLst>
              </a:tr>
              <a:tr h="37623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Experimental investigation with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95759">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Hydrogen converter design, safety calculation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5"/>
                  </a:ext>
                </a:extLst>
              </a:tr>
              <a:tr h="290843">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main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9"/>
                  </a:ext>
                </a:extLst>
              </a:tr>
              <a:tr h="256032">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compensating magnetic lens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0"/>
                  </a:ext>
                </a:extLst>
              </a:tr>
              <a:tr h="240621">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UCN trap, test investigation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4"/>
                  </a:ext>
                </a:extLst>
              </a:tr>
            </a:tbl>
          </a:graphicData>
        </a:graphic>
      </p:graphicFrame>
      <p:sp>
        <p:nvSpPr>
          <p:cNvPr id="2" name="Rectangle 1">
            <a:extLst>
              <a:ext uri="{FF2B5EF4-FFF2-40B4-BE49-F238E27FC236}">
                <a16:creationId xmlns:a16="http://schemas.microsoft.com/office/drawing/2014/main" id="{E1824226-87DB-01ED-55E5-551A675AC7CF}"/>
              </a:ext>
            </a:extLst>
          </p:cNvPr>
          <p:cNvSpPr>
            <a:spLocks noChangeArrowheads="1"/>
          </p:cNvSpPr>
          <p:nvPr/>
        </p:nvSpPr>
        <p:spPr bwMode="auto">
          <a:xfrm>
            <a:off x="5477257" y="67794"/>
            <a:ext cx="20482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600" b="1" i="0" u="none" strike="noStrike" cap="none" normalizeH="0" baseline="0" dirty="0">
                <a:ln>
                  <a:noFill/>
                </a:ln>
                <a:solidFill>
                  <a:schemeClr val="tx1"/>
                </a:solidFill>
                <a:effectLst/>
                <a:latin typeface="Arial" panose="020B0704020202020204" pitchFamily="34" charset="0"/>
                <a:ea typeface="Times New Roman" panose="02020603050405020304" pitchFamily="18" charset="0"/>
                <a:cs typeface="Arial" panose="020B0704020202020204" pitchFamily="34" charset="0"/>
              </a:rPr>
              <a:t>Project schedule</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ru-RU" altLang="ru-RU" sz="1800" b="0" i="0" u="none" strike="noStrike" cap="none" normalizeH="0" baseline="0" dirty="0">
              <a:ln>
                <a:noFill/>
              </a:ln>
              <a:solidFill>
                <a:schemeClr val="tx1"/>
              </a:solidFill>
              <a:effectLst/>
              <a:latin typeface="Arial" panose="020B07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 name="Линия Линия" descr="Линия Линия"/>
          <p:cNvPicPr>
            <a:picLocks/>
          </p:cNvPicPr>
          <p:nvPr/>
        </p:nvPicPr>
        <p:blipFill>
          <a:blip r:embed="rId2"/>
          <a:stretch>
            <a:fillRect/>
          </a:stretch>
        </p:blipFill>
        <p:spPr>
          <a:xfrm>
            <a:off x="325966" y="1079500"/>
            <a:ext cx="11540068" cy="76200"/>
          </a:xfrm>
          <a:prstGeom prst="rect">
            <a:avLst/>
          </a:prstGeom>
        </p:spPr>
      </p:pic>
      <p:sp>
        <p:nvSpPr>
          <p:cNvPr id="1288" name="Thank you for your attention!!!"/>
          <p:cNvSpPr txBox="1"/>
          <p:nvPr/>
        </p:nvSpPr>
        <p:spPr>
          <a:xfrm>
            <a:off x="2601845" y="252729"/>
            <a:ext cx="6746038" cy="815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just">
              <a:lnSpc>
                <a:spcPct val="104999"/>
              </a:lnSpc>
              <a:spcBef>
                <a:spcPts val="1600"/>
              </a:spcBef>
              <a:defRPr sz="4200" b="1">
                <a:solidFill>
                  <a:srgbClr val="0433FF"/>
                </a:solidFill>
                <a:effectLst>
                  <a:outerShdw blurRad="38100" dist="38100" dir="2700000" rotWithShape="0">
                    <a:schemeClr val="accent3">
                      <a:lumOff val="10616"/>
                    </a:schemeClr>
                  </a:outerShdw>
                </a:effectLst>
                <a:latin typeface="Avenir Next Condensed Regular"/>
                <a:ea typeface="Avenir Next Condensed Regular"/>
                <a:cs typeface="Avenir Next Condensed Regular"/>
                <a:sym typeface="Avenir Next Condensed Regular"/>
              </a:defRPr>
            </a:lvl1pPr>
          </a:lstStyle>
          <a:p>
            <a:r>
              <a:t>Thank you for your attention!!!</a:t>
            </a:r>
          </a:p>
        </p:txBody>
      </p:sp>
      <p:grpSp>
        <p:nvGrpSpPr>
          <p:cNvPr id="1291" name="Сгруппировать"/>
          <p:cNvGrpSpPr/>
          <p:nvPr/>
        </p:nvGrpSpPr>
        <p:grpSpPr>
          <a:xfrm>
            <a:off x="7616910" y="3154629"/>
            <a:ext cx="3461945" cy="1374840"/>
            <a:chOff x="0" y="0"/>
            <a:chExt cx="7215904" cy="2865646"/>
          </a:xfrm>
        </p:grpSpPr>
        <p:pic>
          <p:nvPicPr>
            <p:cNvPr id="1289" name="logo.png" descr="logo.png"/>
            <p:cNvPicPr>
              <a:picLocks noChangeAspect="1"/>
            </p:cNvPicPr>
            <p:nvPr/>
          </p:nvPicPr>
          <p:blipFill>
            <a:blip r:embed="rId3"/>
            <a:stretch>
              <a:fillRect/>
            </a:stretch>
          </p:blipFill>
          <p:spPr>
            <a:xfrm>
              <a:off x="0" y="0"/>
              <a:ext cx="7215905" cy="2865647"/>
            </a:xfrm>
            <a:prstGeom prst="rect">
              <a:avLst/>
            </a:prstGeom>
            <a:ln w="12700" cap="flat">
              <a:noFill/>
              <a:miter lim="400000"/>
            </a:ln>
            <a:effectLst/>
          </p:spPr>
        </p:pic>
        <p:pic>
          <p:nvPicPr>
            <p:cNvPr id="1290" name="pasted-image.png" descr="pasted-image.png"/>
            <p:cNvPicPr>
              <a:picLocks noChangeAspect="1"/>
            </p:cNvPicPr>
            <p:nvPr/>
          </p:nvPicPr>
          <p:blipFill>
            <a:blip r:embed="rId4"/>
            <a:stretch>
              <a:fillRect/>
            </a:stretch>
          </p:blipFill>
          <p:spPr>
            <a:xfrm>
              <a:off x="5223873" y="1279494"/>
              <a:ext cx="1024647" cy="1008637"/>
            </a:xfrm>
            <a:prstGeom prst="rect">
              <a:avLst/>
            </a:prstGeom>
            <a:ln w="12700" cap="flat">
              <a:noFill/>
              <a:miter lim="400000"/>
            </a:ln>
            <a:effectLst/>
          </p:spPr>
        </p:pic>
      </p:grpSp>
      <p:pic>
        <p:nvPicPr>
          <p:cNvPr id="2" name="Рисунок 1" descr="Изображение выглядит как человек, одежда, на открытом воздухе, джинсы&#10;&#10;Контент, сгенерированный ИИ, может содержать ошибки.">
            <a:extLst>
              <a:ext uri="{FF2B5EF4-FFF2-40B4-BE49-F238E27FC236}">
                <a16:creationId xmlns:a16="http://schemas.microsoft.com/office/drawing/2014/main" id="{D214D95D-18A2-4E52-2EE8-28C83C46B105}"/>
              </a:ext>
            </a:extLst>
          </p:cNvPr>
          <p:cNvPicPr>
            <a:picLocks noChangeAspect="1"/>
          </p:cNvPicPr>
          <p:nvPr/>
        </p:nvPicPr>
        <p:blipFill>
          <a:blip r:embed="rId5">
            <a:extLst>
              <a:ext uri="{28A0092B-C50C-407E-A947-70E740481C1C}">
                <a14:useLocalDpi xmlns:a14="http://schemas.microsoft.com/office/drawing/2010/main" val="0"/>
              </a:ext>
            </a:extLst>
          </a:blip>
          <a:srcRect l="15761" t="16298" r="11065"/>
          <a:stretch>
            <a:fillRect/>
          </a:stretch>
        </p:blipFill>
        <p:spPr>
          <a:xfrm>
            <a:off x="1842248" y="1675626"/>
            <a:ext cx="5123328" cy="4395370"/>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66C4D-2B06-54A1-034D-42622B766BC4}"/>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873C3B71-741E-3BCC-A7F6-E86A2967783C}"/>
              </a:ext>
            </a:extLst>
          </p:cNvPr>
          <p:cNvSpPr>
            <a:spLocks noChangeArrowheads="1"/>
          </p:cNvSpPr>
          <p:nvPr/>
        </p:nvSpPr>
        <p:spPr bwMode="auto">
          <a:xfrm>
            <a:off x="5477257" y="67794"/>
            <a:ext cx="20482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600" b="1" i="0" u="none" strike="noStrike" cap="none" normalizeH="0" baseline="0" dirty="0">
                <a:ln>
                  <a:noFill/>
                </a:ln>
                <a:solidFill>
                  <a:schemeClr val="tx1"/>
                </a:solidFill>
                <a:effectLst/>
                <a:latin typeface="Arial" panose="020B0704020202020204" pitchFamily="34" charset="0"/>
                <a:ea typeface="Times New Roman" panose="02020603050405020304" pitchFamily="18" charset="0"/>
                <a:cs typeface="Arial" panose="020B0704020202020204" pitchFamily="34" charset="0"/>
              </a:rPr>
              <a:t>Project schedule</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ru-RU" altLang="ru-RU" sz="1800" b="0" i="0" u="none" strike="noStrike" cap="none" normalizeH="0" baseline="0" dirty="0">
              <a:ln>
                <a:noFill/>
              </a:ln>
              <a:solidFill>
                <a:schemeClr val="tx1"/>
              </a:solidFill>
              <a:effectLst/>
              <a:latin typeface="Arial" panose="020B0704020202020204" pitchFamily="34" charset="0"/>
            </a:endParaRPr>
          </a:p>
        </p:txBody>
      </p:sp>
      <p:graphicFrame>
        <p:nvGraphicFramePr>
          <p:cNvPr id="6" name="Таблица 5">
            <a:extLst>
              <a:ext uri="{FF2B5EF4-FFF2-40B4-BE49-F238E27FC236}">
                <a16:creationId xmlns:a16="http://schemas.microsoft.com/office/drawing/2014/main" id="{050A00E9-40A8-D7AC-885B-22A967AFDBE3}"/>
              </a:ext>
            </a:extLst>
          </p:cNvPr>
          <p:cNvGraphicFramePr>
            <a:graphicFrameLocks noGrp="1"/>
          </p:cNvGraphicFramePr>
          <p:nvPr/>
        </p:nvGraphicFramePr>
        <p:xfrm>
          <a:off x="374905" y="450887"/>
          <a:ext cx="11080500" cy="5118921"/>
        </p:xfrm>
        <a:graphic>
          <a:graphicData uri="http://schemas.openxmlformats.org/drawingml/2006/table">
            <a:tbl>
              <a:tblPr firstRow="1" firstCol="1" bandRow="1"/>
              <a:tblGrid>
                <a:gridCol w="507126">
                  <a:extLst>
                    <a:ext uri="{9D8B030D-6E8A-4147-A177-3AD203B41FA5}">
                      <a16:colId xmlns:a16="http://schemas.microsoft.com/office/drawing/2014/main" val="20000"/>
                    </a:ext>
                  </a:extLst>
                </a:gridCol>
                <a:gridCol w="3268752">
                  <a:extLst>
                    <a:ext uri="{9D8B030D-6E8A-4147-A177-3AD203B41FA5}">
                      <a16:colId xmlns:a16="http://schemas.microsoft.com/office/drawing/2014/main" val="20001"/>
                    </a:ext>
                  </a:extLst>
                </a:gridCol>
                <a:gridCol w="837558">
                  <a:extLst>
                    <a:ext uri="{9D8B030D-6E8A-4147-A177-3AD203B41FA5}">
                      <a16:colId xmlns:a16="http://schemas.microsoft.com/office/drawing/2014/main" val="20002"/>
                    </a:ext>
                  </a:extLst>
                </a:gridCol>
                <a:gridCol w="538922">
                  <a:extLst>
                    <a:ext uri="{9D8B030D-6E8A-4147-A177-3AD203B41FA5}">
                      <a16:colId xmlns:a16="http://schemas.microsoft.com/office/drawing/2014/main" val="20003"/>
                    </a:ext>
                  </a:extLst>
                </a:gridCol>
                <a:gridCol w="538922">
                  <a:extLst>
                    <a:ext uri="{9D8B030D-6E8A-4147-A177-3AD203B41FA5}">
                      <a16:colId xmlns:a16="http://schemas.microsoft.com/office/drawing/2014/main" val="20004"/>
                    </a:ext>
                  </a:extLst>
                </a:gridCol>
                <a:gridCol w="538922">
                  <a:extLst>
                    <a:ext uri="{9D8B030D-6E8A-4147-A177-3AD203B41FA5}">
                      <a16:colId xmlns:a16="http://schemas.microsoft.com/office/drawing/2014/main" val="20005"/>
                    </a:ext>
                  </a:extLst>
                </a:gridCol>
                <a:gridCol w="538922">
                  <a:extLst>
                    <a:ext uri="{9D8B030D-6E8A-4147-A177-3AD203B41FA5}">
                      <a16:colId xmlns:a16="http://schemas.microsoft.com/office/drawing/2014/main" val="20006"/>
                    </a:ext>
                  </a:extLst>
                </a:gridCol>
                <a:gridCol w="538922">
                  <a:extLst>
                    <a:ext uri="{9D8B030D-6E8A-4147-A177-3AD203B41FA5}">
                      <a16:colId xmlns:a16="http://schemas.microsoft.com/office/drawing/2014/main" val="20007"/>
                    </a:ext>
                  </a:extLst>
                </a:gridCol>
                <a:gridCol w="538922">
                  <a:extLst>
                    <a:ext uri="{9D8B030D-6E8A-4147-A177-3AD203B41FA5}">
                      <a16:colId xmlns:a16="http://schemas.microsoft.com/office/drawing/2014/main" val="20008"/>
                    </a:ext>
                  </a:extLst>
                </a:gridCol>
                <a:gridCol w="538922">
                  <a:extLst>
                    <a:ext uri="{9D8B030D-6E8A-4147-A177-3AD203B41FA5}">
                      <a16:colId xmlns:a16="http://schemas.microsoft.com/office/drawing/2014/main" val="20009"/>
                    </a:ext>
                  </a:extLst>
                </a:gridCol>
                <a:gridCol w="538922">
                  <a:extLst>
                    <a:ext uri="{9D8B030D-6E8A-4147-A177-3AD203B41FA5}">
                      <a16:colId xmlns:a16="http://schemas.microsoft.com/office/drawing/2014/main" val="20010"/>
                    </a:ext>
                  </a:extLst>
                </a:gridCol>
                <a:gridCol w="538922">
                  <a:extLst>
                    <a:ext uri="{9D8B030D-6E8A-4147-A177-3AD203B41FA5}">
                      <a16:colId xmlns:a16="http://schemas.microsoft.com/office/drawing/2014/main" val="20011"/>
                    </a:ext>
                  </a:extLst>
                </a:gridCol>
                <a:gridCol w="538922">
                  <a:extLst>
                    <a:ext uri="{9D8B030D-6E8A-4147-A177-3AD203B41FA5}">
                      <a16:colId xmlns:a16="http://schemas.microsoft.com/office/drawing/2014/main" val="20012"/>
                    </a:ext>
                  </a:extLst>
                </a:gridCol>
                <a:gridCol w="538922">
                  <a:extLst>
                    <a:ext uri="{9D8B030D-6E8A-4147-A177-3AD203B41FA5}">
                      <a16:colId xmlns:a16="http://schemas.microsoft.com/office/drawing/2014/main" val="20013"/>
                    </a:ext>
                  </a:extLst>
                </a:gridCol>
                <a:gridCol w="538922">
                  <a:extLst>
                    <a:ext uri="{9D8B030D-6E8A-4147-A177-3AD203B41FA5}">
                      <a16:colId xmlns:a16="http://schemas.microsoft.com/office/drawing/2014/main" val="20014"/>
                    </a:ext>
                  </a:extLst>
                </a:gridCol>
              </a:tblGrid>
              <a:tr h="211630">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Year</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gridSpan="4">
                  <a:txBody>
                    <a:bodyPr/>
                    <a:lstStyle/>
                    <a:p>
                      <a:pPr algn="ctr"/>
                      <a:r>
                        <a:rPr lang="ru-RU"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2025 </a:t>
                      </a:r>
                      <a:endParaRPr lang="ru-RU"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2026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2027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2047">
                <a:tc>
                  <a:txBody>
                    <a:bodyPr/>
                    <a:lstStyle/>
                    <a:p>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Stages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Quarters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1"/>
                  </a:ext>
                </a:extLst>
              </a:tr>
              <a:tr h="285983">
                <a:tc rowSpan="9">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VCN source (prototype)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mesitylene converter, tests with prototypes in Lab</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2"/>
                  </a:ext>
                </a:extLst>
              </a:tr>
              <a:tr h="304205">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3"/>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and preparation of the neutron guide tubes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4"/>
                  </a:ext>
                </a:extLst>
              </a:tr>
              <a:tr h="25340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the beamline elements</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5"/>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vacuum equipment and fittings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6"/>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experimental installations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7"/>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experimental installations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8"/>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Assembling and preparing the beamline for operation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9"/>
                  </a:ext>
                </a:extLst>
              </a:tr>
              <a:tr h="8619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Commissioning</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0"/>
                  </a:ext>
                </a:extLst>
              </a:tr>
              <a:tr h="376231">
                <a:tc rowSpan="7">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UCN source with pulse accumulation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Calculation of the magnetic environment of the spin-flipper on the 3rd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1"/>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2"/>
                  </a:ext>
                </a:extLst>
              </a:tr>
              <a:tr h="37623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Experimental investigation with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95759">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Hydrogen converter design, safety calculation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5"/>
                  </a:ext>
                </a:extLst>
              </a:tr>
              <a:tr h="290843">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main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9"/>
                  </a:ext>
                </a:extLst>
              </a:tr>
              <a:tr h="256032">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compensating magnetic lens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0"/>
                  </a:ext>
                </a:extLst>
              </a:tr>
              <a:tr h="240621">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UCN trap, test investigation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4"/>
                  </a:ext>
                </a:extLst>
              </a:tr>
            </a:tbl>
          </a:graphicData>
        </a:graphic>
      </p:graphicFrame>
      <p:sp>
        <p:nvSpPr>
          <p:cNvPr id="2" name="Прямоугольник 1">
            <a:extLst>
              <a:ext uri="{FF2B5EF4-FFF2-40B4-BE49-F238E27FC236}">
                <a16:creationId xmlns:a16="http://schemas.microsoft.com/office/drawing/2014/main" id="{4D77F724-C1FE-C637-6399-32333F1D5FEE}"/>
              </a:ext>
            </a:extLst>
          </p:cNvPr>
          <p:cNvSpPr/>
          <p:nvPr/>
        </p:nvSpPr>
        <p:spPr>
          <a:xfrm>
            <a:off x="176981" y="0"/>
            <a:ext cx="12015019" cy="6466356"/>
          </a:xfrm>
          <a:prstGeom prst="rect">
            <a:avLst/>
          </a:prstGeom>
          <a:solidFill>
            <a:srgbClr val="FFFFFF">
              <a:alpha val="63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graphicFrame>
        <p:nvGraphicFramePr>
          <p:cNvPr id="7" name="Таблица 6">
            <a:extLst>
              <a:ext uri="{FF2B5EF4-FFF2-40B4-BE49-F238E27FC236}">
                <a16:creationId xmlns:a16="http://schemas.microsoft.com/office/drawing/2014/main" id="{BA7A02E5-A2A5-5596-D964-C1251DFC39E1}"/>
              </a:ext>
            </a:extLst>
          </p:cNvPr>
          <p:cNvGraphicFramePr>
            <a:graphicFrameLocks noGrp="1"/>
          </p:cNvGraphicFramePr>
          <p:nvPr>
            <p:extLst>
              <p:ext uri="{D42A27DB-BD31-4B8C-83A1-F6EECF244321}">
                <p14:modId xmlns:p14="http://schemas.microsoft.com/office/powerpoint/2010/main" val="3830414861"/>
              </p:ext>
            </p:extLst>
          </p:nvPr>
        </p:nvGraphicFramePr>
        <p:xfrm>
          <a:off x="7817107" y="2114174"/>
          <a:ext cx="2030981" cy="968188"/>
        </p:xfrm>
        <a:graphic>
          <a:graphicData uri="http://schemas.openxmlformats.org/drawingml/2006/table">
            <a:tbl>
              <a:tblPr firstRow="1" firstCol="1" bandRow="1"/>
              <a:tblGrid>
                <a:gridCol w="1015491">
                  <a:extLst>
                    <a:ext uri="{9D8B030D-6E8A-4147-A177-3AD203B41FA5}">
                      <a16:colId xmlns:a16="http://schemas.microsoft.com/office/drawing/2014/main" val="20001"/>
                    </a:ext>
                  </a:extLst>
                </a:gridCol>
                <a:gridCol w="1015490">
                  <a:extLst>
                    <a:ext uri="{9D8B030D-6E8A-4147-A177-3AD203B41FA5}">
                      <a16:colId xmlns:a16="http://schemas.microsoft.com/office/drawing/2014/main" val="20002"/>
                    </a:ext>
                  </a:extLst>
                </a:gridCol>
              </a:tblGrid>
              <a:tr h="178346">
                <a:tc>
                  <a:txBody>
                    <a:bodyPr/>
                    <a:lstStyle/>
                    <a:p>
                      <a:pPr algn="ctr"/>
                      <a:r>
                        <a:rPr lang="ru-RU" sz="10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2026 </a:t>
                      </a:r>
                      <a:endParaRPr lang="ru-RU" sz="10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0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2027 </a:t>
                      </a:r>
                      <a:endParaRPr lang="ru-RU" sz="10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0"/>
                  </a:ext>
                </a:extLst>
              </a:tr>
              <a:tr h="394921">
                <a:tc>
                  <a:txBody>
                    <a:bodyPr/>
                    <a:lstStyle/>
                    <a:p>
                      <a:pPr algn="ctr">
                        <a:buNone/>
                      </a:pPr>
                      <a:r>
                        <a:rPr lang="en-US" sz="1600" b="1" dirty="0">
                          <a:solidFill>
                            <a:srgbClr val="C00000"/>
                          </a:solidFill>
                          <a:effectLst/>
                          <a:latin typeface="Arial" panose="020B0704020202020204" pitchFamily="34" charset="0"/>
                          <a:ea typeface="Aptos" panose="020B0004020202020204" pitchFamily="34" charset="0"/>
                          <a:cs typeface="Times New Roman" panose="02020603050405020304" pitchFamily="18" charset="0"/>
                        </a:rPr>
                        <a:t>320</a:t>
                      </a:r>
                      <a:endParaRPr lang="ru-RU" sz="16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1" dirty="0">
                          <a:solidFill>
                            <a:srgbClr val="C00000"/>
                          </a:solidFill>
                          <a:effectLst/>
                          <a:latin typeface="Arial" panose="020B0704020202020204" pitchFamily="34" charset="0"/>
                          <a:ea typeface="Aptos" panose="020B0004020202020204" pitchFamily="34" charset="0"/>
                          <a:cs typeface="Times New Roman" panose="02020603050405020304" pitchFamily="18" charset="0"/>
                        </a:rPr>
                        <a:t>320</a:t>
                      </a:r>
                      <a:endParaRPr lang="ru-RU" sz="16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4921">
                <a:tc gridSpan="2">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mn-lt"/>
                          <a:ea typeface="Aptos" panose="020B0004020202020204" pitchFamily="34" charset="0"/>
                          <a:cs typeface="Times New Roman" panose="02020603050405020304" pitchFamily="18" charset="0"/>
                        </a:rPr>
                        <a:t>Total </a:t>
                      </a:r>
                      <a:r>
                        <a:rPr lang="ru-RU" sz="1800" b="1" i="0" u="none" strike="noStrike" cap="none" spc="0" baseline="0" dirty="0">
                          <a:solidFill>
                            <a:srgbClr val="C00000"/>
                          </a:solidFill>
                          <a:effectLst/>
                          <a:uFillTx/>
                          <a:latin typeface="+mn-lt"/>
                          <a:ea typeface="+mn-ea"/>
                          <a:cs typeface="+mn-cs"/>
                          <a:sym typeface="Calibri" panose="020F0502020204030204"/>
                        </a:rPr>
                        <a:t>≈</a:t>
                      </a:r>
                      <a:r>
                        <a:rPr lang="en-US" sz="1800" b="1" i="0" u="none" strike="noStrike" cap="none" spc="0" baseline="0" dirty="0">
                          <a:solidFill>
                            <a:schemeClr val="tx1"/>
                          </a:solidFill>
                          <a:effectLst/>
                          <a:uFillTx/>
                          <a:latin typeface="+mn-lt"/>
                          <a:ea typeface="+mn-ea"/>
                          <a:cs typeface="+mn-cs"/>
                          <a:sym typeface="Calibri" panose="020F0502020204030204"/>
                        </a:rPr>
                        <a:t> </a:t>
                      </a:r>
                      <a:r>
                        <a:rPr lang="en-US" sz="1800" b="1" i="0" u="none" strike="noStrike" cap="none" spc="0" baseline="0" dirty="0">
                          <a:solidFill>
                            <a:srgbClr val="C00000"/>
                          </a:solidFill>
                          <a:effectLst/>
                          <a:uFillTx/>
                          <a:latin typeface="+mn-lt"/>
                          <a:ea typeface="+mn-ea"/>
                          <a:cs typeface="+mn-cs"/>
                          <a:sym typeface="Calibri" panose="020F0502020204030204"/>
                        </a:rPr>
                        <a:t>640 </a:t>
                      </a:r>
                      <a:r>
                        <a:rPr lang="en-US" sz="1800" b="1" i="0" u="none" strike="noStrike" cap="none" spc="0" baseline="0" dirty="0">
                          <a:solidFill>
                            <a:schemeClr val="tx1"/>
                          </a:solidFill>
                          <a:effectLst/>
                          <a:uFillTx/>
                          <a:latin typeface="+mn-lt"/>
                          <a:ea typeface="+mn-ea"/>
                          <a:cs typeface="+mn-cs"/>
                          <a:sym typeface="Calibri" panose="020F0502020204030204"/>
                        </a:rPr>
                        <a:t>k</a:t>
                      </a:r>
                      <a:r>
                        <a:rPr lang="ru-RU" sz="1800" b="1" i="0" u="none" strike="noStrike" cap="none" spc="0" baseline="0" dirty="0">
                          <a:solidFill>
                            <a:schemeClr val="tx1"/>
                          </a:solidFill>
                          <a:effectLst/>
                          <a:uFillTx/>
                          <a:latin typeface="+mn-lt"/>
                          <a:ea typeface="+mn-ea"/>
                          <a:cs typeface="+mn-cs"/>
                          <a:sym typeface="Calibri" panose="020F0502020204030204"/>
                        </a:rPr>
                        <a:t>$</a:t>
                      </a:r>
                      <a:endParaRPr lang="ru-RU" sz="1800" b="1" dirty="0">
                        <a:solidFill>
                          <a:srgbClr val="C00000"/>
                        </a:solidFill>
                        <a:effectLst/>
                        <a:latin typeface="+mn-lt"/>
                        <a:ea typeface="Aptos" panose="020B0004020202020204" pitchFamily="34" charset="0"/>
                        <a:cs typeface="Times New Roman" panose="02020603050405020304" pitchFamily="18" charset="0"/>
                      </a:endParaRPr>
                    </a:p>
                  </a:txBody>
                  <a:tcPr marL="28461" marR="284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marL="28461" marR="2846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7762045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AF97-E130-C1F3-FB4E-61933E8B1BFE}"/>
            </a:ext>
          </a:extLst>
        </p:cNvPr>
        <p:cNvGrpSpPr/>
        <p:nvPr/>
      </p:nvGrpSpPr>
      <p:grpSpPr>
        <a:xfrm>
          <a:off x="0" y="0"/>
          <a:ext cx="0" cy="0"/>
          <a:chOff x="0" y="0"/>
          <a:chExt cx="0" cy="0"/>
        </a:xfrm>
      </p:grpSpPr>
      <p:cxnSp>
        <p:nvCxnSpPr>
          <p:cNvPr id="105" name="Прямая со стрелкой 104">
            <a:extLst>
              <a:ext uri="{FF2B5EF4-FFF2-40B4-BE49-F238E27FC236}">
                <a16:creationId xmlns:a16="http://schemas.microsoft.com/office/drawing/2014/main" id="{7FC42262-663F-2064-EC34-F7B0E8376479}"/>
              </a:ext>
            </a:extLst>
          </p:cNvPr>
          <p:cNvCxnSpPr>
            <a:cxnSpLocks/>
          </p:cNvCxnSpPr>
          <p:nvPr/>
        </p:nvCxnSpPr>
        <p:spPr>
          <a:xfrm>
            <a:off x="2479050" y="5439713"/>
            <a:ext cx="7732219" cy="146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Линия Линия" descr="Линия Линия">
            <a:extLst>
              <a:ext uri="{FF2B5EF4-FFF2-40B4-BE49-F238E27FC236}">
                <a16:creationId xmlns:a16="http://schemas.microsoft.com/office/drawing/2014/main" id="{438F6313-1B99-0AA2-9DA0-AD1CD1CCFB9D}"/>
              </a:ext>
            </a:extLst>
          </p:cNvPr>
          <p:cNvPicPr/>
          <p:nvPr/>
        </p:nvPicPr>
        <p:blipFill>
          <a:blip r:embed="rId2"/>
          <a:stretch>
            <a:fillRect/>
          </a:stretch>
        </p:blipFill>
        <p:spPr>
          <a:xfrm flipV="1">
            <a:off x="325755" y="523240"/>
            <a:ext cx="11492230" cy="99060"/>
          </a:xfrm>
          <a:prstGeom prst="rect">
            <a:avLst/>
          </a:prstGeom>
        </p:spPr>
      </p:pic>
      <p:sp>
        <p:nvSpPr>
          <p:cNvPr id="2" name="TextBox 1">
            <a:extLst>
              <a:ext uri="{FF2B5EF4-FFF2-40B4-BE49-F238E27FC236}">
                <a16:creationId xmlns:a16="http://schemas.microsoft.com/office/drawing/2014/main" id="{44AB6C5E-8936-043F-31F8-DD02BFBD4CB5}"/>
              </a:ext>
            </a:extLst>
          </p:cNvPr>
          <p:cNvSpPr txBox="1"/>
          <p:nvPr/>
        </p:nvSpPr>
        <p:spPr>
          <a:xfrm>
            <a:off x="3505197" y="682720"/>
            <a:ext cx="4817984"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The methodic basis is resonance interferometry</a:t>
            </a:r>
            <a:endParaRPr kumimoji="0" lang="ru-RU" sz="1800" b="1" i="0" u="none" strike="noStrike" cap="none" spc="0" normalizeH="0" baseline="0" dirty="0">
              <a:ln>
                <a:noFill/>
              </a:ln>
              <a:solidFill>
                <a:srgbClr val="0000FF"/>
              </a:solidFill>
              <a:effectLst/>
              <a:uFillTx/>
              <a:latin typeface="Calibri" panose="020F0502020204030204"/>
              <a:ea typeface="Calibri" panose="020F0502020204030204"/>
              <a:cs typeface="Calibri" panose="020F0502020204030204"/>
              <a:sym typeface="Calibri" panose="020F0502020204030204"/>
            </a:endParaRPr>
          </a:p>
        </p:txBody>
      </p:sp>
      <p:grpSp>
        <p:nvGrpSpPr>
          <p:cNvPr id="3" name="Группа 2">
            <a:extLst>
              <a:ext uri="{FF2B5EF4-FFF2-40B4-BE49-F238E27FC236}">
                <a16:creationId xmlns:a16="http://schemas.microsoft.com/office/drawing/2014/main" id="{399B0C7A-5294-C039-E9EA-371D97DC8109}"/>
              </a:ext>
            </a:extLst>
          </p:cNvPr>
          <p:cNvGrpSpPr/>
          <p:nvPr/>
        </p:nvGrpSpPr>
        <p:grpSpPr>
          <a:xfrm>
            <a:off x="1035039" y="1112470"/>
            <a:ext cx="9206861" cy="3587912"/>
            <a:chOff x="856362" y="1483489"/>
            <a:chExt cx="9206861" cy="3587912"/>
          </a:xfrm>
        </p:grpSpPr>
        <p:sp>
          <p:nvSpPr>
            <p:cNvPr id="6" name="Прямоугольник 5">
              <a:extLst>
                <a:ext uri="{FF2B5EF4-FFF2-40B4-BE49-F238E27FC236}">
                  <a16:creationId xmlns:a16="http://schemas.microsoft.com/office/drawing/2014/main" id="{1DD13DE0-5010-94E6-23F2-535C5927655F}"/>
                </a:ext>
              </a:extLst>
            </p:cNvPr>
            <p:cNvSpPr/>
            <p:nvPr/>
          </p:nvSpPr>
          <p:spPr>
            <a:xfrm>
              <a:off x="1832777" y="1805686"/>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C265EC3B-DD67-1032-0862-E8448AD4C261}"/>
                </a:ext>
              </a:extLst>
            </p:cNvPr>
            <p:cNvSpPr txBox="1"/>
            <p:nvPr/>
          </p:nvSpPr>
          <p:spPr>
            <a:xfrm>
              <a:off x="856362" y="3880439"/>
              <a:ext cx="1008609" cy="369332"/>
            </a:xfrm>
            <a:prstGeom prst="rect">
              <a:avLst/>
            </a:prstGeom>
            <a:noFill/>
          </p:spPr>
          <p:txBody>
            <a:bodyPr wrap="none" rtlCol="0">
              <a:spAutoFit/>
            </a:bodyPr>
            <a:lstStyle/>
            <a:p>
              <a:r>
                <a:rPr lang="en-US" dirty="0"/>
                <a:t>Polarizer</a:t>
              </a:r>
              <a:endParaRPr lang="ru-RU" dirty="0"/>
            </a:p>
          </p:txBody>
        </p:sp>
        <p:sp>
          <p:nvSpPr>
            <p:cNvPr id="33" name="Прямоугольник 32">
              <a:extLst>
                <a:ext uri="{FF2B5EF4-FFF2-40B4-BE49-F238E27FC236}">
                  <a16:creationId xmlns:a16="http://schemas.microsoft.com/office/drawing/2014/main" id="{EEFD78D8-EEEC-0105-7702-ABA4DC54F89E}"/>
                </a:ext>
              </a:extLst>
            </p:cNvPr>
            <p:cNvSpPr/>
            <p:nvPr/>
          </p:nvSpPr>
          <p:spPr>
            <a:xfrm>
              <a:off x="2356210" y="1789618"/>
              <a:ext cx="23216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4F386AE7-714F-2358-04EB-8C6DAA6FE070}"/>
                </a:ext>
              </a:extLst>
            </p:cNvPr>
            <p:cNvSpPr txBox="1"/>
            <p:nvPr/>
          </p:nvSpPr>
          <p:spPr>
            <a:xfrm>
              <a:off x="1665655" y="4249771"/>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37" name="Прямая со стрелкой 36">
              <a:extLst>
                <a:ext uri="{FF2B5EF4-FFF2-40B4-BE49-F238E27FC236}">
                  <a16:creationId xmlns:a16="http://schemas.microsoft.com/office/drawing/2014/main" id="{10B5A954-AA12-9A56-3EB6-403B36ED1F99}"/>
                </a:ext>
              </a:extLst>
            </p:cNvPr>
            <p:cNvCxnSpPr/>
            <p:nvPr/>
          </p:nvCxnSpPr>
          <p:spPr>
            <a:xfrm flipV="1">
              <a:off x="1619552" y="3737113"/>
              <a:ext cx="213225" cy="1930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309651B1-2032-8661-D134-BBFFB6F66A02}"/>
                </a:ext>
              </a:extLst>
            </p:cNvPr>
            <p:cNvCxnSpPr>
              <a:stCxn id="34" idx="0"/>
            </p:cNvCxnSpPr>
            <p:nvPr/>
          </p:nvCxnSpPr>
          <p:spPr>
            <a:xfrm flipV="1">
              <a:off x="2400792" y="3687417"/>
              <a:ext cx="4809" cy="5623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Прямоугольник 39">
              <a:extLst>
                <a:ext uri="{FF2B5EF4-FFF2-40B4-BE49-F238E27FC236}">
                  <a16:creationId xmlns:a16="http://schemas.microsoft.com/office/drawing/2014/main" id="{3FD77CE6-F982-B335-32C5-611B23A44D0D}"/>
                </a:ext>
              </a:extLst>
            </p:cNvPr>
            <p:cNvSpPr/>
            <p:nvPr/>
          </p:nvSpPr>
          <p:spPr>
            <a:xfrm>
              <a:off x="4956484" y="1818861"/>
              <a:ext cx="45719"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a:extLst>
                <a:ext uri="{FF2B5EF4-FFF2-40B4-BE49-F238E27FC236}">
                  <a16:creationId xmlns:a16="http://schemas.microsoft.com/office/drawing/2014/main" id="{318C572B-99E5-71AE-AA9B-8613C1AA14E0}"/>
                </a:ext>
              </a:extLst>
            </p:cNvPr>
            <p:cNvSpPr txBox="1"/>
            <p:nvPr/>
          </p:nvSpPr>
          <p:spPr>
            <a:xfrm>
              <a:off x="4111148" y="4555306"/>
              <a:ext cx="1495922" cy="369332"/>
            </a:xfrm>
            <a:prstGeom prst="rect">
              <a:avLst/>
            </a:prstGeom>
            <a:noFill/>
          </p:spPr>
          <p:txBody>
            <a:bodyPr wrap="none" rtlCol="0">
              <a:spAutoFit/>
            </a:bodyPr>
            <a:lstStyle/>
            <a:p>
              <a:pPr marL="285750" indent="-285750">
                <a:buFont typeface="Symbol" pitchFamily="18" charset="2"/>
                <a:buChar char="p"/>
              </a:pPr>
              <a:r>
                <a:rPr lang="ru-RU" dirty="0">
                  <a:sym typeface="Symbol" pitchFamily="18" charset="2"/>
                </a:rPr>
                <a:t>- </a:t>
              </a:r>
              <a:r>
                <a:rPr lang="en-US" dirty="0">
                  <a:sym typeface="Symbol" pitchFamily="18" charset="2"/>
                </a:rPr>
                <a:t>RF flipper</a:t>
              </a:r>
              <a:endParaRPr lang="ru-RU" dirty="0">
                <a:sym typeface="Symbol" pitchFamily="18" charset="2"/>
              </a:endParaRPr>
            </a:p>
          </p:txBody>
        </p:sp>
        <p:cxnSp>
          <p:nvCxnSpPr>
            <p:cNvPr id="42" name="Прямая со стрелкой 41">
              <a:extLst>
                <a:ext uri="{FF2B5EF4-FFF2-40B4-BE49-F238E27FC236}">
                  <a16:creationId xmlns:a16="http://schemas.microsoft.com/office/drawing/2014/main" id="{F87E3126-F00D-3488-EBA8-85C0A3F3C9A7}"/>
                </a:ext>
              </a:extLst>
            </p:cNvPr>
            <p:cNvCxnSpPr/>
            <p:nvPr/>
          </p:nvCxnSpPr>
          <p:spPr>
            <a:xfrm flipH="1" flipV="1">
              <a:off x="4958859" y="3821199"/>
              <a:ext cx="18884" cy="695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Прямоугольник 44">
              <a:extLst>
                <a:ext uri="{FF2B5EF4-FFF2-40B4-BE49-F238E27FC236}">
                  <a16:creationId xmlns:a16="http://schemas.microsoft.com/office/drawing/2014/main" id="{951151E9-F57A-68FC-E76D-6B2A63FB1D21}"/>
                </a:ext>
              </a:extLst>
            </p:cNvPr>
            <p:cNvSpPr/>
            <p:nvPr/>
          </p:nvSpPr>
          <p:spPr>
            <a:xfrm>
              <a:off x="7457054" y="1915372"/>
              <a:ext cx="200597" cy="18685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id="{01920220-20B4-A7D6-6CC6-FCD4BC8828CE}"/>
                </a:ext>
              </a:extLst>
            </p:cNvPr>
            <p:cNvSpPr txBox="1"/>
            <p:nvPr/>
          </p:nvSpPr>
          <p:spPr>
            <a:xfrm>
              <a:off x="6532344" y="4291255"/>
              <a:ext cx="1470274" cy="369332"/>
            </a:xfrm>
            <a:prstGeom prst="rect">
              <a:avLst/>
            </a:prstGeom>
            <a:noFill/>
          </p:spPr>
          <p:txBody>
            <a:bodyPr wrap="none" rtlCol="0">
              <a:spAutoFit/>
            </a:bodyPr>
            <a:lstStyle/>
            <a:p>
              <a:r>
                <a:rPr lang="ru-RU" dirty="0">
                  <a:sym typeface="Symbol" pitchFamily="18" charset="2"/>
                </a:rPr>
                <a:t></a:t>
              </a:r>
              <a:r>
                <a:rPr lang="en-US" dirty="0">
                  <a:sym typeface="Symbol" pitchFamily="18" charset="2"/>
                </a:rPr>
                <a:t>/2 RF flipper</a:t>
              </a:r>
              <a:endParaRPr lang="ru-RU" dirty="0"/>
            </a:p>
          </p:txBody>
        </p:sp>
        <p:cxnSp>
          <p:nvCxnSpPr>
            <p:cNvPr id="47" name="Прямая со стрелкой 46">
              <a:extLst>
                <a:ext uri="{FF2B5EF4-FFF2-40B4-BE49-F238E27FC236}">
                  <a16:creationId xmlns:a16="http://schemas.microsoft.com/office/drawing/2014/main" id="{E4A09D2B-9E17-6D4F-B81C-343FBAAFB26D}"/>
                </a:ext>
              </a:extLst>
            </p:cNvPr>
            <p:cNvCxnSpPr/>
            <p:nvPr/>
          </p:nvCxnSpPr>
          <p:spPr>
            <a:xfrm flipV="1">
              <a:off x="7434194" y="3909030"/>
              <a:ext cx="150494" cy="340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Прямоугольник 47">
              <a:extLst>
                <a:ext uri="{FF2B5EF4-FFF2-40B4-BE49-F238E27FC236}">
                  <a16:creationId xmlns:a16="http://schemas.microsoft.com/office/drawing/2014/main" id="{6D3BACCC-6E39-1A65-8225-8A8135C6ECB9}"/>
                </a:ext>
              </a:extLst>
            </p:cNvPr>
            <p:cNvSpPr/>
            <p:nvPr/>
          </p:nvSpPr>
          <p:spPr>
            <a:xfrm>
              <a:off x="8097742" y="1915372"/>
              <a:ext cx="45719" cy="18685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id="{3917D8DB-8BB3-7257-363D-4E7DC27B1A72}"/>
                </a:ext>
              </a:extLst>
            </p:cNvPr>
            <p:cNvSpPr txBox="1"/>
            <p:nvPr/>
          </p:nvSpPr>
          <p:spPr>
            <a:xfrm>
              <a:off x="7785207" y="4702069"/>
              <a:ext cx="994183" cy="369332"/>
            </a:xfrm>
            <a:prstGeom prst="rect">
              <a:avLst/>
            </a:prstGeom>
            <a:noFill/>
          </p:spPr>
          <p:txBody>
            <a:bodyPr wrap="none" rtlCol="0">
              <a:spAutoFit/>
            </a:bodyPr>
            <a:lstStyle/>
            <a:p>
              <a:r>
                <a:rPr lang="en-US" dirty="0"/>
                <a:t>Analyzer</a:t>
              </a:r>
              <a:endParaRPr lang="ru-RU" dirty="0"/>
            </a:p>
          </p:txBody>
        </p:sp>
        <p:cxnSp>
          <p:nvCxnSpPr>
            <p:cNvPr id="50" name="Прямая со стрелкой 49">
              <a:extLst>
                <a:ext uri="{FF2B5EF4-FFF2-40B4-BE49-F238E27FC236}">
                  <a16:creationId xmlns:a16="http://schemas.microsoft.com/office/drawing/2014/main" id="{8639A8C9-8EB4-B777-8F47-3DD8113C444D}"/>
                </a:ext>
              </a:extLst>
            </p:cNvPr>
            <p:cNvCxnSpPr>
              <a:stCxn id="49" idx="0"/>
            </p:cNvCxnSpPr>
            <p:nvPr/>
          </p:nvCxnSpPr>
          <p:spPr>
            <a:xfrm flipH="1" flipV="1">
              <a:off x="8143461" y="3909030"/>
              <a:ext cx="138838" cy="793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Прямоугольник 50">
              <a:extLst>
                <a:ext uri="{FF2B5EF4-FFF2-40B4-BE49-F238E27FC236}">
                  <a16:creationId xmlns:a16="http://schemas.microsoft.com/office/drawing/2014/main" id="{DC5D062A-1E74-D3D1-C6B2-D1882C93012E}"/>
                </a:ext>
              </a:extLst>
            </p:cNvPr>
            <p:cNvSpPr/>
            <p:nvPr/>
          </p:nvSpPr>
          <p:spPr>
            <a:xfrm>
              <a:off x="8793646" y="2060893"/>
              <a:ext cx="620202" cy="1543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Box 51">
              <a:extLst>
                <a:ext uri="{FF2B5EF4-FFF2-40B4-BE49-F238E27FC236}">
                  <a16:creationId xmlns:a16="http://schemas.microsoft.com/office/drawing/2014/main" id="{7C4CC9F3-9033-57E2-C21A-2578566C7ADC}"/>
                </a:ext>
              </a:extLst>
            </p:cNvPr>
            <p:cNvSpPr txBox="1"/>
            <p:nvPr/>
          </p:nvSpPr>
          <p:spPr>
            <a:xfrm>
              <a:off x="8671991" y="3909030"/>
              <a:ext cx="1011815" cy="369332"/>
            </a:xfrm>
            <a:prstGeom prst="rect">
              <a:avLst/>
            </a:prstGeom>
            <a:noFill/>
          </p:spPr>
          <p:txBody>
            <a:bodyPr wrap="none" rtlCol="0">
              <a:spAutoFit/>
            </a:bodyPr>
            <a:lstStyle/>
            <a:p>
              <a:r>
                <a:rPr lang="en-US" dirty="0"/>
                <a:t>Detector</a:t>
              </a:r>
              <a:endParaRPr lang="ru-RU" dirty="0"/>
            </a:p>
          </p:txBody>
        </p:sp>
        <p:cxnSp>
          <p:nvCxnSpPr>
            <p:cNvPr id="53" name="Прямая со стрелкой 52">
              <a:extLst>
                <a:ext uri="{FF2B5EF4-FFF2-40B4-BE49-F238E27FC236}">
                  <a16:creationId xmlns:a16="http://schemas.microsoft.com/office/drawing/2014/main" id="{E044C18D-39EF-2790-4CC7-FDA0A73A1B92}"/>
                </a:ext>
              </a:extLst>
            </p:cNvPr>
            <p:cNvCxnSpPr/>
            <p:nvPr/>
          </p:nvCxnSpPr>
          <p:spPr>
            <a:xfrm>
              <a:off x="1108066" y="2866645"/>
              <a:ext cx="895515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D1B3DF45-B60D-08DB-93D4-9BC87D93C45A}"/>
                </a:ext>
              </a:extLst>
            </p:cNvPr>
            <p:cNvSpPr txBox="1"/>
            <p:nvPr/>
          </p:nvSpPr>
          <p:spPr>
            <a:xfrm>
              <a:off x="7943693" y="1483489"/>
              <a:ext cx="184731" cy="369332"/>
            </a:xfrm>
            <a:prstGeom prst="rect">
              <a:avLst/>
            </a:prstGeom>
            <a:noFill/>
          </p:spPr>
          <p:txBody>
            <a:bodyPr wrap="none" rtlCol="0">
              <a:spAutoFit/>
            </a:bodyPr>
            <a:lstStyle/>
            <a:p>
              <a:endParaRPr lang="ru-RU" dirty="0"/>
            </a:p>
          </p:txBody>
        </p:sp>
      </p:grpSp>
      <p:sp>
        <p:nvSpPr>
          <p:cNvPr id="4" name="A time-dependent magnetic field lens">
            <a:extLst>
              <a:ext uri="{FF2B5EF4-FFF2-40B4-BE49-F238E27FC236}">
                <a16:creationId xmlns:a16="http://schemas.microsoft.com/office/drawing/2014/main" id="{53C1042C-884E-554E-EB39-702E18505AC7}"/>
              </a:ext>
            </a:extLst>
          </p:cNvPr>
          <p:cNvSpPr txBox="1"/>
          <p:nvPr/>
        </p:nvSpPr>
        <p:spPr>
          <a:xfrm>
            <a:off x="219075" y="124460"/>
            <a:ext cx="5121021" cy="429895"/>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200" dirty="0"/>
              <a:t>Scientific program at a future UCN Source</a:t>
            </a:r>
          </a:p>
        </p:txBody>
      </p:sp>
      <p:grpSp>
        <p:nvGrpSpPr>
          <p:cNvPr id="100" name="Группа 99">
            <a:extLst>
              <a:ext uri="{FF2B5EF4-FFF2-40B4-BE49-F238E27FC236}">
                <a16:creationId xmlns:a16="http://schemas.microsoft.com/office/drawing/2014/main" id="{71AA10C7-E512-4ACE-4A4A-A828F44EBE37}"/>
              </a:ext>
            </a:extLst>
          </p:cNvPr>
          <p:cNvGrpSpPr/>
          <p:nvPr/>
        </p:nvGrpSpPr>
        <p:grpSpPr>
          <a:xfrm>
            <a:off x="1328700" y="4584105"/>
            <a:ext cx="8027875" cy="1411011"/>
            <a:chOff x="1384535" y="4472152"/>
            <a:chExt cx="8027875" cy="2117541"/>
          </a:xfrm>
        </p:grpSpPr>
        <p:cxnSp>
          <p:nvCxnSpPr>
            <p:cNvPr id="5" name="Прямая со стрелкой 4">
              <a:extLst>
                <a:ext uri="{FF2B5EF4-FFF2-40B4-BE49-F238E27FC236}">
                  <a16:creationId xmlns:a16="http://schemas.microsoft.com/office/drawing/2014/main" id="{5E22C4F5-E343-CFA4-D7B2-D4DC59D30A97}"/>
                </a:ext>
              </a:extLst>
            </p:cNvPr>
            <p:cNvCxnSpPr>
              <a:cxnSpLocks/>
            </p:cNvCxnSpPr>
            <p:nvPr/>
          </p:nvCxnSpPr>
          <p:spPr>
            <a:xfrm flipV="1">
              <a:off x="1384535" y="5756185"/>
              <a:ext cx="1180420" cy="8192"/>
            </a:xfrm>
            <a:prstGeom prst="straightConnector1">
              <a:avLst/>
            </a:prstGeom>
            <a:ln w="31750">
              <a:solidFill>
                <a:srgbClr val="7030A0"/>
              </a:solidFill>
              <a:tailEnd type="none"/>
            </a:ln>
          </p:spPr>
          <p:style>
            <a:lnRef idx="2">
              <a:schemeClr val="accent1"/>
            </a:lnRef>
            <a:fillRef idx="0">
              <a:schemeClr val="accent1"/>
            </a:fillRef>
            <a:effectRef idx="1">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D71F3047-8A85-39BB-026F-E0595025205F}"/>
                </a:ext>
              </a:extLst>
            </p:cNvPr>
            <p:cNvCxnSpPr>
              <a:cxnSpLocks/>
            </p:cNvCxnSpPr>
            <p:nvPr/>
          </p:nvCxnSpPr>
          <p:spPr>
            <a:xfrm flipV="1">
              <a:off x="2534887" y="4961965"/>
              <a:ext cx="232169" cy="792331"/>
            </a:xfrm>
            <a:prstGeom prst="straightConnector1">
              <a:avLst/>
            </a:prstGeom>
            <a:ln w="31750">
              <a:solidFill>
                <a:srgbClr val="C00000"/>
              </a:solidFill>
              <a:tailEnd type="none"/>
            </a:ln>
          </p:spPr>
          <p:style>
            <a:lnRef idx="2">
              <a:schemeClr val="accent1"/>
            </a:lnRef>
            <a:fillRef idx="0">
              <a:schemeClr val="accent1"/>
            </a:fillRef>
            <a:effectRef idx="1">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8BC5C1E0-BBED-EDD9-D04E-47B856559EAC}"/>
                </a:ext>
              </a:extLst>
            </p:cNvPr>
            <p:cNvCxnSpPr>
              <a:cxnSpLocks/>
            </p:cNvCxnSpPr>
            <p:nvPr/>
          </p:nvCxnSpPr>
          <p:spPr>
            <a:xfrm>
              <a:off x="2534886" y="5754296"/>
              <a:ext cx="232169" cy="792331"/>
            </a:xfrm>
            <a:prstGeom prst="straightConnector1">
              <a:avLst/>
            </a:prstGeom>
            <a:ln w="31750">
              <a:solidFill>
                <a:srgbClr val="0032CC"/>
              </a:solidFill>
              <a:tailEnd type="none"/>
            </a:ln>
          </p:spPr>
          <p:style>
            <a:lnRef idx="2">
              <a:schemeClr val="accent1"/>
            </a:lnRef>
            <a:fillRef idx="0">
              <a:schemeClr val="accent1"/>
            </a:fillRef>
            <a:effectRef idx="1">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EFDEA010-BCBD-706B-EF5F-7A5B895E0A46}"/>
                </a:ext>
              </a:extLst>
            </p:cNvPr>
            <p:cNvCxnSpPr>
              <a:cxnSpLocks/>
            </p:cNvCxnSpPr>
            <p:nvPr/>
          </p:nvCxnSpPr>
          <p:spPr>
            <a:xfrm flipH="1">
              <a:off x="5134270" y="4950515"/>
              <a:ext cx="93793" cy="1627728"/>
            </a:xfrm>
            <a:prstGeom prst="straightConnector1">
              <a:avLst/>
            </a:prstGeom>
            <a:ln w="31750">
              <a:solidFill>
                <a:srgbClr val="0032CC"/>
              </a:solidFill>
              <a:tailEnd type="none"/>
            </a:ln>
          </p:spPr>
          <p:style>
            <a:lnRef idx="2">
              <a:schemeClr val="accent1"/>
            </a:lnRef>
            <a:fillRef idx="0">
              <a:schemeClr val="accent1"/>
            </a:fillRef>
            <a:effectRef idx="1">
              <a:schemeClr val="accent1"/>
            </a:effectRef>
            <a:fontRef idx="minor">
              <a:schemeClr val="tx1"/>
            </a:fontRef>
          </p:style>
        </p:cxnSp>
        <p:cxnSp>
          <p:nvCxnSpPr>
            <p:cNvPr id="55" name="Прямая со стрелкой 54">
              <a:extLst>
                <a:ext uri="{FF2B5EF4-FFF2-40B4-BE49-F238E27FC236}">
                  <a16:creationId xmlns:a16="http://schemas.microsoft.com/office/drawing/2014/main" id="{E6157DBB-3C99-8A3E-D8FA-C509D7E76A76}"/>
                </a:ext>
              </a:extLst>
            </p:cNvPr>
            <p:cNvCxnSpPr>
              <a:cxnSpLocks/>
            </p:cNvCxnSpPr>
            <p:nvPr/>
          </p:nvCxnSpPr>
          <p:spPr>
            <a:xfrm flipH="1" flipV="1">
              <a:off x="7612872" y="4986783"/>
              <a:ext cx="232169" cy="792331"/>
            </a:xfrm>
            <a:prstGeom prst="straightConnector1">
              <a:avLst/>
            </a:prstGeom>
            <a:ln w="31750">
              <a:solidFill>
                <a:srgbClr val="0032CC"/>
              </a:solidFill>
              <a:tailEnd type="none"/>
            </a:ln>
          </p:spPr>
          <p:style>
            <a:lnRef idx="2">
              <a:schemeClr val="accent1"/>
            </a:lnRef>
            <a:fillRef idx="0">
              <a:schemeClr val="accent1"/>
            </a:fillRef>
            <a:effectRef idx="1">
              <a:schemeClr val="accent1"/>
            </a:effectRef>
            <a:fontRef idx="minor">
              <a:schemeClr val="tx1"/>
            </a:fontRef>
          </p:style>
        </p:cxnSp>
        <p:cxnSp>
          <p:nvCxnSpPr>
            <p:cNvPr id="56" name="Прямая со стрелкой 55">
              <a:extLst>
                <a:ext uri="{FF2B5EF4-FFF2-40B4-BE49-F238E27FC236}">
                  <a16:creationId xmlns:a16="http://schemas.microsoft.com/office/drawing/2014/main" id="{0961431C-5ED6-D569-AC76-A6F3B8FECDE3}"/>
                </a:ext>
              </a:extLst>
            </p:cNvPr>
            <p:cNvCxnSpPr>
              <a:cxnSpLocks/>
            </p:cNvCxnSpPr>
            <p:nvPr/>
          </p:nvCxnSpPr>
          <p:spPr>
            <a:xfrm flipH="1">
              <a:off x="7612871" y="5779114"/>
              <a:ext cx="232169" cy="792331"/>
            </a:xfrm>
            <a:prstGeom prst="straightConnector1">
              <a:avLst/>
            </a:prstGeom>
            <a:ln w="31750">
              <a:solidFill>
                <a:srgbClr val="C00000"/>
              </a:solidFill>
              <a:tailEnd type="none"/>
            </a:ln>
          </p:spPr>
          <p:style>
            <a:lnRef idx="2">
              <a:schemeClr val="accent1"/>
            </a:lnRef>
            <a:fillRef idx="0">
              <a:schemeClr val="accent1"/>
            </a:fillRef>
            <a:effectRef idx="1">
              <a:schemeClr val="accent1"/>
            </a:effectRef>
            <a:fontRef idx="minor">
              <a:schemeClr val="tx1"/>
            </a:fontRef>
          </p:style>
        </p:cxnSp>
        <p:cxnSp>
          <p:nvCxnSpPr>
            <p:cNvPr id="57" name="Прямая со стрелкой 56">
              <a:extLst>
                <a:ext uri="{FF2B5EF4-FFF2-40B4-BE49-F238E27FC236}">
                  <a16:creationId xmlns:a16="http://schemas.microsoft.com/office/drawing/2014/main" id="{218139FF-4666-9F38-ACC7-641887D6EC21}"/>
                </a:ext>
              </a:extLst>
            </p:cNvPr>
            <p:cNvCxnSpPr>
              <a:cxnSpLocks/>
            </p:cNvCxnSpPr>
            <p:nvPr/>
          </p:nvCxnSpPr>
          <p:spPr>
            <a:xfrm>
              <a:off x="7845040" y="5779114"/>
              <a:ext cx="1567370" cy="0"/>
            </a:xfrm>
            <a:prstGeom prst="straightConnector1">
              <a:avLst/>
            </a:prstGeom>
            <a:ln w="317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Прямая со стрелкой 69">
              <a:extLst>
                <a:ext uri="{FF2B5EF4-FFF2-40B4-BE49-F238E27FC236}">
                  <a16:creationId xmlns:a16="http://schemas.microsoft.com/office/drawing/2014/main" id="{AA55FAEB-30EF-5132-E14F-206AB754D64E}"/>
                </a:ext>
              </a:extLst>
            </p:cNvPr>
            <p:cNvCxnSpPr>
              <a:cxnSpLocks/>
            </p:cNvCxnSpPr>
            <p:nvPr/>
          </p:nvCxnSpPr>
          <p:spPr>
            <a:xfrm>
              <a:off x="5134270" y="4961965"/>
              <a:ext cx="93793" cy="1627728"/>
            </a:xfrm>
            <a:prstGeom prst="straightConnector1">
              <a:avLst/>
            </a:prstGeom>
            <a:ln w="31750">
              <a:solidFill>
                <a:srgbClr val="C00000"/>
              </a:solidFill>
              <a:tailEnd type="none"/>
            </a:ln>
          </p:spPr>
          <p:style>
            <a:lnRef idx="2">
              <a:schemeClr val="accent1"/>
            </a:lnRef>
            <a:fillRef idx="0">
              <a:schemeClr val="accent1"/>
            </a:fillRef>
            <a:effectRef idx="1">
              <a:schemeClr val="accent1"/>
            </a:effectRef>
            <a:fontRef idx="minor">
              <a:schemeClr val="tx1"/>
            </a:fontRef>
          </p:style>
        </p:cxnSp>
        <p:cxnSp>
          <p:nvCxnSpPr>
            <p:cNvPr id="72" name="Прямая со стрелкой 71">
              <a:extLst>
                <a:ext uri="{FF2B5EF4-FFF2-40B4-BE49-F238E27FC236}">
                  <a16:creationId xmlns:a16="http://schemas.microsoft.com/office/drawing/2014/main" id="{B8B416CF-3574-1BA0-248B-54B1CDDDB4CA}"/>
                </a:ext>
              </a:extLst>
            </p:cNvPr>
            <p:cNvCxnSpPr>
              <a:cxnSpLocks/>
            </p:cNvCxnSpPr>
            <p:nvPr/>
          </p:nvCxnSpPr>
          <p:spPr>
            <a:xfrm>
              <a:off x="2762515" y="4960076"/>
              <a:ext cx="2380837" cy="7064"/>
            </a:xfrm>
            <a:prstGeom prst="straightConnector1">
              <a:avLst/>
            </a:prstGeom>
            <a:ln w="31750">
              <a:solidFill>
                <a:srgbClr val="C00000"/>
              </a:solidFill>
              <a:tailEnd type="none"/>
            </a:ln>
          </p:spPr>
          <p:style>
            <a:lnRef idx="2">
              <a:schemeClr val="accent1"/>
            </a:lnRef>
            <a:fillRef idx="0">
              <a:schemeClr val="accent1"/>
            </a:fillRef>
            <a:effectRef idx="1">
              <a:schemeClr val="accent1"/>
            </a:effectRef>
            <a:fontRef idx="minor">
              <a:schemeClr val="tx1"/>
            </a:fontRef>
          </p:style>
        </p:cxnSp>
        <p:cxnSp>
          <p:nvCxnSpPr>
            <p:cNvPr id="81" name="Прямая со стрелкой 80">
              <a:extLst>
                <a:ext uri="{FF2B5EF4-FFF2-40B4-BE49-F238E27FC236}">
                  <a16:creationId xmlns:a16="http://schemas.microsoft.com/office/drawing/2014/main" id="{7FE9E5B2-C654-2ADC-E6E6-AEB7B4DAF928}"/>
                </a:ext>
              </a:extLst>
            </p:cNvPr>
            <p:cNvCxnSpPr>
              <a:cxnSpLocks/>
            </p:cNvCxnSpPr>
            <p:nvPr/>
          </p:nvCxnSpPr>
          <p:spPr>
            <a:xfrm>
              <a:off x="2753432" y="6560126"/>
              <a:ext cx="2380837" cy="7064"/>
            </a:xfrm>
            <a:prstGeom prst="straightConnector1">
              <a:avLst/>
            </a:prstGeom>
            <a:ln w="31750">
              <a:solidFill>
                <a:srgbClr val="0032CC"/>
              </a:solidFill>
              <a:tailEnd type="none"/>
            </a:ln>
          </p:spPr>
          <p:style>
            <a:lnRef idx="2">
              <a:schemeClr val="accent1"/>
            </a:lnRef>
            <a:fillRef idx="0">
              <a:schemeClr val="accent1"/>
            </a:fillRef>
            <a:effectRef idx="1">
              <a:schemeClr val="accent1"/>
            </a:effectRef>
            <a:fontRef idx="minor">
              <a:schemeClr val="tx1"/>
            </a:fontRef>
          </p:style>
        </p:cxnSp>
        <p:cxnSp>
          <p:nvCxnSpPr>
            <p:cNvPr id="82" name="Прямая со стрелкой 81">
              <a:extLst>
                <a:ext uri="{FF2B5EF4-FFF2-40B4-BE49-F238E27FC236}">
                  <a16:creationId xmlns:a16="http://schemas.microsoft.com/office/drawing/2014/main" id="{C1D0EB37-F6B1-1170-EF44-7D4977000CA4}"/>
                </a:ext>
              </a:extLst>
            </p:cNvPr>
            <p:cNvCxnSpPr>
              <a:cxnSpLocks/>
            </p:cNvCxnSpPr>
            <p:nvPr/>
          </p:nvCxnSpPr>
          <p:spPr>
            <a:xfrm>
              <a:off x="5234590" y="4971129"/>
              <a:ext cx="2380837" cy="7064"/>
            </a:xfrm>
            <a:prstGeom prst="straightConnector1">
              <a:avLst/>
            </a:prstGeom>
            <a:ln w="31750">
              <a:solidFill>
                <a:srgbClr val="0032CC"/>
              </a:solidFill>
              <a:tailEnd type="none"/>
            </a:ln>
          </p:spPr>
          <p:style>
            <a:lnRef idx="2">
              <a:schemeClr val="accent1"/>
            </a:lnRef>
            <a:fillRef idx="0">
              <a:schemeClr val="accent1"/>
            </a:fillRef>
            <a:effectRef idx="1">
              <a:schemeClr val="accent1"/>
            </a:effectRef>
            <a:fontRef idx="minor">
              <a:schemeClr val="tx1"/>
            </a:fontRef>
          </p:style>
        </p:cxnSp>
        <p:cxnSp>
          <p:nvCxnSpPr>
            <p:cNvPr id="83" name="Прямая со стрелкой 82">
              <a:extLst>
                <a:ext uri="{FF2B5EF4-FFF2-40B4-BE49-F238E27FC236}">
                  <a16:creationId xmlns:a16="http://schemas.microsoft.com/office/drawing/2014/main" id="{18B9481E-15EB-664F-2ED3-7C19996F1204}"/>
                </a:ext>
              </a:extLst>
            </p:cNvPr>
            <p:cNvCxnSpPr>
              <a:cxnSpLocks/>
            </p:cNvCxnSpPr>
            <p:nvPr/>
          </p:nvCxnSpPr>
          <p:spPr>
            <a:xfrm>
              <a:off x="5225507" y="6571179"/>
              <a:ext cx="2380837" cy="7064"/>
            </a:xfrm>
            <a:prstGeom prst="straightConnector1">
              <a:avLst/>
            </a:prstGeom>
            <a:ln w="31750">
              <a:solidFill>
                <a:srgbClr val="C00000"/>
              </a:solidFill>
              <a:tailEnd type="none"/>
            </a:ln>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6E014B19-3150-E708-4F0E-02DE9F35CFA0}"/>
                </a:ext>
              </a:extLst>
            </p:cNvPr>
            <p:cNvSpPr txBox="1"/>
            <p:nvPr/>
          </p:nvSpPr>
          <p:spPr>
            <a:xfrm>
              <a:off x="1384535" y="5306811"/>
              <a:ext cx="320922" cy="508077"/>
            </a:xfrm>
            <a:prstGeom prst="rect">
              <a:avLst/>
            </a:prstGeom>
            <a:noFill/>
          </p:spPr>
          <p:txBody>
            <a:bodyPr wrap="none" rtlCol="0">
              <a:spAutoFit/>
            </a:bodyPr>
            <a:lstStyle/>
            <a:p>
              <a:r>
                <a:rPr lang="en-US" sz="1600" dirty="0">
                  <a:latin typeface="+mn-lt"/>
                  <a:cs typeface="Times New Roman" panose="02020603050405020304" pitchFamily="18" charset="0"/>
                </a:rPr>
                <a:t>E</a:t>
              </a:r>
              <a:endParaRPr lang="ru-RU" sz="1600" dirty="0">
                <a:latin typeface="+mn-lt"/>
                <a:cs typeface="Times New Roman" panose="02020603050405020304" pitchFamily="18" charset="0"/>
              </a:endParaRPr>
            </a:p>
          </p:txBody>
        </p:sp>
        <p:sp>
          <p:nvSpPr>
            <p:cNvPr id="86" name="TextBox 85">
              <a:extLst>
                <a:ext uri="{FF2B5EF4-FFF2-40B4-BE49-F238E27FC236}">
                  <a16:creationId xmlns:a16="http://schemas.microsoft.com/office/drawing/2014/main" id="{F63A52E1-D8A7-1B03-4D31-C846554716FF}"/>
                </a:ext>
              </a:extLst>
            </p:cNvPr>
            <p:cNvSpPr txBox="1"/>
            <p:nvPr/>
          </p:nvSpPr>
          <p:spPr>
            <a:xfrm>
              <a:off x="3592065" y="4472152"/>
              <a:ext cx="401072" cy="508077"/>
            </a:xfrm>
            <a:prstGeom prst="rect">
              <a:avLst/>
            </a:prstGeom>
            <a:noFill/>
          </p:spPr>
          <p:txBody>
            <a:bodyPr wrap="none" rtlCol="0">
              <a:spAutoFit/>
            </a:bodyPr>
            <a:lstStyle/>
            <a:p>
              <a:r>
                <a:rPr lang="en-US" sz="1600" dirty="0">
                  <a:latin typeface="+mn-lt"/>
                  <a:cs typeface="Times New Roman" panose="02020603050405020304" pitchFamily="18" charset="0"/>
                </a:rPr>
                <a:t>E</a:t>
              </a:r>
              <a:r>
                <a:rPr lang="en-US" sz="1600" baseline="-25000" dirty="0">
                  <a:latin typeface="+mn-lt"/>
                  <a:cs typeface="Times New Roman" panose="02020603050405020304" pitchFamily="18" charset="0"/>
                </a:rPr>
                <a:t>+</a:t>
              </a:r>
              <a:endParaRPr lang="ru-RU" sz="1600" baseline="-25000" dirty="0">
                <a:latin typeface="+mn-lt"/>
                <a:cs typeface="Times New Roman" panose="02020603050405020304" pitchFamily="18" charset="0"/>
              </a:endParaRPr>
            </a:p>
          </p:txBody>
        </p:sp>
        <p:sp>
          <p:nvSpPr>
            <p:cNvPr id="87" name="TextBox 86">
              <a:extLst>
                <a:ext uri="{FF2B5EF4-FFF2-40B4-BE49-F238E27FC236}">
                  <a16:creationId xmlns:a16="http://schemas.microsoft.com/office/drawing/2014/main" id="{A87F268C-6D49-DF2E-A155-D19A5FF2202B}"/>
                </a:ext>
              </a:extLst>
            </p:cNvPr>
            <p:cNvSpPr txBox="1"/>
            <p:nvPr/>
          </p:nvSpPr>
          <p:spPr>
            <a:xfrm>
              <a:off x="3650818" y="6075958"/>
              <a:ext cx="365806" cy="508077"/>
            </a:xfrm>
            <a:prstGeom prst="rect">
              <a:avLst/>
            </a:prstGeom>
            <a:noFill/>
          </p:spPr>
          <p:txBody>
            <a:bodyPr wrap="none" rtlCol="0">
              <a:spAutoFit/>
            </a:bodyPr>
            <a:lstStyle/>
            <a:p>
              <a:r>
                <a:rPr lang="en-US" sz="1600" dirty="0">
                  <a:latin typeface="+mn-lt"/>
                  <a:cs typeface="Times New Roman" panose="02020603050405020304" pitchFamily="18" charset="0"/>
                </a:rPr>
                <a:t>E</a:t>
              </a:r>
              <a:r>
                <a:rPr lang="en-US" sz="1600" baseline="-25000" dirty="0">
                  <a:latin typeface="+mn-lt"/>
                  <a:cs typeface="Times New Roman" panose="02020603050405020304" pitchFamily="18" charset="0"/>
                </a:rPr>
                <a:t>-</a:t>
              </a:r>
              <a:endParaRPr lang="ru-RU" sz="1600" baseline="-25000" dirty="0">
                <a:latin typeface="+mn-lt"/>
                <a:cs typeface="Times New Roman" panose="02020603050405020304" pitchFamily="18" charset="0"/>
              </a:endParaRPr>
            </a:p>
          </p:txBody>
        </p:sp>
        <p:sp>
          <p:nvSpPr>
            <p:cNvPr id="88" name="TextBox 87">
              <a:extLst>
                <a:ext uri="{FF2B5EF4-FFF2-40B4-BE49-F238E27FC236}">
                  <a16:creationId xmlns:a16="http://schemas.microsoft.com/office/drawing/2014/main" id="{53EBD67E-733C-C0AC-CB9C-FD6676BF2B3C}"/>
                </a:ext>
              </a:extLst>
            </p:cNvPr>
            <p:cNvSpPr txBox="1"/>
            <p:nvPr/>
          </p:nvSpPr>
          <p:spPr>
            <a:xfrm>
              <a:off x="6195874" y="4510054"/>
              <a:ext cx="401072" cy="508077"/>
            </a:xfrm>
            <a:prstGeom prst="rect">
              <a:avLst/>
            </a:prstGeom>
            <a:noFill/>
          </p:spPr>
          <p:txBody>
            <a:bodyPr wrap="none" rtlCol="0">
              <a:spAutoFit/>
            </a:bodyPr>
            <a:lstStyle/>
            <a:p>
              <a:r>
                <a:rPr lang="en-US" sz="1600" dirty="0">
                  <a:latin typeface="+mn-lt"/>
                  <a:cs typeface="Times New Roman" panose="02020603050405020304" pitchFamily="18" charset="0"/>
                </a:rPr>
                <a:t>E</a:t>
              </a:r>
              <a:r>
                <a:rPr lang="en-US" sz="1600" baseline="-25000" dirty="0">
                  <a:latin typeface="+mn-lt"/>
                  <a:cs typeface="Times New Roman" panose="02020603050405020304" pitchFamily="18" charset="0"/>
                </a:rPr>
                <a:t>+</a:t>
              </a:r>
              <a:endParaRPr lang="ru-RU" sz="1600" baseline="-25000" dirty="0">
                <a:latin typeface="+mn-lt"/>
                <a:cs typeface="Times New Roman" panose="02020603050405020304" pitchFamily="18" charset="0"/>
              </a:endParaRPr>
            </a:p>
          </p:txBody>
        </p:sp>
        <p:sp>
          <p:nvSpPr>
            <p:cNvPr id="89" name="TextBox 88">
              <a:extLst>
                <a:ext uri="{FF2B5EF4-FFF2-40B4-BE49-F238E27FC236}">
                  <a16:creationId xmlns:a16="http://schemas.microsoft.com/office/drawing/2014/main" id="{9267E83F-16AC-B66A-6D1C-8FA33127AB2B}"/>
                </a:ext>
              </a:extLst>
            </p:cNvPr>
            <p:cNvSpPr txBox="1"/>
            <p:nvPr/>
          </p:nvSpPr>
          <p:spPr>
            <a:xfrm>
              <a:off x="6240971" y="6060678"/>
              <a:ext cx="365806" cy="508077"/>
            </a:xfrm>
            <a:prstGeom prst="rect">
              <a:avLst/>
            </a:prstGeom>
            <a:noFill/>
          </p:spPr>
          <p:txBody>
            <a:bodyPr wrap="none" rtlCol="0">
              <a:spAutoFit/>
            </a:bodyPr>
            <a:lstStyle/>
            <a:p>
              <a:r>
                <a:rPr lang="en-US" sz="1600" dirty="0">
                  <a:latin typeface="+mn-lt"/>
                  <a:cs typeface="Times New Roman" panose="02020603050405020304" pitchFamily="18" charset="0"/>
                </a:rPr>
                <a:t>E</a:t>
              </a:r>
              <a:r>
                <a:rPr lang="en-US" sz="1600" baseline="-25000" dirty="0">
                  <a:latin typeface="+mn-lt"/>
                  <a:cs typeface="Times New Roman" panose="02020603050405020304" pitchFamily="18" charset="0"/>
                </a:rPr>
                <a:t>-</a:t>
              </a:r>
              <a:endParaRPr lang="ru-RU" sz="1600" baseline="-25000" dirty="0">
                <a:latin typeface="+mn-lt"/>
                <a:cs typeface="Times New Roman" panose="02020603050405020304" pitchFamily="18" charset="0"/>
              </a:endParaRPr>
            </a:p>
          </p:txBody>
        </p:sp>
        <p:sp>
          <p:nvSpPr>
            <p:cNvPr id="99" name="TextBox 98">
              <a:extLst>
                <a:ext uri="{FF2B5EF4-FFF2-40B4-BE49-F238E27FC236}">
                  <a16:creationId xmlns:a16="http://schemas.microsoft.com/office/drawing/2014/main" id="{2CFF755C-D514-7F8A-2EDF-001A0ACDABE3}"/>
                </a:ext>
              </a:extLst>
            </p:cNvPr>
            <p:cNvSpPr txBox="1"/>
            <p:nvPr/>
          </p:nvSpPr>
          <p:spPr>
            <a:xfrm>
              <a:off x="8620986" y="5298825"/>
              <a:ext cx="320922" cy="508077"/>
            </a:xfrm>
            <a:prstGeom prst="rect">
              <a:avLst/>
            </a:prstGeom>
            <a:noFill/>
          </p:spPr>
          <p:txBody>
            <a:bodyPr wrap="none" rtlCol="0">
              <a:spAutoFit/>
            </a:bodyPr>
            <a:lstStyle/>
            <a:p>
              <a:r>
                <a:rPr lang="en-US" sz="1600" dirty="0">
                  <a:latin typeface="+mn-lt"/>
                  <a:cs typeface="Times New Roman" panose="02020603050405020304" pitchFamily="18" charset="0"/>
                </a:rPr>
                <a:t>E</a:t>
              </a:r>
              <a:endParaRPr lang="ru-RU" sz="1600" dirty="0">
                <a:latin typeface="+mn-lt"/>
                <a:cs typeface="Times New Roman" panose="02020603050405020304" pitchFamily="18" charset="0"/>
              </a:endParaRPr>
            </a:p>
          </p:txBody>
        </p:sp>
      </p:grpSp>
      <p:sp>
        <p:nvSpPr>
          <p:cNvPr id="101" name="TextBox 100">
            <a:extLst>
              <a:ext uri="{FF2B5EF4-FFF2-40B4-BE49-F238E27FC236}">
                <a16:creationId xmlns:a16="http://schemas.microsoft.com/office/drawing/2014/main" id="{CE50DAEF-B875-80C6-11DC-EBC72F86518A}"/>
              </a:ext>
            </a:extLst>
          </p:cNvPr>
          <p:cNvSpPr txBox="1"/>
          <p:nvPr/>
        </p:nvSpPr>
        <p:spPr>
          <a:xfrm>
            <a:off x="3500877" y="5134954"/>
            <a:ext cx="585417" cy="369332"/>
          </a:xfrm>
          <a:prstGeom prst="rect">
            <a:avLst/>
          </a:prstGeom>
          <a:noFill/>
        </p:spPr>
        <p:txBody>
          <a:bodyPr wrap="none" rtlCol="0">
            <a:spAutoFit/>
          </a:bodyPr>
          <a:lstStyle/>
          <a:p>
            <a:r>
              <a:rPr lang="en-US" dirty="0">
                <a:solidFill>
                  <a:srgbClr val="0070C0"/>
                </a:solidFill>
                <a:latin typeface="Times New Roman" panose="02020603050405020304" pitchFamily="18" charset="0"/>
                <a:cs typeface="Times New Roman" panose="02020603050405020304" pitchFamily="18" charset="0"/>
              </a:rPr>
              <a:t>B=0</a:t>
            </a:r>
            <a:endParaRPr lang="ru-RU" baseline="-25000" dirty="0">
              <a:solidFill>
                <a:srgbClr val="0070C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42AB1CCE-3DEB-1883-7079-98CA07DA6F0B}"/>
              </a:ext>
            </a:extLst>
          </p:cNvPr>
          <p:cNvSpPr txBox="1"/>
          <p:nvPr/>
        </p:nvSpPr>
        <p:spPr>
          <a:xfrm>
            <a:off x="6258233" y="5142886"/>
            <a:ext cx="585417" cy="369332"/>
          </a:xfrm>
          <a:prstGeom prst="rect">
            <a:avLst/>
          </a:prstGeom>
          <a:noFill/>
        </p:spPr>
        <p:txBody>
          <a:bodyPr wrap="none" rtlCol="0">
            <a:spAutoFit/>
          </a:bodyPr>
          <a:lstStyle/>
          <a:p>
            <a:r>
              <a:rPr lang="en-US" dirty="0">
                <a:solidFill>
                  <a:srgbClr val="0070C0"/>
                </a:solidFill>
                <a:latin typeface="Times New Roman" panose="02020603050405020304" pitchFamily="18" charset="0"/>
                <a:cs typeface="Times New Roman" panose="02020603050405020304" pitchFamily="18" charset="0"/>
              </a:rPr>
              <a:t>B=0</a:t>
            </a:r>
            <a:endParaRPr lang="ru-RU" baseline="-25000" dirty="0">
              <a:solidFill>
                <a:srgbClr val="0070C0"/>
              </a:solidFill>
              <a:latin typeface="Times New Roman" panose="02020603050405020304" pitchFamily="18" charset="0"/>
              <a:cs typeface="Times New Roman" panose="02020603050405020304" pitchFamily="18" charset="0"/>
            </a:endParaRPr>
          </a:p>
        </p:txBody>
      </p:sp>
      <p:cxnSp>
        <p:nvCxnSpPr>
          <p:cNvPr id="106" name="Прямая со стрелкой 105">
            <a:extLst>
              <a:ext uri="{FF2B5EF4-FFF2-40B4-BE49-F238E27FC236}">
                <a16:creationId xmlns:a16="http://schemas.microsoft.com/office/drawing/2014/main" id="{09B23C4C-E19A-7DF0-7C9F-8AB58045E21A}"/>
              </a:ext>
            </a:extLst>
          </p:cNvPr>
          <p:cNvCxnSpPr>
            <a:cxnSpLocks/>
          </p:cNvCxnSpPr>
          <p:nvPr/>
        </p:nvCxnSpPr>
        <p:spPr>
          <a:xfrm flipV="1">
            <a:off x="1309555" y="4702983"/>
            <a:ext cx="0" cy="14410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A714964-04E9-5CE5-4C89-42DDF502D9CF}"/>
              </a:ext>
            </a:extLst>
          </p:cNvPr>
          <p:cNvSpPr txBox="1"/>
          <p:nvPr/>
        </p:nvSpPr>
        <p:spPr>
          <a:xfrm>
            <a:off x="833262" y="4619029"/>
            <a:ext cx="556563" cy="400110"/>
          </a:xfrm>
          <a:prstGeom prst="rect">
            <a:avLst/>
          </a:prstGeom>
          <a:noFill/>
        </p:spPr>
        <p:txBody>
          <a:bodyPr wrap="none" rtlCol="0">
            <a:spAutoFit/>
          </a:bodyPr>
          <a:lstStyle/>
          <a:p>
            <a:r>
              <a:rPr lang="en-US" sz="2000" b="1" dirty="0" err="1">
                <a:latin typeface="Times New Roman" panose="02020603050405020304" pitchFamily="18" charset="0"/>
                <a:cs typeface="Times New Roman" panose="02020603050405020304" pitchFamily="18" charset="0"/>
              </a:rPr>
              <a:t>E</a:t>
            </a:r>
            <a:r>
              <a:rPr lang="en-US" sz="2000" b="1" baseline="-25000" dirty="0" err="1">
                <a:latin typeface="Times New Roman" panose="02020603050405020304" pitchFamily="18" charset="0"/>
                <a:cs typeface="Times New Roman" panose="02020603050405020304" pitchFamily="18" charset="0"/>
              </a:rPr>
              <a:t>tot</a:t>
            </a:r>
            <a:endParaRPr lang="ru-RU" sz="2000" b="1" baseline="-25000" dirty="0">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62FA5873-C697-2FC5-38EB-E2D0F1D345FA}"/>
              </a:ext>
            </a:extLst>
          </p:cNvPr>
          <p:cNvSpPr txBox="1"/>
          <p:nvPr/>
        </p:nvSpPr>
        <p:spPr>
          <a:xfrm>
            <a:off x="9869158" y="5356437"/>
            <a:ext cx="29848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z</a:t>
            </a:r>
            <a:endParaRPr lang="ru-RU" sz="2000"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1426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B638-2636-A295-3B44-5F9827A3287E}"/>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0145F76D-419F-9167-28AD-3F9ABC3970AB}"/>
              </a:ext>
            </a:extLst>
          </p:cNvPr>
          <p:cNvSpPr>
            <a:spLocks noChangeArrowheads="1"/>
          </p:cNvSpPr>
          <p:nvPr/>
        </p:nvSpPr>
        <p:spPr bwMode="auto">
          <a:xfrm>
            <a:off x="5477257" y="67794"/>
            <a:ext cx="20482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600" b="1" i="0" u="none" strike="noStrike" cap="none" normalizeH="0" baseline="0" dirty="0">
                <a:ln>
                  <a:noFill/>
                </a:ln>
                <a:solidFill>
                  <a:schemeClr val="tx1"/>
                </a:solidFill>
                <a:effectLst/>
                <a:latin typeface="Arial" panose="020B0704020202020204" pitchFamily="34" charset="0"/>
                <a:ea typeface="Times New Roman" panose="02020603050405020304" pitchFamily="18" charset="0"/>
                <a:cs typeface="Arial" panose="020B0704020202020204" pitchFamily="34" charset="0"/>
              </a:rPr>
              <a:t>Project schedule</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ru-RU" altLang="ru-RU" sz="1800" b="0" i="0" u="none" strike="noStrike" cap="none" normalizeH="0" baseline="0" dirty="0">
              <a:ln>
                <a:noFill/>
              </a:ln>
              <a:solidFill>
                <a:schemeClr val="tx1"/>
              </a:solidFill>
              <a:effectLst/>
              <a:latin typeface="Arial" panose="020B0704020202020204" pitchFamily="34" charset="0"/>
            </a:endParaRPr>
          </a:p>
        </p:txBody>
      </p:sp>
      <p:graphicFrame>
        <p:nvGraphicFramePr>
          <p:cNvPr id="6" name="Таблица 5">
            <a:extLst>
              <a:ext uri="{FF2B5EF4-FFF2-40B4-BE49-F238E27FC236}">
                <a16:creationId xmlns:a16="http://schemas.microsoft.com/office/drawing/2014/main" id="{92888C7D-171C-0EB0-8AA0-8C6E7256DDE9}"/>
              </a:ext>
            </a:extLst>
          </p:cNvPr>
          <p:cNvGraphicFramePr>
            <a:graphicFrameLocks noGrp="1"/>
          </p:cNvGraphicFramePr>
          <p:nvPr/>
        </p:nvGraphicFramePr>
        <p:xfrm>
          <a:off x="374905" y="450887"/>
          <a:ext cx="11080500" cy="5118921"/>
        </p:xfrm>
        <a:graphic>
          <a:graphicData uri="http://schemas.openxmlformats.org/drawingml/2006/table">
            <a:tbl>
              <a:tblPr firstRow="1" firstCol="1" bandRow="1"/>
              <a:tblGrid>
                <a:gridCol w="507126">
                  <a:extLst>
                    <a:ext uri="{9D8B030D-6E8A-4147-A177-3AD203B41FA5}">
                      <a16:colId xmlns:a16="http://schemas.microsoft.com/office/drawing/2014/main" val="20000"/>
                    </a:ext>
                  </a:extLst>
                </a:gridCol>
                <a:gridCol w="3268752">
                  <a:extLst>
                    <a:ext uri="{9D8B030D-6E8A-4147-A177-3AD203B41FA5}">
                      <a16:colId xmlns:a16="http://schemas.microsoft.com/office/drawing/2014/main" val="20001"/>
                    </a:ext>
                  </a:extLst>
                </a:gridCol>
                <a:gridCol w="837558">
                  <a:extLst>
                    <a:ext uri="{9D8B030D-6E8A-4147-A177-3AD203B41FA5}">
                      <a16:colId xmlns:a16="http://schemas.microsoft.com/office/drawing/2014/main" val="20002"/>
                    </a:ext>
                  </a:extLst>
                </a:gridCol>
                <a:gridCol w="538922">
                  <a:extLst>
                    <a:ext uri="{9D8B030D-6E8A-4147-A177-3AD203B41FA5}">
                      <a16:colId xmlns:a16="http://schemas.microsoft.com/office/drawing/2014/main" val="20003"/>
                    </a:ext>
                  </a:extLst>
                </a:gridCol>
                <a:gridCol w="538922">
                  <a:extLst>
                    <a:ext uri="{9D8B030D-6E8A-4147-A177-3AD203B41FA5}">
                      <a16:colId xmlns:a16="http://schemas.microsoft.com/office/drawing/2014/main" val="20004"/>
                    </a:ext>
                  </a:extLst>
                </a:gridCol>
                <a:gridCol w="538922">
                  <a:extLst>
                    <a:ext uri="{9D8B030D-6E8A-4147-A177-3AD203B41FA5}">
                      <a16:colId xmlns:a16="http://schemas.microsoft.com/office/drawing/2014/main" val="20005"/>
                    </a:ext>
                  </a:extLst>
                </a:gridCol>
                <a:gridCol w="538922">
                  <a:extLst>
                    <a:ext uri="{9D8B030D-6E8A-4147-A177-3AD203B41FA5}">
                      <a16:colId xmlns:a16="http://schemas.microsoft.com/office/drawing/2014/main" val="20006"/>
                    </a:ext>
                  </a:extLst>
                </a:gridCol>
                <a:gridCol w="538922">
                  <a:extLst>
                    <a:ext uri="{9D8B030D-6E8A-4147-A177-3AD203B41FA5}">
                      <a16:colId xmlns:a16="http://schemas.microsoft.com/office/drawing/2014/main" val="20007"/>
                    </a:ext>
                  </a:extLst>
                </a:gridCol>
                <a:gridCol w="538922">
                  <a:extLst>
                    <a:ext uri="{9D8B030D-6E8A-4147-A177-3AD203B41FA5}">
                      <a16:colId xmlns:a16="http://schemas.microsoft.com/office/drawing/2014/main" val="20008"/>
                    </a:ext>
                  </a:extLst>
                </a:gridCol>
                <a:gridCol w="538922">
                  <a:extLst>
                    <a:ext uri="{9D8B030D-6E8A-4147-A177-3AD203B41FA5}">
                      <a16:colId xmlns:a16="http://schemas.microsoft.com/office/drawing/2014/main" val="20009"/>
                    </a:ext>
                  </a:extLst>
                </a:gridCol>
                <a:gridCol w="538922">
                  <a:extLst>
                    <a:ext uri="{9D8B030D-6E8A-4147-A177-3AD203B41FA5}">
                      <a16:colId xmlns:a16="http://schemas.microsoft.com/office/drawing/2014/main" val="20010"/>
                    </a:ext>
                  </a:extLst>
                </a:gridCol>
                <a:gridCol w="538922">
                  <a:extLst>
                    <a:ext uri="{9D8B030D-6E8A-4147-A177-3AD203B41FA5}">
                      <a16:colId xmlns:a16="http://schemas.microsoft.com/office/drawing/2014/main" val="20011"/>
                    </a:ext>
                  </a:extLst>
                </a:gridCol>
                <a:gridCol w="538922">
                  <a:extLst>
                    <a:ext uri="{9D8B030D-6E8A-4147-A177-3AD203B41FA5}">
                      <a16:colId xmlns:a16="http://schemas.microsoft.com/office/drawing/2014/main" val="20012"/>
                    </a:ext>
                  </a:extLst>
                </a:gridCol>
                <a:gridCol w="538922">
                  <a:extLst>
                    <a:ext uri="{9D8B030D-6E8A-4147-A177-3AD203B41FA5}">
                      <a16:colId xmlns:a16="http://schemas.microsoft.com/office/drawing/2014/main" val="20013"/>
                    </a:ext>
                  </a:extLst>
                </a:gridCol>
                <a:gridCol w="538922">
                  <a:extLst>
                    <a:ext uri="{9D8B030D-6E8A-4147-A177-3AD203B41FA5}">
                      <a16:colId xmlns:a16="http://schemas.microsoft.com/office/drawing/2014/main" val="20014"/>
                    </a:ext>
                  </a:extLst>
                </a:gridCol>
              </a:tblGrid>
              <a:tr h="211630">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Year</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gridSpan="4">
                  <a:txBody>
                    <a:bodyPr/>
                    <a:lstStyle/>
                    <a:p>
                      <a:pPr algn="ctr"/>
                      <a:r>
                        <a:rPr lang="ru-RU"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2025 </a:t>
                      </a:r>
                      <a:endParaRPr lang="ru-RU"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2026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ru-RU" sz="11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2027 </a:t>
                      </a:r>
                      <a:endParaRPr lang="ru-RU" sz="1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2047">
                <a:tc>
                  <a:txBody>
                    <a:bodyPr/>
                    <a:lstStyle/>
                    <a:p>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Stages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Quarters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en-GB"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1</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2</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3</a:t>
                      </a:r>
                      <a:endParaRPr lang="ru-RU" sz="1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r>
                        <a:rPr lang="ru-RU" sz="1000" b="1">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4</a:t>
                      </a:r>
                      <a:endParaRPr lang="ru-RU" sz="10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1"/>
                  </a:ext>
                </a:extLst>
              </a:tr>
              <a:tr h="285983">
                <a:tc rowSpan="9">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VCN source (prototype)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mesitylene converter, tests with prototypes in Lab</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2"/>
                  </a:ext>
                </a:extLst>
              </a:tr>
              <a:tr h="304205">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en-GB"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en-GB" sz="105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3"/>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and preparation of the neutron guide tubes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4"/>
                  </a:ext>
                </a:extLst>
              </a:tr>
              <a:tr h="25340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the beamline elements</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5"/>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vacuum equipment and fittings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6"/>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experimental installations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rgbClr val="FF0000"/>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7"/>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Manufacturing of experimental installations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solidFill>
                            <a:schemeClr val="bg1"/>
                          </a:solidFill>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8"/>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Assembling and preparing the beamline for operation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09"/>
                  </a:ext>
                </a:extLst>
              </a:tr>
              <a:tr h="8619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Commissioning</a:t>
                      </a:r>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0"/>
                  </a:ext>
                </a:extLst>
              </a:tr>
              <a:tr h="376231">
                <a:tc rowSpan="7">
                  <a:txBody>
                    <a:bodyPr/>
                    <a:lstStyle/>
                    <a:p>
                      <a:pPr marL="71755" marR="71755" algn="ctr"/>
                      <a:r>
                        <a:rPr lang="en-US" sz="1100" b="1" dirty="0">
                          <a:solidFill>
                            <a:srgbClr val="000000"/>
                          </a:solidFill>
                          <a:effectLst/>
                          <a:latin typeface="Arial" panose="020B0704020202020204" pitchFamily="34" charset="0"/>
                          <a:ea typeface="Times New Roman" panose="02020603050405020304" pitchFamily="18" charset="0"/>
                          <a:cs typeface="Times New Roman" panose="02020603050405020304" pitchFamily="18" charset="0"/>
                        </a:rPr>
                        <a:t>UCN source with pulse accumulation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Calculation of the magnetic environment of the spin-flipper on the 3rd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1"/>
                  </a:ext>
                </a:extLst>
              </a:tr>
              <a:tr h="285983">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Purchase of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2"/>
                  </a:ext>
                </a:extLst>
              </a:tr>
              <a:tr h="376231">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Experimental investigation with test samples of the main neutron guide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95759">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Hydrogen converter design, safety calculation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10015"/>
                  </a:ext>
                </a:extLst>
              </a:tr>
              <a:tr h="290843">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main beamline</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9"/>
                  </a:ext>
                </a:extLst>
              </a:tr>
              <a:tr h="256032">
                <a:tc vMerge="1">
                  <a:txBody>
                    <a:bodyPr/>
                    <a:lstStyle/>
                    <a:p>
                      <a:endParaRPr lang="ru-RU"/>
                    </a:p>
                  </a:txBody>
                  <a:tcPr/>
                </a:tc>
                <a:tc gridSpan="2">
                  <a:txBody>
                    <a:bodyPr/>
                    <a:lstStyle/>
                    <a:p>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compensating magnetic lens</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0"/>
                  </a:ext>
                </a:extLst>
              </a:tr>
              <a:tr h="240621">
                <a:tc vMerge="1">
                  <a:txBody>
                    <a:bodyPr/>
                    <a:lstStyle/>
                    <a:p>
                      <a:endParaRPr lang="ru-RU"/>
                    </a:p>
                  </a:txBody>
                  <a:tcPr>
                    <a:lnT w="12700" cap="flat" cmpd="sng" algn="ctr">
                      <a:solidFill>
                        <a:srgbClr val="000000"/>
                      </a:solidFill>
                      <a:prstDash val="solid"/>
                      <a:round/>
                      <a:headEnd type="none" w="med" len="med"/>
                      <a:tailEnd type="none" w="med" len="med"/>
                    </a:lnT>
                  </a:tcPr>
                </a:tc>
                <a:tc gridSpan="2">
                  <a:txBody>
                    <a:bodyPr/>
                    <a:lstStyle/>
                    <a:p>
                      <a:r>
                        <a:rPr lang="ru-RU" sz="1050" b="1" dirty="0">
                          <a:effectLst/>
                          <a:latin typeface="Arial" panose="020B0704020202020204" pitchFamily="34" charset="0"/>
                          <a:ea typeface="Times New Roman" panose="02020603050405020304" pitchFamily="18" charset="0"/>
                          <a:cs typeface="Times New Roman" panose="02020603050405020304" pitchFamily="18" charset="0"/>
                        </a:rPr>
                        <a:t> </a:t>
                      </a:r>
                      <a:r>
                        <a:rPr lang="en-US" sz="1050" b="1" dirty="0">
                          <a:effectLst/>
                          <a:latin typeface="Arial" panose="020B0704020202020204" pitchFamily="34" charset="0"/>
                          <a:ea typeface="Times New Roman" panose="02020603050405020304" pitchFamily="18" charset="0"/>
                          <a:cs typeface="Times New Roman" panose="02020603050405020304" pitchFamily="18" charset="0"/>
                        </a:rPr>
                        <a:t>Design of the UCN trap, test investigation</a:t>
                      </a:r>
                      <a:endParaRPr lang="ru-RU" sz="105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r>
                        <a:rPr lang="ru-RU" sz="1200" b="1" dirty="0">
                          <a:effectLst/>
                          <a:latin typeface="Arial" panose="020B0704020202020204" pitchFamily="34" charset="0"/>
                          <a:ea typeface="Times New Roman" panose="02020603050405020304" pitchFamily="18" charset="0"/>
                          <a:cs typeface="Times New Roman" panose="02020603050405020304" pitchFamily="18" charset="0"/>
                        </a:rPr>
                        <a:t> </a:t>
                      </a:r>
                      <a:endParaRPr lang="ru-RU" sz="12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28461" marR="28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24"/>
                  </a:ext>
                </a:extLst>
              </a:tr>
            </a:tbl>
          </a:graphicData>
        </a:graphic>
      </p:graphicFrame>
      <p:sp>
        <p:nvSpPr>
          <p:cNvPr id="2" name="Прямоугольник 1">
            <a:extLst>
              <a:ext uri="{FF2B5EF4-FFF2-40B4-BE49-F238E27FC236}">
                <a16:creationId xmlns:a16="http://schemas.microsoft.com/office/drawing/2014/main" id="{41823E04-27F6-1AF7-C52D-963EEEA7BF0F}"/>
              </a:ext>
            </a:extLst>
          </p:cNvPr>
          <p:cNvSpPr/>
          <p:nvPr/>
        </p:nvSpPr>
        <p:spPr>
          <a:xfrm>
            <a:off x="374905" y="0"/>
            <a:ext cx="11817095" cy="6466356"/>
          </a:xfrm>
          <a:prstGeom prst="rect">
            <a:avLst/>
          </a:prstGeom>
          <a:solidFill>
            <a:srgbClr val="FFFFFF">
              <a:alpha val="94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graphicFrame>
        <p:nvGraphicFramePr>
          <p:cNvPr id="4" name="Таблица 3">
            <a:extLst>
              <a:ext uri="{FF2B5EF4-FFF2-40B4-BE49-F238E27FC236}">
                <a16:creationId xmlns:a16="http://schemas.microsoft.com/office/drawing/2014/main" id="{F09013AC-9026-1486-2CD9-D4DD31C74D2E}"/>
              </a:ext>
            </a:extLst>
          </p:cNvPr>
          <p:cNvGraphicFramePr>
            <a:graphicFrameLocks noGrp="1"/>
          </p:cNvGraphicFramePr>
          <p:nvPr>
            <p:extLst>
              <p:ext uri="{D42A27DB-BD31-4B8C-83A1-F6EECF244321}">
                <p14:modId xmlns:p14="http://schemas.microsoft.com/office/powerpoint/2010/main" val="4026918241"/>
              </p:ext>
            </p:extLst>
          </p:nvPr>
        </p:nvGraphicFramePr>
        <p:xfrm>
          <a:off x="1132991" y="1288192"/>
          <a:ext cx="9564328" cy="2969864"/>
        </p:xfrm>
        <a:graphic>
          <a:graphicData uri="http://schemas.openxmlformats.org/drawingml/2006/table">
            <a:tbl>
              <a:tblPr firstRow="1" firstCol="1" lastRow="1" lastCol="1" bandRow="1" bandCol="1">
                <a:tableStyleId>{2D5ABB26-0587-4C30-8999-92F81FD0307C}</a:tableStyleId>
              </a:tblPr>
              <a:tblGrid>
                <a:gridCol w="6039536">
                  <a:extLst>
                    <a:ext uri="{9D8B030D-6E8A-4147-A177-3AD203B41FA5}">
                      <a16:colId xmlns:a16="http://schemas.microsoft.com/office/drawing/2014/main" val="1288362629"/>
                    </a:ext>
                  </a:extLst>
                </a:gridCol>
                <a:gridCol w="1470322">
                  <a:extLst>
                    <a:ext uri="{9D8B030D-6E8A-4147-A177-3AD203B41FA5}">
                      <a16:colId xmlns:a16="http://schemas.microsoft.com/office/drawing/2014/main" val="2679489562"/>
                    </a:ext>
                  </a:extLst>
                </a:gridCol>
                <a:gridCol w="1027235">
                  <a:extLst>
                    <a:ext uri="{9D8B030D-6E8A-4147-A177-3AD203B41FA5}">
                      <a16:colId xmlns:a16="http://schemas.microsoft.com/office/drawing/2014/main" val="2051798346"/>
                    </a:ext>
                  </a:extLst>
                </a:gridCol>
                <a:gridCol w="1027235">
                  <a:extLst>
                    <a:ext uri="{9D8B030D-6E8A-4147-A177-3AD203B41FA5}">
                      <a16:colId xmlns:a16="http://schemas.microsoft.com/office/drawing/2014/main" val="944481410"/>
                    </a:ext>
                  </a:extLst>
                </a:gridCol>
              </a:tblGrid>
              <a:tr h="0">
                <a:tc>
                  <a:txBody>
                    <a:bodyPr/>
                    <a:lstStyle/>
                    <a:p>
                      <a:pPr>
                        <a:lnSpc>
                          <a:spcPct val="105000"/>
                        </a:lnSpc>
                        <a:spcAft>
                          <a:spcPts val="800"/>
                        </a:spcAft>
                        <a:buNone/>
                      </a:pPr>
                      <a:endParaRPr lang="ru-RU" sz="1800" dirty="0">
                        <a:effectLst/>
                        <a:latin typeface="+mn-lt"/>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endParaRPr lang="ru-RU" sz="1800" dirty="0">
                        <a:effectLst/>
                        <a:latin typeface="+mn-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b="1" dirty="0">
                          <a:solidFill>
                            <a:srgbClr val="FF0000"/>
                          </a:solidFill>
                          <a:effectLst/>
                          <a:latin typeface="+mn-lt"/>
                          <a:ea typeface="Calibri" panose="020F0502020204030204" pitchFamily="34" charset="0"/>
                        </a:rPr>
                        <a:t>2026</a:t>
                      </a:r>
                      <a:endParaRPr lang="ru-RU" sz="1800" b="1" dirty="0">
                        <a:solidFill>
                          <a:srgbClr val="FF0000"/>
                        </a:solidFill>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0C7"/>
                    </a:solidFill>
                  </a:tcPr>
                </a:tc>
                <a:tc>
                  <a:txBody>
                    <a:bodyPr/>
                    <a:lstStyle/>
                    <a:p>
                      <a:pPr algn="ctr">
                        <a:lnSpc>
                          <a:spcPct val="105000"/>
                        </a:lnSpc>
                        <a:spcAft>
                          <a:spcPts val="800"/>
                        </a:spcAft>
                        <a:buNone/>
                      </a:pPr>
                      <a:r>
                        <a:rPr lang="en-US" sz="1800" b="1" dirty="0">
                          <a:solidFill>
                            <a:srgbClr val="FF0000"/>
                          </a:solidFill>
                          <a:effectLst/>
                          <a:latin typeface="+mn-lt"/>
                          <a:ea typeface="Calibri" panose="020F0502020204030204" pitchFamily="34" charset="0"/>
                        </a:rPr>
                        <a:t>2027</a:t>
                      </a:r>
                      <a:endParaRPr lang="ru-RU" sz="1800" b="1" dirty="0">
                        <a:solidFill>
                          <a:srgbClr val="FF0000"/>
                        </a:solidFill>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4F5"/>
                    </a:solidFill>
                  </a:tcPr>
                </a:tc>
                <a:extLst>
                  <a:ext uri="{0D108BD9-81ED-4DB2-BD59-A6C34878D82A}">
                    <a16:rowId xmlns:a16="http://schemas.microsoft.com/office/drawing/2014/main" val="1483400694"/>
                  </a:ext>
                </a:extLst>
              </a:tr>
              <a:tr h="272410">
                <a:tc>
                  <a:txBody>
                    <a:bodyPr/>
                    <a:lstStyle/>
                    <a:p>
                      <a:pPr>
                        <a:lnSpc>
                          <a:spcPct val="150000"/>
                        </a:lnSpc>
                        <a:spcBef>
                          <a:spcPts val="600"/>
                        </a:spcBef>
                        <a:spcAft>
                          <a:spcPts val="800"/>
                        </a:spcAft>
                        <a:buNone/>
                      </a:pPr>
                      <a:r>
                        <a:rPr lang="ru-RU" sz="1800" b="1" dirty="0" err="1">
                          <a:effectLst/>
                          <a:latin typeface="+mn-lt"/>
                        </a:rPr>
                        <a:t>Materials</a:t>
                      </a:r>
                      <a:r>
                        <a:rPr lang="ru-RU" sz="1800" b="1" dirty="0">
                          <a:effectLst/>
                          <a:latin typeface="+mn-lt"/>
                        </a:rPr>
                        <a:t> </a:t>
                      </a:r>
                      <a:endParaRPr lang="ru-RU" sz="1800" b="1"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ru-RU" sz="1800" dirty="0">
                          <a:effectLst/>
                          <a:latin typeface="+mn-lt"/>
                        </a:rPr>
                        <a:t>5</a:t>
                      </a:r>
                      <a:r>
                        <a:rPr lang="en-US" sz="1800" dirty="0">
                          <a:effectLst/>
                          <a:latin typeface="+mn-lt"/>
                        </a:rPr>
                        <a:t>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ru-RU" sz="1800" dirty="0">
                          <a:effectLst/>
                          <a:latin typeface="+mn-lt"/>
                        </a:rPr>
                        <a:t>3</a:t>
                      </a:r>
                      <a:r>
                        <a:rPr lang="en-US" sz="1800" dirty="0">
                          <a:effectLst/>
                          <a:latin typeface="+mn-lt"/>
                        </a:rPr>
                        <a:t>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20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8084472"/>
                  </a:ext>
                </a:extLst>
              </a:tr>
              <a:tr h="108585">
                <a:tc>
                  <a:txBody>
                    <a:bodyPr/>
                    <a:lstStyle/>
                    <a:p>
                      <a:pPr>
                        <a:lnSpc>
                          <a:spcPct val="150000"/>
                        </a:lnSpc>
                        <a:spcBef>
                          <a:spcPts val="600"/>
                        </a:spcBef>
                        <a:spcAft>
                          <a:spcPts val="800"/>
                        </a:spcAft>
                        <a:buNone/>
                      </a:pPr>
                      <a:r>
                        <a:rPr lang="en-US" sz="1800" b="1" dirty="0">
                          <a:effectLst/>
                          <a:latin typeface="+mn-lt"/>
                        </a:rPr>
                        <a:t>Equipment, third-party company services</a:t>
                      </a:r>
                      <a:endParaRPr lang="ru-RU" sz="1800" b="1"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ru-RU" sz="1800">
                          <a:effectLst/>
                          <a:latin typeface="+mn-lt"/>
                        </a:rPr>
                        <a:t>90</a:t>
                      </a:r>
                      <a:endParaRPr lang="ru-RU" sz="180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ru-RU" sz="1800" dirty="0">
                          <a:effectLst/>
                          <a:latin typeface="+mn-lt"/>
                        </a:rPr>
                        <a:t>4</a:t>
                      </a:r>
                      <a:r>
                        <a:rPr lang="en-US" sz="1800" dirty="0">
                          <a:effectLst/>
                          <a:latin typeface="+mn-lt"/>
                        </a:rPr>
                        <a:t>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50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724121"/>
                  </a:ext>
                </a:extLst>
              </a:tr>
              <a:tr h="108585">
                <a:tc>
                  <a:txBody>
                    <a:bodyPr/>
                    <a:lstStyle/>
                    <a:p>
                      <a:pPr>
                        <a:lnSpc>
                          <a:spcPct val="150000"/>
                        </a:lnSpc>
                        <a:spcBef>
                          <a:spcPts val="600"/>
                        </a:spcBef>
                        <a:spcAft>
                          <a:spcPts val="800"/>
                        </a:spcAft>
                        <a:buNone/>
                      </a:pPr>
                      <a:r>
                        <a:rPr lang="en-US" sz="1800" b="1" dirty="0">
                          <a:effectLst/>
                          <a:latin typeface="+mn-lt"/>
                        </a:rPr>
                        <a:t>R&amp;D contracts with other research organizations </a:t>
                      </a:r>
                      <a:endParaRPr lang="ru-RU" sz="1800" b="1"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ru-RU" sz="1800" dirty="0">
                          <a:effectLst/>
                          <a:latin typeface="+mn-lt"/>
                        </a:rPr>
                        <a:t>240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ru-RU" sz="1800" dirty="0">
                          <a:effectLst/>
                          <a:latin typeface="+mn-lt"/>
                        </a:rPr>
                        <a:t>140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100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408100"/>
                  </a:ext>
                </a:extLst>
              </a:tr>
              <a:tr h="229870">
                <a:tc>
                  <a:txBody>
                    <a:bodyPr/>
                    <a:lstStyle/>
                    <a:p>
                      <a:pPr>
                        <a:lnSpc>
                          <a:spcPct val="150000"/>
                        </a:lnSpc>
                        <a:spcBef>
                          <a:spcPts val="600"/>
                        </a:spcBef>
                        <a:spcAft>
                          <a:spcPts val="800"/>
                        </a:spcAft>
                        <a:buNone/>
                      </a:pPr>
                      <a:r>
                        <a:rPr lang="ru-RU" sz="1800" b="1" dirty="0">
                          <a:effectLst/>
                          <a:latin typeface="+mn-lt"/>
                        </a:rPr>
                        <a:t>Software </a:t>
                      </a:r>
                      <a:r>
                        <a:rPr lang="ru-RU" sz="1800" b="1" dirty="0" err="1">
                          <a:effectLst/>
                          <a:latin typeface="+mn-lt"/>
                        </a:rPr>
                        <a:t>purchasing</a:t>
                      </a:r>
                      <a:endParaRPr lang="ru-RU" sz="1800" b="1"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en-US" sz="1800" dirty="0">
                          <a:effectLst/>
                          <a:latin typeface="+mn-lt"/>
                        </a:rPr>
                        <a:t>10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10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ru-RU" sz="1800" dirty="0">
                          <a:effectLst/>
                          <a:latin typeface="+mn-lt"/>
                        </a:rPr>
                        <a:t> </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455799"/>
                  </a:ext>
                </a:extLst>
              </a:tr>
              <a:tr h="241300">
                <a:tc>
                  <a:txBody>
                    <a:bodyPr/>
                    <a:lstStyle/>
                    <a:p>
                      <a:pPr>
                        <a:lnSpc>
                          <a:spcPct val="150000"/>
                        </a:lnSpc>
                        <a:spcBef>
                          <a:spcPts val="600"/>
                        </a:spcBef>
                        <a:spcAft>
                          <a:spcPts val="800"/>
                        </a:spcAft>
                        <a:buNone/>
                      </a:pPr>
                      <a:r>
                        <a:rPr lang="ru-RU" sz="1800" b="1" dirty="0">
                          <a:effectLst/>
                          <a:latin typeface="+mn-lt"/>
                        </a:rPr>
                        <a:t>Design/</a:t>
                      </a:r>
                      <a:r>
                        <a:rPr lang="ru-RU" sz="1800" b="1" dirty="0" err="1">
                          <a:effectLst/>
                          <a:latin typeface="+mn-lt"/>
                        </a:rPr>
                        <a:t>construction</a:t>
                      </a:r>
                      <a:endParaRPr lang="ru-RU" sz="1800" b="1"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ru-RU" sz="1800" dirty="0">
                          <a:effectLst/>
                          <a:latin typeface="+mn-lt"/>
                        </a:rPr>
                        <a:t>250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1</a:t>
                      </a:r>
                      <a:r>
                        <a:rPr lang="ru-RU" sz="1800" dirty="0">
                          <a:effectLst/>
                          <a:latin typeface="+mn-lt"/>
                        </a:rPr>
                        <a:t>0</a:t>
                      </a:r>
                      <a:r>
                        <a:rPr lang="en-US" sz="1800" dirty="0">
                          <a:effectLst/>
                          <a:latin typeface="+mn-lt"/>
                        </a:rPr>
                        <a:t>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r>
                        <a:rPr lang="en-US" sz="1800" dirty="0">
                          <a:effectLst/>
                          <a:latin typeface="+mn-lt"/>
                        </a:rPr>
                        <a:t>150</a:t>
                      </a: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1973157"/>
                  </a:ext>
                </a:extLst>
              </a:tr>
              <a:tr h="898367">
                <a:tc>
                  <a:txBody>
                    <a:bodyPr/>
                    <a:lstStyle/>
                    <a:p>
                      <a:pPr>
                        <a:lnSpc>
                          <a:spcPct val="150000"/>
                        </a:lnSpc>
                        <a:spcBef>
                          <a:spcPts val="600"/>
                        </a:spcBef>
                        <a:spcAft>
                          <a:spcPts val="800"/>
                        </a:spcAft>
                        <a:buNone/>
                      </a:pPr>
                      <a:r>
                        <a:rPr lang="en-US" sz="1800" b="1" dirty="0">
                          <a:solidFill>
                            <a:srgbClr val="FF0000"/>
                          </a:solidFill>
                          <a:effectLst/>
                          <a:latin typeface="+mn-lt"/>
                          <a:ea typeface="Calibri" panose="020F0502020204030204" pitchFamily="34" charset="0"/>
                        </a:rPr>
                        <a:t>Total</a:t>
                      </a:r>
                      <a:endParaRPr lang="ru-RU" sz="1800" b="1" dirty="0">
                        <a:solidFill>
                          <a:srgbClr val="FF0000"/>
                        </a:solidFill>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spcAft>
                          <a:spcPts val="800"/>
                        </a:spcAft>
                        <a:buNone/>
                      </a:pPr>
                      <a:r>
                        <a:rPr lang="en-US" sz="1800" dirty="0">
                          <a:solidFill>
                            <a:srgbClr val="FF0000"/>
                          </a:solidFill>
                          <a:effectLst/>
                          <a:latin typeface="+mn-lt"/>
                          <a:ea typeface="Calibri" panose="020F0502020204030204" pitchFamily="34" charset="0"/>
                        </a:rPr>
                        <a:t>640 k$</a:t>
                      </a:r>
                      <a:endParaRPr lang="ru-RU" sz="1800" dirty="0">
                        <a:solidFill>
                          <a:srgbClr val="FF0000"/>
                        </a:solidFill>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5000"/>
                        </a:lnSpc>
                        <a:spcAft>
                          <a:spcPts val="800"/>
                        </a:spcAft>
                        <a:buNone/>
                      </a:pPr>
                      <a:endParaRPr lang="ru-RU" sz="1800" dirty="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5000"/>
                        </a:lnSpc>
                        <a:spcAft>
                          <a:spcPts val="800"/>
                        </a:spcAft>
                        <a:buNone/>
                      </a:pPr>
                      <a:endParaRPr lang="ru-RU" sz="1800" dirty="0">
                        <a:effectLst/>
                        <a:latin typeface="+mn-lt"/>
                        <a:ea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7514747"/>
                  </a:ext>
                </a:extLst>
              </a:tr>
            </a:tbl>
          </a:graphicData>
        </a:graphic>
      </p:graphicFrame>
    </p:spTree>
    <p:extLst>
      <p:ext uri="{BB962C8B-B14F-4D97-AF65-F5344CB8AC3E}">
        <p14:creationId xmlns:p14="http://schemas.microsoft.com/office/powerpoint/2010/main" val="19863720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 name="wdrivertube-500MhZ_01 (4).gif" descr="wdrivertube-500MhZ_01 (4).gif"/>
          <p:cNvPicPr>
            <a:picLocks/>
          </p:cNvPicPr>
          <p:nvPr/>
        </p:nvPicPr>
        <p:blipFill>
          <a:blip r:embed="rId2"/>
          <a:stretch>
            <a:fillRect/>
          </a:stretch>
        </p:blipFill>
        <p:spPr>
          <a:xfrm>
            <a:off x="8191274" y="275565"/>
            <a:ext cx="3516807" cy="3603890"/>
          </a:xfrm>
          <a:prstGeom prst="rect">
            <a:avLst/>
          </a:prstGeom>
          <a:ln w="12700">
            <a:miter lim="400000"/>
          </a:ln>
        </p:spPr>
      </p:pic>
      <p:grpSp>
        <p:nvGrpSpPr>
          <p:cNvPr id="844" name="Сгруппировать"/>
          <p:cNvGrpSpPr/>
          <p:nvPr/>
        </p:nvGrpSpPr>
        <p:grpSpPr>
          <a:xfrm>
            <a:off x="5874424" y="212544"/>
            <a:ext cx="6308381" cy="3155113"/>
            <a:chOff x="0" y="0"/>
            <a:chExt cx="6308380" cy="3155111"/>
          </a:xfrm>
        </p:grpSpPr>
        <p:grpSp>
          <p:nvGrpSpPr>
            <p:cNvPr id="842" name="Сгруппировать"/>
            <p:cNvGrpSpPr/>
            <p:nvPr/>
          </p:nvGrpSpPr>
          <p:grpSpPr>
            <a:xfrm>
              <a:off x="0" y="-1"/>
              <a:ext cx="6308381" cy="3155113"/>
              <a:chOff x="0" y="0"/>
              <a:chExt cx="6308380" cy="3155111"/>
            </a:xfrm>
          </p:grpSpPr>
          <p:sp>
            <p:nvSpPr>
              <p:cNvPr id="840" name="Прямоугольник"/>
              <p:cNvSpPr/>
              <p:nvPr/>
            </p:nvSpPr>
            <p:spPr>
              <a:xfrm>
                <a:off x="2124512" y="0"/>
                <a:ext cx="4183869" cy="6120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841" name="isometry bc.png" descr="isometry bc.png"/>
              <p:cNvPicPr>
                <a:picLocks noChangeAspect="1"/>
              </p:cNvPicPr>
              <p:nvPr/>
            </p:nvPicPr>
            <p:blipFill>
              <a:blip r:embed="rId3"/>
              <a:stretch>
                <a:fillRect/>
              </a:stretch>
            </p:blipFill>
            <p:spPr>
              <a:xfrm>
                <a:off x="0" y="614743"/>
                <a:ext cx="2833701" cy="2540369"/>
              </a:xfrm>
              <a:prstGeom prst="rect">
                <a:avLst/>
              </a:prstGeom>
              <a:ln w="12700" cap="flat">
                <a:noFill/>
                <a:miter lim="400000"/>
              </a:ln>
              <a:effectLst/>
            </p:spPr>
          </p:pic>
        </p:grpSp>
        <p:pic>
          <p:nvPicPr>
            <p:cNvPr id="843" name="вставленный-фильм.gif" descr="вставленный-фильм.gif"/>
            <p:cNvPicPr>
              <a:picLocks noChangeAspect="1"/>
            </p:cNvPicPr>
            <p:nvPr/>
          </p:nvPicPr>
          <p:blipFill>
            <a:blip r:embed="rId4"/>
            <a:srcRect l="80903"/>
            <a:stretch>
              <a:fillRect/>
            </a:stretch>
          </p:blipFill>
          <p:spPr>
            <a:xfrm>
              <a:off x="5285293" y="614169"/>
              <a:ext cx="619656" cy="2536962"/>
            </a:xfrm>
            <a:prstGeom prst="rect">
              <a:avLst/>
            </a:prstGeom>
            <a:ln w="12700" cap="flat">
              <a:noFill/>
              <a:miter lim="400000"/>
            </a:ln>
            <a:effectLst/>
          </p:spPr>
        </p:pic>
      </p:grpSp>
      <p:sp>
        <p:nvSpPr>
          <p:cNvPr id="845" name="Прямоугольник"/>
          <p:cNvSpPr/>
          <p:nvPr/>
        </p:nvSpPr>
        <p:spPr>
          <a:xfrm>
            <a:off x="5974933" y="3356978"/>
            <a:ext cx="6438386" cy="574041"/>
          </a:xfrm>
          <a:prstGeom prst="rect">
            <a:avLst/>
          </a:prstGeom>
          <a:solidFill>
            <a:srgbClr val="FFFFFF"/>
          </a:solidFill>
          <a:ln w="12700">
            <a:miter lim="400000"/>
          </a:ln>
        </p:spPr>
        <p:txBody>
          <a:bodyPr lIns="45719" rIns="45719" anchor="ctr"/>
          <a:lstStyle/>
          <a:p>
            <a:endParaRPr/>
          </a:p>
        </p:txBody>
      </p:sp>
      <p:sp>
        <p:nvSpPr>
          <p:cNvPr id="846" name="High frequency resonator"/>
          <p:cNvSpPr txBox="1"/>
          <p:nvPr/>
        </p:nvSpPr>
        <p:spPr>
          <a:xfrm>
            <a:off x="-3229293" y="124459"/>
            <a:ext cx="11462386"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a:solidFill>
                  <a:srgbClr val="1232C4"/>
                </a:solidFill>
                <a:latin typeface="Avenir Heavy"/>
                <a:ea typeface="Avenir Heavy"/>
                <a:cs typeface="Avenir Heavy"/>
                <a:sym typeface="Avenir Heavy"/>
              </a:defRPr>
            </a:lvl1pPr>
          </a:lstStyle>
          <a:p>
            <a:r>
              <a:t>High frequency resonator</a:t>
            </a:r>
          </a:p>
        </p:txBody>
      </p:sp>
      <p:pic>
        <p:nvPicPr>
          <p:cNvPr id="847" name="Линия Линия" descr="Линия Линия"/>
          <p:cNvPicPr>
            <a:picLocks/>
          </p:cNvPicPr>
          <p:nvPr/>
        </p:nvPicPr>
        <p:blipFill>
          <a:blip r:embed="rId5"/>
          <a:stretch>
            <a:fillRect/>
          </a:stretch>
        </p:blipFill>
        <p:spPr>
          <a:xfrm>
            <a:off x="325966" y="622300"/>
            <a:ext cx="11540068" cy="76200"/>
          </a:xfrm>
          <a:prstGeom prst="rect">
            <a:avLst/>
          </a:prstGeom>
        </p:spPr>
      </p:pic>
      <p:pic>
        <p:nvPicPr>
          <p:cNvPr id="849" name="h-energy (f=550) [1[1,0.0]+2[1.0,90],[550]]_1 (1).png" descr="h-energy (f=550) [1[1,0.0]+2[1.0,90],[550]]_1 (1).png"/>
          <p:cNvPicPr>
            <a:picLocks noChangeAspect="1"/>
          </p:cNvPicPr>
          <p:nvPr/>
        </p:nvPicPr>
        <p:blipFill>
          <a:blip r:embed="rId6"/>
          <a:srcRect l="29287" t="5126" r="35457" b="830"/>
          <a:stretch>
            <a:fillRect/>
          </a:stretch>
        </p:blipFill>
        <p:spPr>
          <a:xfrm>
            <a:off x="9408390" y="3497922"/>
            <a:ext cx="2342839" cy="2328471"/>
          </a:xfrm>
          <a:prstGeom prst="rect">
            <a:avLst/>
          </a:prstGeom>
          <a:ln w="12700">
            <a:miter lim="400000"/>
          </a:ln>
        </p:spPr>
      </p:pic>
      <p:pic>
        <p:nvPicPr>
          <p:cNvPr id="850" name="вставленный-фильм.gif" descr="вставленный-фильм.gif"/>
          <p:cNvPicPr>
            <a:picLocks noChangeAspect="1"/>
          </p:cNvPicPr>
          <p:nvPr/>
        </p:nvPicPr>
        <p:blipFill>
          <a:blip r:embed="rId7"/>
          <a:stretch>
            <a:fillRect/>
          </a:stretch>
        </p:blipFill>
        <p:spPr>
          <a:xfrm>
            <a:off x="397720" y="767717"/>
            <a:ext cx="1368337" cy="994773"/>
          </a:xfrm>
          <a:prstGeom prst="rect">
            <a:avLst/>
          </a:prstGeom>
          <a:ln w="12700">
            <a:miter lim="400000"/>
          </a:ln>
        </p:spPr>
      </p:pic>
      <p:pic>
        <p:nvPicPr>
          <p:cNvPr id="852" name="h-energy (f=550) [1[1,0.0]+2[1.0,90],[550]]_2 (1).png" descr="h-energy (f=550) [1[1,0.0]+2[1.0,90],[550]]_2 (1).png"/>
          <p:cNvPicPr>
            <a:picLocks noChangeAspect="1"/>
          </p:cNvPicPr>
          <p:nvPr/>
        </p:nvPicPr>
        <p:blipFill>
          <a:blip r:embed="rId8"/>
          <a:srcRect l="19202" r="30612"/>
          <a:stretch>
            <a:fillRect/>
          </a:stretch>
        </p:blipFill>
        <p:spPr>
          <a:xfrm>
            <a:off x="5911571" y="3506851"/>
            <a:ext cx="3112437" cy="2310674"/>
          </a:xfrm>
          <a:prstGeom prst="rect">
            <a:avLst/>
          </a:prstGeom>
          <a:ln w="12700">
            <a:miter lim="400000"/>
          </a:ln>
        </p:spPr>
      </p:pic>
      <p:pic>
        <p:nvPicPr>
          <p:cNvPr id="853" name="Рисунок 13" descr="Рисунок 13"/>
          <p:cNvPicPr>
            <a:picLocks noChangeAspect="1"/>
          </p:cNvPicPr>
          <p:nvPr/>
        </p:nvPicPr>
        <p:blipFill>
          <a:blip r:embed="rId9"/>
          <a:srcRect t="11671" b="11671"/>
          <a:stretch>
            <a:fillRect/>
          </a:stretch>
        </p:blipFill>
        <p:spPr>
          <a:xfrm>
            <a:off x="1434671" y="3657664"/>
            <a:ext cx="2930763" cy="2136011"/>
          </a:xfrm>
          <a:prstGeom prst="rect">
            <a:avLst/>
          </a:prstGeom>
          <a:ln w="12700">
            <a:miter lim="400000"/>
          </a:ln>
        </p:spPr>
      </p:pic>
      <p:pic>
        <p:nvPicPr>
          <p:cNvPr id="854" name="Линия Линия" descr="Линия Линия"/>
          <p:cNvPicPr>
            <a:picLocks/>
          </p:cNvPicPr>
          <p:nvPr/>
        </p:nvPicPr>
        <p:blipFill>
          <a:blip r:embed="rId10"/>
          <a:stretch>
            <a:fillRect/>
          </a:stretch>
        </p:blipFill>
        <p:spPr>
          <a:xfrm rot="16200000">
            <a:off x="2964107" y="3532749"/>
            <a:ext cx="5536211" cy="50801"/>
          </a:xfrm>
          <a:prstGeom prst="rect">
            <a:avLst/>
          </a:prstGeom>
        </p:spPr>
      </p:pic>
      <p:sp>
        <p:nvSpPr>
          <p:cNvPr id="856" name="A. T. Holley, L. J. Broussard, J. L. Davis, K. Hickerson, T. M. Ito et al. Rev. Sci. Instrum. 83, 073505 (2012)"/>
          <p:cNvSpPr txBox="1"/>
          <p:nvPr/>
        </p:nvSpPr>
        <p:spPr>
          <a:xfrm>
            <a:off x="1029443" y="6163437"/>
            <a:ext cx="4133444"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a:latin typeface="Avenir Next Condensed Regular"/>
                <a:ea typeface="Avenir Next Condensed Regular"/>
                <a:cs typeface="Avenir Next Condensed Regular"/>
                <a:sym typeface="Avenir Next Condensed Regular"/>
              </a:defRPr>
            </a:lvl1pPr>
          </a:lstStyle>
          <a:p>
            <a:r>
              <a:t>A. T. Holley, L. J. Broussard, J. L. Davis, K. Hickerson, T. M. Ito et al. Rev. Sci. Instrum. 83, 073505 (2012)</a:t>
            </a:r>
          </a:p>
        </p:txBody>
      </p:sp>
      <p:sp>
        <p:nvSpPr>
          <p:cNvPr id="857" name="Birdcage of UCN spin-flipper (UCNA experiment)"/>
          <p:cNvSpPr txBox="1"/>
          <p:nvPr/>
        </p:nvSpPr>
        <p:spPr>
          <a:xfrm>
            <a:off x="1349726" y="5902563"/>
            <a:ext cx="3277008"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latin typeface="Avenir Next Demi Bold"/>
                <a:ea typeface="Avenir Next Demi Bold"/>
                <a:cs typeface="Avenir Next Demi Bold"/>
                <a:sym typeface="Avenir Next Demi Bold"/>
              </a:defRPr>
            </a:lvl1pPr>
          </a:lstStyle>
          <a:p>
            <a:r>
              <a:t>Birdcage of UCN spin-flipper (UCNA experiment)</a:t>
            </a:r>
          </a:p>
        </p:txBody>
      </p:sp>
      <mc:AlternateContent xmlns:mc="http://schemas.openxmlformats.org/markup-compatibility/2006" xmlns:a14="http://schemas.microsoft.com/office/drawing/2010/main">
        <mc:Choice Requires="a14">
          <p:sp>
            <p:nvSpPr>
              <p:cNvPr id="858" name="Q-factor ,   ,   , Input power…"/>
              <p:cNvSpPr txBox="1"/>
              <p:nvPr/>
            </p:nvSpPr>
            <p:spPr>
              <a:xfrm>
                <a:off x="6504265" y="5873292"/>
                <a:ext cx="5205540" cy="66941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45719" rIns="45719">
                <a:spAutoFit/>
              </a:bodyPr>
              <a:lstStyle/>
              <a:p>
                <a:pPr algn="just">
                  <a:defRPr sz="1500">
                    <a:latin typeface="Avenir Next Medium"/>
                    <a:ea typeface="Avenir Next Medium"/>
                    <a:cs typeface="Avenir Next Medium"/>
                    <a:sym typeface="Avenir Next Medium"/>
                  </a:defRPr>
                </a:pPr>
                <a14:m>
                  <m:oMath xmlns:m="http://schemas.openxmlformats.org/officeDocument/2006/math">
                    <m:sSub>
                      <m:sSubPr>
                        <m:ctrlPr>
                          <a:rPr sz="1650" i="1">
                            <a:solidFill>
                              <a:srgbClr val="000000"/>
                            </a:solidFill>
                            <a:latin typeface="Cambria Math" panose="02040503050406030204" pitchFamily="18" charset="0"/>
                          </a:rPr>
                        </m:ctrlPr>
                      </m:sSubPr>
                      <m:e>
                        <m:r>
                          <a:rPr sz="1650" i="1">
                            <a:solidFill>
                              <a:srgbClr val="000000"/>
                            </a:solidFill>
                            <a:latin typeface="Cambria Math" panose="02040503050406030204" pitchFamily="18" charset="0"/>
                          </a:rPr>
                          <m:t>𝐵</m:t>
                        </m:r>
                      </m:e>
                      <m:sub>
                        <m:r>
                          <a:rPr sz="1650" i="1">
                            <a:solidFill>
                              <a:srgbClr val="000000"/>
                            </a:solidFill>
                            <a:latin typeface="Cambria Math" panose="02040503050406030204" pitchFamily="18" charset="0"/>
                          </a:rPr>
                          <m:t>1</m:t>
                        </m:r>
                      </m:sub>
                    </m:sSub>
                    <m:r>
                      <a:rPr sz="1650" i="1">
                        <a:solidFill>
                          <a:srgbClr val="000000"/>
                        </a:solidFill>
                        <a:latin typeface="Cambria Math" panose="02040503050406030204" pitchFamily="18" charset="0"/>
                      </a:rPr>
                      <m:t>=</m:t>
                    </m:r>
                    <m:r>
                      <a:rPr sz="1650" i="1">
                        <a:solidFill>
                          <a:srgbClr val="FF0000"/>
                        </a:solidFill>
                        <a:latin typeface="Cambria Math" panose="02040503050406030204" pitchFamily="18" charset="0"/>
                      </a:rPr>
                      <m:t>0</m:t>
                    </m:r>
                    <m:r>
                      <a:rPr sz="1650" i="1">
                        <a:solidFill>
                          <a:srgbClr val="FF0000"/>
                        </a:solidFill>
                        <a:latin typeface="Cambria Math" panose="02040503050406030204" pitchFamily="18" charset="0"/>
                      </a:rPr>
                      <m:t>.</m:t>
                    </m:r>
                    <m:r>
                      <a:rPr sz="1650" i="1">
                        <a:solidFill>
                          <a:srgbClr val="FF0000"/>
                        </a:solidFill>
                        <a:latin typeface="Cambria Math" panose="02040503050406030204" pitchFamily="18" charset="0"/>
                      </a:rPr>
                      <m:t>7</m:t>
                    </m:r>
                    <m:r>
                      <m:rPr>
                        <m:nor/>
                      </m:rPr>
                      <a:rPr sz="1650" i="1">
                        <a:solidFill>
                          <a:srgbClr val="FF0000"/>
                        </a:solidFill>
                        <a:latin typeface="Cambria Math" panose="02040503050406030204" pitchFamily="18" charset="0"/>
                      </a:rPr>
                      <m:t>mT</m:t>
                    </m:r>
                  </m:oMath>
                </a14:m>
                <a:r>
                  <a:rPr dirty="0"/>
                  <a:t>,  </a:t>
                </a:r>
                <a14:m>
                  <m:oMath xmlns:m="http://schemas.openxmlformats.org/officeDocument/2006/math">
                    <m:r>
                      <a:rPr sz="1650" i="1">
                        <a:solidFill>
                          <a:srgbClr val="000000"/>
                        </a:solidFill>
                        <a:latin typeface="Cambria Math" panose="02040503050406030204" pitchFamily="18" charset="0"/>
                      </a:rPr>
                      <m:t>𝑓</m:t>
                    </m:r>
                    <m:r>
                      <a:rPr sz="1650" i="1">
                        <a:solidFill>
                          <a:srgbClr val="000000"/>
                        </a:solidFill>
                        <a:latin typeface="Cambria Math" panose="02040503050406030204" pitchFamily="18" charset="0"/>
                      </a:rPr>
                      <m:t>=</m:t>
                    </m:r>
                    <m:r>
                      <a:rPr sz="1650" i="1">
                        <a:solidFill>
                          <a:srgbClr val="000000"/>
                        </a:solidFill>
                        <a:latin typeface="Cambria Math" panose="02040503050406030204" pitchFamily="18" charset="0"/>
                      </a:rPr>
                      <m:t>500</m:t>
                    </m:r>
                    <m:r>
                      <m:rPr>
                        <m:nor/>
                      </m:rPr>
                      <a:rPr sz="1650" i="1">
                        <a:solidFill>
                          <a:srgbClr val="FF0000"/>
                        </a:solidFill>
                        <a:latin typeface="Cambria Math" panose="02040503050406030204" pitchFamily="18" charset="0"/>
                      </a:rPr>
                      <m:t>MHz</m:t>
                    </m:r>
                  </m:oMath>
                </a14:m>
                <a:r>
                  <a:rPr dirty="0"/>
                  <a:t>, Input power </a:t>
                </a:r>
                <a14:m>
                  <m:oMath xmlns:m="http://schemas.openxmlformats.org/officeDocument/2006/math">
                    <m:r>
                      <a:rPr sz="1650" i="1">
                        <a:solidFill>
                          <a:srgbClr val="000000"/>
                        </a:solidFill>
                        <a:latin typeface="Cambria Math" panose="02040503050406030204" pitchFamily="18" charset="0"/>
                      </a:rPr>
                      <m:t>≈</m:t>
                    </m:r>
                    <m:r>
                      <a:rPr sz="1650" i="1">
                        <a:solidFill>
                          <a:srgbClr val="FF0000"/>
                        </a:solidFill>
                        <a:latin typeface="Cambria Math" panose="02040503050406030204" pitchFamily="18" charset="0"/>
                      </a:rPr>
                      <m:t>4</m:t>
                    </m:r>
                    <m:r>
                      <m:rPr>
                        <m:nor/>
                      </m:rPr>
                      <a:rPr sz="1650" i="1">
                        <a:solidFill>
                          <a:srgbClr val="FF0000"/>
                        </a:solidFill>
                        <a:latin typeface="Cambria Math" panose="02040503050406030204" pitchFamily="18" charset="0"/>
                      </a:rPr>
                      <m:t>kW</m:t>
                    </m:r>
                  </m:oMath>
                </a14:m>
                <a:endParaRPr dirty="0"/>
              </a:p>
              <a:p>
                <a:pPr algn="just">
                  <a:defRPr sz="500">
                    <a:solidFill>
                      <a:srgbClr val="011993"/>
                    </a:solidFill>
                    <a:latin typeface="Avenir Next Medium"/>
                    <a:ea typeface="Avenir Next Medium"/>
                    <a:cs typeface="Avenir Next Medium"/>
                    <a:sym typeface="Avenir Next Medium"/>
                  </a:defRPr>
                </a:pPr>
                <a:endParaRPr dirty="0"/>
              </a:p>
              <a:p>
                <a:pPr marL="160421" indent="-160421" algn="just">
                  <a:buSzPct val="100000"/>
                  <a:buChar char="!"/>
                  <a:defRPr sz="1600">
                    <a:solidFill>
                      <a:srgbClr val="FF2600"/>
                    </a:solidFill>
                    <a:latin typeface="Avenir Next Medium"/>
                    <a:ea typeface="Avenir Next Medium"/>
                    <a:cs typeface="Avenir Next Medium"/>
                    <a:sym typeface="Avenir Next Medium"/>
                  </a:defRPr>
                </a:pPr>
                <a:r>
                  <a:rPr dirty="0"/>
                  <a:t>The resonator will operate during the pulse only</a:t>
                </a:r>
              </a:p>
            </p:txBody>
          </p:sp>
        </mc:Choice>
        <mc:Fallback xmlns="">
          <p:sp>
            <p:nvSpPr>
              <p:cNvPr id="858" name="Q-factor ,   ,   , Input power…"/>
              <p:cNvSpPr txBox="1">
                <a:spLocks noRot="1" noChangeAspect="1" noMove="1" noResize="1" noEditPoints="1" noAdjustHandles="1" noChangeArrowheads="1" noChangeShapeType="1" noTextEdit="1"/>
              </p:cNvSpPr>
              <p:nvPr/>
            </p:nvSpPr>
            <p:spPr>
              <a:xfrm>
                <a:off x="6504265" y="5873292"/>
                <a:ext cx="5205540" cy="669414"/>
              </a:xfrm>
              <a:prstGeom prst="rect">
                <a:avLst/>
              </a:prstGeom>
              <a:blipFill>
                <a:blip r:embed="rId11"/>
                <a:stretch>
                  <a:fillRect l="-1946" b="-14815"/>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ru-RU">
                    <a:noFill/>
                  </a:rPr>
                  <a:t> </a:t>
                </a:r>
              </a:p>
            </p:txBody>
          </p:sp>
        </mc:Fallback>
      </mc:AlternateContent>
      <p:sp>
        <p:nvSpPr>
          <p:cNvPr id="2" name="The birdcage resonator is a widely used in MRI…">
            <a:extLst>
              <a:ext uri="{FF2B5EF4-FFF2-40B4-BE49-F238E27FC236}">
                <a16:creationId xmlns:a16="http://schemas.microsoft.com/office/drawing/2014/main" id="{7145AC46-01C9-2FC5-7BFF-2D74126B6195}"/>
              </a:ext>
            </a:extLst>
          </p:cNvPr>
          <p:cNvSpPr txBox="1"/>
          <p:nvPr/>
        </p:nvSpPr>
        <p:spPr>
          <a:xfrm>
            <a:off x="634858" y="2079679"/>
            <a:ext cx="4726581" cy="189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1600">
                <a:solidFill>
                  <a:srgbClr val="011993"/>
                </a:solidFill>
                <a:latin typeface="Avenir Next Medium"/>
                <a:ea typeface="Avenir Next Medium"/>
                <a:cs typeface="Avenir Next Medium"/>
                <a:sym typeface="Avenir Next Medium"/>
              </a:defRPr>
            </a:pPr>
            <a:r>
              <a:rPr dirty="0"/>
              <a:t>The birdcage resonator is a widely used in MRI</a:t>
            </a:r>
          </a:p>
          <a:p>
            <a:pPr algn="just">
              <a:defRPr sz="700">
                <a:solidFill>
                  <a:srgbClr val="011993"/>
                </a:solidFill>
                <a:latin typeface="Avenir Next Medium"/>
                <a:ea typeface="Avenir Next Medium"/>
                <a:cs typeface="Avenir Next Medium"/>
                <a:sym typeface="Avenir Next Medium"/>
              </a:defRPr>
            </a:pPr>
            <a:endParaRPr dirty="0"/>
          </a:p>
          <a:p>
            <a:pPr marL="160421" indent="-160421" algn="just">
              <a:buSzPct val="100000"/>
              <a:buChar char="•"/>
              <a:defRPr sz="1600">
                <a:solidFill>
                  <a:srgbClr val="011993"/>
                </a:solidFill>
                <a:latin typeface="Avenir Next Medium"/>
                <a:ea typeface="Avenir Next Medium"/>
                <a:cs typeface="Avenir Next Medium"/>
                <a:sym typeface="Avenir Next Medium"/>
              </a:defRPr>
            </a:pPr>
            <a:r>
              <a:rPr dirty="0"/>
              <a:t>Ability to generate a homogeneous magnetic field over a large volume. </a:t>
            </a:r>
          </a:p>
          <a:p>
            <a:pPr marL="160421" indent="-160421" algn="just">
              <a:buSzPct val="100000"/>
              <a:buChar char="•"/>
              <a:defRPr sz="1600">
                <a:solidFill>
                  <a:srgbClr val="011993"/>
                </a:solidFill>
                <a:latin typeface="Avenir Next Medium"/>
                <a:ea typeface="Avenir Next Medium"/>
                <a:cs typeface="Avenir Next Medium"/>
                <a:sym typeface="Avenir Next Medium"/>
              </a:defRPr>
            </a:pPr>
            <a:r>
              <a:rPr dirty="0"/>
              <a:t>Allows for a high degree of control over the magnetic field's frequency and amplitude.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360">
          <a:extLst>
            <a:ext uri="{FF2B5EF4-FFF2-40B4-BE49-F238E27FC236}">
              <a16:creationId xmlns:a16="http://schemas.microsoft.com/office/drawing/2014/main" id="{6B3C535A-A236-E736-36CD-A7286FCD3D34}"/>
            </a:ext>
          </a:extLst>
        </p:cNvPr>
        <p:cNvGrpSpPr/>
        <p:nvPr/>
      </p:nvGrpSpPr>
      <p:grpSpPr>
        <a:xfrm>
          <a:off x="0" y="0"/>
          <a:ext cx="0" cy="0"/>
          <a:chOff x="0" y="0"/>
          <a:chExt cx="0" cy="0"/>
        </a:xfrm>
      </p:grpSpPr>
      <p:sp>
        <p:nvSpPr>
          <p:cNvPr id="361" name="Google Shape;361;p22">
            <a:extLst>
              <a:ext uri="{FF2B5EF4-FFF2-40B4-BE49-F238E27FC236}">
                <a16:creationId xmlns:a16="http://schemas.microsoft.com/office/drawing/2014/main" id="{609CAD11-EB28-B447-DE0B-BEAEFB093CC2}"/>
              </a:ext>
            </a:extLst>
          </p:cNvPr>
          <p:cNvSpPr/>
          <p:nvPr/>
        </p:nvSpPr>
        <p:spPr>
          <a:xfrm>
            <a:off x="1162827" y="817300"/>
            <a:ext cx="4380000" cy="3010800"/>
          </a:xfrm>
          <a:prstGeom prst="roundRect">
            <a:avLst>
              <a:gd name="adj" fmla="val 16667"/>
            </a:avLst>
          </a:prstGeom>
          <a:solidFill>
            <a:schemeClr val="lt1"/>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62" name="Google Shape;362;p22">
            <a:extLst>
              <a:ext uri="{FF2B5EF4-FFF2-40B4-BE49-F238E27FC236}">
                <a16:creationId xmlns:a16="http://schemas.microsoft.com/office/drawing/2014/main" id="{7240EE7D-1039-C01B-06D5-771DED6AAABF}"/>
              </a:ext>
            </a:extLst>
          </p:cNvPr>
          <p:cNvSpPr/>
          <p:nvPr/>
        </p:nvSpPr>
        <p:spPr>
          <a:xfrm>
            <a:off x="2634703" y="2728333"/>
            <a:ext cx="272800" cy="362400"/>
          </a:xfrm>
          <a:prstGeom prst="cube">
            <a:avLst>
              <a:gd name="adj" fmla="val 25000"/>
            </a:avLst>
          </a:prstGeom>
          <a:gradFill>
            <a:gsLst>
              <a:gs pos="0">
                <a:srgbClr val="3176EE"/>
              </a:gs>
              <a:gs pos="100000">
                <a:srgbClr val="113D8A"/>
              </a:gs>
            </a:gsLst>
            <a:lin ang="5400012" scaled="0"/>
          </a:gradFill>
          <a:ln w="19050" cap="flat" cmpd="sng">
            <a:solidFill>
              <a:srgbClr val="89898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63" name="Google Shape;363;p22">
            <a:extLst>
              <a:ext uri="{FF2B5EF4-FFF2-40B4-BE49-F238E27FC236}">
                <a16:creationId xmlns:a16="http://schemas.microsoft.com/office/drawing/2014/main" id="{87242C1E-543F-FD06-6A9F-D3722CE0AF46}"/>
              </a:ext>
            </a:extLst>
          </p:cNvPr>
          <p:cNvSpPr/>
          <p:nvPr/>
        </p:nvSpPr>
        <p:spPr>
          <a:xfrm rot="5400000">
            <a:off x="2948827" y="3423633"/>
            <a:ext cx="265200" cy="2860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64" name="Google Shape;364;p22">
            <a:extLst>
              <a:ext uri="{FF2B5EF4-FFF2-40B4-BE49-F238E27FC236}">
                <a16:creationId xmlns:a16="http://schemas.microsoft.com/office/drawing/2014/main" id="{5B371BAA-7A57-AB2A-F1CC-3D8F85253D1A}"/>
              </a:ext>
            </a:extLst>
          </p:cNvPr>
          <p:cNvSpPr/>
          <p:nvPr/>
        </p:nvSpPr>
        <p:spPr>
          <a:xfrm rot="7022832">
            <a:off x="2762551" y="2836231"/>
            <a:ext cx="637749" cy="637749"/>
          </a:xfrm>
          <a:prstGeom prst="blockArc">
            <a:avLst>
              <a:gd name="adj1" fmla="val 18306194"/>
              <a:gd name="adj2" fmla="val 21577465"/>
              <a:gd name="adj3" fmla="val 40324"/>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65" name="Google Shape;365;p22">
            <a:extLst>
              <a:ext uri="{FF2B5EF4-FFF2-40B4-BE49-F238E27FC236}">
                <a16:creationId xmlns:a16="http://schemas.microsoft.com/office/drawing/2014/main" id="{B5044FA3-7857-D708-CEA7-677FE183E818}"/>
              </a:ext>
            </a:extLst>
          </p:cNvPr>
          <p:cNvSpPr/>
          <p:nvPr/>
        </p:nvSpPr>
        <p:spPr>
          <a:xfrm>
            <a:off x="6918959" y="4277632"/>
            <a:ext cx="4781397" cy="1374800"/>
          </a:xfrm>
          <a:prstGeom prst="roundRect">
            <a:avLst>
              <a:gd name="adj" fmla="val 16667"/>
            </a:avLst>
          </a:prstGeom>
          <a:solidFill>
            <a:srgbClr val="FFF2CC"/>
          </a:solidFill>
          <a:ln w="2857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ru" sz="2000" dirty="0">
                <a:solidFill>
                  <a:schemeClr val="dk1"/>
                </a:solidFill>
              </a:rPr>
              <a:t>G-factor</a:t>
            </a:r>
            <a:r>
              <a:rPr lang="en-US" sz="2000" dirty="0">
                <a:solidFill>
                  <a:schemeClr val="dk1"/>
                </a:solidFill>
                <a:latin typeface="Avenir Next Condensed Medium" panose="020B0506020202020204" pitchFamily="34" charset="0"/>
              </a:rPr>
              <a:t> for VCN/UCN</a:t>
            </a:r>
            <a:r>
              <a:rPr lang="ru" sz="2000" dirty="0">
                <a:solidFill>
                  <a:schemeClr val="dk1"/>
                </a:solidFill>
              </a:rPr>
              <a:t> </a:t>
            </a:r>
            <a:r>
              <a:rPr lang="en-US" sz="2000" dirty="0">
                <a:solidFill>
                  <a:schemeClr val="dk1"/>
                </a:solidFill>
                <a:latin typeface="Avenir Next Condensed Medium" panose="020B0506020202020204" pitchFamily="34" charset="0"/>
              </a:rPr>
              <a:t>~</a:t>
            </a:r>
            <a:r>
              <a:rPr lang="ru" sz="2000" dirty="0">
                <a:solidFill>
                  <a:schemeClr val="dk1"/>
                </a:solidFill>
              </a:rPr>
              <a:t> 10</a:t>
            </a:r>
            <a:endParaRPr sz="2000" dirty="0">
              <a:solidFill>
                <a:schemeClr val="dk1"/>
              </a:solidFill>
              <a:latin typeface="Avenir Next Condensed Medium" panose="020B0506020202020204" pitchFamily="34" charset="0"/>
            </a:endParaRPr>
          </a:p>
          <a:p>
            <a:pPr>
              <a:buClr>
                <a:schemeClr val="dk1"/>
              </a:buClr>
              <a:buSzPts val="1100"/>
            </a:pPr>
            <a:r>
              <a:rPr lang="ru" sz="2000" dirty="0">
                <a:solidFill>
                  <a:schemeClr val="dk1"/>
                </a:solidFill>
              </a:rPr>
              <a:t>Mesitylene </a:t>
            </a:r>
            <a:r>
              <a:rPr lang="en-US" sz="2000" dirty="0">
                <a:solidFill>
                  <a:schemeClr val="dk1"/>
                </a:solidFill>
                <a:latin typeface="Avenir Next Condensed Medium" panose="020B0506020202020204" pitchFamily="34" charset="0"/>
              </a:rPr>
              <a:t>thickness</a:t>
            </a:r>
            <a:r>
              <a:rPr lang="ru" sz="2000" dirty="0">
                <a:solidFill>
                  <a:schemeClr val="dk1"/>
                </a:solidFill>
              </a:rPr>
              <a:t> ~ 1-2 mm (20 ml)</a:t>
            </a:r>
            <a:endParaRPr sz="2000" dirty="0">
              <a:solidFill>
                <a:schemeClr val="dk1"/>
              </a:solidFill>
              <a:latin typeface="Avenir Next Condensed Medium" panose="020B0506020202020204" pitchFamily="34" charset="0"/>
            </a:endParaRPr>
          </a:p>
          <a:p>
            <a:r>
              <a:rPr lang="ru" sz="2000" dirty="0">
                <a:solidFill>
                  <a:schemeClr val="dk1"/>
                </a:solidFill>
              </a:rPr>
              <a:t>Separated vacuum volume</a:t>
            </a:r>
            <a:endParaRPr sz="2000" dirty="0">
              <a:solidFill>
                <a:schemeClr val="dk1"/>
              </a:solidFill>
              <a:latin typeface="Avenir Next Condensed Medium" panose="020B0506020202020204" pitchFamily="34" charset="0"/>
            </a:endParaRPr>
          </a:p>
        </p:txBody>
      </p:sp>
      <p:sp>
        <p:nvSpPr>
          <p:cNvPr id="366" name="Google Shape;366;p22">
            <a:extLst>
              <a:ext uri="{FF2B5EF4-FFF2-40B4-BE49-F238E27FC236}">
                <a16:creationId xmlns:a16="http://schemas.microsoft.com/office/drawing/2014/main" id="{FD5E407D-438D-3EE8-3371-1C0E7C5052B1}"/>
              </a:ext>
            </a:extLst>
          </p:cNvPr>
          <p:cNvSpPr/>
          <p:nvPr/>
        </p:nvSpPr>
        <p:spPr>
          <a:xfrm>
            <a:off x="3025023" y="2887236"/>
            <a:ext cx="112800" cy="4108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67" name="Google Shape;367;p22">
            <a:extLst>
              <a:ext uri="{FF2B5EF4-FFF2-40B4-BE49-F238E27FC236}">
                <a16:creationId xmlns:a16="http://schemas.microsoft.com/office/drawing/2014/main" id="{E68EB58A-8C34-5F6B-2C7A-7506F5072FFC}"/>
              </a:ext>
            </a:extLst>
          </p:cNvPr>
          <p:cNvSpPr txBox="1"/>
          <p:nvPr/>
        </p:nvSpPr>
        <p:spPr>
          <a:xfrm>
            <a:off x="325966" y="139615"/>
            <a:ext cx="9918000" cy="565600"/>
          </a:xfrm>
          <a:prstGeom prst="rect">
            <a:avLst/>
          </a:prstGeom>
          <a:solidFill>
            <a:srgbClr val="FFFFFF"/>
          </a:solidFill>
          <a:ln>
            <a:noFill/>
          </a:ln>
        </p:spPr>
        <p:txBody>
          <a:bodyPr spcFirstLastPara="1" wrap="square" lIns="45700" tIns="45700" rIns="45700" bIns="45700" anchor="t" anchorCtr="0">
            <a:noAutofit/>
          </a:bodyPr>
          <a:lstStyle/>
          <a:p>
            <a:r>
              <a:rPr lang="ru" sz="2533" b="1" dirty="0">
                <a:solidFill>
                  <a:srgbClr val="0032CC"/>
                </a:solidFill>
              </a:rPr>
              <a:t>VCN test facility – Cold (20K) mesitylene converter</a:t>
            </a:r>
            <a:endParaRPr sz="2533" i="1" dirty="0">
              <a:solidFill>
                <a:srgbClr val="0032CC"/>
              </a:solidFill>
            </a:endParaRPr>
          </a:p>
        </p:txBody>
      </p:sp>
      <p:sp>
        <p:nvSpPr>
          <p:cNvPr id="369" name="Google Shape;369;p22">
            <a:extLst>
              <a:ext uri="{FF2B5EF4-FFF2-40B4-BE49-F238E27FC236}">
                <a16:creationId xmlns:a16="http://schemas.microsoft.com/office/drawing/2014/main" id="{88393D7F-FAE0-221D-BE73-28169A8D0976}"/>
              </a:ext>
            </a:extLst>
          </p:cNvPr>
          <p:cNvSpPr/>
          <p:nvPr/>
        </p:nvSpPr>
        <p:spPr>
          <a:xfrm>
            <a:off x="2634403" y="1567743"/>
            <a:ext cx="457600" cy="1374800"/>
          </a:xfrm>
          <a:prstGeom prst="ellipse">
            <a:avLst/>
          </a:prstGeom>
          <a:gradFill>
            <a:gsLst>
              <a:gs pos="0">
                <a:srgbClr val="3176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0" name="Google Shape;370;p22">
            <a:extLst>
              <a:ext uri="{FF2B5EF4-FFF2-40B4-BE49-F238E27FC236}">
                <a16:creationId xmlns:a16="http://schemas.microsoft.com/office/drawing/2014/main" id="{C4EFF958-52CE-7438-6268-69786958B551}"/>
              </a:ext>
            </a:extLst>
          </p:cNvPr>
          <p:cNvSpPr/>
          <p:nvPr/>
        </p:nvSpPr>
        <p:spPr>
          <a:xfrm>
            <a:off x="2681836" y="1567743"/>
            <a:ext cx="457600" cy="1374800"/>
          </a:xfrm>
          <a:prstGeom prst="ellipse">
            <a:avLst/>
          </a:prstGeom>
          <a:gradFill>
            <a:gsLst>
              <a:gs pos="0">
                <a:srgbClr val="DFEAFB"/>
              </a:gs>
              <a:gs pos="100000">
                <a:srgbClr val="6E9C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1" name="Google Shape;371;p22">
            <a:extLst>
              <a:ext uri="{FF2B5EF4-FFF2-40B4-BE49-F238E27FC236}">
                <a16:creationId xmlns:a16="http://schemas.microsoft.com/office/drawing/2014/main" id="{2ACB6E7F-1F49-74F7-D233-E850FF1F9803}"/>
              </a:ext>
            </a:extLst>
          </p:cNvPr>
          <p:cNvSpPr/>
          <p:nvPr/>
        </p:nvSpPr>
        <p:spPr>
          <a:xfrm>
            <a:off x="2710692" y="1694571"/>
            <a:ext cx="484800" cy="11384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2" name="Google Shape;372;p22">
            <a:extLst>
              <a:ext uri="{FF2B5EF4-FFF2-40B4-BE49-F238E27FC236}">
                <a16:creationId xmlns:a16="http://schemas.microsoft.com/office/drawing/2014/main" id="{2F0AD95F-AACB-8A7D-EC53-AAEBE260D929}"/>
              </a:ext>
            </a:extLst>
          </p:cNvPr>
          <p:cNvSpPr/>
          <p:nvPr/>
        </p:nvSpPr>
        <p:spPr>
          <a:xfrm>
            <a:off x="2747867" y="1689680"/>
            <a:ext cx="484800" cy="113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3" name="Google Shape;373;p22">
            <a:extLst>
              <a:ext uri="{FF2B5EF4-FFF2-40B4-BE49-F238E27FC236}">
                <a16:creationId xmlns:a16="http://schemas.microsoft.com/office/drawing/2014/main" id="{159A21EE-4473-8B9C-A2F3-86A6152B8B6A}"/>
              </a:ext>
            </a:extLst>
          </p:cNvPr>
          <p:cNvSpPr/>
          <p:nvPr/>
        </p:nvSpPr>
        <p:spPr>
          <a:xfrm>
            <a:off x="1894153" y="2799219"/>
            <a:ext cx="743600" cy="1080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4" name="Google Shape;374;p22">
            <a:extLst>
              <a:ext uri="{FF2B5EF4-FFF2-40B4-BE49-F238E27FC236}">
                <a16:creationId xmlns:a16="http://schemas.microsoft.com/office/drawing/2014/main" id="{4974A27E-191B-57B0-583F-A025695E25B0}"/>
              </a:ext>
            </a:extLst>
          </p:cNvPr>
          <p:cNvSpPr/>
          <p:nvPr/>
        </p:nvSpPr>
        <p:spPr>
          <a:xfrm>
            <a:off x="1891284" y="2971371"/>
            <a:ext cx="743600" cy="108000"/>
          </a:xfrm>
          <a:prstGeom prst="rect">
            <a:avLst/>
          </a:prstGeom>
          <a:solidFill>
            <a:srgbClr val="98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6" name="Google Shape;376;p22">
            <a:extLst>
              <a:ext uri="{FF2B5EF4-FFF2-40B4-BE49-F238E27FC236}">
                <a16:creationId xmlns:a16="http://schemas.microsoft.com/office/drawing/2014/main" id="{3586C081-F6FF-5D59-2A6F-FF98467F76B7}"/>
              </a:ext>
            </a:extLst>
          </p:cNvPr>
          <p:cNvSpPr/>
          <p:nvPr/>
        </p:nvSpPr>
        <p:spPr>
          <a:xfrm>
            <a:off x="2947641" y="1222688"/>
            <a:ext cx="810400" cy="856400"/>
          </a:xfrm>
          <a:prstGeom prst="blockArc">
            <a:avLst>
              <a:gd name="adj1" fmla="val 19631714"/>
              <a:gd name="adj2" fmla="val 21577465"/>
              <a:gd name="adj3" fmla="val 40324"/>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7" name="Google Shape;377;p22">
            <a:extLst>
              <a:ext uri="{FF2B5EF4-FFF2-40B4-BE49-F238E27FC236}">
                <a16:creationId xmlns:a16="http://schemas.microsoft.com/office/drawing/2014/main" id="{E5AAE025-FD61-4D63-5FEC-5E328A8D870C}"/>
              </a:ext>
            </a:extLst>
          </p:cNvPr>
          <p:cNvSpPr/>
          <p:nvPr/>
        </p:nvSpPr>
        <p:spPr>
          <a:xfrm>
            <a:off x="3390209" y="1607049"/>
            <a:ext cx="48400" cy="50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8" name="Google Shape;378;p22">
            <a:extLst>
              <a:ext uri="{FF2B5EF4-FFF2-40B4-BE49-F238E27FC236}">
                <a16:creationId xmlns:a16="http://schemas.microsoft.com/office/drawing/2014/main" id="{DFCD0B4A-E4B3-4FC0-6040-DF2637997652}"/>
              </a:ext>
            </a:extLst>
          </p:cNvPr>
          <p:cNvSpPr/>
          <p:nvPr/>
        </p:nvSpPr>
        <p:spPr>
          <a:xfrm rot="-948658">
            <a:off x="3706775" y="1353545"/>
            <a:ext cx="491807" cy="23593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79" name="Google Shape;379;p22">
            <a:extLst>
              <a:ext uri="{FF2B5EF4-FFF2-40B4-BE49-F238E27FC236}">
                <a16:creationId xmlns:a16="http://schemas.microsoft.com/office/drawing/2014/main" id="{3575C2B7-D6D5-6A1D-CDEE-891F53B20834}"/>
              </a:ext>
            </a:extLst>
          </p:cNvPr>
          <p:cNvSpPr txBox="1"/>
          <p:nvPr/>
        </p:nvSpPr>
        <p:spPr>
          <a:xfrm>
            <a:off x="3527960" y="3005936"/>
            <a:ext cx="2141200" cy="265200"/>
          </a:xfrm>
          <a:prstGeom prst="rect">
            <a:avLst/>
          </a:prstGeom>
          <a:noFill/>
          <a:ln>
            <a:noFill/>
          </a:ln>
        </p:spPr>
        <p:txBody>
          <a:bodyPr spcFirstLastPara="1" wrap="square" lIns="121900" tIns="121900" rIns="121900" bIns="121900" anchor="t" anchorCtr="0">
            <a:noAutofit/>
          </a:bodyPr>
          <a:lstStyle/>
          <a:p>
            <a:pPr algn="ctr"/>
            <a:r>
              <a:rPr lang="ru" sz="1333">
                <a:solidFill>
                  <a:srgbClr val="434343"/>
                </a:solidFill>
              </a:rPr>
              <a:t>To vacuum system</a:t>
            </a:r>
            <a:endParaRPr sz="1333">
              <a:solidFill>
                <a:srgbClr val="434343"/>
              </a:solidFill>
            </a:endParaRPr>
          </a:p>
        </p:txBody>
      </p:sp>
      <p:sp>
        <p:nvSpPr>
          <p:cNvPr id="380" name="Google Shape;380;p22">
            <a:extLst>
              <a:ext uri="{FF2B5EF4-FFF2-40B4-BE49-F238E27FC236}">
                <a16:creationId xmlns:a16="http://schemas.microsoft.com/office/drawing/2014/main" id="{6E140CB2-CE2F-BEFD-C180-56829A1B17D8}"/>
              </a:ext>
            </a:extLst>
          </p:cNvPr>
          <p:cNvSpPr txBox="1"/>
          <p:nvPr/>
        </p:nvSpPr>
        <p:spPr>
          <a:xfrm>
            <a:off x="3159227" y="3397467"/>
            <a:ext cx="1721200" cy="410800"/>
          </a:xfrm>
          <a:prstGeom prst="rect">
            <a:avLst/>
          </a:prstGeom>
          <a:noFill/>
          <a:ln>
            <a:noFill/>
          </a:ln>
        </p:spPr>
        <p:txBody>
          <a:bodyPr spcFirstLastPara="1" wrap="square" lIns="121900" tIns="121900" rIns="121900" bIns="121900" anchor="t" anchorCtr="0">
            <a:noAutofit/>
          </a:bodyPr>
          <a:lstStyle/>
          <a:p>
            <a:r>
              <a:rPr lang="ru" sz="1333">
                <a:solidFill>
                  <a:srgbClr val="274E13"/>
                </a:solidFill>
              </a:rPr>
              <a:t>Mesitylene drain</a:t>
            </a:r>
            <a:endParaRPr sz="1333">
              <a:solidFill>
                <a:srgbClr val="274E13"/>
              </a:solidFill>
            </a:endParaRPr>
          </a:p>
        </p:txBody>
      </p:sp>
      <p:sp>
        <p:nvSpPr>
          <p:cNvPr id="381" name="Google Shape;381;p22">
            <a:extLst>
              <a:ext uri="{FF2B5EF4-FFF2-40B4-BE49-F238E27FC236}">
                <a16:creationId xmlns:a16="http://schemas.microsoft.com/office/drawing/2014/main" id="{F02D07FA-F2D0-A170-3574-EF161D5F9E86}"/>
              </a:ext>
            </a:extLst>
          </p:cNvPr>
          <p:cNvSpPr txBox="1"/>
          <p:nvPr/>
        </p:nvSpPr>
        <p:spPr>
          <a:xfrm>
            <a:off x="3409323" y="679755"/>
            <a:ext cx="1934000" cy="582800"/>
          </a:xfrm>
          <a:prstGeom prst="rect">
            <a:avLst/>
          </a:prstGeom>
          <a:noFill/>
          <a:ln>
            <a:noFill/>
          </a:ln>
        </p:spPr>
        <p:txBody>
          <a:bodyPr spcFirstLastPara="1" wrap="square" lIns="121900" tIns="121900" rIns="121900" bIns="121900" anchor="t" anchorCtr="0">
            <a:noAutofit/>
          </a:bodyPr>
          <a:lstStyle/>
          <a:p>
            <a:pPr algn="ctr"/>
            <a:r>
              <a:rPr lang="ru" sz="1733">
                <a:solidFill>
                  <a:srgbClr val="274E13"/>
                </a:solidFill>
              </a:rPr>
              <a:t>mesitylene </a:t>
            </a:r>
            <a:endParaRPr sz="1733">
              <a:solidFill>
                <a:srgbClr val="274E13"/>
              </a:solidFill>
            </a:endParaRPr>
          </a:p>
          <a:p>
            <a:pPr algn="ctr"/>
            <a:r>
              <a:rPr lang="ru" sz="1733">
                <a:solidFill>
                  <a:srgbClr val="274E13"/>
                </a:solidFill>
              </a:rPr>
              <a:t>dispenser</a:t>
            </a:r>
            <a:endParaRPr sz="1733">
              <a:solidFill>
                <a:srgbClr val="274E13"/>
              </a:solidFill>
            </a:endParaRPr>
          </a:p>
        </p:txBody>
      </p:sp>
      <p:sp>
        <p:nvSpPr>
          <p:cNvPr id="382" name="Google Shape;382;p22">
            <a:extLst>
              <a:ext uri="{FF2B5EF4-FFF2-40B4-BE49-F238E27FC236}">
                <a16:creationId xmlns:a16="http://schemas.microsoft.com/office/drawing/2014/main" id="{94695468-9DAD-18FE-9DB5-CE975FF6399A}"/>
              </a:ext>
            </a:extLst>
          </p:cNvPr>
          <p:cNvSpPr txBox="1"/>
          <p:nvPr/>
        </p:nvSpPr>
        <p:spPr>
          <a:xfrm>
            <a:off x="1579144" y="1255739"/>
            <a:ext cx="1515200" cy="237200"/>
          </a:xfrm>
          <a:prstGeom prst="rect">
            <a:avLst/>
          </a:prstGeom>
          <a:noFill/>
          <a:ln>
            <a:noFill/>
          </a:ln>
        </p:spPr>
        <p:txBody>
          <a:bodyPr spcFirstLastPara="1" wrap="square" lIns="121900" tIns="121900" rIns="121900" bIns="121900" anchor="t" anchorCtr="0">
            <a:noAutofit/>
          </a:bodyPr>
          <a:lstStyle/>
          <a:p>
            <a:pPr algn="ctr"/>
            <a:r>
              <a:rPr lang="ru" sz="1333">
                <a:solidFill>
                  <a:srgbClr val="4A86E8"/>
                </a:solidFill>
              </a:rPr>
              <a:t>Cold Plate (20К)</a:t>
            </a:r>
            <a:endParaRPr sz="1333">
              <a:solidFill>
                <a:srgbClr val="4A86E8"/>
              </a:solidFill>
            </a:endParaRPr>
          </a:p>
        </p:txBody>
      </p:sp>
      <p:sp>
        <p:nvSpPr>
          <p:cNvPr id="383" name="Google Shape;383;p22">
            <a:extLst>
              <a:ext uri="{FF2B5EF4-FFF2-40B4-BE49-F238E27FC236}">
                <a16:creationId xmlns:a16="http://schemas.microsoft.com/office/drawing/2014/main" id="{A0FADA45-6735-2890-B283-D5B17123BFFB}"/>
              </a:ext>
            </a:extLst>
          </p:cNvPr>
          <p:cNvSpPr txBox="1"/>
          <p:nvPr/>
        </p:nvSpPr>
        <p:spPr>
          <a:xfrm>
            <a:off x="3178211" y="2704172"/>
            <a:ext cx="1683200" cy="293600"/>
          </a:xfrm>
          <a:prstGeom prst="rect">
            <a:avLst/>
          </a:prstGeom>
          <a:noFill/>
          <a:ln>
            <a:noFill/>
          </a:ln>
        </p:spPr>
        <p:txBody>
          <a:bodyPr spcFirstLastPara="1" wrap="square" lIns="121900" tIns="121900" rIns="121900" bIns="121900" anchor="t" anchorCtr="0">
            <a:noAutofit/>
          </a:bodyPr>
          <a:lstStyle/>
          <a:p>
            <a:pPr algn="ctr"/>
            <a:r>
              <a:rPr lang="ru" sz="1333">
                <a:solidFill>
                  <a:schemeClr val="dk2"/>
                </a:solidFill>
              </a:rPr>
              <a:t>Aluminium box</a:t>
            </a:r>
            <a:endParaRPr sz="1333">
              <a:solidFill>
                <a:schemeClr val="dk2"/>
              </a:solidFill>
            </a:endParaRPr>
          </a:p>
        </p:txBody>
      </p:sp>
      <p:sp>
        <p:nvSpPr>
          <p:cNvPr id="384" name="Google Shape;384;p22">
            <a:extLst>
              <a:ext uri="{FF2B5EF4-FFF2-40B4-BE49-F238E27FC236}">
                <a16:creationId xmlns:a16="http://schemas.microsoft.com/office/drawing/2014/main" id="{AEF47434-00DC-1E60-FC29-FC158E4A38DF}"/>
              </a:ext>
            </a:extLst>
          </p:cNvPr>
          <p:cNvSpPr/>
          <p:nvPr/>
        </p:nvSpPr>
        <p:spPr>
          <a:xfrm rot="9517943">
            <a:off x="2825395" y="963754"/>
            <a:ext cx="1236172" cy="1274549"/>
          </a:xfrm>
          <a:prstGeom prst="blockArc">
            <a:avLst>
              <a:gd name="adj1" fmla="val 19003838"/>
              <a:gd name="adj2" fmla="val 50431"/>
              <a:gd name="adj3" fmla="val 46739"/>
            </a:avLst>
          </a:prstGeom>
          <a:gradFill>
            <a:gsLst>
              <a:gs pos="0">
                <a:srgbClr val="5FD42B">
                  <a:alpha val="47450"/>
                </a:srgbClr>
              </a:gs>
              <a:gs pos="100000">
                <a:srgbClr val="389313">
                  <a:alpha val="40784"/>
                </a:srgbClr>
              </a:gs>
            </a:gsLst>
            <a:lin ang="5400012" scaled="0"/>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5" name="Google Shape;385;p22">
            <a:extLst>
              <a:ext uri="{FF2B5EF4-FFF2-40B4-BE49-F238E27FC236}">
                <a16:creationId xmlns:a16="http://schemas.microsoft.com/office/drawing/2014/main" id="{48B15454-7D54-C37C-D3B4-7CFC6C959918}"/>
              </a:ext>
            </a:extLst>
          </p:cNvPr>
          <p:cNvSpPr/>
          <p:nvPr/>
        </p:nvSpPr>
        <p:spPr>
          <a:xfrm>
            <a:off x="1128092" y="732484"/>
            <a:ext cx="2163600" cy="565600"/>
          </a:xfrm>
          <a:prstGeom prst="roundRect">
            <a:avLst>
              <a:gd name="adj" fmla="val 16667"/>
            </a:avLst>
          </a:prstGeom>
          <a:solidFill>
            <a:schemeClr val="lt1"/>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ru" sz="1733">
                <a:solidFill>
                  <a:schemeClr val="dk1"/>
                </a:solidFill>
              </a:rPr>
              <a:t>Preliminary design</a:t>
            </a:r>
            <a:endParaRPr sz="1733">
              <a:solidFill>
                <a:schemeClr val="dk1"/>
              </a:solidFill>
            </a:endParaRPr>
          </a:p>
        </p:txBody>
      </p:sp>
      <p:sp>
        <p:nvSpPr>
          <p:cNvPr id="386" name="Google Shape;386;p22">
            <a:extLst>
              <a:ext uri="{FF2B5EF4-FFF2-40B4-BE49-F238E27FC236}">
                <a16:creationId xmlns:a16="http://schemas.microsoft.com/office/drawing/2014/main" id="{A9D15B05-A659-9448-D847-7F4962AFE4FF}"/>
              </a:ext>
            </a:extLst>
          </p:cNvPr>
          <p:cNvSpPr txBox="1"/>
          <p:nvPr/>
        </p:nvSpPr>
        <p:spPr>
          <a:xfrm>
            <a:off x="1482453" y="2704168"/>
            <a:ext cx="767600" cy="355600"/>
          </a:xfrm>
          <a:prstGeom prst="rect">
            <a:avLst/>
          </a:prstGeom>
          <a:noFill/>
          <a:ln>
            <a:noFill/>
          </a:ln>
        </p:spPr>
        <p:txBody>
          <a:bodyPr spcFirstLastPara="1" wrap="square" lIns="121900" tIns="121900" rIns="121900" bIns="121900" anchor="t" anchorCtr="0">
            <a:noAutofit/>
          </a:bodyPr>
          <a:lstStyle/>
          <a:p>
            <a:r>
              <a:rPr lang="ru" sz="1333" i="1">
                <a:solidFill>
                  <a:srgbClr val="1232C4"/>
                </a:solidFill>
              </a:rPr>
              <a:t>He</a:t>
            </a:r>
            <a:endParaRPr sz="1333" i="1">
              <a:solidFill>
                <a:srgbClr val="1232C4"/>
              </a:solidFill>
            </a:endParaRPr>
          </a:p>
        </p:txBody>
      </p:sp>
      <p:sp>
        <p:nvSpPr>
          <p:cNvPr id="387" name="Google Shape;387;p22">
            <a:extLst>
              <a:ext uri="{FF2B5EF4-FFF2-40B4-BE49-F238E27FC236}">
                <a16:creationId xmlns:a16="http://schemas.microsoft.com/office/drawing/2014/main" id="{E3C7BBC9-83FC-7167-666B-65C4F581F0EA}"/>
              </a:ext>
            </a:extLst>
          </p:cNvPr>
          <p:cNvSpPr/>
          <p:nvPr/>
        </p:nvSpPr>
        <p:spPr>
          <a:xfrm rot="5400000">
            <a:off x="2449476" y="1800343"/>
            <a:ext cx="1374800" cy="909600"/>
          </a:xfrm>
          <a:prstGeom prst="can">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22">
            <a:extLst>
              <a:ext uri="{FF2B5EF4-FFF2-40B4-BE49-F238E27FC236}">
                <a16:creationId xmlns:a16="http://schemas.microsoft.com/office/drawing/2014/main" id="{21AA835B-190C-DD65-5D4A-4C527435C0A5}"/>
              </a:ext>
            </a:extLst>
          </p:cNvPr>
          <p:cNvSpPr/>
          <p:nvPr/>
        </p:nvSpPr>
        <p:spPr>
          <a:xfrm>
            <a:off x="1381524" y="1861991"/>
            <a:ext cx="1159200" cy="385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9" name="Google Shape;389;p22">
            <a:extLst>
              <a:ext uri="{FF2B5EF4-FFF2-40B4-BE49-F238E27FC236}">
                <a16:creationId xmlns:a16="http://schemas.microsoft.com/office/drawing/2014/main" id="{2AF77972-35AB-D3F7-066E-DFF479DA9549}"/>
              </a:ext>
            </a:extLst>
          </p:cNvPr>
          <p:cNvSpPr txBox="1"/>
          <p:nvPr/>
        </p:nvSpPr>
        <p:spPr>
          <a:xfrm>
            <a:off x="1121263" y="1598163"/>
            <a:ext cx="1848000" cy="212400"/>
          </a:xfrm>
          <a:prstGeom prst="rect">
            <a:avLst/>
          </a:prstGeom>
          <a:noFill/>
          <a:ln>
            <a:noFill/>
          </a:ln>
        </p:spPr>
        <p:txBody>
          <a:bodyPr spcFirstLastPara="1" wrap="square" lIns="121900" tIns="121900" rIns="121900" bIns="121900" anchor="t" anchorCtr="0">
            <a:noAutofit/>
          </a:bodyPr>
          <a:lstStyle/>
          <a:p>
            <a:r>
              <a:rPr lang="ru" sz="1333" i="1">
                <a:solidFill>
                  <a:srgbClr val="FF2600"/>
                </a:solidFill>
              </a:rPr>
              <a:t>Thermal neutrons</a:t>
            </a:r>
            <a:endParaRPr sz="1333" i="1">
              <a:solidFill>
                <a:srgbClr val="FF2600"/>
              </a:solidFill>
            </a:endParaRPr>
          </a:p>
        </p:txBody>
      </p:sp>
      <p:sp>
        <p:nvSpPr>
          <p:cNvPr id="390" name="Google Shape;390;p22">
            <a:extLst>
              <a:ext uri="{FF2B5EF4-FFF2-40B4-BE49-F238E27FC236}">
                <a16:creationId xmlns:a16="http://schemas.microsoft.com/office/drawing/2014/main" id="{5824AFBD-CF40-A5BB-6B02-EE787DEEB709}"/>
              </a:ext>
            </a:extLst>
          </p:cNvPr>
          <p:cNvSpPr txBox="1"/>
          <p:nvPr/>
        </p:nvSpPr>
        <p:spPr>
          <a:xfrm>
            <a:off x="95102" y="3827046"/>
            <a:ext cx="6446172" cy="2377534"/>
          </a:xfrm>
          <a:prstGeom prst="rect">
            <a:avLst/>
          </a:prstGeom>
          <a:noFill/>
          <a:ln>
            <a:noFill/>
          </a:ln>
        </p:spPr>
        <p:txBody>
          <a:bodyPr spcFirstLastPara="1" wrap="square" lIns="121900" tIns="121900" rIns="121900" bIns="121900" anchor="t" anchorCtr="0">
            <a:spAutoFit/>
          </a:bodyPr>
          <a:lstStyle/>
          <a:p>
            <a:pPr>
              <a:buClr>
                <a:schemeClr val="tx1"/>
              </a:buClr>
            </a:pPr>
            <a:r>
              <a:rPr lang="en-US" sz="1600" dirty="0">
                <a:solidFill>
                  <a:schemeClr val="accent1">
                    <a:lumMod val="75000"/>
                  </a:schemeClr>
                </a:solidFill>
                <a:latin typeface="Avenir Next Condensed Medium" panose="020B0506020202020204" pitchFamily="34" charset="0"/>
              </a:rPr>
              <a:t>Necessary:</a:t>
            </a:r>
          </a:p>
          <a:p>
            <a:pPr marL="380990" indent="-380990">
              <a:buClr>
                <a:schemeClr val="tx1"/>
              </a:buClr>
              <a:buFont typeface="Arial" panose="020B0604020202020204" pitchFamily="34" charset="0"/>
              <a:buChar char="•"/>
            </a:pPr>
            <a:endParaRPr sz="500" dirty="0">
              <a:solidFill>
                <a:schemeClr val="accent1">
                  <a:lumMod val="75000"/>
                </a:schemeClr>
              </a:solidFill>
              <a:latin typeface="Avenir Next Condensed Medium" panose="020B0506020202020204" pitchFamily="34" charset="0"/>
            </a:endParaRPr>
          </a:p>
          <a:p>
            <a:pPr marL="609585" indent="-431789">
              <a:spcAft>
                <a:spcPts val="1067"/>
              </a:spcAft>
              <a:buClr>
                <a:schemeClr val="tx1"/>
              </a:buClr>
              <a:buSzPts val="1500"/>
              <a:buFont typeface="Arial" panose="020B0604020202020204" pitchFamily="34" charset="0"/>
              <a:buChar char="•"/>
            </a:pPr>
            <a:r>
              <a:rPr lang="en-US" dirty="0">
                <a:solidFill>
                  <a:schemeClr val="tx1"/>
                </a:solidFill>
                <a:latin typeface="Avenir Next Condensed Medium" panose="020B0506020202020204" pitchFamily="34" charset="0"/>
              </a:rPr>
              <a:t>To estimate a heat load to the converter</a:t>
            </a:r>
          </a:p>
          <a:p>
            <a:pPr marL="609585" indent="-431789" algn="just">
              <a:spcAft>
                <a:spcPts val="1067"/>
              </a:spcAft>
              <a:buClr>
                <a:schemeClr val="tx1"/>
              </a:buClr>
              <a:buSzPts val="1500"/>
              <a:buFont typeface="Arial" panose="020B0604020202020204" pitchFamily="34" charset="0"/>
              <a:buChar char="•"/>
            </a:pPr>
            <a:r>
              <a:rPr lang="en-US" dirty="0">
                <a:solidFill>
                  <a:schemeClr val="tx1"/>
                </a:solidFill>
                <a:latin typeface="Avenir Next Condensed Medium" panose="020B0506020202020204" pitchFamily="34" charset="0"/>
              </a:rPr>
              <a:t>To design system for preparation of the thin mesitylene converter and its evaluation at the end of the cycle </a:t>
            </a:r>
            <a:endParaRPr dirty="0">
              <a:solidFill>
                <a:schemeClr val="tx1"/>
              </a:solidFill>
              <a:latin typeface="Avenir Next Condensed Medium" panose="020B0506020202020204" pitchFamily="34" charset="0"/>
            </a:endParaRPr>
          </a:p>
          <a:p>
            <a:pPr marL="609585" indent="-431789">
              <a:spcAft>
                <a:spcPts val="1067"/>
              </a:spcAft>
              <a:buClr>
                <a:schemeClr val="tx1"/>
              </a:buClr>
              <a:buSzPts val="1500"/>
              <a:buFont typeface="Arial" panose="020B0604020202020204" pitchFamily="34" charset="0"/>
              <a:buChar char="•"/>
            </a:pPr>
            <a:r>
              <a:rPr lang="en-US" dirty="0">
                <a:solidFill>
                  <a:schemeClr val="tx1"/>
                </a:solidFill>
                <a:latin typeface="Avenir Next Condensed Medium" panose="020B0506020202020204" pitchFamily="34" charset="0"/>
              </a:rPr>
              <a:t>To design thin exit window</a:t>
            </a:r>
            <a:endParaRPr dirty="0">
              <a:solidFill>
                <a:schemeClr val="tx1"/>
              </a:solidFill>
              <a:latin typeface="Avenir Next Condensed Medium" panose="020B0506020202020204" pitchFamily="34" charset="0"/>
            </a:endParaRPr>
          </a:p>
          <a:p>
            <a:pPr marL="380990" indent="-380990">
              <a:buClr>
                <a:schemeClr val="tx1"/>
              </a:buClr>
              <a:buFont typeface="Arial" panose="020B0604020202020204" pitchFamily="34" charset="0"/>
              <a:buChar char="•"/>
            </a:pPr>
            <a:endParaRPr sz="1600" dirty="0">
              <a:solidFill>
                <a:srgbClr val="C00000"/>
              </a:solidFill>
              <a:latin typeface="Avenir Next Condensed Medium" panose="020B0506020202020204" pitchFamily="34" charset="0"/>
            </a:endParaRPr>
          </a:p>
        </p:txBody>
      </p:sp>
      <p:sp>
        <p:nvSpPr>
          <p:cNvPr id="391" name="Google Shape;391;p22">
            <a:extLst>
              <a:ext uri="{FF2B5EF4-FFF2-40B4-BE49-F238E27FC236}">
                <a16:creationId xmlns:a16="http://schemas.microsoft.com/office/drawing/2014/main" id="{4250012F-6EF1-C856-E933-A29760837E77}"/>
              </a:ext>
            </a:extLst>
          </p:cNvPr>
          <p:cNvSpPr txBox="1"/>
          <p:nvPr/>
        </p:nvSpPr>
        <p:spPr>
          <a:xfrm>
            <a:off x="329577" y="6160925"/>
            <a:ext cx="10890393" cy="523180"/>
          </a:xfrm>
          <a:prstGeom prst="rect">
            <a:avLst/>
          </a:prstGeom>
          <a:noFill/>
          <a:ln>
            <a:noFill/>
          </a:ln>
        </p:spPr>
        <p:txBody>
          <a:bodyPr spcFirstLastPara="1" wrap="square" lIns="121900" tIns="121900" rIns="121900" bIns="121900" anchor="t" anchorCtr="0">
            <a:spAutoFit/>
          </a:bodyPr>
          <a:lstStyle/>
          <a:p>
            <a:pPr rtl="0"/>
            <a:r>
              <a:rPr lang="en-US" b="1" dirty="0">
                <a:solidFill>
                  <a:srgbClr val="FF0000"/>
                </a:solidFill>
                <a:latin typeface="Avenir Next Condensed Demi Bold" panose="020B0506020202020204" pitchFamily="34" charset="0"/>
              </a:rPr>
              <a:t>The experience of creating this converter will be useful for creating the main source converter</a:t>
            </a:r>
          </a:p>
        </p:txBody>
      </p:sp>
      <p:sp>
        <p:nvSpPr>
          <p:cNvPr id="392" name="Google Shape;392;p22">
            <a:extLst>
              <a:ext uri="{FF2B5EF4-FFF2-40B4-BE49-F238E27FC236}">
                <a16:creationId xmlns:a16="http://schemas.microsoft.com/office/drawing/2014/main" id="{BC12B39D-1DD4-EF75-595F-8D5E411CF7C7}"/>
              </a:ext>
            </a:extLst>
          </p:cNvPr>
          <p:cNvSpPr/>
          <p:nvPr/>
        </p:nvSpPr>
        <p:spPr>
          <a:xfrm>
            <a:off x="1623307" y="2397989"/>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93" name="Google Shape;393;p22">
            <a:extLst>
              <a:ext uri="{FF2B5EF4-FFF2-40B4-BE49-F238E27FC236}">
                <a16:creationId xmlns:a16="http://schemas.microsoft.com/office/drawing/2014/main" id="{B54AFCB5-AD2C-29DF-D03C-0FB4D50EADEB}"/>
              </a:ext>
            </a:extLst>
          </p:cNvPr>
          <p:cNvSpPr txBox="1"/>
          <p:nvPr/>
        </p:nvSpPr>
        <p:spPr>
          <a:xfrm>
            <a:off x="1149571" y="2233744"/>
            <a:ext cx="638000" cy="212400"/>
          </a:xfrm>
          <a:prstGeom prst="rect">
            <a:avLst/>
          </a:prstGeom>
          <a:noFill/>
          <a:ln>
            <a:noFill/>
          </a:ln>
        </p:spPr>
        <p:txBody>
          <a:bodyPr spcFirstLastPara="1" wrap="square" lIns="121900" tIns="121900" rIns="121900" bIns="121900" anchor="t" anchorCtr="0">
            <a:noAutofit/>
          </a:bodyPr>
          <a:lstStyle/>
          <a:p>
            <a:r>
              <a:rPr lang="ru" sz="1333" i="1">
                <a:solidFill>
                  <a:srgbClr val="0000FF"/>
                </a:solidFill>
              </a:rPr>
              <a:t>UCN</a:t>
            </a:r>
            <a:endParaRPr sz="1333" i="1">
              <a:solidFill>
                <a:srgbClr val="0000FF"/>
              </a:solidFill>
            </a:endParaRPr>
          </a:p>
        </p:txBody>
      </p:sp>
      <p:sp>
        <p:nvSpPr>
          <p:cNvPr id="394" name="Google Shape;394;p22">
            <a:extLst>
              <a:ext uri="{FF2B5EF4-FFF2-40B4-BE49-F238E27FC236}">
                <a16:creationId xmlns:a16="http://schemas.microsoft.com/office/drawing/2014/main" id="{00D35EDD-3EE0-57F6-DD79-AFDD2D23235E}"/>
              </a:ext>
            </a:extLst>
          </p:cNvPr>
          <p:cNvSpPr/>
          <p:nvPr/>
        </p:nvSpPr>
        <p:spPr>
          <a:xfrm>
            <a:off x="1599391" y="2244556"/>
            <a:ext cx="700400" cy="108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95" name="Google Shape;395;p22">
            <a:extLst>
              <a:ext uri="{FF2B5EF4-FFF2-40B4-BE49-F238E27FC236}">
                <a16:creationId xmlns:a16="http://schemas.microsoft.com/office/drawing/2014/main" id="{0A222CCE-EE3A-CAC8-94B6-0BCBE5223927}"/>
              </a:ext>
            </a:extLst>
          </p:cNvPr>
          <p:cNvSpPr txBox="1"/>
          <p:nvPr/>
        </p:nvSpPr>
        <p:spPr>
          <a:xfrm>
            <a:off x="1152071" y="2056967"/>
            <a:ext cx="1004400" cy="212400"/>
          </a:xfrm>
          <a:prstGeom prst="rect">
            <a:avLst/>
          </a:prstGeom>
          <a:noFill/>
          <a:ln>
            <a:noFill/>
          </a:ln>
        </p:spPr>
        <p:txBody>
          <a:bodyPr spcFirstLastPara="1" wrap="square" lIns="121900" tIns="121900" rIns="121900" bIns="121900" anchor="t" anchorCtr="0">
            <a:noAutofit/>
          </a:bodyPr>
          <a:lstStyle/>
          <a:p>
            <a:r>
              <a:rPr lang="ru" sz="1333" i="1">
                <a:solidFill>
                  <a:srgbClr val="9900FF"/>
                </a:solidFill>
              </a:rPr>
              <a:t>VCN</a:t>
            </a:r>
            <a:endParaRPr sz="1333" i="1">
              <a:solidFill>
                <a:srgbClr val="9900FF"/>
              </a:solidFill>
            </a:endParaRPr>
          </a:p>
        </p:txBody>
      </p:sp>
      <p:sp>
        <p:nvSpPr>
          <p:cNvPr id="396" name="Google Shape;396;p22">
            <a:extLst>
              <a:ext uri="{FF2B5EF4-FFF2-40B4-BE49-F238E27FC236}">
                <a16:creationId xmlns:a16="http://schemas.microsoft.com/office/drawing/2014/main" id="{67ABFA2A-67D3-9E9C-4648-8DEDD1810301}"/>
              </a:ext>
            </a:extLst>
          </p:cNvPr>
          <p:cNvSpPr/>
          <p:nvPr/>
        </p:nvSpPr>
        <p:spPr>
          <a:xfrm>
            <a:off x="3916319" y="1770964"/>
            <a:ext cx="1159200" cy="212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97" name="Google Shape;397;p22">
            <a:extLst>
              <a:ext uri="{FF2B5EF4-FFF2-40B4-BE49-F238E27FC236}">
                <a16:creationId xmlns:a16="http://schemas.microsoft.com/office/drawing/2014/main" id="{47F5919B-6CC1-0E34-63A0-B5D2DB563EAF}"/>
              </a:ext>
            </a:extLst>
          </p:cNvPr>
          <p:cNvSpPr/>
          <p:nvPr/>
        </p:nvSpPr>
        <p:spPr>
          <a:xfrm>
            <a:off x="3918433" y="1969517"/>
            <a:ext cx="700400" cy="108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98" name="Google Shape;398;p22">
            <a:extLst>
              <a:ext uri="{FF2B5EF4-FFF2-40B4-BE49-F238E27FC236}">
                <a16:creationId xmlns:a16="http://schemas.microsoft.com/office/drawing/2014/main" id="{D123A0B9-55ED-FB43-EF7E-416F038796BF}"/>
              </a:ext>
            </a:extLst>
          </p:cNvPr>
          <p:cNvSpPr/>
          <p:nvPr/>
        </p:nvSpPr>
        <p:spPr>
          <a:xfrm>
            <a:off x="3918433" y="2082995"/>
            <a:ext cx="700400" cy="108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99" name="Google Shape;399;p22">
            <a:extLst>
              <a:ext uri="{FF2B5EF4-FFF2-40B4-BE49-F238E27FC236}">
                <a16:creationId xmlns:a16="http://schemas.microsoft.com/office/drawing/2014/main" id="{4409928F-B322-ABEA-A87B-8CA294446499}"/>
              </a:ext>
            </a:extLst>
          </p:cNvPr>
          <p:cNvSpPr/>
          <p:nvPr/>
        </p:nvSpPr>
        <p:spPr>
          <a:xfrm>
            <a:off x="3918433" y="2196472"/>
            <a:ext cx="700400" cy="108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0" name="Google Shape;400;p22">
            <a:extLst>
              <a:ext uri="{FF2B5EF4-FFF2-40B4-BE49-F238E27FC236}">
                <a16:creationId xmlns:a16="http://schemas.microsoft.com/office/drawing/2014/main" id="{0B6C2B53-3A87-A842-BC8C-013798766AF9}"/>
              </a:ext>
            </a:extLst>
          </p:cNvPr>
          <p:cNvSpPr/>
          <p:nvPr/>
        </p:nvSpPr>
        <p:spPr>
          <a:xfrm>
            <a:off x="3918433" y="2309948"/>
            <a:ext cx="700400" cy="108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1" name="Google Shape;401;p22">
            <a:extLst>
              <a:ext uri="{FF2B5EF4-FFF2-40B4-BE49-F238E27FC236}">
                <a16:creationId xmlns:a16="http://schemas.microsoft.com/office/drawing/2014/main" id="{E1A5CC94-4B97-CDD2-6447-8E55E81D2E5E}"/>
              </a:ext>
            </a:extLst>
          </p:cNvPr>
          <p:cNvSpPr/>
          <p:nvPr/>
        </p:nvSpPr>
        <p:spPr>
          <a:xfrm>
            <a:off x="3922035" y="2450031"/>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2" name="Google Shape;402;p22">
            <a:extLst>
              <a:ext uri="{FF2B5EF4-FFF2-40B4-BE49-F238E27FC236}">
                <a16:creationId xmlns:a16="http://schemas.microsoft.com/office/drawing/2014/main" id="{63E581FB-E508-2E46-6BFA-AAF534B770AF}"/>
              </a:ext>
            </a:extLst>
          </p:cNvPr>
          <p:cNvSpPr/>
          <p:nvPr/>
        </p:nvSpPr>
        <p:spPr>
          <a:xfrm>
            <a:off x="4205731" y="2506769"/>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3" name="Google Shape;403;p22">
            <a:extLst>
              <a:ext uri="{FF2B5EF4-FFF2-40B4-BE49-F238E27FC236}">
                <a16:creationId xmlns:a16="http://schemas.microsoft.com/office/drawing/2014/main" id="{390AAEE8-9028-E0E3-FC68-A559F642A7ED}"/>
              </a:ext>
            </a:extLst>
          </p:cNvPr>
          <p:cNvSpPr/>
          <p:nvPr/>
        </p:nvSpPr>
        <p:spPr>
          <a:xfrm>
            <a:off x="3922035" y="2563508"/>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4" name="Google Shape;404;p22">
            <a:extLst>
              <a:ext uri="{FF2B5EF4-FFF2-40B4-BE49-F238E27FC236}">
                <a16:creationId xmlns:a16="http://schemas.microsoft.com/office/drawing/2014/main" id="{852DC5EB-0C45-2176-AEB4-58A5ACC7A593}"/>
              </a:ext>
            </a:extLst>
          </p:cNvPr>
          <p:cNvSpPr/>
          <p:nvPr/>
        </p:nvSpPr>
        <p:spPr>
          <a:xfrm>
            <a:off x="4205731" y="2620247"/>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5" name="Google Shape;405;p22">
            <a:extLst>
              <a:ext uri="{FF2B5EF4-FFF2-40B4-BE49-F238E27FC236}">
                <a16:creationId xmlns:a16="http://schemas.microsoft.com/office/drawing/2014/main" id="{A4C1F070-3FFC-C016-FAB5-009FDE49E287}"/>
              </a:ext>
            </a:extLst>
          </p:cNvPr>
          <p:cNvSpPr/>
          <p:nvPr/>
        </p:nvSpPr>
        <p:spPr>
          <a:xfrm>
            <a:off x="4205731" y="2393292"/>
            <a:ext cx="272800" cy="108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06" name="Google Shape;406;p22">
            <a:extLst>
              <a:ext uri="{FF2B5EF4-FFF2-40B4-BE49-F238E27FC236}">
                <a16:creationId xmlns:a16="http://schemas.microsoft.com/office/drawing/2014/main" id="{4960BA40-2263-0CBA-E634-BCC4123BBCDD}"/>
              </a:ext>
            </a:extLst>
          </p:cNvPr>
          <p:cNvSpPr txBox="1"/>
          <p:nvPr/>
        </p:nvSpPr>
        <p:spPr>
          <a:xfrm>
            <a:off x="4554043" y="1934064"/>
            <a:ext cx="767600" cy="212400"/>
          </a:xfrm>
          <a:prstGeom prst="rect">
            <a:avLst/>
          </a:prstGeom>
          <a:noFill/>
          <a:ln>
            <a:noFill/>
          </a:ln>
        </p:spPr>
        <p:txBody>
          <a:bodyPr spcFirstLastPara="1" wrap="square" lIns="121900" tIns="121900" rIns="121900" bIns="121900" anchor="t" anchorCtr="0">
            <a:noAutofit/>
          </a:bodyPr>
          <a:lstStyle/>
          <a:p>
            <a:r>
              <a:rPr lang="ru" sz="1333" b="1" i="1">
                <a:solidFill>
                  <a:srgbClr val="9900FF"/>
                </a:solidFill>
              </a:rPr>
              <a:t>+VCN</a:t>
            </a:r>
            <a:endParaRPr sz="1333" b="1" i="1">
              <a:solidFill>
                <a:srgbClr val="9900FF"/>
              </a:solidFill>
            </a:endParaRPr>
          </a:p>
        </p:txBody>
      </p:sp>
      <p:sp>
        <p:nvSpPr>
          <p:cNvPr id="407" name="Google Shape;407;p22">
            <a:extLst>
              <a:ext uri="{FF2B5EF4-FFF2-40B4-BE49-F238E27FC236}">
                <a16:creationId xmlns:a16="http://schemas.microsoft.com/office/drawing/2014/main" id="{18037988-7015-5110-AA4E-65945657DE8F}"/>
              </a:ext>
            </a:extLst>
          </p:cNvPr>
          <p:cNvSpPr txBox="1"/>
          <p:nvPr/>
        </p:nvSpPr>
        <p:spPr>
          <a:xfrm>
            <a:off x="4476325" y="2328247"/>
            <a:ext cx="810400" cy="212400"/>
          </a:xfrm>
          <a:prstGeom prst="rect">
            <a:avLst/>
          </a:prstGeom>
          <a:noFill/>
          <a:ln>
            <a:noFill/>
          </a:ln>
        </p:spPr>
        <p:txBody>
          <a:bodyPr spcFirstLastPara="1" wrap="square" lIns="121900" tIns="121900" rIns="121900" bIns="121900" anchor="t" anchorCtr="0">
            <a:noAutofit/>
          </a:bodyPr>
          <a:lstStyle/>
          <a:p>
            <a:r>
              <a:rPr lang="ru" sz="1333" b="1" i="1">
                <a:solidFill>
                  <a:srgbClr val="0000FF"/>
                </a:solidFill>
              </a:rPr>
              <a:t>+UCN</a:t>
            </a:r>
            <a:endParaRPr sz="1333" b="1" i="1">
              <a:solidFill>
                <a:srgbClr val="0000FF"/>
              </a:solidFill>
            </a:endParaRPr>
          </a:p>
        </p:txBody>
      </p:sp>
      <p:sp>
        <p:nvSpPr>
          <p:cNvPr id="409" name="Google Shape;409;p22">
            <a:extLst>
              <a:ext uri="{FF2B5EF4-FFF2-40B4-BE49-F238E27FC236}">
                <a16:creationId xmlns:a16="http://schemas.microsoft.com/office/drawing/2014/main" id="{D66AFCD1-5626-07BC-CA42-E3DD2DFE5E19}"/>
              </a:ext>
            </a:extLst>
          </p:cNvPr>
          <p:cNvSpPr/>
          <p:nvPr/>
        </p:nvSpPr>
        <p:spPr>
          <a:xfrm rot="5400000">
            <a:off x="3248623" y="3010516"/>
            <a:ext cx="112800" cy="4108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410" name="Google Shape;410;p22">
            <a:extLst>
              <a:ext uri="{FF2B5EF4-FFF2-40B4-BE49-F238E27FC236}">
                <a16:creationId xmlns:a16="http://schemas.microsoft.com/office/drawing/2014/main" id="{94F1F9A6-F546-92CD-8EAC-957D2F771F44}"/>
              </a:ext>
            </a:extLst>
          </p:cNvPr>
          <p:cNvCxnSpPr/>
          <p:nvPr/>
        </p:nvCxnSpPr>
        <p:spPr>
          <a:xfrm>
            <a:off x="3498056" y="3223465"/>
            <a:ext cx="390800" cy="0"/>
          </a:xfrm>
          <a:prstGeom prst="straightConnector1">
            <a:avLst/>
          </a:prstGeom>
          <a:noFill/>
          <a:ln w="28575" cap="flat" cmpd="sng">
            <a:solidFill>
              <a:schemeClr val="dk1"/>
            </a:solidFill>
            <a:prstDash val="solid"/>
            <a:round/>
            <a:headEnd type="none" w="med" len="med"/>
            <a:tailEnd type="stealth" w="med" len="med"/>
          </a:ln>
        </p:spPr>
      </p:cxnSp>
      <p:cxnSp>
        <p:nvCxnSpPr>
          <p:cNvPr id="411" name="Google Shape;411;p22">
            <a:extLst>
              <a:ext uri="{FF2B5EF4-FFF2-40B4-BE49-F238E27FC236}">
                <a16:creationId xmlns:a16="http://schemas.microsoft.com/office/drawing/2014/main" id="{FCCBCCE2-F3E7-EC3B-2F09-A96DAC25F7F4}"/>
              </a:ext>
            </a:extLst>
          </p:cNvPr>
          <p:cNvCxnSpPr/>
          <p:nvPr/>
        </p:nvCxnSpPr>
        <p:spPr>
          <a:xfrm>
            <a:off x="2183244" y="2850400"/>
            <a:ext cx="227600" cy="0"/>
          </a:xfrm>
          <a:prstGeom prst="straightConnector1">
            <a:avLst/>
          </a:prstGeom>
          <a:noFill/>
          <a:ln w="9525" cap="flat" cmpd="sng">
            <a:solidFill>
              <a:srgbClr val="1232C4"/>
            </a:solidFill>
            <a:prstDash val="solid"/>
            <a:round/>
            <a:headEnd type="none" w="med" len="med"/>
            <a:tailEnd type="stealth" w="med" len="med"/>
          </a:ln>
        </p:spPr>
      </p:cxnSp>
      <p:cxnSp>
        <p:nvCxnSpPr>
          <p:cNvPr id="412" name="Google Shape;412;p22">
            <a:extLst>
              <a:ext uri="{FF2B5EF4-FFF2-40B4-BE49-F238E27FC236}">
                <a16:creationId xmlns:a16="http://schemas.microsoft.com/office/drawing/2014/main" id="{7A2002D7-E4C0-5B2F-5C3D-4DE51268EED7}"/>
              </a:ext>
            </a:extLst>
          </p:cNvPr>
          <p:cNvCxnSpPr/>
          <p:nvPr/>
        </p:nvCxnSpPr>
        <p:spPr>
          <a:xfrm>
            <a:off x="2183244" y="3023717"/>
            <a:ext cx="227600" cy="0"/>
          </a:xfrm>
          <a:prstGeom prst="straightConnector1">
            <a:avLst/>
          </a:prstGeom>
          <a:noFill/>
          <a:ln w="9525" cap="flat" cmpd="sng">
            <a:solidFill>
              <a:schemeClr val="dk1"/>
            </a:solidFill>
            <a:prstDash val="solid"/>
            <a:round/>
            <a:headEnd type="stealth" w="med" len="med"/>
            <a:tailEnd type="none" w="med" len="med"/>
          </a:ln>
        </p:spPr>
      </p:cxnSp>
      <p:pic>
        <p:nvPicPr>
          <p:cNvPr id="3" name="Рисунок 2">
            <a:extLst>
              <a:ext uri="{FF2B5EF4-FFF2-40B4-BE49-F238E27FC236}">
                <a16:creationId xmlns:a16="http://schemas.microsoft.com/office/drawing/2014/main" id="{B9718DD4-506E-04FF-93C0-07B60FD012C4}"/>
              </a:ext>
            </a:extLst>
          </p:cNvPr>
          <p:cNvPicPr>
            <a:picLocks noChangeAspect="1"/>
          </p:cNvPicPr>
          <p:nvPr/>
        </p:nvPicPr>
        <p:blipFill>
          <a:blip r:embed="rId3"/>
          <a:stretch>
            <a:fillRect/>
          </a:stretch>
        </p:blipFill>
        <p:spPr>
          <a:xfrm>
            <a:off x="6160327" y="792215"/>
            <a:ext cx="4953629" cy="3336731"/>
          </a:xfrm>
          <a:prstGeom prst="rect">
            <a:avLst/>
          </a:prstGeom>
        </p:spPr>
      </p:pic>
      <p:pic>
        <p:nvPicPr>
          <p:cNvPr id="2" name="Линия Линия" descr="Линия Линия">
            <a:extLst>
              <a:ext uri="{FF2B5EF4-FFF2-40B4-BE49-F238E27FC236}">
                <a16:creationId xmlns:a16="http://schemas.microsoft.com/office/drawing/2014/main" id="{ECC1C803-978A-8657-5748-76B131886981}"/>
              </a:ext>
            </a:extLst>
          </p:cNvPr>
          <p:cNvPicPr/>
          <p:nvPr/>
        </p:nvPicPr>
        <p:blipFill>
          <a:blip r:embed="rId4"/>
          <a:stretch>
            <a:fillRect/>
          </a:stretch>
        </p:blipFill>
        <p:spPr>
          <a:xfrm>
            <a:off x="325966" y="622300"/>
            <a:ext cx="11540068" cy="76200"/>
          </a:xfrm>
          <a:prstGeom prst="rect">
            <a:avLst/>
          </a:prstGeom>
        </p:spPr>
      </p:pic>
    </p:spTree>
    <p:extLst>
      <p:ext uri="{BB962C8B-B14F-4D97-AF65-F5344CB8AC3E}">
        <p14:creationId xmlns:p14="http://schemas.microsoft.com/office/powerpoint/2010/main" val="30148211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9" name="Google Shape;419;p23"/>
          <p:cNvSpPr txBox="1"/>
          <p:nvPr/>
        </p:nvSpPr>
        <p:spPr>
          <a:xfrm>
            <a:off x="223401" y="111900"/>
            <a:ext cx="8492400" cy="565600"/>
          </a:xfrm>
          <a:prstGeom prst="rect">
            <a:avLst/>
          </a:prstGeom>
          <a:solidFill>
            <a:srgbClr val="FFFFFF"/>
          </a:solidFill>
          <a:ln>
            <a:noFill/>
          </a:ln>
        </p:spPr>
        <p:txBody>
          <a:bodyPr spcFirstLastPara="1" wrap="square" lIns="45700" tIns="45700" rIns="45700" bIns="45700" anchor="t" anchorCtr="0">
            <a:noAutofit/>
          </a:bodyPr>
          <a:lstStyle/>
          <a:p>
            <a:r>
              <a:rPr lang="ru" sz="2533" b="1" dirty="0">
                <a:solidFill>
                  <a:srgbClr val="0032CC"/>
                </a:solidFill>
              </a:rPr>
              <a:t>VCN test facility – the </a:t>
            </a:r>
            <a:r>
              <a:rPr lang="ru" sz="2400" b="1" dirty="0">
                <a:solidFill>
                  <a:srgbClr val="0032CC"/>
                </a:solidFill>
              </a:rPr>
              <a:t>neutron</a:t>
            </a:r>
            <a:r>
              <a:rPr lang="en-US" sz="2400" b="1" dirty="0">
                <a:solidFill>
                  <a:srgbClr val="0032CC"/>
                </a:solidFill>
              </a:rPr>
              <a:t> </a:t>
            </a:r>
            <a:r>
              <a:rPr lang="ru" sz="2400" b="1" dirty="0">
                <a:solidFill>
                  <a:srgbClr val="0032CC"/>
                </a:solidFill>
              </a:rPr>
              <a:t>guide design</a:t>
            </a:r>
            <a:endParaRPr sz="2533" b="1" dirty="0">
              <a:solidFill>
                <a:srgbClr val="0032CC"/>
              </a:solidFill>
            </a:endParaRPr>
          </a:p>
        </p:txBody>
      </p:sp>
      <p:pic>
        <p:nvPicPr>
          <p:cNvPr id="429" name="Google Shape;429;p23" title="dataISINN_left_right.png"/>
          <p:cNvPicPr preferRelativeResize="0"/>
          <p:nvPr/>
        </p:nvPicPr>
        <p:blipFill>
          <a:blip r:embed="rId3">
            <a:alphaModFix/>
          </a:blip>
          <a:stretch>
            <a:fillRect/>
          </a:stretch>
        </p:blipFill>
        <p:spPr>
          <a:xfrm>
            <a:off x="7614492" y="1377231"/>
            <a:ext cx="3709933" cy="2381168"/>
          </a:xfrm>
          <a:prstGeom prst="rect">
            <a:avLst/>
          </a:prstGeom>
          <a:noFill/>
          <a:ln>
            <a:noFill/>
          </a:ln>
        </p:spPr>
      </p:pic>
      <p:sp>
        <p:nvSpPr>
          <p:cNvPr id="430" name="Google Shape;430;p23"/>
          <p:cNvSpPr txBox="1"/>
          <p:nvPr/>
        </p:nvSpPr>
        <p:spPr>
          <a:xfrm rot="-5400000">
            <a:off x="6032825" y="2101123"/>
            <a:ext cx="3017200" cy="603200"/>
          </a:xfrm>
          <a:prstGeom prst="rect">
            <a:avLst/>
          </a:prstGeom>
          <a:noFill/>
          <a:ln>
            <a:noFill/>
          </a:ln>
        </p:spPr>
        <p:txBody>
          <a:bodyPr spcFirstLastPara="1" wrap="square" lIns="121900" tIns="121900" rIns="121900" bIns="121900" anchor="t" anchorCtr="0">
            <a:noAutofit/>
          </a:bodyPr>
          <a:lstStyle/>
          <a:p>
            <a:pPr algn="ctr"/>
            <a:r>
              <a:rPr lang="ru" sz="2400" b="1">
                <a:solidFill>
                  <a:schemeClr val="dk1"/>
                </a:solidFill>
                <a:latin typeface="Times New Roman"/>
                <a:ea typeface="Times New Roman"/>
                <a:cs typeface="Times New Roman"/>
                <a:sym typeface="Times New Roman"/>
              </a:rPr>
              <a:t>Ф`</a:t>
            </a:r>
            <a:r>
              <a:rPr lang="ru" sz="2400">
                <a:solidFill>
                  <a:schemeClr val="dk1"/>
                </a:solidFill>
                <a:latin typeface="Times New Roman"/>
                <a:ea typeface="Times New Roman"/>
                <a:cs typeface="Times New Roman"/>
                <a:sym typeface="Times New Roman"/>
              </a:rPr>
              <a:t>, cm</a:t>
            </a:r>
            <a:r>
              <a:rPr lang="ru" sz="2400" baseline="30000">
                <a:solidFill>
                  <a:schemeClr val="dk1"/>
                </a:solidFill>
                <a:latin typeface="Times New Roman"/>
                <a:ea typeface="Times New Roman"/>
                <a:cs typeface="Times New Roman"/>
                <a:sym typeface="Times New Roman"/>
              </a:rPr>
              <a:t>-2</a:t>
            </a:r>
            <a:r>
              <a:rPr lang="ru" sz="2400">
                <a:solidFill>
                  <a:schemeClr val="dk1"/>
                </a:solidFill>
                <a:latin typeface="Times New Roman"/>
                <a:ea typeface="Times New Roman"/>
                <a:cs typeface="Times New Roman"/>
                <a:sym typeface="Times New Roman"/>
              </a:rPr>
              <a:t>s</a:t>
            </a:r>
            <a:r>
              <a:rPr lang="ru" sz="2400" baseline="30000">
                <a:solidFill>
                  <a:schemeClr val="dk1"/>
                </a:solidFill>
                <a:latin typeface="Times New Roman"/>
                <a:ea typeface="Times New Roman"/>
                <a:cs typeface="Times New Roman"/>
                <a:sym typeface="Times New Roman"/>
              </a:rPr>
              <a:t>-1</a:t>
            </a:r>
            <a:endParaRPr sz="2400" baseline="30000">
              <a:solidFill>
                <a:schemeClr val="dk2"/>
              </a:solidFill>
              <a:latin typeface="Times New Roman"/>
              <a:ea typeface="Times New Roman"/>
              <a:cs typeface="Times New Roman"/>
              <a:sym typeface="Times New Roman"/>
            </a:endParaRPr>
          </a:p>
        </p:txBody>
      </p:sp>
      <p:sp>
        <p:nvSpPr>
          <p:cNvPr id="431" name="Google Shape;431;p23"/>
          <p:cNvSpPr txBox="1"/>
          <p:nvPr/>
        </p:nvSpPr>
        <p:spPr>
          <a:xfrm>
            <a:off x="6827520" y="793456"/>
            <a:ext cx="5004021" cy="603200"/>
          </a:xfrm>
          <a:prstGeom prst="rect">
            <a:avLst/>
          </a:prstGeom>
          <a:noFill/>
          <a:ln>
            <a:noFill/>
          </a:ln>
        </p:spPr>
        <p:txBody>
          <a:bodyPr spcFirstLastPara="1" wrap="square" lIns="121900" tIns="121900" rIns="121900" bIns="121900" anchor="t" anchorCtr="0">
            <a:noAutofit/>
          </a:bodyPr>
          <a:lstStyle/>
          <a:p>
            <a:pPr algn="ctr"/>
            <a:r>
              <a:rPr lang="en-US" sz="1733" b="1" dirty="0">
                <a:solidFill>
                  <a:schemeClr val="dk1"/>
                </a:solidFill>
                <a:latin typeface="Avenir Next Condensed" panose="020B0506020202020204" pitchFamily="34" charset="0"/>
                <a:ea typeface="Times New Roman"/>
                <a:cs typeface="Times New Roman"/>
                <a:sym typeface="Times New Roman"/>
              </a:rPr>
              <a:t>Estimated flux density at the exit of the specular neutron guide (w/o roughness)</a:t>
            </a:r>
            <a:endParaRPr sz="1733" b="1" dirty="0">
              <a:solidFill>
                <a:schemeClr val="dk1"/>
              </a:solidFill>
              <a:latin typeface="Avenir Next Condensed" panose="020B0506020202020204" pitchFamily="34" charset="0"/>
              <a:ea typeface="Times New Roman"/>
              <a:cs typeface="Times New Roman"/>
              <a:sym typeface="Times New Roman"/>
            </a:endParaRPr>
          </a:p>
        </p:txBody>
      </p:sp>
      <p:sp>
        <p:nvSpPr>
          <p:cNvPr id="421" name="Google Shape;421;p23"/>
          <p:cNvSpPr txBox="1"/>
          <p:nvPr/>
        </p:nvSpPr>
        <p:spPr>
          <a:xfrm>
            <a:off x="7625203" y="3524091"/>
            <a:ext cx="4096024" cy="663520"/>
          </a:xfrm>
          <a:prstGeom prst="rect">
            <a:avLst/>
          </a:prstGeom>
          <a:noFill/>
          <a:ln>
            <a:noFill/>
          </a:ln>
        </p:spPr>
        <p:txBody>
          <a:bodyPr spcFirstLastPara="1" wrap="square" lIns="121900" tIns="121900" rIns="121900" bIns="121900" anchor="t" anchorCtr="0">
            <a:noAutofit/>
          </a:bodyPr>
          <a:lstStyle/>
          <a:p>
            <a:r>
              <a:rPr lang="en-US" sz="2400" dirty="0">
                <a:solidFill>
                  <a:schemeClr val="dk1"/>
                </a:solidFill>
                <a:latin typeface="Avenir Next Condensed Medium" panose="020B0506020202020204" pitchFamily="34" charset="0"/>
                <a:ea typeface="Times New Roman"/>
                <a:cs typeface="Times New Roman"/>
                <a:sym typeface="Times New Roman"/>
              </a:rPr>
              <a:t>L</a:t>
            </a:r>
            <a:r>
              <a:rPr lang="ru" sz="2400" dirty="0">
                <a:solidFill>
                  <a:schemeClr val="dk1"/>
                </a:solidFill>
                <a:latin typeface="Times New Roman"/>
                <a:ea typeface="Times New Roman"/>
                <a:cs typeface="Times New Roman"/>
                <a:sym typeface="Times New Roman"/>
              </a:rPr>
              <a:t>ongitudinal velocity V</a:t>
            </a:r>
            <a:r>
              <a:rPr lang="ru" sz="2400" baseline="-25000" dirty="0">
                <a:solidFill>
                  <a:schemeClr val="dk1"/>
                </a:solidFill>
                <a:latin typeface="Times New Roman"/>
                <a:ea typeface="Times New Roman"/>
                <a:cs typeface="Times New Roman"/>
                <a:sym typeface="Times New Roman"/>
              </a:rPr>
              <a:t>z</a:t>
            </a:r>
            <a:r>
              <a:rPr lang="ru" sz="2400" dirty="0">
                <a:solidFill>
                  <a:schemeClr val="dk1"/>
                </a:solidFill>
                <a:latin typeface="Times New Roman"/>
                <a:ea typeface="Times New Roman"/>
                <a:cs typeface="Times New Roman"/>
                <a:sym typeface="Times New Roman"/>
              </a:rPr>
              <a:t>, m/s</a:t>
            </a:r>
            <a:endParaRPr sz="2400" dirty="0">
              <a:solidFill>
                <a:schemeClr val="dk1"/>
              </a:solidFill>
              <a:latin typeface="Avenir Next Condensed Medium" panose="020B0506020202020204" pitchFamily="34" charset="0"/>
              <a:ea typeface="Times New Roman"/>
              <a:cs typeface="Times New Roman"/>
              <a:sym typeface="Times New Roman"/>
            </a:endParaRPr>
          </a:p>
        </p:txBody>
      </p:sp>
      <p:pic>
        <p:nvPicPr>
          <p:cNvPr id="2" name="Линия Линия" descr="Линия Линия">
            <a:extLst>
              <a:ext uri="{FF2B5EF4-FFF2-40B4-BE49-F238E27FC236}">
                <a16:creationId xmlns:a16="http://schemas.microsoft.com/office/drawing/2014/main" id="{195F0719-56DA-E683-F138-6AF749A2AAAF}"/>
              </a:ext>
            </a:extLst>
          </p:cNvPr>
          <p:cNvPicPr/>
          <p:nvPr/>
        </p:nvPicPr>
        <p:blipFill>
          <a:blip r:embed="rId4"/>
          <a:stretch>
            <a:fillRect/>
          </a:stretch>
        </p:blipFill>
        <p:spPr>
          <a:xfrm>
            <a:off x="325966" y="622300"/>
            <a:ext cx="11540068" cy="76200"/>
          </a:xfrm>
          <a:prstGeom prst="rect">
            <a:avLst/>
          </a:prstGeom>
        </p:spPr>
      </p:pic>
      <p:sp>
        <p:nvSpPr>
          <p:cNvPr id="4" name="TextBox 3">
            <a:extLst>
              <a:ext uri="{FF2B5EF4-FFF2-40B4-BE49-F238E27FC236}">
                <a16:creationId xmlns:a16="http://schemas.microsoft.com/office/drawing/2014/main" id="{4C1CBA09-0778-EE95-F096-39461D50038A}"/>
              </a:ext>
            </a:extLst>
          </p:cNvPr>
          <p:cNvSpPr txBox="1"/>
          <p:nvPr/>
        </p:nvSpPr>
        <p:spPr>
          <a:xfrm>
            <a:off x="444628" y="4822781"/>
            <a:ext cx="1154006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solidFill>
                  <a:srgbClr val="0432FF"/>
                </a:solidFill>
                <a:latin typeface="Avenir Next Condensed Medium" panose="020B0506020202020204" pitchFamily="34" charset="0"/>
              </a:rPr>
              <a:t>Estimated </a:t>
            </a:r>
            <a:r>
              <a:rPr lang="en-US" sz="1800" dirty="0">
                <a:solidFill>
                  <a:srgbClr val="0432FF"/>
                </a:solidFill>
              </a:rPr>
              <a:t>VCN flux density </a:t>
            </a:r>
            <a:r>
              <a:rPr lang="en-US" sz="1800" dirty="0">
                <a:solidFill>
                  <a:srgbClr val="0432FF"/>
                </a:solidFill>
                <a:latin typeface="Avenir Next Condensed Medium" panose="020B0506020202020204" pitchFamily="34" charset="0"/>
              </a:rPr>
              <a:t>with </a:t>
            </a:r>
            <a:r>
              <a:rPr lang="en-US" sz="1800" dirty="0" err="1">
                <a:solidFill>
                  <a:srgbClr val="C00000"/>
                </a:solidFill>
              </a:rPr>
              <a:t>V</a:t>
            </a:r>
            <a:r>
              <a:rPr lang="en-US" sz="1800" baseline="-25000" dirty="0" err="1">
                <a:solidFill>
                  <a:srgbClr val="C00000"/>
                </a:solidFill>
              </a:rPr>
              <a:t>z</a:t>
            </a:r>
            <a:r>
              <a:rPr lang="en-US" sz="1800" dirty="0">
                <a:solidFill>
                  <a:srgbClr val="C00000"/>
                </a:solidFill>
              </a:rPr>
              <a:t> = 20±1</a:t>
            </a:r>
            <a:r>
              <a:rPr lang="en-US" sz="1800" dirty="0">
                <a:solidFill>
                  <a:srgbClr val="C00000"/>
                </a:solidFill>
                <a:latin typeface="Avenir Next Condensed Medium" panose="020B0506020202020204" pitchFamily="34" charset="0"/>
              </a:rPr>
              <a:t> m/s</a:t>
            </a:r>
            <a:r>
              <a:rPr lang="en-US" sz="1800" dirty="0">
                <a:solidFill>
                  <a:srgbClr val="C00000"/>
                </a:solidFill>
              </a:rPr>
              <a:t> </a:t>
            </a:r>
            <a:r>
              <a:rPr lang="en-US" dirty="0">
                <a:solidFill>
                  <a:srgbClr val="C00000"/>
                </a:solidFill>
                <a:latin typeface="Avenir Next Condensed Medium" panose="020B0506020202020204" pitchFamily="34" charset="0"/>
              </a:rPr>
              <a:t> </a:t>
            </a:r>
            <a:r>
              <a:rPr lang="en-US" sz="1800" dirty="0">
                <a:solidFill>
                  <a:srgbClr val="0432FF"/>
                </a:solidFill>
                <a:latin typeface="Avenir Next Condensed Medium" panose="020B0506020202020204" pitchFamily="34" charset="0"/>
              </a:rPr>
              <a:t>at the exit in ideal case </a:t>
            </a:r>
            <a:r>
              <a:rPr lang="en-US" sz="1800" dirty="0">
                <a:solidFill>
                  <a:srgbClr val="C00000"/>
                </a:solidFill>
                <a:latin typeface="Avenir Next Condensed Medium" panose="020B0506020202020204" pitchFamily="34" charset="0"/>
                <a:ea typeface="Times New Roman"/>
                <a:cs typeface="Times New Roman"/>
                <a:sym typeface="Times New Roman"/>
              </a:rPr>
              <a:t>~</a:t>
            </a:r>
            <a:r>
              <a:rPr lang="en-US" sz="1800" dirty="0">
                <a:solidFill>
                  <a:srgbClr val="C00000"/>
                </a:solidFill>
                <a:latin typeface="Times New Roman"/>
                <a:ea typeface="Times New Roman"/>
                <a:cs typeface="Times New Roman"/>
                <a:sym typeface="Times New Roman"/>
              </a:rPr>
              <a:t> 13</a:t>
            </a:r>
            <a:r>
              <a:rPr lang="en-US" sz="1800" dirty="0">
                <a:solidFill>
                  <a:srgbClr val="C00000"/>
                </a:solidFill>
                <a:latin typeface="Avenir Next Condensed Medium" panose="020B0506020202020204" pitchFamily="34" charset="0"/>
                <a:ea typeface="Times New Roman"/>
                <a:cs typeface="Times New Roman"/>
                <a:sym typeface="Times New Roman"/>
              </a:rPr>
              <a:t>00</a:t>
            </a:r>
            <a:r>
              <a:rPr lang="en-US" sz="1800" dirty="0">
                <a:solidFill>
                  <a:srgbClr val="C00000"/>
                </a:solidFill>
                <a:latin typeface="Times New Roman"/>
                <a:ea typeface="Times New Roman"/>
                <a:cs typeface="Times New Roman"/>
                <a:sym typeface="Times New Roman"/>
              </a:rPr>
              <a:t> cm</a:t>
            </a:r>
            <a:r>
              <a:rPr lang="en-US" sz="1800" baseline="30000" dirty="0">
                <a:solidFill>
                  <a:srgbClr val="C00000"/>
                </a:solidFill>
                <a:latin typeface="Times New Roman"/>
                <a:ea typeface="Times New Roman"/>
                <a:cs typeface="Times New Roman"/>
                <a:sym typeface="Times New Roman"/>
              </a:rPr>
              <a:t>-2</a:t>
            </a:r>
            <a:r>
              <a:rPr lang="en-US" sz="1800" dirty="0">
                <a:solidFill>
                  <a:srgbClr val="C00000"/>
                </a:solidFill>
                <a:latin typeface="Times New Roman"/>
                <a:ea typeface="Times New Roman"/>
                <a:cs typeface="Times New Roman"/>
                <a:sym typeface="Times New Roman"/>
              </a:rPr>
              <a:t>s</a:t>
            </a:r>
            <a:r>
              <a:rPr lang="en-US" sz="1800" baseline="30000" dirty="0">
                <a:solidFill>
                  <a:srgbClr val="C00000"/>
                </a:solidFill>
                <a:latin typeface="Times New Roman"/>
                <a:ea typeface="Times New Roman"/>
                <a:cs typeface="Times New Roman"/>
                <a:sym typeface="Times New Roman"/>
              </a:rPr>
              <a:t>-1</a:t>
            </a:r>
            <a:r>
              <a:rPr lang="en-US" sz="1800" dirty="0">
                <a:solidFill>
                  <a:srgbClr val="C00000"/>
                </a:solidFill>
                <a:latin typeface="Avenir Next Condensed Medium" panose="020B0506020202020204" pitchFamily="34" charset="0"/>
                <a:ea typeface="Times New Roman"/>
                <a:cs typeface="Times New Roman"/>
                <a:sym typeface="Times New Roman"/>
              </a:rPr>
              <a:t> (G=1)</a:t>
            </a:r>
            <a:endParaRPr lang="en-US" sz="1800" baseline="30000" dirty="0">
              <a:solidFill>
                <a:srgbClr val="C00000"/>
              </a:solidFill>
              <a:latin typeface="Avenir Next Condensed Medium" panose="020B0506020202020204" pitchFamily="34" charset="0"/>
              <a:ea typeface="Times New Roman"/>
              <a:cs typeface="Times New Roman"/>
              <a:sym typeface="Times New Roman"/>
            </a:endParaRPr>
          </a:p>
        </p:txBody>
      </p:sp>
      <p:sp>
        <p:nvSpPr>
          <p:cNvPr id="7" name="TextBox 6">
            <a:extLst>
              <a:ext uri="{FF2B5EF4-FFF2-40B4-BE49-F238E27FC236}">
                <a16:creationId xmlns:a16="http://schemas.microsoft.com/office/drawing/2014/main" id="{64A08DE3-83DD-2783-6928-AF1932D4E1C0}"/>
              </a:ext>
            </a:extLst>
          </p:cNvPr>
          <p:cNvSpPr txBox="1"/>
          <p:nvPr/>
        </p:nvSpPr>
        <p:spPr>
          <a:xfrm>
            <a:off x="1625600" y="5345037"/>
            <a:ext cx="917812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solidFill>
                  <a:srgbClr val="0432FF"/>
                </a:solidFill>
                <a:latin typeface="Avenir Next Condensed Medium" panose="020B0506020202020204" pitchFamily="34" charset="0"/>
              </a:rPr>
              <a:t>Estimated UCN flux is </a:t>
            </a:r>
            <a:r>
              <a:rPr lang="en-US" sz="1800" dirty="0">
                <a:solidFill>
                  <a:srgbClr val="C00000"/>
                </a:solidFill>
                <a:latin typeface="Avenir Next Condensed Medium" panose="020B0506020202020204" pitchFamily="34" charset="0"/>
              </a:rPr>
              <a:t>~ 5</a:t>
            </a:r>
            <a:r>
              <a:rPr lang="en-US" sz="1800" dirty="0">
                <a:solidFill>
                  <a:srgbClr val="C00000"/>
                </a:solidFill>
              </a:rPr>
              <a:t>00 s</a:t>
            </a:r>
            <a:r>
              <a:rPr lang="en-US" sz="1800" baseline="30000" dirty="0">
                <a:solidFill>
                  <a:srgbClr val="C00000"/>
                </a:solidFill>
              </a:rPr>
              <a:t>-1</a:t>
            </a:r>
            <a:r>
              <a:rPr lang="en-US" sz="1800" dirty="0">
                <a:solidFill>
                  <a:srgbClr val="C00000"/>
                </a:solidFill>
                <a:latin typeface="Avenir Next Condensed Medium" panose="020B0506020202020204" pitchFamily="34" charset="0"/>
              </a:rPr>
              <a:t> (G=1) </a:t>
            </a:r>
            <a:r>
              <a:rPr lang="en-US" sz="1800" dirty="0">
                <a:solidFill>
                  <a:srgbClr val="0432FF"/>
                </a:solidFill>
                <a:latin typeface="Avenir Next Condensed Medium" panose="020B0506020202020204" pitchFamily="34" charset="0"/>
              </a:rPr>
              <a:t>at guide transmission about </a:t>
            </a:r>
            <a:r>
              <a:rPr lang="en-US" sz="1800" dirty="0">
                <a:solidFill>
                  <a:srgbClr val="0432FF"/>
                </a:solidFill>
              </a:rPr>
              <a:t>0.03</a:t>
            </a:r>
            <a:r>
              <a:rPr lang="en-US" dirty="0">
                <a:solidFill>
                  <a:srgbClr val="0432FF"/>
                </a:solidFill>
                <a:latin typeface="Avenir Next Condensed Medium" panose="020B0506020202020204" pitchFamily="34" charset="0"/>
              </a:rPr>
              <a:t> with </a:t>
            </a:r>
            <a:r>
              <a:rPr lang="en-US" sz="1800" dirty="0">
                <a:solidFill>
                  <a:srgbClr val="0432FF"/>
                </a:solidFill>
              </a:rPr>
              <a:t>S ≈ 8</a:t>
            </a:r>
            <a:r>
              <a:rPr lang="en-US" sz="1800" dirty="0">
                <a:solidFill>
                  <a:srgbClr val="0432FF"/>
                </a:solidFill>
                <a:latin typeface="Avenir Next Condensed Medium" panose="020B0506020202020204" pitchFamily="34" charset="0"/>
              </a:rPr>
              <a:t>0</a:t>
            </a:r>
            <a:r>
              <a:rPr lang="en-US" sz="1800" dirty="0">
                <a:solidFill>
                  <a:srgbClr val="0432FF"/>
                </a:solidFill>
              </a:rPr>
              <a:t> cm</a:t>
            </a:r>
            <a:r>
              <a:rPr lang="en-US" sz="1800" baseline="30000" dirty="0">
                <a:solidFill>
                  <a:srgbClr val="0432FF"/>
                </a:solidFill>
              </a:rPr>
              <a:t>2</a:t>
            </a:r>
            <a:endParaRPr lang="en-US" sz="1800" dirty="0">
              <a:solidFill>
                <a:srgbClr val="0432FF"/>
              </a:solidFill>
              <a:latin typeface="Avenir Next Condensed Medium" panose="020B0506020202020204" pitchFamily="34" charset="0"/>
            </a:endParaRPr>
          </a:p>
        </p:txBody>
      </p:sp>
      <p:grpSp>
        <p:nvGrpSpPr>
          <p:cNvPr id="8" name="Группа 7">
            <a:extLst>
              <a:ext uri="{FF2B5EF4-FFF2-40B4-BE49-F238E27FC236}">
                <a16:creationId xmlns:a16="http://schemas.microsoft.com/office/drawing/2014/main" id="{AFBD9E98-5D6B-8070-B3A7-B550B2AB3C85}"/>
              </a:ext>
            </a:extLst>
          </p:cNvPr>
          <p:cNvGrpSpPr/>
          <p:nvPr/>
        </p:nvGrpSpPr>
        <p:grpSpPr>
          <a:xfrm>
            <a:off x="220441" y="881954"/>
            <a:ext cx="6305169" cy="3166189"/>
            <a:chOff x="4831883" y="1460768"/>
            <a:chExt cx="6833936" cy="3431713"/>
          </a:xfrm>
        </p:grpSpPr>
        <p:pic>
          <p:nvPicPr>
            <p:cNvPr id="9" name="Рисунок 8">
              <a:extLst>
                <a:ext uri="{FF2B5EF4-FFF2-40B4-BE49-F238E27FC236}">
                  <a16:creationId xmlns:a16="http://schemas.microsoft.com/office/drawing/2014/main" id="{E5A586F7-CBF7-85B8-D75A-1D021530F029}"/>
                </a:ext>
              </a:extLst>
            </p:cNvPr>
            <p:cNvPicPr>
              <a:picLocks noChangeAspect="1"/>
            </p:cNvPicPr>
            <p:nvPr/>
          </p:nvPicPr>
          <p:blipFill>
            <a:blip r:embed="rId5"/>
            <a:srcRect l="10795" t="21082" r="1943" b="5975"/>
            <a:stretch>
              <a:fillRect/>
            </a:stretch>
          </p:blipFill>
          <p:spPr>
            <a:xfrm>
              <a:off x="4986196" y="1460768"/>
              <a:ext cx="6679623" cy="3431713"/>
            </a:xfrm>
            <a:prstGeom prst="rect">
              <a:avLst/>
            </a:prstGeom>
          </p:spPr>
        </p:pic>
        <p:sp>
          <p:nvSpPr>
            <p:cNvPr id="11" name="Облачко с текстом: прямоугольное 15">
              <a:extLst>
                <a:ext uri="{FF2B5EF4-FFF2-40B4-BE49-F238E27FC236}">
                  <a16:creationId xmlns:a16="http://schemas.microsoft.com/office/drawing/2014/main" id="{3692F098-C644-95AC-4D38-336A7FDCFAE3}"/>
                </a:ext>
              </a:extLst>
            </p:cNvPr>
            <p:cNvSpPr/>
            <p:nvPr/>
          </p:nvSpPr>
          <p:spPr>
            <a:xfrm>
              <a:off x="4831883" y="2458164"/>
              <a:ext cx="1097280" cy="400108"/>
            </a:xfrm>
            <a:prstGeom prst="wedgeRectCallout">
              <a:avLst>
                <a:gd name="adj1" fmla="val -4189"/>
                <a:gd name="adj2" fmla="val -179725"/>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457200" rtl="0" fontAlgn="auto" latinLnBrk="0" hangingPunct="0">
                <a:lnSpc>
                  <a:spcPct val="100000"/>
                </a:lnSpc>
                <a:spcBef>
                  <a:spcPts val="0"/>
                </a:spcBef>
                <a:spcAft>
                  <a:spcPts val="0"/>
                </a:spcAft>
                <a:buClrTx/>
                <a:buSzTx/>
                <a:buFontTx/>
                <a:buNone/>
              </a:pPr>
              <a:r>
                <a:rPr lang="en-US" sz="1000" b="1" dirty="0">
                  <a:latin typeface="Avenir Next Condensed Regular" panose="020B0806020202020204"/>
                </a:rPr>
                <a:t>Mesitylene convertor </a:t>
              </a:r>
              <a:r>
                <a:rPr lang="ru-RU" sz="1000" b="1" dirty="0">
                  <a:latin typeface="Avenir Next Condensed Regular" panose="020B0806020202020204"/>
                </a:rPr>
                <a:t>(</a:t>
              </a:r>
              <a:r>
                <a:rPr lang="en-US" sz="1000" b="1" dirty="0">
                  <a:latin typeface="Avenir Next Condensed Regular" panose="020B0806020202020204"/>
                </a:rPr>
                <a:t>20K</a:t>
              </a:r>
              <a:r>
                <a:rPr lang="ru-RU" sz="1000" b="1" dirty="0">
                  <a:latin typeface="Avenir Next Condensed Regular" panose="020B0806020202020204"/>
                </a:rPr>
                <a:t>)</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sp>
          <p:nvSpPr>
            <p:cNvPr id="12" name="Облачко с текстом: прямоугольное 16">
              <a:extLst>
                <a:ext uri="{FF2B5EF4-FFF2-40B4-BE49-F238E27FC236}">
                  <a16:creationId xmlns:a16="http://schemas.microsoft.com/office/drawing/2014/main" id="{61BF21D8-92D7-8D0F-1A5E-4158C484646A}"/>
                </a:ext>
              </a:extLst>
            </p:cNvPr>
            <p:cNvSpPr/>
            <p:nvPr/>
          </p:nvSpPr>
          <p:spPr>
            <a:xfrm>
              <a:off x="5804280" y="3147213"/>
              <a:ext cx="1703425" cy="266868"/>
            </a:xfrm>
            <a:prstGeom prst="wedgeRectCallout">
              <a:avLst>
                <a:gd name="adj1" fmla="val 24774"/>
                <a:gd name="adj2" fmla="val -291138"/>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457200" rtl="0" fontAlgn="auto" latinLnBrk="0" hangingPunct="0">
                <a:lnSpc>
                  <a:spcPct val="100000"/>
                </a:lnSpc>
                <a:spcBef>
                  <a:spcPts val="0"/>
                </a:spcBef>
                <a:spcAft>
                  <a:spcPts val="0"/>
                </a:spcAft>
                <a:buClrTx/>
                <a:buSzTx/>
                <a:buFontTx/>
                <a:buNone/>
              </a:pPr>
              <a:r>
                <a:rPr lang="en-US" sz="1000" b="1" dirty="0">
                  <a:latin typeface="Avenir Next Condensed Regular" panose="020B0806020202020204"/>
                </a:rPr>
                <a:t>S-type neutron guide</a:t>
              </a:r>
              <a:r>
                <a:rPr lang="ru-RU" sz="1000" b="1" dirty="0">
                  <a:latin typeface="Avenir Next Condensed Regular" panose="020B0806020202020204"/>
                </a:rPr>
                <a:t>, 12 </a:t>
              </a:r>
              <a:r>
                <a:rPr lang="en-US" sz="1000" b="1" dirty="0">
                  <a:latin typeface="Avenir Next Condensed Regular" panose="020B0806020202020204"/>
                </a:rPr>
                <a:t>m</a:t>
              </a:r>
              <a:endParaRPr kumimoji="0" lang="ru-RU" sz="1000" b="1" i="0" u="none" strike="noStrike" cap="none" spc="0" normalizeH="0" baseline="0" dirty="0">
                <a:ln>
                  <a:noFill/>
                </a:ln>
                <a:solidFill>
                  <a:srgbClr val="000000"/>
                </a:solidFill>
                <a:effectLst/>
                <a:uFillTx/>
                <a:latin typeface="Avenir Next Condensed Regular" panose="020B0806020202020204"/>
                <a:sym typeface="Calibri" panose="020F0502020204030204"/>
              </a:endParaRP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113589" y="740903"/>
            <a:ext cx="2174329" cy="1600847"/>
          </a:xfrm>
          <a:prstGeom prst="rect">
            <a:avLst/>
          </a:prstGeom>
        </p:spPr>
      </p:pic>
      <p:pic>
        <p:nvPicPr>
          <p:cNvPr id="5" name="Рисунок 4"/>
          <p:cNvPicPr>
            <a:picLocks noChangeAspect="1"/>
          </p:cNvPicPr>
          <p:nvPr/>
        </p:nvPicPr>
        <p:blipFill>
          <a:blip r:embed="rId3"/>
          <a:stretch>
            <a:fillRect/>
          </a:stretch>
        </p:blipFill>
        <p:spPr>
          <a:xfrm>
            <a:off x="578889" y="733643"/>
            <a:ext cx="4388044" cy="1559217"/>
          </a:xfrm>
          <a:prstGeom prst="rect">
            <a:avLst/>
          </a:prstGeom>
        </p:spPr>
      </p:pic>
      <p:sp>
        <p:nvSpPr>
          <p:cNvPr id="7" name="TextBox 6"/>
          <p:cNvSpPr txBox="1"/>
          <p:nvPr/>
        </p:nvSpPr>
        <p:spPr>
          <a:xfrm>
            <a:off x="1121180" y="2357551"/>
            <a:ext cx="3219731" cy="338554"/>
          </a:xfrm>
          <a:prstGeom prst="rect">
            <a:avLst/>
          </a:prstGeom>
          <a:noFill/>
        </p:spPr>
        <p:txBody>
          <a:bodyPr wrap="square">
            <a:spAutoFit/>
          </a:bodyPr>
          <a:lstStyle/>
          <a:p>
            <a:r>
              <a:rPr lang="en-US" sz="1600" b="0" i="0" u="none" strike="noStrike" baseline="0" dirty="0">
                <a:latin typeface="Arial" panose="020B0704020202020204" pitchFamily="34" charset="0"/>
              </a:rPr>
              <a:t>Physics Today </a:t>
            </a:r>
            <a:r>
              <a:rPr lang="en-US" sz="1600" b="1" i="0" u="none" strike="noStrike" baseline="0" dirty="0">
                <a:solidFill>
                  <a:srgbClr val="000000"/>
                </a:solidFill>
                <a:latin typeface="Arial" panose="020B0704020202020204" pitchFamily="34" charset="0"/>
              </a:rPr>
              <a:t>30</a:t>
            </a:r>
            <a:r>
              <a:rPr lang="en-US" sz="1600" b="0" i="0" u="none" strike="noStrike" baseline="0" dirty="0">
                <a:solidFill>
                  <a:srgbClr val="000000"/>
                </a:solidFill>
                <a:latin typeface="Arial" panose="020B0704020202020204" pitchFamily="34" charset="0"/>
              </a:rPr>
              <a:t>, 6, 42 (1977); </a:t>
            </a:r>
            <a:endParaRPr lang="ru-RU" sz="1600" dirty="0"/>
          </a:p>
        </p:txBody>
      </p:sp>
      <p:pic>
        <p:nvPicPr>
          <p:cNvPr id="8" name="Рисунок 7"/>
          <p:cNvPicPr>
            <a:picLocks noChangeAspect="1"/>
          </p:cNvPicPr>
          <p:nvPr/>
        </p:nvPicPr>
        <p:blipFill>
          <a:blip r:embed="rId4"/>
          <a:stretch>
            <a:fillRect/>
          </a:stretch>
        </p:blipFill>
        <p:spPr>
          <a:xfrm>
            <a:off x="827875" y="2822315"/>
            <a:ext cx="4139058" cy="1047148"/>
          </a:xfrm>
          <a:prstGeom prst="rect">
            <a:avLst/>
          </a:prstGeom>
        </p:spPr>
      </p:pic>
      <p:pic>
        <p:nvPicPr>
          <p:cNvPr id="9" name="Рисунок 8"/>
          <p:cNvPicPr>
            <a:picLocks noChangeAspect="1"/>
          </p:cNvPicPr>
          <p:nvPr/>
        </p:nvPicPr>
        <p:blipFill>
          <a:blip r:embed="rId5"/>
          <a:stretch>
            <a:fillRect/>
          </a:stretch>
        </p:blipFill>
        <p:spPr>
          <a:xfrm>
            <a:off x="6071870" y="2389200"/>
            <a:ext cx="1873173" cy="1476956"/>
          </a:xfrm>
          <a:prstGeom prst="rect">
            <a:avLst/>
          </a:prstGeom>
        </p:spPr>
      </p:pic>
      <p:pic>
        <p:nvPicPr>
          <p:cNvPr id="14" name="Рисунок 13"/>
          <p:cNvPicPr>
            <a:picLocks noChangeAspect="1"/>
          </p:cNvPicPr>
          <p:nvPr/>
        </p:nvPicPr>
        <p:blipFill>
          <a:blip r:embed="rId6"/>
          <a:stretch>
            <a:fillRect/>
          </a:stretch>
        </p:blipFill>
        <p:spPr>
          <a:xfrm>
            <a:off x="578889" y="4367205"/>
            <a:ext cx="3459711" cy="1336327"/>
          </a:xfrm>
          <a:prstGeom prst="rect">
            <a:avLst/>
          </a:prstGeom>
        </p:spPr>
      </p:pic>
      <p:sp>
        <p:nvSpPr>
          <p:cNvPr id="15" name="TextBox 14"/>
          <p:cNvSpPr txBox="1"/>
          <p:nvPr/>
        </p:nvSpPr>
        <p:spPr>
          <a:xfrm>
            <a:off x="578889" y="5765862"/>
            <a:ext cx="2781935" cy="338554"/>
          </a:xfrm>
          <a:prstGeom prst="rect">
            <a:avLst/>
          </a:prstGeom>
          <a:noFill/>
        </p:spPr>
        <p:txBody>
          <a:bodyPr wrap="square">
            <a:spAutoFit/>
          </a:bodyPr>
          <a:lstStyle/>
          <a:p>
            <a:r>
              <a:rPr lang="en-US" sz="1600" dirty="0">
                <a:solidFill>
                  <a:srgbClr val="000000"/>
                </a:solidFill>
                <a:latin typeface="Arial" panose="020B0704020202020204" pitchFamily="34" charset="0"/>
              </a:rPr>
              <a:t>Nature </a:t>
            </a:r>
            <a:r>
              <a:rPr lang="en-US" sz="1600" b="0" i="0" u="none" strike="noStrike" baseline="0" dirty="0">
                <a:solidFill>
                  <a:srgbClr val="000000"/>
                </a:solidFill>
                <a:latin typeface="Arial" panose="020B0704020202020204" pitchFamily="34" charset="0"/>
              </a:rPr>
              <a:t> </a:t>
            </a:r>
            <a:r>
              <a:rPr lang="en-US" sz="1600" dirty="0">
                <a:solidFill>
                  <a:srgbClr val="000000"/>
                </a:solidFill>
                <a:latin typeface="Arial" panose="020B0704020202020204" pitchFamily="34" charset="0"/>
              </a:rPr>
              <a:t>415</a:t>
            </a:r>
            <a:r>
              <a:rPr lang="en-US" sz="1600" b="0" i="0" u="none" strike="noStrike" baseline="0" dirty="0">
                <a:solidFill>
                  <a:srgbClr val="000000"/>
                </a:solidFill>
                <a:latin typeface="Arial" panose="020B0704020202020204" pitchFamily="34" charset="0"/>
              </a:rPr>
              <a:t>, 42 (2002) 298 </a:t>
            </a:r>
            <a:endParaRPr lang="ru-RU" sz="1600" dirty="0"/>
          </a:p>
        </p:txBody>
      </p:sp>
      <p:pic>
        <p:nvPicPr>
          <p:cNvPr id="16" name="Рисунок 15"/>
          <p:cNvPicPr>
            <a:picLocks noChangeAspect="1"/>
          </p:cNvPicPr>
          <p:nvPr/>
        </p:nvPicPr>
        <p:blipFill>
          <a:blip r:embed="rId7"/>
          <a:stretch>
            <a:fillRect/>
          </a:stretch>
        </p:blipFill>
        <p:spPr>
          <a:xfrm>
            <a:off x="4248688" y="4480740"/>
            <a:ext cx="3516739" cy="889794"/>
          </a:xfrm>
          <a:prstGeom prst="rect">
            <a:avLst/>
          </a:prstGeom>
        </p:spPr>
      </p:pic>
      <p:sp>
        <p:nvSpPr>
          <p:cNvPr id="17" name="TextBox 16"/>
          <p:cNvSpPr txBox="1"/>
          <p:nvPr/>
        </p:nvSpPr>
        <p:spPr>
          <a:xfrm>
            <a:off x="4474832" y="5711053"/>
            <a:ext cx="2216954" cy="369332"/>
          </a:xfrm>
          <a:prstGeom prst="rect">
            <a:avLst/>
          </a:prstGeom>
          <a:noFill/>
        </p:spPr>
        <p:txBody>
          <a:bodyPr wrap="none" rtlCol="0">
            <a:spAutoFit/>
          </a:bodyPr>
          <a:lstStyle/>
          <a:p>
            <a:r>
              <a:rPr lang="en-US" dirty="0"/>
              <a:t>Nature Physics (2011)</a:t>
            </a:r>
            <a:endParaRPr lang="ru-RU" dirty="0"/>
          </a:p>
        </p:txBody>
      </p:sp>
      <p:pic>
        <p:nvPicPr>
          <p:cNvPr id="18" name="Рисунок 17"/>
          <p:cNvPicPr>
            <a:picLocks noChangeAspect="1"/>
          </p:cNvPicPr>
          <p:nvPr/>
        </p:nvPicPr>
        <p:blipFill>
          <a:blip r:embed="rId8"/>
          <a:stretch>
            <a:fillRect/>
          </a:stretch>
        </p:blipFill>
        <p:spPr>
          <a:xfrm>
            <a:off x="7855804" y="4108186"/>
            <a:ext cx="4041659" cy="1602867"/>
          </a:xfrm>
          <a:prstGeom prst="rect">
            <a:avLst/>
          </a:prstGeom>
        </p:spPr>
      </p:pic>
      <p:pic>
        <p:nvPicPr>
          <p:cNvPr id="23" name="Линия Линия" descr="Линия Линия"/>
          <p:cNvPicPr/>
          <p:nvPr/>
        </p:nvPicPr>
        <p:blipFill>
          <a:blip r:embed="rId9"/>
          <a:stretch>
            <a:fillRect/>
          </a:stretch>
        </p:blipFill>
        <p:spPr>
          <a:xfrm>
            <a:off x="387852" y="3929899"/>
            <a:ext cx="10848706" cy="50801"/>
          </a:xfrm>
          <a:prstGeom prst="rect">
            <a:avLst/>
          </a:prstGeom>
        </p:spPr>
      </p:pic>
      <p:pic>
        <p:nvPicPr>
          <p:cNvPr id="2" name="Линия Линия" descr="Линия Линия">
            <a:extLst>
              <a:ext uri="{FF2B5EF4-FFF2-40B4-BE49-F238E27FC236}">
                <a16:creationId xmlns:a16="http://schemas.microsoft.com/office/drawing/2014/main" id="{881BD53F-46F6-4B2F-7A25-9B93A562543C}"/>
              </a:ext>
            </a:extLst>
          </p:cNvPr>
          <p:cNvPicPr/>
          <p:nvPr/>
        </p:nvPicPr>
        <p:blipFill>
          <a:blip r:embed="rId10"/>
          <a:stretch>
            <a:fillRect/>
          </a:stretch>
        </p:blipFill>
        <p:spPr>
          <a:xfrm flipV="1">
            <a:off x="325755" y="523240"/>
            <a:ext cx="11492230" cy="99060"/>
          </a:xfrm>
          <a:prstGeom prst="rect">
            <a:avLst/>
          </a:prstGeom>
        </p:spPr>
      </p:pic>
      <p:sp>
        <p:nvSpPr>
          <p:cNvPr id="3" name="A time-dependent magnetic field lens">
            <a:extLst>
              <a:ext uri="{FF2B5EF4-FFF2-40B4-BE49-F238E27FC236}">
                <a16:creationId xmlns:a16="http://schemas.microsoft.com/office/drawing/2014/main" id="{3E15A485-DB20-C59E-E9D5-B4A26B393EF3}"/>
              </a:ext>
            </a:extLst>
          </p:cNvPr>
          <p:cNvSpPr txBox="1"/>
          <p:nvPr/>
        </p:nvSpPr>
        <p:spPr>
          <a:xfrm>
            <a:off x="374014" y="161754"/>
            <a:ext cx="10848706" cy="400110"/>
          </a:xfrm>
          <a:prstGeom prst="rect">
            <a:avLst/>
          </a:prstGeom>
          <a:ln w="12700">
            <a:miter lim="400000"/>
          </a:ln>
        </p:spPr>
        <p:txBody>
          <a:bodyPr wrap="square" lIns="45719" rIns="45719">
            <a:spAutoFit/>
          </a:bodyPr>
          <a:lstStyle>
            <a:lvl1pPr algn="ctr" defTabSz="914400">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2000" dirty="0"/>
              <a:t>Quantization of the vertical movement of neutrons during their storage on a horizontal material mirror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D5477F-F498-8E4C-C217-019F56E42EEE}"/>
                  </a:ext>
                </a:extLst>
              </p:cNvPr>
              <p:cNvSpPr txBox="1"/>
              <p:nvPr/>
            </p:nvSpPr>
            <p:spPr>
              <a:xfrm>
                <a:off x="7703961" y="5946520"/>
                <a:ext cx="4114024" cy="315792"/>
              </a:xfrm>
              <a:prstGeom prst="rect">
                <a:avLst/>
              </a:prstGeom>
              <a:noFill/>
            </p:spPr>
            <p:txBody>
              <a:bodyPr wrap="square" rtlCol="0">
                <a:spAutoFit/>
              </a:bodyPr>
              <a:lstStyle/>
              <a:p>
                <a:pPr algn="just"/>
                <a:r>
                  <a:rPr lang="en-US" sz="1400" b="1" dirty="0">
                    <a:solidFill>
                      <a:srgbClr val="002060"/>
                    </a:solidFill>
                    <a:latin typeface="Arial Narrow Regular" panose="020B0706020202030204" charset="0"/>
                    <a:cs typeface="Arial Narrow Regular" panose="020B0706020202030204" charset="0"/>
                  </a:rPr>
                  <a:t>Precise gravity spectroscopy at the level of </a:t>
                </a:r>
                <a14:m>
                  <m:oMath xmlns:m="http://schemas.openxmlformats.org/officeDocument/2006/math">
                    <m:sSup>
                      <m:sSupPr>
                        <m:ctrlPr>
                          <a:rPr lang="ru-RU" sz="1400" b="1" i="1" smtClean="0">
                            <a:solidFill>
                              <a:srgbClr val="002060"/>
                            </a:solidFill>
                            <a:latin typeface="Cambria Math" panose="02040503050406030204" pitchFamily="18" charset="0"/>
                            <a:cs typeface="DejaVu Math TeX Gyre" panose="02000503000000000000" charset="0"/>
                          </a:rPr>
                        </m:ctrlPr>
                      </m:sSupPr>
                      <m:e>
                        <m:r>
                          <a:rPr lang="ru-RU" sz="1400" b="1" i="1" smtClean="0">
                            <a:solidFill>
                              <a:srgbClr val="002060"/>
                            </a:solidFill>
                            <a:latin typeface="Cambria Math" panose="02040503050406030204" pitchFamily="18" charset="0"/>
                            <a:ea typeface="SimSun" charset="0"/>
                            <a:cs typeface="DejaVu Math TeX Gyre" panose="02000503000000000000" charset="0"/>
                          </a:rPr>
                          <m:t>𝟏𝟎</m:t>
                        </m:r>
                      </m:e>
                      <m:sup>
                        <m:r>
                          <a:rPr lang="ru-RU" sz="1400" b="1" i="1" smtClean="0">
                            <a:solidFill>
                              <a:srgbClr val="002060"/>
                            </a:solidFill>
                            <a:latin typeface="Cambria Math" panose="02040503050406030204" pitchFamily="18" charset="0"/>
                            <a:ea typeface="SimSun" charset="0"/>
                            <a:cs typeface="DejaVu Math TeX Gyre" panose="02000503000000000000" charset="0"/>
                          </a:rPr>
                          <m:t>−</m:t>
                        </m:r>
                        <m:r>
                          <a:rPr lang="ru-RU" sz="1400" b="1" i="1" smtClean="0">
                            <a:solidFill>
                              <a:srgbClr val="002060"/>
                            </a:solidFill>
                            <a:latin typeface="Cambria Math" panose="02040503050406030204" pitchFamily="18" charset="0"/>
                            <a:ea typeface="SimSun" charset="0"/>
                            <a:cs typeface="DejaVu Math TeX Gyre" panose="02000503000000000000" charset="0"/>
                          </a:rPr>
                          <m:t>𝟏𝟓</m:t>
                        </m:r>
                      </m:sup>
                    </m:sSup>
                  </m:oMath>
                </a14:m>
                <a:r>
                  <a:rPr lang="ru-RU" sz="1400" b="1" dirty="0">
                    <a:solidFill>
                      <a:srgbClr val="002060"/>
                    </a:solidFill>
                    <a:latin typeface="Arial Narrow Regular" panose="020B0706020202030204" charset="0"/>
                    <a:cs typeface="Arial Narrow Regular" panose="020B0706020202030204" charset="0"/>
                  </a:rPr>
                  <a:t> </a:t>
                </a:r>
                <a:r>
                  <a:rPr lang="en-US" sz="1400" b="1" dirty="0">
                    <a:solidFill>
                      <a:srgbClr val="002060"/>
                    </a:solidFill>
                    <a:latin typeface="Arial Narrow Regular" panose="020B0706020202030204" charset="0"/>
                    <a:cs typeface="Arial Narrow Regular" panose="020B0706020202030204" charset="0"/>
                  </a:rPr>
                  <a:t>eV</a:t>
                </a:r>
              </a:p>
            </p:txBody>
          </p:sp>
        </mc:Choice>
        <mc:Fallback xmlns="">
          <p:sp>
            <p:nvSpPr>
              <p:cNvPr id="11" name="TextBox 10">
                <a:extLst>
                  <a:ext uri="{FF2B5EF4-FFF2-40B4-BE49-F238E27FC236}">
                    <a16:creationId xmlns:a16="http://schemas.microsoft.com/office/drawing/2014/main" id="{18D5477F-F498-8E4C-C217-019F56E42EEE}"/>
                  </a:ext>
                </a:extLst>
              </p:cNvPr>
              <p:cNvSpPr txBox="1">
                <a:spLocks noRot="1" noChangeAspect="1" noMove="1" noResize="1" noEditPoints="1" noAdjustHandles="1" noChangeArrowheads="1" noChangeShapeType="1" noTextEdit="1"/>
              </p:cNvSpPr>
              <p:nvPr/>
            </p:nvSpPr>
            <p:spPr>
              <a:xfrm>
                <a:off x="7703961" y="5946520"/>
                <a:ext cx="4114024" cy="315792"/>
              </a:xfrm>
              <a:prstGeom prst="rect">
                <a:avLst/>
              </a:prstGeom>
              <a:blipFill>
                <a:blip r:embed="rId11"/>
                <a:stretch>
                  <a:fillRect l="-444" b="-19231"/>
                </a:stretch>
              </a:blipFill>
            </p:spPr>
            <p:txBody>
              <a:bodyPr/>
              <a:lstStyle/>
              <a:p>
                <a:r>
                  <a:rPr lang="ru-RU">
                    <a:noFill/>
                  </a:rPr>
                  <a:t> </a:t>
                </a:r>
              </a:p>
            </p:txBody>
          </p:sp>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Линия Линия" descr="Линия Линия"/>
          <p:cNvPicPr/>
          <p:nvPr/>
        </p:nvPicPr>
        <p:blipFill>
          <a:blip r:embed="rId2"/>
          <a:stretch>
            <a:fillRect/>
          </a:stretch>
        </p:blipFill>
        <p:spPr>
          <a:xfrm>
            <a:off x="278838" y="280669"/>
            <a:ext cx="11540068" cy="76200"/>
          </a:xfrm>
          <a:prstGeom prst="rect">
            <a:avLst/>
          </a:prstGeom>
        </p:spPr>
      </p:pic>
      <p:grpSp>
        <p:nvGrpSpPr>
          <p:cNvPr id="19" name="Группа 18"/>
          <p:cNvGrpSpPr/>
          <p:nvPr/>
        </p:nvGrpSpPr>
        <p:grpSpPr>
          <a:xfrm>
            <a:off x="5054600" y="1208406"/>
            <a:ext cx="6704330" cy="4963160"/>
            <a:chOff x="8166" y="11992"/>
            <a:chExt cx="10558" cy="7816"/>
          </a:xfrm>
        </p:grpSpPr>
        <p:sp>
          <p:nvSpPr>
            <p:cNvPr id="8" name="Текстовое поле 7"/>
            <p:cNvSpPr txBox="1"/>
            <p:nvPr/>
          </p:nvSpPr>
          <p:spPr>
            <a:xfrm>
              <a:off x="12508" y="12437"/>
              <a:ext cx="6216" cy="1618"/>
            </a:xfrm>
            <a:prstGeom prst="rect">
              <a:avLst/>
            </a:prstGeom>
          </p:spPr>
          <p:txBody>
            <a:bodyPr wrap="square">
              <a:spAutoFit/>
            </a:bodyPr>
            <a:lstStyle/>
            <a:p>
              <a:pPr algn="just" defTabSz="266700">
                <a:lnSpc>
                  <a:spcPct val="130000"/>
                </a:lnSpc>
              </a:pPr>
              <a:r>
                <a:rPr lang="en-US" altLang="zh-CN" sz="1200" i="1" dirty="0" err="1">
                  <a:solidFill>
                    <a:srgbClr val="002060"/>
                  </a:solidFill>
                  <a:latin typeface="Arial Narrow" panose="020B0706020202030204" pitchFamily="34" charset="0"/>
                  <a:ea typeface="Aptos"/>
                  <a:cs typeface="Arial Narrow" panose="020B0706020202030204" pitchFamily="34" charset="0"/>
                </a:rPr>
                <a:t>Geltenbort</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Nesvizhevsky</a:t>
              </a:r>
              <a:r>
                <a:rPr lang="en-US" altLang="zh-CN" sz="1200" i="1" dirty="0">
                  <a:solidFill>
                    <a:srgbClr val="002060"/>
                  </a:solidFill>
                  <a:latin typeface="Arial Narrow" panose="020B0706020202030204" pitchFamily="34" charset="0"/>
                  <a:ea typeface="Aptos"/>
                  <a:cs typeface="Arial Narrow" panose="020B0706020202030204" pitchFamily="34" charset="0"/>
                </a:rPr>
                <a:t>, Kartashov et al. JETP Letters, (1999),</a:t>
              </a:r>
            </a:p>
            <a:p>
              <a:pPr algn="just" defTabSz="266700">
                <a:lnSpc>
                  <a:spcPct val="130000"/>
                </a:lnSpc>
              </a:pPr>
              <a:r>
                <a:rPr lang="en-US" altLang="zh-CN" sz="1200" i="1" dirty="0" err="1">
                  <a:solidFill>
                    <a:srgbClr val="002060"/>
                  </a:solidFill>
                  <a:latin typeface="Arial Narrow" panose="020B0706020202030204" pitchFamily="34" charset="0"/>
                  <a:ea typeface="Aptos"/>
                  <a:cs typeface="Arial Narrow" panose="020B0706020202030204" pitchFamily="34" charset="0"/>
                </a:rPr>
                <a:t>Nesvizhevsky</a:t>
              </a:r>
              <a:r>
                <a:rPr lang="en-US" altLang="zh-CN" sz="1200" i="1" dirty="0">
                  <a:solidFill>
                    <a:srgbClr val="002060"/>
                  </a:solidFill>
                  <a:latin typeface="Arial Narrow" panose="020B0706020202030204" pitchFamily="34" charset="0"/>
                  <a:ea typeface="Aptos"/>
                  <a:cs typeface="Arial Narrow" panose="020B0706020202030204" pitchFamily="34" charset="0"/>
                </a:rPr>
                <a:t>,</a:t>
              </a:r>
              <a:r>
                <a:rPr lang="ru-RU"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Lychagin</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Muzychka</a:t>
              </a:r>
              <a:r>
                <a:rPr lang="en-US" altLang="zh-CN" sz="1200" i="1" dirty="0">
                  <a:solidFill>
                    <a:srgbClr val="002060"/>
                  </a:solidFill>
                  <a:latin typeface="Arial Narrow" panose="020B0706020202030204" pitchFamily="34" charset="0"/>
                  <a:ea typeface="Aptos"/>
                  <a:cs typeface="Arial Narrow" panose="020B0706020202030204" pitchFamily="34" charset="0"/>
                </a:rPr>
                <a:t> et al.  Phys. Lett. B (2000)</a:t>
              </a:r>
            </a:p>
            <a:p>
              <a:pPr algn="just" defTabSz="266700">
                <a:lnSpc>
                  <a:spcPct val="130000"/>
                </a:lnSpc>
              </a:pPr>
              <a:r>
                <a:rPr lang="en-US" altLang="zh-CN" sz="1200" i="1" dirty="0">
                  <a:solidFill>
                    <a:srgbClr val="002060"/>
                  </a:solidFill>
                  <a:latin typeface="Arial Narrow" panose="020B0706020202030204" pitchFamily="34" charset="0"/>
                  <a:ea typeface="Aptos"/>
                  <a:cs typeface="Arial Narrow" panose="020B0706020202030204" pitchFamily="34" charset="0"/>
                </a:rPr>
                <a:t>Kartashov, </a:t>
              </a:r>
              <a:r>
                <a:rPr lang="en-US" altLang="zh-CN" sz="1200" i="1" dirty="0" err="1">
                  <a:solidFill>
                    <a:srgbClr val="002060"/>
                  </a:solidFill>
                  <a:latin typeface="Arial Narrow" panose="020B0706020202030204" pitchFamily="34" charset="0"/>
                  <a:ea typeface="Aptos"/>
                  <a:cs typeface="Arial Narrow" panose="020B0706020202030204" pitchFamily="34" charset="0"/>
                </a:rPr>
                <a:t>Lychagin</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Muzychka</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a:solidFill>
                    <a:srgbClr val="002060"/>
                  </a:solidFill>
                  <a:latin typeface="Arial Narrow" panose="020B0706020202030204" pitchFamily="34" charset="0"/>
                  <a:ea typeface="Aptos"/>
                  <a:cs typeface="Arial Narrow" panose="020B0706020202030204" pitchFamily="34" charset="0"/>
                  <a:sym typeface="+mn-ea"/>
                </a:rPr>
                <a:t>et al.</a:t>
              </a:r>
              <a:r>
                <a:rPr lang="en-US" altLang="zh-CN" sz="1200" i="1" dirty="0">
                  <a:solidFill>
                    <a:srgbClr val="002060"/>
                  </a:solidFill>
                  <a:latin typeface="Arial Narrow" panose="020B0706020202030204" pitchFamily="34" charset="0"/>
                  <a:ea typeface="Aptos"/>
                  <a:cs typeface="Arial Narrow" panose="020B0706020202030204" pitchFamily="34" charset="0"/>
                </a:rPr>
                <a:t> Int. J. Nanoscience (2007)</a:t>
              </a:r>
            </a:p>
            <a:p>
              <a:pPr algn="just" defTabSz="266700">
                <a:lnSpc>
                  <a:spcPct val="130000"/>
                </a:lnSpc>
              </a:pPr>
              <a:r>
                <a:rPr lang="en-US" altLang="zh-CN" sz="1200" i="1" dirty="0" err="1">
                  <a:solidFill>
                    <a:srgbClr val="002060"/>
                  </a:solidFill>
                  <a:latin typeface="Arial Narrow" panose="020B0706020202030204" pitchFamily="34" charset="0"/>
                  <a:ea typeface="Aptos"/>
                  <a:cs typeface="Arial Narrow" panose="020B0706020202030204" pitchFamily="34" charset="0"/>
                </a:rPr>
                <a:t>Cherniavsky</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Lychagin</a:t>
              </a:r>
              <a:r>
                <a:rPr lang="en-US" altLang="zh-CN" sz="1200" i="1" dirty="0">
                  <a:solidFill>
                    <a:srgbClr val="002060"/>
                  </a:solidFill>
                  <a:latin typeface="Arial Narrow" panose="020B0706020202030204" pitchFamily="34" charset="0"/>
                  <a:ea typeface="Aptos"/>
                  <a:cs typeface="Arial Narrow" panose="020B0706020202030204" pitchFamily="34" charset="0"/>
                </a:rPr>
                <a:t>, </a:t>
              </a:r>
              <a:r>
                <a:rPr lang="en-US" altLang="zh-CN" sz="1200" i="1" dirty="0" err="1">
                  <a:solidFill>
                    <a:srgbClr val="002060"/>
                  </a:solidFill>
                  <a:latin typeface="Arial Narrow" panose="020B0706020202030204" pitchFamily="34" charset="0"/>
                  <a:ea typeface="Aptos"/>
                  <a:cs typeface="Arial Narrow" panose="020B0706020202030204" pitchFamily="34" charset="0"/>
                </a:rPr>
                <a:t>Muzychka</a:t>
              </a:r>
              <a:r>
                <a:rPr lang="en-US" altLang="zh-CN" sz="1200" i="1" dirty="0">
                  <a:solidFill>
                    <a:srgbClr val="002060"/>
                  </a:solidFill>
                  <a:latin typeface="Arial Narrow" panose="020B0706020202030204" pitchFamily="34" charset="0"/>
                  <a:ea typeface="Aptos"/>
                  <a:cs typeface="Arial Narrow" panose="020B0706020202030204" pitchFamily="34" charset="0"/>
                </a:rPr>
                <a:t> et al. Eur. Phys. J. C (2019) </a:t>
              </a:r>
            </a:p>
          </p:txBody>
        </p:sp>
        <p:pic>
          <p:nvPicPr>
            <p:cNvPr id="10" name="Рисунок 5"/>
            <p:cNvPicPr>
              <a:picLocks noChangeAspect="1"/>
            </p:cNvPicPr>
            <p:nvPr/>
          </p:nvPicPr>
          <p:blipFill>
            <a:blip r:embed="rId3"/>
            <a:srcRect l="9466" r="10615" b="23065"/>
            <a:stretch>
              <a:fillRect/>
            </a:stretch>
          </p:blipFill>
          <p:spPr>
            <a:xfrm>
              <a:off x="8198" y="11992"/>
              <a:ext cx="4202" cy="4764"/>
            </a:xfrm>
            <a:prstGeom prst="rect">
              <a:avLst/>
            </a:prstGeom>
          </p:spPr>
        </p:pic>
        <p:pic>
          <p:nvPicPr>
            <p:cNvPr id="11" name="Рисунок 10"/>
            <p:cNvPicPr>
              <a:picLocks noChangeAspect="1"/>
            </p:cNvPicPr>
            <p:nvPr/>
          </p:nvPicPr>
          <p:blipFill>
            <a:blip r:embed="rId4"/>
            <a:stretch>
              <a:fillRect/>
            </a:stretch>
          </p:blipFill>
          <p:spPr>
            <a:xfrm>
              <a:off x="13329" y="15889"/>
              <a:ext cx="5029" cy="3602"/>
            </a:xfrm>
            <a:prstGeom prst="rect">
              <a:avLst/>
            </a:prstGeom>
            <a:ln w="19050">
              <a:solidFill>
                <a:schemeClr val="tx1"/>
              </a:solidFill>
            </a:ln>
          </p:spPr>
        </p:pic>
        <p:sp>
          <p:nvSpPr>
            <p:cNvPr id="12" name="Текстовое поле 11"/>
            <p:cNvSpPr txBox="1"/>
            <p:nvPr/>
          </p:nvSpPr>
          <p:spPr>
            <a:xfrm>
              <a:off x="8175" y="17354"/>
              <a:ext cx="4829" cy="1696"/>
            </a:xfrm>
            <a:prstGeom prst="rect">
              <a:avLst/>
            </a:prstGeom>
          </p:spPr>
          <p:txBody>
            <a:bodyPr wrap="square">
              <a:spAutoFit/>
            </a:bodyPr>
            <a:lstStyle/>
            <a:p>
              <a:pPr algn="just" defTabSz="266700">
                <a:spcBef>
                  <a:spcPct val="0"/>
                </a:spcBef>
                <a:spcAft>
                  <a:spcPct val="0"/>
                </a:spcAft>
              </a:pPr>
              <a:r>
                <a:rPr lang="en-US" altLang="zh-CN" sz="1600" dirty="0">
                  <a:solidFill>
                    <a:srgbClr val="0000FF"/>
                  </a:solidFill>
                  <a:latin typeface="Arial Narrow" panose="020B0706020202030204" pitchFamily="34" charset="0"/>
                  <a:ea typeface="SimSun" pitchFamily="2" charset="-122"/>
                  <a:cs typeface="Arial Narrow" panose="020B0706020202030204" pitchFamily="34" charset="0"/>
                </a:rPr>
                <a:t>Anomaly in the UCN storage inside beryllium traps </a:t>
              </a:r>
              <a:r>
                <a:rPr lang="ru-RU" altLang="en-US" sz="1600" dirty="0">
                  <a:solidFill>
                    <a:srgbClr val="0000FF"/>
                  </a:solidFill>
                  <a:latin typeface="Arial Narrow" panose="020B0706020202030204" pitchFamily="34" charset="0"/>
                  <a:ea typeface="SimSun" pitchFamily="2" charset="-122"/>
                  <a:cs typeface="Arial Narrow" panose="020B0706020202030204" pitchFamily="34" charset="0"/>
                </a:rPr>
                <a:t>- </a:t>
              </a:r>
              <a:r>
                <a:rPr lang="en-US" sz="1600" b="1" dirty="0">
                  <a:solidFill>
                    <a:srgbClr val="FF0000"/>
                  </a:solidFill>
                  <a:latin typeface="Arial Narrow" panose="020B0706020202030204" pitchFamily="34" charset="0"/>
                  <a:cs typeface="Arial Narrow" panose="020B0706020202030204" pitchFamily="34" charset="0"/>
                  <a:sym typeface="+mn-ea"/>
                </a:rPr>
                <a:t>the nature of the anomalous absorption during reflection remains </a:t>
              </a:r>
              <a:r>
                <a:rPr lang="en-US" sz="1600" b="1" dirty="0" err="1">
                  <a:solidFill>
                    <a:srgbClr val="FF0000"/>
                  </a:solidFill>
                  <a:latin typeface="Arial Narrow" panose="020B0706020202030204" pitchFamily="34" charset="0"/>
                  <a:cs typeface="Arial Narrow" panose="020B0706020202030204" pitchFamily="34" charset="0"/>
                  <a:sym typeface="+mn-ea"/>
                </a:rPr>
                <a:t>unnown</a:t>
              </a:r>
              <a:endParaRPr lang="ru-RU" altLang="en-US" sz="1600" dirty="0">
                <a:solidFill>
                  <a:srgbClr val="0000FF"/>
                </a:solidFill>
                <a:latin typeface="Arial Narrow" panose="020B0706020202030204" pitchFamily="34" charset="0"/>
                <a:ea typeface="SimSun" pitchFamily="2" charset="-122"/>
                <a:cs typeface="Arial Narrow" panose="020B0706020202030204" pitchFamily="34" charset="0"/>
              </a:endParaRPr>
            </a:p>
          </p:txBody>
        </p:sp>
        <p:sp>
          <p:nvSpPr>
            <p:cNvPr id="13" name="Текстовое поле 12"/>
            <p:cNvSpPr txBox="1"/>
            <p:nvPr/>
          </p:nvSpPr>
          <p:spPr>
            <a:xfrm>
              <a:off x="8166" y="19070"/>
              <a:ext cx="4977" cy="73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algn="just" defTabSz="266700">
                <a:lnSpc>
                  <a:spcPct val="130000"/>
                </a:lnSpc>
              </a:pPr>
              <a:r>
                <a:rPr lang="en-US" altLang="zh-CN" sz="1600" i="1" dirty="0" err="1">
                  <a:solidFill>
                    <a:srgbClr val="002060"/>
                  </a:solidFill>
                  <a:latin typeface="Arial Narrow" panose="020B0706020202030204" pitchFamily="34" charset="0"/>
                  <a:ea typeface="Aptos"/>
                  <a:cs typeface="Arial Narrow" panose="020B0706020202030204" pitchFamily="34" charset="0"/>
                  <a:sym typeface="+mn-ea"/>
                </a:rPr>
                <a:t>Alfimenkov</a:t>
              </a:r>
              <a:r>
                <a:rPr lang="en-US" altLang="zh-CN" sz="1600" i="1" dirty="0">
                  <a:solidFill>
                    <a:srgbClr val="002060"/>
                  </a:solidFill>
                  <a:latin typeface="Arial Narrow" panose="020B0706020202030204" pitchFamily="34" charset="0"/>
                  <a:ea typeface="Aptos"/>
                  <a:cs typeface="Arial Narrow" panose="020B0706020202030204" pitchFamily="34" charset="0"/>
                  <a:sym typeface="+mn-ea"/>
                </a:rPr>
                <a:t> et al. JETP Letters, (1992)</a:t>
              </a:r>
              <a:endParaRPr kumimoji="0" lang="en-US" altLang="zh-CN" sz="1600" b="0" i="1" u="none" strike="noStrike" cap="none" spc="0" normalizeH="0" baseline="0" dirty="0">
                <a:ln>
                  <a:noFill/>
                </a:ln>
                <a:solidFill>
                  <a:srgbClr val="002060"/>
                </a:solidFill>
                <a:effectLst/>
                <a:uFillTx/>
                <a:latin typeface="Arial Narrow" panose="020B0706020202030204" pitchFamily="34" charset="0"/>
                <a:ea typeface="Aptos"/>
                <a:cs typeface="Arial Narrow" panose="020B0706020202030204" pitchFamily="34" charset="0"/>
                <a:sym typeface="+mn-ea"/>
              </a:endParaRPr>
            </a:p>
          </p:txBody>
        </p:sp>
      </p:grpSp>
      <p:pic>
        <p:nvPicPr>
          <p:cNvPr id="14" name="Рисунок 4"/>
          <p:cNvPicPr>
            <a:picLocks noChangeAspect="1"/>
          </p:cNvPicPr>
          <p:nvPr/>
        </p:nvPicPr>
        <p:blipFill>
          <a:blip r:embed="rId5"/>
          <a:stretch>
            <a:fillRect/>
          </a:stretch>
        </p:blipFill>
        <p:spPr>
          <a:xfrm>
            <a:off x="665480" y="1212075"/>
            <a:ext cx="3522980" cy="4032250"/>
          </a:xfrm>
          <a:prstGeom prst="rect">
            <a:avLst/>
          </a:prstGeom>
        </p:spPr>
      </p:pic>
      <mc:AlternateContent xmlns:mc="http://schemas.openxmlformats.org/markup-compatibility/2006" xmlns:a14="http://schemas.microsoft.com/office/drawing/2010/main">
        <mc:Choice Requires="a14">
          <p:sp>
            <p:nvSpPr>
              <p:cNvPr id="15" name="Объект 14"/>
              <p:cNvSpPr txBox="1"/>
              <p:nvPr/>
            </p:nvSpPr>
            <p:spPr>
              <a:xfrm>
                <a:off x="674688" y="5384800"/>
                <a:ext cx="1636712" cy="34607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ru-RU" i="1">
                              <a:solidFill>
                                <a:srgbClr val="000000"/>
                              </a:solidFill>
                              <a:latin typeface="Cambria Math" panose="02040503050406030204" pitchFamily="18" charset="0"/>
                            </a:rPr>
                          </m:ctrlPr>
                        </m:sSubPr>
                        <m:e>
                          <m:r>
                            <a:rPr lang="ru-RU" i="1">
                              <a:solidFill>
                                <a:srgbClr val="000000"/>
                              </a:solidFill>
                              <a:latin typeface="Cambria Math" panose="02040503050406030204" pitchFamily="18" charset="0"/>
                            </a:rPr>
                            <m:t>𝜏</m:t>
                          </m:r>
                        </m:e>
                        <m:sub>
                          <m:r>
                            <a:rPr lang="ru-RU" i="1">
                              <a:solidFill>
                                <a:srgbClr val="000000"/>
                              </a:solidFill>
                              <a:latin typeface="Cambria Math" panose="02040503050406030204" pitchFamily="18" charset="0"/>
                            </a:rPr>
                            <m:t>𝑛</m:t>
                          </m:r>
                        </m:sub>
                      </m:sSub>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888</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4</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3</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3</m:t>
                      </m:r>
                    </m:oMath>
                  </m:oMathPara>
                </a14:m>
                <a:endParaRPr lang="ru-RU" dirty="0"/>
              </a:p>
            </p:txBody>
          </p:sp>
        </mc:Choice>
        <mc:Fallback xmlns="">
          <p:sp>
            <p:nvSpPr>
              <p:cNvPr id="15" name="Объект 14"/>
              <p:cNvSpPr txBox="1">
                <a:spLocks noRot="1" noChangeAspect="1" noMove="1" noResize="1" noEditPoints="1" noAdjustHandles="1" noChangeArrowheads="1" noChangeShapeType="1" noTextEdit="1"/>
              </p:cNvSpPr>
              <p:nvPr/>
            </p:nvSpPr>
            <p:spPr>
              <a:xfrm>
                <a:off x="674688" y="5384800"/>
                <a:ext cx="1636712" cy="346075"/>
              </a:xfrm>
              <a:prstGeom prst="rect">
                <a:avLst/>
              </a:prstGeom>
              <a:blipFill rotWithShape="1">
                <a:blip r:embed="rId6"/>
                <a:stretch>
                  <a:fillRect l="-19"/>
                </a:stretch>
              </a:blipFill>
            </p:spPr>
            <p:txBody>
              <a:bodyPr/>
              <a:lstStyle/>
              <a:p>
                <a:r>
                  <a:rPr lang="en-US" altLang="en-US">
                    <a:noFill/>
                  </a:rPr>
                  <a:t> </a:t>
                </a:r>
              </a:p>
            </p:txBody>
          </p:sp>
        </mc:Fallback>
      </mc:AlternateContent>
      <p:sp>
        <p:nvSpPr>
          <p:cNvPr id="17" name="TextBox 1"/>
          <p:cNvSpPr txBox="1"/>
          <p:nvPr/>
        </p:nvSpPr>
        <p:spPr>
          <a:xfrm>
            <a:off x="644526" y="5803901"/>
            <a:ext cx="3995578" cy="735330"/>
          </a:xfrm>
          <a:prstGeom prst="rect">
            <a:avLst/>
          </a:prstGeom>
          <a:noFill/>
        </p:spPr>
        <p:txBody>
          <a:bodyPr wrap="square" rtlCol="0">
            <a:noAutofit/>
          </a:bodyPr>
          <a:lstStyle/>
          <a:p>
            <a:pPr algn="just">
              <a:buSzPct val="150000"/>
            </a:pPr>
            <a:r>
              <a:rPr lang="en-US" sz="1600" dirty="0">
                <a:solidFill>
                  <a:srgbClr val="FF0000"/>
                </a:solidFill>
                <a:latin typeface="Arial Narrow" panose="020B0706020202030204" pitchFamily="34" charset="0"/>
                <a:cs typeface="Arial Narrow" panose="020B0706020202030204" pitchFamily="34" charset="0"/>
              </a:rPr>
              <a:t>The work served as the beginning of a new stage of precision measurements of the decay constant</a:t>
            </a:r>
            <a:endParaRPr lang="ru-RU" sz="1600" dirty="0">
              <a:solidFill>
                <a:srgbClr val="FF0000"/>
              </a:solidFill>
              <a:latin typeface="Arial Narrow" panose="020B0706020202030204" pitchFamily="34" charset="0"/>
              <a:cs typeface="Arial Narrow" panose="020B0706020202030204" pitchFamily="34" charset="0"/>
            </a:endParaRPr>
          </a:p>
        </p:txBody>
      </p:sp>
      <p:sp>
        <p:nvSpPr>
          <p:cNvPr id="18" name="Текстовое поле 17"/>
          <p:cNvSpPr txBox="1"/>
          <p:nvPr/>
        </p:nvSpPr>
        <p:spPr>
          <a:xfrm>
            <a:off x="529749" y="517534"/>
            <a:ext cx="4110355" cy="735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0" marR="0" indent="0" algn="ctr" defTabSz="457200" rtl="0" fontAlgn="auto" latinLnBrk="0" hangingPunct="0">
              <a:lnSpc>
                <a:spcPct val="100000"/>
              </a:lnSpc>
              <a:spcBef>
                <a:spcPts val="0"/>
              </a:spcBef>
              <a:spcAft>
                <a:spcPts val="0"/>
              </a:spcAft>
              <a:buClrTx/>
              <a:buSzTx/>
              <a:buFontTx/>
              <a:buNone/>
            </a:pPr>
            <a:r>
              <a:rPr lang="en-US" b="1" dirty="0">
                <a:solidFill>
                  <a:srgbClr val="0000FF"/>
                </a:solidFill>
                <a:latin typeface="Arial Narrow" panose="020B0706020202030204" pitchFamily="34" charset="0"/>
                <a:cs typeface="Arial Narrow" panose="020B0706020202030204" pitchFamily="34" charset="0"/>
                <a:sym typeface="+mn-ea"/>
              </a:rPr>
              <a:t>Measurement of the betta decay constant </a:t>
            </a:r>
            <a:r>
              <a:rPr lang="ru-RU" b="1" dirty="0">
                <a:solidFill>
                  <a:srgbClr val="0000FF"/>
                </a:solidFill>
                <a:latin typeface="Arial Narrow" panose="020B0706020202030204" pitchFamily="34" charset="0"/>
                <a:cs typeface="Arial Narrow" panose="020B0706020202030204" pitchFamily="34" charset="0"/>
                <a:sym typeface="+mn-ea"/>
              </a:rPr>
              <a:t>(1990 – 1992)</a:t>
            </a:r>
            <a:endParaRPr kumimoji="0" lang="ru-RU" altLang="en-US" b="1" u="none" strike="noStrike" cap="none" spc="0" normalizeH="0" baseline="0" dirty="0">
              <a:ln>
                <a:noFill/>
              </a:ln>
              <a:solidFill>
                <a:srgbClr val="0000FF"/>
              </a:solidFill>
              <a:uFillTx/>
              <a:latin typeface="Arial Narrow" panose="020B0706020202030204" pitchFamily="34" charset="0"/>
              <a:cs typeface="Arial Narrow" panose="020B0706020202030204" pitchFamily="34" charset="0"/>
              <a:sym typeface="+mn-ea"/>
            </a:endParaRPr>
          </a:p>
        </p:txBody>
      </p:sp>
      <p:pic>
        <p:nvPicPr>
          <p:cNvPr id="389" name="Линия Линия" descr="Линия Линия"/>
          <p:cNvPicPr/>
          <p:nvPr/>
        </p:nvPicPr>
        <p:blipFill>
          <a:blip r:embed="rId7"/>
          <a:stretch>
            <a:fillRect/>
          </a:stretch>
        </p:blipFill>
        <p:spPr>
          <a:xfrm rot="16200000">
            <a:off x="2021523" y="3611880"/>
            <a:ext cx="5778500" cy="76200"/>
          </a:xfrm>
          <a:prstGeom prst="rect">
            <a:avLst/>
          </a:prstGeom>
        </p:spPr>
      </p:pic>
      <p:sp>
        <p:nvSpPr>
          <p:cNvPr id="21" name="Текстовое поле 20"/>
          <p:cNvSpPr txBox="1"/>
          <p:nvPr/>
        </p:nvSpPr>
        <p:spPr>
          <a:xfrm>
            <a:off x="2223302" y="5330825"/>
            <a:ext cx="2666365" cy="4000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algn="just" defTabSz="266700">
              <a:lnSpc>
                <a:spcPct val="130000"/>
              </a:lnSpc>
            </a:pPr>
            <a:r>
              <a:rPr lang="en-US" altLang="zh-CN" sz="1600" i="1" dirty="0" err="1">
                <a:solidFill>
                  <a:srgbClr val="002060"/>
                </a:solidFill>
                <a:latin typeface="Arial Narrow" panose="020B0706020202030204" pitchFamily="34" charset="0"/>
                <a:ea typeface="Aptos"/>
                <a:cs typeface="Arial Narrow" panose="020B0706020202030204" pitchFamily="34" charset="0"/>
                <a:sym typeface="+mn-ea"/>
              </a:rPr>
              <a:t>Nesvizhevski</a:t>
            </a:r>
            <a:r>
              <a:rPr lang="en-US" altLang="zh-CN" sz="1600" i="1" dirty="0">
                <a:solidFill>
                  <a:srgbClr val="002060"/>
                </a:solidFill>
                <a:latin typeface="Arial Narrow" panose="020B0706020202030204" pitchFamily="34" charset="0"/>
                <a:ea typeface="Aptos"/>
                <a:cs typeface="Arial Narrow" panose="020B0706020202030204" pitchFamily="34" charset="0"/>
                <a:sym typeface="+mn-ea"/>
              </a:rPr>
              <a:t> et al. JETP, (1992)</a:t>
            </a:r>
            <a:endParaRPr kumimoji="0" lang="en-US" altLang="zh-CN" sz="1600" b="0" i="1" u="none" strike="noStrike" cap="none" spc="0" normalizeH="0" baseline="0" dirty="0">
              <a:ln>
                <a:noFill/>
              </a:ln>
              <a:solidFill>
                <a:srgbClr val="002060"/>
              </a:solidFill>
              <a:effectLst/>
              <a:uFillTx/>
              <a:latin typeface="Arial Narrow" panose="020B0706020202030204" pitchFamily="34" charset="0"/>
              <a:ea typeface="Aptos"/>
              <a:cs typeface="Arial Narrow" panose="020B0706020202030204" pitchFamily="34" charset="0"/>
              <a:sym typeface="+mn-ea"/>
            </a:endParaRPr>
          </a:p>
        </p:txBody>
      </p:sp>
      <p:sp>
        <p:nvSpPr>
          <p:cNvPr id="2" name="TextBox 1"/>
          <p:cNvSpPr txBox="1"/>
          <p:nvPr/>
        </p:nvSpPr>
        <p:spPr>
          <a:xfrm>
            <a:off x="5771618" y="517534"/>
            <a:ext cx="5358196"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0000FF"/>
                </a:solidFill>
              </a:rPr>
              <a:t>Processes of small energy transfers during UCN storage</a:t>
            </a:r>
            <a:endParaRPr kumimoji="0" lang="ru-RU" sz="1800" b="1" i="0" u="none" strike="noStrike" cap="none" spc="0" normalizeH="0" baseline="0" dirty="0">
              <a:ln>
                <a:noFill/>
              </a:ln>
              <a:solidFill>
                <a:srgbClr val="0000FF"/>
              </a:solidFill>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fil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0817497" y="9269852"/>
            <a:ext cx="2076184" cy="1342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2" name="Рисунок 2" descr="grinst"/>
          <p:cNvPicPr>
            <a:picLocks noChangeAspect="1"/>
          </p:cNvPicPr>
          <p:nvPr/>
        </p:nvPicPr>
        <p:blipFill>
          <a:blip r:embed="rId4"/>
          <a:stretch>
            <a:fillRect/>
          </a:stretch>
        </p:blipFill>
        <p:spPr>
          <a:xfrm>
            <a:off x="196748" y="577173"/>
            <a:ext cx="1642745" cy="2753360"/>
          </a:xfrm>
          <a:prstGeom prst="rect">
            <a:avLst/>
          </a:prstGeom>
          <a:noFill/>
          <a:ln w="9525">
            <a:noFill/>
          </a:ln>
        </p:spPr>
      </p:pic>
      <p:graphicFrame>
        <p:nvGraphicFramePr>
          <p:cNvPr id="84" name="Объект 7"/>
          <p:cNvGraphicFramePr>
            <a:graphicFrameLocks noChangeAspect="1"/>
          </p:cNvGraphicFramePr>
          <p:nvPr>
            <p:extLst>
              <p:ext uri="{D42A27DB-BD31-4B8C-83A1-F6EECF244321}">
                <p14:modId xmlns:p14="http://schemas.microsoft.com/office/powerpoint/2010/main" val="1628015749"/>
              </p:ext>
            </p:extLst>
          </p:nvPr>
        </p:nvGraphicFramePr>
        <p:xfrm>
          <a:off x="2586568" y="577173"/>
          <a:ext cx="2986450" cy="1777999"/>
        </p:xfrm>
        <a:graphic>
          <a:graphicData uri="http://schemas.openxmlformats.org/presentationml/2006/ole">
            <mc:AlternateContent xmlns:mc="http://schemas.openxmlformats.org/markup-compatibility/2006">
              <mc:Choice xmlns:v="urn:schemas-microsoft-com:vml" Requires="v">
                <p:oleObj name="Graph" r:id="rId5" imgW="4292600" imgH="3317240" progId="Origin50.Graph">
                  <p:embed/>
                </p:oleObj>
              </mc:Choice>
              <mc:Fallback>
                <p:oleObj name="Graph" r:id="rId5" imgW="4292600" imgH="3317240" progId="Origin50.Graph">
                  <p:embed/>
                  <p:pic>
                    <p:nvPicPr>
                      <p:cNvPr id="84" name="Объект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6568" y="577173"/>
                        <a:ext cx="2986450" cy="1777999"/>
                      </a:xfrm>
                      <a:prstGeom prst="rect">
                        <a:avLst/>
                      </a:prstGeom>
                      <a:noFill/>
                      <a:ln>
                        <a:noFill/>
                      </a:ln>
                    </p:spPr>
                  </p:pic>
                </p:oleObj>
              </mc:Fallback>
            </mc:AlternateContent>
          </a:graphicData>
        </a:graphic>
      </p:graphicFrame>
      <p:sp>
        <p:nvSpPr>
          <p:cNvPr id="86" name="TextBox 93"/>
          <p:cNvSpPr txBox="1"/>
          <p:nvPr/>
        </p:nvSpPr>
        <p:spPr>
          <a:xfrm>
            <a:off x="2993497" y="2315087"/>
            <a:ext cx="2358338" cy="769441"/>
          </a:xfrm>
          <a:prstGeom prst="rect">
            <a:avLst/>
          </a:prstGeom>
          <a:noFill/>
        </p:spPr>
        <p:txBody>
          <a:bodyPr wrap="none" rtlCol="0">
            <a:spAutoFit/>
          </a:bodyPr>
          <a:lstStyle/>
          <a:p>
            <a:r>
              <a:rPr lang="en-US" sz="1100" i="1" u="none" strike="noStrike" dirty="0" err="1">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A.I.Frank</a:t>
            </a:r>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r>
              <a:rPr lang="en-US" sz="1100" i="1" u="none" strike="noStrike" dirty="0" err="1">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V.G.Nosov</a:t>
            </a:r>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Phys</a:t>
            </a:r>
            <a:r>
              <a:rPr lang="ru-RU" alt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Lett</a:t>
            </a:r>
            <a:r>
              <a:rPr lang="ru-RU" alt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 </a:t>
            </a:r>
            <a:r>
              <a:rPr lang="ru-RU" alt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1994</a:t>
            </a:r>
            <a:r>
              <a:rPr lang="ru-RU" alt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endParaRPr lang="ru-RU"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endParaRPr>
          </a:p>
          <a:p>
            <a:r>
              <a:rPr lang="en-US"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a:t>
            </a:r>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r>
              <a:rPr lang="en-US"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I</a:t>
            </a:r>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a:t>
            </a:r>
            <a:r>
              <a:rPr lang="en-US"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Frank</a:t>
            </a:r>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r>
              <a:rPr lang="en-US"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et al. Physics Letters A (2003)</a:t>
            </a:r>
            <a:r>
              <a:rPr lang="en-US" sz="1100" i="1"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p>
          <a:p>
            <a:r>
              <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G.V. Kulin  et al. Phys. Rev. A (2016) </a:t>
            </a:r>
          </a:p>
          <a:p>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Г. В. </a:t>
            </a:r>
            <a:r>
              <a:rPr lang="ru-RU" sz="1100" i="1" dirty="0" err="1">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Кулин</a:t>
            </a:r>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r>
              <a:rPr lang="en-US"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r>
              <a:rPr lang="ru-RU" sz="1100" i="1"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и др. ЖЭТФ (2019)</a:t>
            </a:r>
            <a:r>
              <a:rPr lang="en-US" sz="1100" i="1"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rPr>
              <a:t>  </a:t>
            </a:r>
          </a:p>
        </p:txBody>
      </p:sp>
      <p:sp>
        <p:nvSpPr>
          <p:cNvPr id="87" name="TextBox 4"/>
          <p:cNvSpPr txBox="1"/>
          <p:nvPr/>
        </p:nvSpPr>
        <p:spPr>
          <a:xfrm>
            <a:off x="156360" y="144704"/>
            <a:ext cx="5580080" cy="338554"/>
          </a:xfrm>
          <a:prstGeom prst="rect">
            <a:avLst/>
          </a:prstGeom>
          <a:noFill/>
        </p:spPr>
        <p:txBody>
          <a:bodyPr wrap="square" rtlCol="0">
            <a:spAutoFit/>
          </a:bodyPr>
          <a:lstStyle/>
          <a:p>
            <a:pPr algn="ctr"/>
            <a:r>
              <a:rPr lang="en-US" sz="1600" dirty="0">
                <a:solidFill>
                  <a:srgbClr val="0000FF"/>
                </a:solidFill>
                <a:latin typeface="Arial Narrow" panose="020B0706020202030204" pitchFamily="34" charset="0"/>
                <a:cs typeface="Arial Narrow" panose="020B0706020202030204" pitchFamily="34" charset="0"/>
              </a:rPr>
              <a:t>Nonstationary neutron diffraction at moving grating</a:t>
            </a:r>
            <a:r>
              <a:rPr lang="ru-RU" sz="1600" dirty="0">
                <a:solidFill>
                  <a:srgbClr val="0000FF"/>
                </a:solidFill>
                <a:latin typeface="Arial Narrow" panose="020B0706020202030204" pitchFamily="34" charset="0"/>
                <a:cs typeface="Arial Narrow" panose="020B0706020202030204" pitchFamily="34" charset="0"/>
              </a:rPr>
              <a:t> (</a:t>
            </a:r>
            <a:r>
              <a:rPr lang="ru-RU" sz="1600" dirty="0">
                <a:solidFill>
                  <a:srgbClr val="FF0000"/>
                </a:solidFill>
                <a:latin typeface="Arial Narrow" panose="020B0706020202030204" pitchFamily="34" charset="0"/>
                <a:cs typeface="Arial Narrow" panose="020B0706020202030204" pitchFamily="34" charset="0"/>
              </a:rPr>
              <a:t>1991 – 2019</a:t>
            </a:r>
            <a:r>
              <a:rPr lang="ru-RU" sz="1600" dirty="0">
                <a:solidFill>
                  <a:srgbClr val="0000FF"/>
                </a:solidFill>
                <a:latin typeface="Arial Narrow" panose="020B0706020202030204" pitchFamily="34" charset="0"/>
                <a:cs typeface="Arial Narrow" panose="020B0706020202030204" pitchFamily="34" charset="0"/>
              </a:rPr>
              <a:t> ) </a:t>
            </a:r>
          </a:p>
        </p:txBody>
      </p:sp>
      <p:pic>
        <p:nvPicPr>
          <p:cNvPr id="88" name="Picture 6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795512" y="2196640"/>
            <a:ext cx="862635" cy="981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27"/>
          <p:cNvGrpSpPr/>
          <p:nvPr/>
        </p:nvGrpSpPr>
        <p:grpSpPr bwMode="auto">
          <a:xfrm>
            <a:off x="1864043" y="911417"/>
            <a:ext cx="489585" cy="945320"/>
            <a:chOff x="0" y="123862"/>
            <a:chExt cx="1334894" cy="2577270"/>
          </a:xfrm>
        </p:grpSpPr>
        <p:sp>
          <p:nvSpPr>
            <p:cNvPr id="95" name="Line 12"/>
            <p:cNvSpPr>
              <a:spLocks noChangeShapeType="1"/>
            </p:cNvSpPr>
            <p:nvPr/>
          </p:nvSpPr>
          <p:spPr bwMode="auto">
            <a:xfrm rot="16200000">
              <a:off x="-570795" y="1412497"/>
              <a:ext cx="2577270" cy="0"/>
            </a:xfrm>
            <a:prstGeom prst="line">
              <a:avLst/>
            </a:prstGeom>
            <a:noFill/>
            <a:ln w="38100" cmpd="sng">
              <a:solidFill>
                <a:srgbClr val="2C4CD4"/>
              </a:solidFill>
              <a:prstDash val="dash"/>
              <a:round/>
            </a:ln>
            <a:extLst>
              <a:ext uri="{909E8E84-426E-40DD-AFC4-6F175D3DCCD1}">
                <a14:hiddenFill xmlns:a14="http://schemas.microsoft.com/office/drawing/2010/main">
                  <a:noFill/>
                </a14:hiddenFill>
              </a:ext>
            </a:extLst>
          </p:spPr>
          <p:txBody>
            <a:bodyPr wrap="none" anchor="ctr"/>
            <a:lstStyle/>
            <a:p>
              <a:endParaRPr lang="ru-RU"/>
            </a:p>
          </p:txBody>
        </p:sp>
        <p:sp>
          <p:nvSpPr>
            <p:cNvPr id="96" name="Line 13"/>
            <p:cNvSpPr>
              <a:spLocks noChangeShapeType="1"/>
            </p:cNvSpPr>
            <p:nvPr/>
          </p:nvSpPr>
          <p:spPr bwMode="auto">
            <a:xfrm rot="16200000">
              <a:off x="337344" y="1695450"/>
              <a:ext cx="0" cy="674688"/>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97" name="Line 14"/>
            <p:cNvSpPr>
              <a:spLocks noChangeShapeType="1"/>
            </p:cNvSpPr>
            <p:nvPr/>
          </p:nvSpPr>
          <p:spPr bwMode="auto">
            <a:xfrm rot="16200000">
              <a:off x="337344" y="1465713"/>
              <a:ext cx="0" cy="674687"/>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98" name="Line 15"/>
            <p:cNvSpPr>
              <a:spLocks noChangeShapeType="1"/>
            </p:cNvSpPr>
            <p:nvPr/>
          </p:nvSpPr>
          <p:spPr bwMode="auto">
            <a:xfrm rot="16200000">
              <a:off x="337344" y="1237564"/>
              <a:ext cx="0" cy="674687"/>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99" name="Line 16"/>
            <p:cNvSpPr>
              <a:spLocks noChangeShapeType="1"/>
            </p:cNvSpPr>
            <p:nvPr/>
          </p:nvSpPr>
          <p:spPr bwMode="auto">
            <a:xfrm rot="16200000">
              <a:off x="337344" y="1007826"/>
              <a:ext cx="0" cy="674687"/>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00" name="Line 17"/>
            <p:cNvSpPr>
              <a:spLocks noChangeShapeType="1"/>
            </p:cNvSpPr>
            <p:nvPr/>
          </p:nvSpPr>
          <p:spPr bwMode="auto">
            <a:xfrm rot="16200000">
              <a:off x="337344" y="776501"/>
              <a:ext cx="0" cy="674687"/>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01" name="Line 18"/>
            <p:cNvSpPr>
              <a:spLocks noChangeShapeType="1"/>
            </p:cNvSpPr>
            <p:nvPr/>
          </p:nvSpPr>
          <p:spPr bwMode="auto">
            <a:xfrm rot="16200000">
              <a:off x="337344" y="520797"/>
              <a:ext cx="0" cy="674687"/>
            </a:xfrm>
            <a:prstGeom prst="line">
              <a:avLst/>
            </a:prstGeom>
            <a:noFill/>
            <a:ln w="9525" cmpd="sng">
              <a:solidFill>
                <a:srgbClr val="C0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02" name="Line 19"/>
            <p:cNvSpPr>
              <a:spLocks noChangeShapeType="1"/>
            </p:cNvSpPr>
            <p:nvPr/>
          </p:nvSpPr>
          <p:spPr bwMode="auto">
            <a:xfrm rot="5400000" flipH="1" flipV="1">
              <a:off x="633464" y="568482"/>
              <a:ext cx="711409" cy="0"/>
            </a:xfrm>
            <a:prstGeom prst="line">
              <a:avLst/>
            </a:prstGeom>
            <a:noFill/>
            <a:ln w="15875" cmpd="sng">
              <a:solidFill>
                <a:srgbClr val="989AAC"/>
              </a:solidFill>
              <a:rou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103" name="Text Box 20"/>
            <p:cNvSpPr txBox="1">
              <a:spLocks noChangeArrowheads="1"/>
            </p:cNvSpPr>
            <p:nvPr/>
          </p:nvSpPr>
          <p:spPr bwMode="auto">
            <a:xfrm>
              <a:off x="930081" y="187359"/>
              <a:ext cx="404813" cy="75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00"/>
                </a:spcBef>
                <a:spcAft>
                  <a:spcPts val="600"/>
                </a:spcAft>
                <a:buSzPct val="100000"/>
                <a:buFont typeface="Tinos" pitchFamily="2" charset="0"/>
                <a:defRPr sz="2000" b="1">
                  <a:solidFill>
                    <a:srgbClr val="000000"/>
                  </a:solidFill>
                  <a:latin typeface="Arimo" charset="0"/>
                  <a:ea typeface="Droid Sans Fallback" pitchFamily="2" charset="-128"/>
                </a:defRPr>
              </a:lvl1pPr>
              <a:lvl2pPr>
                <a:spcBef>
                  <a:spcPts val="500"/>
                </a:spcBef>
                <a:buSzPct val="100000"/>
                <a:buFont typeface="Tinos" pitchFamily="2" charset="0"/>
                <a:defRPr sz="2000">
                  <a:solidFill>
                    <a:srgbClr val="000000"/>
                  </a:solidFill>
                  <a:latin typeface="Arimo" charset="0"/>
                  <a:ea typeface="Droid Sans Fallback" pitchFamily="2" charset="-128"/>
                </a:defRPr>
              </a:lvl2pPr>
              <a:lvl3pPr>
                <a:spcBef>
                  <a:spcPts val="450"/>
                </a:spcBef>
                <a:buSzPct val="100000"/>
                <a:buFont typeface="Tinos" pitchFamily="2" charset="0"/>
                <a:defRPr>
                  <a:solidFill>
                    <a:srgbClr val="000000"/>
                  </a:solidFill>
                  <a:latin typeface="Arimo" charset="0"/>
                  <a:ea typeface="Droid Sans Fallback" pitchFamily="2" charset="-128"/>
                </a:defRPr>
              </a:lvl3pPr>
              <a:lvl4pPr>
                <a:spcBef>
                  <a:spcPts val="450"/>
                </a:spcBef>
                <a:buSzPct val="100000"/>
                <a:buFont typeface="Tinos" pitchFamily="2" charset="0"/>
                <a:defRPr>
                  <a:solidFill>
                    <a:srgbClr val="000000"/>
                  </a:solidFill>
                  <a:latin typeface="Arimo" charset="0"/>
                  <a:ea typeface="Droid Sans Fallback" pitchFamily="2" charset="-128"/>
                </a:defRPr>
              </a:lvl4pPr>
              <a:lvl5pPr>
                <a:spcBef>
                  <a:spcPts val="450"/>
                </a:spcBef>
                <a:buSzPct val="100000"/>
                <a:buFont typeface="Tinos" pitchFamily="2" charset="0"/>
                <a:defRPr>
                  <a:solidFill>
                    <a:srgbClr val="000000"/>
                  </a:solidFill>
                  <a:latin typeface="Arimo" charset="0"/>
                  <a:ea typeface="Droid Sans Fallback" pitchFamily="2" charset="-128"/>
                </a:defRPr>
              </a:lvl5pPr>
              <a:lvl6pPr marL="2514600" indent="-228600" defTabSz="449580" eaLnBrk="0" fontAlgn="base" hangingPunct="0">
                <a:spcBef>
                  <a:spcPts val="450"/>
                </a:spcBef>
                <a:spcAft>
                  <a:spcPct val="0"/>
                </a:spcAft>
                <a:buSzPct val="100000"/>
                <a:buFont typeface="Tinos" pitchFamily="2" charset="0"/>
                <a:defRPr>
                  <a:solidFill>
                    <a:srgbClr val="000000"/>
                  </a:solidFill>
                  <a:latin typeface="Arimo" charset="0"/>
                  <a:ea typeface="Droid Sans Fallback" pitchFamily="2" charset="-128"/>
                </a:defRPr>
              </a:lvl6pPr>
              <a:lvl7pPr marL="2971800" indent="-228600" defTabSz="449580" eaLnBrk="0" fontAlgn="base" hangingPunct="0">
                <a:spcBef>
                  <a:spcPts val="450"/>
                </a:spcBef>
                <a:spcAft>
                  <a:spcPct val="0"/>
                </a:spcAft>
                <a:buSzPct val="100000"/>
                <a:buFont typeface="Tinos" pitchFamily="2" charset="0"/>
                <a:defRPr>
                  <a:solidFill>
                    <a:srgbClr val="000000"/>
                  </a:solidFill>
                  <a:latin typeface="Arimo" charset="0"/>
                  <a:ea typeface="Droid Sans Fallback" pitchFamily="2" charset="-128"/>
                </a:defRPr>
              </a:lvl7pPr>
              <a:lvl8pPr marL="3429000" indent="-228600" defTabSz="449580" eaLnBrk="0" fontAlgn="base" hangingPunct="0">
                <a:spcBef>
                  <a:spcPts val="450"/>
                </a:spcBef>
                <a:spcAft>
                  <a:spcPct val="0"/>
                </a:spcAft>
                <a:buSzPct val="100000"/>
                <a:buFont typeface="Tinos" pitchFamily="2" charset="0"/>
                <a:defRPr>
                  <a:solidFill>
                    <a:srgbClr val="000000"/>
                  </a:solidFill>
                  <a:latin typeface="Arimo" charset="0"/>
                  <a:ea typeface="Droid Sans Fallback" pitchFamily="2" charset="-128"/>
                </a:defRPr>
              </a:lvl8pPr>
              <a:lvl9pPr marL="3886200" indent="-228600" defTabSz="449580" eaLnBrk="0" fontAlgn="base" hangingPunct="0">
                <a:spcBef>
                  <a:spcPts val="450"/>
                </a:spcBef>
                <a:spcAft>
                  <a:spcPct val="0"/>
                </a:spcAft>
                <a:buSzPct val="100000"/>
                <a:buFont typeface="Tinos" pitchFamily="2" charset="0"/>
                <a:defRPr>
                  <a:solidFill>
                    <a:srgbClr val="000000"/>
                  </a:solidFill>
                  <a:latin typeface="Arimo" charset="0"/>
                  <a:ea typeface="Droid Sans Fallback" pitchFamily="2" charset="-128"/>
                </a:defRPr>
              </a:lvl9pPr>
            </a:lstStyle>
            <a:p>
              <a:pPr>
                <a:spcBef>
                  <a:spcPct val="0"/>
                </a:spcBef>
                <a:spcAft>
                  <a:spcPct val="0"/>
                </a:spcAft>
              </a:pPr>
              <a:r>
                <a:rPr lang="en-US" altLang="ru-RU" sz="1200" dirty="0">
                  <a:solidFill>
                    <a:srgbClr val="585A48"/>
                  </a:solidFill>
                  <a:latin typeface="Arial Narrow" panose="020B0706020202030204" pitchFamily="34" charset="0"/>
                  <a:cs typeface="Arial Narrow" panose="020B0706020202030204" pitchFamily="34" charset="0"/>
                </a:rPr>
                <a:t>V</a:t>
              </a:r>
            </a:p>
          </p:txBody>
        </p:sp>
      </p:grpSp>
      <p:sp>
        <p:nvSpPr>
          <p:cNvPr id="4" name="TextBox 4"/>
          <p:cNvSpPr txBox="1"/>
          <p:nvPr/>
        </p:nvSpPr>
        <p:spPr>
          <a:xfrm>
            <a:off x="528686" y="3479232"/>
            <a:ext cx="5107398" cy="419735"/>
          </a:xfrm>
          <a:prstGeom prst="rect">
            <a:avLst/>
          </a:prstGeom>
          <a:noFill/>
        </p:spPr>
        <p:txBody>
          <a:bodyPr wrap="square" rtlCol="0">
            <a:noAutofit/>
          </a:bodyPr>
          <a:lstStyle/>
          <a:p>
            <a:pPr>
              <a:spcAft>
                <a:spcPts val="300"/>
              </a:spcAft>
            </a:pPr>
            <a:r>
              <a:rPr lang="en-US" altLang="en-US" sz="1600" dirty="0">
                <a:solidFill>
                  <a:srgbClr val="0000FF"/>
                </a:solidFill>
                <a:latin typeface="Arial Narrow" panose="020B0706020202030204" pitchFamily="34" charset="0"/>
                <a:cs typeface="Arial Narrow" panose="020B0706020202030204" pitchFamily="34" charset="0"/>
              </a:rPr>
              <a:t>Time focusing of neutrons</a:t>
            </a:r>
          </a:p>
          <a:p>
            <a:pPr>
              <a:spcAft>
                <a:spcPts val="300"/>
              </a:spcAft>
            </a:pPr>
            <a:r>
              <a:rPr lang="en-US" sz="1100" i="1" dirty="0">
                <a:solidFill>
                  <a:srgbClr val="002060"/>
                </a:solidFill>
                <a:latin typeface="Arial Narrow" panose="020B0706020202030204" pitchFamily="34" charset="0"/>
                <a:ea typeface="Times New Roman" panose="02020603050405020304" pitchFamily="18" charset="0"/>
                <a:cs typeface="Arial Narrow" panose="020B0706020202030204" pitchFamily="34" charset="0"/>
                <a:sym typeface="+mn-ea"/>
              </a:rPr>
              <a:t>Balashov et. al . Physica B (2004)</a:t>
            </a:r>
            <a:endParaRPr lang="en-US" sz="11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endParaRPr>
          </a:p>
          <a:p>
            <a:pPr algn="ctr">
              <a:spcAft>
                <a:spcPts val="300"/>
              </a:spcAft>
            </a:pPr>
            <a:endParaRPr lang="en-US" altLang="en-US" sz="1600" i="1" u="none" strike="noStrike" dirty="0">
              <a:solidFill>
                <a:srgbClr val="002060"/>
              </a:solidFill>
              <a:effectLst/>
              <a:latin typeface="Arial Narrow" panose="020B0706020202030204" pitchFamily="34" charset="0"/>
              <a:ea typeface="Times New Roman" panose="02020603050405020304" pitchFamily="18" charset="0"/>
              <a:cs typeface="Arial Narrow" panose="020B0706020202030204" pitchFamily="34" charset="0"/>
            </a:endParaRPr>
          </a:p>
        </p:txBody>
      </p:sp>
      <p:grpSp>
        <p:nvGrpSpPr>
          <p:cNvPr id="8" name="Group 69"/>
          <p:cNvGrpSpPr/>
          <p:nvPr/>
        </p:nvGrpSpPr>
        <p:grpSpPr bwMode="auto">
          <a:xfrm>
            <a:off x="654869" y="4190794"/>
            <a:ext cx="1841678" cy="1694394"/>
            <a:chOff x="19" y="845"/>
            <a:chExt cx="4038" cy="3223"/>
          </a:xfrm>
        </p:grpSpPr>
        <p:sp>
          <p:nvSpPr>
            <p:cNvPr id="11" name="Text Box 4"/>
            <p:cNvSpPr txBox="1">
              <a:spLocks noChangeArrowheads="1"/>
            </p:cNvSpPr>
            <p:nvPr/>
          </p:nvSpPr>
          <p:spPr bwMode="auto">
            <a:xfrm>
              <a:off x="19" y="983"/>
              <a:ext cx="169"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000" b="0" i="0" dirty="0">
                  <a:solidFill>
                    <a:srgbClr val="003399"/>
                  </a:solidFill>
                  <a:effectLst/>
                  <a:cs typeface="Arial" panose="020B0704020202020204" pitchFamily="34" charset="0"/>
                </a:rPr>
                <a:t>t</a:t>
              </a:r>
              <a:endParaRPr lang="ru-RU" altLang="ru-RU" sz="1000" b="0" i="0" dirty="0">
                <a:solidFill>
                  <a:srgbClr val="003399"/>
                </a:solidFill>
                <a:effectLst/>
                <a:cs typeface="Arial" panose="020B0704020202020204" pitchFamily="34" charset="0"/>
              </a:endParaRPr>
            </a:p>
          </p:txBody>
        </p:sp>
        <p:sp>
          <p:nvSpPr>
            <p:cNvPr id="12" name="Text Box 6"/>
            <p:cNvSpPr txBox="1">
              <a:spLocks noChangeArrowheads="1"/>
            </p:cNvSpPr>
            <p:nvPr/>
          </p:nvSpPr>
          <p:spPr bwMode="auto">
            <a:xfrm>
              <a:off x="3610" y="3600"/>
              <a:ext cx="233"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000" b="0" i="0" dirty="0">
                  <a:solidFill>
                    <a:srgbClr val="003399"/>
                  </a:solidFill>
                  <a:effectLst/>
                  <a:cs typeface="Arial" panose="020B0704020202020204" pitchFamily="34" charset="0"/>
                </a:rPr>
                <a:t>L</a:t>
              </a:r>
            </a:p>
          </p:txBody>
        </p:sp>
        <p:sp>
          <p:nvSpPr>
            <p:cNvPr id="13" name="Line 7"/>
            <p:cNvSpPr>
              <a:spLocks noChangeShapeType="1"/>
            </p:cNvSpPr>
            <p:nvPr/>
          </p:nvSpPr>
          <p:spPr bwMode="auto">
            <a:xfrm>
              <a:off x="430" y="1163"/>
              <a:ext cx="0" cy="2347"/>
            </a:xfrm>
            <a:prstGeom prst="line">
              <a:avLst/>
            </a:prstGeom>
            <a:noFill/>
            <a:ln w="19050">
              <a:solidFill>
                <a:srgbClr val="003399"/>
              </a:solidFill>
              <a:round/>
              <a:head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 name="Line 8"/>
            <p:cNvSpPr>
              <a:spLocks noChangeShapeType="1"/>
            </p:cNvSpPr>
            <p:nvPr/>
          </p:nvSpPr>
          <p:spPr bwMode="auto">
            <a:xfrm>
              <a:off x="430" y="3510"/>
              <a:ext cx="3469" cy="0"/>
            </a:xfrm>
            <a:prstGeom prst="line">
              <a:avLst/>
            </a:prstGeom>
            <a:noFill/>
            <a:ln w="19050">
              <a:solidFill>
                <a:srgbClr val="003399"/>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 name="Line 9"/>
            <p:cNvSpPr>
              <a:spLocks noChangeShapeType="1"/>
            </p:cNvSpPr>
            <p:nvPr/>
          </p:nvSpPr>
          <p:spPr bwMode="auto">
            <a:xfrm>
              <a:off x="3706" y="1163"/>
              <a:ext cx="0" cy="2347"/>
            </a:xfrm>
            <a:prstGeom prst="line">
              <a:avLst/>
            </a:prstGeom>
            <a:noFill/>
            <a:ln w="19050">
              <a:solidFill>
                <a:srgbClr val="003399"/>
              </a:solidFill>
              <a:round/>
              <a:head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dirty="0"/>
            </a:p>
          </p:txBody>
        </p:sp>
        <p:sp>
          <p:nvSpPr>
            <p:cNvPr id="16" name="Text Box 10"/>
            <p:cNvSpPr txBox="1">
              <a:spLocks noChangeArrowheads="1"/>
            </p:cNvSpPr>
            <p:nvPr/>
          </p:nvSpPr>
          <p:spPr bwMode="auto">
            <a:xfrm>
              <a:off x="3754" y="1027"/>
              <a:ext cx="169"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000" b="0" i="0">
                  <a:solidFill>
                    <a:srgbClr val="003399"/>
                  </a:solidFill>
                  <a:effectLst/>
                  <a:cs typeface="Arial" panose="020B0704020202020204" pitchFamily="34" charset="0"/>
                </a:rPr>
                <a:t>t</a:t>
              </a:r>
            </a:p>
          </p:txBody>
        </p:sp>
        <p:sp>
          <p:nvSpPr>
            <p:cNvPr id="17" name="Line 11"/>
            <p:cNvSpPr>
              <a:spLocks noChangeShapeType="1"/>
            </p:cNvSpPr>
            <p:nvPr/>
          </p:nvSpPr>
          <p:spPr bwMode="auto">
            <a:xfrm flipV="1">
              <a:off x="430" y="3239"/>
              <a:ext cx="722" cy="271"/>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 name="Line 12"/>
            <p:cNvSpPr>
              <a:spLocks noChangeShapeType="1"/>
            </p:cNvSpPr>
            <p:nvPr/>
          </p:nvSpPr>
          <p:spPr bwMode="auto">
            <a:xfrm flipV="1">
              <a:off x="430" y="2878"/>
              <a:ext cx="722" cy="271"/>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 name="Line 13"/>
            <p:cNvSpPr>
              <a:spLocks noChangeShapeType="1"/>
            </p:cNvSpPr>
            <p:nvPr/>
          </p:nvSpPr>
          <p:spPr bwMode="auto">
            <a:xfrm flipV="1">
              <a:off x="1152" y="2020"/>
              <a:ext cx="0" cy="1490"/>
            </a:xfrm>
            <a:prstGeom prst="line">
              <a:avLst/>
            </a:prstGeom>
            <a:noFill/>
            <a:ln w="9525">
              <a:solidFill>
                <a:srgbClr val="003399"/>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 name="Line 14"/>
            <p:cNvSpPr>
              <a:spLocks noChangeShapeType="1"/>
            </p:cNvSpPr>
            <p:nvPr/>
          </p:nvSpPr>
          <p:spPr bwMode="auto">
            <a:xfrm flipV="1">
              <a:off x="430" y="2156"/>
              <a:ext cx="3276" cy="1173"/>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 name="Line 15"/>
            <p:cNvSpPr>
              <a:spLocks noChangeShapeType="1"/>
            </p:cNvSpPr>
            <p:nvPr/>
          </p:nvSpPr>
          <p:spPr bwMode="auto">
            <a:xfrm flipV="1">
              <a:off x="1152" y="2156"/>
              <a:ext cx="2554" cy="1083"/>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 name="Line 16"/>
            <p:cNvSpPr>
              <a:spLocks noChangeShapeType="1"/>
            </p:cNvSpPr>
            <p:nvPr/>
          </p:nvSpPr>
          <p:spPr bwMode="auto">
            <a:xfrm flipV="1">
              <a:off x="1152" y="2336"/>
              <a:ext cx="2554" cy="903"/>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3" name="Line 17"/>
            <p:cNvSpPr>
              <a:spLocks noChangeShapeType="1"/>
            </p:cNvSpPr>
            <p:nvPr/>
          </p:nvSpPr>
          <p:spPr bwMode="auto">
            <a:xfrm flipV="1">
              <a:off x="1152" y="2562"/>
              <a:ext cx="2554" cy="677"/>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 name="Line 18"/>
            <p:cNvSpPr>
              <a:spLocks noChangeShapeType="1"/>
            </p:cNvSpPr>
            <p:nvPr/>
          </p:nvSpPr>
          <p:spPr bwMode="auto">
            <a:xfrm flipV="1">
              <a:off x="1152" y="2156"/>
              <a:ext cx="2554" cy="722"/>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 name="Line 19"/>
            <p:cNvSpPr>
              <a:spLocks noChangeShapeType="1"/>
            </p:cNvSpPr>
            <p:nvPr/>
          </p:nvSpPr>
          <p:spPr bwMode="auto">
            <a:xfrm flipV="1">
              <a:off x="1152" y="1975"/>
              <a:ext cx="2554" cy="903"/>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 name="Line 20"/>
            <p:cNvSpPr>
              <a:spLocks noChangeShapeType="1"/>
            </p:cNvSpPr>
            <p:nvPr/>
          </p:nvSpPr>
          <p:spPr bwMode="auto">
            <a:xfrm flipV="1">
              <a:off x="1152" y="2833"/>
              <a:ext cx="0" cy="4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 name="Line 21"/>
            <p:cNvSpPr>
              <a:spLocks noChangeShapeType="1"/>
            </p:cNvSpPr>
            <p:nvPr/>
          </p:nvSpPr>
          <p:spPr bwMode="auto">
            <a:xfrm flipV="1">
              <a:off x="1152" y="1704"/>
              <a:ext cx="2554" cy="1174"/>
            </a:xfrm>
            <a:prstGeom prst="line">
              <a:avLst/>
            </a:prstGeom>
            <a:noFill/>
            <a:ln w="9525">
              <a:solidFill>
                <a:srgbClr val="FF99CC"/>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 name="Line 22"/>
            <p:cNvSpPr>
              <a:spLocks noChangeShapeType="1"/>
            </p:cNvSpPr>
            <p:nvPr/>
          </p:nvSpPr>
          <p:spPr bwMode="auto">
            <a:xfrm flipV="1">
              <a:off x="1152" y="1795"/>
              <a:ext cx="2554" cy="1083"/>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9" name="Line 23"/>
            <p:cNvSpPr>
              <a:spLocks noChangeShapeType="1"/>
            </p:cNvSpPr>
            <p:nvPr/>
          </p:nvSpPr>
          <p:spPr bwMode="auto">
            <a:xfrm flipV="1">
              <a:off x="1152" y="1795"/>
              <a:ext cx="2554" cy="722"/>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0" name="Line 24"/>
            <p:cNvSpPr>
              <a:spLocks noChangeShapeType="1"/>
            </p:cNvSpPr>
            <p:nvPr/>
          </p:nvSpPr>
          <p:spPr bwMode="auto">
            <a:xfrm flipV="1">
              <a:off x="1152" y="1975"/>
              <a:ext cx="2554" cy="903"/>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 name="Line 25"/>
            <p:cNvSpPr>
              <a:spLocks noChangeShapeType="1"/>
            </p:cNvSpPr>
            <p:nvPr/>
          </p:nvSpPr>
          <p:spPr bwMode="auto">
            <a:xfrm flipV="1">
              <a:off x="1152" y="1614"/>
              <a:ext cx="2554" cy="903"/>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 name="Line 26"/>
            <p:cNvSpPr>
              <a:spLocks noChangeShapeType="1"/>
            </p:cNvSpPr>
            <p:nvPr/>
          </p:nvSpPr>
          <p:spPr bwMode="auto">
            <a:xfrm flipV="1">
              <a:off x="1152" y="2201"/>
              <a:ext cx="2554" cy="677"/>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3" name="Line 27"/>
            <p:cNvSpPr>
              <a:spLocks noChangeShapeType="1"/>
            </p:cNvSpPr>
            <p:nvPr/>
          </p:nvSpPr>
          <p:spPr bwMode="auto">
            <a:xfrm flipV="1">
              <a:off x="1152" y="2472"/>
              <a:ext cx="0" cy="4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6" name="Line 28"/>
            <p:cNvSpPr>
              <a:spLocks noChangeShapeType="1"/>
            </p:cNvSpPr>
            <p:nvPr/>
          </p:nvSpPr>
          <p:spPr bwMode="auto">
            <a:xfrm flipV="1">
              <a:off x="1152" y="1343"/>
              <a:ext cx="2554" cy="1174"/>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7" name="Line 29"/>
            <p:cNvSpPr>
              <a:spLocks noChangeShapeType="1"/>
            </p:cNvSpPr>
            <p:nvPr/>
          </p:nvSpPr>
          <p:spPr bwMode="auto">
            <a:xfrm flipV="1">
              <a:off x="430" y="1795"/>
              <a:ext cx="3276" cy="1173"/>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8" name="Line 30"/>
            <p:cNvSpPr>
              <a:spLocks noChangeShapeType="1"/>
            </p:cNvSpPr>
            <p:nvPr/>
          </p:nvSpPr>
          <p:spPr bwMode="auto">
            <a:xfrm flipV="1">
              <a:off x="430" y="2517"/>
              <a:ext cx="722" cy="271"/>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 name="Line 31"/>
            <p:cNvSpPr>
              <a:spLocks noChangeShapeType="1"/>
            </p:cNvSpPr>
            <p:nvPr/>
          </p:nvSpPr>
          <p:spPr bwMode="auto">
            <a:xfrm flipV="1">
              <a:off x="1152" y="1795"/>
              <a:ext cx="2554" cy="722"/>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 name="Line 32"/>
            <p:cNvSpPr>
              <a:spLocks noChangeShapeType="1"/>
            </p:cNvSpPr>
            <p:nvPr/>
          </p:nvSpPr>
          <p:spPr bwMode="auto">
            <a:xfrm flipV="1">
              <a:off x="1152" y="1614"/>
              <a:ext cx="2554" cy="903"/>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 name="Line 33"/>
            <p:cNvSpPr>
              <a:spLocks noChangeShapeType="1"/>
            </p:cNvSpPr>
            <p:nvPr/>
          </p:nvSpPr>
          <p:spPr bwMode="auto">
            <a:xfrm flipV="1">
              <a:off x="1152" y="2472"/>
              <a:ext cx="0" cy="4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 name="Line 34"/>
            <p:cNvSpPr>
              <a:spLocks noChangeShapeType="1"/>
            </p:cNvSpPr>
            <p:nvPr/>
          </p:nvSpPr>
          <p:spPr bwMode="auto">
            <a:xfrm flipV="1">
              <a:off x="1152" y="1343"/>
              <a:ext cx="2554" cy="1174"/>
            </a:xfrm>
            <a:prstGeom prst="line">
              <a:avLst/>
            </a:prstGeom>
            <a:noFill/>
            <a:ln w="9525">
              <a:solidFill>
                <a:srgbClr val="FF99CC"/>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 name="Line 35"/>
            <p:cNvSpPr>
              <a:spLocks noChangeShapeType="1"/>
            </p:cNvSpPr>
            <p:nvPr/>
          </p:nvSpPr>
          <p:spPr bwMode="auto">
            <a:xfrm flipV="1">
              <a:off x="1152" y="1433"/>
              <a:ext cx="2554" cy="1084"/>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 name="Line 36"/>
            <p:cNvSpPr>
              <a:spLocks noChangeShapeType="1"/>
            </p:cNvSpPr>
            <p:nvPr/>
          </p:nvSpPr>
          <p:spPr bwMode="auto">
            <a:xfrm flipV="1">
              <a:off x="1152" y="1433"/>
              <a:ext cx="2554" cy="723"/>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 name="Line 37"/>
            <p:cNvSpPr>
              <a:spLocks noChangeShapeType="1"/>
            </p:cNvSpPr>
            <p:nvPr/>
          </p:nvSpPr>
          <p:spPr bwMode="auto">
            <a:xfrm flipV="1">
              <a:off x="1152" y="1614"/>
              <a:ext cx="2554" cy="903"/>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 name="Line 38"/>
            <p:cNvSpPr>
              <a:spLocks noChangeShapeType="1"/>
            </p:cNvSpPr>
            <p:nvPr/>
          </p:nvSpPr>
          <p:spPr bwMode="auto">
            <a:xfrm flipV="1">
              <a:off x="1152" y="1253"/>
              <a:ext cx="2554" cy="903"/>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 name="Line 39"/>
            <p:cNvSpPr>
              <a:spLocks noChangeShapeType="1"/>
            </p:cNvSpPr>
            <p:nvPr/>
          </p:nvSpPr>
          <p:spPr bwMode="auto">
            <a:xfrm flipV="1">
              <a:off x="1152" y="1840"/>
              <a:ext cx="2554" cy="677"/>
            </a:xfrm>
            <a:prstGeom prst="line">
              <a:avLst/>
            </a:prstGeom>
            <a:noFill/>
            <a:ln w="9525">
              <a:solidFill>
                <a:srgbClr val="FF99CC"/>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 name="Line 40"/>
            <p:cNvSpPr>
              <a:spLocks noChangeShapeType="1"/>
            </p:cNvSpPr>
            <p:nvPr/>
          </p:nvSpPr>
          <p:spPr bwMode="auto">
            <a:xfrm flipV="1">
              <a:off x="1152" y="2111"/>
              <a:ext cx="0" cy="4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 name="Line 41"/>
            <p:cNvSpPr>
              <a:spLocks noChangeShapeType="1"/>
            </p:cNvSpPr>
            <p:nvPr/>
          </p:nvSpPr>
          <p:spPr bwMode="auto">
            <a:xfrm flipV="1">
              <a:off x="430" y="1433"/>
              <a:ext cx="3276" cy="1174"/>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 name="Line 42"/>
            <p:cNvSpPr>
              <a:spLocks noChangeShapeType="1"/>
            </p:cNvSpPr>
            <p:nvPr/>
          </p:nvSpPr>
          <p:spPr bwMode="auto">
            <a:xfrm flipV="1">
              <a:off x="430" y="2156"/>
              <a:ext cx="722" cy="271"/>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52" name="Group 43"/>
            <p:cNvGrpSpPr/>
            <p:nvPr/>
          </p:nvGrpSpPr>
          <p:grpSpPr bwMode="auto">
            <a:xfrm>
              <a:off x="566" y="845"/>
              <a:ext cx="1205" cy="677"/>
              <a:chOff x="768" y="1008"/>
              <a:chExt cx="1205" cy="677"/>
            </a:xfrm>
          </p:grpSpPr>
          <p:sp>
            <p:nvSpPr>
              <p:cNvPr id="55" name="Rectangle 44"/>
              <p:cNvSpPr>
                <a:spLocks noChangeArrowheads="1"/>
              </p:cNvSpPr>
              <p:nvPr/>
            </p:nvSpPr>
            <p:spPr bwMode="auto">
              <a:xfrm>
                <a:off x="768" y="1008"/>
                <a:ext cx="1205"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56" name="Object 45"/>
              <p:cNvGraphicFramePr>
                <a:graphicFrameLocks noChangeAspect="1"/>
              </p:cNvGraphicFramePr>
              <p:nvPr/>
            </p:nvGraphicFramePr>
            <p:xfrm>
              <a:off x="1276" y="1113"/>
              <a:ext cx="98" cy="461"/>
            </p:xfrm>
            <a:graphic>
              <a:graphicData uri="http://schemas.openxmlformats.org/presentationml/2006/ole">
                <mc:AlternateContent xmlns:mc="http://schemas.openxmlformats.org/markup-compatibility/2006">
                  <mc:Choice xmlns:v="urn:schemas-microsoft-com:vml" Requires="v">
                    <p:oleObj name="Точечный рисунок" r:id="rId8" imgW="361950" imgH="1962150" progId="Paint.Picture">
                      <p:embed/>
                    </p:oleObj>
                  </mc:Choice>
                  <mc:Fallback>
                    <p:oleObj name="Точечный рисунок" r:id="rId8" imgW="361950" imgH="1962150" progId="Paint.Picture">
                      <p:embed/>
                      <p:pic>
                        <p:nvPicPr>
                          <p:cNvPr id="56" name="Object 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6" y="1113"/>
                            <a:ext cx="9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 name="Line 46"/>
              <p:cNvSpPr>
                <a:spLocks noChangeShapeType="1"/>
              </p:cNvSpPr>
              <p:nvPr/>
            </p:nvSpPr>
            <p:spPr bwMode="auto">
              <a:xfrm>
                <a:off x="866" y="1344"/>
                <a:ext cx="1060" cy="0"/>
              </a:xfrm>
              <a:prstGeom prst="line">
                <a:avLst/>
              </a:prstGeom>
              <a:noFill/>
              <a:ln w="1587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 name="Line 47"/>
              <p:cNvSpPr>
                <a:spLocks noChangeShapeType="1"/>
              </p:cNvSpPr>
              <p:nvPr/>
            </p:nvSpPr>
            <p:spPr bwMode="auto">
              <a:xfrm>
                <a:off x="864" y="1440"/>
                <a:ext cx="458" cy="0"/>
              </a:xfrm>
              <a:prstGeom prst="line">
                <a:avLst/>
              </a:prstGeom>
              <a:noFill/>
              <a:ln w="1587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9" name="Line 48"/>
              <p:cNvSpPr>
                <a:spLocks noChangeShapeType="1"/>
              </p:cNvSpPr>
              <p:nvPr/>
            </p:nvSpPr>
            <p:spPr bwMode="auto">
              <a:xfrm>
                <a:off x="1324" y="1050"/>
                <a:ext cx="0" cy="587"/>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0" name="Line 49"/>
              <p:cNvSpPr>
                <a:spLocks noChangeShapeType="1"/>
              </p:cNvSpPr>
              <p:nvPr/>
            </p:nvSpPr>
            <p:spPr bwMode="auto">
              <a:xfrm>
                <a:off x="866" y="1260"/>
                <a:ext cx="458" cy="0"/>
              </a:xfrm>
              <a:prstGeom prst="line">
                <a:avLst/>
              </a:prstGeom>
              <a:noFill/>
              <a:ln w="1587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1" name="Line 50"/>
              <p:cNvSpPr>
                <a:spLocks noChangeShapeType="1"/>
              </p:cNvSpPr>
              <p:nvPr/>
            </p:nvSpPr>
            <p:spPr bwMode="auto">
              <a:xfrm>
                <a:off x="1324" y="1260"/>
                <a:ext cx="602" cy="84"/>
              </a:xfrm>
              <a:prstGeom prst="line">
                <a:avLst/>
              </a:prstGeom>
              <a:noFill/>
              <a:ln w="1587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2" name="Line 51"/>
              <p:cNvSpPr>
                <a:spLocks noChangeShapeType="1"/>
              </p:cNvSpPr>
              <p:nvPr/>
            </p:nvSpPr>
            <p:spPr bwMode="auto">
              <a:xfrm flipV="1">
                <a:off x="1324" y="1344"/>
                <a:ext cx="602" cy="83"/>
              </a:xfrm>
              <a:prstGeom prst="line">
                <a:avLst/>
              </a:prstGeom>
              <a:noFill/>
              <a:ln w="1587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53" name="Text Box 52"/>
            <p:cNvSpPr txBox="1">
              <a:spLocks noChangeArrowheads="1"/>
            </p:cNvSpPr>
            <p:nvPr/>
          </p:nvSpPr>
          <p:spPr bwMode="auto">
            <a:xfrm>
              <a:off x="1094" y="3489"/>
              <a:ext cx="212"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000" i="0">
                  <a:solidFill>
                    <a:srgbClr val="003399"/>
                  </a:solidFill>
                  <a:effectLst/>
                  <a:cs typeface="Arial" panose="020B0704020202020204" pitchFamily="34" charset="0"/>
                </a:rPr>
                <a:t>a</a:t>
              </a:r>
              <a:endParaRPr lang="en-US" altLang="ru-RU" sz="1000" b="0" i="0">
                <a:solidFill>
                  <a:srgbClr val="003399"/>
                </a:solidFill>
                <a:effectLst/>
                <a:cs typeface="Arial" panose="020B0704020202020204" pitchFamily="34" charset="0"/>
              </a:endParaRPr>
            </a:p>
          </p:txBody>
        </p:sp>
        <p:sp>
          <p:nvSpPr>
            <p:cNvPr id="54" name="Text Box 54"/>
            <p:cNvSpPr txBox="1">
              <a:spLocks noChangeArrowheads="1"/>
            </p:cNvSpPr>
            <p:nvPr/>
          </p:nvSpPr>
          <p:spPr bwMode="auto">
            <a:xfrm>
              <a:off x="3877" y="3427"/>
              <a:ext cx="18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000" i="0" dirty="0">
                  <a:solidFill>
                    <a:srgbClr val="0033CC"/>
                  </a:solidFill>
                  <a:effectLst/>
                  <a:latin typeface="Arial" panose="020B0704020202020204" pitchFamily="34" charset="0"/>
                  <a:cs typeface="Arial" panose="020B0704020202020204" pitchFamily="34" charset="0"/>
                </a:rPr>
                <a:t>X</a:t>
              </a:r>
              <a:endParaRPr lang="ru-RU" altLang="ru-RU" sz="1000" i="0" dirty="0">
                <a:solidFill>
                  <a:srgbClr val="0033CC"/>
                </a:solidFill>
                <a:effectLst/>
                <a:latin typeface="Arial" panose="020B0704020202020204" pitchFamily="34" charset="0"/>
                <a:cs typeface="Arial" panose="020B0704020202020204" pitchFamily="34" charset="0"/>
              </a:endParaRPr>
            </a:p>
          </p:txBody>
        </p:sp>
      </p:grpSp>
      <p:graphicFrame>
        <p:nvGraphicFramePr>
          <p:cNvPr id="63" name="Object 21"/>
          <p:cNvGraphicFramePr>
            <a:graphicFrameLocks noChangeAspect="1"/>
          </p:cNvGraphicFramePr>
          <p:nvPr>
            <p:extLst>
              <p:ext uri="{D42A27DB-BD31-4B8C-83A1-F6EECF244321}">
                <p14:modId xmlns:p14="http://schemas.microsoft.com/office/powerpoint/2010/main" val="3368794454"/>
              </p:ext>
            </p:extLst>
          </p:nvPr>
        </p:nvGraphicFramePr>
        <p:xfrm>
          <a:off x="2629317" y="3650072"/>
          <a:ext cx="3135190" cy="2601823"/>
        </p:xfrm>
        <a:graphic>
          <a:graphicData uri="http://schemas.openxmlformats.org/presentationml/2006/ole">
            <mc:AlternateContent xmlns:mc="http://schemas.openxmlformats.org/markup-compatibility/2006">
              <mc:Choice xmlns:v="urn:schemas-microsoft-com:vml" Requires="v">
                <p:oleObj name="Graph" r:id="rId10" imgW="4273550" imgH="3295650" progId="Origin50.Graph">
                  <p:embed/>
                </p:oleObj>
              </mc:Choice>
              <mc:Fallback>
                <p:oleObj name="Graph" r:id="rId10" imgW="4273550" imgH="3295650" progId="Origin50.Graph">
                  <p:embed/>
                  <p:pic>
                    <p:nvPicPr>
                      <p:cNvPr id="63"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9317" y="3650072"/>
                        <a:ext cx="3135190" cy="2601823"/>
                      </a:xfrm>
                      <a:prstGeom prst="rect">
                        <a:avLst/>
                      </a:prstGeom>
                      <a:noFill/>
                      <a:ln>
                        <a:noFill/>
                      </a:ln>
                      <a:effectLst/>
                    </p:spPr>
                  </p:pic>
                </p:oleObj>
              </mc:Fallback>
            </mc:AlternateContent>
          </a:graphicData>
        </a:graphic>
      </p:graphicFrame>
      <p:pic>
        <p:nvPicPr>
          <p:cNvPr id="2" name="Линия Линия" descr="Линия Линия">
            <a:extLst>
              <a:ext uri="{FF2B5EF4-FFF2-40B4-BE49-F238E27FC236}">
                <a16:creationId xmlns:a16="http://schemas.microsoft.com/office/drawing/2014/main" id="{8D473A11-96BB-D66E-8B0E-2233C79D4BD5}"/>
              </a:ext>
            </a:extLst>
          </p:cNvPr>
          <p:cNvPicPr/>
          <p:nvPr/>
        </p:nvPicPr>
        <p:blipFill>
          <a:blip r:embed="rId12"/>
          <a:stretch>
            <a:fillRect/>
          </a:stretch>
        </p:blipFill>
        <p:spPr>
          <a:xfrm rot="16200000">
            <a:off x="2755750" y="3236946"/>
            <a:ext cx="6126718" cy="45719"/>
          </a:xfrm>
          <a:prstGeom prst="rect">
            <a:avLst/>
          </a:prstGeom>
        </p:spPr>
      </p:pic>
      <p:sp>
        <p:nvSpPr>
          <p:cNvPr id="6" name="Rectangle 3">
            <a:extLst>
              <a:ext uri="{FF2B5EF4-FFF2-40B4-BE49-F238E27FC236}">
                <a16:creationId xmlns:a16="http://schemas.microsoft.com/office/drawing/2014/main" id="{8B4F6DB6-2050-5048-A5F1-971C91BAAC1A}"/>
              </a:ext>
            </a:extLst>
          </p:cNvPr>
          <p:cNvSpPr txBox="1">
            <a:spLocks noGrp="1"/>
          </p:cNvSpPr>
          <p:nvPr/>
        </p:nvSpPr>
        <p:spPr>
          <a:xfrm>
            <a:off x="6518391" y="46194"/>
            <a:ext cx="4707774" cy="437701"/>
          </a:xfrm>
          <a:prstGeom prst="rect">
            <a:avLst/>
          </a:prstGeom>
          <a:ln w="12700">
            <a:miter lim="400000"/>
          </a:ln>
        </p:spPr>
        <p:txBody>
          <a:bodyPr lIns="45719" rIns="45719" anchor="ctr">
            <a:normAutofit/>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r>
              <a:rPr lang="en-US" altLang="en-US" sz="1800" dirty="0">
                <a:solidFill>
                  <a:srgbClr val="0432FF"/>
                </a:solidFill>
              </a:rPr>
              <a:t>Discovery of an accelerating matter effect</a:t>
            </a:r>
            <a:endParaRPr lang="ru-RU" altLang="en-US" sz="1800" dirty="0">
              <a:solidFill>
                <a:srgbClr val="0432FF"/>
              </a:solidFill>
            </a:endParaRPr>
          </a:p>
        </p:txBody>
      </p:sp>
      <p:grpSp>
        <p:nvGrpSpPr>
          <p:cNvPr id="7" name="Группа 6">
            <a:extLst>
              <a:ext uri="{FF2B5EF4-FFF2-40B4-BE49-F238E27FC236}">
                <a16:creationId xmlns:a16="http://schemas.microsoft.com/office/drawing/2014/main" id="{55E32136-26ED-1FF8-0B5A-CE90617940CD}"/>
              </a:ext>
            </a:extLst>
          </p:cNvPr>
          <p:cNvGrpSpPr/>
          <p:nvPr/>
        </p:nvGrpSpPr>
        <p:grpSpPr>
          <a:xfrm>
            <a:off x="8125049" y="3028333"/>
            <a:ext cx="3204186" cy="2390972"/>
            <a:chOff x="4283074" y="915923"/>
            <a:chExt cx="4392613" cy="3852862"/>
          </a:xfrm>
        </p:grpSpPr>
        <p:pic>
          <p:nvPicPr>
            <p:cNvPr id="9" name="Picture 11" descr="Graph1">
              <a:extLst>
                <a:ext uri="{FF2B5EF4-FFF2-40B4-BE49-F238E27FC236}">
                  <a16:creationId xmlns:a16="http://schemas.microsoft.com/office/drawing/2014/main" id="{35FDB04F-21E5-E169-1F00-54D1365948F3}"/>
                </a:ext>
              </a:extLst>
            </p:cNvPr>
            <p:cNvPicPr>
              <a:picLocks noChangeAspect="1" noChangeArrowheads="1"/>
            </p:cNvPicPr>
            <p:nvPr/>
          </p:nvPicPr>
          <p:blipFill>
            <a:blip r:embed="rId13"/>
            <a:srcRect/>
            <a:stretch>
              <a:fillRect/>
            </a:stretch>
          </p:blipFill>
          <p:spPr bwMode="auto">
            <a:xfrm>
              <a:off x="4283074" y="915923"/>
              <a:ext cx="4392613" cy="3852862"/>
            </a:xfrm>
            <a:prstGeom prst="rect">
              <a:avLst/>
            </a:prstGeom>
            <a:noFill/>
            <a:ln w="9525">
              <a:noFill/>
              <a:miter lim="800000"/>
              <a:headEnd/>
              <a:tailEnd/>
            </a:ln>
          </p:spPr>
        </p:pic>
        <p:sp>
          <p:nvSpPr>
            <p:cNvPr id="28" name="Line 13">
              <a:extLst>
                <a:ext uri="{FF2B5EF4-FFF2-40B4-BE49-F238E27FC236}">
                  <a16:creationId xmlns:a16="http://schemas.microsoft.com/office/drawing/2014/main" id="{E1AE41E5-0F34-08E2-1B53-5454E6F52A49}"/>
                </a:ext>
              </a:extLst>
            </p:cNvPr>
            <p:cNvSpPr>
              <a:spLocks noChangeShapeType="1"/>
            </p:cNvSpPr>
            <p:nvPr/>
          </p:nvSpPr>
          <p:spPr bwMode="auto">
            <a:xfrm>
              <a:off x="5003800" y="1376363"/>
              <a:ext cx="0" cy="2016125"/>
            </a:xfrm>
            <a:prstGeom prst="line">
              <a:avLst/>
            </a:prstGeom>
            <a:noFill/>
            <a:ln w="28575">
              <a:solidFill>
                <a:srgbClr val="FF0000"/>
              </a:solidFill>
              <a:round/>
              <a:headEnd type="triangle" w="med" len="med"/>
              <a:tailEnd type="triangle" w="med" len="med"/>
            </a:ln>
            <a:effectLst/>
          </p:spPr>
          <p:txBody>
            <a:bodyPr/>
            <a:lstStyle/>
            <a:p>
              <a:pPr algn="ctr">
                <a:defRPr/>
              </a:pPr>
              <a:endParaRPr lang="ru-RU">
                <a:effectLst>
                  <a:outerShdw blurRad="38100" dist="38100" dir="2700000" algn="tl">
                    <a:srgbClr val="000000">
                      <a:alpha val="43137"/>
                    </a:srgbClr>
                  </a:outerShdw>
                </a:effectLst>
              </a:endParaRPr>
            </a:p>
          </p:txBody>
        </p:sp>
        <p:sp>
          <p:nvSpPr>
            <p:cNvPr id="34" name="Text Box 22">
              <a:extLst>
                <a:ext uri="{FF2B5EF4-FFF2-40B4-BE49-F238E27FC236}">
                  <a16:creationId xmlns:a16="http://schemas.microsoft.com/office/drawing/2014/main" id="{1546B1D8-B2A1-FD13-50C2-1DC5BEE2AE58}"/>
                </a:ext>
              </a:extLst>
            </p:cNvPr>
            <p:cNvSpPr txBox="1">
              <a:spLocks noChangeArrowheads="1"/>
            </p:cNvSpPr>
            <p:nvPr/>
          </p:nvSpPr>
          <p:spPr bwMode="auto">
            <a:xfrm>
              <a:off x="5148261" y="2349502"/>
              <a:ext cx="1114066" cy="391868"/>
            </a:xfrm>
            <a:prstGeom prst="rect">
              <a:avLst/>
            </a:prstGeom>
            <a:noFill/>
            <a:ln w="9525">
              <a:noFill/>
              <a:miter lim="800000"/>
            </a:ln>
          </p:spPr>
          <p:txBody>
            <a:bodyPr wrap="square">
              <a:spAutoFit/>
            </a:bodyPr>
            <a:lstStyle/>
            <a:p>
              <a:r>
                <a:rPr lang="en-US" altLang="ru-RU" sz="1200" b="1" dirty="0">
                  <a:solidFill>
                    <a:srgbClr val="FF3300"/>
                  </a:solidFill>
                  <a:latin typeface="Arial" panose="020B0704020202020204" pitchFamily="34" charset="0"/>
                </a:rPr>
                <a:t>0.2 </a:t>
              </a:r>
              <a:r>
                <a:rPr lang="en-US" altLang="ru-RU" sz="1200" b="1" dirty="0" err="1">
                  <a:solidFill>
                    <a:srgbClr val="FF3300"/>
                  </a:solidFill>
                  <a:latin typeface="Arial" panose="020B0704020202020204" pitchFamily="34" charset="0"/>
                </a:rPr>
                <a:t>neV</a:t>
              </a:r>
              <a:endParaRPr lang="ru-RU" altLang="ru-RU" sz="1200" b="1" dirty="0">
                <a:solidFill>
                  <a:srgbClr val="FF3300"/>
                </a:solidFill>
                <a:latin typeface="Arial" panose="020B0704020202020204" pitchFamily="34" charset="0"/>
              </a:endParaRPr>
            </a:p>
          </p:txBody>
        </p:sp>
      </p:grpSp>
      <p:grpSp>
        <p:nvGrpSpPr>
          <p:cNvPr id="89" name="Группа 88">
            <a:extLst>
              <a:ext uri="{FF2B5EF4-FFF2-40B4-BE49-F238E27FC236}">
                <a16:creationId xmlns:a16="http://schemas.microsoft.com/office/drawing/2014/main" id="{39C0C9AD-C2E5-5C7A-FAAC-31DB352B6510}"/>
              </a:ext>
            </a:extLst>
          </p:cNvPr>
          <p:cNvGrpSpPr/>
          <p:nvPr/>
        </p:nvGrpSpPr>
        <p:grpSpPr>
          <a:xfrm>
            <a:off x="6518391" y="2615051"/>
            <a:ext cx="1070010" cy="2626310"/>
            <a:chOff x="6185260" y="1057742"/>
            <a:chExt cx="1252417" cy="3074023"/>
          </a:xfrm>
        </p:grpSpPr>
        <p:sp>
          <p:nvSpPr>
            <p:cNvPr id="35" name="Rectangle 8">
              <a:extLst>
                <a:ext uri="{FF2B5EF4-FFF2-40B4-BE49-F238E27FC236}">
                  <a16:creationId xmlns:a16="http://schemas.microsoft.com/office/drawing/2014/main" id="{C50FA809-7804-E124-3640-E536A7B21C2E}"/>
                </a:ext>
              </a:extLst>
            </p:cNvPr>
            <p:cNvSpPr>
              <a:spLocks noChangeArrowheads="1"/>
            </p:cNvSpPr>
            <p:nvPr/>
          </p:nvSpPr>
          <p:spPr bwMode="auto">
            <a:xfrm>
              <a:off x="6185260" y="1057742"/>
              <a:ext cx="1252417" cy="2856317"/>
            </a:xfrm>
            <a:prstGeom prst="rect">
              <a:avLst/>
            </a:prstGeom>
            <a:solidFill>
              <a:schemeClr val="bg1"/>
            </a:solidFill>
            <a:ln w="9525">
              <a:solidFill>
                <a:schemeClr val="tx1"/>
              </a:solidFill>
              <a:miter lim="800000"/>
            </a:ln>
            <a:effectLst/>
          </p:spPr>
          <p:txBody>
            <a:bodyPr wrap="none" anchor="ctr"/>
            <a:lstStyle/>
            <a:p>
              <a:pPr algn="ctr">
                <a:defRPr/>
              </a:pPr>
              <a:endParaRPr lang="ru-RU" altLang="ru-RU" b="1">
                <a:effectLst>
                  <a:outerShdw blurRad="38100" dist="38100" dir="2700000" algn="tl">
                    <a:srgbClr val="C0C0C0"/>
                  </a:outerShdw>
                </a:effectLst>
              </a:endParaRPr>
            </a:p>
          </p:txBody>
        </p:sp>
        <p:grpSp>
          <p:nvGrpSpPr>
            <p:cNvPr id="69" name="Group 9">
              <a:extLst>
                <a:ext uri="{FF2B5EF4-FFF2-40B4-BE49-F238E27FC236}">
                  <a16:creationId xmlns:a16="http://schemas.microsoft.com/office/drawing/2014/main" id="{F8D004BD-49A9-A7EC-26A7-2DD9244B83FE}"/>
                </a:ext>
              </a:extLst>
            </p:cNvPr>
            <p:cNvGrpSpPr/>
            <p:nvPr/>
          </p:nvGrpSpPr>
          <p:grpSpPr bwMode="auto">
            <a:xfrm>
              <a:off x="6249986" y="1523838"/>
              <a:ext cx="1042401" cy="1850641"/>
              <a:chOff x="4700" y="1094"/>
              <a:chExt cx="679" cy="1117"/>
            </a:xfrm>
          </p:grpSpPr>
          <p:sp>
            <p:nvSpPr>
              <p:cNvPr id="70" name="Text Box 10">
                <a:extLst>
                  <a:ext uri="{FF2B5EF4-FFF2-40B4-BE49-F238E27FC236}">
                    <a16:creationId xmlns:a16="http://schemas.microsoft.com/office/drawing/2014/main" id="{0FE740F7-18B7-E4D5-3012-24C00AB8539D}"/>
                  </a:ext>
                </a:extLst>
              </p:cNvPr>
              <p:cNvSpPr txBox="1">
                <a:spLocks noChangeArrowheads="1"/>
              </p:cNvSpPr>
              <p:nvPr/>
            </p:nvSpPr>
            <p:spPr bwMode="auto">
              <a:xfrm>
                <a:off x="4700" y="1094"/>
                <a:ext cx="179" cy="167"/>
              </a:xfrm>
              <a:prstGeom prst="rect">
                <a:avLst/>
              </a:prstGeom>
              <a:solidFill>
                <a:schemeClr val="bg1"/>
              </a:solidFill>
              <a:ln>
                <a:noFill/>
              </a:ln>
              <a:effectLst/>
            </p:spPr>
            <p:txBody>
              <a:bodyPr wrap="square">
                <a:spAutoFit/>
              </a:bodyPr>
              <a:lstStyle/>
              <a:p>
                <a:pPr>
                  <a:defRPr/>
                </a:pPr>
                <a:r>
                  <a:rPr lang="en-US" altLang="ru-RU" sz="1200" b="1" dirty="0">
                    <a:effectLst>
                      <a:outerShdw blurRad="38100" dist="38100" dir="2700000" algn="tl">
                        <a:srgbClr val="C0C0C0"/>
                      </a:outerShdw>
                    </a:effectLst>
                    <a:latin typeface="Arial" panose="020B0704020202020204" pitchFamily="34" charset="0"/>
                    <a:cs typeface="Arial" panose="020B0704020202020204" pitchFamily="34" charset="0"/>
                  </a:rPr>
                  <a:t>m</a:t>
                </a:r>
                <a:endParaRPr lang="ru-RU" altLang="ru-RU" sz="1200" b="1" dirty="0">
                  <a:effectLst>
                    <a:outerShdw blurRad="38100" dist="38100" dir="2700000" algn="tl">
                      <a:srgbClr val="C0C0C0"/>
                    </a:outerShdw>
                  </a:effectLst>
                  <a:latin typeface="Arial" panose="020B0704020202020204" pitchFamily="34" charset="0"/>
                  <a:cs typeface="Arial" panose="020B0704020202020204" pitchFamily="34" charset="0"/>
                </a:endParaRPr>
              </a:p>
            </p:txBody>
          </p:sp>
          <p:sp>
            <p:nvSpPr>
              <p:cNvPr id="71" name="Text Box 11">
                <a:extLst>
                  <a:ext uri="{FF2B5EF4-FFF2-40B4-BE49-F238E27FC236}">
                    <a16:creationId xmlns:a16="http://schemas.microsoft.com/office/drawing/2014/main" id="{C27A3AB9-9752-F85D-D859-B352FEAFD39E}"/>
                  </a:ext>
                </a:extLst>
              </p:cNvPr>
              <p:cNvSpPr txBox="1">
                <a:spLocks noChangeArrowheads="1"/>
              </p:cNvSpPr>
              <p:nvPr/>
            </p:nvSpPr>
            <p:spPr bwMode="auto">
              <a:xfrm>
                <a:off x="4700" y="1367"/>
                <a:ext cx="176" cy="222"/>
              </a:xfrm>
              <a:prstGeom prst="rect">
                <a:avLst/>
              </a:prstGeom>
              <a:solidFill>
                <a:schemeClr val="bg1"/>
              </a:solidFill>
              <a:ln>
                <a:noFill/>
              </a:ln>
              <a:effectLst/>
            </p:spPr>
            <p:txBody>
              <a:bodyPr>
                <a:spAutoFit/>
              </a:bodyPr>
              <a:lstStyle/>
              <a:p>
                <a:pPr>
                  <a:defRPr/>
                </a:pPr>
                <a:r>
                  <a:rPr lang="en-US" altLang="ru-RU" sz="1200" b="1" dirty="0">
                    <a:effectLst>
                      <a:outerShdw blurRad="38100" dist="38100" dir="2700000" algn="tl">
                        <a:srgbClr val="C0C0C0"/>
                      </a:outerShdw>
                    </a:effectLst>
                    <a:latin typeface="Arial" panose="020B0704020202020204" pitchFamily="34" charset="0"/>
                    <a:cs typeface="Arial" panose="020B0704020202020204" pitchFamily="34" charset="0"/>
                  </a:rPr>
                  <a:t>s</a:t>
                </a:r>
                <a:endParaRPr lang="ru-RU" altLang="ru-RU" sz="1200" b="1" dirty="0">
                  <a:effectLst>
                    <a:outerShdw blurRad="38100" dist="38100" dir="2700000" algn="tl">
                      <a:srgbClr val="C0C0C0"/>
                    </a:outerShdw>
                  </a:effectLst>
                  <a:latin typeface="Arial" panose="020B0704020202020204" pitchFamily="34" charset="0"/>
                  <a:cs typeface="Arial" panose="020B0704020202020204" pitchFamily="34" charset="0"/>
                </a:endParaRPr>
              </a:p>
            </p:txBody>
          </p:sp>
          <p:sp>
            <p:nvSpPr>
              <p:cNvPr id="72" name="Text Box 12">
                <a:extLst>
                  <a:ext uri="{FF2B5EF4-FFF2-40B4-BE49-F238E27FC236}">
                    <a16:creationId xmlns:a16="http://schemas.microsoft.com/office/drawing/2014/main" id="{2B70EA65-F4D8-D031-6C6D-B01030CD95DF}"/>
                  </a:ext>
                </a:extLst>
              </p:cNvPr>
              <p:cNvSpPr txBox="1">
                <a:spLocks noChangeArrowheads="1"/>
              </p:cNvSpPr>
              <p:nvPr/>
            </p:nvSpPr>
            <p:spPr bwMode="auto">
              <a:xfrm>
                <a:off x="4716" y="1989"/>
                <a:ext cx="176" cy="222"/>
              </a:xfrm>
              <a:prstGeom prst="rect">
                <a:avLst/>
              </a:prstGeom>
              <a:solidFill>
                <a:schemeClr val="bg1"/>
              </a:solidFill>
              <a:ln>
                <a:noFill/>
              </a:ln>
              <a:effectLst/>
            </p:spPr>
            <p:txBody>
              <a:bodyPr>
                <a:spAutoFit/>
              </a:bodyPr>
              <a:lstStyle/>
              <a:p>
                <a:pPr>
                  <a:defRPr/>
                </a:pPr>
                <a:r>
                  <a:rPr lang="en-US" altLang="ru-RU" sz="1200" b="1" dirty="0">
                    <a:effectLst>
                      <a:outerShdw blurRad="38100" dist="38100" dir="2700000" algn="tl">
                        <a:srgbClr val="C0C0C0"/>
                      </a:outerShdw>
                    </a:effectLst>
                    <a:latin typeface="Arial" panose="020B0704020202020204" pitchFamily="34" charset="0"/>
                    <a:cs typeface="Arial" panose="020B0704020202020204" pitchFamily="34" charset="0"/>
                  </a:rPr>
                  <a:t>a</a:t>
                </a:r>
                <a:endParaRPr lang="ru-RU" altLang="ru-RU" sz="1200" b="1" dirty="0">
                  <a:effectLst>
                    <a:outerShdw blurRad="38100" dist="38100" dir="2700000" algn="tl">
                      <a:srgbClr val="C0C0C0"/>
                    </a:outerShdw>
                  </a:effectLst>
                  <a:latin typeface="Arial" panose="020B0704020202020204" pitchFamily="34" charset="0"/>
                  <a:cs typeface="Arial" panose="020B0704020202020204" pitchFamily="34" charset="0"/>
                </a:endParaRPr>
              </a:p>
            </p:txBody>
          </p:sp>
          <p:sp>
            <p:nvSpPr>
              <p:cNvPr id="73" name="Rectangle 13">
                <a:extLst>
                  <a:ext uri="{FF2B5EF4-FFF2-40B4-BE49-F238E27FC236}">
                    <a16:creationId xmlns:a16="http://schemas.microsoft.com/office/drawing/2014/main" id="{9A65B59B-E5BA-0F2B-B9FE-93C0CFA67EF0}"/>
                  </a:ext>
                </a:extLst>
              </p:cNvPr>
              <p:cNvSpPr>
                <a:spLocks noChangeArrowheads="1"/>
              </p:cNvSpPr>
              <p:nvPr/>
            </p:nvSpPr>
            <p:spPr bwMode="auto">
              <a:xfrm>
                <a:off x="4860" y="1241"/>
                <a:ext cx="479" cy="41"/>
              </a:xfrm>
              <a:prstGeom prst="rect">
                <a:avLst/>
              </a:prstGeom>
              <a:solidFill>
                <a:srgbClr val="0033CC"/>
              </a:solidFill>
              <a:ln w="9525">
                <a:solidFill>
                  <a:schemeClr val="tx1"/>
                </a:solidFill>
                <a:miter lim="800000"/>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74" name="Rectangle 14">
                <a:extLst>
                  <a:ext uri="{FF2B5EF4-FFF2-40B4-BE49-F238E27FC236}">
                    <a16:creationId xmlns:a16="http://schemas.microsoft.com/office/drawing/2014/main" id="{833BFC92-A711-58DB-E133-A6A22CC88885}"/>
                  </a:ext>
                </a:extLst>
              </p:cNvPr>
              <p:cNvSpPr>
                <a:spLocks noChangeArrowheads="1"/>
              </p:cNvSpPr>
              <p:nvPr/>
            </p:nvSpPr>
            <p:spPr bwMode="auto">
              <a:xfrm>
                <a:off x="4860" y="1425"/>
                <a:ext cx="479" cy="42"/>
              </a:xfrm>
              <a:prstGeom prst="rect">
                <a:avLst/>
              </a:prstGeom>
              <a:solidFill>
                <a:srgbClr val="FF0000"/>
              </a:solidFill>
              <a:ln w="9525">
                <a:solidFill>
                  <a:schemeClr val="tx1"/>
                </a:solidFill>
                <a:miter lim="800000"/>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75" name="Rectangle 15">
                <a:extLst>
                  <a:ext uri="{FF2B5EF4-FFF2-40B4-BE49-F238E27FC236}">
                    <a16:creationId xmlns:a16="http://schemas.microsoft.com/office/drawing/2014/main" id="{B9F6D704-A704-837C-26BD-087183863BB7}"/>
                  </a:ext>
                </a:extLst>
              </p:cNvPr>
              <p:cNvSpPr>
                <a:spLocks noChangeArrowheads="1"/>
              </p:cNvSpPr>
              <p:nvPr/>
            </p:nvSpPr>
            <p:spPr bwMode="auto">
              <a:xfrm>
                <a:off x="4860" y="2141"/>
                <a:ext cx="479" cy="42"/>
              </a:xfrm>
              <a:prstGeom prst="rect">
                <a:avLst/>
              </a:prstGeom>
              <a:solidFill>
                <a:srgbClr val="0033CC"/>
              </a:solidFill>
              <a:ln w="9525">
                <a:solidFill>
                  <a:schemeClr val="tx1"/>
                </a:solidFill>
                <a:miter lim="800000"/>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76" name="Line 16">
                <a:extLst>
                  <a:ext uri="{FF2B5EF4-FFF2-40B4-BE49-F238E27FC236}">
                    <a16:creationId xmlns:a16="http://schemas.microsoft.com/office/drawing/2014/main" id="{9D892CD5-5D33-53C8-0DE8-34FC328089A0}"/>
                  </a:ext>
                </a:extLst>
              </p:cNvPr>
              <p:cNvSpPr>
                <a:spLocks noChangeShapeType="1"/>
              </p:cNvSpPr>
              <p:nvPr/>
            </p:nvSpPr>
            <p:spPr bwMode="auto">
              <a:xfrm>
                <a:off x="5379" y="1367"/>
                <a:ext cx="0" cy="124"/>
              </a:xfrm>
              <a:prstGeom prst="line">
                <a:avLst/>
              </a:prstGeom>
              <a:noFill/>
              <a:ln w="9525">
                <a:solidFill>
                  <a:schemeClr val="tx1"/>
                </a:solidFill>
                <a:round/>
                <a:headEnd type="stealth" w="med" len="med"/>
                <a:tailEnd type="stealth" w="med" len="med"/>
              </a:ln>
              <a:effectLst/>
            </p:spPr>
            <p:txBody>
              <a:bodyPr/>
              <a:lstStyle/>
              <a:p>
                <a:pPr algn="ctr">
                  <a:defRPr/>
                </a:pPr>
                <a:endParaRPr lang="ru-RU">
                  <a:effectLst>
                    <a:outerShdw blurRad="38100" dist="38100" dir="2700000" algn="tl">
                      <a:srgbClr val="000000">
                        <a:alpha val="43137"/>
                      </a:srgbClr>
                    </a:outerShdw>
                  </a:effectLst>
                </a:endParaRPr>
              </a:p>
            </p:txBody>
          </p:sp>
        </p:grpSp>
        <p:sp>
          <p:nvSpPr>
            <p:cNvPr id="77" name="Rectangle 133">
              <a:extLst>
                <a:ext uri="{FF2B5EF4-FFF2-40B4-BE49-F238E27FC236}">
                  <a16:creationId xmlns:a16="http://schemas.microsoft.com/office/drawing/2014/main" id="{020579E2-B252-C4E6-B119-C870EBA27A6D}"/>
                </a:ext>
              </a:extLst>
            </p:cNvPr>
            <p:cNvSpPr>
              <a:spLocks noChangeArrowheads="1"/>
            </p:cNvSpPr>
            <p:nvPr/>
          </p:nvSpPr>
          <p:spPr bwMode="auto">
            <a:xfrm>
              <a:off x="6446489" y="3906441"/>
              <a:ext cx="833923" cy="225324"/>
            </a:xfrm>
            <a:prstGeom prst="rect">
              <a:avLst/>
            </a:prstGeom>
            <a:solidFill>
              <a:srgbClr val="FF0000"/>
            </a:solidFill>
            <a:ln w="9525">
              <a:solidFill>
                <a:schemeClr val="tx1"/>
              </a:solidFill>
              <a:miter lim="800000"/>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78" name="Text Box 135">
              <a:extLst>
                <a:ext uri="{FF2B5EF4-FFF2-40B4-BE49-F238E27FC236}">
                  <a16:creationId xmlns:a16="http://schemas.microsoft.com/office/drawing/2014/main" id="{092A70DA-5859-B9C3-4424-D71A953D67E1}"/>
                </a:ext>
              </a:extLst>
            </p:cNvPr>
            <p:cNvSpPr txBox="1">
              <a:spLocks noChangeArrowheads="1"/>
            </p:cNvSpPr>
            <p:nvPr/>
          </p:nvSpPr>
          <p:spPr bwMode="auto">
            <a:xfrm>
              <a:off x="6323223" y="3885002"/>
              <a:ext cx="1080149" cy="241504"/>
            </a:xfrm>
            <a:prstGeom prst="rect">
              <a:avLst/>
            </a:prstGeom>
            <a:noFill/>
            <a:ln>
              <a:noFill/>
            </a:ln>
            <a:effectLst/>
          </p:spPr>
          <p:txBody>
            <a:bodyPr wrap="square">
              <a:noAutofit/>
            </a:bodyPr>
            <a:lstStyle/>
            <a:p>
              <a:pPr algn="ctr">
                <a:defRPr/>
              </a:pPr>
              <a:r>
                <a:rPr lang="en-US" altLang="ru-RU" sz="1200" b="1" dirty="0">
                  <a:effectLst>
                    <a:outerShdw blurRad="38100" dist="38100" dir="2700000" algn="tl">
                      <a:srgbClr val="C0C0C0"/>
                    </a:outerShdw>
                  </a:effectLst>
                </a:rPr>
                <a:t>Detector</a:t>
              </a:r>
              <a:endParaRPr lang="ru-RU" altLang="ru-RU" sz="1200" b="1" dirty="0">
                <a:effectLst>
                  <a:outerShdw blurRad="38100" dist="38100" dir="2700000" algn="tl">
                    <a:srgbClr val="C0C0C0"/>
                  </a:outerShdw>
                </a:effectLst>
              </a:endParaRPr>
            </a:p>
          </p:txBody>
        </p:sp>
      </p:grpSp>
      <mc:AlternateContent xmlns:mc="http://schemas.openxmlformats.org/markup-compatibility/2006">
        <mc:Choice xmlns:a14="http://schemas.microsoft.com/office/drawing/2010/main" Requires="a14">
          <p:sp>
            <p:nvSpPr>
              <p:cNvPr id="79" name="Object 7">
                <a:extLst>
                  <a:ext uri="{FF2B5EF4-FFF2-40B4-BE49-F238E27FC236}">
                    <a16:creationId xmlns:a16="http://schemas.microsoft.com/office/drawing/2014/main" id="{4113146E-6331-FBAF-7890-196B3555B199}"/>
                  </a:ext>
                </a:extLst>
              </p:cNvPr>
              <p:cNvSpPr txBox="1"/>
              <p:nvPr/>
            </p:nvSpPr>
            <p:spPr bwMode="auto">
              <a:xfrm>
                <a:off x="6491339" y="3815632"/>
                <a:ext cx="1196215" cy="1520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ru-RU" sz="1000" b="1" i="1">
                          <a:solidFill>
                            <a:srgbClr val="0000FF"/>
                          </a:solidFill>
                          <a:latin typeface="Cambria Math" panose="02040503050406030204" pitchFamily="18" charset="0"/>
                        </a:rPr>
                        <m:t>𝒂</m:t>
                      </m:r>
                      <m:r>
                        <a:rPr lang="ru-RU" sz="1000" b="1" i="1">
                          <a:solidFill>
                            <a:srgbClr val="0000FF"/>
                          </a:solidFill>
                          <a:latin typeface="Cambria Math" panose="02040503050406030204" pitchFamily="18" charset="0"/>
                        </a:rPr>
                        <m:t>≅−</m:t>
                      </m:r>
                      <m:r>
                        <a:rPr lang="ru-RU" sz="1000" b="1" i="1">
                          <a:solidFill>
                            <a:srgbClr val="0000FF"/>
                          </a:solidFill>
                          <a:latin typeface="Cambria Math" panose="02040503050406030204" pitchFamily="18" charset="0"/>
                        </a:rPr>
                        <m:t>𝑨</m:t>
                      </m:r>
                      <m:sSup>
                        <m:sSupPr>
                          <m:ctrlPr>
                            <a:rPr lang="ru-RU" sz="1000" b="1" i="1">
                              <a:solidFill>
                                <a:srgbClr val="0000FF"/>
                              </a:solidFill>
                              <a:latin typeface="Cambria Math" panose="02040503050406030204" pitchFamily="18" charset="0"/>
                            </a:rPr>
                          </m:ctrlPr>
                        </m:sSupPr>
                        <m:e>
                          <m:r>
                            <a:rPr lang="ru-RU" sz="1000" b="1" i="1">
                              <a:solidFill>
                                <a:srgbClr val="0000FF"/>
                              </a:solidFill>
                              <a:latin typeface="Cambria Math" panose="02040503050406030204" pitchFamily="18" charset="0"/>
                            </a:rPr>
                            <m:t>𝜴</m:t>
                          </m:r>
                        </m:e>
                        <m:sup>
                          <m:r>
                            <a:rPr lang="ru-RU" sz="1000" b="1" i="1">
                              <a:solidFill>
                                <a:srgbClr val="0000FF"/>
                              </a:solidFill>
                              <a:latin typeface="Cambria Math" panose="02040503050406030204" pitchFamily="18" charset="0"/>
                            </a:rPr>
                            <m:t>𝟐</m:t>
                          </m:r>
                        </m:sup>
                      </m:sSup>
                      <m:func>
                        <m:funcPr>
                          <m:ctrlPr>
                            <a:rPr lang="ru-RU" sz="1000" b="1" i="1">
                              <a:solidFill>
                                <a:srgbClr val="0000FF"/>
                              </a:solidFill>
                              <a:latin typeface="Cambria Math" panose="02040503050406030204" pitchFamily="18" charset="0"/>
                            </a:rPr>
                          </m:ctrlPr>
                        </m:funcPr>
                        <m:fName>
                          <m:r>
                            <a:rPr lang="ru-RU" sz="1000" b="1" i="0">
                              <a:solidFill>
                                <a:srgbClr val="0000FF"/>
                              </a:solidFill>
                              <a:latin typeface="Cambria Math" panose="02040503050406030204" pitchFamily="18" charset="0"/>
                            </a:rPr>
                            <m:t>𝐬𝐢𝐧</m:t>
                          </m:r>
                        </m:fName>
                        <m:e>
                          <m:r>
                            <a:rPr lang="ru-RU" sz="1000" b="1" i="1">
                              <a:solidFill>
                                <a:srgbClr val="0000FF"/>
                              </a:solidFill>
                              <a:latin typeface="Cambria Math" panose="02040503050406030204" pitchFamily="18" charset="0"/>
                            </a:rPr>
                            <m:t>𝜴</m:t>
                          </m:r>
                        </m:e>
                      </m:func>
                      <m:r>
                        <a:rPr lang="ru-RU" sz="1000" b="1" i="1">
                          <a:solidFill>
                            <a:srgbClr val="0000FF"/>
                          </a:solidFill>
                          <a:latin typeface="Cambria Math" panose="02040503050406030204" pitchFamily="18" charset="0"/>
                        </a:rPr>
                        <m:t>𝒕</m:t>
                      </m:r>
                    </m:oMath>
                  </m:oMathPara>
                </a14:m>
                <a:endParaRPr lang="ru-RU" sz="1000" b="1" dirty="0"/>
              </a:p>
            </p:txBody>
          </p:sp>
        </mc:Choice>
        <mc:Fallback>
          <p:sp>
            <p:nvSpPr>
              <p:cNvPr id="79" name="Object 7">
                <a:extLst>
                  <a:ext uri="{FF2B5EF4-FFF2-40B4-BE49-F238E27FC236}">
                    <a16:creationId xmlns:a16="http://schemas.microsoft.com/office/drawing/2014/main" id="{4113146E-6331-FBAF-7890-196B3555B199}"/>
                  </a:ext>
                </a:extLst>
              </p:cNvPr>
              <p:cNvSpPr txBox="1">
                <a:spLocks noRot="1" noChangeAspect="1" noMove="1" noResize="1" noEditPoints="1" noAdjustHandles="1" noChangeArrowheads="1" noChangeShapeType="1" noTextEdit="1"/>
              </p:cNvSpPr>
              <p:nvPr/>
            </p:nvSpPr>
            <p:spPr bwMode="auto">
              <a:xfrm>
                <a:off x="6491339" y="3815632"/>
                <a:ext cx="1196215" cy="152032"/>
              </a:xfrm>
              <a:prstGeom prst="rect">
                <a:avLst/>
              </a:prstGeom>
              <a:blipFill>
                <a:blip r:embed="rId14"/>
                <a:stretch>
                  <a:fillRect b="-40000"/>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80" name="Object 8">
                <a:extLst>
                  <a:ext uri="{FF2B5EF4-FFF2-40B4-BE49-F238E27FC236}">
                    <a16:creationId xmlns:a16="http://schemas.microsoft.com/office/drawing/2014/main" id="{D8DE7199-28C3-3693-4BB5-90DABB47381E}"/>
                  </a:ext>
                </a:extLst>
              </p:cNvPr>
              <p:cNvSpPr txBox="1"/>
              <p:nvPr/>
            </p:nvSpPr>
            <p:spPr bwMode="auto">
              <a:xfrm>
                <a:off x="6558113" y="3643958"/>
                <a:ext cx="1030288" cy="2032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ru-RU" sz="1000" b="1" i="1">
                          <a:solidFill>
                            <a:srgbClr val="0000FF"/>
                          </a:solidFill>
                          <a:latin typeface="Cambria Math" panose="02040503050406030204" pitchFamily="18" charset="0"/>
                        </a:rPr>
                        <m:t>𝑽</m:t>
                      </m:r>
                      <m:r>
                        <a:rPr lang="ru-RU" sz="1000" b="1" i="1">
                          <a:solidFill>
                            <a:srgbClr val="0000FF"/>
                          </a:solidFill>
                          <a:latin typeface="Cambria Math" panose="02040503050406030204" pitchFamily="18" charset="0"/>
                        </a:rPr>
                        <m:t>≅</m:t>
                      </m:r>
                      <m:r>
                        <a:rPr lang="ru-RU" sz="1000" b="1" i="1">
                          <a:solidFill>
                            <a:srgbClr val="0000FF"/>
                          </a:solidFill>
                          <a:latin typeface="Cambria Math" panose="02040503050406030204" pitchFamily="18" charset="0"/>
                        </a:rPr>
                        <m:t>𝑨</m:t>
                      </m:r>
                      <m:r>
                        <a:rPr lang="ru-RU" sz="1000" b="1" i="1">
                          <a:solidFill>
                            <a:srgbClr val="0000FF"/>
                          </a:solidFill>
                          <a:latin typeface="Cambria Math" panose="02040503050406030204" pitchFamily="18" charset="0"/>
                        </a:rPr>
                        <m:t>𝜴</m:t>
                      </m:r>
                      <m:func>
                        <m:funcPr>
                          <m:ctrlPr>
                            <a:rPr lang="ru-RU" sz="1000" b="1" i="1">
                              <a:solidFill>
                                <a:srgbClr val="0000FF"/>
                              </a:solidFill>
                              <a:latin typeface="Cambria Math" panose="02040503050406030204" pitchFamily="18" charset="0"/>
                            </a:rPr>
                          </m:ctrlPr>
                        </m:funcPr>
                        <m:fName>
                          <m:r>
                            <a:rPr lang="ru-RU" sz="1000" b="1" i="0">
                              <a:solidFill>
                                <a:srgbClr val="0000FF"/>
                              </a:solidFill>
                              <a:latin typeface="Cambria Math" panose="02040503050406030204" pitchFamily="18" charset="0"/>
                            </a:rPr>
                            <m:t>𝐜𝐨𝐬</m:t>
                          </m:r>
                        </m:fName>
                        <m:e>
                          <m:r>
                            <a:rPr lang="ru-RU" sz="1000" b="1" i="1">
                              <a:solidFill>
                                <a:srgbClr val="0000FF"/>
                              </a:solidFill>
                              <a:latin typeface="Cambria Math" panose="02040503050406030204" pitchFamily="18" charset="0"/>
                            </a:rPr>
                            <m:t>𝜴</m:t>
                          </m:r>
                        </m:e>
                      </m:func>
                      <m:r>
                        <a:rPr lang="ru-RU" sz="1000" b="1" i="1">
                          <a:solidFill>
                            <a:srgbClr val="0000FF"/>
                          </a:solidFill>
                          <a:latin typeface="Cambria Math" panose="02040503050406030204" pitchFamily="18" charset="0"/>
                        </a:rPr>
                        <m:t>𝒕</m:t>
                      </m:r>
                    </m:oMath>
                  </m:oMathPara>
                </a14:m>
                <a:endParaRPr lang="ru-RU" sz="1000" b="1" dirty="0"/>
              </a:p>
            </p:txBody>
          </p:sp>
        </mc:Choice>
        <mc:Fallback>
          <p:sp>
            <p:nvSpPr>
              <p:cNvPr id="80" name="Object 8">
                <a:extLst>
                  <a:ext uri="{FF2B5EF4-FFF2-40B4-BE49-F238E27FC236}">
                    <a16:creationId xmlns:a16="http://schemas.microsoft.com/office/drawing/2014/main" id="{D8DE7199-28C3-3693-4BB5-90DABB47381E}"/>
                  </a:ext>
                </a:extLst>
              </p:cNvPr>
              <p:cNvSpPr txBox="1">
                <a:spLocks noRot="1" noChangeAspect="1" noMove="1" noResize="1" noEditPoints="1" noAdjustHandles="1" noChangeArrowheads="1" noChangeShapeType="1" noTextEdit="1"/>
              </p:cNvSpPr>
              <p:nvPr/>
            </p:nvSpPr>
            <p:spPr bwMode="auto">
              <a:xfrm>
                <a:off x="6558113" y="3643958"/>
                <a:ext cx="1030288" cy="203200"/>
              </a:xfrm>
              <a:prstGeom prst="rect">
                <a:avLst/>
              </a:prstGeom>
              <a:blipFill>
                <a:blip r:embed="rId15"/>
                <a:stretch>
                  <a:fillRect b="-6061"/>
                </a:stretch>
              </a:blipFill>
            </p:spPr>
            <p:txBody>
              <a:bodyPr/>
              <a:lstStyle/>
              <a:p>
                <a:r>
                  <a:rPr lang="ru-RU">
                    <a:noFill/>
                  </a:rPr>
                  <a:t> </a:t>
                </a:r>
              </a:p>
            </p:txBody>
          </p:sp>
        </mc:Fallback>
      </mc:AlternateContent>
      <p:graphicFrame>
        <p:nvGraphicFramePr>
          <p:cNvPr id="81" name="Object 4">
            <a:extLst>
              <a:ext uri="{FF2B5EF4-FFF2-40B4-BE49-F238E27FC236}">
                <a16:creationId xmlns:a16="http://schemas.microsoft.com/office/drawing/2014/main" id="{ECC5B86E-2A47-64CD-29A2-DCEE9CBDAD44}"/>
              </a:ext>
            </a:extLst>
          </p:cNvPr>
          <p:cNvGraphicFramePr>
            <a:graphicFrameLocks noChangeAspect="1"/>
          </p:cNvGraphicFramePr>
          <p:nvPr>
            <p:extLst>
              <p:ext uri="{D42A27DB-BD31-4B8C-83A1-F6EECF244321}">
                <p14:modId xmlns:p14="http://schemas.microsoft.com/office/powerpoint/2010/main" val="1662826886"/>
              </p:ext>
            </p:extLst>
          </p:nvPr>
        </p:nvGraphicFramePr>
        <p:xfrm>
          <a:off x="6762570" y="5485799"/>
          <a:ext cx="2339752" cy="518518"/>
        </p:xfrm>
        <a:graphic>
          <a:graphicData uri="http://schemas.openxmlformats.org/presentationml/2006/ole">
            <mc:AlternateContent xmlns:mc="http://schemas.openxmlformats.org/markup-compatibility/2006">
              <mc:Choice xmlns:v="urn:schemas-microsoft-com:vml" Requires="v">
                <p:oleObj name="Equation" r:id="rId16" imgW="48158400" imgH="10668000" progId="Equation.DSMT4">
                  <p:embed/>
                </p:oleObj>
              </mc:Choice>
              <mc:Fallback>
                <p:oleObj name="Equation" r:id="rId16" imgW="48158400" imgH="10668000" progId="Equation.DSMT4">
                  <p:embed/>
                  <p:pic>
                    <p:nvPicPr>
                      <p:cNvPr id="81" name="Object 4">
                        <a:extLst>
                          <a:ext uri="{FF2B5EF4-FFF2-40B4-BE49-F238E27FC236}">
                            <a16:creationId xmlns:a16="http://schemas.microsoft.com/office/drawing/2014/main" id="{ECC5B86E-2A47-64CD-29A2-DCEE9CBDAD4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62570" y="5485799"/>
                        <a:ext cx="2339752" cy="518518"/>
                      </a:xfrm>
                      <a:prstGeom prst="rect">
                        <a:avLst/>
                      </a:prstGeom>
                      <a:noFill/>
                    </p:spPr>
                  </p:pic>
                </p:oleObj>
              </mc:Fallback>
            </mc:AlternateContent>
          </a:graphicData>
        </a:graphic>
      </p:graphicFrame>
      <p:graphicFrame>
        <p:nvGraphicFramePr>
          <p:cNvPr id="82" name="Object 5">
            <a:extLst>
              <a:ext uri="{FF2B5EF4-FFF2-40B4-BE49-F238E27FC236}">
                <a16:creationId xmlns:a16="http://schemas.microsoft.com/office/drawing/2014/main" id="{5C43D2B9-1549-28EE-96FC-EEB6C0B0C6DC}"/>
              </a:ext>
            </a:extLst>
          </p:cNvPr>
          <p:cNvGraphicFramePr>
            <a:graphicFrameLocks noChangeAspect="1"/>
          </p:cNvGraphicFramePr>
          <p:nvPr>
            <p:extLst>
              <p:ext uri="{D42A27DB-BD31-4B8C-83A1-F6EECF244321}">
                <p14:modId xmlns:p14="http://schemas.microsoft.com/office/powerpoint/2010/main" val="3297621175"/>
              </p:ext>
            </p:extLst>
          </p:nvPr>
        </p:nvGraphicFramePr>
        <p:xfrm>
          <a:off x="9241169" y="5635058"/>
          <a:ext cx="1487919" cy="263986"/>
        </p:xfrm>
        <a:graphic>
          <a:graphicData uri="http://schemas.openxmlformats.org/presentationml/2006/ole">
            <mc:AlternateContent xmlns:mc="http://schemas.openxmlformats.org/markup-compatibility/2006">
              <mc:Choice xmlns:v="urn:schemas-microsoft-com:vml" Requires="v">
                <p:oleObj name="Equation" r:id="rId18" imgW="24079200" imgH="4267200" progId="Equation.DSMT4">
                  <p:embed/>
                </p:oleObj>
              </mc:Choice>
              <mc:Fallback>
                <p:oleObj name="Equation" r:id="rId18" imgW="24079200" imgH="4267200" progId="Equation.DSMT4">
                  <p:embed/>
                  <p:pic>
                    <p:nvPicPr>
                      <p:cNvPr id="82" name="Object 5">
                        <a:extLst>
                          <a:ext uri="{FF2B5EF4-FFF2-40B4-BE49-F238E27FC236}">
                            <a16:creationId xmlns:a16="http://schemas.microsoft.com/office/drawing/2014/main" id="{5C43D2B9-1549-28EE-96FC-EEB6C0B0C6D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41169" y="5635058"/>
                        <a:ext cx="1487919" cy="263986"/>
                      </a:xfrm>
                      <a:prstGeom prst="rect">
                        <a:avLst/>
                      </a:prstGeom>
                      <a:noFill/>
                    </p:spPr>
                  </p:pic>
                </p:oleObj>
              </mc:Fallback>
            </mc:AlternateContent>
          </a:graphicData>
        </a:graphic>
      </p:graphicFrame>
      <p:sp>
        <p:nvSpPr>
          <p:cNvPr id="83" name="TextBox 82">
            <a:extLst>
              <a:ext uri="{FF2B5EF4-FFF2-40B4-BE49-F238E27FC236}">
                <a16:creationId xmlns:a16="http://schemas.microsoft.com/office/drawing/2014/main" id="{CEC48108-DA1A-C249-5209-A649DDDCBE13}"/>
              </a:ext>
            </a:extLst>
          </p:cNvPr>
          <p:cNvSpPr txBox="1"/>
          <p:nvPr/>
        </p:nvSpPr>
        <p:spPr>
          <a:xfrm>
            <a:off x="8278813" y="2636650"/>
            <a:ext cx="3204186" cy="461665"/>
          </a:xfrm>
          <a:prstGeom prst="rect">
            <a:avLst/>
          </a:prstGeom>
          <a:noFill/>
        </p:spPr>
        <p:txBody>
          <a:bodyPr wrap="square" rtlCol="0">
            <a:spAutoFit/>
          </a:bodyPr>
          <a:lstStyle/>
          <a:p>
            <a:pPr algn="just"/>
            <a:r>
              <a:rPr lang="en-US" sz="1200" b="1" dirty="0"/>
              <a:t>Count rate oscillation phase in the dependance on the position of the monochromator</a:t>
            </a:r>
            <a:endParaRPr lang="ru-RU" sz="1200" b="1" dirty="0"/>
          </a:p>
        </p:txBody>
      </p:sp>
      <p:sp>
        <p:nvSpPr>
          <p:cNvPr id="85" name="Text Box 68">
            <a:extLst>
              <a:ext uri="{FF2B5EF4-FFF2-40B4-BE49-F238E27FC236}">
                <a16:creationId xmlns:a16="http://schemas.microsoft.com/office/drawing/2014/main" id="{08B92087-07D4-E99B-1AE2-A0E357C44B44}"/>
              </a:ext>
            </a:extLst>
          </p:cNvPr>
          <p:cNvSpPr txBox="1">
            <a:spLocks noChangeArrowheads="1"/>
          </p:cNvSpPr>
          <p:nvPr/>
        </p:nvSpPr>
        <p:spPr bwMode="auto">
          <a:xfrm>
            <a:off x="6636261" y="6100460"/>
            <a:ext cx="4389343" cy="276999"/>
          </a:xfrm>
          <a:prstGeom prst="rect">
            <a:avLst/>
          </a:prstGeom>
          <a:noFill/>
          <a:ln w="9525">
            <a:noFill/>
            <a:miter lim="800000"/>
          </a:ln>
        </p:spPr>
        <p:txBody>
          <a:bodyPr wrap="none">
            <a:spAutoFit/>
          </a:bodyPr>
          <a:lstStyle/>
          <a:p>
            <a:r>
              <a:rPr lang="en-US" altLang="ru-RU" sz="1200" i="1" dirty="0">
                <a:solidFill>
                  <a:srgbClr val="002060"/>
                </a:solidFill>
                <a:latin typeface="Arial Narrow" panose="020B0706020202030204" pitchFamily="34" charset="0"/>
                <a:cs typeface="Times New Roman" panose="02020603050405020304" pitchFamily="18" charset="0"/>
              </a:rPr>
              <a:t>A.I. Frank, </a:t>
            </a:r>
            <a:r>
              <a:rPr lang="en-US" altLang="ru-RU" sz="1200" i="1" dirty="0" err="1">
                <a:solidFill>
                  <a:srgbClr val="002060"/>
                </a:solidFill>
                <a:latin typeface="Arial Narrow" panose="020B0706020202030204" pitchFamily="34" charset="0"/>
                <a:cs typeface="Times New Roman" panose="02020603050405020304" pitchFamily="18" charset="0"/>
              </a:rPr>
              <a:t>P.Geltenbort</a:t>
            </a:r>
            <a:r>
              <a:rPr lang="en-US" altLang="ru-RU" sz="1200" i="1" dirty="0">
                <a:solidFill>
                  <a:srgbClr val="002060"/>
                </a:solidFill>
                <a:latin typeface="Arial Narrow" panose="020B0706020202030204" pitchFamily="34" charset="0"/>
                <a:cs typeface="Times New Roman" panose="02020603050405020304" pitchFamily="18" charset="0"/>
              </a:rPr>
              <a:t>, </a:t>
            </a:r>
            <a:r>
              <a:rPr lang="en-US" altLang="ru-RU" sz="1200" i="1" dirty="0" err="1">
                <a:solidFill>
                  <a:srgbClr val="002060"/>
                </a:solidFill>
                <a:latin typeface="Arial Narrow" panose="020B0706020202030204" pitchFamily="34" charset="0"/>
                <a:cs typeface="Times New Roman" panose="02020603050405020304" pitchFamily="18" charset="0"/>
              </a:rPr>
              <a:t>G.V.Kulin</a:t>
            </a:r>
            <a:r>
              <a:rPr lang="en-US" altLang="ru-RU" sz="1200" i="1" dirty="0">
                <a:solidFill>
                  <a:srgbClr val="002060"/>
                </a:solidFill>
                <a:latin typeface="Arial Narrow" panose="020B0706020202030204" pitchFamily="34" charset="0"/>
                <a:cs typeface="Times New Roman" panose="02020603050405020304" pitchFamily="18" charset="0"/>
              </a:rPr>
              <a:t>, et al, Phys. At. Nuclei, </a:t>
            </a:r>
            <a:r>
              <a:rPr lang="ru-RU" altLang="ru-RU" sz="1200" i="1" u="sng" dirty="0">
                <a:solidFill>
                  <a:srgbClr val="002060"/>
                </a:solidFill>
                <a:latin typeface="Arial Narrow" panose="020B0706020202030204" pitchFamily="34" charset="0"/>
                <a:cs typeface="Times New Roman" panose="02020603050405020304" pitchFamily="18" charset="0"/>
              </a:rPr>
              <a:t>71</a:t>
            </a:r>
            <a:r>
              <a:rPr lang="en-US" altLang="ru-RU" sz="1200" i="1" dirty="0">
                <a:solidFill>
                  <a:srgbClr val="002060"/>
                </a:solidFill>
                <a:latin typeface="Arial Narrow" panose="020B0706020202030204" pitchFamily="34" charset="0"/>
                <a:cs typeface="Times New Roman" panose="02020603050405020304" pitchFamily="18" charset="0"/>
              </a:rPr>
              <a:t> (2008) 1656.</a:t>
            </a:r>
            <a:r>
              <a:rPr lang="ru-RU" altLang="ru-RU" sz="1200" i="1" dirty="0">
                <a:solidFill>
                  <a:srgbClr val="002060"/>
                </a:solidFill>
                <a:latin typeface="Arial Narrow" panose="020B0706020202030204" pitchFamily="34" charset="0"/>
                <a:cs typeface="Times New Roman" panose="02020603050405020304" pitchFamily="18" charset="0"/>
              </a:rPr>
              <a:t> </a:t>
            </a:r>
          </a:p>
        </p:txBody>
      </p:sp>
      <p:sp>
        <p:nvSpPr>
          <p:cNvPr id="92" name="TextBox 91">
            <a:extLst>
              <a:ext uri="{FF2B5EF4-FFF2-40B4-BE49-F238E27FC236}">
                <a16:creationId xmlns:a16="http://schemas.microsoft.com/office/drawing/2014/main" id="{87A14345-32DF-8D8B-B366-82C0F7B28EB8}"/>
              </a:ext>
            </a:extLst>
          </p:cNvPr>
          <p:cNvSpPr txBox="1"/>
          <p:nvPr/>
        </p:nvSpPr>
        <p:spPr>
          <a:xfrm>
            <a:off x="8225269" y="2048032"/>
            <a:ext cx="2363147" cy="369332"/>
          </a:xfrm>
          <a:prstGeom prst="rect">
            <a:avLst/>
          </a:prstGeom>
          <a:noFill/>
        </p:spPr>
        <p:txBody>
          <a:bodyPr wrap="none" rtlCol="0">
            <a:spAutoFit/>
          </a:bodyPr>
          <a:lstStyle/>
          <a:p>
            <a:r>
              <a:rPr lang="en-US" b="1" dirty="0"/>
              <a:t>Kowalsky</a:t>
            </a:r>
            <a:r>
              <a:rPr lang="ru-RU" b="1" dirty="0"/>
              <a:t>-</a:t>
            </a:r>
            <a:r>
              <a:rPr lang="en-US" b="1" dirty="0"/>
              <a:t>Nosov</a:t>
            </a:r>
            <a:r>
              <a:rPr lang="ru-RU" b="1" dirty="0"/>
              <a:t>-</a:t>
            </a:r>
            <a:r>
              <a:rPr lang="en-US" b="1" dirty="0"/>
              <a:t>Frank</a:t>
            </a:r>
            <a:endParaRPr lang="ru-RU" b="1" dirty="0"/>
          </a:p>
        </p:txBody>
      </p:sp>
      <p:sp>
        <p:nvSpPr>
          <p:cNvPr id="93" name="TextBox 92">
            <a:extLst>
              <a:ext uri="{FF2B5EF4-FFF2-40B4-BE49-F238E27FC236}">
                <a16:creationId xmlns:a16="http://schemas.microsoft.com/office/drawing/2014/main" id="{2CB01DA5-36CB-98E0-BC42-C7ED40F7DB24}"/>
              </a:ext>
            </a:extLst>
          </p:cNvPr>
          <p:cNvSpPr txBox="1"/>
          <p:nvPr/>
        </p:nvSpPr>
        <p:spPr>
          <a:xfrm>
            <a:off x="6113089" y="1472565"/>
            <a:ext cx="5681964" cy="307777"/>
          </a:xfrm>
          <a:prstGeom prst="rect">
            <a:avLst/>
          </a:prstGeom>
          <a:noFill/>
        </p:spPr>
        <p:txBody>
          <a:bodyPr wrap="square" rtlCol="0">
            <a:spAutoFit/>
          </a:bodyPr>
          <a:lstStyle/>
          <a:p>
            <a:pPr algn="just"/>
            <a:r>
              <a:rPr lang="en-US" sz="1400" b="1" dirty="0">
                <a:solidFill>
                  <a:srgbClr val="002060"/>
                </a:solidFill>
                <a:latin typeface="Arial Narrow Regular" panose="020B0706020202030204" charset="0"/>
                <a:cs typeface="Arial Narrow Regular" panose="020B0706020202030204" charset="0"/>
              </a:rPr>
              <a:t>The change in neutron energy after passing through an accelerating sample</a:t>
            </a:r>
            <a:endParaRPr lang="ru-RU" sz="1400" b="1" dirty="0">
              <a:solidFill>
                <a:srgbClr val="002060"/>
              </a:solidFill>
              <a:latin typeface="Arial Narrow Regular" panose="020B0706020202030204" charset="0"/>
              <a:cs typeface="Arial Narrow Regular" panose="020B0706020202030204" charset="0"/>
            </a:endParaRPr>
          </a:p>
        </p:txBody>
      </p:sp>
      <p:sp>
        <p:nvSpPr>
          <p:cNvPr id="94" name="TextBox 63">
            <a:extLst>
              <a:ext uri="{FF2B5EF4-FFF2-40B4-BE49-F238E27FC236}">
                <a16:creationId xmlns:a16="http://schemas.microsoft.com/office/drawing/2014/main" id="{06A67246-C153-8C77-D241-1A31439B197D}"/>
              </a:ext>
            </a:extLst>
          </p:cNvPr>
          <p:cNvSpPr txBox="1"/>
          <p:nvPr/>
        </p:nvSpPr>
        <p:spPr>
          <a:xfrm>
            <a:off x="8278813" y="1803591"/>
            <a:ext cx="2216785" cy="307777"/>
          </a:xfrm>
          <a:prstGeom prst="rect">
            <a:avLst/>
          </a:prstGeom>
          <a:noFill/>
        </p:spPr>
        <p:txBody>
          <a:bodyPr wrap="square" rtlCol="0">
            <a:spAutoFit/>
          </a:bodyPr>
          <a:lstStyle/>
          <a:p>
            <a:pPr algn="just"/>
            <a:r>
              <a:rPr lang="en-US" altLang="ru-RU" sz="1400" i="1" dirty="0">
                <a:solidFill>
                  <a:srgbClr val="FF0000"/>
                </a:solidFill>
                <a:latin typeface="Times New Roman Italic" panose="02020603050405020304" charset="0"/>
                <a:cs typeface="Times New Roman Italic" panose="02020603050405020304" charset="0"/>
              </a:rPr>
              <a:t>a</a:t>
            </a:r>
            <a:r>
              <a:rPr lang="en-US" altLang="ru-RU" sz="1400" i="1" dirty="0">
                <a:latin typeface="Times New Roman Italic" panose="02020603050405020304" charset="0"/>
                <a:cs typeface="Times New Roman Italic" panose="02020603050405020304" charset="0"/>
              </a:rPr>
              <a:t> </a:t>
            </a:r>
            <a:r>
              <a:rPr lang="en-US" altLang="ru-RU" sz="1400" dirty="0">
                <a:latin typeface="Arial Narrow Regular" panose="020B0706020202030204" charset="0"/>
                <a:cs typeface="Arial Narrow Regular" panose="020B0706020202030204" charset="0"/>
              </a:rPr>
              <a:t>is a sample acceleration</a:t>
            </a:r>
            <a:endParaRPr lang="ru-RU" sz="1400" dirty="0">
              <a:latin typeface="Arial Narrow Regular" panose="020B0706020202030204" charset="0"/>
              <a:cs typeface="Arial Narrow Regular" panose="020B0706020202030204" charset="0"/>
            </a:endParaRPr>
          </a:p>
        </p:txBody>
      </p:sp>
      <mc:AlternateContent xmlns:mc="http://schemas.openxmlformats.org/markup-compatibility/2006">
        <mc:Choice xmlns:a14="http://schemas.microsoft.com/office/drawing/2010/main" Requires="a14">
          <p:sp>
            <p:nvSpPr>
              <p:cNvPr id="105" name="TextBox 104">
                <a:extLst>
                  <a:ext uri="{FF2B5EF4-FFF2-40B4-BE49-F238E27FC236}">
                    <a16:creationId xmlns:a16="http://schemas.microsoft.com/office/drawing/2014/main" id="{D7549C92-6087-D5AF-7291-C9656A9842B4}"/>
                  </a:ext>
                </a:extLst>
              </p:cNvPr>
              <p:cNvSpPr txBox="1"/>
              <p:nvPr/>
            </p:nvSpPr>
            <p:spPr>
              <a:xfrm>
                <a:off x="6370444" y="1862831"/>
                <a:ext cx="1732013" cy="553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t>∆</m:t>
                      </m:r>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𝐸</m:t>
                      </m:r>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m:t>
                      </m:r>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𝑚𝑎𝑑</m:t>
                      </m:r>
                      <m:d>
                        <m:dPr>
                          <m:ctrlP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ctrlPr>
                        </m:dPr>
                        <m:e>
                          <m:f>
                            <m:fPr>
                              <m:ctrlP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ctrlPr>
                            </m:fPr>
                            <m:num>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1</m:t>
                              </m:r>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m:t>
                              </m:r>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𝑛</m:t>
                              </m:r>
                            </m:num>
                            <m:den>
                              <m:r>
                                <a:rPr kumimoji="0" lang="en-US" sz="1600" b="0" i="1" u="none" strike="noStrike" cap="none" spc="0" normalizeH="0" baseline="0" smtClean="0">
                                  <a:ln>
                                    <a:noFill/>
                                  </a:ln>
                                  <a:solidFill>
                                    <a:srgbClr val="000000"/>
                                  </a:solidFill>
                                  <a:effectLst/>
                                  <a:uFillTx/>
                                  <a:latin typeface="Cambria Math" panose="02040503050406030204" pitchFamily="18" charset="0"/>
                                  <a:sym typeface="Calibri"/>
                                </a:rPr>
                                <m:t>𝑛</m:t>
                              </m:r>
                            </m:den>
                          </m:f>
                        </m:e>
                      </m:d>
                    </m:oMath>
                  </m:oMathPara>
                </a14:m>
                <a:endParaRPr kumimoji="0" lang="ru-RU" sz="1600" b="0" i="0" u="none" strike="noStrike" cap="none" spc="0" normalizeH="0" baseline="0" dirty="0">
                  <a:ln>
                    <a:noFill/>
                  </a:ln>
                  <a:solidFill>
                    <a:srgbClr val="000000"/>
                  </a:solidFill>
                  <a:effectLst/>
                  <a:uFillTx/>
                  <a:sym typeface="Calibri"/>
                </a:endParaRPr>
              </a:p>
            </p:txBody>
          </p:sp>
        </mc:Choice>
        <mc:Fallback>
          <p:sp>
            <p:nvSpPr>
              <p:cNvPr id="105" name="TextBox 104">
                <a:extLst>
                  <a:ext uri="{FF2B5EF4-FFF2-40B4-BE49-F238E27FC236}">
                    <a16:creationId xmlns:a16="http://schemas.microsoft.com/office/drawing/2014/main" id="{D7549C92-6087-D5AF-7291-C9656A9842B4}"/>
                  </a:ext>
                </a:extLst>
              </p:cNvPr>
              <p:cNvSpPr txBox="1">
                <a:spLocks noRot="1" noChangeAspect="1" noMove="1" noResize="1" noEditPoints="1" noAdjustHandles="1" noChangeArrowheads="1" noChangeShapeType="1" noTextEdit="1"/>
              </p:cNvSpPr>
              <p:nvPr/>
            </p:nvSpPr>
            <p:spPr>
              <a:xfrm>
                <a:off x="6370444" y="1862831"/>
                <a:ext cx="1732013" cy="553228"/>
              </a:xfrm>
              <a:prstGeom prst="rect">
                <a:avLst/>
              </a:prstGeom>
              <a:blipFill>
                <a:blip r:embed="rId20"/>
                <a:stretch>
                  <a:fillRect b="-1111"/>
                </a:stretch>
              </a:blipFill>
              <a:ln w="12700" cap="flat">
                <a:noFill/>
                <a:miter lim="400000"/>
              </a:ln>
              <a:effectLst/>
            </p:spPr>
            <p:txBody>
              <a:bodyPr/>
              <a:lstStyle/>
              <a:p>
                <a:r>
                  <a:rPr lang="ru-RU">
                    <a:noFill/>
                  </a:rPr>
                  <a:t> </a:t>
                </a:r>
              </a:p>
            </p:txBody>
          </p:sp>
        </mc:Fallback>
      </mc:AlternateContent>
      <p:pic>
        <p:nvPicPr>
          <p:cNvPr id="10" name="Рисунок 9">
            <a:extLst>
              <a:ext uri="{FF2B5EF4-FFF2-40B4-BE49-F238E27FC236}">
                <a16:creationId xmlns:a16="http://schemas.microsoft.com/office/drawing/2014/main" id="{8F5DE170-E8E8-6DB2-3D40-F2E2314CC7E3}"/>
              </a:ext>
            </a:extLst>
          </p:cNvPr>
          <p:cNvPicPr>
            <a:picLocks noChangeAspect="1"/>
          </p:cNvPicPr>
          <p:nvPr/>
        </p:nvPicPr>
        <p:blipFill>
          <a:blip r:embed="rId21"/>
          <a:stretch>
            <a:fillRect/>
          </a:stretch>
        </p:blipFill>
        <p:spPr>
          <a:xfrm>
            <a:off x="6870118" y="583391"/>
            <a:ext cx="3561327" cy="789062"/>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3"/>
          <p:cNvSpPr txBox="1">
            <a:spLocks noGrp="1"/>
          </p:cNvSpPr>
          <p:nvPr/>
        </p:nvSpPr>
        <p:spPr>
          <a:xfrm>
            <a:off x="717099" y="2722487"/>
            <a:ext cx="10421472" cy="1547495"/>
          </a:xfrm>
          <a:prstGeom prst="rect">
            <a:avLst/>
          </a:prstGeom>
          <a:ln w="12700">
            <a:miter lim="400000"/>
          </a:ln>
        </p:spPr>
        <p:txBody>
          <a:bodyPr lIns="45719" rIns="45719" anchor="ctr">
            <a:normAutofit fontScale="95000"/>
          </a:bodyPr>
          <a:lstStyle>
            <a:lvl1pPr>
              <a:defRPr sz="2800">
                <a:solidFill>
                  <a:srgbClr val="1232C4"/>
                </a:solidFill>
                <a:latin typeface="Avenir Heavy" panose="02000503020000020003"/>
                <a:ea typeface="Avenir Heavy" panose="02000503020000020003"/>
                <a:cs typeface="Avenir Heavy" panose="02000503020000020003"/>
                <a:sym typeface="Avenir Heavy" panose="02000503020000020003"/>
              </a:defRPr>
            </a:lvl1pPr>
          </a:lstStyle>
          <a:p>
            <a:pPr algn="ctr"/>
            <a:r>
              <a:rPr lang="en-US" sz="4000" dirty="0"/>
              <a:t>Scientific program on a future UCN Source</a:t>
            </a:r>
            <a:endParaRPr lang="en-US" altLang="en-US" sz="4000" b="1" dirty="0">
              <a:latin typeface="Arial Narrow" panose="020B0706020202030204" pitchFamily="34" charset="0"/>
            </a:endParaRPr>
          </a:p>
        </p:txBody>
      </p:sp>
      <p:pic>
        <p:nvPicPr>
          <p:cNvPr id="2" name="Линия Линия" descr="Линия Линия"/>
          <p:cNvPicPr/>
          <p:nvPr/>
        </p:nvPicPr>
        <p:blipFill>
          <a:blip r:embed="rId2"/>
          <a:stretch>
            <a:fillRect/>
          </a:stretch>
        </p:blipFill>
        <p:spPr>
          <a:xfrm>
            <a:off x="799888" y="3896810"/>
            <a:ext cx="10255895" cy="6772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9906" y="1838542"/>
            <a:ext cx="10112188" cy="2306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just">
              <a:lnSpc>
                <a:spcPct val="115000"/>
              </a:lnSpc>
              <a:buFont typeface="Arial" panose="020B0704020202020204" pitchFamily="34" charset="0"/>
              <a:buChar char="•"/>
            </a:pPr>
            <a:r>
              <a:rPr lang="en-US" altLang="en-US" sz="32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rPr>
              <a:t>Scientific program based on development of the results obtained by FLNP JINR researchers in the previous years</a:t>
            </a:r>
          </a:p>
          <a:p>
            <a:pPr marL="342900" lvl="0" indent="-342900" algn="just">
              <a:lnSpc>
                <a:spcPct val="115000"/>
              </a:lnSpc>
              <a:buFont typeface="Arial" panose="020B0704020202020204" pitchFamily="34" charset="0"/>
              <a:buChar char="•"/>
            </a:pPr>
            <a:endParaRPr lang="ru-RU" altLang="en-US" sz="3200" b="1" kern="100" dirty="0">
              <a:solidFill>
                <a:srgbClr val="0000FF"/>
              </a:solidFill>
              <a:latin typeface="Arial Narrow" panose="020B0706020202030204" pitchFamily="34" charset="0"/>
              <a:ea typeface="Times New Roman" panose="02020603050405020304" pitchFamily="18" charset="0"/>
              <a:cs typeface="Arial Narrow" panose="020B0706020202030204" pitchFamily="34" charset="0"/>
            </a:endParaRPr>
          </a:p>
          <a:p>
            <a:pPr marL="342900" lvl="0" indent="-342900" algn="just">
              <a:lnSpc>
                <a:spcPct val="115000"/>
              </a:lnSpc>
              <a:buFont typeface="Arial" panose="020B0704020202020204" pitchFamily="34" charset="0"/>
              <a:buChar char="•"/>
            </a:pPr>
            <a:r>
              <a:rPr lang="en-US" altLang="en-US" sz="3200" b="1" kern="100" dirty="0">
                <a:solidFill>
                  <a:srgbClr val="011893"/>
                </a:solidFill>
                <a:latin typeface="Arial Narrow" panose="020B0706020202030204" pitchFamily="34" charset="0"/>
                <a:ea typeface="Times New Roman" panose="02020603050405020304" pitchFamily="18" charset="0"/>
                <a:cs typeface="Arial Narrow" panose="020B0706020202030204" pitchFamily="34" charset="0"/>
              </a:rPr>
              <a:t>Scientific program based on external proposals</a:t>
            </a:r>
            <a:endParaRPr lang="en-US" altLang="ru-RU" sz="3200" b="1" kern="100" dirty="0">
              <a:solidFill>
                <a:srgbClr val="011893"/>
              </a:solidFill>
              <a:effectLst/>
              <a:latin typeface="Arial Narrow" panose="020B0706020202030204" pitchFamily="34" charset="0"/>
              <a:ea typeface="Times New Roman" panose="02020603050405020304" pitchFamily="18" charset="0"/>
              <a:cs typeface="Arial Narrow" panose="020B0706020202030204" pitchFamily="34" charset="0"/>
            </a:endParaRPr>
          </a:p>
        </p:txBody>
      </p:sp>
      <p:pic>
        <p:nvPicPr>
          <p:cNvPr id="8" name="Линия Линия" descr="Линия Линия"/>
          <p:cNvPicPr/>
          <p:nvPr/>
        </p:nvPicPr>
        <p:blipFill>
          <a:blip r:embed="rId2"/>
          <a:stretch>
            <a:fillRect/>
          </a:stretch>
        </p:blipFill>
        <p:spPr>
          <a:xfrm flipV="1">
            <a:off x="325755" y="523240"/>
            <a:ext cx="11492230" cy="99060"/>
          </a:xfrm>
          <a:prstGeom prst="rect">
            <a:avLst/>
          </a:prstGeom>
        </p:spPr>
      </p:pic>
    </p:spTree>
  </p:cSld>
  <p:clrMapOvr>
    <a:masterClrMapping/>
  </p:clrMapOvr>
  <p:transition spd="med"/>
</p:sld>
</file>

<file path=ppt/theme/theme1.xml><?xml version="1.0" encoding="utf-8"?>
<a:theme xmlns:a="http://schemas.openxmlformats.org/drawingml/2006/main" name="Оформление по умолчанию">
  <a:themeElements>
    <a:clrScheme name="Оформление по умолчанию">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Оформление по умолчанию">
      <a:majorFont>
        <a:latin typeface="Helvetica"/>
        <a:ea typeface="Helvetica"/>
        <a:cs typeface="Helvetica"/>
      </a:majorFont>
      <a:minorFont>
        <a:latin typeface="Arial"/>
        <a:ea typeface="Arial"/>
        <a:cs typeface="Arial"/>
      </a:minorFont>
    </a:fontScheme>
    <a:fmtScheme name="Оформление по умолчанию">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Оформление по умолчанию">
      <a:majorFont>
        <a:latin typeface="Helvetica"/>
        <a:ea typeface="Helvetica"/>
        <a:cs typeface="Helvetica"/>
      </a:majorFont>
      <a:minorFont>
        <a:latin typeface="Arial"/>
        <a:ea typeface="Arial"/>
        <a:cs typeface="Arial"/>
      </a:minorFont>
    </a:fontScheme>
    <a:fmtScheme name="Оформление по умолчанию">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23559</TotalTime>
  <Words>5075</Words>
  <Application>Microsoft Office PowerPoint</Application>
  <PresentationFormat>Широкоэкранный</PresentationFormat>
  <Paragraphs>1217</Paragraphs>
  <Slides>49</Slides>
  <Notes>16</Notes>
  <HiddenSlides>3</HiddenSlides>
  <MMClips>0</MMClips>
  <ScaleCrop>false</ScaleCrop>
  <HeadingPairs>
    <vt:vector size="8" baseType="variant">
      <vt:variant>
        <vt:lpstr>Использованные шрифты</vt:lpstr>
      </vt:variant>
      <vt:variant>
        <vt:i4>22</vt:i4>
      </vt:variant>
      <vt:variant>
        <vt:lpstr>Тема</vt:lpstr>
      </vt:variant>
      <vt:variant>
        <vt:i4>1</vt:i4>
      </vt:variant>
      <vt:variant>
        <vt:lpstr>Внедренные серверы OLE</vt:lpstr>
      </vt:variant>
      <vt:variant>
        <vt:i4>4</vt:i4>
      </vt:variant>
      <vt:variant>
        <vt:lpstr>Заголовки слайдов</vt:lpstr>
      </vt:variant>
      <vt:variant>
        <vt:i4>49</vt:i4>
      </vt:variant>
    </vt:vector>
  </HeadingPairs>
  <TitlesOfParts>
    <vt:vector size="76" baseType="lpstr">
      <vt:lpstr>Aptos</vt:lpstr>
      <vt:lpstr>Arial</vt:lpstr>
      <vt:lpstr>Arial Narrow</vt:lpstr>
      <vt:lpstr>Arial Narrow Bold</vt:lpstr>
      <vt:lpstr>Arial Narrow Italic</vt:lpstr>
      <vt:lpstr>Arial Narrow Medium</vt:lpstr>
      <vt:lpstr>Arial Narrow Regular</vt:lpstr>
      <vt:lpstr>Avenir Next Condensed</vt:lpstr>
      <vt:lpstr>Avenir Next Condensed Bold</vt:lpstr>
      <vt:lpstr>Avenir Next Condensed Demi Bold</vt:lpstr>
      <vt:lpstr>Avenir Next Condensed Medium</vt:lpstr>
      <vt:lpstr>Avenir Next Condensed Regular</vt:lpstr>
      <vt:lpstr>Avenir Next Demi Bold</vt:lpstr>
      <vt:lpstr>Avenir Next Medium</vt:lpstr>
      <vt:lpstr>Calibri</vt:lpstr>
      <vt:lpstr>Calibri Light</vt:lpstr>
      <vt:lpstr>Cambria Math</vt:lpstr>
      <vt:lpstr>DejaVu Math TeX Gyre</vt:lpstr>
      <vt:lpstr>Symbol</vt:lpstr>
      <vt:lpstr>Times New Roman</vt:lpstr>
      <vt:lpstr>Times New Roman Italic</vt:lpstr>
      <vt:lpstr>Times Roman</vt:lpstr>
      <vt:lpstr>Оформление по умолчанию</vt:lpstr>
      <vt:lpstr>Graph</vt:lpstr>
      <vt:lpstr>Точечный рисунок</vt:lpstr>
      <vt:lpstr>Equation</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FLNP JINR pulsed source + pulsed accumulation of UCN in Trap</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Герман Кулин</dc:creator>
  <cp:lastModifiedBy>Герман Кулин</cp:lastModifiedBy>
  <cp:revision>662</cp:revision>
  <dcterms:modified xsi:type="dcterms:W3CDTF">2025-06-18T13:18:47Z</dcterms:modified>
</cp:coreProperties>
</file>