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8"/>
  </p:notesMasterIdLst>
  <p:sldIdLst>
    <p:sldId id="529" r:id="rId2"/>
    <p:sldId id="1752" r:id="rId3"/>
    <p:sldId id="469" r:id="rId4"/>
    <p:sldId id="1733" r:id="rId5"/>
    <p:sldId id="534" r:id="rId6"/>
    <p:sldId id="1734" r:id="rId7"/>
    <p:sldId id="470" r:id="rId8"/>
    <p:sldId id="533" r:id="rId9"/>
    <p:sldId id="1735" r:id="rId10"/>
    <p:sldId id="1736" r:id="rId11"/>
    <p:sldId id="1737" r:id="rId12"/>
    <p:sldId id="1738" r:id="rId13"/>
    <p:sldId id="1739" r:id="rId14"/>
    <p:sldId id="1740" r:id="rId15"/>
    <p:sldId id="1744" r:id="rId16"/>
    <p:sldId id="1741" r:id="rId17"/>
    <p:sldId id="1742" r:id="rId18"/>
    <p:sldId id="1743" r:id="rId19"/>
    <p:sldId id="1748" r:id="rId20"/>
    <p:sldId id="1746" r:id="rId21"/>
    <p:sldId id="1749" r:id="rId22"/>
    <p:sldId id="1745" r:id="rId23"/>
    <p:sldId id="1750" r:id="rId24"/>
    <p:sldId id="1747" r:id="rId25"/>
    <p:sldId id="1751" r:id="rId26"/>
    <p:sldId id="1753"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CC66FF"/>
    <a:srgbClr val="203864"/>
    <a:srgbClr val="CCCCFF"/>
    <a:srgbClr val="9999FF"/>
    <a:srgbClr val="6666FF"/>
    <a:srgbClr val="66CCFF"/>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6C99337-3618-4E65-B6E9-FE1463EFF94A}">
  <a:tblStyle styleId="{46C99337-3618-4E65-B6E9-FE1463EFF94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50" autoAdjust="0"/>
    <p:restoredTop sz="79078" autoAdjust="0"/>
  </p:normalViewPr>
  <p:slideViewPr>
    <p:cSldViewPr snapToGrid="0">
      <p:cViewPr varScale="1">
        <p:scale>
          <a:sx n="74" d="100"/>
          <a:sy n="74" d="100"/>
        </p:scale>
        <p:origin x="1254" y="4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5612e159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5612e159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dirty="0"/>
          </a:p>
        </p:txBody>
      </p:sp>
    </p:spTree>
    <p:extLst>
      <p:ext uri="{BB962C8B-B14F-4D97-AF65-F5344CB8AC3E}">
        <p14:creationId xmlns:p14="http://schemas.microsoft.com/office/powerpoint/2010/main" val="2108622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344864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887324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084993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322045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370365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287704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913610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150684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8575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44895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ru-RU"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267500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50483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62955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150763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880942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175930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004506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091430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904404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Arial"/>
                <a:cs typeface="Arial"/>
                <a:sym typeface="Arial"/>
              </a:rPr>
              <a:t>Treatment room No 1 for 3D conformal proton therapy of tumors seated in the head, neck, and trunk </a:t>
            </a:r>
          </a:p>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571907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366094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187052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111994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defRPr/>
            </a:pPr>
            <a:r>
              <a:rPr kumimoji="0" lang="en-US" sz="1100" b="0" i="0" u="none" strike="noStrike" kern="1200" cap="none" spc="-10" normalizeH="0" baseline="0" noProof="0" dirty="0">
                <a:ln>
                  <a:noFill/>
                </a:ln>
                <a:solidFill>
                  <a:srgbClr val="4472C4">
                    <a:lumMod val="50000"/>
                  </a:srgbClr>
                </a:solidFill>
                <a:effectLst/>
                <a:uLnTx/>
                <a:uFillTx/>
                <a:latin typeface="Arial"/>
                <a:ea typeface="Arial"/>
                <a:cs typeface="Times New Roman" panose="02020603050405020304" pitchFamily="18" charset="0"/>
                <a:sym typeface="Arial"/>
              </a:rPr>
              <a:t>State-of-the-Art </a:t>
            </a:r>
            <a:r>
              <a:rPr lang="en-US" sz="1100" spc="-10" dirty="0">
                <a:solidFill>
                  <a:srgbClr val="4472C4">
                    <a:lumMod val="50000"/>
                  </a:srgbClr>
                </a:solidFill>
                <a:cs typeface="Times New Roman" panose="02020603050405020304" pitchFamily="18" charset="0"/>
              </a:rPr>
              <a:t>MSC 230 </a:t>
            </a:r>
            <a:r>
              <a:rPr kumimoji="0" lang="en-US" sz="1100" b="0" i="0" u="none" strike="noStrike" kern="1200" cap="none" spc="-5" normalizeH="0" baseline="0" noProof="0" dirty="0">
                <a:ln>
                  <a:noFill/>
                </a:ln>
                <a:solidFill>
                  <a:srgbClr val="4472C4">
                    <a:lumMod val="50000"/>
                  </a:srgbClr>
                </a:solidFill>
                <a:effectLst/>
                <a:uLnTx/>
                <a:uFillTx/>
                <a:latin typeface="Arial"/>
                <a:ea typeface="Arial"/>
                <a:cs typeface="Times New Roman" panose="02020603050405020304" pitchFamily="18" charset="0"/>
                <a:sym typeface="Arial"/>
              </a:rPr>
              <a:t>p</a:t>
            </a:r>
            <a:r>
              <a:rPr lang="en-US" sz="1100" spc="-5" dirty="0" err="1">
                <a:solidFill>
                  <a:srgbClr val="4472C4">
                    <a:lumMod val="50000"/>
                  </a:srgbClr>
                </a:solidFill>
                <a:cs typeface="Times New Roman" panose="02020603050405020304" pitchFamily="18" charset="0"/>
              </a:rPr>
              <a:t>roton</a:t>
            </a:r>
            <a:r>
              <a:rPr lang="en-US" sz="1100" spc="-5" dirty="0">
                <a:solidFill>
                  <a:srgbClr val="4472C4">
                    <a:lumMod val="50000"/>
                  </a:srgbClr>
                </a:solidFill>
                <a:cs typeface="Times New Roman" panose="02020603050405020304" pitchFamily="18" charset="0"/>
              </a:rPr>
              <a:t> </a:t>
            </a:r>
            <a:r>
              <a:rPr kumimoji="0" lang="en-US" sz="1100" b="0" i="0" u="none" strike="noStrike" kern="1200" cap="none" spc="-5" normalizeH="0" baseline="0" noProof="0" dirty="0">
                <a:ln>
                  <a:noFill/>
                </a:ln>
                <a:solidFill>
                  <a:srgbClr val="4472C4">
                    <a:lumMod val="50000"/>
                  </a:srgbClr>
                </a:solidFill>
                <a:effectLst/>
                <a:uLnTx/>
                <a:uFillTx/>
                <a:latin typeface="Arial"/>
                <a:ea typeface="Arial"/>
                <a:cs typeface="Times New Roman" panose="02020603050405020304" pitchFamily="18" charset="0"/>
                <a:sym typeface="Arial"/>
              </a:rPr>
              <a:t>cyclotron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472C4">
                    <a:lumMod val="50000"/>
                  </a:srgbClr>
                </a:solidFill>
                <a:effectLst/>
                <a:uLnTx/>
                <a:uFillTx/>
                <a:latin typeface="Arial"/>
                <a:ea typeface="Arial"/>
                <a:cs typeface="Times New Roman" panose="02020603050405020304" pitchFamily="18" charset="0"/>
                <a:sym typeface="Arial"/>
              </a:rPr>
              <a:t>Low power consumption &amp; Reasonable size;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472C4">
                    <a:lumMod val="50000"/>
                  </a:srgbClr>
                </a:solidFill>
                <a:effectLst/>
                <a:uLnTx/>
                <a:uFillTx/>
                <a:latin typeface="Arial"/>
                <a:ea typeface="Arial"/>
                <a:cs typeface="Times New Roman" panose="02020603050405020304" pitchFamily="18" charset="0"/>
                <a:sym typeface="Arial"/>
              </a:rPr>
              <a:t>Minimum engineering efforts and challenges;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472C4">
                    <a:lumMod val="50000"/>
                  </a:srgbClr>
                </a:solidFill>
                <a:effectLst/>
                <a:uLnTx/>
                <a:uFillTx/>
                <a:latin typeface="Arial"/>
                <a:ea typeface="Arial"/>
                <a:cs typeface="Times New Roman" panose="02020603050405020304" pitchFamily="18" charset="0"/>
                <a:sym typeface="Arial"/>
              </a:rPr>
              <a:t>Moderate conservativeness and reduced risks.</a:t>
            </a:r>
            <a:endParaRPr kumimoji="0" lang="en-GB" altLang="en-US" sz="1100" b="0" i="0" u="none" strike="noStrike" kern="1200" cap="none" spc="0" normalizeH="0" baseline="0" noProof="0" dirty="0">
              <a:ln>
                <a:noFill/>
              </a:ln>
              <a:solidFill>
                <a:srgbClr val="4472C4">
                  <a:lumMod val="50000"/>
                </a:srgbClr>
              </a:solidFill>
              <a:effectLst/>
              <a:uLnTx/>
              <a:uFillTx/>
              <a:latin typeface="Arial"/>
              <a:ea typeface="Arial"/>
              <a:cs typeface="Times New Roman" panose="02020603050405020304" pitchFamily="18" charset="0"/>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472C4">
                    <a:lumMod val="50000"/>
                  </a:srgbClr>
                </a:solidFill>
                <a:effectLst/>
                <a:uLnTx/>
                <a:uFillTx/>
                <a:latin typeface="Arial"/>
                <a:ea typeface="Arial"/>
                <a:cs typeface="Times New Roman" panose="02020603050405020304" pitchFamily="18" charset="0"/>
                <a:sym typeface="Arial"/>
              </a:rPr>
              <a:t>High quality of the beam</a:t>
            </a:r>
          </a:p>
          <a:p>
            <a:pPr marL="158750" lvl="0" indent="0">
              <a:buNone/>
              <a:defRPr/>
            </a:pPr>
            <a:endParaRPr kumimoji="0" lang="en-US" sz="1100" b="0" i="0" u="none" strike="noStrike" kern="1200" cap="none" spc="0" normalizeH="0" baseline="0" noProof="0" dirty="0">
              <a:ln>
                <a:noFill/>
              </a:ln>
              <a:solidFill>
                <a:srgbClr val="00B0F0"/>
              </a:solidFill>
              <a:effectLst/>
              <a:uLnTx/>
              <a:uFillTx/>
              <a:latin typeface="Arial"/>
              <a:ea typeface="Arial"/>
              <a:cs typeface="Times New Roman" panose="02020603050405020304" pitchFamily="18" charset="0"/>
              <a:sym typeface="Arial"/>
            </a:endParaRPr>
          </a:p>
          <a:p>
            <a:pPr lvl="0">
              <a:defRPr/>
            </a:pPr>
            <a:r>
              <a:rPr kumimoji="0" lang="en-US" sz="1100" b="0" i="0" u="none" strike="noStrike" kern="1200" cap="none" spc="0" normalizeH="0" baseline="0" noProof="0" dirty="0">
                <a:ln>
                  <a:noFill/>
                </a:ln>
                <a:solidFill>
                  <a:srgbClr val="00B0F0"/>
                </a:solidFill>
                <a:effectLst/>
                <a:uLnTx/>
                <a:uFillTx/>
                <a:latin typeface="Arial"/>
                <a:ea typeface="Arial"/>
                <a:cs typeface="Times New Roman" panose="02020603050405020304" pitchFamily="18" charset="0"/>
                <a:sym typeface="Arial"/>
              </a:rPr>
              <a:t>Extracted beam current – </a:t>
            </a:r>
            <a:r>
              <a:rPr lang="en-US" sz="1100" dirty="0">
                <a:solidFill>
                  <a:srgbClr val="00B0F0"/>
                </a:solidFill>
                <a:cs typeface="Times New Roman" panose="02020603050405020304" pitchFamily="18" charset="0"/>
              </a:rPr>
              <a:t>CW 1 µA  in short pulse -10 </a:t>
            </a:r>
            <a:r>
              <a:rPr kumimoji="0" lang="en-US" sz="1100" b="0" i="0" u="none" strike="noStrike" kern="1200" cap="none" spc="0" normalizeH="0" baseline="0" noProof="0" dirty="0">
                <a:ln>
                  <a:noFill/>
                </a:ln>
                <a:solidFill>
                  <a:srgbClr val="00B0F0"/>
                </a:solidFill>
                <a:effectLst/>
                <a:uLnTx/>
                <a:uFillTx/>
                <a:latin typeface="Arial"/>
                <a:ea typeface="Arial"/>
                <a:cs typeface="Times New Roman" panose="02020603050405020304" pitchFamily="18" charset="0"/>
                <a:sym typeface="Arial"/>
              </a:rPr>
              <a:t>µA</a:t>
            </a:r>
          </a:p>
          <a:p>
            <a:pPr marR="0" lvl="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srgbClr val="00B0F0"/>
                </a:solidFill>
                <a:effectLst/>
                <a:uLnTx/>
                <a:uFillTx/>
                <a:latin typeface="Arial"/>
                <a:ea typeface="Arial"/>
                <a:cs typeface="Times New Roman" panose="02020603050405020304" pitchFamily="18" charset="0"/>
                <a:sym typeface="Arial"/>
              </a:rPr>
              <a:t>At least </a:t>
            </a:r>
            <a:r>
              <a:rPr kumimoji="0" lang="ru-RU" sz="1100" b="0" i="0" u="none" strike="noStrike" kern="1200" cap="none" spc="0" normalizeH="0" baseline="0" noProof="0" dirty="0">
                <a:ln>
                  <a:noFill/>
                </a:ln>
                <a:solidFill>
                  <a:srgbClr val="00B0F0"/>
                </a:solidFill>
                <a:effectLst/>
                <a:uLnTx/>
                <a:uFillTx/>
                <a:latin typeface="Arial"/>
                <a:ea typeface="Arial"/>
                <a:cs typeface="Times New Roman" panose="02020603050405020304" pitchFamily="18" charset="0"/>
                <a:sym typeface="Arial"/>
              </a:rPr>
              <a:t>5</a:t>
            </a:r>
            <a:r>
              <a:rPr kumimoji="0" lang="en-US" sz="1100" b="0" i="0" u="none" strike="noStrike" kern="1200" cap="none" spc="0" normalizeH="0" baseline="0" noProof="0" dirty="0">
                <a:ln>
                  <a:noFill/>
                </a:ln>
                <a:solidFill>
                  <a:srgbClr val="00B0F0"/>
                </a:solidFill>
                <a:effectLst/>
                <a:uLnTx/>
                <a:uFillTx/>
                <a:latin typeface="Arial"/>
                <a:ea typeface="Arial"/>
                <a:cs typeface="Times New Roman" panose="02020603050405020304" pitchFamily="18" charset="0"/>
                <a:sym typeface="Arial"/>
              </a:rPr>
              <a:t> Grey</a:t>
            </a:r>
            <a:r>
              <a:rPr kumimoji="0" lang="ru-RU" sz="1100" b="0" i="0" u="none" strike="noStrike" kern="1200" cap="none" spc="0" normalizeH="0" baseline="0" noProof="0" dirty="0">
                <a:ln>
                  <a:noFill/>
                </a:ln>
                <a:solidFill>
                  <a:srgbClr val="00B0F0"/>
                </a:solidFill>
                <a:effectLst/>
                <a:uLnTx/>
                <a:uFillTx/>
                <a:latin typeface="Arial"/>
                <a:ea typeface="Arial"/>
                <a:cs typeface="Times New Roman" panose="02020603050405020304" pitchFamily="18" charset="0"/>
                <a:sym typeface="Arial"/>
              </a:rPr>
              <a:t> </a:t>
            </a:r>
            <a:r>
              <a:rPr kumimoji="0" lang="en-US" sz="1100" b="0" i="0" u="none" strike="noStrike" kern="1200" cap="none" spc="0" normalizeH="0" baseline="0" noProof="0" dirty="0">
                <a:ln>
                  <a:noFill/>
                </a:ln>
                <a:solidFill>
                  <a:srgbClr val="00B0F0"/>
                </a:solidFill>
                <a:effectLst/>
                <a:uLnTx/>
                <a:uFillTx/>
                <a:latin typeface="Arial"/>
                <a:ea typeface="Arial"/>
                <a:cs typeface="Times New Roman" panose="02020603050405020304" pitchFamily="18" charset="0"/>
                <a:sym typeface="Arial"/>
              </a:rPr>
              <a:t>per 1 liter target in a pulse of about 50 </a:t>
            </a:r>
            <a:r>
              <a:rPr kumimoji="0" lang="en-US" sz="1100" b="0" i="0" u="none" strike="noStrike" kern="1200" cap="none" spc="0" normalizeH="0" baseline="0" noProof="0" dirty="0" err="1">
                <a:ln>
                  <a:noFill/>
                </a:ln>
                <a:solidFill>
                  <a:srgbClr val="00B0F0"/>
                </a:solidFill>
                <a:effectLst/>
                <a:uLnTx/>
                <a:uFillTx/>
                <a:latin typeface="Arial"/>
                <a:ea typeface="Arial"/>
                <a:cs typeface="Times New Roman" panose="02020603050405020304" pitchFamily="18" charset="0"/>
                <a:sym typeface="Arial"/>
              </a:rPr>
              <a:t>ms</a:t>
            </a:r>
            <a:endParaRPr kumimoji="0" lang="en-US" sz="1100" b="0" i="0" u="none" strike="noStrike" kern="1200" cap="none" spc="0" normalizeH="0" baseline="0" noProof="0" dirty="0">
              <a:ln>
                <a:noFill/>
              </a:ln>
              <a:solidFill>
                <a:srgbClr val="00B0F0"/>
              </a:solidFill>
              <a:effectLst/>
              <a:uLnTx/>
              <a:uFillTx/>
              <a:latin typeface="Arial"/>
              <a:ea typeface="Arial"/>
              <a:cs typeface="Times New Roman" panose="02020603050405020304" pitchFamily="18" charset="0"/>
              <a:sym typeface="Arial"/>
            </a:endParaRP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srgbClr val="00B0F0"/>
              </a:solidFill>
              <a:effectLst/>
              <a:uLnTx/>
              <a:uFillTx/>
              <a:latin typeface="Arial"/>
              <a:ea typeface="Arial"/>
              <a:cs typeface="Times New Roman" panose="02020603050405020304" pitchFamily="18" charset="0"/>
              <a:sym typeface="Arial"/>
            </a:endParaRPr>
          </a:p>
          <a:p>
            <a:pPr>
              <a:defRPr/>
            </a:pPr>
            <a:r>
              <a:rPr kumimoji="0" lang="en-US" sz="1100" b="0" i="0" u="none" strike="noStrike" kern="1200" cap="none" spc="0" normalizeH="0" baseline="0" noProof="0" dirty="0">
                <a:ln>
                  <a:noFill/>
                </a:ln>
                <a:solidFill>
                  <a:srgbClr val="7030A0"/>
                </a:solidFill>
                <a:effectLst/>
                <a:uLnTx/>
                <a:uFillTx/>
                <a:latin typeface="Arial"/>
                <a:ea typeface="Arial"/>
                <a:cs typeface="Times New Roman" panose="02020603050405020304" pitchFamily="18" charset="0"/>
                <a:sym typeface="Arial"/>
              </a:rPr>
              <a:t>The technique developed for NICA </a:t>
            </a:r>
            <a:r>
              <a:rPr lang="en-US" sz="1100" dirty="0">
                <a:solidFill>
                  <a:srgbClr val="7030A0"/>
                </a:solidFill>
                <a:cs typeface="Times New Roman" panose="02020603050405020304" pitchFamily="18" charset="0"/>
              </a:rPr>
              <a:t>will</a:t>
            </a:r>
            <a:r>
              <a:rPr kumimoji="0" lang="en-US" sz="1100" b="0" i="0" u="none" strike="noStrike" kern="1200" cap="none" spc="0" normalizeH="0" baseline="0" noProof="0" dirty="0">
                <a:ln>
                  <a:noFill/>
                </a:ln>
                <a:solidFill>
                  <a:srgbClr val="7030A0"/>
                </a:solidFill>
                <a:effectLst/>
                <a:uLnTx/>
                <a:uFillTx/>
                <a:latin typeface="Arial"/>
                <a:ea typeface="Arial"/>
                <a:cs typeface="Times New Roman" panose="02020603050405020304" pitchFamily="18" charset="0"/>
                <a:sym typeface="Arial"/>
              </a:rPr>
              <a:t> be applied to the manufacture of SC230 windings. </a:t>
            </a:r>
          </a:p>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586045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and for educational projects. </a:t>
            </a:r>
          </a:p>
        </p:txBody>
      </p:sp>
    </p:spTree>
    <p:extLst>
      <p:ext uri="{BB962C8B-B14F-4D97-AF65-F5344CB8AC3E}">
        <p14:creationId xmlns:p14="http://schemas.microsoft.com/office/powerpoint/2010/main" val="911797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2.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4.jpe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0" y="1853288"/>
            <a:ext cx="9144000" cy="1678908"/>
          </a:xfrm>
          <a:prstGeom prst="rect">
            <a:avLst/>
          </a:prstGeom>
          <a:solidFill>
            <a:srgbClr val="CC99FF"/>
          </a:solidFill>
        </p:spPr>
        <p:txBody>
          <a:bodyPr spcFirstLastPara="1" wrap="square" lIns="91425" tIns="91425" rIns="91425" bIns="91425" anchor="ctr" anchorCtr="0">
            <a:noAutofit/>
          </a:bodyPr>
          <a:lstStyle/>
          <a:p>
            <a:pPr>
              <a:lnSpc>
                <a:spcPct val="107000"/>
              </a:lnSpc>
            </a:pPr>
            <a:r>
              <a:rPr lang="en-GB" sz="2800" b="1" dirty="0">
                <a:solidFill>
                  <a:srgbClr val="203864"/>
                </a:solidFill>
                <a:latin typeface="Times New Roman" panose="02020603050405020304" pitchFamily="18" charset="0"/>
                <a:ea typeface="DengXian"/>
                <a:cs typeface="Times New Roman" panose="02020603050405020304" pitchFamily="18" charset="0"/>
              </a:rPr>
              <a:t>Creating Test Benches to Check Individual Systems of the MSC-230 Cyclotron</a:t>
            </a:r>
            <a:endParaRPr lang="en-US" sz="2600" b="1" i="1" dirty="0">
              <a:solidFill>
                <a:srgbClr val="203864"/>
              </a:solidFill>
            </a:endParaRPr>
          </a:p>
        </p:txBody>
      </p:sp>
      <p:sp>
        <p:nvSpPr>
          <p:cNvPr id="55" name="Google Shape;55;p13"/>
          <p:cNvSpPr txBox="1">
            <a:spLocks noGrp="1"/>
          </p:cNvSpPr>
          <p:nvPr>
            <p:ph type="subTitle" idx="1"/>
          </p:nvPr>
        </p:nvSpPr>
        <p:spPr>
          <a:xfrm>
            <a:off x="17944" y="3442349"/>
            <a:ext cx="9144000" cy="1033651"/>
          </a:xfrm>
          <a:prstGeom prst="rect">
            <a:avLst/>
          </a:prstGeom>
        </p:spPr>
        <p:txBody>
          <a:bodyPr spcFirstLastPara="1" wrap="square" lIns="91425" tIns="91425" rIns="91425" bIns="91425" anchor="ctr" anchorCtr="0">
            <a:noAutofit/>
          </a:bodyPr>
          <a:lstStyle/>
          <a:p>
            <a:pPr marL="0" lvl="0" indent="0"/>
            <a:endParaRPr lang="en-US" sz="1800" u="sng" dirty="0">
              <a:solidFill>
                <a:srgbClr val="000000"/>
              </a:solidFill>
            </a:endParaRPr>
          </a:p>
          <a:p>
            <a:pPr marL="0" lvl="0" indent="0">
              <a:lnSpc>
                <a:spcPct val="150000"/>
              </a:lnSpc>
            </a:pPr>
            <a:r>
              <a:rPr lang="en-US" sz="1800" u="sng" dirty="0">
                <a:solidFill>
                  <a:srgbClr val="000000"/>
                </a:solidFill>
              </a:rPr>
              <a:t>Sergey Yakovenko</a:t>
            </a:r>
            <a:endParaRPr lang="ru-RU" sz="1800" u="sng" dirty="0">
              <a:solidFill>
                <a:srgbClr val="000000"/>
              </a:solidFill>
            </a:endParaRPr>
          </a:p>
          <a:p>
            <a:pPr marL="0" lvl="0" indent="0"/>
            <a:r>
              <a:rPr lang="en-US" sz="1800" dirty="0">
                <a:solidFill>
                  <a:srgbClr val="000000"/>
                </a:solidFill>
              </a:rPr>
              <a:t>Dzhelepov Laboratory of Nuclear Problems</a:t>
            </a:r>
          </a:p>
        </p:txBody>
      </p:sp>
      <p:pic>
        <p:nvPicPr>
          <p:cNvPr id="4" name="Рисунок 3">
            <a:extLst>
              <a:ext uri="{FF2B5EF4-FFF2-40B4-BE49-F238E27FC236}">
                <a16:creationId xmlns:a16="http://schemas.microsoft.com/office/drawing/2014/main" id="{A00228BC-54DE-4FDA-8585-F709076F1B62}"/>
              </a:ext>
            </a:extLst>
          </p:cNvPr>
          <p:cNvPicPr>
            <a:picLocks noChangeAspect="1"/>
          </p:cNvPicPr>
          <p:nvPr/>
        </p:nvPicPr>
        <p:blipFill>
          <a:blip r:embed="rId3"/>
          <a:stretch>
            <a:fillRect/>
          </a:stretch>
        </p:blipFill>
        <p:spPr>
          <a:xfrm>
            <a:off x="7615238" y="-4926"/>
            <a:ext cx="1528762" cy="1567113"/>
          </a:xfrm>
          <a:prstGeom prst="rect">
            <a:avLst/>
          </a:prstGeom>
        </p:spPr>
      </p:pic>
      <p:sp>
        <p:nvSpPr>
          <p:cNvPr id="2" name="Прямоугольник 1">
            <a:extLst>
              <a:ext uri="{FF2B5EF4-FFF2-40B4-BE49-F238E27FC236}">
                <a16:creationId xmlns:a16="http://schemas.microsoft.com/office/drawing/2014/main" id="{F57B5290-CAE2-4FA6-85B2-ABE69EEA0BDA}"/>
              </a:ext>
            </a:extLst>
          </p:cNvPr>
          <p:cNvSpPr/>
          <p:nvPr/>
        </p:nvSpPr>
        <p:spPr>
          <a:xfrm>
            <a:off x="1600820" y="116342"/>
            <a:ext cx="6139994" cy="769441"/>
          </a:xfrm>
          <a:prstGeom prst="rect">
            <a:avLst/>
          </a:prstGeom>
          <a:noFill/>
          <a:ln>
            <a:noFill/>
          </a:ln>
        </p:spPr>
        <p:txBody>
          <a:bodyPr wrap="square">
            <a:spAutoFit/>
          </a:bodyPr>
          <a:lstStyle/>
          <a:p>
            <a:pPr algn="ctr"/>
            <a:r>
              <a:rPr lang="en-US" b="1" dirty="0"/>
              <a:t>Advanced Studies of Systems of New-Generation</a:t>
            </a:r>
            <a:r>
              <a:rPr lang="ru-RU" b="1" dirty="0"/>
              <a:t> </a:t>
            </a:r>
            <a:r>
              <a:rPr lang="en-US" b="1" dirty="0"/>
              <a:t>Accelerators and Colliders for Fundamental and Applied Research</a:t>
            </a:r>
            <a:endParaRPr lang="en-US" sz="1600" b="1" dirty="0"/>
          </a:p>
          <a:p>
            <a:pPr algn="ctr"/>
            <a:r>
              <a:rPr lang="en-US" sz="1600" b="1" dirty="0"/>
              <a:t>08-2-1127-2016</a:t>
            </a:r>
          </a:p>
        </p:txBody>
      </p:sp>
      <p:sp>
        <p:nvSpPr>
          <p:cNvPr id="3" name="Прямоугольник 2">
            <a:extLst>
              <a:ext uri="{FF2B5EF4-FFF2-40B4-BE49-F238E27FC236}">
                <a16:creationId xmlns:a16="http://schemas.microsoft.com/office/drawing/2014/main" id="{76A35C45-E702-45D0-B75F-D75B75DB5A23}"/>
              </a:ext>
            </a:extLst>
          </p:cNvPr>
          <p:cNvSpPr/>
          <p:nvPr/>
        </p:nvSpPr>
        <p:spPr>
          <a:xfrm>
            <a:off x="1439074" y="1060146"/>
            <a:ext cx="6301740" cy="738664"/>
          </a:xfrm>
          <a:prstGeom prst="rect">
            <a:avLst/>
          </a:prstGeom>
          <a:noFill/>
          <a:ln>
            <a:noFill/>
          </a:ln>
        </p:spPr>
        <p:txBody>
          <a:bodyPr wrap="square">
            <a:spAutoFit/>
          </a:bodyPr>
          <a:lstStyle/>
          <a:p>
            <a:pPr algn="ctr"/>
            <a:r>
              <a:rPr lang="en-GB" b="1" dirty="0"/>
              <a:t>Creating Test Benches to Check Individual Systems of the MSC-230 Cyclotron</a:t>
            </a:r>
            <a:endParaRPr lang="ru-RU" dirty="0"/>
          </a:p>
          <a:p>
            <a:pPr algn="ctr"/>
            <a:r>
              <a:rPr lang="en-US" b="1" dirty="0"/>
              <a:t>08-2-112</a:t>
            </a:r>
            <a:r>
              <a:rPr lang="ru-RU" b="1" dirty="0"/>
              <a:t>7</a:t>
            </a:r>
            <a:r>
              <a:rPr lang="en-US" b="1" dirty="0"/>
              <a:t>-1-2025/2027</a:t>
            </a:r>
            <a:endParaRPr lang="ru-RU" b="1" dirty="0"/>
          </a:p>
        </p:txBody>
      </p:sp>
      <p:sp>
        <p:nvSpPr>
          <p:cNvPr id="10" name="Google Shape;55;p13">
            <a:extLst>
              <a:ext uri="{FF2B5EF4-FFF2-40B4-BE49-F238E27FC236}">
                <a16:creationId xmlns:a16="http://schemas.microsoft.com/office/drawing/2014/main" id="{C50A006D-64CC-447F-B408-AE7535763596}"/>
              </a:ext>
            </a:extLst>
          </p:cNvPr>
          <p:cNvSpPr txBox="1">
            <a:spLocks/>
          </p:cNvSpPr>
          <p:nvPr/>
        </p:nvSpPr>
        <p:spPr>
          <a:xfrm>
            <a:off x="0" y="4780919"/>
            <a:ext cx="9144000" cy="3403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en-US" sz="1400" i="1" dirty="0">
                <a:solidFill>
                  <a:srgbClr val="000000"/>
                </a:solidFill>
              </a:rPr>
              <a:t>61th meeting of the PAC for Nuclear Physics, June 19, 2025</a:t>
            </a:r>
            <a:endParaRPr lang="ru-RU" sz="1400" i="1" dirty="0">
              <a:solidFill>
                <a:srgbClr val="000000"/>
              </a:solidFill>
            </a:endParaRPr>
          </a:p>
        </p:txBody>
      </p:sp>
      <p:cxnSp>
        <p:nvCxnSpPr>
          <p:cNvPr id="6" name="Прямая соединительная линия 5">
            <a:extLst>
              <a:ext uri="{FF2B5EF4-FFF2-40B4-BE49-F238E27FC236}">
                <a16:creationId xmlns:a16="http://schemas.microsoft.com/office/drawing/2014/main" id="{696C9FA8-1781-406F-8E6C-BB4A9F902D97}"/>
              </a:ext>
            </a:extLst>
          </p:cNvPr>
          <p:cNvCxnSpPr/>
          <p:nvPr/>
        </p:nvCxnSpPr>
        <p:spPr>
          <a:xfrm>
            <a:off x="-62408" y="4771586"/>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15" name="Рисунок 14">
            <a:extLst>
              <a:ext uri="{FF2B5EF4-FFF2-40B4-BE49-F238E27FC236}">
                <a16:creationId xmlns:a16="http://schemas.microsoft.com/office/drawing/2014/main" id="{158E9216-A573-4B1C-9122-3802F6C83CA5}"/>
              </a:ext>
            </a:extLst>
          </p:cNvPr>
          <p:cNvPicPr>
            <a:picLocks noChangeAspect="1"/>
          </p:cNvPicPr>
          <p:nvPr/>
        </p:nvPicPr>
        <p:blipFill>
          <a:blip r:embed="rId4"/>
          <a:stretch>
            <a:fillRect/>
          </a:stretch>
        </p:blipFill>
        <p:spPr>
          <a:xfrm>
            <a:off x="0" y="-4926"/>
            <a:ext cx="1361905" cy="1276190"/>
          </a:xfrm>
          <a:prstGeom prst="rect">
            <a:avLst/>
          </a:prstGeom>
        </p:spPr>
      </p:pic>
    </p:spTree>
    <p:extLst>
      <p:ext uri="{BB962C8B-B14F-4D97-AF65-F5344CB8AC3E}">
        <p14:creationId xmlns:p14="http://schemas.microsoft.com/office/powerpoint/2010/main" val="1854145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lvl="0" algn="ctr">
              <a:buSzPts val="1100"/>
            </a:pPr>
            <a:r>
              <a:rPr lang="en-US" sz="2400" dirty="0">
                <a:solidFill>
                  <a:srgbClr val="203864"/>
                </a:solidFill>
              </a:rPr>
              <a:t>MSC-230 description and status</a:t>
            </a:r>
            <a:endParaRPr sz="2400" dirty="0"/>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0" y="4797188"/>
            <a:ext cx="9151200" cy="0"/>
          </a:xfrm>
          <a:prstGeom prst="straightConnector1">
            <a:avLst/>
          </a:prstGeom>
          <a:noFill/>
          <a:ln w="28575" cap="flat" cmpd="sng">
            <a:solidFill>
              <a:schemeClr val="accent5"/>
            </a:solidFill>
            <a:prstDash val="solid"/>
            <a:round/>
            <a:headEnd type="none" w="med" len="med"/>
            <a:tailEnd type="none" w="med" len="med"/>
          </a:ln>
        </p:spPr>
      </p:cxnSp>
      <p:pic>
        <p:nvPicPr>
          <p:cNvPr id="9" name="Рисунок 8">
            <a:extLst>
              <a:ext uri="{FF2B5EF4-FFF2-40B4-BE49-F238E27FC236}">
                <a16:creationId xmlns:a16="http://schemas.microsoft.com/office/drawing/2014/main" id="{20C4D08C-0093-4E93-A0ED-8B542D5F8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6206"/>
            <a:ext cx="3449805" cy="1940515"/>
          </a:xfrm>
          <a:prstGeom prst="rect">
            <a:avLst/>
          </a:prstGeom>
        </p:spPr>
      </p:pic>
      <p:sp>
        <p:nvSpPr>
          <p:cNvPr id="2" name="Прямоугольник 1">
            <a:extLst>
              <a:ext uri="{FF2B5EF4-FFF2-40B4-BE49-F238E27FC236}">
                <a16:creationId xmlns:a16="http://schemas.microsoft.com/office/drawing/2014/main" id="{B8B8C6FD-7968-4F1E-9E5B-F3E522E600B8}"/>
              </a:ext>
            </a:extLst>
          </p:cNvPr>
          <p:cNvSpPr/>
          <p:nvPr/>
        </p:nvSpPr>
        <p:spPr>
          <a:xfrm>
            <a:off x="235393" y="3788487"/>
            <a:ext cx="6064420" cy="707886"/>
          </a:xfrm>
          <a:prstGeom prst="rect">
            <a:avLst/>
          </a:prstGeom>
        </p:spPr>
        <p:txBody>
          <a:bodyPr wrap="square">
            <a:spAutoFit/>
          </a:bodyPr>
          <a:lstStyle/>
          <a:p>
            <a:r>
              <a:rPr lang="en-US" sz="2000" kern="1200" dirty="0">
                <a:solidFill>
                  <a:srgbClr val="FF0000"/>
                </a:solidFill>
              </a:rPr>
              <a:t>Magnet yok and lifting system</a:t>
            </a:r>
            <a:r>
              <a:rPr lang="ru-RU" sz="2000" kern="1200" dirty="0">
                <a:solidFill>
                  <a:srgbClr val="FF0000"/>
                </a:solidFill>
              </a:rPr>
              <a:t> </a:t>
            </a:r>
            <a:r>
              <a:rPr lang="en-US" sz="2000" dirty="0">
                <a:solidFill>
                  <a:srgbClr val="FF0000"/>
                </a:solidFill>
              </a:rPr>
              <a:t>are being manufactured.</a:t>
            </a:r>
            <a:r>
              <a:rPr lang="ru-RU" sz="2000" dirty="0">
                <a:solidFill>
                  <a:srgbClr val="FF0000"/>
                </a:solidFill>
              </a:rPr>
              <a:t> </a:t>
            </a:r>
            <a:r>
              <a:rPr lang="en-US" sz="2000" dirty="0">
                <a:solidFill>
                  <a:srgbClr val="FF0000"/>
                </a:solidFill>
              </a:rPr>
              <a:t>Will be completed in</a:t>
            </a:r>
            <a:r>
              <a:rPr lang="ru-RU" sz="2000" dirty="0">
                <a:solidFill>
                  <a:srgbClr val="FF0000"/>
                </a:solidFill>
              </a:rPr>
              <a:t> </a:t>
            </a:r>
            <a:r>
              <a:rPr lang="en-US" sz="2000" dirty="0">
                <a:solidFill>
                  <a:srgbClr val="FF0000"/>
                </a:solidFill>
              </a:rPr>
              <a:t>December 2025</a:t>
            </a:r>
            <a:endParaRPr lang="ru-RU" sz="2000" dirty="0">
              <a:solidFill>
                <a:srgbClr val="FF0000"/>
              </a:solidFill>
            </a:endParaRPr>
          </a:p>
        </p:txBody>
      </p:sp>
      <p:pic>
        <p:nvPicPr>
          <p:cNvPr id="10" name="Рисунок 9">
            <a:extLst>
              <a:ext uri="{FF2B5EF4-FFF2-40B4-BE49-F238E27FC236}">
                <a16:creationId xmlns:a16="http://schemas.microsoft.com/office/drawing/2014/main" id="{59088BBD-3EF4-4393-8D07-7533550BF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0934" y="1176546"/>
            <a:ext cx="3586222" cy="2017251"/>
          </a:xfrm>
          <a:prstGeom prst="rect">
            <a:avLst/>
          </a:prstGeom>
        </p:spPr>
      </p:pic>
      <p:pic>
        <p:nvPicPr>
          <p:cNvPr id="11" name="Рисунок 10">
            <a:extLst>
              <a:ext uri="{FF2B5EF4-FFF2-40B4-BE49-F238E27FC236}">
                <a16:creationId xmlns:a16="http://schemas.microsoft.com/office/drawing/2014/main" id="{2373925A-8482-464D-951B-E0F58E2081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8661" y="685441"/>
            <a:ext cx="2445339" cy="3260452"/>
          </a:xfrm>
          <a:prstGeom prst="rect">
            <a:avLst/>
          </a:prstGeom>
        </p:spPr>
      </p:pic>
      <p:sp>
        <p:nvSpPr>
          <p:cNvPr id="12" name="Google Shape;65;p14">
            <a:extLst>
              <a:ext uri="{FF2B5EF4-FFF2-40B4-BE49-F238E27FC236}">
                <a16:creationId xmlns:a16="http://schemas.microsoft.com/office/drawing/2014/main" id="{FEC6EFA9-C5E3-4B46-BA39-7B837DB96A96}"/>
              </a:ext>
            </a:extLst>
          </p:cNvPr>
          <p:cNvSpPr txBox="1">
            <a:spLocks noGrp="1"/>
          </p:cNvSpPr>
          <p:nvPr>
            <p:ph type="sldNum" idx="12"/>
          </p:nvPr>
        </p:nvSpPr>
        <p:spPr>
          <a:xfrm>
            <a:off x="8745968" y="4820255"/>
            <a:ext cx="395608" cy="314314"/>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10</a:t>
            </a:fld>
            <a:endParaRPr sz="1100" b="1" dirty="0">
              <a:solidFill>
                <a:schemeClr val="dk1"/>
              </a:solidFill>
            </a:endParaRPr>
          </a:p>
        </p:txBody>
      </p:sp>
      <p:sp>
        <p:nvSpPr>
          <p:cNvPr id="13" name="Google Shape;73;p14">
            <a:extLst>
              <a:ext uri="{FF2B5EF4-FFF2-40B4-BE49-F238E27FC236}">
                <a16:creationId xmlns:a16="http://schemas.microsoft.com/office/drawing/2014/main" id="{1F2C6A13-74AF-49EA-95E0-34191C7A3D3C}"/>
              </a:ext>
            </a:extLst>
          </p:cNvPr>
          <p:cNvSpPr txBox="1">
            <a:spLocks/>
          </p:cNvSpPr>
          <p:nvPr/>
        </p:nvSpPr>
        <p:spPr>
          <a:xfrm>
            <a:off x="0" y="4820255"/>
            <a:ext cx="8745967"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6246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grpSp>
        <p:nvGrpSpPr>
          <p:cNvPr id="90" name="Группа 89">
            <a:extLst>
              <a:ext uri="{FF2B5EF4-FFF2-40B4-BE49-F238E27FC236}">
                <a16:creationId xmlns:a16="http://schemas.microsoft.com/office/drawing/2014/main" id="{BEA3A1F4-585A-45F2-A2E2-2C8B60088F23}"/>
              </a:ext>
            </a:extLst>
          </p:cNvPr>
          <p:cNvGrpSpPr/>
          <p:nvPr/>
        </p:nvGrpSpPr>
        <p:grpSpPr>
          <a:xfrm>
            <a:off x="807840" y="498986"/>
            <a:ext cx="7521169" cy="4145527"/>
            <a:chOff x="44201" y="475736"/>
            <a:chExt cx="5976968" cy="3818873"/>
          </a:xfrm>
        </p:grpSpPr>
        <p:pic>
          <p:nvPicPr>
            <p:cNvPr id="12" name="Рисунок 11">
              <a:extLst>
                <a:ext uri="{FF2B5EF4-FFF2-40B4-BE49-F238E27FC236}">
                  <a16:creationId xmlns:a16="http://schemas.microsoft.com/office/drawing/2014/main" id="{D4EF8887-90ED-4570-9E08-D7992EC6CD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01" y="475736"/>
              <a:ext cx="5976968" cy="3818873"/>
            </a:xfrm>
            <a:prstGeom prst="rect">
              <a:avLst/>
            </a:prstGeom>
          </p:spPr>
        </p:pic>
        <p:cxnSp>
          <p:nvCxnSpPr>
            <p:cNvPr id="20" name="Прямая со стрелкой 19">
              <a:extLst>
                <a:ext uri="{FF2B5EF4-FFF2-40B4-BE49-F238E27FC236}">
                  <a16:creationId xmlns:a16="http://schemas.microsoft.com/office/drawing/2014/main" id="{1E620DB5-6C95-4AAE-8F70-197068D75180}"/>
                </a:ext>
              </a:extLst>
            </p:cNvPr>
            <p:cNvCxnSpPr>
              <a:cxnSpLocks/>
            </p:cNvCxnSpPr>
            <p:nvPr/>
          </p:nvCxnSpPr>
          <p:spPr>
            <a:xfrm flipH="1" flipV="1">
              <a:off x="2895397" y="3006215"/>
              <a:ext cx="1849372" cy="68089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2" name="Прямая со стрелкой 21">
              <a:extLst>
                <a:ext uri="{FF2B5EF4-FFF2-40B4-BE49-F238E27FC236}">
                  <a16:creationId xmlns:a16="http://schemas.microsoft.com/office/drawing/2014/main" id="{C15DDF87-D4DE-433D-BC0B-A3D43028604E}"/>
                </a:ext>
              </a:extLst>
            </p:cNvPr>
            <p:cNvCxnSpPr>
              <a:cxnSpLocks/>
            </p:cNvCxnSpPr>
            <p:nvPr/>
          </p:nvCxnSpPr>
          <p:spPr>
            <a:xfrm flipV="1">
              <a:off x="4744769" y="2385172"/>
              <a:ext cx="947433" cy="130193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0" name="Прямая со стрелкой 29">
              <a:extLst>
                <a:ext uri="{FF2B5EF4-FFF2-40B4-BE49-F238E27FC236}">
                  <a16:creationId xmlns:a16="http://schemas.microsoft.com/office/drawing/2014/main" id="{5354D04A-5A98-4D6E-9346-998B066945DA}"/>
                </a:ext>
              </a:extLst>
            </p:cNvPr>
            <p:cNvCxnSpPr>
              <a:cxnSpLocks/>
            </p:cNvCxnSpPr>
            <p:nvPr/>
          </p:nvCxnSpPr>
          <p:spPr>
            <a:xfrm flipV="1">
              <a:off x="4575600" y="2133418"/>
              <a:ext cx="527442" cy="827658"/>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3" name="Прямая со стрелкой 72">
              <a:extLst>
                <a:ext uri="{FF2B5EF4-FFF2-40B4-BE49-F238E27FC236}">
                  <a16:creationId xmlns:a16="http://schemas.microsoft.com/office/drawing/2014/main" id="{7FFABD35-4ADD-4DD1-8818-151A699B46D8}"/>
                </a:ext>
              </a:extLst>
            </p:cNvPr>
            <p:cNvCxnSpPr>
              <a:cxnSpLocks/>
            </p:cNvCxnSpPr>
            <p:nvPr/>
          </p:nvCxnSpPr>
          <p:spPr>
            <a:xfrm flipH="1" flipV="1">
              <a:off x="2895398" y="3346660"/>
              <a:ext cx="924685" cy="356219"/>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8" name="Прямая со стрелкой 77">
              <a:extLst>
                <a:ext uri="{FF2B5EF4-FFF2-40B4-BE49-F238E27FC236}">
                  <a16:creationId xmlns:a16="http://schemas.microsoft.com/office/drawing/2014/main" id="{623E0322-F82A-4845-9B26-18ED08246511}"/>
                </a:ext>
              </a:extLst>
            </p:cNvPr>
            <p:cNvCxnSpPr>
              <a:cxnSpLocks/>
            </p:cNvCxnSpPr>
            <p:nvPr/>
          </p:nvCxnSpPr>
          <p:spPr>
            <a:xfrm flipH="1" flipV="1">
              <a:off x="2086984" y="3432897"/>
              <a:ext cx="1249446" cy="455324"/>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7" name="Прямая со стрелкой 86">
              <a:extLst>
                <a:ext uri="{FF2B5EF4-FFF2-40B4-BE49-F238E27FC236}">
                  <a16:creationId xmlns:a16="http://schemas.microsoft.com/office/drawing/2014/main" id="{9B953B21-9EB1-475C-822F-9DDC987D5C9F}"/>
                </a:ext>
              </a:extLst>
            </p:cNvPr>
            <p:cNvCxnSpPr>
              <a:cxnSpLocks/>
            </p:cNvCxnSpPr>
            <p:nvPr/>
          </p:nvCxnSpPr>
          <p:spPr>
            <a:xfrm flipH="1" flipV="1">
              <a:off x="651761" y="3346660"/>
              <a:ext cx="1419292" cy="539944"/>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9" name="TextBox 88">
              <a:extLst>
                <a:ext uri="{FF2B5EF4-FFF2-40B4-BE49-F238E27FC236}">
                  <a16:creationId xmlns:a16="http://schemas.microsoft.com/office/drawing/2014/main" id="{7B917B73-E526-4A82-9D3D-1250F8213139}"/>
                </a:ext>
              </a:extLst>
            </p:cNvPr>
            <p:cNvSpPr txBox="1"/>
            <p:nvPr/>
          </p:nvSpPr>
          <p:spPr>
            <a:xfrm>
              <a:off x="4495730" y="2905053"/>
              <a:ext cx="435877" cy="307777"/>
            </a:xfrm>
            <a:prstGeom prst="rect">
              <a:avLst/>
            </a:prstGeom>
            <a:noFill/>
          </p:spPr>
          <p:txBody>
            <a:bodyPr wrap="square" rtlCol="0">
              <a:spAutoFit/>
            </a:bodyPr>
            <a:lstStyle/>
            <a:p>
              <a:r>
                <a:rPr lang="en-US" dirty="0"/>
                <a:t>1</a:t>
              </a:r>
              <a:endParaRPr lang="ru-RU" dirty="0"/>
            </a:p>
          </p:txBody>
        </p:sp>
        <p:sp>
          <p:nvSpPr>
            <p:cNvPr id="58" name="TextBox 57">
              <a:extLst>
                <a:ext uri="{FF2B5EF4-FFF2-40B4-BE49-F238E27FC236}">
                  <a16:creationId xmlns:a16="http://schemas.microsoft.com/office/drawing/2014/main" id="{DE5A7779-16E7-4FC3-85E2-65C7E516EDA2}"/>
                </a:ext>
              </a:extLst>
            </p:cNvPr>
            <p:cNvSpPr txBox="1"/>
            <p:nvPr/>
          </p:nvSpPr>
          <p:spPr>
            <a:xfrm>
              <a:off x="4751569" y="3575983"/>
              <a:ext cx="435877" cy="307777"/>
            </a:xfrm>
            <a:prstGeom prst="rect">
              <a:avLst/>
            </a:prstGeom>
            <a:noFill/>
          </p:spPr>
          <p:txBody>
            <a:bodyPr wrap="square" rtlCol="0">
              <a:spAutoFit/>
            </a:bodyPr>
            <a:lstStyle/>
            <a:p>
              <a:r>
                <a:rPr lang="en-US" dirty="0"/>
                <a:t>2</a:t>
              </a:r>
              <a:endParaRPr lang="ru-RU" dirty="0"/>
            </a:p>
          </p:txBody>
        </p:sp>
        <p:sp>
          <p:nvSpPr>
            <p:cNvPr id="59" name="TextBox 58">
              <a:extLst>
                <a:ext uri="{FF2B5EF4-FFF2-40B4-BE49-F238E27FC236}">
                  <a16:creationId xmlns:a16="http://schemas.microsoft.com/office/drawing/2014/main" id="{722CCF52-7931-4312-A00A-409B5BA84BE8}"/>
                </a:ext>
              </a:extLst>
            </p:cNvPr>
            <p:cNvSpPr txBox="1"/>
            <p:nvPr/>
          </p:nvSpPr>
          <p:spPr>
            <a:xfrm>
              <a:off x="3793094" y="3575841"/>
              <a:ext cx="435877" cy="307777"/>
            </a:xfrm>
            <a:prstGeom prst="rect">
              <a:avLst/>
            </a:prstGeom>
            <a:noFill/>
          </p:spPr>
          <p:txBody>
            <a:bodyPr wrap="square" rtlCol="0">
              <a:spAutoFit/>
            </a:bodyPr>
            <a:lstStyle/>
            <a:p>
              <a:r>
                <a:rPr lang="en-US" dirty="0"/>
                <a:t>3</a:t>
              </a:r>
              <a:endParaRPr lang="ru-RU" dirty="0"/>
            </a:p>
          </p:txBody>
        </p:sp>
        <p:sp>
          <p:nvSpPr>
            <p:cNvPr id="60" name="TextBox 59">
              <a:extLst>
                <a:ext uri="{FF2B5EF4-FFF2-40B4-BE49-F238E27FC236}">
                  <a16:creationId xmlns:a16="http://schemas.microsoft.com/office/drawing/2014/main" id="{FFB72C11-7295-4E7D-BD00-6BC67B6C4451}"/>
                </a:ext>
              </a:extLst>
            </p:cNvPr>
            <p:cNvSpPr txBox="1"/>
            <p:nvPr/>
          </p:nvSpPr>
          <p:spPr>
            <a:xfrm>
              <a:off x="3327938" y="3786810"/>
              <a:ext cx="435877" cy="307777"/>
            </a:xfrm>
            <a:prstGeom prst="rect">
              <a:avLst/>
            </a:prstGeom>
            <a:noFill/>
          </p:spPr>
          <p:txBody>
            <a:bodyPr wrap="square" rtlCol="0">
              <a:spAutoFit/>
            </a:bodyPr>
            <a:lstStyle/>
            <a:p>
              <a:r>
                <a:rPr lang="en-US" dirty="0"/>
                <a:t>4</a:t>
              </a:r>
              <a:endParaRPr lang="ru-RU" dirty="0"/>
            </a:p>
          </p:txBody>
        </p:sp>
        <p:sp>
          <p:nvSpPr>
            <p:cNvPr id="61" name="TextBox 60">
              <a:extLst>
                <a:ext uri="{FF2B5EF4-FFF2-40B4-BE49-F238E27FC236}">
                  <a16:creationId xmlns:a16="http://schemas.microsoft.com/office/drawing/2014/main" id="{2C4DACB3-9EFF-4548-BA52-15A6125BDE5B}"/>
                </a:ext>
              </a:extLst>
            </p:cNvPr>
            <p:cNvSpPr txBox="1"/>
            <p:nvPr/>
          </p:nvSpPr>
          <p:spPr>
            <a:xfrm>
              <a:off x="2094941" y="3851242"/>
              <a:ext cx="435877" cy="307777"/>
            </a:xfrm>
            <a:prstGeom prst="rect">
              <a:avLst/>
            </a:prstGeom>
            <a:noFill/>
          </p:spPr>
          <p:txBody>
            <a:bodyPr wrap="square" rtlCol="0">
              <a:spAutoFit/>
            </a:bodyPr>
            <a:lstStyle/>
            <a:p>
              <a:r>
                <a:rPr lang="en-US" dirty="0"/>
                <a:t>6</a:t>
              </a:r>
              <a:endParaRPr lang="ru-RU" dirty="0"/>
            </a:p>
          </p:txBody>
        </p:sp>
      </p:grpSp>
      <p:sp>
        <p:nvSpPr>
          <p:cNvPr id="64" name="Google Shape;64;p14"/>
          <p:cNvSpPr txBox="1">
            <a:spLocks noGrp="1"/>
          </p:cNvSpPr>
          <p:nvPr>
            <p:ph type="title"/>
          </p:nvPr>
        </p:nvSpPr>
        <p:spPr>
          <a:xfrm>
            <a:off x="-3575" y="-21809"/>
            <a:ext cx="9144000" cy="393600"/>
          </a:xfrm>
          <a:prstGeom prst="rect">
            <a:avLst/>
          </a:prstGeom>
          <a:solidFill>
            <a:srgbClr val="CC99FF"/>
          </a:solidFill>
        </p:spPr>
        <p:txBody>
          <a:bodyPr spcFirstLastPara="1" wrap="square" lIns="91425" tIns="91425" rIns="91425" bIns="91425" anchor="ctr" anchorCtr="0">
            <a:noAutofit/>
          </a:bodyPr>
          <a:lstStyle/>
          <a:p>
            <a:pPr lvl="0" algn="ctr">
              <a:buSzPts val="1100"/>
            </a:pPr>
            <a:r>
              <a:rPr lang="en-US" sz="2400" dirty="0">
                <a:solidFill>
                  <a:srgbClr val="203864"/>
                </a:solidFill>
              </a:rPr>
              <a:t>MSC-230 description and status</a:t>
            </a:r>
            <a:endParaRPr sz="2400" dirty="0"/>
          </a:p>
        </p:txBody>
      </p:sp>
      <p:sp>
        <p:nvSpPr>
          <p:cNvPr id="65" name="Google Shape;65;p14"/>
          <p:cNvSpPr txBox="1">
            <a:spLocks noGrp="1"/>
          </p:cNvSpPr>
          <p:nvPr>
            <p:ph type="sldNum" idx="12"/>
          </p:nvPr>
        </p:nvSpPr>
        <p:spPr>
          <a:xfrm>
            <a:off x="8804725" y="4797188"/>
            <a:ext cx="339275" cy="332175"/>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11</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0" y="4797188"/>
            <a:ext cx="9151200" cy="0"/>
          </a:xfrm>
          <a:prstGeom prst="straightConnector1">
            <a:avLst/>
          </a:prstGeom>
          <a:noFill/>
          <a:ln w="28575" cap="flat" cmpd="sng">
            <a:solidFill>
              <a:schemeClr val="accent5"/>
            </a:solidFill>
            <a:prstDash val="solid"/>
            <a:round/>
            <a:headEnd type="none" w="med" len="med"/>
            <a:tailEnd type="none" w="med" len="med"/>
          </a:ln>
        </p:spPr>
      </p:cxnSp>
      <p:sp>
        <p:nvSpPr>
          <p:cNvPr id="3" name="Прямоугольник 2">
            <a:extLst>
              <a:ext uri="{FF2B5EF4-FFF2-40B4-BE49-F238E27FC236}">
                <a16:creationId xmlns:a16="http://schemas.microsoft.com/office/drawing/2014/main" id="{99CC1BDC-1CBB-44E7-8ECA-D4DBFB18A1D6}"/>
              </a:ext>
            </a:extLst>
          </p:cNvPr>
          <p:cNvSpPr/>
          <p:nvPr/>
        </p:nvSpPr>
        <p:spPr>
          <a:xfrm>
            <a:off x="1771489" y="404552"/>
            <a:ext cx="5258171" cy="400110"/>
          </a:xfrm>
          <a:prstGeom prst="rect">
            <a:avLst/>
          </a:prstGeom>
        </p:spPr>
        <p:txBody>
          <a:bodyPr wrap="none">
            <a:spAutoFit/>
          </a:bodyPr>
          <a:lstStyle/>
          <a:p>
            <a:r>
              <a:rPr lang="en-US" sz="2000" kern="1200" dirty="0">
                <a:solidFill>
                  <a:srgbClr val="203864"/>
                </a:solidFill>
                <a:latin typeface="Arial" panose="020B0604020202020204" pitchFamily="34" charset="0"/>
                <a:cs typeface="Arial" panose="020B0604020202020204" pitchFamily="34" charset="0"/>
              </a:rPr>
              <a:t>Cryogenic system and superconducting coils</a:t>
            </a:r>
            <a:endParaRPr lang="ru-RU" sz="2000" dirty="0">
              <a:solidFill>
                <a:srgbClr val="203864"/>
              </a:solidFill>
              <a:latin typeface="Arial" panose="020B0604020202020204" pitchFamily="34" charset="0"/>
              <a:cs typeface="Arial" panose="020B0604020202020204" pitchFamily="34" charset="0"/>
            </a:endParaRPr>
          </a:p>
        </p:txBody>
      </p:sp>
      <p:sp>
        <p:nvSpPr>
          <p:cNvPr id="91" name="Прямоугольник 90">
            <a:extLst>
              <a:ext uri="{FF2B5EF4-FFF2-40B4-BE49-F238E27FC236}">
                <a16:creationId xmlns:a16="http://schemas.microsoft.com/office/drawing/2014/main" id="{6BFAF558-C6A7-4363-A65D-270BDD3FE7E1}"/>
              </a:ext>
            </a:extLst>
          </p:cNvPr>
          <p:cNvSpPr/>
          <p:nvPr/>
        </p:nvSpPr>
        <p:spPr>
          <a:xfrm>
            <a:off x="1037557" y="4382234"/>
            <a:ext cx="7879806" cy="306194"/>
          </a:xfrm>
          <a:prstGeom prst="rect">
            <a:avLst/>
          </a:prstGeom>
        </p:spPr>
        <p:txBody>
          <a:bodyPr wrap="square">
            <a:spAutoFit/>
          </a:bodyPr>
          <a:lstStyle/>
          <a:p>
            <a:r>
              <a:rPr lang="en-US" dirty="0">
                <a:solidFill>
                  <a:srgbClr val="203864"/>
                </a:solidFill>
              </a:rPr>
              <a:t>1 – cryostat; 2 - superconducting coils; 3 – thermal shield; 4 – siphon; 5 – refrigerator</a:t>
            </a:r>
          </a:p>
        </p:txBody>
      </p:sp>
      <p:sp>
        <p:nvSpPr>
          <p:cNvPr id="94" name="Google Shape;65;p14">
            <a:extLst>
              <a:ext uri="{FF2B5EF4-FFF2-40B4-BE49-F238E27FC236}">
                <a16:creationId xmlns:a16="http://schemas.microsoft.com/office/drawing/2014/main" id="{9021E5F8-4D9E-4E05-885A-EEB7BAFD3E6D}"/>
              </a:ext>
            </a:extLst>
          </p:cNvPr>
          <p:cNvSpPr txBox="1">
            <a:spLocks/>
          </p:cNvSpPr>
          <p:nvPr/>
        </p:nvSpPr>
        <p:spPr>
          <a:xfrm>
            <a:off x="8733872" y="4820255"/>
            <a:ext cx="406636"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gn="ctr"/>
            <a:fld id="{00000000-1234-1234-1234-123412341234}" type="slidenum">
              <a:rPr lang="ru" sz="1100" b="1" smtClean="0">
                <a:solidFill>
                  <a:schemeClr val="dk1"/>
                </a:solidFill>
              </a:rPr>
              <a:pPr algn="ctr"/>
              <a:t>11</a:t>
            </a:fld>
            <a:endParaRPr lang="ru" sz="1100" b="1" dirty="0">
              <a:solidFill>
                <a:schemeClr val="dk1"/>
              </a:solidFill>
            </a:endParaRPr>
          </a:p>
        </p:txBody>
      </p:sp>
      <p:sp>
        <p:nvSpPr>
          <p:cNvPr id="95" name="Google Shape;73;p14">
            <a:extLst>
              <a:ext uri="{FF2B5EF4-FFF2-40B4-BE49-F238E27FC236}">
                <a16:creationId xmlns:a16="http://schemas.microsoft.com/office/drawing/2014/main" id="{FEBE5246-CFF5-4728-B50C-AE058E49AA42}"/>
              </a:ext>
            </a:extLst>
          </p:cNvPr>
          <p:cNvSpPr txBox="1">
            <a:spLocks/>
          </p:cNvSpPr>
          <p:nvPr/>
        </p:nvSpPr>
        <p:spPr>
          <a:xfrm>
            <a:off x="0" y="4820255"/>
            <a:ext cx="8733872"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087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lvl="0" algn="ctr">
              <a:buSzPts val="1100"/>
            </a:pPr>
            <a:r>
              <a:rPr lang="en-US" sz="2400" dirty="0">
                <a:solidFill>
                  <a:srgbClr val="203864"/>
                </a:solidFill>
              </a:rPr>
              <a:t>MSC-230 description and status</a:t>
            </a:r>
            <a:endParaRPr sz="2400" dirty="0"/>
          </a:p>
        </p:txBody>
      </p:sp>
      <p:sp>
        <p:nvSpPr>
          <p:cNvPr id="65" name="Google Shape;65;p14"/>
          <p:cNvSpPr txBox="1">
            <a:spLocks noGrp="1"/>
          </p:cNvSpPr>
          <p:nvPr>
            <p:ph type="sldNum" idx="12"/>
          </p:nvPr>
        </p:nvSpPr>
        <p:spPr>
          <a:xfrm>
            <a:off x="8804725" y="4797188"/>
            <a:ext cx="339275" cy="332175"/>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12</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0" y="4797188"/>
            <a:ext cx="9151200" cy="0"/>
          </a:xfrm>
          <a:prstGeom prst="straightConnector1">
            <a:avLst/>
          </a:prstGeom>
          <a:noFill/>
          <a:ln w="28575" cap="flat" cmpd="sng">
            <a:solidFill>
              <a:schemeClr val="accent5"/>
            </a:solidFill>
            <a:prstDash val="solid"/>
            <a:round/>
            <a:headEnd type="none" w="med" len="med"/>
            <a:tailEnd type="none" w="med" len="med"/>
          </a:ln>
        </p:spPr>
      </p:cxnSp>
      <p:sp>
        <p:nvSpPr>
          <p:cNvPr id="7" name="Google Shape;73;p14">
            <a:extLst>
              <a:ext uri="{FF2B5EF4-FFF2-40B4-BE49-F238E27FC236}">
                <a16:creationId xmlns:a16="http://schemas.microsoft.com/office/drawing/2014/main" id="{120915FB-B9FB-444A-82A4-4F9126F6F081}"/>
              </a:ext>
            </a:extLst>
          </p:cNvPr>
          <p:cNvSpPr txBox="1">
            <a:spLocks/>
          </p:cNvSpPr>
          <p:nvPr/>
        </p:nvSpPr>
        <p:spPr>
          <a:xfrm>
            <a:off x="-3575" y="4815049"/>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b="1" dirty="0" err="1">
                <a:solidFill>
                  <a:schemeClr val="dk1"/>
                </a:solidFill>
                <a:latin typeface="Arial" panose="020B0604020202020204" pitchFamily="34" charset="0"/>
                <a:cs typeface="Arial" panose="020B0604020202020204" pitchFamily="34" charset="0"/>
              </a:rPr>
              <a:t>S.Yakovenko</a:t>
            </a:r>
            <a:r>
              <a:rPr lang="en-US" sz="1200" b="1" dirty="0">
                <a:solidFill>
                  <a:schemeClr val="dk1"/>
                </a:solidFill>
                <a:latin typeface="Arial" panose="020B0604020202020204" pitchFamily="34" charset="0"/>
                <a:cs typeface="Arial" panose="020B0604020202020204" pitchFamily="34" charset="0"/>
              </a:rPr>
              <a:t>    </a:t>
            </a:r>
            <a:r>
              <a:rPr lang="en-GB" sz="1200" b="1" dirty="0">
                <a:latin typeface="Arial" panose="020B0604020202020204" pitchFamily="34" charset="0"/>
                <a:ea typeface="DengXian"/>
                <a:cs typeface="Arial" panose="020B0604020202020204" pitchFamily="34" charset="0"/>
              </a:rPr>
              <a:t>Creating Test Benches to Check Single Systems of the MSC-230 Cyclotron</a:t>
            </a:r>
            <a:endParaRPr lang="en-US" sz="1200" b="1" dirty="0">
              <a:solidFill>
                <a:schemeClr val="dk1"/>
              </a:solidFill>
              <a:latin typeface="Arial" panose="020B0604020202020204" pitchFamily="34" charset="0"/>
              <a:cs typeface="Arial" panose="020B0604020202020204" pitchFamily="34" charset="0"/>
            </a:endParaRPr>
          </a:p>
        </p:txBody>
      </p:sp>
      <p:sp>
        <p:nvSpPr>
          <p:cNvPr id="3" name="Прямоугольник 2">
            <a:extLst>
              <a:ext uri="{FF2B5EF4-FFF2-40B4-BE49-F238E27FC236}">
                <a16:creationId xmlns:a16="http://schemas.microsoft.com/office/drawing/2014/main" id="{99CC1BDC-1CBB-44E7-8ECA-D4DBFB18A1D6}"/>
              </a:ext>
            </a:extLst>
          </p:cNvPr>
          <p:cNvSpPr/>
          <p:nvPr/>
        </p:nvSpPr>
        <p:spPr>
          <a:xfrm>
            <a:off x="1942914" y="411460"/>
            <a:ext cx="5258171" cy="400110"/>
          </a:xfrm>
          <a:prstGeom prst="rect">
            <a:avLst/>
          </a:prstGeom>
        </p:spPr>
        <p:txBody>
          <a:bodyPr wrap="none">
            <a:spAutoFit/>
          </a:bodyPr>
          <a:lstStyle/>
          <a:p>
            <a:r>
              <a:rPr lang="en-US" sz="2000" kern="1200" dirty="0">
                <a:solidFill>
                  <a:srgbClr val="203864"/>
                </a:solidFill>
                <a:latin typeface="Arial" panose="020B0604020202020204" pitchFamily="34" charset="0"/>
                <a:cs typeface="Arial" panose="020B0604020202020204" pitchFamily="34" charset="0"/>
              </a:rPr>
              <a:t>Cryogenic system and superconducting coils</a:t>
            </a:r>
            <a:endParaRPr lang="ru-RU" sz="2000" dirty="0">
              <a:solidFill>
                <a:srgbClr val="203864"/>
              </a:solidFill>
              <a:latin typeface="Arial" panose="020B0604020202020204" pitchFamily="34" charset="0"/>
              <a:cs typeface="Arial" panose="020B0604020202020204" pitchFamily="34" charset="0"/>
            </a:endParaRPr>
          </a:p>
        </p:txBody>
      </p:sp>
      <p:sp>
        <p:nvSpPr>
          <p:cNvPr id="10" name="Прямоугольник 9">
            <a:extLst>
              <a:ext uri="{FF2B5EF4-FFF2-40B4-BE49-F238E27FC236}">
                <a16:creationId xmlns:a16="http://schemas.microsoft.com/office/drawing/2014/main" id="{80C09E5D-35CE-4AFE-A18B-F4DC81AD5C30}"/>
              </a:ext>
            </a:extLst>
          </p:cNvPr>
          <p:cNvSpPr/>
          <p:nvPr/>
        </p:nvSpPr>
        <p:spPr>
          <a:xfrm>
            <a:off x="128848" y="811570"/>
            <a:ext cx="3075054" cy="1600438"/>
          </a:xfrm>
          <a:prstGeom prst="rect">
            <a:avLst/>
          </a:prstGeom>
        </p:spPr>
        <p:txBody>
          <a:bodyPr wrap="square">
            <a:spAutoFit/>
          </a:bodyPr>
          <a:lstStyle/>
          <a:p>
            <a:r>
              <a:rPr lang="en-US" dirty="0">
                <a:solidFill>
                  <a:srgbClr val="203864"/>
                </a:solidFill>
              </a:rPr>
              <a:t>The technology with the use of a hollow composite superconductor co proposed at the VBLHEP JINR and well-proven in the magnets of the </a:t>
            </a:r>
            <a:r>
              <a:rPr lang="en-US" dirty="0" err="1">
                <a:solidFill>
                  <a:srgbClr val="203864"/>
                </a:solidFill>
              </a:rPr>
              <a:t>Nuclotron</a:t>
            </a:r>
            <a:r>
              <a:rPr lang="en-US" dirty="0">
                <a:solidFill>
                  <a:srgbClr val="203864"/>
                </a:solidFill>
              </a:rPr>
              <a:t>  synchrotron, was chosen as the basis for the manufacture of the coils. </a:t>
            </a:r>
            <a:endParaRPr lang="ru-RU" dirty="0">
              <a:solidFill>
                <a:srgbClr val="203864"/>
              </a:solidFill>
            </a:endParaRPr>
          </a:p>
        </p:txBody>
      </p:sp>
      <p:pic>
        <p:nvPicPr>
          <p:cNvPr id="11" name="Рисунок 10">
            <a:extLst>
              <a:ext uri="{FF2B5EF4-FFF2-40B4-BE49-F238E27FC236}">
                <a16:creationId xmlns:a16="http://schemas.microsoft.com/office/drawing/2014/main" id="{1C4A3A3A-44C7-4D17-A291-AC6F13BB88AA}"/>
              </a:ext>
            </a:extLst>
          </p:cNvPr>
          <p:cNvPicPr>
            <a:picLocks noChangeAspect="1"/>
          </p:cNvPicPr>
          <p:nvPr/>
        </p:nvPicPr>
        <p:blipFill>
          <a:blip r:embed="rId3"/>
          <a:stretch>
            <a:fillRect/>
          </a:stretch>
        </p:blipFill>
        <p:spPr>
          <a:xfrm>
            <a:off x="182849" y="2322917"/>
            <a:ext cx="2967051" cy="1521565"/>
          </a:xfrm>
          <a:prstGeom prst="rect">
            <a:avLst/>
          </a:prstGeom>
        </p:spPr>
      </p:pic>
      <p:sp>
        <p:nvSpPr>
          <p:cNvPr id="13" name="Прямоугольник 12">
            <a:extLst>
              <a:ext uri="{FF2B5EF4-FFF2-40B4-BE49-F238E27FC236}">
                <a16:creationId xmlns:a16="http://schemas.microsoft.com/office/drawing/2014/main" id="{14C266F2-3E1F-43A5-86F1-C5C65F264DAA}"/>
              </a:ext>
            </a:extLst>
          </p:cNvPr>
          <p:cNvSpPr/>
          <p:nvPr/>
        </p:nvSpPr>
        <p:spPr>
          <a:xfrm>
            <a:off x="224500" y="3852336"/>
            <a:ext cx="2988279" cy="954107"/>
          </a:xfrm>
          <a:prstGeom prst="rect">
            <a:avLst/>
          </a:prstGeom>
        </p:spPr>
        <p:txBody>
          <a:bodyPr wrap="square">
            <a:spAutoFit/>
          </a:bodyPr>
          <a:lstStyle/>
          <a:p>
            <a:r>
              <a:rPr lang="en-US" dirty="0">
                <a:solidFill>
                  <a:srgbClr val="203864"/>
                </a:solidFill>
              </a:rPr>
              <a:t>1 - a tube with a channel for </a:t>
            </a:r>
          </a:p>
          <a:p>
            <a:r>
              <a:rPr lang="en-US" dirty="0">
                <a:solidFill>
                  <a:srgbClr val="203864"/>
                </a:solidFill>
              </a:rPr>
              <a:t>cooling; 2 - superconducting wire;</a:t>
            </a:r>
          </a:p>
          <a:p>
            <a:r>
              <a:rPr lang="en-US" dirty="0">
                <a:solidFill>
                  <a:srgbClr val="203864"/>
                </a:solidFill>
              </a:rPr>
              <a:t> 3 - polyimide tape; 4 - glass fiber tape</a:t>
            </a:r>
          </a:p>
        </p:txBody>
      </p:sp>
      <p:sp>
        <p:nvSpPr>
          <p:cNvPr id="4" name="Прямоугольник 3">
            <a:extLst>
              <a:ext uri="{FF2B5EF4-FFF2-40B4-BE49-F238E27FC236}">
                <a16:creationId xmlns:a16="http://schemas.microsoft.com/office/drawing/2014/main" id="{91B918AD-4ED4-48B6-8659-261107F7312A}"/>
              </a:ext>
            </a:extLst>
          </p:cNvPr>
          <p:cNvSpPr/>
          <p:nvPr/>
        </p:nvSpPr>
        <p:spPr>
          <a:xfrm>
            <a:off x="6126523" y="1510907"/>
            <a:ext cx="2967051" cy="3108543"/>
          </a:xfrm>
          <a:prstGeom prst="rect">
            <a:avLst/>
          </a:prstGeom>
        </p:spPr>
        <p:txBody>
          <a:bodyPr wrap="square">
            <a:spAutoFit/>
          </a:bodyPr>
          <a:lstStyle/>
          <a:p>
            <a:pPr lvl="0" algn="just">
              <a:buClrTx/>
            </a:pPr>
            <a:r>
              <a:rPr lang="en-US" kern="1200" dirty="0">
                <a:solidFill>
                  <a:srgbClr val="203864"/>
                </a:solidFill>
                <a:latin typeface="+mn-lt"/>
                <a:cs typeface="Times New Roman" panose="02020603050405020304" pitchFamily="18" charset="0"/>
              </a:rPr>
              <a:t>The protection of the magnet from overheating during quench is solved by sectioning the solenoid and uniform energy release throughout the winding. For this, the winding is electrically divided into sections. The energy stored in the magnet is dissipated both on the external resistance and on 36 shunts - heaters located between the winding layers of the upper and lower coils. The time constant of the energy evacuation process will be 17.9 s.</a:t>
            </a:r>
            <a:endParaRPr lang="ru-RU" kern="1200" dirty="0">
              <a:solidFill>
                <a:srgbClr val="203864"/>
              </a:solidFill>
              <a:latin typeface="+mn-lt"/>
              <a:cs typeface="Times New Roman" panose="02020603050405020304" pitchFamily="18" charset="0"/>
            </a:endParaRPr>
          </a:p>
        </p:txBody>
      </p:sp>
      <p:pic>
        <p:nvPicPr>
          <p:cNvPr id="6" name="Рисунок 5">
            <a:extLst>
              <a:ext uri="{FF2B5EF4-FFF2-40B4-BE49-F238E27FC236}">
                <a16:creationId xmlns:a16="http://schemas.microsoft.com/office/drawing/2014/main" id="{C6A77D89-01E9-47C7-815E-D4DD5579725B}"/>
              </a:ext>
            </a:extLst>
          </p:cNvPr>
          <p:cNvPicPr>
            <a:picLocks noChangeAspect="1"/>
          </p:cNvPicPr>
          <p:nvPr/>
        </p:nvPicPr>
        <p:blipFill>
          <a:blip r:embed="rId4"/>
          <a:stretch>
            <a:fillRect/>
          </a:stretch>
        </p:blipFill>
        <p:spPr>
          <a:xfrm>
            <a:off x="3481811" y="943709"/>
            <a:ext cx="2581833" cy="3764610"/>
          </a:xfrm>
          <a:prstGeom prst="rect">
            <a:avLst/>
          </a:prstGeom>
        </p:spPr>
      </p:pic>
      <p:sp>
        <p:nvSpPr>
          <p:cNvPr id="17" name="Google Shape;65;p14">
            <a:extLst>
              <a:ext uri="{FF2B5EF4-FFF2-40B4-BE49-F238E27FC236}">
                <a16:creationId xmlns:a16="http://schemas.microsoft.com/office/drawing/2014/main" id="{56E13B29-0925-473E-86B5-4D9AC31C6D50}"/>
              </a:ext>
            </a:extLst>
          </p:cNvPr>
          <p:cNvSpPr txBox="1">
            <a:spLocks/>
          </p:cNvSpPr>
          <p:nvPr/>
        </p:nvSpPr>
        <p:spPr>
          <a:xfrm>
            <a:off x="8761462" y="4820255"/>
            <a:ext cx="378883"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gn="ctr"/>
            <a:fld id="{00000000-1234-1234-1234-123412341234}" type="slidenum">
              <a:rPr lang="ru" sz="1100" b="1" smtClean="0">
                <a:solidFill>
                  <a:schemeClr val="dk1"/>
                </a:solidFill>
              </a:rPr>
              <a:pPr algn="ctr"/>
              <a:t>12</a:t>
            </a:fld>
            <a:endParaRPr lang="ru" sz="1100" b="1" dirty="0">
              <a:solidFill>
                <a:schemeClr val="dk1"/>
              </a:solidFill>
            </a:endParaRPr>
          </a:p>
        </p:txBody>
      </p:sp>
      <p:sp>
        <p:nvSpPr>
          <p:cNvPr id="18" name="Google Shape;73;p14">
            <a:extLst>
              <a:ext uri="{FF2B5EF4-FFF2-40B4-BE49-F238E27FC236}">
                <a16:creationId xmlns:a16="http://schemas.microsoft.com/office/drawing/2014/main" id="{04028151-4A41-4886-9315-EB7A6657AE5A}"/>
              </a:ext>
            </a:extLst>
          </p:cNvPr>
          <p:cNvSpPr txBox="1">
            <a:spLocks/>
          </p:cNvSpPr>
          <p:nvPr/>
        </p:nvSpPr>
        <p:spPr>
          <a:xfrm>
            <a:off x="0" y="4820255"/>
            <a:ext cx="8713694"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9949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lvl="0" algn="ctr">
              <a:buSzPts val="1100"/>
            </a:pPr>
            <a:r>
              <a:rPr lang="en-US" sz="2400" dirty="0">
                <a:solidFill>
                  <a:srgbClr val="203864"/>
                </a:solidFill>
              </a:rPr>
              <a:t>MSC-230 description and status</a:t>
            </a:r>
            <a:endParaRPr sz="2400" dirty="0"/>
          </a:p>
        </p:txBody>
      </p:sp>
      <p:sp>
        <p:nvSpPr>
          <p:cNvPr id="65" name="Google Shape;65;p14"/>
          <p:cNvSpPr txBox="1">
            <a:spLocks noGrp="1"/>
          </p:cNvSpPr>
          <p:nvPr>
            <p:ph type="sldNum" idx="12"/>
          </p:nvPr>
        </p:nvSpPr>
        <p:spPr>
          <a:xfrm>
            <a:off x="8804725" y="4797188"/>
            <a:ext cx="339275" cy="332175"/>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13</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0" y="4797188"/>
            <a:ext cx="9151200" cy="0"/>
          </a:xfrm>
          <a:prstGeom prst="straightConnector1">
            <a:avLst/>
          </a:prstGeom>
          <a:noFill/>
          <a:ln w="28575" cap="flat" cmpd="sng">
            <a:solidFill>
              <a:schemeClr val="accent5"/>
            </a:solidFill>
            <a:prstDash val="solid"/>
            <a:round/>
            <a:headEnd type="none" w="med" len="med"/>
            <a:tailEnd type="none" w="med" len="med"/>
          </a:ln>
        </p:spPr>
      </p:cxnSp>
      <p:sp>
        <p:nvSpPr>
          <p:cNvPr id="7" name="Google Shape;73;p14">
            <a:extLst>
              <a:ext uri="{FF2B5EF4-FFF2-40B4-BE49-F238E27FC236}">
                <a16:creationId xmlns:a16="http://schemas.microsoft.com/office/drawing/2014/main" id="{120915FB-B9FB-444A-82A4-4F9126F6F081}"/>
              </a:ext>
            </a:extLst>
          </p:cNvPr>
          <p:cNvSpPr txBox="1">
            <a:spLocks/>
          </p:cNvSpPr>
          <p:nvPr/>
        </p:nvSpPr>
        <p:spPr>
          <a:xfrm>
            <a:off x="-3575" y="4815049"/>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b="1" dirty="0" err="1">
                <a:solidFill>
                  <a:schemeClr val="dk1"/>
                </a:solidFill>
                <a:latin typeface="Arial" panose="020B0604020202020204" pitchFamily="34" charset="0"/>
                <a:cs typeface="Arial" panose="020B0604020202020204" pitchFamily="34" charset="0"/>
              </a:rPr>
              <a:t>S.Yakovenko</a:t>
            </a:r>
            <a:r>
              <a:rPr lang="en-US" sz="1200" b="1" dirty="0">
                <a:solidFill>
                  <a:schemeClr val="dk1"/>
                </a:solidFill>
                <a:latin typeface="Arial" panose="020B0604020202020204" pitchFamily="34" charset="0"/>
                <a:cs typeface="Arial" panose="020B0604020202020204" pitchFamily="34" charset="0"/>
              </a:rPr>
              <a:t>    </a:t>
            </a:r>
            <a:r>
              <a:rPr lang="en-GB" sz="1200" b="1" dirty="0">
                <a:latin typeface="Arial" panose="020B0604020202020204" pitchFamily="34" charset="0"/>
                <a:ea typeface="DengXian"/>
                <a:cs typeface="Arial" panose="020B0604020202020204" pitchFamily="34" charset="0"/>
              </a:rPr>
              <a:t>Creating Test Benches to Check Single Systems of the MSC-230 Cyclotron</a:t>
            </a:r>
            <a:endParaRPr lang="en-US" sz="1200" b="1" dirty="0">
              <a:solidFill>
                <a:schemeClr val="dk1"/>
              </a:solidFill>
              <a:latin typeface="Arial" panose="020B0604020202020204" pitchFamily="34" charset="0"/>
              <a:cs typeface="Arial" panose="020B0604020202020204" pitchFamily="34" charset="0"/>
            </a:endParaRPr>
          </a:p>
        </p:txBody>
      </p:sp>
      <p:sp>
        <p:nvSpPr>
          <p:cNvPr id="3" name="Прямоугольник 2">
            <a:extLst>
              <a:ext uri="{FF2B5EF4-FFF2-40B4-BE49-F238E27FC236}">
                <a16:creationId xmlns:a16="http://schemas.microsoft.com/office/drawing/2014/main" id="{99CC1BDC-1CBB-44E7-8ECA-D4DBFB18A1D6}"/>
              </a:ext>
            </a:extLst>
          </p:cNvPr>
          <p:cNvSpPr/>
          <p:nvPr/>
        </p:nvSpPr>
        <p:spPr>
          <a:xfrm>
            <a:off x="3050952" y="503474"/>
            <a:ext cx="3587842" cy="400110"/>
          </a:xfrm>
          <a:prstGeom prst="rect">
            <a:avLst/>
          </a:prstGeom>
        </p:spPr>
        <p:txBody>
          <a:bodyPr wrap="none">
            <a:spAutoFit/>
          </a:bodyPr>
          <a:lstStyle/>
          <a:p>
            <a:r>
              <a:rPr lang="en-US" sz="2000" kern="1200" dirty="0">
                <a:solidFill>
                  <a:srgbClr val="203864"/>
                </a:solidFill>
                <a:latin typeface="Arial" panose="020B0604020202020204" pitchFamily="34" charset="0"/>
                <a:cs typeface="Arial" panose="020B0604020202020204" pitchFamily="34" charset="0"/>
              </a:rPr>
              <a:t>Cryogenic system parameters</a:t>
            </a:r>
            <a:endParaRPr lang="ru-RU" sz="2000" dirty="0">
              <a:solidFill>
                <a:srgbClr val="203864"/>
              </a:solidFill>
              <a:latin typeface="Arial" panose="020B0604020202020204" pitchFamily="34" charset="0"/>
              <a:cs typeface="Arial" panose="020B0604020202020204" pitchFamily="34" charset="0"/>
            </a:endParaRPr>
          </a:p>
        </p:txBody>
      </p:sp>
      <p:graphicFrame>
        <p:nvGraphicFramePr>
          <p:cNvPr id="15" name="Таблица 14">
            <a:extLst>
              <a:ext uri="{FF2B5EF4-FFF2-40B4-BE49-F238E27FC236}">
                <a16:creationId xmlns:a16="http://schemas.microsoft.com/office/drawing/2014/main" id="{93B75EE0-74B1-4DEA-BC1C-0D8F5173AC4C}"/>
              </a:ext>
            </a:extLst>
          </p:cNvPr>
          <p:cNvGraphicFramePr>
            <a:graphicFrameLocks noGrp="1"/>
          </p:cNvGraphicFramePr>
          <p:nvPr>
            <p:extLst>
              <p:ext uri="{D42A27DB-BD31-4B8C-83A1-F6EECF244321}">
                <p14:modId xmlns:p14="http://schemas.microsoft.com/office/powerpoint/2010/main" val="2212702238"/>
              </p:ext>
            </p:extLst>
          </p:nvPr>
        </p:nvGraphicFramePr>
        <p:xfrm>
          <a:off x="638907" y="1013458"/>
          <a:ext cx="7866183" cy="3365760"/>
        </p:xfrm>
        <a:graphic>
          <a:graphicData uri="http://schemas.openxmlformats.org/drawingml/2006/table">
            <a:tbl>
              <a:tblPr firstRow="1" firstCol="1" bandRow="1"/>
              <a:tblGrid>
                <a:gridCol w="3085652">
                  <a:extLst>
                    <a:ext uri="{9D8B030D-6E8A-4147-A177-3AD203B41FA5}">
                      <a16:colId xmlns:a16="http://schemas.microsoft.com/office/drawing/2014/main" val="1699057195"/>
                    </a:ext>
                  </a:extLst>
                </a:gridCol>
                <a:gridCol w="2926080">
                  <a:extLst>
                    <a:ext uri="{9D8B030D-6E8A-4147-A177-3AD203B41FA5}">
                      <a16:colId xmlns:a16="http://schemas.microsoft.com/office/drawing/2014/main" val="1488207903"/>
                    </a:ext>
                  </a:extLst>
                </a:gridCol>
                <a:gridCol w="1854451">
                  <a:extLst>
                    <a:ext uri="{9D8B030D-6E8A-4147-A177-3AD203B41FA5}">
                      <a16:colId xmlns:a16="http://schemas.microsoft.com/office/drawing/2014/main" val="2746353918"/>
                    </a:ext>
                  </a:extLst>
                </a:gridCol>
              </a:tblGrid>
              <a:tr h="2753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50000"/>
                        </a:lnSpc>
                        <a:spcBef>
                          <a:spcPts val="600"/>
                        </a:spcBef>
                        <a:spcAft>
                          <a:spcPts val="800"/>
                        </a:spcAft>
                      </a:pPr>
                      <a:r>
                        <a:rPr lang="en-US" sz="1400" b="1" dirty="0">
                          <a:solidFill>
                            <a:srgbClr val="203864"/>
                          </a:solidFill>
                          <a:effectLst/>
                          <a:latin typeface="+mn-lt"/>
                          <a:ea typeface="Calibri" panose="020F0502020204030204" pitchFamily="34" charset="0"/>
                          <a:cs typeface="Times New Roman" panose="02020603050405020304" pitchFamily="18" charset="0"/>
                        </a:rPr>
                        <a:t>Parameter name</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50000"/>
                        </a:lnSpc>
                        <a:spcBef>
                          <a:spcPts val="600"/>
                        </a:spcBef>
                        <a:spcAft>
                          <a:spcPts val="800"/>
                        </a:spcAft>
                      </a:pPr>
                      <a:r>
                        <a:rPr lang="en-US" sz="1400" b="1" dirty="0">
                          <a:solidFill>
                            <a:srgbClr val="203864"/>
                          </a:solidFill>
                          <a:effectLst/>
                          <a:latin typeface="+mn-lt"/>
                          <a:ea typeface="Calibri" panose="020F0502020204030204" pitchFamily="34" charset="0"/>
                          <a:cs typeface="Times New Roman" panose="02020603050405020304" pitchFamily="18" charset="0"/>
                        </a:rPr>
                        <a:t>Unit</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600"/>
                        </a:spcBef>
                        <a:spcAft>
                          <a:spcPts val="800"/>
                        </a:spcAft>
                      </a:pPr>
                      <a:r>
                        <a:rPr lang="en-US" sz="1400" b="1">
                          <a:solidFill>
                            <a:srgbClr val="203864"/>
                          </a:solidFill>
                          <a:effectLst/>
                          <a:latin typeface="+mn-lt"/>
                          <a:ea typeface="Calibri" panose="020F0502020204030204" pitchFamily="34" charset="0"/>
                          <a:cs typeface="Times New Roman" panose="02020603050405020304" pitchFamily="18" charset="0"/>
                        </a:rPr>
                        <a:t>Value</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7292145"/>
                  </a:ext>
                </a:extLst>
              </a:tr>
              <a:tr h="2753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50000"/>
                        </a:lnSpc>
                        <a:spcBef>
                          <a:spcPts val="600"/>
                        </a:spcBef>
                        <a:spcAft>
                          <a:spcPts val="800"/>
                        </a:spcAft>
                      </a:pPr>
                      <a:r>
                        <a:rPr lang="en-US" sz="1400" dirty="0">
                          <a:solidFill>
                            <a:srgbClr val="203864"/>
                          </a:solidFill>
                          <a:effectLst/>
                          <a:latin typeface="+mn-lt"/>
                          <a:ea typeface="Calibri" panose="020F0502020204030204" pitchFamily="34" charset="0"/>
                          <a:cs typeface="Times New Roman" panose="02020603050405020304" pitchFamily="18" charset="0"/>
                        </a:rPr>
                        <a:t>Solenoid inner diameter</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50000"/>
                        </a:lnSpc>
                        <a:spcBef>
                          <a:spcPts val="600"/>
                        </a:spcBef>
                        <a:spcAft>
                          <a:spcPts val="800"/>
                        </a:spcAft>
                      </a:pPr>
                      <a:r>
                        <a:rPr lang="en-US" sz="1400" dirty="0">
                          <a:solidFill>
                            <a:srgbClr val="203864"/>
                          </a:solidFill>
                          <a:effectLst/>
                          <a:latin typeface="+mn-lt"/>
                          <a:ea typeface="Calibri" panose="020F0502020204030204" pitchFamily="34" charset="0"/>
                          <a:cs typeface="Times New Roman" panose="02020603050405020304" pitchFamily="18" charset="0"/>
                        </a:rPr>
                        <a:t>m</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600"/>
                        </a:spcBef>
                        <a:spcAft>
                          <a:spcPts val="800"/>
                        </a:spcAft>
                      </a:pPr>
                      <a:r>
                        <a:rPr lang="ru-RU" sz="1400">
                          <a:solidFill>
                            <a:srgbClr val="203864"/>
                          </a:solidFill>
                          <a:effectLst/>
                          <a:latin typeface="+mn-lt"/>
                          <a:ea typeface="Calibri" panose="020F0502020204030204" pitchFamily="34" charset="0"/>
                          <a:cs typeface="Times New Roman" panose="02020603050405020304" pitchFamily="18" charset="0"/>
                        </a:rPr>
                        <a:t>2</a:t>
                      </a:r>
                      <a:r>
                        <a:rPr lang="en-US" sz="1400">
                          <a:solidFill>
                            <a:srgbClr val="203864"/>
                          </a:solidFill>
                          <a:effectLst/>
                          <a:latin typeface="+mn-lt"/>
                          <a:ea typeface="Calibri" panose="020F0502020204030204" pitchFamily="34" charset="0"/>
                          <a:cs typeface="Times New Roman" panose="02020603050405020304" pitchFamily="18" charset="0"/>
                        </a:rPr>
                        <a:t>.</a:t>
                      </a:r>
                      <a:r>
                        <a:rPr lang="ru-RU" sz="1400">
                          <a:solidFill>
                            <a:srgbClr val="203864"/>
                          </a:solidFill>
                          <a:effectLst/>
                          <a:latin typeface="+mn-lt"/>
                          <a:ea typeface="Calibri" panose="020F0502020204030204" pitchFamily="34" charset="0"/>
                          <a:cs typeface="Times New Roman" panose="02020603050405020304" pitchFamily="18" charset="0"/>
                        </a:rPr>
                        <a:t>5</a:t>
                      </a:r>
                      <a:r>
                        <a:rPr lang="en-US" sz="1400">
                          <a:solidFill>
                            <a:srgbClr val="203864"/>
                          </a:solidFill>
                          <a:effectLst/>
                          <a:latin typeface="+mn-lt"/>
                          <a:ea typeface="Calibri" panose="020F0502020204030204" pitchFamily="34" charset="0"/>
                          <a:cs typeface="Times New Roman" panose="02020603050405020304" pitchFamily="18" charset="0"/>
                        </a:rPr>
                        <a:t>6</a:t>
                      </a:r>
                      <a:endParaRPr lang="ru-RU" sz="140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5408301"/>
                  </a:ext>
                </a:extLst>
              </a:tr>
              <a:tr h="2753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50000"/>
                        </a:lnSpc>
                        <a:spcBef>
                          <a:spcPts val="600"/>
                        </a:spcBef>
                        <a:spcAft>
                          <a:spcPts val="800"/>
                        </a:spcAft>
                      </a:pPr>
                      <a:r>
                        <a:rPr lang="en-US" sz="1400">
                          <a:solidFill>
                            <a:srgbClr val="203864"/>
                          </a:solidFill>
                          <a:effectLst/>
                          <a:latin typeface="+mn-lt"/>
                          <a:ea typeface="Calibri" panose="020F0502020204030204" pitchFamily="34" charset="0"/>
                          <a:cs typeface="Times New Roman" panose="02020603050405020304" pitchFamily="18" charset="0"/>
                        </a:rPr>
                        <a:t>Solenoid outer diameter</a:t>
                      </a:r>
                      <a:endParaRPr lang="ru-RU" sz="140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50000"/>
                        </a:lnSpc>
                        <a:spcBef>
                          <a:spcPts val="600"/>
                        </a:spcBef>
                        <a:spcAft>
                          <a:spcPts val="800"/>
                        </a:spcAft>
                      </a:pPr>
                      <a:r>
                        <a:rPr lang="en-US" sz="1400" dirty="0">
                          <a:solidFill>
                            <a:srgbClr val="203864"/>
                          </a:solidFill>
                          <a:effectLst/>
                          <a:latin typeface="+mn-lt"/>
                          <a:ea typeface="Calibri" panose="020F0502020204030204" pitchFamily="34" charset="0"/>
                          <a:cs typeface="Times New Roman" panose="02020603050405020304" pitchFamily="18" charset="0"/>
                        </a:rPr>
                        <a:t>m</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600"/>
                        </a:spcBef>
                        <a:spcAft>
                          <a:spcPts val="800"/>
                        </a:spcAft>
                      </a:pPr>
                      <a:r>
                        <a:rPr lang="ru-RU" sz="1400">
                          <a:solidFill>
                            <a:srgbClr val="203864"/>
                          </a:solidFill>
                          <a:effectLst/>
                          <a:latin typeface="+mn-lt"/>
                          <a:ea typeface="Calibri" panose="020F0502020204030204" pitchFamily="34" charset="0"/>
                          <a:cs typeface="Times New Roman" panose="02020603050405020304" pitchFamily="18" charset="0"/>
                        </a:rPr>
                        <a:t>2</a:t>
                      </a:r>
                      <a:r>
                        <a:rPr lang="en-US" sz="1400">
                          <a:solidFill>
                            <a:srgbClr val="203864"/>
                          </a:solidFill>
                          <a:effectLst/>
                          <a:latin typeface="+mn-lt"/>
                          <a:ea typeface="Calibri" panose="020F0502020204030204" pitchFamily="34" charset="0"/>
                          <a:cs typeface="Times New Roman" panose="02020603050405020304" pitchFamily="18" charset="0"/>
                        </a:rPr>
                        <a:t>.67</a:t>
                      </a:r>
                      <a:endParaRPr lang="ru-RU" sz="140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6874275"/>
                  </a:ext>
                </a:extLst>
              </a:tr>
              <a:tr h="2753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50000"/>
                        </a:lnSpc>
                        <a:spcBef>
                          <a:spcPts val="600"/>
                        </a:spcBef>
                        <a:spcAft>
                          <a:spcPts val="800"/>
                        </a:spcAft>
                      </a:pPr>
                      <a:r>
                        <a:rPr lang="en-US" sz="1400" dirty="0">
                          <a:solidFill>
                            <a:srgbClr val="203864"/>
                          </a:solidFill>
                          <a:effectLst/>
                          <a:latin typeface="+mn-lt"/>
                          <a:ea typeface="Calibri" panose="020F0502020204030204" pitchFamily="34" charset="0"/>
                          <a:cs typeface="Times New Roman" panose="02020603050405020304" pitchFamily="18" charset="0"/>
                        </a:rPr>
                        <a:t>Number of coils</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50000"/>
                        </a:lnSpc>
                        <a:spcBef>
                          <a:spcPts val="600"/>
                        </a:spcBef>
                        <a:spcAft>
                          <a:spcPts val="800"/>
                        </a:spcAft>
                      </a:pPr>
                      <a:r>
                        <a:rPr lang="en-US" sz="1400" dirty="0">
                          <a:solidFill>
                            <a:srgbClr val="203864"/>
                          </a:solidFill>
                          <a:effectLst/>
                          <a:latin typeface="+mn-lt"/>
                          <a:ea typeface="Calibri" panose="020F0502020204030204" pitchFamily="34" charset="0"/>
                          <a:cs typeface="Times New Roman" panose="02020603050405020304" pitchFamily="18" charset="0"/>
                        </a:rPr>
                        <a:t>pcs</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600"/>
                        </a:spcBef>
                        <a:spcAft>
                          <a:spcPts val="800"/>
                        </a:spcAft>
                      </a:pPr>
                      <a:r>
                        <a:rPr lang="ru-RU" sz="1400" dirty="0">
                          <a:solidFill>
                            <a:srgbClr val="203864"/>
                          </a:solidFill>
                          <a:effectLst/>
                          <a:latin typeface="+mn-lt"/>
                          <a:ea typeface="Calibri" panose="020F0502020204030204" pitchFamily="34" charset="0"/>
                          <a:cs typeface="Times New Roman" panose="02020603050405020304" pitchFamily="18" charset="0"/>
                        </a:rPr>
                        <a:t>2</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0505158"/>
                  </a:ext>
                </a:extLst>
              </a:tr>
              <a:tr h="2753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50000"/>
                        </a:lnSpc>
                        <a:spcBef>
                          <a:spcPts val="600"/>
                        </a:spcBef>
                        <a:spcAft>
                          <a:spcPts val="800"/>
                        </a:spcAft>
                      </a:pPr>
                      <a:r>
                        <a:rPr lang="en-US" sz="1400" dirty="0">
                          <a:solidFill>
                            <a:srgbClr val="203864"/>
                          </a:solidFill>
                          <a:effectLst/>
                          <a:latin typeface="+mn-lt"/>
                          <a:ea typeface="Calibri" panose="020F0502020204030204" pitchFamily="34" charset="0"/>
                          <a:cs typeface="Times New Roman" panose="02020603050405020304" pitchFamily="18" charset="0"/>
                        </a:rPr>
                        <a:t>Distance between coils</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50000"/>
                        </a:lnSpc>
                        <a:spcBef>
                          <a:spcPts val="600"/>
                        </a:spcBef>
                        <a:spcAft>
                          <a:spcPts val="800"/>
                        </a:spcAft>
                      </a:pPr>
                      <a:r>
                        <a:rPr lang="en-US" sz="1400" dirty="0">
                          <a:solidFill>
                            <a:srgbClr val="203864"/>
                          </a:solidFill>
                          <a:effectLst/>
                          <a:latin typeface="+mn-lt"/>
                          <a:ea typeface="Calibri" panose="020F0502020204030204" pitchFamily="34" charset="0"/>
                          <a:cs typeface="Times New Roman" panose="02020603050405020304" pitchFamily="18" charset="0"/>
                        </a:rPr>
                        <a:t>m</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600"/>
                        </a:spcBef>
                        <a:spcAft>
                          <a:spcPts val="800"/>
                        </a:spcAft>
                      </a:pPr>
                      <a:r>
                        <a:rPr lang="ru-RU" sz="1400" dirty="0">
                          <a:solidFill>
                            <a:srgbClr val="203864"/>
                          </a:solidFill>
                          <a:effectLst/>
                          <a:latin typeface="+mn-lt"/>
                          <a:ea typeface="Calibri" panose="020F0502020204030204" pitchFamily="34" charset="0"/>
                          <a:cs typeface="Times New Roman" panose="02020603050405020304" pitchFamily="18" charset="0"/>
                        </a:rPr>
                        <a:t>0</a:t>
                      </a:r>
                      <a:r>
                        <a:rPr lang="en-US" sz="1400" dirty="0">
                          <a:solidFill>
                            <a:srgbClr val="203864"/>
                          </a:solidFill>
                          <a:effectLst/>
                          <a:latin typeface="+mn-lt"/>
                          <a:ea typeface="Calibri" panose="020F0502020204030204" pitchFamily="34" charset="0"/>
                          <a:cs typeface="Times New Roman" panose="02020603050405020304" pitchFamily="18" charset="0"/>
                        </a:rPr>
                        <a:t>.</a:t>
                      </a:r>
                      <a:r>
                        <a:rPr lang="ru-RU" sz="1400" dirty="0">
                          <a:solidFill>
                            <a:srgbClr val="203864"/>
                          </a:solidFill>
                          <a:effectLst/>
                          <a:latin typeface="+mn-lt"/>
                          <a:ea typeface="Calibri" panose="020F0502020204030204" pitchFamily="34" charset="0"/>
                          <a:cs typeface="Times New Roman" panose="02020603050405020304" pitchFamily="18" charset="0"/>
                        </a:rPr>
                        <a:t>1</a:t>
                      </a:r>
                      <a:r>
                        <a:rPr lang="en-US" sz="1400" dirty="0">
                          <a:solidFill>
                            <a:srgbClr val="203864"/>
                          </a:solidFill>
                          <a:effectLst/>
                          <a:latin typeface="+mn-lt"/>
                          <a:ea typeface="Calibri" panose="020F0502020204030204" pitchFamily="34" charset="0"/>
                          <a:cs typeface="Times New Roman" panose="02020603050405020304" pitchFamily="18" charset="0"/>
                        </a:rPr>
                        <a:t>4</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944884"/>
                  </a:ext>
                </a:extLst>
              </a:tr>
              <a:tr h="2753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50000"/>
                        </a:lnSpc>
                        <a:spcBef>
                          <a:spcPts val="600"/>
                        </a:spcBef>
                        <a:spcAft>
                          <a:spcPts val="800"/>
                        </a:spcAft>
                      </a:pPr>
                      <a:r>
                        <a:rPr lang="en-US" sz="1400">
                          <a:solidFill>
                            <a:srgbClr val="203864"/>
                          </a:solidFill>
                          <a:effectLst/>
                          <a:latin typeface="+mn-lt"/>
                          <a:ea typeface="Calibri" panose="020F0502020204030204" pitchFamily="34" charset="0"/>
                          <a:cs typeface="Times New Roman" panose="02020603050405020304" pitchFamily="18" charset="0"/>
                        </a:rPr>
                        <a:t>Solenoid height</a:t>
                      </a:r>
                      <a:endParaRPr lang="ru-RU" sz="140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50000"/>
                        </a:lnSpc>
                        <a:spcBef>
                          <a:spcPts val="600"/>
                        </a:spcBef>
                        <a:spcAft>
                          <a:spcPts val="800"/>
                        </a:spcAft>
                      </a:pPr>
                      <a:r>
                        <a:rPr lang="en-US" sz="1400" dirty="0">
                          <a:solidFill>
                            <a:srgbClr val="203864"/>
                          </a:solidFill>
                          <a:effectLst/>
                          <a:latin typeface="+mn-lt"/>
                          <a:ea typeface="Calibri" panose="020F0502020204030204" pitchFamily="34" charset="0"/>
                          <a:cs typeface="Times New Roman" panose="02020603050405020304" pitchFamily="18" charset="0"/>
                        </a:rPr>
                        <a:t>m</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600"/>
                        </a:spcBef>
                        <a:spcAft>
                          <a:spcPts val="800"/>
                        </a:spcAft>
                      </a:pPr>
                      <a:r>
                        <a:rPr lang="ru-RU" sz="1400" dirty="0">
                          <a:solidFill>
                            <a:srgbClr val="203864"/>
                          </a:solidFill>
                          <a:effectLst/>
                          <a:latin typeface="+mn-lt"/>
                          <a:ea typeface="Calibri" panose="020F0502020204030204" pitchFamily="34" charset="0"/>
                          <a:cs typeface="Times New Roman" panose="02020603050405020304" pitchFamily="18" charset="0"/>
                        </a:rPr>
                        <a:t>0</a:t>
                      </a:r>
                      <a:r>
                        <a:rPr lang="en-US" sz="1400" dirty="0">
                          <a:solidFill>
                            <a:srgbClr val="203864"/>
                          </a:solidFill>
                          <a:effectLst/>
                          <a:latin typeface="+mn-lt"/>
                          <a:ea typeface="Calibri" panose="020F0502020204030204" pitchFamily="34" charset="0"/>
                          <a:cs typeface="Times New Roman" panose="02020603050405020304" pitchFamily="18" charset="0"/>
                        </a:rPr>
                        <a:t>.35</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7497888"/>
                  </a:ext>
                </a:extLst>
              </a:tr>
              <a:tr h="18357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50000"/>
                        </a:lnSpc>
                        <a:spcBef>
                          <a:spcPts val="600"/>
                        </a:spcBef>
                        <a:spcAft>
                          <a:spcPts val="800"/>
                        </a:spcAft>
                      </a:pPr>
                      <a:r>
                        <a:rPr lang="ru-RU" sz="1400" dirty="0">
                          <a:solidFill>
                            <a:srgbClr val="203864"/>
                          </a:solidFill>
                          <a:effectLst/>
                          <a:latin typeface="+mn-lt"/>
                          <a:ea typeface="Calibri" panose="020F0502020204030204" pitchFamily="34" charset="0"/>
                          <a:cs typeface="Times New Roman" panose="02020603050405020304" pitchFamily="18" charset="0"/>
                        </a:rPr>
                        <a:t>Е</a:t>
                      </a:r>
                      <a:r>
                        <a:rPr lang="en-US" sz="1400" dirty="0">
                          <a:solidFill>
                            <a:srgbClr val="203864"/>
                          </a:solidFill>
                          <a:effectLst/>
                          <a:latin typeface="+mn-lt"/>
                          <a:ea typeface="Calibri" panose="020F0502020204030204" pitchFamily="34" charset="0"/>
                          <a:cs typeface="Times New Roman" panose="02020603050405020304" pitchFamily="18" charset="0"/>
                        </a:rPr>
                        <a:t>max</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50000"/>
                        </a:lnSpc>
                        <a:spcBef>
                          <a:spcPts val="600"/>
                        </a:spcBef>
                        <a:spcAft>
                          <a:spcPts val="800"/>
                        </a:spcAft>
                      </a:pPr>
                      <a:r>
                        <a:rPr lang="en-US" sz="1400" dirty="0">
                          <a:solidFill>
                            <a:srgbClr val="203864"/>
                          </a:solidFill>
                          <a:effectLst/>
                          <a:latin typeface="+mn-lt"/>
                          <a:ea typeface="Calibri" panose="020F0502020204030204" pitchFamily="34" charset="0"/>
                          <a:cs typeface="Times New Roman" panose="02020603050405020304" pitchFamily="18" charset="0"/>
                        </a:rPr>
                        <a:t>MJ</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600"/>
                        </a:spcBef>
                        <a:spcAft>
                          <a:spcPts val="800"/>
                        </a:spcAft>
                      </a:pPr>
                      <a:r>
                        <a:rPr lang="ru-RU" sz="1400" dirty="0">
                          <a:solidFill>
                            <a:srgbClr val="203864"/>
                          </a:solidFill>
                          <a:effectLst/>
                          <a:latin typeface="+mn-lt"/>
                          <a:ea typeface="Calibri" panose="020F0502020204030204" pitchFamily="34" charset="0"/>
                          <a:cs typeface="Times New Roman" panose="02020603050405020304" pitchFamily="18" charset="0"/>
                        </a:rPr>
                        <a:t>3.3</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9268082"/>
                  </a:ext>
                </a:extLst>
              </a:tr>
              <a:tr h="1844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50000"/>
                        </a:lnSpc>
                        <a:spcBef>
                          <a:spcPts val="600"/>
                        </a:spcBef>
                        <a:spcAft>
                          <a:spcPts val="800"/>
                        </a:spcAft>
                      </a:pPr>
                      <a:r>
                        <a:rPr lang="en-US" sz="1400" dirty="0" err="1">
                          <a:solidFill>
                            <a:srgbClr val="203864"/>
                          </a:solidFill>
                          <a:effectLst/>
                          <a:latin typeface="+mn-lt"/>
                          <a:ea typeface="Calibri" panose="020F0502020204030204" pitchFamily="34" charset="0"/>
                          <a:cs typeface="Times New Roman" panose="02020603050405020304" pitchFamily="18" charset="0"/>
                        </a:rPr>
                        <a:t>VLHe</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50000"/>
                        </a:lnSpc>
                        <a:spcBef>
                          <a:spcPts val="600"/>
                        </a:spcBef>
                        <a:spcAft>
                          <a:spcPts val="800"/>
                        </a:spcAft>
                      </a:pPr>
                      <a:r>
                        <a:rPr lang="en-US" sz="1400" dirty="0">
                          <a:solidFill>
                            <a:srgbClr val="203864"/>
                          </a:solidFill>
                          <a:effectLst/>
                          <a:latin typeface="+mn-lt"/>
                          <a:ea typeface="Calibri" panose="020F0502020204030204" pitchFamily="34" charset="0"/>
                          <a:cs typeface="Times New Roman" panose="02020603050405020304" pitchFamily="18" charset="0"/>
                        </a:rPr>
                        <a:t>l</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600"/>
                        </a:spcBef>
                        <a:spcAft>
                          <a:spcPts val="800"/>
                        </a:spcAft>
                      </a:pPr>
                      <a:r>
                        <a:rPr lang="en-US" sz="1400" dirty="0">
                          <a:solidFill>
                            <a:srgbClr val="203864"/>
                          </a:solidFill>
                          <a:effectLst/>
                          <a:latin typeface="+mn-lt"/>
                          <a:ea typeface="Calibri" panose="020F0502020204030204" pitchFamily="34" charset="0"/>
                          <a:cs typeface="Times New Roman" panose="02020603050405020304" pitchFamily="18" charset="0"/>
                        </a:rPr>
                        <a:t>7</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6146959"/>
                  </a:ext>
                </a:extLst>
              </a:tr>
              <a:tr h="1844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50000"/>
                        </a:lnSpc>
                        <a:spcBef>
                          <a:spcPts val="600"/>
                        </a:spcBef>
                        <a:spcAft>
                          <a:spcPts val="800"/>
                        </a:spcAft>
                      </a:pPr>
                      <a:r>
                        <a:rPr lang="en-US" sz="1400" dirty="0">
                          <a:solidFill>
                            <a:srgbClr val="203864"/>
                          </a:solidFill>
                          <a:effectLst/>
                          <a:latin typeface="+mn-lt"/>
                          <a:ea typeface="Calibri" panose="020F0502020204030204" pitchFamily="34" charset="0"/>
                          <a:cs typeface="Times New Roman" panose="02020603050405020304" pitchFamily="18" charset="0"/>
                        </a:rPr>
                        <a:t>L</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50000"/>
                        </a:lnSpc>
                        <a:spcBef>
                          <a:spcPts val="600"/>
                        </a:spcBef>
                        <a:spcAft>
                          <a:spcPts val="800"/>
                        </a:spcAft>
                      </a:pPr>
                      <a:r>
                        <a:rPr lang="en-US" sz="1400" dirty="0">
                          <a:solidFill>
                            <a:srgbClr val="203864"/>
                          </a:solidFill>
                          <a:effectLst/>
                          <a:latin typeface="+mn-lt"/>
                          <a:ea typeface="Calibri" panose="020F0502020204030204" pitchFamily="34" charset="0"/>
                          <a:cs typeface="Times New Roman" panose="02020603050405020304" pitchFamily="18" charset="0"/>
                        </a:rPr>
                        <a:t>H</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600"/>
                        </a:spcBef>
                        <a:spcAft>
                          <a:spcPts val="800"/>
                        </a:spcAft>
                      </a:pPr>
                      <a:r>
                        <a:rPr lang="ru-RU" sz="1400" dirty="0">
                          <a:solidFill>
                            <a:srgbClr val="203864"/>
                          </a:solidFill>
                          <a:effectLst/>
                          <a:latin typeface="+mn-lt"/>
                          <a:ea typeface="Calibri" panose="020F0502020204030204" pitchFamily="34" charset="0"/>
                          <a:cs typeface="Times New Roman" panose="02020603050405020304" pitchFamily="18" charset="0"/>
                        </a:rPr>
                        <a:t>27.4</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789059"/>
                  </a:ext>
                </a:extLst>
              </a:tr>
              <a:tr h="2753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50000"/>
                        </a:lnSpc>
                        <a:spcBef>
                          <a:spcPts val="600"/>
                        </a:spcBef>
                        <a:spcAft>
                          <a:spcPts val="800"/>
                        </a:spcAft>
                      </a:pPr>
                      <a:r>
                        <a:rPr lang="en-US" sz="1400" dirty="0">
                          <a:solidFill>
                            <a:srgbClr val="203864"/>
                          </a:solidFill>
                          <a:effectLst/>
                          <a:latin typeface="+mn-lt"/>
                          <a:ea typeface="Calibri" panose="020F0502020204030204" pitchFamily="34" charset="0"/>
                          <a:cs typeface="Times New Roman" panose="02020603050405020304" pitchFamily="18" charset="0"/>
                        </a:rPr>
                        <a:t>SC coil conductor</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50000"/>
                        </a:lnSpc>
                        <a:spcBef>
                          <a:spcPts val="600"/>
                        </a:spcBef>
                        <a:spcAft>
                          <a:spcPts val="800"/>
                        </a:spcAft>
                      </a:pPr>
                      <a:r>
                        <a:rPr lang="en-US" sz="1400" dirty="0">
                          <a:solidFill>
                            <a:srgbClr val="203864"/>
                          </a:solidFill>
                          <a:effectLst/>
                          <a:latin typeface="+mn-lt"/>
                          <a:ea typeface="Calibri" panose="020F0502020204030204" pitchFamily="34" charset="0"/>
                          <a:cs typeface="Times New Roman" panose="02020603050405020304" pitchFamily="18" charset="0"/>
                        </a:rPr>
                        <a:t>Cu + </a:t>
                      </a:r>
                      <a:r>
                        <a:rPr lang="en-US" sz="1400" dirty="0" err="1">
                          <a:solidFill>
                            <a:srgbClr val="203864"/>
                          </a:solidFill>
                          <a:effectLst/>
                          <a:latin typeface="+mn-lt"/>
                          <a:ea typeface="Calibri" panose="020F0502020204030204" pitchFamily="34" charset="0"/>
                          <a:cs typeface="Times New Roman" panose="02020603050405020304" pitchFamily="18" charset="0"/>
                        </a:rPr>
                        <a:t>Nb-Ti</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extLst>
                  <a:ext uri="{0D108BD9-81ED-4DB2-BD59-A6C34878D82A}">
                    <a16:rowId xmlns:a16="http://schemas.microsoft.com/office/drawing/2014/main" val="515907226"/>
                  </a:ext>
                </a:extLst>
              </a:tr>
              <a:tr h="2753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50000"/>
                        </a:lnSpc>
                        <a:spcBef>
                          <a:spcPts val="600"/>
                        </a:spcBef>
                        <a:spcAft>
                          <a:spcPts val="800"/>
                        </a:spcAft>
                      </a:pPr>
                      <a:r>
                        <a:rPr lang="en-US" sz="1400">
                          <a:solidFill>
                            <a:srgbClr val="203864"/>
                          </a:solidFill>
                          <a:effectLst/>
                          <a:latin typeface="+mn-lt"/>
                          <a:ea typeface="Calibri" panose="020F0502020204030204" pitchFamily="34" charset="0"/>
                          <a:cs typeface="Times New Roman" panose="02020603050405020304" pitchFamily="18" charset="0"/>
                        </a:rPr>
                        <a:t>Insulating vacuum space pressure</a:t>
                      </a:r>
                      <a:endParaRPr lang="ru-RU" sz="140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50000"/>
                        </a:lnSpc>
                        <a:spcBef>
                          <a:spcPts val="600"/>
                        </a:spcBef>
                        <a:spcAft>
                          <a:spcPts val="800"/>
                        </a:spcAft>
                      </a:pPr>
                      <a:r>
                        <a:rPr lang="en-US" sz="1400">
                          <a:solidFill>
                            <a:srgbClr val="203864"/>
                          </a:solidFill>
                          <a:effectLst/>
                          <a:latin typeface="+mn-lt"/>
                          <a:ea typeface="Calibri" panose="020F0502020204030204" pitchFamily="34" charset="0"/>
                          <a:cs typeface="Times New Roman" panose="02020603050405020304" pitchFamily="18" charset="0"/>
                        </a:rPr>
                        <a:t>Pa</a:t>
                      </a:r>
                      <a:endParaRPr lang="ru-RU" sz="140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600"/>
                        </a:spcBef>
                        <a:spcAft>
                          <a:spcPts val="800"/>
                        </a:spcAft>
                      </a:pPr>
                      <a:r>
                        <a:rPr lang="ru-RU" sz="1400" dirty="0">
                          <a:solidFill>
                            <a:srgbClr val="203864"/>
                          </a:solidFill>
                          <a:effectLst/>
                          <a:latin typeface="+mn-lt"/>
                          <a:ea typeface="Calibri" panose="020F0502020204030204" pitchFamily="34" charset="0"/>
                          <a:cs typeface="Times New Roman" panose="02020603050405020304" pitchFamily="18" charset="0"/>
                        </a:rPr>
                        <a:t>≤ 1 х 10</a:t>
                      </a:r>
                      <a:r>
                        <a:rPr lang="ru-RU" sz="1400" baseline="30000" dirty="0">
                          <a:solidFill>
                            <a:srgbClr val="203864"/>
                          </a:solidFill>
                          <a:effectLst/>
                          <a:latin typeface="+mn-lt"/>
                          <a:ea typeface="Calibri" panose="020F0502020204030204" pitchFamily="34" charset="0"/>
                          <a:cs typeface="Times New Roman" panose="02020603050405020304" pitchFamily="18" charset="0"/>
                        </a:rPr>
                        <a:t>-3</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810028"/>
                  </a:ext>
                </a:extLst>
              </a:tr>
              <a:tr h="2753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50000"/>
                        </a:lnSpc>
                        <a:spcBef>
                          <a:spcPts val="600"/>
                        </a:spcBef>
                        <a:spcAft>
                          <a:spcPts val="800"/>
                        </a:spcAft>
                      </a:pPr>
                      <a:r>
                        <a:rPr lang="en-US" sz="1400" dirty="0">
                          <a:solidFill>
                            <a:srgbClr val="203864"/>
                          </a:solidFill>
                          <a:effectLst/>
                          <a:latin typeface="+mn-lt"/>
                          <a:ea typeface="Calibri" panose="020F0502020204030204" pitchFamily="34" charset="0"/>
                          <a:cs typeface="Times New Roman" panose="02020603050405020304" pitchFamily="18" charset="0"/>
                        </a:rPr>
                        <a:t>Operating current</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50000"/>
                        </a:lnSpc>
                        <a:spcBef>
                          <a:spcPts val="600"/>
                        </a:spcBef>
                        <a:spcAft>
                          <a:spcPts val="800"/>
                        </a:spcAft>
                      </a:pPr>
                      <a:r>
                        <a:rPr lang="en-US" sz="1400" dirty="0">
                          <a:solidFill>
                            <a:srgbClr val="203864"/>
                          </a:solidFill>
                          <a:effectLst/>
                          <a:latin typeface="+mn-lt"/>
                          <a:ea typeface="Calibri" panose="020F0502020204030204" pitchFamily="34" charset="0"/>
                          <a:cs typeface="Times New Roman" panose="02020603050405020304" pitchFamily="18" charset="0"/>
                        </a:rPr>
                        <a:t>A</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Bef>
                          <a:spcPts val="600"/>
                        </a:spcBef>
                        <a:spcAft>
                          <a:spcPts val="800"/>
                        </a:spcAft>
                      </a:pPr>
                      <a:r>
                        <a:rPr lang="en-US" sz="1400" dirty="0">
                          <a:solidFill>
                            <a:srgbClr val="203864"/>
                          </a:solidFill>
                          <a:effectLst/>
                          <a:latin typeface="+mn-lt"/>
                          <a:ea typeface="Calibri" panose="020F0502020204030204" pitchFamily="34" charset="0"/>
                          <a:cs typeface="Times New Roman" panose="02020603050405020304" pitchFamily="18" charset="0"/>
                        </a:rPr>
                        <a:t>540</a:t>
                      </a:r>
                      <a:endParaRPr lang="ru-RU" sz="1400" dirty="0">
                        <a:solidFill>
                          <a:srgbClr val="203864"/>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0587279"/>
                  </a:ext>
                </a:extLst>
              </a:tr>
            </a:tbl>
          </a:graphicData>
        </a:graphic>
      </p:graphicFrame>
      <p:sp>
        <p:nvSpPr>
          <p:cNvPr id="16" name="Google Shape;65;p14">
            <a:extLst>
              <a:ext uri="{FF2B5EF4-FFF2-40B4-BE49-F238E27FC236}">
                <a16:creationId xmlns:a16="http://schemas.microsoft.com/office/drawing/2014/main" id="{11AC855F-0904-40B2-8418-83E29E1AA5FC}"/>
              </a:ext>
            </a:extLst>
          </p:cNvPr>
          <p:cNvSpPr txBox="1">
            <a:spLocks/>
          </p:cNvSpPr>
          <p:nvPr/>
        </p:nvSpPr>
        <p:spPr>
          <a:xfrm>
            <a:off x="8797525" y="4820255"/>
            <a:ext cx="346425"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gn="ctr"/>
            <a:fld id="{00000000-1234-1234-1234-123412341234}" type="slidenum">
              <a:rPr lang="ru" sz="1100" b="1" smtClean="0">
                <a:solidFill>
                  <a:schemeClr val="dk1"/>
                </a:solidFill>
              </a:rPr>
              <a:pPr algn="ctr"/>
              <a:t>13</a:t>
            </a:fld>
            <a:endParaRPr lang="ru" sz="1100" b="1" dirty="0">
              <a:solidFill>
                <a:schemeClr val="dk1"/>
              </a:solidFill>
            </a:endParaRPr>
          </a:p>
        </p:txBody>
      </p:sp>
      <p:sp>
        <p:nvSpPr>
          <p:cNvPr id="17" name="Google Shape;73;p14">
            <a:extLst>
              <a:ext uri="{FF2B5EF4-FFF2-40B4-BE49-F238E27FC236}">
                <a16:creationId xmlns:a16="http://schemas.microsoft.com/office/drawing/2014/main" id="{9AB8B442-B8AD-4107-AE25-66276C2C12E4}"/>
              </a:ext>
            </a:extLst>
          </p:cNvPr>
          <p:cNvSpPr txBox="1">
            <a:spLocks/>
          </p:cNvSpPr>
          <p:nvPr/>
        </p:nvSpPr>
        <p:spPr>
          <a:xfrm>
            <a:off x="0" y="4820255"/>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171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lvl="0" algn="ctr">
              <a:buSzPts val="1100"/>
            </a:pPr>
            <a:r>
              <a:rPr lang="en-US" sz="2200" b="1" dirty="0">
                <a:solidFill>
                  <a:srgbClr val="203864"/>
                </a:solidFill>
              </a:rPr>
              <a:t>MSC-230 description and status</a:t>
            </a:r>
            <a:endParaRPr sz="2200" b="1" dirty="0"/>
          </a:p>
        </p:txBody>
      </p:sp>
      <p:sp>
        <p:nvSpPr>
          <p:cNvPr id="65" name="Google Shape;65;p14"/>
          <p:cNvSpPr txBox="1">
            <a:spLocks noGrp="1"/>
          </p:cNvSpPr>
          <p:nvPr>
            <p:ph type="sldNum" idx="12"/>
          </p:nvPr>
        </p:nvSpPr>
        <p:spPr>
          <a:xfrm>
            <a:off x="8804725" y="4797188"/>
            <a:ext cx="339275" cy="332175"/>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14</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0" y="4797188"/>
            <a:ext cx="9151200" cy="0"/>
          </a:xfrm>
          <a:prstGeom prst="straightConnector1">
            <a:avLst/>
          </a:prstGeom>
          <a:noFill/>
          <a:ln w="28575" cap="flat" cmpd="sng">
            <a:solidFill>
              <a:schemeClr val="accent5"/>
            </a:solidFill>
            <a:prstDash val="solid"/>
            <a:round/>
            <a:headEnd type="none" w="med" len="med"/>
            <a:tailEnd type="none" w="med" len="med"/>
          </a:ln>
        </p:spPr>
      </p:cxnSp>
      <p:sp>
        <p:nvSpPr>
          <p:cNvPr id="7" name="Google Shape;73;p14">
            <a:extLst>
              <a:ext uri="{FF2B5EF4-FFF2-40B4-BE49-F238E27FC236}">
                <a16:creationId xmlns:a16="http://schemas.microsoft.com/office/drawing/2014/main" id="{120915FB-B9FB-444A-82A4-4F9126F6F081}"/>
              </a:ext>
            </a:extLst>
          </p:cNvPr>
          <p:cNvSpPr txBox="1">
            <a:spLocks/>
          </p:cNvSpPr>
          <p:nvPr/>
        </p:nvSpPr>
        <p:spPr>
          <a:xfrm>
            <a:off x="-3575" y="4815049"/>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b="1" dirty="0" err="1">
                <a:solidFill>
                  <a:schemeClr val="dk1"/>
                </a:solidFill>
                <a:latin typeface="Arial" panose="020B0604020202020204" pitchFamily="34" charset="0"/>
                <a:cs typeface="Arial" panose="020B0604020202020204" pitchFamily="34" charset="0"/>
              </a:rPr>
              <a:t>S.Yakovenko</a:t>
            </a:r>
            <a:r>
              <a:rPr lang="en-US" sz="1200" b="1" dirty="0">
                <a:solidFill>
                  <a:schemeClr val="dk1"/>
                </a:solidFill>
                <a:latin typeface="Arial" panose="020B0604020202020204" pitchFamily="34" charset="0"/>
                <a:cs typeface="Arial" panose="020B0604020202020204" pitchFamily="34" charset="0"/>
              </a:rPr>
              <a:t>    </a:t>
            </a:r>
            <a:r>
              <a:rPr lang="en-GB" sz="1200" b="1" dirty="0">
                <a:latin typeface="Arial" panose="020B0604020202020204" pitchFamily="34" charset="0"/>
                <a:ea typeface="DengXian"/>
                <a:cs typeface="Arial" panose="020B0604020202020204" pitchFamily="34" charset="0"/>
              </a:rPr>
              <a:t>Creating Test Benches to Check Single Systems of the MSC-230 Cyclotron</a:t>
            </a:r>
            <a:endParaRPr lang="en-US" sz="1200" b="1" dirty="0">
              <a:solidFill>
                <a:schemeClr val="dk1"/>
              </a:solidFill>
              <a:latin typeface="Arial" panose="020B0604020202020204" pitchFamily="34" charset="0"/>
              <a:cs typeface="Arial" panose="020B0604020202020204" pitchFamily="34" charset="0"/>
            </a:endParaRPr>
          </a:p>
        </p:txBody>
      </p:sp>
      <p:pic>
        <p:nvPicPr>
          <p:cNvPr id="9" name="Рисунок 8">
            <a:extLst>
              <a:ext uri="{FF2B5EF4-FFF2-40B4-BE49-F238E27FC236}">
                <a16:creationId xmlns:a16="http://schemas.microsoft.com/office/drawing/2014/main" id="{575F4D7D-79E9-46E2-9859-9EF40E7F146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291" y="859758"/>
            <a:ext cx="5179443" cy="2787083"/>
          </a:xfrm>
          <a:prstGeom prst="rect">
            <a:avLst/>
          </a:prstGeom>
          <a:noFill/>
          <a:ln>
            <a:noFill/>
          </a:ln>
        </p:spPr>
      </p:pic>
      <p:pic>
        <p:nvPicPr>
          <p:cNvPr id="10" name="Рисунок 9">
            <a:extLst>
              <a:ext uri="{FF2B5EF4-FFF2-40B4-BE49-F238E27FC236}">
                <a16:creationId xmlns:a16="http://schemas.microsoft.com/office/drawing/2014/main" id="{AC8CE4AA-5D98-4B32-B689-AAD6D73C7A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8397" y="900068"/>
            <a:ext cx="2715965" cy="3621287"/>
          </a:xfrm>
          <a:prstGeom prst="rect">
            <a:avLst/>
          </a:prstGeom>
        </p:spPr>
      </p:pic>
      <p:sp>
        <p:nvSpPr>
          <p:cNvPr id="2" name="Прямоугольник 1">
            <a:extLst>
              <a:ext uri="{FF2B5EF4-FFF2-40B4-BE49-F238E27FC236}">
                <a16:creationId xmlns:a16="http://schemas.microsoft.com/office/drawing/2014/main" id="{8CD3987A-3223-4A43-BE58-99283F7F7E93}"/>
              </a:ext>
            </a:extLst>
          </p:cNvPr>
          <p:cNvSpPr/>
          <p:nvPr/>
        </p:nvSpPr>
        <p:spPr>
          <a:xfrm>
            <a:off x="425291" y="3813469"/>
            <a:ext cx="5298245" cy="707886"/>
          </a:xfrm>
          <a:prstGeom prst="rect">
            <a:avLst/>
          </a:prstGeom>
        </p:spPr>
        <p:txBody>
          <a:bodyPr wrap="none">
            <a:spAutoFit/>
          </a:bodyPr>
          <a:lstStyle/>
          <a:p>
            <a:r>
              <a:rPr lang="en-US" sz="2000" dirty="0">
                <a:solidFill>
                  <a:srgbClr val="FF0000"/>
                </a:solidFill>
              </a:rPr>
              <a:t>Winding equipment</a:t>
            </a:r>
            <a:r>
              <a:rPr lang="ru-RU" sz="2000" dirty="0">
                <a:solidFill>
                  <a:srgbClr val="FF0000"/>
                </a:solidFill>
              </a:rPr>
              <a:t> </a:t>
            </a:r>
            <a:r>
              <a:rPr lang="en-US" sz="2000" dirty="0">
                <a:solidFill>
                  <a:srgbClr val="FF0000"/>
                </a:solidFill>
              </a:rPr>
              <a:t>are being manufactured.</a:t>
            </a:r>
            <a:r>
              <a:rPr lang="ru-RU" sz="2000" dirty="0">
                <a:solidFill>
                  <a:srgbClr val="FF0000"/>
                </a:solidFill>
              </a:rPr>
              <a:t> </a:t>
            </a:r>
          </a:p>
          <a:p>
            <a:r>
              <a:rPr lang="en-US" sz="2000" dirty="0">
                <a:solidFill>
                  <a:srgbClr val="FF0000"/>
                </a:solidFill>
              </a:rPr>
              <a:t>Will be completed in</a:t>
            </a:r>
            <a:r>
              <a:rPr lang="ru-RU" sz="2000" dirty="0">
                <a:solidFill>
                  <a:srgbClr val="FF0000"/>
                </a:solidFill>
              </a:rPr>
              <a:t> </a:t>
            </a:r>
            <a:r>
              <a:rPr lang="en-US" sz="2000" dirty="0" err="1">
                <a:solidFill>
                  <a:srgbClr val="FF0000"/>
                </a:solidFill>
              </a:rPr>
              <a:t>Octomber</a:t>
            </a:r>
            <a:r>
              <a:rPr lang="en-US" sz="2000" dirty="0">
                <a:solidFill>
                  <a:srgbClr val="FF0000"/>
                </a:solidFill>
              </a:rPr>
              <a:t> 2025</a:t>
            </a:r>
            <a:endParaRPr lang="ru-RU" sz="2000" dirty="0"/>
          </a:p>
        </p:txBody>
      </p:sp>
      <p:sp>
        <p:nvSpPr>
          <p:cNvPr id="12" name="Прямоугольник 11">
            <a:extLst>
              <a:ext uri="{FF2B5EF4-FFF2-40B4-BE49-F238E27FC236}">
                <a16:creationId xmlns:a16="http://schemas.microsoft.com/office/drawing/2014/main" id="{253C017C-C88A-41B0-A87B-87AC423153DA}"/>
              </a:ext>
            </a:extLst>
          </p:cNvPr>
          <p:cNvSpPr/>
          <p:nvPr/>
        </p:nvSpPr>
        <p:spPr>
          <a:xfrm>
            <a:off x="1771489" y="404552"/>
            <a:ext cx="5258171" cy="400110"/>
          </a:xfrm>
          <a:prstGeom prst="rect">
            <a:avLst/>
          </a:prstGeom>
        </p:spPr>
        <p:txBody>
          <a:bodyPr wrap="none">
            <a:spAutoFit/>
          </a:bodyPr>
          <a:lstStyle/>
          <a:p>
            <a:r>
              <a:rPr lang="en-US" sz="2000" kern="1200" dirty="0">
                <a:solidFill>
                  <a:srgbClr val="203864"/>
                </a:solidFill>
                <a:latin typeface="Arial" panose="020B0604020202020204" pitchFamily="34" charset="0"/>
                <a:cs typeface="Arial" panose="020B0604020202020204" pitchFamily="34" charset="0"/>
              </a:rPr>
              <a:t>Cryogenic system and superconducting coils</a:t>
            </a:r>
            <a:endParaRPr lang="ru-RU" sz="2000" dirty="0">
              <a:solidFill>
                <a:srgbClr val="2038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237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lvl="0" algn="ctr">
              <a:buSzPts val="1100"/>
            </a:pPr>
            <a:r>
              <a:rPr lang="en-US" sz="2200" b="1" dirty="0">
                <a:solidFill>
                  <a:srgbClr val="203864"/>
                </a:solidFill>
              </a:rPr>
              <a:t>MSC-230 description and status</a:t>
            </a:r>
            <a:endParaRPr sz="2200" b="1" dirty="0"/>
          </a:p>
        </p:txBody>
      </p:sp>
      <p:sp>
        <p:nvSpPr>
          <p:cNvPr id="65" name="Google Shape;65;p14"/>
          <p:cNvSpPr txBox="1">
            <a:spLocks noGrp="1"/>
          </p:cNvSpPr>
          <p:nvPr>
            <p:ph type="sldNum" idx="12"/>
          </p:nvPr>
        </p:nvSpPr>
        <p:spPr>
          <a:xfrm>
            <a:off x="8804725" y="4797188"/>
            <a:ext cx="339275" cy="332175"/>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15</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0" y="4797188"/>
            <a:ext cx="9151200" cy="0"/>
          </a:xfrm>
          <a:prstGeom prst="straightConnector1">
            <a:avLst/>
          </a:prstGeom>
          <a:noFill/>
          <a:ln w="28575" cap="flat" cmpd="sng">
            <a:solidFill>
              <a:schemeClr val="accent5"/>
            </a:solidFill>
            <a:prstDash val="solid"/>
            <a:round/>
            <a:headEnd type="none" w="med" len="med"/>
            <a:tailEnd type="none" w="med" len="med"/>
          </a:ln>
        </p:spPr>
      </p:cxnSp>
      <p:sp>
        <p:nvSpPr>
          <p:cNvPr id="7" name="Google Shape;73;p14">
            <a:extLst>
              <a:ext uri="{FF2B5EF4-FFF2-40B4-BE49-F238E27FC236}">
                <a16:creationId xmlns:a16="http://schemas.microsoft.com/office/drawing/2014/main" id="{120915FB-B9FB-444A-82A4-4F9126F6F081}"/>
              </a:ext>
            </a:extLst>
          </p:cNvPr>
          <p:cNvSpPr txBox="1">
            <a:spLocks/>
          </p:cNvSpPr>
          <p:nvPr/>
        </p:nvSpPr>
        <p:spPr>
          <a:xfrm>
            <a:off x="-3575" y="4815049"/>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b="1" dirty="0" err="1">
                <a:solidFill>
                  <a:schemeClr val="dk1"/>
                </a:solidFill>
                <a:latin typeface="Arial" panose="020B0604020202020204" pitchFamily="34" charset="0"/>
                <a:cs typeface="Arial" panose="020B0604020202020204" pitchFamily="34" charset="0"/>
              </a:rPr>
              <a:t>S.Yakovenko</a:t>
            </a:r>
            <a:r>
              <a:rPr lang="en-US" sz="1200" b="1" dirty="0">
                <a:solidFill>
                  <a:schemeClr val="dk1"/>
                </a:solidFill>
                <a:latin typeface="Arial" panose="020B0604020202020204" pitchFamily="34" charset="0"/>
                <a:cs typeface="Arial" panose="020B0604020202020204" pitchFamily="34" charset="0"/>
              </a:rPr>
              <a:t>    </a:t>
            </a:r>
            <a:r>
              <a:rPr lang="en-GB" sz="1200" b="1" dirty="0">
                <a:latin typeface="Arial" panose="020B0604020202020204" pitchFamily="34" charset="0"/>
                <a:ea typeface="DengXian"/>
                <a:cs typeface="Arial" panose="020B0604020202020204" pitchFamily="34" charset="0"/>
              </a:rPr>
              <a:t>Creating Test Benches to Check Single Systems of the MSC-230 Cyclotron</a:t>
            </a:r>
            <a:endParaRPr lang="en-US" sz="1200" b="1" dirty="0">
              <a:solidFill>
                <a:schemeClr val="dk1"/>
              </a:solidFill>
              <a:latin typeface="Arial" panose="020B0604020202020204" pitchFamily="34" charset="0"/>
              <a:cs typeface="Arial" panose="020B0604020202020204" pitchFamily="34" charset="0"/>
            </a:endParaRPr>
          </a:p>
        </p:txBody>
      </p:sp>
      <p:sp>
        <p:nvSpPr>
          <p:cNvPr id="12" name="Прямоугольник 11">
            <a:extLst>
              <a:ext uri="{FF2B5EF4-FFF2-40B4-BE49-F238E27FC236}">
                <a16:creationId xmlns:a16="http://schemas.microsoft.com/office/drawing/2014/main" id="{253C017C-C88A-41B0-A87B-87AC423153DA}"/>
              </a:ext>
            </a:extLst>
          </p:cNvPr>
          <p:cNvSpPr/>
          <p:nvPr/>
        </p:nvSpPr>
        <p:spPr>
          <a:xfrm>
            <a:off x="1771489" y="404552"/>
            <a:ext cx="5258171" cy="400110"/>
          </a:xfrm>
          <a:prstGeom prst="rect">
            <a:avLst/>
          </a:prstGeom>
        </p:spPr>
        <p:txBody>
          <a:bodyPr wrap="none">
            <a:spAutoFit/>
          </a:bodyPr>
          <a:lstStyle/>
          <a:p>
            <a:r>
              <a:rPr lang="en-US" sz="2000" kern="1200" dirty="0">
                <a:solidFill>
                  <a:srgbClr val="203864"/>
                </a:solidFill>
                <a:latin typeface="Arial" panose="020B0604020202020204" pitchFamily="34" charset="0"/>
                <a:cs typeface="Arial" panose="020B0604020202020204" pitchFamily="34" charset="0"/>
              </a:rPr>
              <a:t>Cryogenic system and superconducting coils</a:t>
            </a:r>
            <a:endParaRPr lang="ru-RU" sz="2000" dirty="0">
              <a:solidFill>
                <a:srgbClr val="203864"/>
              </a:solidFill>
              <a:latin typeface="Arial" panose="020B0604020202020204" pitchFamily="34" charset="0"/>
              <a:cs typeface="Arial" panose="020B0604020202020204" pitchFamily="34" charset="0"/>
            </a:endParaRPr>
          </a:p>
        </p:txBody>
      </p:sp>
      <p:pic>
        <p:nvPicPr>
          <p:cNvPr id="11" name="Рисунок 10">
            <a:extLst>
              <a:ext uri="{FF2B5EF4-FFF2-40B4-BE49-F238E27FC236}">
                <a16:creationId xmlns:a16="http://schemas.microsoft.com/office/drawing/2014/main" id="{CE8C21EB-8F28-400A-9E5F-32CBE0442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0681" y="1297946"/>
            <a:ext cx="3339237" cy="2504428"/>
          </a:xfrm>
          <a:prstGeom prst="rect">
            <a:avLst/>
          </a:prstGeom>
        </p:spPr>
      </p:pic>
      <p:pic>
        <p:nvPicPr>
          <p:cNvPr id="13" name="Рисунок 12">
            <a:extLst>
              <a:ext uri="{FF2B5EF4-FFF2-40B4-BE49-F238E27FC236}">
                <a16:creationId xmlns:a16="http://schemas.microsoft.com/office/drawing/2014/main" id="{F78311B1-B9AD-498C-A5E9-0160154F1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81627" y="1142382"/>
            <a:ext cx="2769851" cy="2077388"/>
          </a:xfrm>
          <a:prstGeom prst="rect">
            <a:avLst/>
          </a:prstGeom>
        </p:spPr>
      </p:pic>
      <p:pic>
        <p:nvPicPr>
          <p:cNvPr id="15" name="Рисунок 14">
            <a:extLst>
              <a:ext uri="{FF2B5EF4-FFF2-40B4-BE49-F238E27FC236}">
                <a16:creationId xmlns:a16="http://schemas.microsoft.com/office/drawing/2014/main" id="{116F98CF-0D4D-4586-BF11-50D4494653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863" b="21307"/>
          <a:stretch/>
        </p:blipFill>
        <p:spPr>
          <a:xfrm>
            <a:off x="3665033" y="971009"/>
            <a:ext cx="1982711" cy="2728037"/>
          </a:xfrm>
          <a:prstGeom prst="rect">
            <a:avLst/>
          </a:prstGeom>
        </p:spPr>
      </p:pic>
      <p:sp>
        <p:nvSpPr>
          <p:cNvPr id="3" name="Прямоугольник 2">
            <a:extLst>
              <a:ext uri="{FF2B5EF4-FFF2-40B4-BE49-F238E27FC236}">
                <a16:creationId xmlns:a16="http://schemas.microsoft.com/office/drawing/2014/main" id="{60AC0EE9-6C70-4321-83D7-D72586BF976D}"/>
              </a:ext>
            </a:extLst>
          </p:cNvPr>
          <p:cNvSpPr/>
          <p:nvPr/>
        </p:nvSpPr>
        <p:spPr>
          <a:xfrm>
            <a:off x="3665033" y="3910881"/>
            <a:ext cx="4572000" cy="707886"/>
          </a:xfrm>
          <a:prstGeom prst="rect">
            <a:avLst/>
          </a:prstGeom>
        </p:spPr>
        <p:txBody>
          <a:bodyPr>
            <a:spAutoFit/>
          </a:bodyPr>
          <a:lstStyle/>
          <a:p>
            <a:r>
              <a:rPr lang="en-US" sz="2000" dirty="0">
                <a:solidFill>
                  <a:srgbClr val="FF0000"/>
                </a:solidFill>
              </a:rPr>
              <a:t>The key element of cryogenic system - refrigerator is  ready for testing</a:t>
            </a:r>
            <a:endParaRPr lang="ru-RU" sz="2000" dirty="0">
              <a:solidFill>
                <a:srgbClr val="FF0000"/>
              </a:solidFill>
            </a:endParaRPr>
          </a:p>
        </p:txBody>
      </p:sp>
    </p:spTree>
    <p:extLst>
      <p:ext uri="{BB962C8B-B14F-4D97-AF65-F5344CB8AC3E}">
        <p14:creationId xmlns:p14="http://schemas.microsoft.com/office/powerpoint/2010/main" val="659898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lvl="0" algn="ctr">
              <a:buSzPts val="1100"/>
            </a:pPr>
            <a:r>
              <a:rPr lang="en-US" sz="2400" dirty="0">
                <a:solidFill>
                  <a:srgbClr val="203864"/>
                </a:solidFill>
              </a:rPr>
              <a:t>MSC-230 description and status</a:t>
            </a:r>
            <a:endParaRPr sz="2400" dirty="0"/>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0" y="4797188"/>
            <a:ext cx="9151200" cy="0"/>
          </a:xfrm>
          <a:prstGeom prst="straightConnector1">
            <a:avLst/>
          </a:prstGeom>
          <a:noFill/>
          <a:ln w="28575" cap="flat" cmpd="sng">
            <a:solidFill>
              <a:schemeClr val="accent5"/>
            </a:solidFill>
            <a:prstDash val="solid"/>
            <a:round/>
            <a:headEnd type="none" w="med" len="med"/>
            <a:tailEnd type="none" w="med" len="med"/>
          </a:ln>
        </p:spPr>
      </p:cxnSp>
      <p:pic>
        <p:nvPicPr>
          <p:cNvPr id="11" name="Рисунок 10">
            <a:extLst>
              <a:ext uri="{FF2B5EF4-FFF2-40B4-BE49-F238E27FC236}">
                <a16:creationId xmlns:a16="http://schemas.microsoft.com/office/drawing/2014/main" id="{B80CA1FC-D30D-4EF6-B32D-1608139DF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454" y="893147"/>
            <a:ext cx="4802271" cy="2660171"/>
          </a:xfrm>
          <a:prstGeom prst="rect">
            <a:avLst/>
          </a:prstGeom>
        </p:spPr>
      </p:pic>
      <p:pic>
        <p:nvPicPr>
          <p:cNvPr id="13" name="Рисунок 12">
            <a:extLst>
              <a:ext uri="{FF2B5EF4-FFF2-40B4-BE49-F238E27FC236}">
                <a16:creationId xmlns:a16="http://schemas.microsoft.com/office/drawing/2014/main" id="{92F2C367-ABEF-472A-9398-969EAC4D2A09}"/>
              </a:ext>
            </a:extLst>
          </p:cNvPr>
          <p:cNvPicPr>
            <a:picLocks noChangeAspect="1"/>
          </p:cNvPicPr>
          <p:nvPr/>
        </p:nvPicPr>
        <p:blipFill rotWithShape="1">
          <a:blip r:embed="rId4">
            <a:extLst>
              <a:ext uri="{28A0092B-C50C-407E-A947-70E740481C1C}">
                <a14:useLocalDpi xmlns:a14="http://schemas.microsoft.com/office/drawing/2010/main" val="0"/>
              </a:ext>
            </a:extLst>
          </a:blip>
          <a:srcRect l="4556" t="4070" r="7878" b="7279"/>
          <a:stretch/>
        </p:blipFill>
        <p:spPr>
          <a:xfrm>
            <a:off x="160259" y="1475943"/>
            <a:ext cx="3842195" cy="2649963"/>
          </a:xfrm>
          <a:prstGeom prst="rect">
            <a:avLst/>
          </a:prstGeom>
        </p:spPr>
      </p:pic>
      <p:sp>
        <p:nvSpPr>
          <p:cNvPr id="3" name="Прямоугольник 2">
            <a:extLst>
              <a:ext uri="{FF2B5EF4-FFF2-40B4-BE49-F238E27FC236}">
                <a16:creationId xmlns:a16="http://schemas.microsoft.com/office/drawing/2014/main" id="{D99301AF-F933-4D91-B7B6-5D04B46288C6}"/>
              </a:ext>
            </a:extLst>
          </p:cNvPr>
          <p:cNvSpPr/>
          <p:nvPr/>
        </p:nvSpPr>
        <p:spPr>
          <a:xfrm>
            <a:off x="4232725" y="3548196"/>
            <a:ext cx="4572000" cy="1015663"/>
          </a:xfrm>
          <a:prstGeom prst="rect">
            <a:avLst/>
          </a:prstGeom>
        </p:spPr>
        <p:txBody>
          <a:bodyPr>
            <a:spAutoFit/>
          </a:bodyPr>
          <a:lstStyle/>
          <a:p>
            <a:r>
              <a:rPr lang="en-US" sz="2000" dirty="0">
                <a:solidFill>
                  <a:srgbClr val="FF0000"/>
                </a:solidFill>
              </a:rPr>
              <a:t>The design of the resonance system is being completed and the production of individual units has begun</a:t>
            </a:r>
            <a:endParaRPr lang="ru-RU" sz="2000" dirty="0">
              <a:solidFill>
                <a:srgbClr val="FF0000"/>
              </a:solidFill>
            </a:endParaRPr>
          </a:p>
        </p:txBody>
      </p:sp>
      <p:sp>
        <p:nvSpPr>
          <p:cNvPr id="15" name="Google Shape;65;p14">
            <a:extLst>
              <a:ext uri="{FF2B5EF4-FFF2-40B4-BE49-F238E27FC236}">
                <a16:creationId xmlns:a16="http://schemas.microsoft.com/office/drawing/2014/main" id="{0CBC0C36-77B7-4CFD-A6D8-43CCBCDB57FE}"/>
              </a:ext>
            </a:extLst>
          </p:cNvPr>
          <p:cNvSpPr txBox="1">
            <a:spLocks noGrp="1"/>
          </p:cNvSpPr>
          <p:nvPr>
            <p:ph type="sldNum" idx="12"/>
          </p:nvPr>
        </p:nvSpPr>
        <p:spPr>
          <a:xfrm>
            <a:off x="8804725" y="4820255"/>
            <a:ext cx="339225" cy="314314"/>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16</a:t>
            </a:fld>
            <a:endParaRPr sz="1100" b="1" dirty="0">
              <a:solidFill>
                <a:schemeClr val="dk1"/>
              </a:solidFill>
            </a:endParaRPr>
          </a:p>
        </p:txBody>
      </p:sp>
      <p:sp>
        <p:nvSpPr>
          <p:cNvPr id="16" name="Google Shape;73;p14">
            <a:extLst>
              <a:ext uri="{FF2B5EF4-FFF2-40B4-BE49-F238E27FC236}">
                <a16:creationId xmlns:a16="http://schemas.microsoft.com/office/drawing/2014/main" id="{C4F1ECD6-6F75-4114-902B-CD83C1C4829E}"/>
              </a:ext>
            </a:extLst>
          </p:cNvPr>
          <p:cNvSpPr txBox="1">
            <a:spLocks/>
          </p:cNvSpPr>
          <p:nvPr/>
        </p:nvSpPr>
        <p:spPr>
          <a:xfrm>
            <a:off x="0" y="4820255"/>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0552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lvl="0" algn="ctr">
              <a:buSzPts val="1100"/>
            </a:pPr>
            <a:r>
              <a:rPr lang="en-US" sz="2400" dirty="0">
                <a:solidFill>
                  <a:srgbClr val="203864"/>
                </a:solidFill>
              </a:rPr>
              <a:t>MSC-230 description and status</a:t>
            </a:r>
            <a:endParaRPr sz="2400" dirty="0"/>
          </a:p>
        </p:txBody>
      </p:sp>
      <p:sp>
        <p:nvSpPr>
          <p:cNvPr id="65" name="Google Shape;65;p14"/>
          <p:cNvSpPr txBox="1">
            <a:spLocks noGrp="1"/>
          </p:cNvSpPr>
          <p:nvPr>
            <p:ph type="sldNum" idx="12"/>
          </p:nvPr>
        </p:nvSpPr>
        <p:spPr>
          <a:xfrm>
            <a:off x="8804725" y="4797188"/>
            <a:ext cx="339275" cy="332175"/>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17</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0" y="4797188"/>
            <a:ext cx="9151200" cy="0"/>
          </a:xfrm>
          <a:prstGeom prst="straightConnector1">
            <a:avLst/>
          </a:prstGeom>
          <a:noFill/>
          <a:ln w="28575" cap="flat" cmpd="sng">
            <a:solidFill>
              <a:schemeClr val="accent5"/>
            </a:solidFill>
            <a:prstDash val="solid"/>
            <a:round/>
            <a:headEnd type="none" w="med" len="med"/>
            <a:tailEnd type="none" w="med" len="med"/>
          </a:ln>
        </p:spPr>
      </p:cxnSp>
      <p:sp>
        <p:nvSpPr>
          <p:cNvPr id="12" name="Прямоугольник 11">
            <a:extLst>
              <a:ext uri="{FF2B5EF4-FFF2-40B4-BE49-F238E27FC236}">
                <a16:creationId xmlns:a16="http://schemas.microsoft.com/office/drawing/2014/main" id="{253C017C-C88A-41B0-A87B-87AC423153DA}"/>
              </a:ext>
            </a:extLst>
          </p:cNvPr>
          <p:cNvSpPr/>
          <p:nvPr/>
        </p:nvSpPr>
        <p:spPr>
          <a:xfrm>
            <a:off x="4052111" y="472788"/>
            <a:ext cx="1694695" cy="400110"/>
          </a:xfrm>
          <a:prstGeom prst="rect">
            <a:avLst/>
          </a:prstGeom>
        </p:spPr>
        <p:txBody>
          <a:bodyPr wrap="none">
            <a:spAutoFit/>
          </a:bodyPr>
          <a:lstStyle/>
          <a:p>
            <a:r>
              <a:rPr lang="en-US" sz="2000" kern="1200" dirty="0">
                <a:solidFill>
                  <a:srgbClr val="203864"/>
                </a:solidFill>
                <a:latin typeface="Arial" panose="020B0604020202020204" pitchFamily="34" charset="0"/>
                <a:cs typeface="Arial" panose="020B0604020202020204" pitchFamily="34" charset="0"/>
              </a:rPr>
              <a:t>RF generator</a:t>
            </a:r>
            <a:endParaRPr lang="ru-RU" sz="2000" dirty="0">
              <a:solidFill>
                <a:srgbClr val="203864"/>
              </a:solidFill>
              <a:latin typeface="Arial" panose="020B0604020202020204" pitchFamily="34" charset="0"/>
              <a:cs typeface="Arial" panose="020B0604020202020204" pitchFamily="34" charset="0"/>
            </a:endParaRPr>
          </a:p>
        </p:txBody>
      </p:sp>
      <p:graphicFrame>
        <p:nvGraphicFramePr>
          <p:cNvPr id="14" name="Объект 13">
            <a:extLst>
              <a:ext uri="{FF2B5EF4-FFF2-40B4-BE49-F238E27FC236}">
                <a16:creationId xmlns:a16="http://schemas.microsoft.com/office/drawing/2014/main" id="{FC4614CD-7805-4110-B1DA-098572F13FE2}"/>
              </a:ext>
            </a:extLst>
          </p:cNvPr>
          <p:cNvGraphicFramePr>
            <a:graphicFrameLocks/>
          </p:cNvGraphicFramePr>
          <p:nvPr>
            <p:extLst>
              <p:ext uri="{D42A27DB-BD31-4B8C-83A1-F6EECF244321}">
                <p14:modId xmlns:p14="http://schemas.microsoft.com/office/powerpoint/2010/main" val="360420244"/>
              </p:ext>
            </p:extLst>
          </p:nvPr>
        </p:nvGraphicFramePr>
        <p:xfrm>
          <a:off x="430228" y="778225"/>
          <a:ext cx="3453281" cy="3923554"/>
        </p:xfrm>
        <a:graphic>
          <a:graphicData uri="http://schemas.openxmlformats.org/presentationml/2006/ole">
            <mc:AlternateContent xmlns:mc="http://schemas.openxmlformats.org/markup-compatibility/2006">
              <mc:Choice xmlns:v="urn:schemas-microsoft-com:vml" Requires="v">
                <p:oleObj spid="_x0000_s2079" r:id="rId4" imgW="19450383" imgH="22383881" progId="Visio.Drawing.15">
                  <p:embed/>
                </p:oleObj>
              </mc:Choice>
              <mc:Fallback>
                <p:oleObj r:id="rId4" imgW="19450383" imgH="22383881" progId="Visio.Drawing.15">
                  <p:embed/>
                  <p:pic>
                    <p:nvPicPr>
                      <p:cNvPr id="7" name="Объект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28" y="778225"/>
                        <a:ext cx="3453281" cy="3923554"/>
                      </a:xfrm>
                      <a:prstGeom prst="rect">
                        <a:avLst/>
                      </a:prstGeom>
                      <a:noFill/>
                    </p:spPr>
                  </p:pic>
                </p:oleObj>
              </mc:Fallback>
            </mc:AlternateContent>
          </a:graphicData>
        </a:graphic>
      </p:graphicFrame>
      <p:sp>
        <p:nvSpPr>
          <p:cNvPr id="2" name="Прямоугольник 1">
            <a:extLst>
              <a:ext uri="{FF2B5EF4-FFF2-40B4-BE49-F238E27FC236}">
                <a16:creationId xmlns:a16="http://schemas.microsoft.com/office/drawing/2014/main" id="{A3826C87-DB0C-4F31-82C1-BC5FB79E66F0}"/>
              </a:ext>
            </a:extLst>
          </p:cNvPr>
          <p:cNvSpPr/>
          <p:nvPr/>
        </p:nvSpPr>
        <p:spPr>
          <a:xfrm>
            <a:off x="4117692" y="1777191"/>
            <a:ext cx="4856670" cy="1538883"/>
          </a:xfrm>
          <a:prstGeom prst="rect">
            <a:avLst/>
          </a:prstGeom>
        </p:spPr>
        <p:txBody>
          <a:bodyPr wrap="square">
            <a:spAutoFit/>
          </a:bodyPr>
          <a:lstStyle/>
          <a:p>
            <a:r>
              <a:rPr lang="en-US" sz="2000" dirty="0">
                <a:solidFill>
                  <a:srgbClr val="FF0000"/>
                </a:solidFill>
                <a:latin typeface="+mj-lt"/>
              </a:rPr>
              <a:t>The high frequency generator is being manufactured by </a:t>
            </a:r>
            <a:r>
              <a:rPr lang="en-US" sz="2000" kern="1200" dirty="0">
                <a:solidFill>
                  <a:srgbClr val="FF0000"/>
                </a:solidFill>
                <a:latin typeface="+mj-lt"/>
              </a:rPr>
              <a:t>Hefei CAS Ion Medical and Technical Devices Co., Ltd.</a:t>
            </a:r>
          </a:p>
          <a:p>
            <a:r>
              <a:rPr lang="en-US" sz="2000" dirty="0">
                <a:solidFill>
                  <a:srgbClr val="FF0000"/>
                </a:solidFill>
                <a:latin typeface="+mj-lt"/>
              </a:rPr>
              <a:t>Delivery date is December 2025.</a:t>
            </a:r>
            <a:endParaRPr lang="ru-RU" sz="2000" kern="1200" dirty="0">
              <a:solidFill>
                <a:srgbClr val="FF0000"/>
              </a:solidFill>
              <a:latin typeface="+mj-lt"/>
              <a:ea typeface="Calibri" panose="020F0502020204030204" pitchFamily="34" charset="0"/>
              <a:cs typeface="Times New Roman" panose="02020603050405020304" pitchFamily="18" charset="0"/>
            </a:endParaRPr>
          </a:p>
          <a:p>
            <a:endParaRPr lang="ru-RU" dirty="0"/>
          </a:p>
        </p:txBody>
      </p:sp>
      <p:sp>
        <p:nvSpPr>
          <p:cNvPr id="16" name="Google Shape;65;p14">
            <a:extLst>
              <a:ext uri="{FF2B5EF4-FFF2-40B4-BE49-F238E27FC236}">
                <a16:creationId xmlns:a16="http://schemas.microsoft.com/office/drawing/2014/main" id="{F2056D6F-74DB-47C2-872E-1DEC8025BB90}"/>
              </a:ext>
            </a:extLst>
          </p:cNvPr>
          <p:cNvSpPr txBox="1">
            <a:spLocks/>
          </p:cNvSpPr>
          <p:nvPr/>
        </p:nvSpPr>
        <p:spPr>
          <a:xfrm>
            <a:off x="8797525" y="4820255"/>
            <a:ext cx="346425"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gn="ctr"/>
            <a:fld id="{00000000-1234-1234-1234-123412341234}" type="slidenum">
              <a:rPr lang="ru" sz="1100" b="1" smtClean="0">
                <a:solidFill>
                  <a:schemeClr val="dk1"/>
                </a:solidFill>
              </a:rPr>
              <a:pPr algn="ctr"/>
              <a:t>17</a:t>
            </a:fld>
            <a:endParaRPr lang="ru" sz="1100" b="1" dirty="0">
              <a:solidFill>
                <a:schemeClr val="dk1"/>
              </a:solidFill>
            </a:endParaRPr>
          </a:p>
        </p:txBody>
      </p:sp>
      <p:sp>
        <p:nvSpPr>
          <p:cNvPr id="17" name="Google Shape;73;p14">
            <a:extLst>
              <a:ext uri="{FF2B5EF4-FFF2-40B4-BE49-F238E27FC236}">
                <a16:creationId xmlns:a16="http://schemas.microsoft.com/office/drawing/2014/main" id="{D983BECB-09B4-4227-B566-73F0AF5DF1EA}"/>
              </a:ext>
            </a:extLst>
          </p:cNvPr>
          <p:cNvSpPr txBox="1">
            <a:spLocks/>
          </p:cNvSpPr>
          <p:nvPr/>
        </p:nvSpPr>
        <p:spPr>
          <a:xfrm>
            <a:off x="0" y="4820255"/>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9506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lvl="0" algn="ctr">
              <a:lnSpc>
                <a:spcPct val="80000"/>
              </a:lnSpc>
              <a:buClrTx/>
              <a:buSzTx/>
              <a:defRPr/>
            </a:pPr>
            <a:r>
              <a:rPr lang="en-US" sz="2400" cap="small" spc="-1" dirty="0">
                <a:solidFill>
                  <a:srgbClr val="002060"/>
                </a:solidFill>
              </a:rPr>
              <a:t>Timeline of </a:t>
            </a:r>
            <a:r>
              <a:rPr lang="ru-RU" sz="2400" cap="small" spc="-1" dirty="0">
                <a:solidFill>
                  <a:srgbClr val="002060"/>
                </a:solidFill>
              </a:rPr>
              <a:t>М</a:t>
            </a:r>
            <a:r>
              <a:rPr lang="en-US" sz="2400" cap="small" spc="-1" dirty="0">
                <a:solidFill>
                  <a:srgbClr val="002060"/>
                </a:solidFill>
              </a:rPr>
              <a:t>SC</a:t>
            </a:r>
            <a:r>
              <a:rPr lang="ru-RU" sz="2400" cap="small" spc="-1" dirty="0">
                <a:solidFill>
                  <a:srgbClr val="002060"/>
                </a:solidFill>
              </a:rPr>
              <a:t>-</a:t>
            </a:r>
            <a:r>
              <a:rPr lang="en-US" sz="2400" cap="small" spc="-1" dirty="0">
                <a:solidFill>
                  <a:srgbClr val="002060"/>
                </a:solidFill>
              </a:rPr>
              <a:t>230 Construction</a:t>
            </a:r>
            <a:endParaRPr lang="ru-RU" sz="2400" dirty="0">
              <a:solidFill>
                <a:srgbClr val="002060"/>
              </a:solidFill>
            </a:endParaRPr>
          </a:p>
        </p:txBody>
      </p:sp>
      <p:sp>
        <p:nvSpPr>
          <p:cNvPr id="65" name="Google Shape;65;p14"/>
          <p:cNvSpPr txBox="1">
            <a:spLocks noGrp="1"/>
          </p:cNvSpPr>
          <p:nvPr>
            <p:ph type="sldNum" idx="12"/>
          </p:nvPr>
        </p:nvSpPr>
        <p:spPr>
          <a:xfrm>
            <a:off x="8804725" y="4797188"/>
            <a:ext cx="339275" cy="332175"/>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18</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0" y="4797188"/>
            <a:ext cx="9151200" cy="0"/>
          </a:xfrm>
          <a:prstGeom prst="straightConnector1">
            <a:avLst/>
          </a:prstGeom>
          <a:noFill/>
          <a:ln w="28575" cap="flat" cmpd="sng">
            <a:solidFill>
              <a:schemeClr val="accent5"/>
            </a:solidFill>
            <a:prstDash val="solid"/>
            <a:round/>
            <a:headEnd type="none" w="med" len="med"/>
            <a:tailEnd type="none" w="med" len="med"/>
          </a:ln>
        </p:spPr>
      </p:cxnSp>
      <p:sp>
        <p:nvSpPr>
          <p:cNvPr id="7" name="Google Shape;73;p14">
            <a:extLst>
              <a:ext uri="{FF2B5EF4-FFF2-40B4-BE49-F238E27FC236}">
                <a16:creationId xmlns:a16="http://schemas.microsoft.com/office/drawing/2014/main" id="{120915FB-B9FB-444A-82A4-4F9126F6F081}"/>
              </a:ext>
            </a:extLst>
          </p:cNvPr>
          <p:cNvSpPr txBox="1">
            <a:spLocks/>
          </p:cNvSpPr>
          <p:nvPr/>
        </p:nvSpPr>
        <p:spPr>
          <a:xfrm>
            <a:off x="-3575" y="4815049"/>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b="1" dirty="0" err="1">
                <a:solidFill>
                  <a:schemeClr val="dk1"/>
                </a:solidFill>
                <a:latin typeface="Arial" panose="020B0604020202020204" pitchFamily="34" charset="0"/>
                <a:cs typeface="Arial" panose="020B0604020202020204" pitchFamily="34" charset="0"/>
              </a:rPr>
              <a:t>S.Yakovenko</a:t>
            </a:r>
            <a:r>
              <a:rPr lang="en-US" sz="1200" b="1" dirty="0">
                <a:solidFill>
                  <a:schemeClr val="dk1"/>
                </a:solidFill>
                <a:latin typeface="Arial" panose="020B0604020202020204" pitchFamily="34" charset="0"/>
                <a:cs typeface="Arial" panose="020B0604020202020204" pitchFamily="34" charset="0"/>
              </a:rPr>
              <a:t>    </a:t>
            </a:r>
            <a:r>
              <a:rPr lang="en-GB" sz="1200" b="1" dirty="0">
                <a:latin typeface="Arial" panose="020B0604020202020204" pitchFamily="34" charset="0"/>
                <a:ea typeface="DengXian"/>
                <a:cs typeface="Arial" panose="020B0604020202020204" pitchFamily="34" charset="0"/>
              </a:rPr>
              <a:t>Creating Test Benches to Check Single Systems of the MSC-230 Cyclotron</a:t>
            </a:r>
            <a:endParaRPr lang="en-US" sz="1200" b="1" dirty="0">
              <a:solidFill>
                <a:schemeClr val="dk1"/>
              </a:solidFill>
              <a:latin typeface="Arial" panose="020B0604020202020204" pitchFamily="34" charset="0"/>
              <a:cs typeface="Arial" panose="020B0604020202020204" pitchFamily="34" charset="0"/>
            </a:endParaRPr>
          </a:p>
        </p:txBody>
      </p:sp>
      <p:sp>
        <p:nvSpPr>
          <p:cNvPr id="10" name="OTLSHAPE_TB_00000000000000000000000000000000_ScaleMarking1">
            <a:extLst>
              <a:ext uri="{FF2B5EF4-FFF2-40B4-BE49-F238E27FC236}">
                <a16:creationId xmlns:a16="http://schemas.microsoft.com/office/drawing/2014/main" id="{6F9FAFCB-F47E-4EF7-8341-18ECA405C413}"/>
              </a:ext>
            </a:extLst>
          </p:cNvPr>
          <p:cNvSpPr txBox="1"/>
          <p:nvPr>
            <p:custDataLst>
              <p:tags r:id="rId1"/>
            </p:custDataLst>
          </p:nvPr>
        </p:nvSpPr>
        <p:spPr>
          <a:xfrm>
            <a:off x="1240132" y="423458"/>
            <a:ext cx="197263" cy="139541"/>
          </a:xfrm>
          <a:prstGeom prst="rect">
            <a:avLst/>
          </a:prstGeom>
          <a:noFill/>
        </p:spPr>
        <p:txBody>
          <a:bodyPr vert="horz" wrap="none" lIns="0" tIns="0" rIns="0" bIns="0" rtlCol="0" anchor="ctr" anchorCtr="0">
            <a:noAutofit/>
          </a:bodyPr>
          <a:lstStyle/>
          <a:p>
            <a:pPr defTabSz="685800">
              <a:buClrTx/>
              <a:buFontTx/>
              <a:buNone/>
              <a:defRPr/>
            </a:pPr>
            <a:r>
              <a:rPr lang="en-US" sz="1200" spc="-15" dirty="0">
                <a:solidFill>
                  <a:srgbClr val="1F497D"/>
                </a:solidFill>
                <a:latin typeface="Calibri" panose="020F0502020204030204"/>
                <a:ea typeface="+mn-ea"/>
                <a:cs typeface="+mn-cs"/>
              </a:rPr>
              <a:t>202</a:t>
            </a:r>
            <a:r>
              <a:rPr lang="ru-RU" sz="1200" spc="-15" dirty="0">
                <a:solidFill>
                  <a:srgbClr val="1F497D"/>
                </a:solidFill>
                <a:latin typeface="Calibri" panose="020F0502020204030204"/>
                <a:ea typeface="+mn-ea"/>
                <a:cs typeface="+mn-cs"/>
              </a:rPr>
              <a:t>3</a:t>
            </a:r>
            <a:endParaRPr lang="en-US" sz="1200" spc="-15" dirty="0">
              <a:solidFill>
                <a:srgbClr val="1F497D"/>
              </a:solidFill>
              <a:latin typeface="Calibri" panose="020F0502020204030204"/>
              <a:ea typeface="+mn-ea"/>
              <a:cs typeface="+mn-cs"/>
            </a:endParaRPr>
          </a:p>
        </p:txBody>
      </p:sp>
      <p:sp>
        <p:nvSpPr>
          <p:cNvPr id="11" name="OTLSHAPE_TB_00000000000000000000000000000000_ScaleMarking1">
            <a:extLst>
              <a:ext uri="{FF2B5EF4-FFF2-40B4-BE49-F238E27FC236}">
                <a16:creationId xmlns:a16="http://schemas.microsoft.com/office/drawing/2014/main" id="{7CF76F39-45D2-430A-8123-A781F4A1912E}"/>
              </a:ext>
            </a:extLst>
          </p:cNvPr>
          <p:cNvSpPr txBox="1"/>
          <p:nvPr>
            <p:custDataLst>
              <p:tags r:id="rId2"/>
            </p:custDataLst>
          </p:nvPr>
        </p:nvSpPr>
        <p:spPr>
          <a:xfrm>
            <a:off x="3130493" y="399846"/>
            <a:ext cx="197263" cy="126213"/>
          </a:xfrm>
          <a:prstGeom prst="rect">
            <a:avLst/>
          </a:prstGeom>
          <a:noFill/>
        </p:spPr>
        <p:txBody>
          <a:bodyPr vert="horz" wrap="none" lIns="0" tIns="0" rIns="0" bIns="0" rtlCol="0" anchor="ctr" anchorCtr="0">
            <a:noAutofit/>
          </a:bodyPr>
          <a:lstStyle/>
          <a:p>
            <a:pPr defTabSz="685800">
              <a:buClrTx/>
              <a:buFontTx/>
              <a:buNone/>
              <a:defRPr/>
            </a:pPr>
            <a:r>
              <a:rPr lang="en-US" sz="1200" spc="-15" dirty="0">
                <a:solidFill>
                  <a:srgbClr val="1F497D"/>
                </a:solidFill>
                <a:latin typeface="Calibri" panose="020F0502020204030204"/>
                <a:ea typeface="+mn-ea"/>
                <a:cs typeface="+mn-cs"/>
              </a:rPr>
              <a:t>202</a:t>
            </a:r>
            <a:r>
              <a:rPr lang="ru-RU" sz="1200" spc="-15" dirty="0">
                <a:solidFill>
                  <a:srgbClr val="1F497D"/>
                </a:solidFill>
                <a:latin typeface="Calibri" panose="020F0502020204030204"/>
                <a:ea typeface="+mn-ea"/>
                <a:cs typeface="+mn-cs"/>
              </a:rPr>
              <a:t>4</a:t>
            </a:r>
            <a:endParaRPr lang="en-US" sz="1200" spc="-15" dirty="0">
              <a:solidFill>
                <a:srgbClr val="1F497D"/>
              </a:solidFill>
              <a:latin typeface="Calibri" panose="020F0502020204030204"/>
              <a:ea typeface="+mn-ea"/>
              <a:cs typeface="+mn-cs"/>
            </a:endParaRPr>
          </a:p>
        </p:txBody>
      </p:sp>
      <p:sp>
        <p:nvSpPr>
          <p:cNvPr id="13" name="OTLSHAPE_TB_00000000000000000000000000000000_ScaleMarking1">
            <a:extLst>
              <a:ext uri="{FF2B5EF4-FFF2-40B4-BE49-F238E27FC236}">
                <a16:creationId xmlns:a16="http://schemas.microsoft.com/office/drawing/2014/main" id="{4FFE9887-5292-425B-8B3F-8DAADD2965F5}"/>
              </a:ext>
            </a:extLst>
          </p:cNvPr>
          <p:cNvSpPr txBox="1"/>
          <p:nvPr>
            <p:custDataLst>
              <p:tags r:id="rId3"/>
            </p:custDataLst>
          </p:nvPr>
        </p:nvSpPr>
        <p:spPr>
          <a:xfrm>
            <a:off x="5981306" y="451005"/>
            <a:ext cx="197264" cy="139541"/>
          </a:xfrm>
          <a:prstGeom prst="rect">
            <a:avLst/>
          </a:prstGeom>
          <a:noFill/>
        </p:spPr>
        <p:txBody>
          <a:bodyPr vert="horz" wrap="none" lIns="0" tIns="0" rIns="0" bIns="0" rtlCol="0" anchor="ctr" anchorCtr="0">
            <a:noAutofit/>
          </a:bodyPr>
          <a:lstStyle/>
          <a:p>
            <a:pPr>
              <a:buClrTx/>
              <a:buFontTx/>
              <a:buNone/>
              <a:defRPr/>
            </a:pPr>
            <a:r>
              <a:rPr lang="en-US" sz="1200" spc="-15" dirty="0">
                <a:solidFill>
                  <a:srgbClr val="1F497D"/>
                </a:solidFill>
                <a:latin typeface="Calibri" panose="020F0502020204030204"/>
                <a:ea typeface="+mn-ea"/>
                <a:cs typeface="+mn-cs"/>
              </a:rPr>
              <a:t>202</a:t>
            </a:r>
            <a:r>
              <a:rPr lang="ru-RU" sz="1200" spc="-15" dirty="0">
                <a:solidFill>
                  <a:srgbClr val="1F497D"/>
                </a:solidFill>
                <a:latin typeface="Calibri" panose="020F0502020204030204"/>
                <a:ea typeface="+mn-ea"/>
                <a:cs typeface="+mn-cs"/>
              </a:rPr>
              <a:t>5</a:t>
            </a:r>
            <a:endParaRPr lang="en-US" sz="1200" spc="-15" dirty="0">
              <a:solidFill>
                <a:srgbClr val="1F497D"/>
              </a:solidFill>
              <a:latin typeface="Calibri" panose="020F0502020204030204"/>
              <a:ea typeface="+mn-ea"/>
              <a:cs typeface="+mn-cs"/>
            </a:endParaRPr>
          </a:p>
        </p:txBody>
      </p:sp>
      <p:cxnSp>
        <p:nvCxnSpPr>
          <p:cNvPr id="15" name="Прямая соединительная линия 14">
            <a:extLst>
              <a:ext uri="{FF2B5EF4-FFF2-40B4-BE49-F238E27FC236}">
                <a16:creationId xmlns:a16="http://schemas.microsoft.com/office/drawing/2014/main" id="{7CCE5D82-E658-4D9F-A75C-62E54BAC1F0A}"/>
              </a:ext>
            </a:extLst>
          </p:cNvPr>
          <p:cNvCxnSpPr>
            <a:cxnSpLocks/>
          </p:cNvCxnSpPr>
          <p:nvPr/>
        </p:nvCxnSpPr>
        <p:spPr>
          <a:xfrm>
            <a:off x="1210445" y="508894"/>
            <a:ext cx="0" cy="135132"/>
          </a:xfrm>
          <a:prstGeom prst="line">
            <a:avLst/>
          </a:prstGeom>
          <a:noFill/>
          <a:ln w="9525" cap="flat" cmpd="sng" algn="ctr">
            <a:solidFill>
              <a:srgbClr val="4F81BD">
                <a:shade val="95000"/>
                <a:satMod val="105000"/>
              </a:srgbClr>
            </a:solidFill>
            <a:prstDash val="solid"/>
            <a:miter/>
          </a:ln>
          <a:effectLst/>
        </p:spPr>
      </p:cxnSp>
      <p:cxnSp>
        <p:nvCxnSpPr>
          <p:cNvPr id="16" name="Прямая соединительная линия 15">
            <a:extLst>
              <a:ext uri="{FF2B5EF4-FFF2-40B4-BE49-F238E27FC236}">
                <a16:creationId xmlns:a16="http://schemas.microsoft.com/office/drawing/2014/main" id="{2314E76C-079E-428B-8C8F-CA1F1A30E2CB}"/>
              </a:ext>
            </a:extLst>
          </p:cNvPr>
          <p:cNvCxnSpPr>
            <a:cxnSpLocks/>
          </p:cNvCxnSpPr>
          <p:nvPr/>
        </p:nvCxnSpPr>
        <p:spPr>
          <a:xfrm>
            <a:off x="3083504" y="494773"/>
            <a:ext cx="0" cy="135132"/>
          </a:xfrm>
          <a:prstGeom prst="line">
            <a:avLst/>
          </a:prstGeom>
          <a:noFill/>
          <a:ln w="9525" cap="flat" cmpd="sng" algn="ctr">
            <a:solidFill>
              <a:srgbClr val="4F81BD">
                <a:shade val="95000"/>
                <a:satMod val="105000"/>
              </a:srgbClr>
            </a:solidFill>
            <a:prstDash val="solid"/>
            <a:miter/>
          </a:ln>
          <a:effectLst/>
        </p:spPr>
      </p:cxnSp>
      <p:cxnSp>
        <p:nvCxnSpPr>
          <p:cNvPr id="17" name="Прямая соединительная линия 16">
            <a:extLst>
              <a:ext uri="{FF2B5EF4-FFF2-40B4-BE49-F238E27FC236}">
                <a16:creationId xmlns:a16="http://schemas.microsoft.com/office/drawing/2014/main" id="{9CAD7A60-A57B-487F-9F08-F752849ED1F6}"/>
              </a:ext>
            </a:extLst>
          </p:cNvPr>
          <p:cNvCxnSpPr>
            <a:cxnSpLocks/>
          </p:cNvCxnSpPr>
          <p:nvPr/>
        </p:nvCxnSpPr>
        <p:spPr>
          <a:xfrm>
            <a:off x="5923470" y="478426"/>
            <a:ext cx="193" cy="138704"/>
          </a:xfrm>
          <a:prstGeom prst="line">
            <a:avLst/>
          </a:prstGeom>
          <a:noFill/>
          <a:ln w="9525" cap="flat" cmpd="sng" algn="ctr">
            <a:solidFill>
              <a:srgbClr val="4F81BD">
                <a:shade val="95000"/>
                <a:satMod val="105000"/>
              </a:srgbClr>
            </a:solidFill>
            <a:prstDash val="solid"/>
            <a:miter/>
          </a:ln>
          <a:effectLst/>
        </p:spPr>
      </p:cxnSp>
      <p:graphicFrame>
        <p:nvGraphicFramePr>
          <p:cNvPr id="18" name="Таблица 70">
            <a:extLst>
              <a:ext uri="{FF2B5EF4-FFF2-40B4-BE49-F238E27FC236}">
                <a16:creationId xmlns:a16="http://schemas.microsoft.com/office/drawing/2014/main" id="{7237A60B-C992-4EF0-A234-99120975D198}"/>
              </a:ext>
            </a:extLst>
          </p:cNvPr>
          <p:cNvGraphicFramePr>
            <a:graphicFrameLocks noGrp="1"/>
          </p:cNvGraphicFramePr>
          <p:nvPr>
            <p:extLst>
              <p:ext uri="{D42A27DB-BD31-4B8C-83A1-F6EECF244321}">
                <p14:modId xmlns:p14="http://schemas.microsoft.com/office/powerpoint/2010/main" val="349674216"/>
              </p:ext>
            </p:extLst>
          </p:nvPr>
        </p:nvGraphicFramePr>
        <p:xfrm>
          <a:off x="1247775" y="839596"/>
          <a:ext cx="7776547" cy="3975452"/>
        </p:xfrm>
        <a:graphic>
          <a:graphicData uri="http://schemas.openxmlformats.org/drawingml/2006/table">
            <a:tbl>
              <a:tblPr firstRow="1" bandRow="1"/>
              <a:tblGrid>
                <a:gridCol w="179254">
                  <a:extLst>
                    <a:ext uri="{9D8B030D-6E8A-4147-A177-3AD203B41FA5}">
                      <a16:colId xmlns:a16="http://schemas.microsoft.com/office/drawing/2014/main" val="4150313812"/>
                    </a:ext>
                  </a:extLst>
                </a:gridCol>
                <a:gridCol w="211580">
                  <a:extLst>
                    <a:ext uri="{9D8B030D-6E8A-4147-A177-3AD203B41FA5}">
                      <a16:colId xmlns:a16="http://schemas.microsoft.com/office/drawing/2014/main" val="2898083140"/>
                    </a:ext>
                  </a:extLst>
                </a:gridCol>
                <a:gridCol w="239086">
                  <a:extLst>
                    <a:ext uri="{9D8B030D-6E8A-4147-A177-3AD203B41FA5}">
                      <a16:colId xmlns:a16="http://schemas.microsoft.com/office/drawing/2014/main" val="3846400184"/>
                    </a:ext>
                  </a:extLst>
                </a:gridCol>
                <a:gridCol w="220211">
                  <a:extLst>
                    <a:ext uri="{9D8B030D-6E8A-4147-A177-3AD203B41FA5}">
                      <a16:colId xmlns:a16="http://schemas.microsoft.com/office/drawing/2014/main" val="3596494541"/>
                    </a:ext>
                  </a:extLst>
                </a:gridCol>
                <a:gridCol w="220211">
                  <a:extLst>
                    <a:ext uri="{9D8B030D-6E8A-4147-A177-3AD203B41FA5}">
                      <a16:colId xmlns:a16="http://schemas.microsoft.com/office/drawing/2014/main" val="3021194120"/>
                    </a:ext>
                  </a:extLst>
                </a:gridCol>
                <a:gridCol w="232794">
                  <a:extLst>
                    <a:ext uri="{9D8B030D-6E8A-4147-A177-3AD203B41FA5}">
                      <a16:colId xmlns:a16="http://schemas.microsoft.com/office/drawing/2014/main" val="3404222471"/>
                    </a:ext>
                  </a:extLst>
                </a:gridCol>
                <a:gridCol w="264254">
                  <a:extLst>
                    <a:ext uri="{9D8B030D-6E8A-4147-A177-3AD203B41FA5}">
                      <a16:colId xmlns:a16="http://schemas.microsoft.com/office/drawing/2014/main" val="2996839312"/>
                    </a:ext>
                  </a:extLst>
                </a:gridCol>
                <a:gridCol w="257962">
                  <a:extLst>
                    <a:ext uri="{9D8B030D-6E8A-4147-A177-3AD203B41FA5}">
                      <a16:colId xmlns:a16="http://schemas.microsoft.com/office/drawing/2014/main" val="2820027075"/>
                    </a:ext>
                  </a:extLst>
                </a:gridCol>
                <a:gridCol w="245378">
                  <a:extLst>
                    <a:ext uri="{9D8B030D-6E8A-4147-A177-3AD203B41FA5}">
                      <a16:colId xmlns:a16="http://schemas.microsoft.com/office/drawing/2014/main" val="1256958795"/>
                    </a:ext>
                  </a:extLst>
                </a:gridCol>
                <a:gridCol w="220211">
                  <a:extLst>
                    <a:ext uri="{9D8B030D-6E8A-4147-A177-3AD203B41FA5}">
                      <a16:colId xmlns:a16="http://schemas.microsoft.com/office/drawing/2014/main" val="3332920550"/>
                    </a:ext>
                  </a:extLst>
                </a:gridCol>
                <a:gridCol w="220211">
                  <a:extLst>
                    <a:ext uri="{9D8B030D-6E8A-4147-A177-3AD203B41FA5}">
                      <a16:colId xmlns:a16="http://schemas.microsoft.com/office/drawing/2014/main" val="3003928246"/>
                    </a:ext>
                  </a:extLst>
                </a:gridCol>
                <a:gridCol w="226502">
                  <a:extLst>
                    <a:ext uri="{9D8B030D-6E8A-4147-A177-3AD203B41FA5}">
                      <a16:colId xmlns:a16="http://schemas.microsoft.com/office/drawing/2014/main" val="3078797449"/>
                    </a:ext>
                  </a:extLst>
                </a:gridCol>
                <a:gridCol w="220211">
                  <a:extLst>
                    <a:ext uri="{9D8B030D-6E8A-4147-A177-3AD203B41FA5}">
                      <a16:colId xmlns:a16="http://schemas.microsoft.com/office/drawing/2014/main" val="2662681759"/>
                    </a:ext>
                  </a:extLst>
                </a:gridCol>
                <a:gridCol w="220211">
                  <a:extLst>
                    <a:ext uri="{9D8B030D-6E8A-4147-A177-3AD203B41FA5}">
                      <a16:colId xmlns:a16="http://schemas.microsoft.com/office/drawing/2014/main" val="2077866804"/>
                    </a:ext>
                  </a:extLst>
                </a:gridCol>
                <a:gridCol w="239086">
                  <a:extLst>
                    <a:ext uri="{9D8B030D-6E8A-4147-A177-3AD203B41FA5}">
                      <a16:colId xmlns:a16="http://schemas.microsoft.com/office/drawing/2014/main" val="4102608901"/>
                    </a:ext>
                  </a:extLst>
                </a:gridCol>
                <a:gridCol w="251670">
                  <a:extLst>
                    <a:ext uri="{9D8B030D-6E8A-4147-A177-3AD203B41FA5}">
                      <a16:colId xmlns:a16="http://schemas.microsoft.com/office/drawing/2014/main" val="1715113953"/>
                    </a:ext>
                  </a:extLst>
                </a:gridCol>
                <a:gridCol w="226503">
                  <a:extLst>
                    <a:ext uri="{9D8B030D-6E8A-4147-A177-3AD203B41FA5}">
                      <a16:colId xmlns:a16="http://schemas.microsoft.com/office/drawing/2014/main" val="3173115774"/>
                    </a:ext>
                  </a:extLst>
                </a:gridCol>
                <a:gridCol w="264253">
                  <a:extLst>
                    <a:ext uri="{9D8B030D-6E8A-4147-A177-3AD203B41FA5}">
                      <a16:colId xmlns:a16="http://schemas.microsoft.com/office/drawing/2014/main" val="142084903"/>
                    </a:ext>
                  </a:extLst>
                </a:gridCol>
                <a:gridCol w="270545">
                  <a:extLst>
                    <a:ext uri="{9D8B030D-6E8A-4147-A177-3AD203B41FA5}">
                      <a16:colId xmlns:a16="http://schemas.microsoft.com/office/drawing/2014/main" val="459412493"/>
                    </a:ext>
                  </a:extLst>
                </a:gridCol>
                <a:gridCol w="232794">
                  <a:extLst>
                    <a:ext uri="{9D8B030D-6E8A-4147-A177-3AD203B41FA5}">
                      <a16:colId xmlns:a16="http://schemas.microsoft.com/office/drawing/2014/main" val="3077677282"/>
                    </a:ext>
                  </a:extLst>
                </a:gridCol>
                <a:gridCol w="239087">
                  <a:extLst>
                    <a:ext uri="{9D8B030D-6E8A-4147-A177-3AD203B41FA5}">
                      <a16:colId xmlns:a16="http://schemas.microsoft.com/office/drawing/2014/main" val="3168393096"/>
                    </a:ext>
                  </a:extLst>
                </a:gridCol>
                <a:gridCol w="226503">
                  <a:extLst>
                    <a:ext uri="{9D8B030D-6E8A-4147-A177-3AD203B41FA5}">
                      <a16:colId xmlns:a16="http://schemas.microsoft.com/office/drawing/2014/main" val="306263700"/>
                    </a:ext>
                  </a:extLst>
                </a:gridCol>
                <a:gridCol w="226502">
                  <a:extLst>
                    <a:ext uri="{9D8B030D-6E8A-4147-A177-3AD203B41FA5}">
                      <a16:colId xmlns:a16="http://schemas.microsoft.com/office/drawing/2014/main" val="1430116508"/>
                    </a:ext>
                  </a:extLst>
                </a:gridCol>
                <a:gridCol w="220211">
                  <a:extLst>
                    <a:ext uri="{9D8B030D-6E8A-4147-A177-3AD203B41FA5}">
                      <a16:colId xmlns:a16="http://schemas.microsoft.com/office/drawing/2014/main" val="1475150672"/>
                    </a:ext>
                  </a:extLst>
                </a:gridCol>
                <a:gridCol w="226503">
                  <a:extLst>
                    <a:ext uri="{9D8B030D-6E8A-4147-A177-3AD203B41FA5}">
                      <a16:colId xmlns:a16="http://schemas.microsoft.com/office/drawing/2014/main" val="3305253896"/>
                    </a:ext>
                  </a:extLst>
                </a:gridCol>
                <a:gridCol w="201335">
                  <a:extLst>
                    <a:ext uri="{9D8B030D-6E8A-4147-A177-3AD203B41FA5}">
                      <a16:colId xmlns:a16="http://schemas.microsoft.com/office/drawing/2014/main" val="33444505"/>
                    </a:ext>
                  </a:extLst>
                </a:gridCol>
                <a:gridCol w="220211">
                  <a:extLst>
                    <a:ext uri="{9D8B030D-6E8A-4147-A177-3AD203B41FA5}">
                      <a16:colId xmlns:a16="http://schemas.microsoft.com/office/drawing/2014/main" val="1969287999"/>
                    </a:ext>
                  </a:extLst>
                </a:gridCol>
                <a:gridCol w="226503">
                  <a:extLst>
                    <a:ext uri="{9D8B030D-6E8A-4147-A177-3AD203B41FA5}">
                      <a16:colId xmlns:a16="http://schemas.microsoft.com/office/drawing/2014/main" val="1138576149"/>
                    </a:ext>
                  </a:extLst>
                </a:gridCol>
                <a:gridCol w="207627">
                  <a:extLst>
                    <a:ext uri="{9D8B030D-6E8A-4147-A177-3AD203B41FA5}">
                      <a16:colId xmlns:a16="http://schemas.microsoft.com/office/drawing/2014/main" val="2748332162"/>
                    </a:ext>
                  </a:extLst>
                </a:gridCol>
                <a:gridCol w="232795">
                  <a:extLst>
                    <a:ext uri="{9D8B030D-6E8A-4147-A177-3AD203B41FA5}">
                      <a16:colId xmlns:a16="http://schemas.microsoft.com/office/drawing/2014/main" val="1368318735"/>
                    </a:ext>
                  </a:extLst>
                </a:gridCol>
                <a:gridCol w="232795">
                  <a:extLst>
                    <a:ext uri="{9D8B030D-6E8A-4147-A177-3AD203B41FA5}">
                      <a16:colId xmlns:a16="http://schemas.microsoft.com/office/drawing/2014/main" val="433313447"/>
                    </a:ext>
                  </a:extLst>
                </a:gridCol>
                <a:gridCol w="237818">
                  <a:extLst>
                    <a:ext uri="{9D8B030D-6E8A-4147-A177-3AD203B41FA5}">
                      <a16:colId xmlns:a16="http://schemas.microsoft.com/office/drawing/2014/main" val="3025249389"/>
                    </a:ext>
                  </a:extLst>
                </a:gridCol>
                <a:gridCol w="219075">
                  <a:extLst>
                    <a:ext uri="{9D8B030D-6E8A-4147-A177-3AD203B41FA5}">
                      <a16:colId xmlns:a16="http://schemas.microsoft.com/office/drawing/2014/main" val="3698618317"/>
                    </a:ext>
                  </a:extLst>
                </a:gridCol>
                <a:gridCol w="196655">
                  <a:extLst>
                    <a:ext uri="{9D8B030D-6E8A-4147-A177-3AD203B41FA5}">
                      <a16:colId xmlns:a16="http://schemas.microsoft.com/office/drawing/2014/main" val="1213489193"/>
                    </a:ext>
                  </a:extLst>
                </a:gridCol>
              </a:tblGrid>
              <a:tr h="310232">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extLst>
                  <a:ext uri="{0D108BD9-81ED-4DB2-BD59-A6C34878D82A}">
                    <a16:rowId xmlns:a16="http://schemas.microsoft.com/office/drawing/2014/main" val="3236415838"/>
                  </a:ext>
                </a:extLst>
              </a:tr>
              <a:tr h="27432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extLst>
                  <a:ext uri="{0D108BD9-81ED-4DB2-BD59-A6C34878D82A}">
                    <a16:rowId xmlns:a16="http://schemas.microsoft.com/office/drawing/2014/main" val="1043670687"/>
                  </a:ext>
                </a:extLst>
              </a:tr>
              <a:tr h="27432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extLst>
                  <a:ext uri="{0D108BD9-81ED-4DB2-BD59-A6C34878D82A}">
                    <a16:rowId xmlns:a16="http://schemas.microsoft.com/office/drawing/2014/main" val="2404308778"/>
                  </a:ext>
                </a:extLst>
              </a:tr>
              <a:tr h="27432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extLst>
                  <a:ext uri="{0D108BD9-81ED-4DB2-BD59-A6C34878D82A}">
                    <a16:rowId xmlns:a16="http://schemas.microsoft.com/office/drawing/2014/main" val="3037338786"/>
                  </a:ext>
                </a:extLst>
              </a:tr>
              <a:tr h="27432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extLst>
                  <a:ext uri="{0D108BD9-81ED-4DB2-BD59-A6C34878D82A}">
                    <a16:rowId xmlns:a16="http://schemas.microsoft.com/office/drawing/2014/main" val="1598026416"/>
                  </a:ext>
                </a:extLst>
              </a:tr>
              <a:tr h="27432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extLst>
                  <a:ext uri="{0D108BD9-81ED-4DB2-BD59-A6C34878D82A}">
                    <a16:rowId xmlns:a16="http://schemas.microsoft.com/office/drawing/2014/main" val="2041562023"/>
                  </a:ext>
                </a:extLst>
              </a:tr>
              <a:tr h="27432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extLst>
                  <a:ext uri="{0D108BD9-81ED-4DB2-BD59-A6C34878D82A}">
                    <a16:rowId xmlns:a16="http://schemas.microsoft.com/office/drawing/2014/main" val="2763660877"/>
                  </a:ext>
                </a:extLst>
              </a:tr>
              <a:tr h="27432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extLst>
                  <a:ext uri="{0D108BD9-81ED-4DB2-BD59-A6C34878D82A}">
                    <a16:rowId xmlns:a16="http://schemas.microsoft.com/office/drawing/2014/main" val="4065718351"/>
                  </a:ext>
                </a:extLst>
              </a:tr>
              <a:tr h="27432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extLst>
                  <a:ext uri="{0D108BD9-81ED-4DB2-BD59-A6C34878D82A}">
                    <a16:rowId xmlns:a16="http://schemas.microsoft.com/office/drawing/2014/main" val="2177778550"/>
                  </a:ext>
                </a:extLst>
              </a:tr>
              <a:tr h="27432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extLst>
                  <a:ext uri="{0D108BD9-81ED-4DB2-BD59-A6C34878D82A}">
                    <a16:rowId xmlns:a16="http://schemas.microsoft.com/office/drawing/2014/main" val="3952089533"/>
                  </a:ext>
                </a:extLst>
              </a:tr>
              <a:tr h="27432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extLst>
                  <a:ext uri="{0D108BD9-81ED-4DB2-BD59-A6C34878D82A}">
                    <a16:rowId xmlns:a16="http://schemas.microsoft.com/office/drawing/2014/main" val="1607241643"/>
                  </a:ext>
                </a:extLst>
              </a:tr>
              <a:tr h="27432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extLst>
                  <a:ext uri="{0D108BD9-81ED-4DB2-BD59-A6C34878D82A}">
                    <a16:rowId xmlns:a16="http://schemas.microsoft.com/office/drawing/2014/main" val="2351112356"/>
                  </a:ext>
                </a:extLst>
              </a:tr>
              <a:tr h="27432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extLst>
                  <a:ext uri="{0D108BD9-81ED-4DB2-BD59-A6C34878D82A}">
                    <a16:rowId xmlns:a16="http://schemas.microsoft.com/office/drawing/2014/main" val="121890676"/>
                  </a:ext>
                </a:extLst>
              </a:tr>
              <a:tr h="27432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DejaVu Sans"/>
                          <a:cs typeface="DejaVu Sans"/>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6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ru-RU" sz="1400" dirty="0"/>
                    </a:p>
                  </a:txBody>
                  <a:tcPr marL="68580" marR="68580" marT="34290" marB="34290">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extLst>
                  <a:ext uri="{0D108BD9-81ED-4DB2-BD59-A6C34878D82A}">
                    <a16:rowId xmlns:a16="http://schemas.microsoft.com/office/drawing/2014/main" val="3582005416"/>
                  </a:ext>
                </a:extLst>
              </a:tr>
            </a:tbl>
          </a:graphicData>
        </a:graphic>
      </p:graphicFrame>
      <p:sp>
        <p:nvSpPr>
          <p:cNvPr id="20" name="Прямоугольник 19">
            <a:extLst>
              <a:ext uri="{FF2B5EF4-FFF2-40B4-BE49-F238E27FC236}">
                <a16:creationId xmlns:a16="http://schemas.microsoft.com/office/drawing/2014/main" id="{847E89F6-AA33-4D6E-8E53-BA5DB3433792}"/>
              </a:ext>
            </a:extLst>
          </p:cNvPr>
          <p:cNvSpPr/>
          <p:nvPr/>
        </p:nvSpPr>
        <p:spPr>
          <a:xfrm>
            <a:off x="31795" y="2019489"/>
            <a:ext cx="1212906" cy="215444"/>
          </a:xfrm>
          <a:prstGeom prst="rect">
            <a:avLst/>
          </a:prstGeom>
        </p:spPr>
        <p:txBody>
          <a:bodyPr wrap="square">
            <a:spAutoFit/>
          </a:bodyPr>
          <a:lstStyle/>
          <a:p>
            <a:pPr defTabSz="685800">
              <a:buClrTx/>
              <a:buFontTx/>
              <a:buNone/>
              <a:defRPr/>
            </a:pPr>
            <a:r>
              <a:rPr lang="en-US" sz="800" b="1" dirty="0">
                <a:solidFill>
                  <a:prstClr val="black"/>
                </a:solidFill>
                <a:latin typeface="Times New Roman" panose="02020603050405020304" pitchFamily="18" charset="0"/>
                <a:ea typeface="+mn-ea"/>
                <a:cs typeface="Times New Roman" panose="02020603050405020304" pitchFamily="18" charset="0"/>
              </a:rPr>
              <a:t>Proton source</a:t>
            </a:r>
          </a:p>
        </p:txBody>
      </p:sp>
      <p:sp>
        <p:nvSpPr>
          <p:cNvPr id="21" name="Прямоугольник 20">
            <a:extLst>
              <a:ext uri="{FF2B5EF4-FFF2-40B4-BE49-F238E27FC236}">
                <a16:creationId xmlns:a16="http://schemas.microsoft.com/office/drawing/2014/main" id="{418DC677-13F0-4C95-A52E-497A2AEA7853}"/>
              </a:ext>
            </a:extLst>
          </p:cNvPr>
          <p:cNvSpPr/>
          <p:nvPr/>
        </p:nvSpPr>
        <p:spPr>
          <a:xfrm>
            <a:off x="7165" y="882848"/>
            <a:ext cx="1201989" cy="215444"/>
          </a:xfrm>
          <a:prstGeom prst="rect">
            <a:avLst/>
          </a:prstGeom>
          <a:noFill/>
        </p:spPr>
        <p:txBody>
          <a:bodyPr wrap="square">
            <a:spAutoFit/>
          </a:bodyPr>
          <a:lstStyle/>
          <a:p>
            <a:pPr defTabSz="685800">
              <a:defRPr/>
            </a:pPr>
            <a:r>
              <a:rPr lang="en-US" sz="800" b="1" dirty="0">
                <a:solidFill>
                  <a:prstClr val="black"/>
                </a:solidFill>
                <a:latin typeface="Calibri" panose="020F0502020204030204"/>
              </a:rPr>
              <a:t>Final engineering design</a:t>
            </a:r>
          </a:p>
        </p:txBody>
      </p:sp>
      <p:sp>
        <p:nvSpPr>
          <p:cNvPr id="22" name="Прямоугольник 21">
            <a:extLst>
              <a:ext uri="{FF2B5EF4-FFF2-40B4-BE49-F238E27FC236}">
                <a16:creationId xmlns:a16="http://schemas.microsoft.com/office/drawing/2014/main" id="{C2A7EC1F-CA6B-4A07-8B39-42E9D0156114}"/>
              </a:ext>
            </a:extLst>
          </p:cNvPr>
          <p:cNvSpPr/>
          <p:nvPr/>
        </p:nvSpPr>
        <p:spPr>
          <a:xfrm>
            <a:off x="10114" y="1466225"/>
            <a:ext cx="1152727" cy="215444"/>
          </a:xfrm>
          <a:prstGeom prst="rect">
            <a:avLst/>
          </a:prstGeom>
        </p:spPr>
        <p:txBody>
          <a:bodyPr wrap="square">
            <a:spAutoFit/>
          </a:bodyPr>
          <a:lstStyle/>
          <a:p>
            <a:pPr defTabSz="685800">
              <a:buClrTx/>
              <a:buFontTx/>
              <a:buNone/>
              <a:defRPr/>
            </a:pPr>
            <a:endParaRPr lang="en-US" sz="800" b="1" dirty="0">
              <a:solidFill>
                <a:prstClr val="black"/>
              </a:solidFill>
              <a:latin typeface="Calibri" panose="020F0502020204030204"/>
              <a:ea typeface="+mn-ea"/>
              <a:cs typeface="+mn-cs"/>
            </a:endParaRPr>
          </a:p>
        </p:txBody>
      </p:sp>
      <p:sp>
        <p:nvSpPr>
          <p:cNvPr id="23" name="Прямоугольник 22">
            <a:extLst>
              <a:ext uri="{FF2B5EF4-FFF2-40B4-BE49-F238E27FC236}">
                <a16:creationId xmlns:a16="http://schemas.microsoft.com/office/drawing/2014/main" id="{1DAB23DC-BE00-41D1-A21B-E1E273450E98}"/>
              </a:ext>
            </a:extLst>
          </p:cNvPr>
          <p:cNvSpPr/>
          <p:nvPr/>
        </p:nvSpPr>
        <p:spPr>
          <a:xfrm>
            <a:off x="84862" y="1720752"/>
            <a:ext cx="1017385" cy="215444"/>
          </a:xfrm>
          <a:prstGeom prst="rect">
            <a:avLst/>
          </a:prstGeom>
          <a:noFill/>
        </p:spPr>
        <p:txBody>
          <a:bodyPr wrap="square">
            <a:spAutoFit/>
          </a:bodyPr>
          <a:lstStyle/>
          <a:p>
            <a:pPr defTabSz="685800">
              <a:buClrTx/>
              <a:buFontTx/>
              <a:buNone/>
              <a:defRPr/>
            </a:pPr>
            <a:r>
              <a:rPr lang="en-US" sz="800" b="1" dirty="0">
                <a:solidFill>
                  <a:prstClr val="black"/>
                </a:solidFill>
                <a:latin typeface="Times New Roman" panose="02020603050405020304" pitchFamily="18" charset="0"/>
                <a:ea typeface="+mn-ea"/>
                <a:cs typeface="Times New Roman" panose="02020603050405020304" pitchFamily="18" charset="0"/>
              </a:rPr>
              <a:t>RF system</a:t>
            </a:r>
          </a:p>
        </p:txBody>
      </p:sp>
      <p:sp>
        <p:nvSpPr>
          <p:cNvPr id="24" name="Прямоугольник 23">
            <a:extLst>
              <a:ext uri="{FF2B5EF4-FFF2-40B4-BE49-F238E27FC236}">
                <a16:creationId xmlns:a16="http://schemas.microsoft.com/office/drawing/2014/main" id="{62FDEB40-C66C-444F-BAE4-6CD6C2D0D72C}"/>
              </a:ext>
            </a:extLst>
          </p:cNvPr>
          <p:cNvSpPr/>
          <p:nvPr/>
        </p:nvSpPr>
        <p:spPr>
          <a:xfrm>
            <a:off x="686" y="3210382"/>
            <a:ext cx="1086001" cy="215444"/>
          </a:xfrm>
          <a:prstGeom prst="rect">
            <a:avLst/>
          </a:prstGeom>
        </p:spPr>
        <p:txBody>
          <a:bodyPr wrap="square">
            <a:spAutoFit/>
          </a:bodyPr>
          <a:lstStyle/>
          <a:p>
            <a:pPr defTabSz="685800">
              <a:buClrTx/>
              <a:buFontTx/>
              <a:buNone/>
              <a:defRPr/>
            </a:pPr>
            <a:r>
              <a:rPr lang="en-US" sz="8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Control system</a:t>
            </a:r>
            <a:endParaRPr lang="en-US" sz="750" b="1" dirty="0">
              <a:solidFill>
                <a:prstClr val="black"/>
              </a:solidFill>
              <a:latin typeface="Calibri" panose="020F0502020204030204" pitchFamily="34" charset="0"/>
              <a:ea typeface="+mn-ea"/>
              <a:cs typeface="Calibri" panose="020F0502020204030204" pitchFamily="34" charset="0"/>
            </a:endParaRPr>
          </a:p>
        </p:txBody>
      </p:sp>
      <p:sp>
        <p:nvSpPr>
          <p:cNvPr id="25" name="Прямоугольник 24">
            <a:extLst>
              <a:ext uri="{FF2B5EF4-FFF2-40B4-BE49-F238E27FC236}">
                <a16:creationId xmlns:a16="http://schemas.microsoft.com/office/drawing/2014/main" id="{1409A7C1-BD6A-4339-ADAF-0A1E79E1FEF7}"/>
              </a:ext>
            </a:extLst>
          </p:cNvPr>
          <p:cNvSpPr/>
          <p:nvPr/>
        </p:nvSpPr>
        <p:spPr>
          <a:xfrm>
            <a:off x="10136" y="3400203"/>
            <a:ext cx="1229996" cy="338554"/>
          </a:xfrm>
          <a:prstGeom prst="rect">
            <a:avLst/>
          </a:prstGeom>
        </p:spPr>
        <p:txBody>
          <a:bodyPr wrap="square">
            <a:spAutoFit/>
          </a:bodyPr>
          <a:lstStyle/>
          <a:p>
            <a:pPr defTabSz="685800">
              <a:buClrTx/>
              <a:buFontTx/>
              <a:buNone/>
              <a:defRPr/>
            </a:pPr>
            <a:r>
              <a:rPr lang="en-US" sz="800" b="1" dirty="0">
                <a:latin typeface="Calibri" panose="020F0502020204030204" pitchFamily="34" charset="0"/>
                <a:cs typeface="Calibri" panose="020F0502020204030204" pitchFamily="34" charset="0"/>
              </a:rPr>
              <a:t>Magnetic field measurement system</a:t>
            </a:r>
            <a:endParaRPr lang="en-US" sz="750" b="1" dirty="0">
              <a:solidFill>
                <a:prstClr val="black"/>
              </a:solidFill>
              <a:latin typeface="Calibri" panose="020F0502020204030204" pitchFamily="34" charset="0"/>
              <a:ea typeface="+mn-ea"/>
              <a:cs typeface="Calibri" panose="020F0502020204030204" pitchFamily="34" charset="0"/>
            </a:endParaRPr>
          </a:p>
        </p:txBody>
      </p:sp>
      <p:sp>
        <p:nvSpPr>
          <p:cNvPr id="26" name="Прямоугольник 25">
            <a:extLst>
              <a:ext uri="{FF2B5EF4-FFF2-40B4-BE49-F238E27FC236}">
                <a16:creationId xmlns:a16="http://schemas.microsoft.com/office/drawing/2014/main" id="{9EDDA30B-1BAB-45A2-A91A-8D56B81FD593}"/>
              </a:ext>
            </a:extLst>
          </p:cNvPr>
          <p:cNvSpPr/>
          <p:nvPr/>
        </p:nvSpPr>
        <p:spPr>
          <a:xfrm>
            <a:off x="0" y="2943224"/>
            <a:ext cx="1186073" cy="215444"/>
          </a:xfrm>
          <a:prstGeom prst="rect">
            <a:avLst/>
          </a:prstGeom>
        </p:spPr>
        <p:txBody>
          <a:bodyPr wrap="square">
            <a:spAutoFit/>
          </a:bodyPr>
          <a:lstStyle/>
          <a:p>
            <a:pPr defTabSz="685800">
              <a:buClrTx/>
              <a:buFontTx/>
              <a:buNone/>
              <a:defRPr/>
            </a:pPr>
            <a:r>
              <a:rPr lang="en-US" sz="800" b="1" kern="1200" dirty="0">
                <a:solidFill>
                  <a:prstClr val="black"/>
                </a:solidFill>
                <a:latin typeface="Calibri" panose="020F0502020204030204" pitchFamily="34" charset="0"/>
                <a:ea typeface="+mn-ea"/>
                <a:cs typeface="Calibri" panose="020F0502020204030204" pitchFamily="34" charset="0"/>
              </a:rPr>
              <a:t>Extraction system</a:t>
            </a:r>
            <a:endParaRPr lang="en-US" sz="800" b="1" dirty="0">
              <a:solidFill>
                <a:prstClr val="black"/>
              </a:solidFill>
              <a:latin typeface="Calibri" panose="020F0502020204030204" pitchFamily="34" charset="0"/>
              <a:ea typeface="+mn-ea"/>
              <a:cs typeface="Calibri" panose="020F0502020204030204" pitchFamily="34" charset="0"/>
            </a:endParaRPr>
          </a:p>
        </p:txBody>
      </p:sp>
      <p:sp>
        <p:nvSpPr>
          <p:cNvPr id="27" name="Прямоугольник 26">
            <a:extLst>
              <a:ext uri="{FF2B5EF4-FFF2-40B4-BE49-F238E27FC236}">
                <a16:creationId xmlns:a16="http://schemas.microsoft.com/office/drawing/2014/main" id="{9B193A38-F774-4E85-AAFD-DA5D3C0739C2}"/>
              </a:ext>
            </a:extLst>
          </p:cNvPr>
          <p:cNvSpPr/>
          <p:nvPr/>
        </p:nvSpPr>
        <p:spPr>
          <a:xfrm>
            <a:off x="34998" y="4066791"/>
            <a:ext cx="1067249" cy="215444"/>
          </a:xfrm>
          <a:prstGeom prst="rect">
            <a:avLst/>
          </a:prstGeom>
        </p:spPr>
        <p:txBody>
          <a:bodyPr wrap="square">
            <a:spAutoFit/>
          </a:bodyPr>
          <a:lstStyle/>
          <a:p>
            <a:pPr defTabSz="685800">
              <a:buClrTx/>
              <a:buFontTx/>
              <a:buNone/>
              <a:defRPr/>
            </a:pPr>
            <a:r>
              <a:rPr lang="en-US" sz="800" b="1" dirty="0">
                <a:solidFill>
                  <a:prstClr val="black"/>
                </a:solidFill>
                <a:latin typeface="Times New Roman" panose="02020603050405020304" pitchFamily="18" charset="0"/>
                <a:ea typeface="+mn-ea"/>
                <a:cs typeface="Times New Roman" panose="02020603050405020304" pitchFamily="18" charset="0"/>
              </a:rPr>
              <a:t>Final assembling</a:t>
            </a:r>
          </a:p>
        </p:txBody>
      </p:sp>
      <p:sp>
        <p:nvSpPr>
          <p:cNvPr id="28" name="Прямоугольник 27">
            <a:extLst>
              <a:ext uri="{FF2B5EF4-FFF2-40B4-BE49-F238E27FC236}">
                <a16:creationId xmlns:a16="http://schemas.microsoft.com/office/drawing/2014/main" id="{FD1A78F8-2F4C-4291-B1BF-13E6D1A074E5}"/>
              </a:ext>
            </a:extLst>
          </p:cNvPr>
          <p:cNvSpPr/>
          <p:nvPr/>
        </p:nvSpPr>
        <p:spPr>
          <a:xfrm>
            <a:off x="34997" y="4302324"/>
            <a:ext cx="1067249" cy="215444"/>
          </a:xfrm>
          <a:prstGeom prst="rect">
            <a:avLst/>
          </a:prstGeom>
          <a:noFill/>
        </p:spPr>
        <p:txBody>
          <a:bodyPr wrap="square">
            <a:spAutoFit/>
          </a:bodyPr>
          <a:lstStyle/>
          <a:p>
            <a:pPr defTabSz="685800">
              <a:buClrTx/>
              <a:buFontTx/>
              <a:buNone/>
              <a:defRPr/>
            </a:pPr>
            <a:r>
              <a:rPr lang="en-US" sz="800" b="1" dirty="0">
                <a:latin typeface="Calibri" panose="020F0502020204030204" pitchFamily="34" charset="0"/>
                <a:cs typeface="Calibri" panose="020F0502020204030204" pitchFamily="34" charset="0"/>
              </a:rPr>
              <a:t>Commissioning</a:t>
            </a:r>
            <a:endParaRPr lang="en-US" sz="800" b="1" dirty="0">
              <a:solidFill>
                <a:prstClr val="black"/>
              </a:solidFill>
              <a:latin typeface="Calibri" panose="020F0502020204030204" pitchFamily="34" charset="0"/>
              <a:ea typeface="+mn-ea"/>
              <a:cs typeface="Calibri" panose="020F0502020204030204" pitchFamily="34" charset="0"/>
            </a:endParaRPr>
          </a:p>
        </p:txBody>
      </p:sp>
      <p:sp>
        <p:nvSpPr>
          <p:cNvPr id="29" name="Блок-схема: альтернативный процесс 28">
            <a:extLst>
              <a:ext uri="{FF2B5EF4-FFF2-40B4-BE49-F238E27FC236}">
                <a16:creationId xmlns:a16="http://schemas.microsoft.com/office/drawing/2014/main" id="{1D863F53-14F1-49D3-9A3C-B3B741BEAB01}"/>
              </a:ext>
            </a:extLst>
          </p:cNvPr>
          <p:cNvSpPr/>
          <p:nvPr/>
        </p:nvSpPr>
        <p:spPr>
          <a:xfrm>
            <a:off x="1240132" y="860138"/>
            <a:ext cx="6695703" cy="240617"/>
          </a:xfrm>
          <a:prstGeom prst="flowChartAlternateProcess">
            <a:avLst/>
          </a:prstGeom>
          <a:solidFill>
            <a:srgbClr val="9FF513"/>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Блок-схема: альтернативный процесс 29">
            <a:extLst>
              <a:ext uri="{FF2B5EF4-FFF2-40B4-BE49-F238E27FC236}">
                <a16:creationId xmlns:a16="http://schemas.microsoft.com/office/drawing/2014/main" id="{3EF7AB09-786B-4A1F-AF68-090DD02AEBA7}"/>
              </a:ext>
            </a:extLst>
          </p:cNvPr>
          <p:cNvSpPr/>
          <p:nvPr/>
        </p:nvSpPr>
        <p:spPr>
          <a:xfrm>
            <a:off x="3083504" y="1204041"/>
            <a:ext cx="5042318" cy="183948"/>
          </a:xfrm>
          <a:prstGeom prst="flowChartAlternateProcess">
            <a:avLst/>
          </a:prstGeom>
          <a:solidFill>
            <a:srgbClr val="DCCF2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Блок-схема: альтернативный процесс 30">
            <a:extLst>
              <a:ext uri="{FF2B5EF4-FFF2-40B4-BE49-F238E27FC236}">
                <a16:creationId xmlns:a16="http://schemas.microsoft.com/office/drawing/2014/main" id="{A078E3F2-F147-4C34-B314-8AA7E6D46552}"/>
              </a:ext>
            </a:extLst>
          </p:cNvPr>
          <p:cNvSpPr/>
          <p:nvPr/>
        </p:nvSpPr>
        <p:spPr>
          <a:xfrm>
            <a:off x="1203358" y="1477379"/>
            <a:ext cx="7165954" cy="157560"/>
          </a:xfrm>
          <a:prstGeom prst="flowChartAlternateProcess">
            <a:avLst/>
          </a:prstGeom>
          <a:solidFill>
            <a:srgbClr val="FFCCC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Блок-схема: альтернативный процесс 31">
            <a:extLst>
              <a:ext uri="{FF2B5EF4-FFF2-40B4-BE49-F238E27FC236}">
                <a16:creationId xmlns:a16="http://schemas.microsoft.com/office/drawing/2014/main" id="{335499AB-1C59-4B41-A272-080D02FDEBFB}"/>
              </a:ext>
            </a:extLst>
          </p:cNvPr>
          <p:cNvSpPr/>
          <p:nvPr/>
        </p:nvSpPr>
        <p:spPr>
          <a:xfrm>
            <a:off x="8372907" y="3992733"/>
            <a:ext cx="657686" cy="207108"/>
          </a:xfrm>
          <a:prstGeom prst="flowChartAlternateProcess">
            <a:avLst/>
          </a:prstGeom>
          <a:solidFill>
            <a:srgbClr val="FF33C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Блок-схема: альтернативный процесс 32">
            <a:extLst>
              <a:ext uri="{FF2B5EF4-FFF2-40B4-BE49-F238E27FC236}">
                <a16:creationId xmlns:a16="http://schemas.microsoft.com/office/drawing/2014/main" id="{19C41C01-D9C8-48D1-A571-A7354C07D8BA}"/>
              </a:ext>
            </a:extLst>
          </p:cNvPr>
          <p:cNvSpPr/>
          <p:nvPr/>
        </p:nvSpPr>
        <p:spPr>
          <a:xfrm>
            <a:off x="5403895" y="3444450"/>
            <a:ext cx="3201520" cy="153903"/>
          </a:xfrm>
          <a:prstGeom prst="flowChartAlternateProcess">
            <a:avLst/>
          </a:prstGeom>
          <a:solidFill>
            <a:srgbClr val="66FFCC"/>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Блок-схема: альтернативный процесс 33">
            <a:extLst>
              <a:ext uri="{FF2B5EF4-FFF2-40B4-BE49-F238E27FC236}">
                <a16:creationId xmlns:a16="http://schemas.microsoft.com/office/drawing/2014/main" id="{B5CAEB40-56ED-40E7-B7DA-CBB63D6084ED}"/>
              </a:ext>
            </a:extLst>
          </p:cNvPr>
          <p:cNvSpPr/>
          <p:nvPr/>
        </p:nvSpPr>
        <p:spPr>
          <a:xfrm>
            <a:off x="3083503" y="1751131"/>
            <a:ext cx="5514824" cy="186686"/>
          </a:xfrm>
          <a:prstGeom prst="flowChartAlternateProcess">
            <a:avLst/>
          </a:prstGeom>
          <a:solidFill>
            <a:srgbClr val="00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Блок-схема: альтернативный процесс 34">
            <a:extLst>
              <a:ext uri="{FF2B5EF4-FFF2-40B4-BE49-F238E27FC236}">
                <a16:creationId xmlns:a16="http://schemas.microsoft.com/office/drawing/2014/main" id="{A1BB64A0-B4D9-498E-B13F-22723CB519AF}"/>
              </a:ext>
            </a:extLst>
          </p:cNvPr>
          <p:cNvSpPr/>
          <p:nvPr/>
        </p:nvSpPr>
        <p:spPr>
          <a:xfrm>
            <a:off x="4907930" y="2307886"/>
            <a:ext cx="3473168" cy="210457"/>
          </a:xfrm>
          <a:prstGeom prst="flowChartAlternateProcess">
            <a:avLst/>
          </a:prstGeom>
          <a:solidFill>
            <a:srgbClr val="5AA2AE">
              <a:lumMod val="40000"/>
              <a:lumOff val="60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Блок-схема: альтернативный процесс 35">
            <a:extLst>
              <a:ext uri="{FF2B5EF4-FFF2-40B4-BE49-F238E27FC236}">
                <a16:creationId xmlns:a16="http://schemas.microsoft.com/office/drawing/2014/main" id="{CE5FB36F-1439-4C23-858C-B2F5B2763861}"/>
              </a:ext>
            </a:extLst>
          </p:cNvPr>
          <p:cNvSpPr/>
          <p:nvPr/>
        </p:nvSpPr>
        <p:spPr>
          <a:xfrm>
            <a:off x="4432710" y="2881344"/>
            <a:ext cx="4165617" cy="191534"/>
          </a:xfrm>
          <a:prstGeom prst="flowChartAlternateProcess">
            <a:avLst/>
          </a:prstGeom>
          <a:solidFill>
            <a:srgbClr val="242852">
              <a:lumMod val="20000"/>
              <a:lumOff val="80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Блок-схема: альтернативный процесс 36">
            <a:extLst>
              <a:ext uri="{FF2B5EF4-FFF2-40B4-BE49-F238E27FC236}">
                <a16:creationId xmlns:a16="http://schemas.microsoft.com/office/drawing/2014/main" id="{C7BAEC2C-3F32-4330-BB37-B0F9534063E5}"/>
              </a:ext>
            </a:extLst>
          </p:cNvPr>
          <p:cNvSpPr/>
          <p:nvPr/>
        </p:nvSpPr>
        <p:spPr>
          <a:xfrm>
            <a:off x="4442270" y="2625158"/>
            <a:ext cx="4165617" cy="175756"/>
          </a:xfrm>
          <a:prstGeom prst="flowChartAlternateProcess">
            <a:avLst/>
          </a:prstGeom>
          <a:solidFill>
            <a:srgbClr val="10F82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Блок-схема: альтернативный процесс 37">
            <a:extLst>
              <a:ext uri="{FF2B5EF4-FFF2-40B4-BE49-F238E27FC236}">
                <a16:creationId xmlns:a16="http://schemas.microsoft.com/office/drawing/2014/main" id="{C19D5515-3C85-44C4-9964-D01FC8DF8E52}"/>
              </a:ext>
            </a:extLst>
          </p:cNvPr>
          <p:cNvSpPr/>
          <p:nvPr/>
        </p:nvSpPr>
        <p:spPr>
          <a:xfrm>
            <a:off x="8820901" y="4268387"/>
            <a:ext cx="188292" cy="196627"/>
          </a:xfrm>
          <a:prstGeom prst="flowChartAlternateProcess">
            <a:avLst/>
          </a:prstGeom>
          <a:solidFill>
            <a:srgbClr val="297FD5">
              <a:lumMod val="75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9" name="Таблица 38">
            <a:extLst>
              <a:ext uri="{FF2B5EF4-FFF2-40B4-BE49-F238E27FC236}">
                <a16:creationId xmlns:a16="http://schemas.microsoft.com/office/drawing/2014/main" id="{8D6FA87C-8DE5-4E72-89F7-D99E4A9D81AF}"/>
              </a:ext>
            </a:extLst>
          </p:cNvPr>
          <p:cNvGraphicFramePr>
            <a:graphicFrameLocks noGrp="1"/>
          </p:cNvGraphicFramePr>
          <p:nvPr>
            <p:extLst>
              <p:ext uri="{D42A27DB-BD31-4B8C-83A1-F6EECF244321}">
                <p14:modId xmlns:p14="http://schemas.microsoft.com/office/powerpoint/2010/main" val="1783186660"/>
              </p:ext>
            </p:extLst>
          </p:nvPr>
        </p:nvGraphicFramePr>
        <p:xfrm>
          <a:off x="1203358" y="629905"/>
          <a:ext cx="7820970" cy="196152"/>
        </p:xfrm>
        <a:graphic>
          <a:graphicData uri="http://schemas.openxmlformats.org/drawingml/2006/table">
            <a:tbl>
              <a:tblPr firstRow="1" bandRow="1"/>
              <a:tblGrid>
                <a:gridCol w="217249">
                  <a:extLst>
                    <a:ext uri="{9D8B030D-6E8A-4147-A177-3AD203B41FA5}">
                      <a16:colId xmlns:a16="http://schemas.microsoft.com/office/drawing/2014/main" val="1391011709"/>
                    </a:ext>
                  </a:extLst>
                </a:gridCol>
                <a:gridCol w="227270">
                  <a:extLst>
                    <a:ext uri="{9D8B030D-6E8A-4147-A177-3AD203B41FA5}">
                      <a16:colId xmlns:a16="http://schemas.microsoft.com/office/drawing/2014/main" val="3811883883"/>
                    </a:ext>
                  </a:extLst>
                </a:gridCol>
                <a:gridCol w="245699">
                  <a:extLst>
                    <a:ext uri="{9D8B030D-6E8A-4147-A177-3AD203B41FA5}">
                      <a16:colId xmlns:a16="http://schemas.microsoft.com/office/drawing/2014/main" val="201917538"/>
                    </a:ext>
                  </a:extLst>
                </a:gridCol>
                <a:gridCol w="204330">
                  <a:extLst>
                    <a:ext uri="{9D8B030D-6E8A-4147-A177-3AD203B41FA5}">
                      <a16:colId xmlns:a16="http://schemas.microsoft.com/office/drawing/2014/main" val="420317358"/>
                    </a:ext>
                  </a:extLst>
                </a:gridCol>
                <a:gridCol w="213920">
                  <a:extLst>
                    <a:ext uri="{9D8B030D-6E8A-4147-A177-3AD203B41FA5}">
                      <a16:colId xmlns:a16="http://schemas.microsoft.com/office/drawing/2014/main" val="3625382780"/>
                    </a:ext>
                  </a:extLst>
                </a:gridCol>
                <a:gridCol w="239086">
                  <a:extLst>
                    <a:ext uri="{9D8B030D-6E8A-4147-A177-3AD203B41FA5}">
                      <a16:colId xmlns:a16="http://schemas.microsoft.com/office/drawing/2014/main" val="1239242339"/>
                    </a:ext>
                  </a:extLst>
                </a:gridCol>
                <a:gridCol w="264254">
                  <a:extLst>
                    <a:ext uri="{9D8B030D-6E8A-4147-A177-3AD203B41FA5}">
                      <a16:colId xmlns:a16="http://schemas.microsoft.com/office/drawing/2014/main" val="3342682664"/>
                    </a:ext>
                  </a:extLst>
                </a:gridCol>
                <a:gridCol w="264254">
                  <a:extLst>
                    <a:ext uri="{9D8B030D-6E8A-4147-A177-3AD203B41FA5}">
                      <a16:colId xmlns:a16="http://schemas.microsoft.com/office/drawing/2014/main" val="4214252148"/>
                    </a:ext>
                  </a:extLst>
                </a:gridCol>
                <a:gridCol w="232794">
                  <a:extLst>
                    <a:ext uri="{9D8B030D-6E8A-4147-A177-3AD203B41FA5}">
                      <a16:colId xmlns:a16="http://schemas.microsoft.com/office/drawing/2014/main" val="2159132396"/>
                    </a:ext>
                  </a:extLst>
                </a:gridCol>
                <a:gridCol w="232795">
                  <a:extLst>
                    <a:ext uri="{9D8B030D-6E8A-4147-A177-3AD203B41FA5}">
                      <a16:colId xmlns:a16="http://schemas.microsoft.com/office/drawing/2014/main" val="643840248"/>
                    </a:ext>
                  </a:extLst>
                </a:gridCol>
                <a:gridCol w="201336">
                  <a:extLst>
                    <a:ext uri="{9D8B030D-6E8A-4147-A177-3AD203B41FA5}">
                      <a16:colId xmlns:a16="http://schemas.microsoft.com/office/drawing/2014/main" val="2148807292"/>
                    </a:ext>
                  </a:extLst>
                </a:gridCol>
                <a:gridCol w="239086">
                  <a:extLst>
                    <a:ext uri="{9D8B030D-6E8A-4147-A177-3AD203B41FA5}">
                      <a16:colId xmlns:a16="http://schemas.microsoft.com/office/drawing/2014/main" val="3410124040"/>
                    </a:ext>
                  </a:extLst>
                </a:gridCol>
                <a:gridCol w="226503">
                  <a:extLst>
                    <a:ext uri="{9D8B030D-6E8A-4147-A177-3AD203B41FA5}">
                      <a16:colId xmlns:a16="http://schemas.microsoft.com/office/drawing/2014/main" val="2952329455"/>
                    </a:ext>
                  </a:extLst>
                </a:gridCol>
                <a:gridCol w="220211">
                  <a:extLst>
                    <a:ext uri="{9D8B030D-6E8A-4147-A177-3AD203B41FA5}">
                      <a16:colId xmlns:a16="http://schemas.microsoft.com/office/drawing/2014/main" val="1525917692"/>
                    </a:ext>
                  </a:extLst>
                </a:gridCol>
                <a:gridCol w="213919">
                  <a:extLst>
                    <a:ext uri="{9D8B030D-6E8A-4147-A177-3AD203B41FA5}">
                      <a16:colId xmlns:a16="http://schemas.microsoft.com/office/drawing/2014/main" val="3188211792"/>
                    </a:ext>
                  </a:extLst>
                </a:gridCol>
                <a:gridCol w="264254">
                  <a:extLst>
                    <a:ext uri="{9D8B030D-6E8A-4147-A177-3AD203B41FA5}">
                      <a16:colId xmlns:a16="http://schemas.microsoft.com/office/drawing/2014/main" val="2718919744"/>
                    </a:ext>
                  </a:extLst>
                </a:gridCol>
                <a:gridCol w="232795">
                  <a:extLst>
                    <a:ext uri="{9D8B030D-6E8A-4147-A177-3AD203B41FA5}">
                      <a16:colId xmlns:a16="http://schemas.microsoft.com/office/drawing/2014/main" val="1203981545"/>
                    </a:ext>
                  </a:extLst>
                </a:gridCol>
                <a:gridCol w="270545">
                  <a:extLst>
                    <a:ext uri="{9D8B030D-6E8A-4147-A177-3AD203B41FA5}">
                      <a16:colId xmlns:a16="http://schemas.microsoft.com/office/drawing/2014/main" val="2460327512"/>
                    </a:ext>
                  </a:extLst>
                </a:gridCol>
                <a:gridCol w="251670">
                  <a:extLst>
                    <a:ext uri="{9D8B030D-6E8A-4147-A177-3AD203B41FA5}">
                      <a16:colId xmlns:a16="http://schemas.microsoft.com/office/drawing/2014/main" val="1473904895"/>
                    </a:ext>
                  </a:extLst>
                </a:gridCol>
                <a:gridCol w="245378">
                  <a:extLst>
                    <a:ext uri="{9D8B030D-6E8A-4147-A177-3AD203B41FA5}">
                      <a16:colId xmlns:a16="http://schemas.microsoft.com/office/drawing/2014/main" val="2848429186"/>
                    </a:ext>
                  </a:extLst>
                </a:gridCol>
                <a:gridCol w="232795">
                  <a:extLst>
                    <a:ext uri="{9D8B030D-6E8A-4147-A177-3AD203B41FA5}">
                      <a16:colId xmlns:a16="http://schemas.microsoft.com/office/drawing/2014/main" val="344374500"/>
                    </a:ext>
                  </a:extLst>
                </a:gridCol>
                <a:gridCol w="232795">
                  <a:extLst>
                    <a:ext uri="{9D8B030D-6E8A-4147-A177-3AD203B41FA5}">
                      <a16:colId xmlns:a16="http://schemas.microsoft.com/office/drawing/2014/main" val="3408920099"/>
                    </a:ext>
                  </a:extLst>
                </a:gridCol>
                <a:gridCol w="226502">
                  <a:extLst>
                    <a:ext uri="{9D8B030D-6E8A-4147-A177-3AD203B41FA5}">
                      <a16:colId xmlns:a16="http://schemas.microsoft.com/office/drawing/2014/main" val="3479672647"/>
                    </a:ext>
                  </a:extLst>
                </a:gridCol>
                <a:gridCol w="213920">
                  <a:extLst>
                    <a:ext uri="{9D8B030D-6E8A-4147-A177-3AD203B41FA5}">
                      <a16:colId xmlns:a16="http://schemas.microsoft.com/office/drawing/2014/main" val="3394439690"/>
                    </a:ext>
                  </a:extLst>
                </a:gridCol>
                <a:gridCol w="226503">
                  <a:extLst>
                    <a:ext uri="{9D8B030D-6E8A-4147-A177-3AD203B41FA5}">
                      <a16:colId xmlns:a16="http://schemas.microsoft.com/office/drawing/2014/main" val="3079516964"/>
                    </a:ext>
                  </a:extLst>
                </a:gridCol>
                <a:gridCol w="207627">
                  <a:extLst>
                    <a:ext uri="{9D8B030D-6E8A-4147-A177-3AD203B41FA5}">
                      <a16:colId xmlns:a16="http://schemas.microsoft.com/office/drawing/2014/main" val="1770027005"/>
                    </a:ext>
                  </a:extLst>
                </a:gridCol>
                <a:gridCol w="220211">
                  <a:extLst>
                    <a:ext uri="{9D8B030D-6E8A-4147-A177-3AD203B41FA5}">
                      <a16:colId xmlns:a16="http://schemas.microsoft.com/office/drawing/2014/main" val="3633624968"/>
                    </a:ext>
                  </a:extLst>
                </a:gridCol>
                <a:gridCol w="207628">
                  <a:extLst>
                    <a:ext uri="{9D8B030D-6E8A-4147-A177-3AD203B41FA5}">
                      <a16:colId xmlns:a16="http://schemas.microsoft.com/office/drawing/2014/main" val="3644658727"/>
                    </a:ext>
                  </a:extLst>
                </a:gridCol>
                <a:gridCol w="213919">
                  <a:extLst>
                    <a:ext uri="{9D8B030D-6E8A-4147-A177-3AD203B41FA5}">
                      <a16:colId xmlns:a16="http://schemas.microsoft.com/office/drawing/2014/main" val="1554166925"/>
                    </a:ext>
                  </a:extLst>
                </a:gridCol>
                <a:gridCol w="244498">
                  <a:extLst>
                    <a:ext uri="{9D8B030D-6E8A-4147-A177-3AD203B41FA5}">
                      <a16:colId xmlns:a16="http://schemas.microsoft.com/office/drawing/2014/main" val="862088827"/>
                    </a:ext>
                  </a:extLst>
                </a:gridCol>
                <a:gridCol w="242888">
                  <a:extLst>
                    <a:ext uri="{9D8B030D-6E8A-4147-A177-3AD203B41FA5}">
                      <a16:colId xmlns:a16="http://schemas.microsoft.com/office/drawing/2014/main" val="248913573"/>
                    </a:ext>
                  </a:extLst>
                </a:gridCol>
                <a:gridCol w="238125">
                  <a:extLst>
                    <a:ext uri="{9D8B030D-6E8A-4147-A177-3AD203B41FA5}">
                      <a16:colId xmlns:a16="http://schemas.microsoft.com/office/drawing/2014/main" val="986850102"/>
                    </a:ext>
                  </a:extLst>
                </a:gridCol>
                <a:gridCol w="192689">
                  <a:extLst>
                    <a:ext uri="{9D8B030D-6E8A-4147-A177-3AD203B41FA5}">
                      <a16:colId xmlns:a16="http://schemas.microsoft.com/office/drawing/2014/main" val="3077361816"/>
                    </a:ext>
                  </a:extLst>
                </a:gridCol>
                <a:gridCol w="213522">
                  <a:extLst>
                    <a:ext uri="{9D8B030D-6E8A-4147-A177-3AD203B41FA5}">
                      <a16:colId xmlns:a16="http://schemas.microsoft.com/office/drawing/2014/main" val="3967732765"/>
                    </a:ext>
                  </a:extLst>
                </a:gridCol>
              </a:tblGrid>
              <a:tr h="196152">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5</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6</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7</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8</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9</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10</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11</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0" baseline="0" dirty="0"/>
                        <a:t>12</a:t>
                      </a:r>
                      <a:endParaRPr lang="ru-RU" sz="700" b="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1</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2</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3</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4</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5</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6</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7</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8</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9</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10</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11</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12</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1</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2</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3</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4</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5</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6</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7</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8</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9</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10</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11</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aseline="0" dirty="0"/>
                        <a:t>12</a:t>
                      </a:r>
                      <a:endParaRPr lang="ru-RU" sz="70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0" i="0" baseline="0" dirty="0"/>
                        <a:t>1</a:t>
                      </a:r>
                      <a:endParaRPr lang="ru-RU" sz="700" b="0" i="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700" b="0" i="0" baseline="0" dirty="0"/>
                        <a:t>2</a:t>
                      </a:r>
                      <a:endParaRPr lang="ru-RU" sz="700" b="0" i="0" baseline="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66AC"/>
                    </a:solidFill>
                  </a:tcPr>
                </a:tc>
                <a:extLst>
                  <a:ext uri="{0D108BD9-81ED-4DB2-BD59-A6C34878D82A}">
                    <a16:rowId xmlns:a16="http://schemas.microsoft.com/office/drawing/2014/main" val="4176299766"/>
                  </a:ext>
                </a:extLst>
              </a:tr>
            </a:tbl>
          </a:graphicData>
        </a:graphic>
      </p:graphicFrame>
      <p:sp>
        <p:nvSpPr>
          <p:cNvPr id="40" name="OTLSHAPE_TB_00000000000000000000000000000000_ScaleMarking1">
            <a:extLst>
              <a:ext uri="{FF2B5EF4-FFF2-40B4-BE49-F238E27FC236}">
                <a16:creationId xmlns:a16="http://schemas.microsoft.com/office/drawing/2014/main" id="{B770D2E9-FC4D-4B54-9948-32904D351B56}"/>
              </a:ext>
            </a:extLst>
          </p:cNvPr>
          <p:cNvSpPr txBox="1"/>
          <p:nvPr>
            <p:custDataLst>
              <p:tags r:id="rId4"/>
            </p:custDataLst>
          </p:nvPr>
        </p:nvSpPr>
        <p:spPr>
          <a:xfrm>
            <a:off x="8670639" y="447543"/>
            <a:ext cx="197264" cy="139767"/>
          </a:xfrm>
          <a:prstGeom prst="rect">
            <a:avLst/>
          </a:prstGeom>
          <a:noFill/>
        </p:spPr>
        <p:txBody>
          <a:bodyPr vert="horz" wrap="none" lIns="0" tIns="0" rIns="0" bIns="0" rtlCol="0" anchor="ctr" anchorCtr="0">
            <a:noAutofit/>
          </a:bodyPr>
          <a:lstStyle/>
          <a:p>
            <a:pPr>
              <a:buClrTx/>
              <a:buFontTx/>
              <a:buNone/>
              <a:defRPr/>
            </a:pPr>
            <a:r>
              <a:rPr lang="en-US" sz="1200" spc="-15" dirty="0">
                <a:solidFill>
                  <a:srgbClr val="1F497D"/>
                </a:solidFill>
                <a:latin typeface="Calibri" panose="020F0502020204030204"/>
                <a:ea typeface="+mn-ea"/>
                <a:cs typeface="+mn-cs"/>
              </a:rPr>
              <a:t>202</a:t>
            </a:r>
            <a:r>
              <a:rPr lang="ru-RU" sz="1200" spc="-15" dirty="0">
                <a:solidFill>
                  <a:srgbClr val="1F497D"/>
                </a:solidFill>
                <a:latin typeface="Calibri" panose="020F0502020204030204"/>
                <a:ea typeface="+mn-ea"/>
                <a:cs typeface="+mn-cs"/>
              </a:rPr>
              <a:t>6</a:t>
            </a:r>
            <a:endParaRPr lang="en-US" sz="1200" spc="-15" dirty="0">
              <a:solidFill>
                <a:srgbClr val="1F497D"/>
              </a:solidFill>
              <a:latin typeface="Calibri" panose="020F0502020204030204"/>
              <a:ea typeface="+mn-ea"/>
              <a:cs typeface="+mn-cs"/>
            </a:endParaRPr>
          </a:p>
        </p:txBody>
      </p:sp>
      <p:cxnSp>
        <p:nvCxnSpPr>
          <p:cNvPr id="41" name="Прямая соединительная линия 40">
            <a:extLst>
              <a:ext uri="{FF2B5EF4-FFF2-40B4-BE49-F238E27FC236}">
                <a16:creationId xmlns:a16="http://schemas.microsoft.com/office/drawing/2014/main" id="{DB1CF706-B899-49D4-ADA8-65E7389C6BD3}"/>
              </a:ext>
            </a:extLst>
          </p:cNvPr>
          <p:cNvCxnSpPr>
            <a:cxnSpLocks/>
          </p:cNvCxnSpPr>
          <p:nvPr/>
        </p:nvCxnSpPr>
        <p:spPr>
          <a:xfrm>
            <a:off x="8598329" y="491201"/>
            <a:ext cx="193" cy="138704"/>
          </a:xfrm>
          <a:prstGeom prst="line">
            <a:avLst/>
          </a:prstGeom>
          <a:noFill/>
          <a:ln w="9525" cap="flat" cmpd="sng" algn="ctr">
            <a:solidFill>
              <a:srgbClr val="4F81BD">
                <a:shade val="95000"/>
                <a:satMod val="105000"/>
              </a:srgbClr>
            </a:solidFill>
            <a:prstDash val="solid"/>
            <a:miter/>
          </a:ln>
          <a:effectLst/>
        </p:spPr>
      </p:cxnSp>
      <p:sp>
        <p:nvSpPr>
          <p:cNvPr id="42" name="Прямоугольник 41">
            <a:extLst>
              <a:ext uri="{FF2B5EF4-FFF2-40B4-BE49-F238E27FC236}">
                <a16:creationId xmlns:a16="http://schemas.microsoft.com/office/drawing/2014/main" id="{22BFDC0A-792C-44E2-8376-7F721B3BE6CA}"/>
              </a:ext>
            </a:extLst>
          </p:cNvPr>
          <p:cNvSpPr/>
          <p:nvPr/>
        </p:nvSpPr>
        <p:spPr>
          <a:xfrm>
            <a:off x="50082" y="2314512"/>
            <a:ext cx="1086943" cy="215444"/>
          </a:xfrm>
          <a:prstGeom prst="rect">
            <a:avLst/>
          </a:prstGeom>
        </p:spPr>
        <p:txBody>
          <a:bodyPr wrap="square">
            <a:spAutoFit/>
          </a:bodyPr>
          <a:lstStyle/>
          <a:p>
            <a:pPr defTabSz="685800">
              <a:buClrTx/>
              <a:buFontTx/>
              <a:buNone/>
              <a:defRPr/>
            </a:pPr>
            <a:r>
              <a:rPr lang="en-US" sz="800" b="1" dirty="0">
                <a:solidFill>
                  <a:prstClr val="black"/>
                </a:solidFill>
                <a:latin typeface="Calibri" panose="020F0502020204030204" pitchFamily="34" charset="0"/>
                <a:ea typeface="+mn-ea"/>
                <a:cs typeface="Calibri" panose="020F0502020204030204" pitchFamily="34" charset="0"/>
              </a:rPr>
              <a:t>Vacuum system</a:t>
            </a:r>
          </a:p>
        </p:txBody>
      </p:sp>
      <p:sp>
        <p:nvSpPr>
          <p:cNvPr id="43" name="Блок-схема: альтернативный процесс 42">
            <a:extLst>
              <a:ext uri="{FF2B5EF4-FFF2-40B4-BE49-F238E27FC236}">
                <a16:creationId xmlns:a16="http://schemas.microsoft.com/office/drawing/2014/main" id="{C2431E1D-0462-4F40-AB5E-D3830E1545DA}"/>
              </a:ext>
            </a:extLst>
          </p:cNvPr>
          <p:cNvSpPr/>
          <p:nvPr/>
        </p:nvSpPr>
        <p:spPr>
          <a:xfrm>
            <a:off x="1210445" y="2036041"/>
            <a:ext cx="7394970" cy="194927"/>
          </a:xfrm>
          <a:prstGeom prst="flowChartAlternateProcess">
            <a:avLst/>
          </a:prstGeom>
          <a:solidFill>
            <a:srgbClr val="00B05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Прямоугольник 43">
            <a:extLst>
              <a:ext uri="{FF2B5EF4-FFF2-40B4-BE49-F238E27FC236}">
                <a16:creationId xmlns:a16="http://schemas.microsoft.com/office/drawing/2014/main" id="{D781C54E-7CDA-4ED5-A243-1991B34828F0}"/>
              </a:ext>
            </a:extLst>
          </p:cNvPr>
          <p:cNvSpPr/>
          <p:nvPr/>
        </p:nvSpPr>
        <p:spPr>
          <a:xfrm>
            <a:off x="-22912" y="2601096"/>
            <a:ext cx="1208985" cy="215444"/>
          </a:xfrm>
          <a:prstGeom prst="rect">
            <a:avLst/>
          </a:prstGeom>
        </p:spPr>
        <p:txBody>
          <a:bodyPr wrap="none">
            <a:spAutoFit/>
          </a:bodyPr>
          <a:lstStyle/>
          <a:p>
            <a:pPr>
              <a:buClrTx/>
              <a:buFontTx/>
              <a:buNone/>
            </a:pPr>
            <a:r>
              <a:rPr lang="en-US" sz="800" b="1" kern="1200" dirty="0">
                <a:solidFill>
                  <a:schemeClr val="dk1"/>
                </a:solidFill>
                <a:latin typeface="Calibri" panose="020F0502020204030204" pitchFamily="34" charset="0"/>
                <a:cs typeface="Calibri" panose="020F0502020204030204" pitchFamily="34" charset="0"/>
              </a:rPr>
              <a:t>Beam diagnostic system</a:t>
            </a:r>
            <a:endParaRPr lang="ru-RU" sz="800" b="1" kern="1200" dirty="0">
              <a:solidFill>
                <a:prstClr val="black"/>
              </a:solidFill>
              <a:latin typeface="Calibri" panose="020F0502020204030204" pitchFamily="34" charset="0"/>
              <a:ea typeface="+mn-ea"/>
              <a:cs typeface="Calibri" panose="020F0502020204030204" pitchFamily="34" charset="0"/>
            </a:endParaRPr>
          </a:p>
        </p:txBody>
      </p:sp>
      <p:sp>
        <p:nvSpPr>
          <p:cNvPr id="45" name="Блок-схема: альтернативный процесс 44">
            <a:extLst>
              <a:ext uri="{FF2B5EF4-FFF2-40B4-BE49-F238E27FC236}">
                <a16:creationId xmlns:a16="http://schemas.microsoft.com/office/drawing/2014/main" id="{36D645B6-D2BB-4C43-8095-E5C2B30B2247}"/>
              </a:ext>
            </a:extLst>
          </p:cNvPr>
          <p:cNvSpPr/>
          <p:nvPr/>
        </p:nvSpPr>
        <p:spPr>
          <a:xfrm>
            <a:off x="5142402" y="3173834"/>
            <a:ext cx="3881920" cy="192888"/>
          </a:xfrm>
          <a:prstGeom prst="flowChartAlternateProcess">
            <a:avLst/>
          </a:prstGeom>
          <a:solidFill>
            <a:srgbClr val="FFC0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Блок-схема: альтернативный процесс 45">
            <a:extLst>
              <a:ext uri="{FF2B5EF4-FFF2-40B4-BE49-F238E27FC236}">
                <a16:creationId xmlns:a16="http://schemas.microsoft.com/office/drawing/2014/main" id="{9950EDED-5B81-4193-9D44-9028FBA0E68F}"/>
              </a:ext>
            </a:extLst>
          </p:cNvPr>
          <p:cNvSpPr/>
          <p:nvPr/>
        </p:nvSpPr>
        <p:spPr>
          <a:xfrm>
            <a:off x="4654653" y="3736941"/>
            <a:ext cx="4361314" cy="166612"/>
          </a:xfrm>
          <a:prstGeom prst="flowChartAlternateProcess">
            <a:avLst/>
          </a:prstGeom>
          <a:solidFill>
            <a:srgbClr val="7F8FA9">
              <a:lumMod val="75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Прямоугольник 46">
            <a:extLst>
              <a:ext uri="{FF2B5EF4-FFF2-40B4-BE49-F238E27FC236}">
                <a16:creationId xmlns:a16="http://schemas.microsoft.com/office/drawing/2014/main" id="{7C7FC641-1FD1-43D1-ABD8-F894D5FF05B7}"/>
              </a:ext>
            </a:extLst>
          </p:cNvPr>
          <p:cNvSpPr/>
          <p:nvPr/>
        </p:nvSpPr>
        <p:spPr>
          <a:xfrm>
            <a:off x="17527" y="3725766"/>
            <a:ext cx="1338785" cy="323165"/>
          </a:xfrm>
          <a:prstGeom prst="rect">
            <a:avLst/>
          </a:prstGeom>
        </p:spPr>
        <p:txBody>
          <a:bodyPr wrap="square">
            <a:spAutoFit/>
          </a:bodyPr>
          <a:lstStyle/>
          <a:p>
            <a:pPr defTabSz="685800">
              <a:buClrTx/>
              <a:buFontTx/>
              <a:buNone/>
              <a:defRPr/>
            </a:pPr>
            <a:r>
              <a:rPr lang="en-US" sz="750" b="1" dirty="0">
                <a:solidFill>
                  <a:prstClr val="black"/>
                </a:solidFill>
                <a:latin typeface="Times New Roman" panose="02020603050405020304" pitchFamily="18" charset="0"/>
                <a:ea typeface="+mn-ea"/>
                <a:cs typeface="Times New Roman" panose="02020603050405020304" pitchFamily="18" charset="0"/>
              </a:rPr>
              <a:t>Power supply and cooling systems</a:t>
            </a:r>
          </a:p>
        </p:txBody>
      </p:sp>
      <p:sp>
        <p:nvSpPr>
          <p:cNvPr id="4" name="Прямоугольник 3">
            <a:extLst>
              <a:ext uri="{FF2B5EF4-FFF2-40B4-BE49-F238E27FC236}">
                <a16:creationId xmlns:a16="http://schemas.microsoft.com/office/drawing/2014/main" id="{2FEEF078-F5AE-4649-9C63-4AF3BCADE6D4}"/>
              </a:ext>
            </a:extLst>
          </p:cNvPr>
          <p:cNvSpPr/>
          <p:nvPr/>
        </p:nvSpPr>
        <p:spPr>
          <a:xfrm>
            <a:off x="21821" y="1115701"/>
            <a:ext cx="872355" cy="338554"/>
          </a:xfrm>
          <a:prstGeom prst="rect">
            <a:avLst/>
          </a:prstGeom>
        </p:spPr>
        <p:txBody>
          <a:bodyPr wrap="none">
            <a:spAutoFit/>
          </a:bodyPr>
          <a:lstStyle/>
          <a:p>
            <a:r>
              <a:rPr lang="en-US" sz="800" b="1" kern="1200" dirty="0">
                <a:solidFill>
                  <a:schemeClr val="dk1"/>
                </a:solidFill>
                <a:latin typeface="Calibri" panose="020F0502020204030204" pitchFamily="34" charset="0"/>
                <a:cs typeface="Calibri" panose="020F0502020204030204" pitchFamily="34" charset="0"/>
              </a:rPr>
              <a:t>Magnet yok and</a:t>
            </a:r>
            <a:endParaRPr lang="ru-RU" sz="800" b="1" kern="1200" dirty="0">
              <a:solidFill>
                <a:schemeClr val="dk1"/>
              </a:solidFill>
              <a:latin typeface="Calibri" panose="020F0502020204030204" pitchFamily="34" charset="0"/>
              <a:cs typeface="Calibri" panose="020F0502020204030204" pitchFamily="34" charset="0"/>
            </a:endParaRPr>
          </a:p>
          <a:p>
            <a:r>
              <a:rPr lang="en-US" sz="800" b="1" kern="1200" dirty="0">
                <a:solidFill>
                  <a:schemeClr val="dk1"/>
                </a:solidFill>
                <a:latin typeface="Calibri" panose="020F0502020204030204" pitchFamily="34" charset="0"/>
                <a:cs typeface="Calibri" panose="020F0502020204030204" pitchFamily="34" charset="0"/>
              </a:rPr>
              <a:t> lifting system</a:t>
            </a:r>
            <a:endParaRPr lang="ru-RU" sz="800" b="1" dirty="0">
              <a:latin typeface="Calibri" panose="020F0502020204030204" pitchFamily="34" charset="0"/>
              <a:cs typeface="Calibri" panose="020F0502020204030204" pitchFamily="34" charset="0"/>
            </a:endParaRPr>
          </a:p>
        </p:txBody>
      </p:sp>
      <p:sp>
        <p:nvSpPr>
          <p:cNvPr id="5" name="Прямоугольник 4">
            <a:extLst>
              <a:ext uri="{FF2B5EF4-FFF2-40B4-BE49-F238E27FC236}">
                <a16:creationId xmlns:a16="http://schemas.microsoft.com/office/drawing/2014/main" id="{0CF88C9A-13A7-47D2-9BB7-71E8986B2905}"/>
              </a:ext>
            </a:extLst>
          </p:cNvPr>
          <p:cNvSpPr/>
          <p:nvPr/>
        </p:nvSpPr>
        <p:spPr>
          <a:xfrm>
            <a:off x="31795" y="1458050"/>
            <a:ext cx="925253" cy="215444"/>
          </a:xfrm>
          <a:prstGeom prst="rect">
            <a:avLst/>
          </a:prstGeom>
        </p:spPr>
        <p:txBody>
          <a:bodyPr wrap="none">
            <a:spAutoFit/>
          </a:bodyPr>
          <a:lstStyle/>
          <a:p>
            <a:r>
              <a:rPr lang="en-US" sz="800" b="1" kern="1200" dirty="0">
                <a:latin typeface="Calibri" panose="020F0502020204030204" pitchFamily="34" charset="0"/>
                <a:ea typeface="+mn-ea"/>
                <a:cs typeface="Calibri" panose="020F0502020204030204" pitchFamily="34" charset="0"/>
              </a:rPr>
              <a:t>Cryogenic system</a:t>
            </a:r>
            <a:endParaRPr lang="ru-RU" sz="800" b="1" dirty="0">
              <a:latin typeface="Calibri" panose="020F0502020204030204" pitchFamily="34" charset="0"/>
              <a:cs typeface="Calibri" panose="020F0502020204030204" pitchFamily="34" charset="0"/>
            </a:endParaRPr>
          </a:p>
        </p:txBody>
      </p:sp>
      <p:sp>
        <p:nvSpPr>
          <p:cNvPr id="49" name="Google Shape;65;p14">
            <a:extLst>
              <a:ext uri="{FF2B5EF4-FFF2-40B4-BE49-F238E27FC236}">
                <a16:creationId xmlns:a16="http://schemas.microsoft.com/office/drawing/2014/main" id="{68289B66-210E-43CD-9EC9-01E31C99ADED}"/>
              </a:ext>
            </a:extLst>
          </p:cNvPr>
          <p:cNvSpPr txBox="1">
            <a:spLocks/>
          </p:cNvSpPr>
          <p:nvPr/>
        </p:nvSpPr>
        <p:spPr>
          <a:xfrm>
            <a:off x="8797525" y="4820255"/>
            <a:ext cx="346425"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gn="ctr"/>
            <a:fld id="{00000000-1234-1234-1234-123412341234}" type="slidenum">
              <a:rPr lang="ru" sz="1100" b="1" smtClean="0">
                <a:solidFill>
                  <a:schemeClr val="dk1"/>
                </a:solidFill>
              </a:rPr>
              <a:pPr algn="ctr"/>
              <a:t>18</a:t>
            </a:fld>
            <a:endParaRPr lang="ru" sz="1100" b="1" dirty="0">
              <a:solidFill>
                <a:schemeClr val="dk1"/>
              </a:solidFill>
            </a:endParaRPr>
          </a:p>
        </p:txBody>
      </p:sp>
      <p:sp>
        <p:nvSpPr>
          <p:cNvPr id="50" name="Google Shape;73;p14">
            <a:extLst>
              <a:ext uri="{FF2B5EF4-FFF2-40B4-BE49-F238E27FC236}">
                <a16:creationId xmlns:a16="http://schemas.microsoft.com/office/drawing/2014/main" id="{311F6AA4-3D37-4F96-9410-4E87C37404D7}"/>
              </a:ext>
            </a:extLst>
          </p:cNvPr>
          <p:cNvSpPr txBox="1">
            <a:spLocks/>
          </p:cNvSpPr>
          <p:nvPr/>
        </p:nvSpPr>
        <p:spPr>
          <a:xfrm>
            <a:off x="0" y="4820255"/>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4142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lvl="0" algn="ctr">
              <a:buSzPts val="1100"/>
            </a:pPr>
            <a:r>
              <a:rPr lang="en-US" sz="2400" dirty="0">
                <a:solidFill>
                  <a:srgbClr val="002060"/>
                </a:solidFill>
              </a:rPr>
              <a:t>MSC-230 test benches</a:t>
            </a:r>
            <a:endParaRPr sz="2400" dirty="0">
              <a:solidFill>
                <a:srgbClr val="002060"/>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0" y="4797188"/>
            <a:ext cx="9151200" cy="0"/>
          </a:xfrm>
          <a:prstGeom prst="straightConnector1">
            <a:avLst/>
          </a:prstGeom>
          <a:noFill/>
          <a:ln w="28575" cap="flat" cmpd="sng">
            <a:solidFill>
              <a:schemeClr val="accent5"/>
            </a:solidFill>
            <a:prstDash val="solid"/>
            <a:round/>
            <a:headEnd type="none" w="med" len="med"/>
            <a:tailEnd type="none" w="med" len="med"/>
          </a:ln>
        </p:spPr>
      </p:cxnSp>
      <p:sp>
        <p:nvSpPr>
          <p:cNvPr id="5" name="Прямоугольник 4">
            <a:extLst>
              <a:ext uri="{FF2B5EF4-FFF2-40B4-BE49-F238E27FC236}">
                <a16:creationId xmlns:a16="http://schemas.microsoft.com/office/drawing/2014/main" id="{6A34A9F4-55AA-4C02-B910-EF9A704C7D0F}"/>
              </a:ext>
            </a:extLst>
          </p:cNvPr>
          <p:cNvSpPr/>
          <p:nvPr/>
        </p:nvSpPr>
        <p:spPr>
          <a:xfrm>
            <a:off x="2517442" y="409723"/>
            <a:ext cx="4406976"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The cryogenic system test bench</a:t>
            </a:r>
            <a:endParaRPr kumimoji="0" lang="ru-RU" sz="2400" b="0" i="0" u="none" strike="noStrike" kern="0" cap="none" spc="0" normalizeH="0" baseline="0" noProof="0" dirty="0">
              <a:ln>
                <a:noFill/>
              </a:ln>
              <a:solidFill>
                <a:sysClr val="windowText" lastClr="000000"/>
              </a:solidFill>
              <a:effectLst/>
              <a:uLnTx/>
              <a:uFillTx/>
            </a:endParaRPr>
          </a:p>
        </p:txBody>
      </p:sp>
      <p:pic>
        <p:nvPicPr>
          <p:cNvPr id="4" name="Рисунок 3">
            <a:extLst>
              <a:ext uri="{FF2B5EF4-FFF2-40B4-BE49-F238E27FC236}">
                <a16:creationId xmlns:a16="http://schemas.microsoft.com/office/drawing/2014/main" id="{13AB53CA-3CFD-4B38-BE63-898E8FDFA735}"/>
              </a:ext>
            </a:extLst>
          </p:cNvPr>
          <p:cNvPicPr>
            <a:picLocks noChangeAspect="1"/>
          </p:cNvPicPr>
          <p:nvPr/>
        </p:nvPicPr>
        <p:blipFill>
          <a:blip r:embed="rId3"/>
          <a:stretch>
            <a:fillRect/>
          </a:stretch>
        </p:blipFill>
        <p:spPr>
          <a:xfrm>
            <a:off x="337164" y="792789"/>
            <a:ext cx="2699839" cy="1908329"/>
          </a:xfrm>
          <a:prstGeom prst="rect">
            <a:avLst/>
          </a:prstGeom>
        </p:spPr>
      </p:pic>
      <p:pic>
        <p:nvPicPr>
          <p:cNvPr id="11" name="Рисунок 10">
            <a:extLst>
              <a:ext uri="{FF2B5EF4-FFF2-40B4-BE49-F238E27FC236}">
                <a16:creationId xmlns:a16="http://schemas.microsoft.com/office/drawing/2014/main" id="{52327924-6A08-4640-8F8A-9BCF8FA198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1933" y="866455"/>
            <a:ext cx="2501629" cy="1877395"/>
          </a:xfrm>
          <a:prstGeom prst="rect">
            <a:avLst/>
          </a:prstGeom>
        </p:spPr>
      </p:pic>
      <p:pic>
        <p:nvPicPr>
          <p:cNvPr id="12" name="Рисунок 11">
            <a:extLst>
              <a:ext uri="{FF2B5EF4-FFF2-40B4-BE49-F238E27FC236}">
                <a16:creationId xmlns:a16="http://schemas.microsoft.com/office/drawing/2014/main" id="{DB651BB9-8C7B-49DE-9129-899BFD34A7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4856" y="867628"/>
            <a:ext cx="2501629" cy="1876222"/>
          </a:xfrm>
          <a:prstGeom prst="rect">
            <a:avLst/>
          </a:prstGeom>
        </p:spPr>
      </p:pic>
      <p:pic>
        <p:nvPicPr>
          <p:cNvPr id="13" name="Рисунок 12">
            <a:extLst>
              <a:ext uri="{FF2B5EF4-FFF2-40B4-BE49-F238E27FC236}">
                <a16:creationId xmlns:a16="http://schemas.microsoft.com/office/drawing/2014/main" id="{D664352E-E863-4754-8CAA-8DF1EEABA1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4856" y="2832408"/>
            <a:ext cx="2501629" cy="1876222"/>
          </a:xfrm>
          <a:prstGeom prst="rect">
            <a:avLst/>
          </a:prstGeom>
        </p:spPr>
      </p:pic>
      <p:pic>
        <p:nvPicPr>
          <p:cNvPr id="8" name="Рисунок 7">
            <a:extLst>
              <a:ext uri="{FF2B5EF4-FFF2-40B4-BE49-F238E27FC236}">
                <a16:creationId xmlns:a16="http://schemas.microsoft.com/office/drawing/2014/main" id="{DE5C054B-3D82-47D5-939A-BB0E032697D9}"/>
              </a:ext>
            </a:extLst>
          </p:cNvPr>
          <p:cNvPicPr>
            <a:picLocks noChangeAspect="1"/>
          </p:cNvPicPr>
          <p:nvPr/>
        </p:nvPicPr>
        <p:blipFill>
          <a:blip r:embed="rId7"/>
          <a:stretch>
            <a:fillRect/>
          </a:stretch>
        </p:blipFill>
        <p:spPr>
          <a:xfrm>
            <a:off x="3517208" y="2872870"/>
            <a:ext cx="2476354" cy="1857266"/>
          </a:xfrm>
          <a:prstGeom prst="rect">
            <a:avLst/>
          </a:prstGeom>
        </p:spPr>
      </p:pic>
      <p:pic>
        <p:nvPicPr>
          <p:cNvPr id="16" name="Рисунок 15">
            <a:extLst>
              <a:ext uri="{FF2B5EF4-FFF2-40B4-BE49-F238E27FC236}">
                <a16:creationId xmlns:a16="http://schemas.microsoft.com/office/drawing/2014/main" id="{CA579BF3-D404-46AD-9BA2-073230A1C8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018" r="13564"/>
          <a:stretch/>
        </p:blipFill>
        <p:spPr>
          <a:xfrm>
            <a:off x="406076" y="2858529"/>
            <a:ext cx="2630928" cy="1816662"/>
          </a:xfrm>
          <a:prstGeom prst="rect">
            <a:avLst/>
          </a:prstGeom>
        </p:spPr>
      </p:pic>
      <p:sp>
        <p:nvSpPr>
          <p:cNvPr id="17" name="Google Shape;65;p14">
            <a:extLst>
              <a:ext uri="{FF2B5EF4-FFF2-40B4-BE49-F238E27FC236}">
                <a16:creationId xmlns:a16="http://schemas.microsoft.com/office/drawing/2014/main" id="{0C3308FB-3D48-49BD-AF81-BFA84494800A}"/>
              </a:ext>
            </a:extLst>
          </p:cNvPr>
          <p:cNvSpPr txBox="1">
            <a:spLocks noGrp="1"/>
          </p:cNvSpPr>
          <p:nvPr>
            <p:ph type="sldNum" idx="12"/>
          </p:nvPr>
        </p:nvSpPr>
        <p:spPr>
          <a:xfrm>
            <a:off x="8713694" y="4820255"/>
            <a:ext cx="430256" cy="314314"/>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19</a:t>
            </a:fld>
            <a:endParaRPr sz="1100" b="1" dirty="0">
              <a:solidFill>
                <a:schemeClr val="dk1"/>
              </a:solidFill>
            </a:endParaRPr>
          </a:p>
        </p:txBody>
      </p:sp>
      <p:sp>
        <p:nvSpPr>
          <p:cNvPr id="18" name="Google Shape;73;p14">
            <a:extLst>
              <a:ext uri="{FF2B5EF4-FFF2-40B4-BE49-F238E27FC236}">
                <a16:creationId xmlns:a16="http://schemas.microsoft.com/office/drawing/2014/main" id="{8215CD4D-33D9-404B-BDD0-574F39351693}"/>
              </a:ext>
            </a:extLst>
          </p:cNvPr>
          <p:cNvSpPr txBox="1">
            <a:spLocks/>
          </p:cNvSpPr>
          <p:nvPr/>
        </p:nvSpPr>
        <p:spPr>
          <a:xfrm>
            <a:off x="0" y="4820255"/>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636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rgbClr val="CC99FF"/>
          </a:solidFill>
        </p:spPr>
        <p:txBody>
          <a:bodyPr spcFirstLastPara="1" wrap="square" lIns="91425" tIns="91425" rIns="91425" bIns="91425" anchor="ctr" anchorCtr="0">
            <a:noAutofit/>
          </a:bodyPr>
          <a:lstStyle/>
          <a:p>
            <a:pPr lvl="0" algn="ctr">
              <a:buSzPts val="1100"/>
            </a:pPr>
            <a:r>
              <a:rPr lang="en-US" sz="2400" kern="1200" spc="-5" dirty="0">
                <a:solidFill>
                  <a:srgbClr val="4472C4">
                    <a:lumMod val="50000"/>
                  </a:srgbClr>
                </a:solidFill>
                <a:latin typeface="Arial" panose="020B0604020202020204" pitchFamily="34" charset="0"/>
                <a:cs typeface="Arial" panose="020B0604020202020204" pitchFamily="34" charset="0"/>
              </a:rPr>
              <a:t>Main</a:t>
            </a:r>
            <a:r>
              <a:rPr lang="en-US" sz="2400" kern="1200" spc="-50" dirty="0">
                <a:solidFill>
                  <a:srgbClr val="4472C4">
                    <a:lumMod val="50000"/>
                  </a:srgbClr>
                </a:solidFill>
                <a:latin typeface="Arial" panose="020B0604020202020204" pitchFamily="34" charset="0"/>
                <a:cs typeface="Arial" panose="020B0604020202020204" pitchFamily="34" charset="0"/>
              </a:rPr>
              <a:t> </a:t>
            </a:r>
            <a:r>
              <a:rPr lang="en-US" sz="2400" kern="1200" spc="-10" dirty="0">
                <a:solidFill>
                  <a:srgbClr val="4472C4">
                    <a:lumMod val="50000"/>
                  </a:srgbClr>
                </a:solidFill>
                <a:latin typeface="Arial" panose="020B0604020202020204" pitchFamily="34" charset="0"/>
                <a:cs typeface="Arial" panose="020B0604020202020204" pitchFamily="34" charset="0"/>
              </a:rPr>
              <a:t>tasks o</a:t>
            </a:r>
            <a:r>
              <a:rPr lang="en-US" sz="2400" kern="1200" spc="-10" dirty="0">
                <a:solidFill>
                  <a:srgbClr val="203864"/>
                </a:solidFill>
                <a:latin typeface="Arial" panose="020B0604020202020204" pitchFamily="34" charset="0"/>
                <a:cs typeface="Arial" panose="020B0604020202020204" pitchFamily="34" charset="0"/>
              </a:rPr>
              <a:t>f </a:t>
            </a:r>
            <a:r>
              <a:rPr lang="en-US" sz="2400" kern="1200" spc="-10" dirty="0">
                <a:solidFill>
                  <a:srgbClr val="4472C4">
                    <a:lumMod val="50000"/>
                  </a:srgbClr>
                </a:solidFill>
                <a:latin typeface="Arial" panose="020B0604020202020204" pitchFamily="34" charset="0"/>
                <a:cs typeface="Arial" panose="020B0604020202020204" pitchFamily="34" charset="0"/>
              </a:rPr>
              <a:t>the project</a:t>
            </a:r>
            <a:endParaRPr sz="2400" dirty="0">
              <a:latin typeface="Arial" panose="020B0604020202020204" pitchFamily="34" charset="0"/>
              <a:cs typeface="Arial" panose="020B0604020202020204" pitchFamily="34" charset="0"/>
            </a:endParaRPr>
          </a:p>
        </p:txBody>
      </p:sp>
      <p:sp>
        <p:nvSpPr>
          <p:cNvPr id="65" name="Google Shape;65;p14"/>
          <p:cNvSpPr txBox="1">
            <a:spLocks noGrp="1"/>
          </p:cNvSpPr>
          <p:nvPr>
            <p:ph type="sldNum" idx="12"/>
          </p:nvPr>
        </p:nvSpPr>
        <p:spPr>
          <a:xfrm>
            <a:off x="8727620" y="4820256"/>
            <a:ext cx="416329" cy="314314"/>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2</a:t>
            </a:fld>
            <a:endParaRPr sz="1100" b="1" dirty="0">
              <a:solidFill>
                <a:schemeClr val="dk1"/>
              </a:solidFill>
            </a:endParaRPr>
          </a:p>
        </p:txBody>
      </p:sp>
      <p:cxnSp>
        <p:nvCxnSpPr>
          <p:cNvPr id="72" name="Google Shape;72;p14"/>
          <p:cNvCxnSpPr/>
          <p:nvPr/>
        </p:nvCxnSpPr>
        <p:spPr>
          <a:xfrm>
            <a:off x="0" y="4811324"/>
            <a:ext cx="9151200" cy="0"/>
          </a:xfrm>
          <a:prstGeom prst="straightConnector1">
            <a:avLst/>
          </a:prstGeom>
          <a:noFill/>
          <a:ln w="28575" cap="flat" cmpd="sng">
            <a:solidFill>
              <a:schemeClr val="accent5"/>
            </a:solidFill>
            <a:prstDash val="solid"/>
            <a:round/>
            <a:headEnd type="none" w="med" len="med"/>
            <a:tailEnd type="none" w="med" len="med"/>
          </a:ln>
        </p:spPr>
      </p:cxnSp>
      <p:sp>
        <p:nvSpPr>
          <p:cNvPr id="10" name="Google Shape;73;p14">
            <a:extLst>
              <a:ext uri="{FF2B5EF4-FFF2-40B4-BE49-F238E27FC236}">
                <a16:creationId xmlns:a16="http://schemas.microsoft.com/office/drawing/2014/main" id="{8314D70C-1BD2-4E12-8E6D-9329169C0426}"/>
              </a:ext>
            </a:extLst>
          </p:cNvPr>
          <p:cNvSpPr txBox="1">
            <a:spLocks/>
          </p:cNvSpPr>
          <p:nvPr/>
        </p:nvSpPr>
        <p:spPr>
          <a:xfrm>
            <a:off x="0" y="4820255"/>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
        <p:nvSpPr>
          <p:cNvPr id="2" name="Прямоугольник 1">
            <a:extLst>
              <a:ext uri="{FF2B5EF4-FFF2-40B4-BE49-F238E27FC236}">
                <a16:creationId xmlns:a16="http://schemas.microsoft.com/office/drawing/2014/main" id="{EEC97AAD-CC2C-4D73-96E0-967367D7C5B8}"/>
              </a:ext>
            </a:extLst>
          </p:cNvPr>
          <p:cNvSpPr/>
          <p:nvPr/>
        </p:nvSpPr>
        <p:spPr>
          <a:xfrm>
            <a:off x="152190" y="371093"/>
            <a:ext cx="8783594" cy="4435766"/>
          </a:xfrm>
          <a:prstGeom prst="rect">
            <a:avLst/>
          </a:prstGeom>
        </p:spPr>
        <p:txBody>
          <a:bodyPr wrap="square">
            <a:spAutoFit/>
          </a:bodyPr>
          <a:lstStyle/>
          <a:p>
            <a:pPr marR="66040" indent="179705" algn="just" eaLnBrk="0" hangingPunct="0">
              <a:lnSpc>
                <a:spcPct val="107000"/>
              </a:lnSpc>
              <a:spcAft>
                <a:spcPts val="600"/>
              </a:spcAft>
            </a:pPr>
            <a:r>
              <a:rPr lang="en-GB" sz="2200" b="1" dirty="0">
                <a:solidFill>
                  <a:srgbClr val="203864"/>
                </a:solidFill>
                <a:latin typeface="Arial" panose="020B0604020202020204" pitchFamily="34" charset="0"/>
                <a:ea typeface="Calibri" panose="020F0502020204030204" pitchFamily="34" charset="0"/>
                <a:cs typeface="Arial" panose="020B0604020202020204" pitchFamily="34" charset="0"/>
              </a:rPr>
              <a:t>The project is aimed at creating the medical</a:t>
            </a:r>
            <a:r>
              <a:rPr lang="ru-RU" sz="2200" b="1" dirty="0">
                <a:solidFill>
                  <a:srgbClr val="203864"/>
                </a:solidFill>
                <a:latin typeface="Arial" panose="020B0604020202020204" pitchFamily="34" charset="0"/>
                <a:ea typeface="Calibri" panose="020F0502020204030204" pitchFamily="34" charset="0"/>
                <a:cs typeface="Arial" panose="020B0604020202020204" pitchFamily="34" charset="0"/>
              </a:rPr>
              <a:t> </a:t>
            </a:r>
            <a:r>
              <a:rPr lang="en-GB" sz="2200" b="1" dirty="0">
                <a:solidFill>
                  <a:srgbClr val="203864"/>
                </a:solidFill>
                <a:latin typeface="Arial" panose="020B0604020202020204" pitchFamily="34" charset="0"/>
                <a:ea typeface="Calibri" panose="020F0502020204030204" pitchFamily="34" charset="0"/>
                <a:cs typeface="Arial" panose="020B0604020202020204" pitchFamily="34" charset="0"/>
              </a:rPr>
              <a:t>superconducting cyclotron MSC-230  </a:t>
            </a:r>
            <a:r>
              <a:rPr lang="en-US" sz="2200" b="1" dirty="0">
                <a:solidFill>
                  <a:srgbClr val="002060"/>
                </a:solidFill>
                <a:effectLst/>
                <a:latin typeface="+mn-lt"/>
                <a:ea typeface="Calibri" panose="020F0502020204030204" pitchFamily="34" charset="0"/>
                <a:cs typeface="Times New Roman" panose="02020603050405020304" pitchFamily="18" charset="0"/>
              </a:rPr>
              <a:t>to provide:</a:t>
            </a:r>
          </a:p>
          <a:p>
            <a:pPr marR="66040" indent="179705" algn="just" eaLnBrk="0" hangingPunct="0">
              <a:lnSpc>
                <a:spcPct val="107000"/>
              </a:lnSpc>
              <a:spcAft>
                <a:spcPts val="600"/>
              </a:spcAft>
            </a:pPr>
            <a:r>
              <a:rPr lang="en-US" sz="2200" dirty="0">
                <a:solidFill>
                  <a:srgbClr val="002060"/>
                </a:solidFill>
                <a:effectLst/>
                <a:latin typeface="+mn-lt"/>
                <a:ea typeface="Calibri" panose="020F0502020204030204" pitchFamily="34" charset="0"/>
                <a:cs typeface="Times New Roman" panose="02020603050405020304" pitchFamily="18" charset="0"/>
              </a:rPr>
              <a:t>• proton beam therapy and biomedical research;</a:t>
            </a:r>
          </a:p>
          <a:p>
            <a:pPr marR="66040" indent="179705" algn="just" eaLnBrk="0" hangingPunct="0">
              <a:lnSpc>
                <a:spcPct val="107000"/>
              </a:lnSpc>
              <a:spcAft>
                <a:spcPts val="600"/>
              </a:spcAft>
            </a:pPr>
            <a:r>
              <a:rPr lang="en-US" sz="2200" dirty="0">
                <a:solidFill>
                  <a:srgbClr val="002060"/>
                </a:solidFill>
                <a:effectLst/>
                <a:latin typeface="+mn-lt"/>
                <a:ea typeface="Calibri" panose="020F0502020204030204" pitchFamily="34" charset="0"/>
                <a:cs typeface="Times New Roman" panose="02020603050405020304" pitchFamily="18" charset="0"/>
              </a:rPr>
              <a:t> • study of the formation, acceleration and delivery of high-intensity beams of accelerated protons for irradiation; </a:t>
            </a:r>
          </a:p>
          <a:p>
            <a:pPr marR="66040" indent="179705" algn="just" eaLnBrk="0" hangingPunct="0">
              <a:lnSpc>
                <a:spcPct val="107000"/>
              </a:lnSpc>
              <a:spcAft>
                <a:spcPts val="600"/>
              </a:spcAft>
            </a:pPr>
            <a:r>
              <a:rPr lang="en-US" sz="2200" dirty="0">
                <a:solidFill>
                  <a:srgbClr val="002060"/>
                </a:solidFill>
                <a:effectLst/>
                <a:latin typeface="+mn-lt"/>
                <a:ea typeface="Calibri" panose="020F0502020204030204" pitchFamily="34" charset="0"/>
                <a:cs typeface="Times New Roman" panose="02020603050405020304" pitchFamily="18" charset="0"/>
              </a:rPr>
              <a:t>• development and research of flash therapy techniques; </a:t>
            </a:r>
          </a:p>
          <a:p>
            <a:pPr marR="66040" indent="179705" algn="just" eaLnBrk="0" hangingPunct="0">
              <a:lnSpc>
                <a:spcPct val="107000"/>
              </a:lnSpc>
              <a:spcAft>
                <a:spcPts val="600"/>
              </a:spcAft>
            </a:pPr>
            <a:r>
              <a:rPr lang="en-US" sz="2200" dirty="0">
                <a:solidFill>
                  <a:srgbClr val="002060"/>
                </a:solidFill>
                <a:effectLst/>
                <a:latin typeface="+mn-lt"/>
                <a:ea typeface="Calibri" panose="020F0502020204030204" pitchFamily="34" charset="0"/>
                <a:cs typeface="Times New Roman" panose="02020603050405020304" pitchFamily="18" charset="0"/>
              </a:rPr>
              <a:t>• training and advanced training of specialists in the field of radiation biology and medicine; </a:t>
            </a:r>
          </a:p>
          <a:p>
            <a:pPr marR="66040" indent="179705" algn="just" eaLnBrk="0" hangingPunct="0">
              <a:lnSpc>
                <a:spcPct val="107000"/>
              </a:lnSpc>
              <a:spcAft>
                <a:spcPts val="600"/>
              </a:spcAft>
            </a:pPr>
            <a:r>
              <a:rPr lang="en-US" sz="2200" dirty="0">
                <a:solidFill>
                  <a:srgbClr val="002060"/>
                </a:solidFill>
                <a:effectLst/>
                <a:latin typeface="+mn-lt"/>
                <a:ea typeface="Calibri" panose="020F0502020204030204" pitchFamily="34" charset="0"/>
                <a:cs typeface="Times New Roman" panose="02020603050405020304" pitchFamily="18" charset="0"/>
              </a:rPr>
              <a:t>• preparation of serial production and care in clinical practice of the latest technological equipment for proton therapy of oncological diseases.</a:t>
            </a:r>
            <a:endParaRPr lang="ru-RU" sz="2200" dirty="0">
              <a:solidFill>
                <a:srgbClr val="002060"/>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325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lvl="0" algn="ctr">
              <a:buSzPts val="1100"/>
            </a:pPr>
            <a:r>
              <a:rPr lang="en-US" sz="2400" dirty="0">
                <a:solidFill>
                  <a:srgbClr val="002060"/>
                </a:solidFill>
              </a:rPr>
              <a:t>MSC-230 test benches</a:t>
            </a:r>
            <a:endParaRPr sz="2400" dirty="0">
              <a:solidFill>
                <a:srgbClr val="002060"/>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0" y="4797188"/>
            <a:ext cx="9151200" cy="0"/>
          </a:xfrm>
          <a:prstGeom prst="straightConnector1">
            <a:avLst/>
          </a:prstGeom>
          <a:noFill/>
          <a:ln w="28575" cap="flat" cmpd="sng">
            <a:solidFill>
              <a:schemeClr val="accent5"/>
            </a:solidFill>
            <a:prstDash val="solid"/>
            <a:round/>
            <a:headEnd type="none" w="med" len="med"/>
            <a:tailEnd type="none" w="med" len="med"/>
          </a:ln>
        </p:spPr>
      </p:cxnSp>
      <p:sp>
        <p:nvSpPr>
          <p:cNvPr id="3" name="Прямоугольник 2">
            <a:extLst>
              <a:ext uri="{FF2B5EF4-FFF2-40B4-BE49-F238E27FC236}">
                <a16:creationId xmlns:a16="http://schemas.microsoft.com/office/drawing/2014/main" id="{27489292-AB2F-4985-B7D9-0F4840E0DE28}"/>
              </a:ext>
            </a:extLst>
          </p:cNvPr>
          <p:cNvSpPr/>
          <p:nvPr/>
        </p:nvSpPr>
        <p:spPr>
          <a:xfrm>
            <a:off x="2838521" y="538418"/>
            <a:ext cx="3567067" cy="461665"/>
          </a:xfrm>
          <a:prstGeom prst="rect">
            <a:avLst/>
          </a:prstGeom>
        </p:spPr>
        <p:txBody>
          <a:bodyPr wrap="none">
            <a:spAutoFit/>
          </a:bodyPr>
          <a:lstStyle/>
          <a:p>
            <a:pPr lvl="0">
              <a:buClrTx/>
              <a:defRPr/>
            </a:pPr>
            <a:r>
              <a:rPr lang="en-US" sz="2400" b="1" kern="1200" dirty="0">
                <a:solidFill>
                  <a:srgbClr val="002060"/>
                </a:solidFill>
                <a:latin typeface="Times New Roman" panose="02020603050405020304" pitchFamily="18" charset="0"/>
                <a:cs typeface="Times New Roman" panose="02020603050405020304" pitchFamily="18" charset="0"/>
              </a:rPr>
              <a:t>Proton source test  bench </a:t>
            </a:r>
            <a:endParaRPr lang="ru-RU" sz="2400" dirty="0">
              <a:solidFill>
                <a:sysClr val="windowText" lastClr="000000"/>
              </a:solidFill>
            </a:endParaRPr>
          </a:p>
        </p:txBody>
      </p:sp>
      <p:pic>
        <p:nvPicPr>
          <p:cNvPr id="5" name="Рисунок 4">
            <a:extLst>
              <a:ext uri="{FF2B5EF4-FFF2-40B4-BE49-F238E27FC236}">
                <a16:creationId xmlns:a16="http://schemas.microsoft.com/office/drawing/2014/main" id="{430883C5-4A45-47A2-A015-4B0E7FECF85E}"/>
              </a:ext>
            </a:extLst>
          </p:cNvPr>
          <p:cNvPicPr>
            <a:picLocks noChangeAspect="1"/>
          </p:cNvPicPr>
          <p:nvPr/>
        </p:nvPicPr>
        <p:blipFill>
          <a:blip r:embed="rId3"/>
          <a:stretch>
            <a:fillRect/>
          </a:stretch>
        </p:blipFill>
        <p:spPr>
          <a:xfrm>
            <a:off x="0" y="879064"/>
            <a:ext cx="2606545" cy="3475393"/>
          </a:xfrm>
          <a:prstGeom prst="rect">
            <a:avLst/>
          </a:prstGeom>
        </p:spPr>
      </p:pic>
      <p:pic>
        <p:nvPicPr>
          <p:cNvPr id="8" name="Рисунок 7">
            <a:extLst>
              <a:ext uri="{FF2B5EF4-FFF2-40B4-BE49-F238E27FC236}">
                <a16:creationId xmlns:a16="http://schemas.microsoft.com/office/drawing/2014/main" id="{B8AEC4EF-C133-4409-8ECD-9A52B7BAA72A}"/>
              </a:ext>
            </a:extLst>
          </p:cNvPr>
          <p:cNvPicPr>
            <a:picLocks noChangeAspect="1"/>
          </p:cNvPicPr>
          <p:nvPr/>
        </p:nvPicPr>
        <p:blipFill>
          <a:blip r:embed="rId4"/>
          <a:stretch>
            <a:fillRect/>
          </a:stretch>
        </p:blipFill>
        <p:spPr>
          <a:xfrm>
            <a:off x="2643134" y="1163007"/>
            <a:ext cx="3957842" cy="2968381"/>
          </a:xfrm>
          <a:prstGeom prst="rect">
            <a:avLst/>
          </a:prstGeom>
        </p:spPr>
      </p:pic>
      <p:pic>
        <p:nvPicPr>
          <p:cNvPr id="13" name="Рисунок 2">
            <a:extLst>
              <a:ext uri="{FF2B5EF4-FFF2-40B4-BE49-F238E27FC236}">
                <a16:creationId xmlns:a16="http://schemas.microsoft.com/office/drawing/2014/main" id="{6B68B53C-1AF3-43E0-BEC2-917E1D4C89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111735" y="1313488"/>
            <a:ext cx="3472386" cy="260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Google Shape;65;p14">
            <a:extLst>
              <a:ext uri="{FF2B5EF4-FFF2-40B4-BE49-F238E27FC236}">
                <a16:creationId xmlns:a16="http://schemas.microsoft.com/office/drawing/2014/main" id="{9C2ED208-DF7E-41D9-B180-D96BE75C8841}"/>
              </a:ext>
            </a:extLst>
          </p:cNvPr>
          <p:cNvSpPr txBox="1">
            <a:spLocks noGrp="1"/>
          </p:cNvSpPr>
          <p:nvPr>
            <p:ph type="sldNum" idx="12"/>
          </p:nvPr>
        </p:nvSpPr>
        <p:spPr>
          <a:xfrm>
            <a:off x="8724452" y="4820255"/>
            <a:ext cx="419498" cy="314314"/>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20</a:t>
            </a:fld>
            <a:endParaRPr sz="1100" b="1" dirty="0">
              <a:solidFill>
                <a:schemeClr val="dk1"/>
              </a:solidFill>
            </a:endParaRPr>
          </a:p>
        </p:txBody>
      </p:sp>
      <p:sp>
        <p:nvSpPr>
          <p:cNvPr id="15" name="Google Shape;73;p14">
            <a:extLst>
              <a:ext uri="{FF2B5EF4-FFF2-40B4-BE49-F238E27FC236}">
                <a16:creationId xmlns:a16="http://schemas.microsoft.com/office/drawing/2014/main" id="{0AB436C8-8B15-4A13-B2CE-9E2418D0BFEB}"/>
              </a:ext>
            </a:extLst>
          </p:cNvPr>
          <p:cNvSpPr txBox="1">
            <a:spLocks/>
          </p:cNvSpPr>
          <p:nvPr/>
        </p:nvSpPr>
        <p:spPr>
          <a:xfrm>
            <a:off x="0" y="4820255"/>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5178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lvl="0" algn="ctr">
              <a:buSzPts val="1100"/>
            </a:pPr>
            <a:r>
              <a:rPr lang="en-US" sz="2400" dirty="0">
                <a:solidFill>
                  <a:srgbClr val="002060"/>
                </a:solidFill>
              </a:rPr>
              <a:t>MSC-230 test benches</a:t>
            </a:r>
            <a:endParaRPr sz="2400" dirty="0">
              <a:solidFill>
                <a:srgbClr val="002060"/>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0" y="4797188"/>
            <a:ext cx="9151200" cy="0"/>
          </a:xfrm>
          <a:prstGeom prst="straightConnector1">
            <a:avLst/>
          </a:prstGeom>
          <a:noFill/>
          <a:ln w="28575" cap="flat" cmpd="sng">
            <a:solidFill>
              <a:schemeClr val="accent5"/>
            </a:solidFill>
            <a:prstDash val="solid"/>
            <a:round/>
            <a:headEnd type="none" w="med" len="med"/>
            <a:tailEnd type="none" w="med" len="med"/>
          </a:ln>
        </p:spPr>
      </p:cxnSp>
      <p:sp>
        <p:nvSpPr>
          <p:cNvPr id="5" name="Прямоугольник 4">
            <a:extLst>
              <a:ext uri="{FF2B5EF4-FFF2-40B4-BE49-F238E27FC236}">
                <a16:creationId xmlns:a16="http://schemas.microsoft.com/office/drawing/2014/main" id="{6A34A9F4-55AA-4C02-B910-EF9A704C7D0F}"/>
              </a:ext>
            </a:extLst>
          </p:cNvPr>
          <p:cNvSpPr/>
          <p:nvPr/>
        </p:nvSpPr>
        <p:spPr>
          <a:xfrm>
            <a:off x="1948108" y="629073"/>
            <a:ext cx="5247783"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The hall sensor calibration test  bench </a:t>
            </a:r>
            <a:endParaRPr kumimoji="0" lang="ru-RU" sz="2400" b="0" i="0" u="none" strike="noStrike" kern="0" cap="none" spc="0" normalizeH="0" baseline="0" noProof="0" dirty="0">
              <a:ln>
                <a:noFill/>
              </a:ln>
              <a:solidFill>
                <a:sysClr val="windowText" lastClr="000000"/>
              </a:solidFill>
              <a:effectLst/>
              <a:uLnTx/>
              <a:uFillTx/>
            </a:endParaRPr>
          </a:p>
        </p:txBody>
      </p:sp>
      <p:pic>
        <p:nvPicPr>
          <p:cNvPr id="8" name="Рисунок 7">
            <a:extLst>
              <a:ext uri="{FF2B5EF4-FFF2-40B4-BE49-F238E27FC236}">
                <a16:creationId xmlns:a16="http://schemas.microsoft.com/office/drawing/2014/main" id="{077047D9-B822-415D-87D4-46AA353A2F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26" y="1192176"/>
            <a:ext cx="2744300" cy="2058225"/>
          </a:xfrm>
          <a:prstGeom prst="rect">
            <a:avLst/>
          </a:prstGeom>
        </p:spPr>
      </p:pic>
      <p:pic>
        <p:nvPicPr>
          <p:cNvPr id="9" name="Рисунок 8">
            <a:extLst>
              <a:ext uri="{FF2B5EF4-FFF2-40B4-BE49-F238E27FC236}">
                <a16:creationId xmlns:a16="http://schemas.microsoft.com/office/drawing/2014/main" id="{956560C8-964D-4AE3-9A97-7F0804625F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322" y="1774895"/>
            <a:ext cx="2658363" cy="1020109"/>
          </a:xfrm>
          <a:prstGeom prst="rect">
            <a:avLst/>
          </a:prstGeom>
        </p:spPr>
      </p:pic>
      <p:graphicFrame>
        <p:nvGraphicFramePr>
          <p:cNvPr id="10" name="Объект 9">
            <a:extLst>
              <a:ext uri="{FF2B5EF4-FFF2-40B4-BE49-F238E27FC236}">
                <a16:creationId xmlns:a16="http://schemas.microsoft.com/office/drawing/2014/main" id="{5D995868-F4D7-42A1-B0B3-420C66F44A96}"/>
              </a:ext>
            </a:extLst>
          </p:cNvPr>
          <p:cNvGraphicFramePr>
            <a:graphicFrameLocks noChangeAspect="1"/>
          </p:cNvGraphicFramePr>
          <p:nvPr>
            <p:extLst>
              <p:ext uri="{D42A27DB-BD31-4B8C-83A1-F6EECF244321}">
                <p14:modId xmlns:p14="http://schemas.microsoft.com/office/powerpoint/2010/main" val="3185878040"/>
              </p:ext>
            </p:extLst>
          </p:nvPr>
        </p:nvGraphicFramePr>
        <p:xfrm>
          <a:off x="5761783" y="1088173"/>
          <a:ext cx="3114583" cy="2266230"/>
        </p:xfrm>
        <a:graphic>
          <a:graphicData uri="http://schemas.openxmlformats.org/presentationml/2006/ole">
            <mc:AlternateContent xmlns:mc="http://schemas.openxmlformats.org/markup-compatibility/2006">
              <mc:Choice xmlns:v="urn:schemas-microsoft-com:vml" Requires="v">
                <p:oleObj spid="_x0000_s4118" r:id="rId6" imgW="7686000" imgH="5889960" progId="Acrobat.Document.DC">
                  <p:embed/>
                </p:oleObj>
              </mc:Choice>
              <mc:Fallback>
                <p:oleObj r:id="rId6" imgW="7686000" imgH="5889960" progId="Acrobat.Document.DC">
                  <p:embed/>
                  <p:pic>
                    <p:nvPicPr>
                      <p:cNvPr id="14" name="Объект 13">
                        <a:extLst>
                          <a:ext uri="{FF2B5EF4-FFF2-40B4-BE49-F238E27FC236}">
                            <a16:creationId xmlns:a16="http://schemas.microsoft.com/office/drawing/2014/main" id="{A0BDB635-8306-4F8B-97A0-3DB82C3E91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5000"/>
                      <a:stretch>
                        <a:fillRect/>
                      </a:stretch>
                    </p:blipFill>
                    <p:spPr bwMode="auto">
                      <a:xfrm>
                        <a:off x="5761783" y="1088173"/>
                        <a:ext cx="3114583" cy="2266230"/>
                      </a:xfrm>
                      <a:prstGeom prst="rect">
                        <a:avLst/>
                      </a:prstGeom>
                      <a:noFill/>
                    </p:spPr>
                  </p:pic>
                </p:oleObj>
              </mc:Fallback>
            </mc:AlternateContent>
          </a:graphicData>
        </a:graphic>
      </p:graphicFrame>
      <p:sp>
        <p:nvSpPr>
          <p:cNvPr id="2" name="Прямоугольник 1">
            <a:extLst>
              <a:ext uri="{FF2B5EF4-FFF2-40B4-BE49-F238E27FC236}">
                <a16:creationId xmlns:a16="http://schemas.microsoft.com/office/drawing/2014/main" id="{1D367DD3-0CE5-4D6B-BBDE-8CCBD5A5C206}"/>
              </a:ext>
            </a:extLst>
          </p:cNvPr>
          <p:cNvSpPr/>
          <p:nvPr/>
        </p:nvSpPr>
        <p:spPr>
          <a:xfrm>
            <a:off x="5642686" y="3357098"/>
            <a:ext cx="3233680" cy="1169551"/>
          </a:xfrm>
          <a:prstGeom prst="rect">
            <a:avLst/>
          </a:prstGeom>
        </p:spPr>
        <p:txBody>
          <a:bodyPr wrap="square">
            <a:spAutoFit/>
          </a:bodyPr>
          <a:lstStyle/>
          <a:p>
            <a:r>
              <a:rPr lang="en-US" dirty="0">
                <a:solidFill>
                  <a:srgbClr val="002060"/>
                </a:solidFill>
              </a:rPr>
              <a:t>Calculated magnetization curve of the calibration magnet of the DLNP with new poles and the measured magnetization curve of the calibration magnet of the LNR</a:t>
            </a:r>
            <a:endParaRPr lang="ru-RU" dirty="0">
              <a:solidFill>
                <a:srgbClr val="002060"/>
              </a:solidFill>
            </a:endParaRPr>
          </a:p>
        </p:txBody>
      </p:sp>
      <p:sp>
        <p:nvSpPr>
          <p:cNvPr id="3" name="Прямоугольник 2">
            <a:extLst>
              <a:ext uri="{FF2B5EF4-FFF2-40B4-BE49-F238E27FC236}">
                <a16:creationId xmlns:a16="http://schemas.microsoft.com/office/drawing/2014/main" id="{17EBD1EE-223A-425E-99FD-6A728A5BD810}"/>
              </a:ext>
            </a:extLst>
          </p:cNvPr>
          <p:cNvSpPr/>
          <p:nvPr/>
        </p:nvSpPr>
        <p:spPr>
          <a:xfrm>
            <a:off x="544396" y="3322938"/>
            <a:ext cx="1686680" cy="307777"/>
          </a:xfrm>
          <a:prstGeom prst="rect">
            <a:avLst/>
          </a:prstGeom>
        </p:spPr>
        <p:txBody>
          <a:bodyPr wrap="none">
            <a:spAutoFit/>
          </a:bodyPr>
          <a:lstStyle/>
          <a:p>
            <a:r>
              <a:rPr lang="en-US" dirty="0">
                <a:solidFill>
                  <a:srgbClr val="002060"/>
                </a:solidFill>
              </a:rPr>
              <a:t>Calibration magnet</a:t>
            </a:r>
            <a:endParaRPr lang="ru-RU" dirty="0">
              <a:solidFill>
                <a:srgbClr val="002060"/>
              </a:solidFill>
            </a:endParaRPr>
          </a:p>
        </p:txBody>
      </p:sp>
      <p:sp>
        <p:nvSpPr>
          <p:cNvPr id="4" name="Прямоугольник 3">
            <a:extLst>
              <a:ext uri="{FF2B5EF4-FFF2-40B4-BE49-F238E27FC236}">
                <a16:creationId xmlns:a16="http://schemas.microsoft.com/office/drawing/2014/main" id="{24783786-E7D4-4FE6-B1A0-730F0B11EAA2}"/>
              </a:ext>
            </a:extLst>
          </p:cNvPr>
          <p:cNvSpPr/>
          <p:nvPr/>
        </p:nvSpPr>
        <p:spPr>
          <a:xfrm>
            <a:off x="3777941" y="3200514"/>
            <a:ext cx="1071127" cy="307777"/>
          </a:xfrm>
          <a:prstGeom prst="rect">
            <a:avLst/>
          </a:prstGeom>
        </p:spPr>
        <p:txBody>
          <a:bodyPr wrap="none">
            <a:spAutoFit/>
          </a:bodyPr>
          <a:lstStyle/>
          <a:p>
            <a:r>
              <a:rPr lang="en-US" dirty="0">
                <a:solidFill>
                  <a:srgbClr val="002060"/>
                </a:solidFill>
              </a:rPr>
              <a:t>New poles </a:t>
            </a:r>
            <a:endParaRPr lang="ru-RU" dirty="0">
              <a:solidFill>
                <a:srgbClr val="002060"/>
              </a:solidFill>
            </a:endParaRPr>
          </a:p>
        </p:txBody>
      </p:sp>
      <p:sp>
        <p:nvSpPr>
          <p:cNvPr id="14" name="Google Shape;65;p14">
            <a:extLst>
              <a:ext uri="{FF2B5EF4-FFF2-40B4-BE49-F238E27FC236}">
                <a16:creationId xmlns:a16="http://schemas.microsoft.com/office/drawing/2014/main" id="{5E1ECB59-DA3D-451A-BD8E-E0E5CC785BCD}"/>
              </a:ext>
            </a:extLst>
          </p:cNvPr>
          <p:cNvSpPr txBox="1">
            <a:spLocks noGrp="1"/>
          </p:cNvSpPr>
          <p:nvPr>
            <p:ph type="sldNum" idx="12"/>
          </p:nvPr>
        </p:nvSpPr>
        <p:spPr>
          <a:xfrm>
            <a:off x="8724452" y="4820255"/>
            <a:ext cx="419498" cy="314314"/>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21</a:t>
            </a:fld>
            <a:endParaRPr sz="1100" b="1" dirty="0">
              <a:solidFill>
                <a:schemeClr val="dk1"/>
              </a:solidFill>
            </a:endParaRPr>
          </a:p>
        </p:txBody>
      </p:sp>
      <p:sp>
        <p:nvSpPr>
          <p:cNvPr id="15" name="Google Shape;73;p14">
            <a:extLst>
              <a:ext uri="{FF2B5EF4-FFF2-40B4-BE49-F238E27FC236}">
                <a16:creationId xmlns:a16="http://schemas.microsoft.com/office/drawing/2014/main" id="{E62AFC0A-2318-4EA9-A80D-2257A4DC75BD}"/>
              </a:ext>
            </a:extLst>
          </p:cNvPr>
          <p:cNvSpPr txBox="1">
            <a:spLocks/>
          </p:cNvSpPr>
          <p:nvPr/>
        </p:nvSpPr>
        <p:spPr>
          <a:xfrm>
            <a:off x="0" y="4820255"/>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6083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lvl="0" algn="ctr">
              <a:buSzPts val="1100"/>
            </a:pPr>
            <a:r>
              <a:rPr lang="en-US" sz="2400" dirty="0">
                <a:solidFill>
                  <a:srgbClr val="002060"/>
                </a:solidFill>
              </a:rPr>
              <a:t>MSC-230 test benches</a:t>
            </a:r>
            <a:endParaRPr sz="2400" dirty="0">
              <a:solidFill>
                <a:srgbClr val="002060"/>
              </a:solidFill>
            </a:endParaRPr>
          </a:p>
        </p:txBody>
      </p:sp>
      <p:sp>
        <p:nvSpPr>
          <p:cNvPr id="65" name="Google Shape;65;p14"/>
          <p:cNvSpPr txBox="1">
            <a:spLocks noGrp="1"/>
          </p:cNvSpPr>
          <p:nvPr>
            <p:ph type="sldNum" idx="12"/>
          </p:nvPr>
        </p:nvSpPr>
        <p:spPr>
          <a:xfrm>
            <a:off x="8804725" y="4797188"/>
            <a:ext cx="339275" cy="332175"/>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22</a:t>
            </a:fld>
            <a:endParaRPr sz="1100" b="1">
              <a:solidFill>
                <a:schemeClr val="dk1"/>
              </a:solidFill>
            </a:endParaRPr>
          </a:p>
        </p:txBody>
      </p:sp>
      <p:cxnSp>
        <p:nvCxnSpPr>
          <p:cNvPr id="70" name="Google Shape;70;p14"/>
          <p:cNvCxnSpPr/>
          <p:nvPr/>
        </p:nvCxnSpPr>
        <p:spPr>
          <a:xfrm>
            <a:off x="0" y="346311"/>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0" y="4797188"/>
            <a:ext cx="9151200" cy="0"/>
          </a:xfrm>
          <a:prstGeom prst="straightConnector1">
            <a:avLst/>
          </a:prstGeom>
          <a:noFill/>
          <a:ln w="28575" cap="flat" cmpd="sng">
            <a:solidFill>
              <a:schemeClr val="accent5"/>
            </a:solidFill>
            <a:prstDash val="solid"/>
            <a:round/>
            <a:headEnd type="none" w="med" len="med"/>
            <a:tailEnd type="none" w="med" len="med"/>
          </a:ln>
        </p:spPr>
      </p:cxnSp>
      <p:sp>
        <p:nvSpPr>
          <p:cNvPr id="7" name="Google Shape;73;p14">
            <a:extLst>
              <a:ext uri="{FF2B5EF4-FFF2-40B4-BE49-F238E27FC236}">
                <a16:creationId xmlns:a16="http://schemas.microsoft.com/office/drawing/2014/main" id="{120915FB-B9FB-444A-82A4-4F9126F6F081}"/>
              </a:ext>
            </a:extLst>
          </p:cNvPr>
          <p:cNvSpPr txBox="1">
            <a:spLocks/>
          </p:cNvSpPr>
          <p:nvPr/>
        </p:nvSpPr>
        <p:spPr>
          <a:xfrm>
            <a:off x="-3575" y="4815049"/>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b="1" dirty="0" err="1">
                <a:solidFill>
                  <a:schemeClr val="dk1"/>
                </a:solidFill>
                <a:latin typeface="Arial" panose="020B0604020202020204" pitchFamily="34" charset="0"/>
                <a:cs typeface="Arial" panose="020B0604020202020204" pitchFamily="34" charset="0"/>
              </a:rPr>
              <a:t>S.Yakovenko</a:t>
            </a:r>
            <a:r>
              <a:rPr lang="en-US" sz="1200" b="1" dirty="0">
                <a:solidFill>
                  <a:schemeClr val="dk1"/>
                </a:solidFill>
                <a:latin typeface="Arial" panose="020B0604020202020204" pitchFamily="34" charset="0"/>
                <a:cs typeface="Arial" panose="020B0604020202020204" pitchFamily="34" charset="0"/>
              </a:rPr>
              <a:t>    </a:t>
            </a:r>
            <a:r>
              <a:rPr lang="en-GB" sz="1200" b="1" dirty="0">
                <a:latin typeface="Arial" panose="020B0604020202020204" pitchFamily="34" charset="0"/>
                <a:ea typeface="DengXian"/>
                <a:cs typeface="Arial" panose="020B0604020202020204" pitchFamily="34" charset="0"/>
              </a:rPr>
              <a:t>Creating Test Benches to Check Single Systems of the MSC-230 Cyclotron</a:t>
            </a:r>
            <a:endParaRPr lang="en-US" sz="1200" b="1" dirty="0">
              <a:solidFill>
                <a:schemeClr val="dk1"/>
              </a:solidFill>
              <a:latin typeface="Arial" panose="020B0604020202020204" pitchFamily="34" charset="0"/>
              <a:cs typeface="Arial" panose="020B0604020202020204" pitchFamily="34" charset="0"/>
            </a:endParaRPr>
          </a:p>
        </p:txBody>
      </p:sp>
      <p:sp>
        <p:nvSpPr>
          <p:cNvPr id="5" name="Прямоугольник 4">
            <a:extLst>
              <a:ext uri="{FF2B5EF4-FFF2-40B4-BE49-F238E27FC236}">
                <a16:creationId xmlns:a16="http://schemas.microsoft.com/office/drawing/2014/main" id="{6A34A9F4-55AA-4C02-B910-EF9A704C7D0F}"/>
              </a:ext>
            </a:extLst>
          </p:cNvPr>
          <p:cNvSpPr/>
          <p:nvPr/>
        </p:nvSpPr>
        <p:spPr>
          <a:xfrm>
            <a:off x="339275" y="2331987"/>
            <a:ext cx="3110147" cy="461665"/>
          </a:xfrm>
          <a:prstGeom prst="rect">
            <a:avLst/>
          </a:prstGeom>
        </p:spPr>
        <p:txBody>
          <a:bodyPr wrap="none">
            <a:spAutoFit/>
          </a:bodyPr>
          <a:lstStyle/>
          <a:p>
            <a:pPr lvl="0">
              <a:buClrTx/>
              <a:defRPr/>
            </a:pPr>
            <a:r>
              <a:rPr lang="en-US" sz="2400" b="1" dirty="0">
                <a:solidFill>
                  <a:srgbClr val="002060"/>
                </a:solidFill>
              </a:rPr>
              <a:t>MSC-230 test bench</a:t>
            </a:r>
            <a:endParaRPr kumimoji="0" lang="ru-RU" sz="2400" b="0" i="0" u="none" strike="noStrike" kern="0" cap="none" spc="0" normalizeH="0" baseline="0" noProof="0" dirty="0">
              <a:ln>
                <a:noFill/>
              </a:ln>
              <a:solidFill>
                <a:srgbClr val="002060"/>
              </a:solidFill>
              <a:effectLst/>
              <a:uLnTx/>
              <a:uFillTx/>
            </a:endParaRPr>
          </a:p>
        </p:txBody>
      </p:sp>
      <p:pic>
        <p:nvPicPr>
          <p:cNvPr id="13" name="Рисунок 12">
            <a:extLst>
              <a:ext uri="{FF2B5EF4-FFF2-40B4-BE49-F238E27FC236}">
                <a16:creationId xmlns:a16="http://schemas.microsoft.com/office/drawing/2014/main" id="{8D13C0AE-7AF6-4FD8-9F46-DADBE735A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4669" y="526595"/>
            <a:ext cx="5010056" cy="4108246"/>
          </a:xfrm>
          <a:prstGeom prst="rect">
            <a:avLst/>
          </a:prstGeom>
        </p:spPr>
      </p:pic>
      <p:sp>
        <p:nvSpPr>
          <p:cNvPr id="16" name="Google Shape;65;p14">
            <a:extLst>
              <a:ext uri="{FF2B5EF4-FFF2-40B4-BE49-F238E27FC236}">
                <a16:creationId xmlns:a16="http://schemas.microsoft.com/office/drawing/2014/main" id="{D72DD999-96D6-474E-B1B0-FBF537BEA0E4}"/>
              </a:ext>
            </a:extLst>
          </p:cNvPr>
          <p:cNvSpPr txBox="1">
            <a:spLocks/>
          </p:cNvSpPr>
          <p:nvPr/>
        </p:nvSpPr>
        <p:spPr>
          <a:xfrm>
            <a:off x="8797525" y="4820255"/>
            <a:ext cx="346425"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gn="ctr"/>
            <a:fld id="{00000000-1234-1234-1234-123412341234}" type="slidenum">
              <a:rPr lang="ru" sz="1100" b="1" smtClean="0">
                <a:solidFill>
                  <a:schemeClr val="dk1"/>
                </a:solidFill>
              </a:rPr>
              <a:pPr algn="ctr"/>
              <a:t>22</a:t>
            </a:fld>
            <a:endParaRPr lang="ru" sz="1100" b="1" dirty="0">
              <a:solidFill>
                <a:schemeClr val="dk1"/>
              </a:solidFill>
            </a:endParaRPr>
          </a:p>
        </p:txBody>
      </p:sp>
      <p:sp>
        <p:nvSpPr>
          <p:cNvPr id="17" name="Google Shape;73;p14">
            <a:extLst>
              <a:ext uri="{FF2B5EF4-FFF2-40B4-BE49-F238E27FC236}">
                <a16:creationId xmlns:a16="http://schemas.microsoft.com/office/drawing/2014/main" id="{0EBA3F9B-89D2-4277-AC4E-F3299402D15D}"/>
              </a:ext>
            </a:extLst>
          </p:cNvPr>
          <p:cNvSpPr txBox="1">
            <a:spLocks/>
          </p:cNvSpPr>
          <p:nvPr/>
        </p:nvSpPr>
        <p:spPr>
          <a:xfrm>
            <a:off x="0" y="4820255"/>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6983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lvl="0" algn="ctr">
              <a:buSzPts val="1100"/>
            </a:pPr>
            <a:r>
              <a:rPr lang="en-US" sz="2400" dirty="0">
                <a:solidFill>
                  <a:srgbClr val="002060"/>
                </a:solidFill>
              </a:rPr>
              <a:t>Infrastructure for radiobiological researches</a:t>
            </a:r>
            <a:endParaRPr sz="2400" dirty="0">
              <a:solidFill>
                <a:srgbClr val="002060"/>
              </a:solidFill>
            </a:endParaRPr>
          </a:p>
        </p:txBody>
      </p:sp>
      <p:cxnSp>
        <p:nvCxnSpPr>
          <p:cNvPr id="70" name="Google Shape;70;p14"/>
          <p:cNvCxnSpPr/>
          <p:nvPr/>
        </p:nvCxnSpPr>
        <p:spPr>
          <a:xfrm>
            <a:off x="0" y="393600"/>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0" y="4797188"/>
            <a:ext cx="9151200" cy="0"/>
          </a:xfrm>
          <a:prstGeom prst="straightConnector1">
            <a:avLst/>
          </a:prstGeom>
          <a:noFill/>
          <a:ln w="28575" cap="flat" cmpd="sng">
            <a:solidFill>
              <a:schemeClr val="accent5"/>
            </a:solidFill>
            <a:prstDash val="solid"/>
            <a:round/>
            <a:headEnd type="none" w="med" len="med"/>
            <a:tailEnd type="none" w="med" len="med"/>
          </a:ln>
        </p:spPr>
      </p:cxnSp>
      <p:pic>
        <p:nvPicPr>
          <p:cNvPr id="15" name="Рисунок 14">
            <a:extLst>
              <a:ext uri="{FF2B5EF4-FFF2-40B4-BE49-F238E27FC236}">
                <a16:creationId xmlns:a16="http://schemas.microsoft.com/office/drawing/2014/main" id="{DB51B30F-EABE-40A0-B4D6-0DAD07B7E8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195" y="1106659"/>
            <a:ext cx="7682338" cy="3605394"/>
          </a:xfrm>
          <a:prstGeom prst="rect">
            <a:avLst/>
          </a:prstGeom>
        </p:spPr>
      </p:pic>
      <p:sp>
        <p:nvSpPr>
          <p:cNvPr id="4" name="Прямоугольник 3">
            <a:extLst>
              <a:ext uri="{FF2B5EF4-FFF2-40B4-BE49-F238E27FC236}">
                <a16:creationId xmlns:a16="http://schemas.microsoft.com/office/drawing/2014/main" id="{F588093C-2311-460E-894B-74133D63B34A}"/>
              </a:ext>
            </a:extLst>
          </p:cNvPr>
          <p:cNvSpPr/>
          <p:nvPr/>
        </p:nvSpPr>
        <p:spPr>
          <a:xfrm>
            <a:off x="2484327" y="644993"/>
            <a:ext cx="5142845" cy="461665"/>
          </a:xfrm>
          <a:prstGeom prst="rect">
            <a:avLst/>
          </a:prstGeom>
        </p:spPr>
        <p:txBody>
          <a:bodyPr wrap="square">
            <a:spAutoFit/>
          </a:bodyPr>
          <a:lstStyle/>
          <a:p>
            <a:r>
              <a:rPr lang="en-US" sz="2400" dirty="0">
                <a:solidFill>
                  <a:srgbClr val="002060"/>
                </a:solidFill>
              </a:rPr>
              <a:t>MSC-230 layout (building 5 LNP</a:t>
            </a:r>
            <a:r>
              <a:rPr lang="en-US" sz="2400" dirty="0"/>
              <a:t>)</a:t>
            </a:r>
            <a:endParaRPr lang="ru-RU" sz="2400" dirty="0"/>
          </a:p>
        </p:txBody>
      </p:sp>
      <p:sp>
        <p:nvSpPr>
          <p:cNvPr id="14" name="Google Shape;65;p14">
            <a:extLst>
              <a:ext uri="{FF2B5EF4-FFF2-40B4-BE49-F238E27FC236}">
                <a16:creationId xmlns:a16="http://schemas.microsoft.com/office/drawing/2014/main" id="{219D64E9-01E7-40C6-A37F-66B551B05DEB}"/>
              </a:ext>
            </a:extLst>
          </p:cNvPr>
          <p:cNvSpPr txBox="1">
            <a:spLocks noGrp="1"/>
          </p:cNvSpPr>
          <p:nvPr>
            <p:ph type="sldNum" idx="12"/>
          </p:nvPr>
        </p:nvSpPr>
        <p:spPr>
          <a:xfrm>
            <a:off x="8692179" y="4820255"/>
            <a:ext cx="451771" cy="314314"/>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23</a:t>
            </a:fld>
            <a:endParaRPr sz="1100" b="1" dirty="0">
              <a:solidFill>
                <a:schemeClr val="dk1"/>
              </a:solidFill>
            </a:endParaRPr>
          </a:p>
        </p:txBody>
      </p:sp>
      <p:sp>
        <p:nvSpPr>
          <p:cNvPr id="16" name="Google Shape;73;p14">
            <a:extLst>
              <a:ext uri="{FF2B5EF4-FFF2-40B4-BE49-F238E27FC236}">
                <a16:creationId xmlns:a16="http://schemas.microsoft.com/office/drawing/2014/main" id="{6CDB91E8-F21D-4591-884D-AD662BD622E5}"/>
              </a:ext>
            </a:extLst>
          </p:cNvPr>
          <p:cNvSpPr txBox="1">
            <a:spLocks/>
          </p:cNvSpPr>
          <p:nvPr/>
        </p:nvSpPr>
        <p:spPr>
          <a:xfrm>
            <a:off x="0" y="4820255"/>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9009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algn="ctr">
              <a:lnSpc>
                <a:spcPct val="107000"/>
              </a:lnSpc>
              <a:spcAft>
                <a:spcPts val="800"/>
              </a:spcAft>
            </a:pPr>
            <a:r>
              <a:rPr lang="en-US" sz="2400" dirty="0">
                <a:solidFill>
                  <a:srgbClr val="002060"/>
                </a:solidFill>
                <a:latin typeface="Times New Roman" panose="02020603050405020304" pitchFamily="18" charset="0"/>
                <a:ea typeface="Calibri" panose="020F0502020204030204" pitchFamily="34" charset="0"/>
              </a:rPr>
              <a:t>Expected results</a:t>
            </a:r>
            <a:endParaRPr lang="ru-RU" sz="2400" dirty="0">
              <a:solidFill>
                <a:srgbClr val="002060"/>
              </a:solidFill>
              <a:latin typeface="Times New Roman" panose="02020603050405020304" pitchFamily="18" charset="0"/>
              <a:ea typeface="Calibri" panose="020F0502020204030204" pitchFamily="34" charset="0"/>
            </a:endParaRPr>
          </a:p>
        </p:txBody>
      </p:sp>
      <p:sp>
        <p:nvSpPr>
          <p:cNvPr id="65" name="Google Shape;65;p14"/>
          <p:cNvSpPr txBox="1">
            <a:spLocks noGrp="1"/>
          </p:cNvSpPr>
          <p:nvPr>
            <p:ph type="sldNum" idx="12"/>
          </p:nvPr>
        </p:nvSpPr>
        <p:spPr>
          <a:xfrm>
            <a:off x="8804725" y="4797188"/>
            <a:ext cx="339275" cy="332175"/>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24</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0" y="4797188"/>
            <a:ext cx="9151200" cy="0"/>
          </a:xfrm>
          <a:prstGeom prst="straightConnector1">
            <a:avLst/>
          </a:prstGeom>
          <a:noFill/>
          <a:ln w="28575" cap="flat" cmpd="sng">
            <a:solidFill>
              <a:schemeClr val="accent5"/>
            </a:solidFill>
            <a:prstDash val="solid"/>
            <a:round/>
            <a:headEnd type="none" w="med" len="med"/>
            <a:tailEnd type="none" w="med" len="med"/>
          </a:ln>
        </p:spPr>
      </p:cxnSp>
      <p:sp>
        <p:nvSpPr>
          <p:cNvPr id="7" name="Google Shape;73;p14">
            <a:extLst>
              <a:ext uri="{FF2B5EF4-FFF2-40B4-BE49-F238E27FC236}">
                <a16:creationId xmlns:a16="http://schemas.microsoft.com/office/drawing/2014/main" id="{120915FB-B9FB-444A-82A4-4F9126F6F081}"/>
              </a:ext>
            </a:extLst>
          </p:cNvPr>
          <p:cNvSpPr txBox="1">
            <a:spLocks/>
          </p:cNvSpPr>
          <p:nvPr/>
        </p:nvSpPr>
        <p:spPr>
          <a:xfrm>
            <a:off x="-3575" y="4815049"/>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b="1" dirty="0" err="1">
                <a:solidFill>
                  <a:schemeClr val="dk1"/>
                </a:solidFill>
                <a:latin typeface="Arial" panose="020B0604020202020204" pitchFamily="34" charset="0"/>
                <a:cs typeface="Arial" panose="020B0604020202020204" pitchFamily="34" charset="0"/>
              </a:rPr>
              <a:t>S.Yakovenko</a:t>
            </a:r>
            <a:r>
              <a:rPr lang="en-US" sz="1200" b="1" dirty="0">
                <a:solidFill>
                  <a:schemeClr val="dk1"/>
                </a:solidFill>
                <a:latin typeface="Arial" panose="020B0604020202020204" pitchFamily="34" charset="0"/>
                <a:cs typeface="Arial" panose="020B0604020202020204" pitchFamily="34" charset="0"/>
              </a:rPr>
              <a:t>    </a:t>
            </a:r>
            <a:r>
              <a:rPr lang="en-GB" sz="1200" b="1" dirty="0">
                <a:latin typeface="Arial" panose="020B0604020202020204" pitchFamily="34" charset="0"/>
                <a:ea typeface="DengXian"/>
                <a:cs typeface="Arial" panose="020B0604020202020204" pitchFamily="34" charset="0"/>
              </a:rPr>
              <a:t>Creating Test Benches to Check Single Systems of the MSC-230 Cyclotron</a:t>
            </a:r>
            <a:endParaRPr lang="en-US" sz="1200" b="1" dirty="0">
              <a:solidFill>
                <a:schemeClr val="dk1"/>
              </a:solidFill>
              <a:latin typeface="Arial" panose="020B0604020202020204" pitchFamily="34" charset="0"/>
              <a:cs typeface="Arial" panose="020B0604020202020204" pitchFamily="34" charset="0"/>
            </a:endParaRPr>
          </a:p>
        </p:txBody>
      </p:sp>
      <p:sp>
        <p:nvSpPr>
          <p:cNvPr id="2" name="Прямоугольник 1">
            <a:extLst>
              <a:ext uri="{FF2B5EF4-FFF2-40B4-BE49-F238E27FC236}">
                <a16:creationId xmlns:a16="http://schemas.microsoft.com/office/drawing/2014/main" id="{F630AC92-5B44-4E38-B8B3-DDD268643AE9}"/>
              </a:ext>
            </a:extLst>
          </p:cNvPr>
          <p:cNvSpPr/>
          <p:nvPr/>
        </p:nvSpPr>
        <p:spPr>
          <a:xfrm>
            <a:off x="1445919" y="685752"/>
            <a:ext cx="6572921" cy="3771995"/>
          </a:xfrm>
          <a:prstGeom prst="rect">
            <a:avLst/>
          </a:prstGeom>
        </p:spPr>
        <p:txBody>
          <a:bodyPr wrap="square">
            <a:spAutoFit/>
          </a:bodyPr>
          <a:lstStyle/>
          <a:p>
            <a:pPr algn="just">
              <a:lnSpc>
                <a:spcPct val="107000"/>
              </a:lnSpc>
              <a:spcAft>
                <a:spcPts val="800"/>
              </a:spcAft>
            </a:pPr>
            <a:r>
              <a:rPr lang="en-US" sz="2000" b="1" dirty="0">
                <a:solidFill>
                  <a:srgbClr val="002060"/>
                </a:solidFill>
                <a:latin typeface="+mn-lt"/>
                <a:ea typeface="Calibri" panose="020F0502020204030204" pitchFamily="34" charset="0"/>
              </a:rPr>
              <a:t>2025: Creation of the test benches  for cyclotron elements test, design of the beam transport channel to the treatment room, design of the treatment room.</a:t>
            </a:r>
          </a:p>
          <a:p>
            <a:pPr algn="just">
              <a:lnSpc>
                <a:spcPct val="107000"/>
              </a:lnSpc>
              <a:spcAft>
                <a:spcPts val="800"/>
              </a:spcAft>
            </a:pPr>
            <a:r>
              <a:rPr lang="en-US" sz="2000" b="1" dirty="0">
                <a:solidFill>
                  <a:srgbClr val="002060"/>
                </a:solidFill>
                <a:latin typeface="+mn-lt"/>
                <a:ea typeface="Calibri" panose="020F0502020204030204" pitchFamily="34" charset="0"/>
              </a:rPr>
              <a:t> </a:t>
            </a:r>
          </a:p>
          <a:p>
            <a:pPr algn="just">
              <a:lnSpc>
                <a:spcPct val="107000"/>
              </a:lnSpc>
              <a:spcAft>
                <a:spcPts val="800"/>
              </a:spcAft>
            </a:pPr>
            <a:r>
              <a:rPr lang="en-US" sz="2000" b="1" dirty="0">
                <a:solidFill>
                  <a:srgbClr val="002060"/>
                </a:solidFill>
                <a:latin typeface="+mn-lt"/>
                <a:ea typeface="Calibri" panose="020F0502020204030204" pitchFamily="34" charset="0"/>
              </a:rPr>
              <a:t>2026: The MSC-230 assembling and commissioning.   Manufacturing of the transport channel and treatment room with a control panel.  </a:t>
            </a:r>
          </a:p>
          <a:p>
            <a:pPr algn="just">
              <a:lnSpc>
                <a:spcPct val="107000"/>
              </a:lnSpc>
              <a:spcAft>
                <a:spcPts val="800"/>
              </a:spcAft>
            </a:pPr>
            <a:endParaRPr lang="en-US" sz="2000" b="1" dirty="0">
              <a:solidFill>
                <a:srgbClr val="002060"/>
              </a:solidFill>
              <a:latin typeface="+mn-lt"/>
              <a:ea typeface="Calibri" panose="020F0502020204030204" pitchFamily="34" charset="0"/>
            </a:endParaRPr>
          </a:p>
          <a:p>
            <a:pPr algn="just">
              <a:lnSpc>
                <a:spcPct val="107000"/>
              </a:lnSpc>
              <a:spcAft>
                <a:spcPts val="800"/>
              </a:spcAft>
            </a:pPr>
            <a:r>
              <a:rPr lang="en-US" sz="2000" b="1" dirty="0">
                <a:solidFill>
                  <a:srgbClr val="002060"/>
                </a:solidFill>
                <a:latin typeface="+mn-lt"/>
                <a:ea typeface="Calibri" panose="020F0502020204030204" pitchFamily="34" charset="0"/>
              </a:rPr>
              <a:t>2027:  Radiobiological studies, medical certification of the proton beam and dosimetry equipment. </a:t>
            </a:r>
            <a:endParaRPr lang="ru-RU" sz="2000" dirty="0">
              <a:solidFill>
                <a:srgbClr val="002060"/>
              </a:solidFill>
              <a:latin typeface="+mn-lt"/>
              <a:ea typeface="Calibri" panose="020F0502020204030204" pitchFamily="34" charset="0"/>
            </a:endParaRPr>
          </a:p>
        </p:txBody>
      </p:sp>
      <p:sp>
        <p:nvSpPr>
          <p:cNvPr id="8" name="Google Shape;65;p14">
            <a:extLst>
              <a:ext uri="{FF2B5EF4-FFF2-40B4-BE49-F238E27FC236}">
                <a16:creationId xmlns:a16="http://schemas.microsoft.com/office/drawing/2014/main" id="{0D724FB4-55D7-4E63-97EB-C009807F1C56}"/>
              </a:ext>
            </a:extLst>
          </p:cNvPr>
          <p:cNvSpPr txBox="1">
            <a:spLocks/>
          </p:cNvSpPr>
          <p:nvPr/>
        </p:nvSpPr>
        <p:spPr>
          <a:xfrm>
            <a:off x="8797525" y="4820255"/>
            <a:ext cx="346425"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gn="ctr"/>
            <a:fld id="{00000000-1234-1234-1234-123412341234}" type="slidenum">
              <a:rPr lang="ru" sz="1100" b="1" smtClean="0">
                <a:solidFill>
                  <a:schemeClr val="dk1"/>
                </a:solidFill>
              </a:rPr>
              <a:pPr algn="ctr"/>
              <a:t>24</a:t>
            </a:fld>
            <a:endParaRPr lang="ru" sz="1100" b="1" dirty="0">
              <a:solidFill>
                <a:schemeClr val="dk1"/>
              </a:solidFill>
            </a:endParaRPr>
          </a:p>
        </p:txBody>
      </p:sp>
      <p:sp>
        <p:nvSpPr>
          <p:cNvPr id="9" name="Google Shape;73;p14">
            <a:extLst>
              <a:ext uri="{FF2B5EF4-FFF2-40B4-BE49-F238E27FC236}">
                <a16:creationId xmlns:a16="http://schemas.microsoft.com/office/drawing/2014/main" id="{81C31121-BEA6-47EA-A239-D1D1EB2B1925}"/>
              </a:ext>
            </a:extLst>
          </p:cNvPr>
          <p:cNvSpPr txBox="1">
            <a:spLocks/>
          </p:cNvSpPr>
          <p:nvPr/>
        </p:nvSpPr>
        <p:spPr>
          <a:xfrm>
            <a:off x="0" y="4820255"/>
            <a:ext cx="8797525"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675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algn="ctr">
              <a:lnSpc>
                <a:spcPct val="107000"/>
              </a:lnSpc>
              <a:spcAft>
                <a:spcPts val="800"/>
              </a:spcAft>
            </a:pPr>
            <a:endParaRPr lang="ru-RU" sz="2400" dirty="0">
              <a:solidFill>
                <a:srgbClr val="002060"/>
              </a:solidFill>
              <a:latin typeface="Times New Roman" panose="02020603050405020304" pitchFamily="18" charset="0"/>
              <a:ea typeface="Calibri" panose="020F0502020204030204" pitchFamily="34" charset="0"/>
            </a:endParaRPr>
          </a:p>
        </p:txBody>
      </p:sp>
      <p:sp>
        <p:nvSpPr>
          <p:cNvPr id="65" name="Google Shape;65;p14"/>
          <p:cNvSpPr txBox="1">
            <a:spLocks noGrp="1"/>
          </p:cNvSpPr>
          <p:nvPr>
            <p:ph type="sldNum" idx="12"/>
          </p:nvPr>
        </p:nvSpPr>
        <p:spPr>
          <a:xfrm>
            <a:off x="8804725" y="4797188"/>
            <a:ext cx="339275" cy="332175"/>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25</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0" y="4797188"/>
            <a:ext cx="9151200" cy="0"/>
          </a:xfrm>
          <a:prstGeom prst="straightConnector1">
            <a:avLst/>
          </a:prstGeom>
          <a:noFill/>
          <a:ln w="28575" cap="flat" cmpd="sng">
            <a:solidFill>
              <a:schemeClr val="accent5"/>
            </a:solidFill>
            <a:prstDash val="solid"/>
            <a:round/>
            <a:headEnd type="none" w="med" len="med"/>
            <a:tailEnd type="none" w="med" len="med"/>
          </a:ln>
        </p:spPr>
      </p:cxnSp>
      <p:sp>
        <p:nvSpPr>
          <p:cNvPr id="7" name="Google Shape;73;p14">
            <a:extLst>
              <a:ext uri="{FF2B5EF4-FFF2-40B4-BE49-F238E27FC236}">
                <a16:creationId xmlns:a16="http://schemas.microsoft.com/office/drawing/2014/main" id="{120915FB-B9FB-444A-82A4-4F9126F6F081}"/>
              </a:ext>
            </a:extLst>
          </p:cNvPr>
          <p:cNvSpPr txBox="1">
            <a:spLocks/>
          </p:cNvSpPr>
          <p:nvPr/>
        </p:nvSpPr>
        <p:spPr>
          <a:xfrm>
            <a:off x="-3575" y="4815049"/>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b="1" dirty="0" err="1">
                <a:solidFill>
                  <a:schemeClr val="dk1"/>
                </a:solidFill>
                <a:latin typeface="Arial" panose="020B0604020202020204" pitchFamily="34" charset="0"/>
                <a:cs typeface="Arial" panose="020B0604020202020204" pitchFamily="34" charset="0"/>
              </a:rPr>
              <a:t>S.Yakovenko</a:t>
            </a:r>
            <a:r>
              <a:rPr lang="en-US" sz="1200" b="1" dirty="0">
                <a:solidFill>
                  <a:schemeClr val="dk1"/>
                </a:solidFill>
                <a:latin typeface="Arial" panose="020B0604020202020204" pitchFamily="34" charset="0"/>
                <a:cs typeface="Arial" panose="020B0604020202020204" pitchFamily="34" charset="0"/>
              </a:rPr>
              <a:t>    </a:t>
            </a:r>
            <a:r>
              <a:rPr lang="en-GB" sz="1200" b="1" dirty="0">
                <a:latin typeface="Arial" panose="020B0604020202020204" pitchFamily="34" charset="0"/>
                <a:ea typeface="DengXian"/>
                <a:cs typeface="Arial" panose="020B0604020202020204" pitchFamily="34" charset="0"/>
              </a:rPr>
              <a:t>Creating Test Benches to Check Single Systems of the MSC-230 Cyclotron</a:t>
            </a:r>
            <a:endParaRPr lang="en-US" sz="1200" b="1" dirty="0">
              <a:solidFill>
                <a:schemeClr val="dk1"/>
              </a:solidFill>
              <a:latin typeface="Arial" panose="020B0604020202020204" pitchFamily="34" charset="0"/>
              <a:cs typeface="Arial" panose="020B0604020202020204" pitchFamily="34" charset="0"/>
            </a:endParaRPr>
          </a:p>
        </p:txBody>
      </p:sp>
      <p:sp>
        <p:nvSpPr>
          <p:cNvPr id="8" name="Google Shape;65;p14">
            <a:extLst>
              <a:ext uri="{FF2B5EF4-FFF2-40B4-BE49-F238E27FC236}">
                <a16:creationId xmlns:a16="http://schemas.microsoft.com/office/drawing/2014/main" id="{0D724FB4-55D7-4E63-97EB-C009807F1C56}"/>
              </a:ext>
            </a:extLst>
          </p:cNvPr>
          <p:cNvSpPr txBox="1">
            <a:spLocks/>
          </p:cNvSpPr>
          <p:nvPr/>
        </p:nvSpPr>
        <p:spPr>
          <a:xfrm>
            <a:off x="8797525" y="4820255"/>
            <a:ext cx="346425"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gn="ctr"/>
            <a:fld id="{00000000-1234-1234-1234-123412341234}" type="slidenum">
              <a:rPr lang="ru" sz="1100" b="1" smtClean="0">
                <a:solidFill>
                  <a:schemeClr val="dk1"/>
                </a:solidFill>
              </a:rPr>
              <a:pPr algn="ctr"/>
              <a:t>25</a:t>
            </a:fld>
            <a:endParaRPr lang="ru" sz="1100" b="1" dirty="0">
              <a:solidFill>
                <a:schemeClr val="dk1"/>
              </a:solidFill>
            </a:endParaRPr>
          </a:p>
        </p:txBody>
      </p:sp>
      <p:sp>
        <p:nvSpPr>
          <p:cNvPr id="9" name="Google Shape;73;p14">
            <a:extLst>
              <a:ext uri="{FF2B5EF4-FFF2-40B4-BE49-F238E27FC236}">
                <a16:creationId xmlns:a16="http://schemas.microsoft.com/office/drawing/2014/main" id="{81C31121-BEA6-47EA-A239-D1D1EB2B1925}"/>
              </a:ext>
            </a:extLst>
          </p:cNvPr>
          <p:cNvSpPr txBox="1">
            <a:spLocks/>
          </p:cNvSpPr>
          <p:nvPr/>
        </p:nvSpPr>
        <p:spPr>
          <a:xfrm>
            <a:off x="0" y="4820255"/>
            <a:ext cx="8797525"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
        <p:nvSpPr>
          <p:cNvPr id="3" name="Прямоугольник 2">
            <a:extLst>
              <a:ext uri="{FF2B5EF4-FFF2-40B4-BE49-F238E27FC236}">
                <a16:creationId xmlns:a16="http://schemas.microsoft.com/office/drawing/2014/main" id="{07B754D2-75A0-4182-A896-5F52E3E8AD68}"/>
              </a:ext>
            </a:extLst>
          </p:cNvPr>
          <p:cNvSpPr/>
          <p:nvPr/>
        </p:nvSpPr>
        <p:spPr>
          <a:xfrm>
            <a:off x="2458123" y="1636313"/>
            <a:ext cx="4572000" cy="1569660"/>
          </a:xfrm>
          <a:prstGeom prst="rect">
            <a:avLst/>
          </a:prstGeom>
        </p:spPr>
        <p:txBody>
          <a:bodyPr>
            <a:spAutoFit/>
          </a:bodyPr>
          <a:lstStyle/>
          <a:p>
            <a:pPr lvl="0" algn="ctr">
              <a:buClrTx/>
            </a:pPr>
            <a:r>
              <a:rPr lang="en-US" sz="4800" b="1" kern="1200" dirty="0">
                <a:ln w="0"/>
                <a:solidFill>
                  <a:srgbClr val="354A9E"/>
                </a:solidFill>
                <a:effectLst>
                  <a:reflection blurRad="6350" stA="53000" endA="300" endPos="35500" dir="5400000" sy="-90000" algn="bl" rotWithShape="0"/>
                </a:effectLst>
                <a:latin typeface="Calibri" panose="020F0502020204030204"/>
                <a:ea typeface="+mn-ea"/>
                <a:cs typeface="+mn-cs"/>
              </a:rPr>
              <a:t>Thank you for your attention.</a:t>
            </a:r>
            <a:endParaRPr lang="ru-RU" sz="4800" b="1" kern="1200" dirty="0">
              <a:ln w="0"/>
              <a:solidFill>
                <a:srgbClr val="354A9E"/>
              </a:solidFill>
              <a:effectLst>
                <a:reflection blurRad="6350" stA="53000" endA="300" endPos="35500" dir="5400000" sy="-90000" algn="bl" rotWithShape="0"/>
              </a:effectLst>
              <a:latin typeface="Calibri" panose="020F0502020204030204"/>
              <a:ea typeface="+mn-ea"/>
              <a:cs typeface="+mn-cs"/>
            </a:endParaRPr>
          </a:p>
        </p:txBody>
      </p:sp>
    </p:spTree>
    <p:extLst>
      <p:ext uri="{BB962C8B-B14F-4D97-AF65-F5344CB8AC3E}">
        <p14:creationId xmlns:p14="http://schemas.microsoft.com/office/powerpoint/2010/main" val="3822790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algn="ctr">
              <a:lnSpc>
                <a:spcPct val="107000"/>
              </a:lnSpc>
              <a:spcAft>
                <a:spcPts val="800"/>
              </a:spcAft>
            </a:pPr>
            <a:endParaRPr lang="ru-RU" sz="2400" dirty="0">
              <a:solidFill>
                <a:srgbClr val="002060"/>
              </a:solidFill>
              <a:latin typeface="Times New Roman" panose="02020603050405020304" pitchFamily="18" charset="0"/>
              <a:ea typeface="Calibri" panose="020F0502020204030204" pitchFamily="34" charset="0"/>
            </a:endParaRPr>
          </a:p>
        </p:txBody>
      </p:sp>
      <p:sp>
        <p:nvSpPr>
          <p:cNvPr id="65" name="Google Shape;65;p14"/>
          <p:cNvSpPr txBox="1">
            <a:spLocks noGrp="1"/>
          </p:cNvSpPr>
          <p:nvPr>
            <p:ph type="sldNum" idx="12"/>
          </p:nvPr>
        </p:nvSpPr>
        <p:spPr>
          <a:xfrm>
            <a:off x="8804725" y="4797188"/>
            <a:ext cx="339275" cy="332175"/>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26</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0" y="4797188"/>
            <a:ext cx="9151200" cy="0"/>
          </a:xfrm>
          <a:prstGeom prst="straightConnector1">
            <a:avLst/>
          </a:prstGeom>
          <a:noFill/>
          <a:ln w="28575" cap="flat" cmpd="sng">
            <a:solidFill>
              <a:schemeClr val="accent5"/>
            </a:solidFill>
            <a:prstDash val="solid"/>
            <a:round/>
            <a:headEnd type="none" w="med" len="med"/>
            <a:tailEnd type="none" w="med" len="med"/>
          </a:ln>
        </p:spPr>
      </p:cxnSp>
      <p:sp>
        <p:nvSpPr>
          <p:cNvPr id="7" name="Google Shape;73;p14">
            <a:extLst>
              <a:ext uri="{FF2B5EF4-FFF2-40B4-BE49-F238E27FC236}">
                <a16:creationId xmlns:a16="http://schemas.microsoft.com/office/drawing/2014/main" id="{120915FB-B9FB-444A-82A4-4F9126F6F081}"/>
              </a:ext>
            </a:extLst>
          </p:cNvPr>
          <p:cNvSpPr txBox="1">
            <a:spLocks/>
          </p:cNvSpPr>
          <p:nvPr/>
        </p:nvSpPr>
        <p:spPr>
          <a:xfrm>
            <a:off x="-3575" y="4815049"/>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b="1" dirty="0" err="1">
                <a:solidFill>
                  <a:schemeClr val="dk1"/>
                </a:solidFill>
                <a:latin typeface="Arial" panose="020B0604020202020204" pitchFamily="34" charset="0"/>
                <a:cs typeface="Arial" panose="020B0604020202020204" pitchFamily="34" charset="0"/>
              </a:rPr>
              <a:t>S.Yakovenko</a:t>
            </a:r>
            <a:r>
              <a:rPr lang="en-US" sz="1200" b="1" dirty="0">
                <a:solidFill>
                  <a:schemeClr val="dk1"/>
                </a:solidFill>
                <a:latin typeface="Arial" panose="020B0604020202020204" pitchFamily="34" charset="0"/>
                <a:cs typeface="Arial" panose="020B0604020202020204" pitchFamily="34" charset="0"/>
              </a:rPr>
              <a:t>    </a:t>
            </a:r>
            <a:r>
              <a:rPr lang="en-GB" sz="1200" b="1" dirty="0">
                <a:latin typeface="Arial" panose="020B0604020202020204" pitchFamily="34" charset="0"/>
                <a:ea typeface="DengXian"/>
                <a:cs typeface="Arial" panose="020B0604020202020204" pitchFamily="34" charset="0"/>
              </a:rPr>
              <a:t>Creating Test Benches to Check Single Systems of the MSC-230 Cyclotron</a:t>
            </a:r>
            <a:endParaRPr lang="en-US" sz="1200" b="1" dirty="0">
              <a:solidFill>
                <a:schemeClr val="dk1"/>
              </a:solidFill>
              <a:latin typeface="Arial" panose="020B0604020202020204" pitchFamily="34" charset="0"/>
              <a:cs typeface="Arial" panose="020B0604020202020204" pitchFamily="34" charset="0"/>
            </a:endParaRPr>
          </a:p>
        </p:txBody>
      </p:sp>
      <p:sp>
        <p:nvSpPr>
          <p:cNvPr id="8" name="Google Shape;65;p14">
            <a:extLst>
              <a:ext uri="{FF2B5EF4-FFF2-40B4-BE49-F238E27FC236}">
                <a16:creationId xmlns:a16="http://schemas.microsoft.com/office/drawing/2014/main" id="{0D724FB4-55D7-4E63-97EB-C009807F1C56}"/>
              </a:ext>
            </a:extLst>
          </p:cNvPr>
          <p:cNvSpPr txBox="1">
            <a:spLocks/>
          </p:cNvSpPr>
          <p:nvPr/>
        </p:nvSpPr>
        <p:spPr>
          <a:xfrm>
            <a:off x="8797525" y="4820255"/>
            <a:ext cx="346425"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gn="ctr"/>
            <a:fld id="{00000000-1234-1234-1234-123412341234}" type="slidenum">
              <a:rPr lang="ru" sz="1100" b="1" smtClean="0">
                <a:solidFill>
                  <a:schemeClr val="dk1"/>
                </a:solidFill>
              </a:rPr>
              <a:pPr algn="ctr"/>
              <a:t>26</a:t>
            </a:fld>
            <a:endParaRPr lang="ru" sz="1100" b="1" dirty="0">
              <a:solidFill>
                <a:schemeClr val="dk1"/>
              </a:solidFill>
            </a:endParaRPr>
          </a:p>
        </p:txBody>
      </p:sp>
      <p:sp>
        <p:nvSpPr>
          <p:cNvPr id="9" name="Google Shape;73;p14">
            <a:extLst>
              <a:ext uri="{FF2B5EF4-FFF2-40B4-BE49-F238E27FC236}">
                <a16:creationId xmlns:a16="http://schemas.microsoft.com/office/drawing/2014/main" id="{81C31121-BEA6-47EA-A239-D1D1EB2B1925}"/>
              </a:ext>
            </a:extLst>
          </p:cNvPr>
          <p:cNvSpPr txBox="1">
            <a:spLocks/>
          </p:cNvSpPr>
          <p:nvPr/>
        </p:nvSpPr>
        <p:spPr>
          <a:xfrm>
            <a:off x="0" y="4820255"/>
            <a:ext cx="8797525"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pic>
        <p:nvPicPr>
          <p:cNvPr id="11" name="Рисунок 10">
            <a:extLst>
              <a:ext uri="{FF2B5EF4-FFF2-40B4-BE49-F238E27FC236}">
                <a16:creationId xmlns:a16="http://schemas.microsoft.com/office/drawing/2014/main" id="{5D279A65-8909-4B0A-936B-77F53D67FFFF}"/>
              </a:ext>
            </a:extLst>
          </p:cNvPr>
          <p:cNvPicPr>
            <a:picLocks noChangeAspect="1"/>
          </p:cNvPicPr>
          <p:nvPr/>
        </p:nvPicPr>
        <p:blipFill>
          <a:blip r:embed="rId3"/>
          <a:stretch>
            <a:fillRect/>
          </a:stretch>
        </p:blipFill>
        <p:spPr>
          <a:xfrm>
            <a:off x="142057" y="411460"/>
            <a:ext cx="3093206" cy="4374249"/>
          </a:xfrm>
          <a:prstGeom prst="rect">
            <a:avLst/>
          </a:prstGeom>
        </p:spPr>
      </p:pic>
      <p:pic>
        <p:nvPicPr>
          <p:cNvPr id="13" name="Рисунок 12">
            <a:extLst>
              <a:ext uri="{FF2B5EF4-FFF2-40B4-BE49-F238E27FC236}">
                <a16:creationId xmlns:a16="http://schemas.microsoft.com/office/drawing/2014/main" id="{61CE2157-B404-44FE-991B-00E0717F5397}"/>
              </a:ext>
            </a:extLst>
          </p:cNvPr>
          <p:cNvPicPr>
            <a:picLocks noChangeAspect="1"/>
          </p:cNvPicPr>
          <p:nvPr/>
        </p:nvPicPr>
        <p:blipFill>
          <a:blip r:embed="rId4"/>
          <a:stretch>
            <a:fillRect/>
          </a:stretch>
        </p:blipFill>
        <p:spPr>
          <a:xfrm>
            <a:off x="3132231" y="411460"/>
            <a:ext cx="3107607" cy="4394615"/>
          </a:xfrm>
          <a:prstGeom prst="rect">
            <a:avLst/>
          </a:prstGeom>
        </p:spPr>
      </p:pic>
      <p:pic>
        <p:nvPicPr>
          <p:cNvPr id="15" name="Рисунок 14">
            <a:extLst>
              <a:ext uri="{FF2B5EF4-FFF2-40B4-BE49-F238E27FC236}">
                <a16:creationId xmlns:a16="http://schemas.microsoft.com/office/drawing/2014/main" id="{3989B21E-0305-4378-8F89-3F4BF0948FF8}"/>
              </a:ext>
            </a:extLst>
          </p:cNvPr>
          <p:cNvPicPr>
            <a:picLocks noChangeAspect="1"/>
          </p:cNvPicPr>
          <p:nvPr/>
        </p:nvPicPr>
        <p:blipFill>
          <a:blip r:embed="rId5"/>
          <a:stretch>
            <a:fillRect/>
          </a:stretch>
        </p:blipFill>
        <p:spPr>
          <a:xfrm>
            <a:off x="5908739" y="411460"/>
            <a:ext cx="3093206" cy="4374249"/>
          </a:xfrm>
          <a:prstGeom prst="rect">
            <a:avLst/>
          </a:prstGeom>
        </p:spPr>
      </p:pic>
    </p:spTree>
    <p:extLst>
      <p:ext uri="{BB962C8B-B14F-4D97-AF65-F5344CB8AC3E}">
        <p14:creationId xmlns:p14="http://schemas.microsoft.com/office/powerpoint/2010/main" val="2120765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lvl="0" algn="ctr">
              <a:buSzPts val="1100"/>
            </a:pPr>
            <a:r>
              <a:rPr lang="en-US" dirty="0">
                <a:solidFill>
                  <a:srgbClr val="203864"/>
                </a:solidFill>
              </a:rPr>
              <a:t>Outline</a:t>
            </a:r>
            <a:endParaRPr dirty="0">
              <a:solidFill>
                <a:srgbClr val="203864"/>
              </a:solidFill>
            </a:endParaRPr>
          </a:p>
        </p:txBody>
      </p:sp>
      <p:sp>
        <p:nvSpPr>
          <p:cNvPr id="65" name="Google Shape;65;p14"/>
          <p:cNvSpPr txBox="1">
            <a:spLocks noGrp="1"/>
          </p:cNvSpPr>
          <p:nvPr>
            <p:ph type="sldNum" idx="12"/>
          </p:nvPr>
        </p:nvSpPr>
        <p:spPr>
          <a:xfrm>
            <a:off x="8808300" y="4797188"/>
            <a:ext cx="335700" cy="332175"/>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3</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0" y="4797188"/>
            <a:ext cx="9151200" cy="0"/>
          </a:xfrm>
          <a:prstGeom prst="straightConnector1">
            <a:avLst/>
          </a:prstGeom>
          <a:noFill/>
          <a:ln w="28575" cap="flat" cmpd="sng">
            <a:solidFill>
              <a:schemeClr val="accent5"/>
            </a:solidFill>
            <a:prstDash val="solid"/>
            <a:round/>
            <a:headEnd type="none" w="med" len="med"/>
            <a:tailEnd type="none" w="med" len="med"/>
          </a:ln>
        </p:spPr>
      </p:cxnSp>
      <p:sp>
        <p:nvSpPr>
          <p:cNvPr id="4" name="TextBox 3">
            <a:extLst>
              <a:ext uri="{FF2B5EF4-FFF2-40B4-BE49-F238E27FC236}">
                <a16:creationId xmlns:a16="http://schemas.microsoft.com/office/drawing/2014/main" id="{37630348-4B85-4A6A-8680-676968EE3392}"/>
              </a:ext>
            </a:extLst>
          </p:cNvPr>
          <p:cNvSpPr txBox="1"/>
          <p:nvPr/>
        </p:nvSpPr>
        <p:spPr>
          <a:xfrm>
            <a:off x="1316705" y="1174829"/>
            <a:ext cx="7659445" cy="2793842"/>
          </a:xfrm>
          <a:prstGeom prst="rect">
            <a:avLst/>
          </a:prstGeom>
          <a:noFill/>
        </p:spPr>
        <p:txBody>
          <a:bodyPr wrap="square" rtlCol="0">
            <a:spAutoFit/>
          </a:bodyPr>
          <a:lstStyle/>
          <a:p>
            <a:pPr marL="285750" indent="-285750">
              <a:lnSpc>
                <a:spcPct val="150000"/>
              </a:lnSpc>
              <a:buFontTx/>
              <a:buChar char="-"/>
            </a:pPr>
            <a:r>
              <a:rPr lang="en-US" sz="2400" b="1" dirty="0">
                <a:solidFill>
                  <a:srgbClr val="203864"/>
                </a:solidFill>
                <a:latin typeface="Arial" panose="020B0604020202020204" pitchFamily="34" charset="0"/>
                <a:cs typeface="Arial" panose="020B0604020202020204" pitchFamily="34" charset="0"/>
              </a:rPr>
              <a:t>Proton therapy at JINR</a:t>
            </a:r>
          </a:p>
          <a:p>
            <a:pPr marL="285750" indent="-285750">
              <a:lnSpc>
                <a:spcPct val="150000"/>
              </a:lnSpc>
              <a:buFontTx/>
              <a:buChar char="-"/>
            </a:pPr>
            <a:r>
              <a:rPr lang="en-US" sz="2400" b="1" dirty="0">
                <a:solidFill>
                  <a:srgbClr val="203864"/>
                </a:solidFill>
                <a:latin typeface="Arial" panose="020B0604020202020204" pitchFamily="34" charset="0"/>
                <a:cs typeface="Arial" panose="020B0604020202020204" pitchFamily="34" charset="0"/>
              </a:rPr>
              <a:t>The MSC-230 Description and Status</a:t>
            </a:r>
          </a:p>
          <a:p>
            <a:pPr marL="285750" indent="-285750">
              <a:lnSpc>
                <a:spcPct val="150000"/>
              </a:lnSpc>
              <a:buFontTx/>
              <a:buChar char="-"/>
            </a:pPr>
            <a:r>
              <a:rPr lang="en-US" sz="2400" b="1" dirty="0">
                <a:solidFill>
                  <a:srgbClr val="203864"/>
                </a:solidFill>
                <a:latin typeface="Arial" panose="020B0604020202020204" pitchFamily="34" charset="0"/>
                <a:cs typeface="Arial" panose="020B0604020202020204" pitchFamily="34" charset="0"/>
              </a:rPr>
              <a:t> MSC-230 test benches</a:t>
            </a:r>
          </a:p>
          <a:p>
            <a:pPr marL="285750" indent="-285750">
              <a:lnSpc>
                <a:spcPct val="150000"/>
              </a:lnSpc>
              <a:buFontTx/>
              <a:buChar char="-"/>
            </a:pPr>
            <a:r>
              <a:rPr lang="en-GB" sz="2400" b="1" dirty="0">
                <a:solidFill>
                  <a:srgbClr val="203864"/>
                </a:solidFill>
                <a:latin typeface="Arial" panose="020B0604020202020204" pitchFamily="34" charset="0"/>
                <a:ea typeface="Calibri" panose="020F0502020204030204" pitchFamily="34" charset="0"/>
                <a:cs typeface="Arial" panose="020B0604020202020204" pitchFamily="34" charset="0"/>
              </a:rPr>
              <a:t>Infrastructure for radiobiological researches</a:t>
            </a:r>
          </a:p>
          <a:p>
            <a:pPr marL="285750" indent="-285750">
              <a:lnSpc>
                <a:spcPct val="150000"/>
              </a:lnSpc>
              <a:buFontTx/>
              <a:buChar char="-"/>
            </a:pPr>
            <a:r>
              <a:rPr lang="en-US" sz="2400" b="1" dirty="0">
                <a:solidFill>
                  <a:srgbClr val="002060"/>
                </a:solidFill>
                <a:latin typeface="Arial" panose="020B0604020202020204" pitchFamily="34" charset="0"/>
                <a:ea typeface="Calibri" panose="020F0502020204030204" pitchFamily="34" charset="0"/>
                <a:cs typeface="Arial" panose="020B0604020202020204" pitchFamily="34" charset="0"/>
              </a:rPr>
              <a:t>Expected</a:t>
            </a:r>
            <a:r>
              <a:rPr lang="ru-RU" sz="24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dirty="0">
                <a:solidFill>
                  <a:srgbClr val="002060"/>
                </a:solidFill>
                <a:latin typeface="Arial" panose="020B0604020202020204" pitchFamily="34" charset="0"/>
                <a:ea typeface="Calibri" panose="020F0502020204030204" pitchFamily="34" charset="0"/>
                <a:cs typeface="Arial" panose="020B0604020202020204" pitchFamily="34" charset="0"/>
              </a:rPr>
              <a:t>results</a:t>
            </a:r>
            <a:endParaRPr lang="ru-RU" b="1" dirty="0">
              <a:latin typeface="Arial" panose="020B0604020202020204" pitchFamily="34" charset="0"/>
              <a:cs typeface="Arial" panose="020B0604020202020204" pitchFamily="34" charset="0"/>
            </a:endParaRPr>
          </a:p>
        </p:txBody>
      </p:sp>
      <p:sp>
        <p:nvSpPr>
          <p:cNvPr id="8" name="Google Shape;73;p14">
            <a:extLst>
              <a:ext uri="{FF2B5EF4-FFF2-40B4-BE49-F238E27FC236}">
                <a16:creationId xmlns:a16="http://schemas.microsoft.com/office/drawing/2014/main" id="{43C54927-C247-4A5D-9508-22CF3CB3C436}"/>
              </a:ext>
            </a:extLst>
          </p:cNvPr>
          <p:cNvSpPr txBox="1">
            <a:spLocks/>
          </p:cNvSpPr>
          <p:nvPr/>
        </p:nvSpPr>
        <p:spPr>
          <a:xfrm>
            <a:off x="0" y="4820255"/>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948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13" name="Rectangle 2">
            <a:extLst>
              <a:ext uri="{FF2B5EF4-FFF2-40B4-BE49-F238E27FC236}">
                <a16:creationId xmlns:a16="http://schemas.microsoft.com/office/drawing/2014/main" id="{850ADBA6-17EE-4355-A2F1-89DF099FF339}"/>
              </a:ext>
            </a:extLst>
          </p:cNvPr>
          <p:cNvSpPr txBox="1">
            <a:spLocks noChangeArrowheads="1"/>
          </p:cNvSpPr>
          <p:nvPr/>
        </p:nvSpPr>
        <p:spPr bwMode="auto">
          <a:xfrm>
            <a:off x="0" y="375651"/>
            <a:ext cx="6382886" cy="4401847"/>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Milestones of activity:</a:t>
            </a:r>
            <a:br>
              <a:rPr kumimoji="0" lang="en-US" sz="20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br>
            <a:r>
              <a:rPr kumimoji="0" lang="en-US" sz="20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1967 – the beginning of the research on proton therapy;</a:t>
            </a:r>
            <a:br>
              <a:rPr kumimoji="0" lang="en-US" sz="20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br>
            <a:r>
              <a:rPr kumimoji="0" lang="en-US" sz="20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1968 –1974 – first 84 patients treated with protons;</a:t>
            </a:r>
            <a:br>
              <a:rPr kumimoji="0" lang="en-US" sz="20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br>
            <a:r>
              <a:rPr kumimoji="0" lang="en-US" sz="20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1975 –1986 – upgrading of the accelerator and construction of a multi-room Medico-Technical Complex for hadron therapy;</a:t>
            </a:r>
            <a:br>
              <a:rPr kumimoji="0" lang="en-US" sz="20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br>
            <a:r>
              <a:rPr kumimoji="0" lang="en-US" sz="20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1987-1996 – treating of 40 patients with protons, mostly with uterine cervix cancer;</a:t>
            </a:r>
            <a:br>
              <a:rPr kumimoji="0" lang="en-US" sz="20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br>
            <a:r>
              <a:rPr kumimoji="0" lang="en-US" sz="20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1999, December – inauguration of a Radiological Department of the </a:t>
            </a:r>
            <a:r>
              <a:rPr kumimoji="0" lang="en-US" sz="2000"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Dubna</a:t>
            </a:r>
            <a:r>
              <a:rPr kumimoji="0" lang="en-US" sz="20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hospital;</a:t>
            </a:r>
            <a:br>
              <a:rPr kumimoji="0" lang="en-US" sz="20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br>
            <a:r>
              <a:rPr kumimoji="0" lang="en-US" sz="20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1999-2019, October - treating of about 1300 patients. Realization of a technique for 3D conformal proton radiotherapy.</a:t>
            </a:r>
            <a:endParaRPr kumimoji="0" lang="ru-RU" sz="20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4" name="Picture 3" descr="IMG_7648">
            <a:extLst>
              <a:ext uri="{FF2B5EF4-FFF2-40B4-BE49-F238E27FC236}">
                <a16:creationId xmlns:a16="http://schemas.microsoft.com/office/drawing/2014/main" id="{DEAA5D49-E9C2-4F44-9831-A6058FA28583}"/>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a:fillRect/>
          </a:stretch>
        </p:blipFill>
        <p:spPr>
          <a:xfrm>
            <a:off x="6085678" y="427427"/>
            <a:ext cx="2890422" cy="3251726"/>
          </a:xfrm>
          <a:prstGeom prst="rect">
            <a:avLst/>
          </a:prstGeo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Прямоугольник 3">
            <a:extLst>
              <a:ext uri="{FF2B5EF4-FFF2-40B4-BE49-F238E27FC236}">
                <a16:creationId xmlns:a16="http://schemas.microsoft.com/office/drawing/2014/main" id="{DD264D3F-0BE1-4981-8DB2-0831EBE67EEA}"/>
              </a:ext>
            </a:extLst>
          </p:cNvPr>
          <p:cNvSpPr/>
          <p:nvPr/>
        </p:nvSpPr>
        <p:spPr>
          <a:xfrm>
            <a:off x="6105418" y="3741998"/>
            <a:ext cx="2890422" cy="954107"/>
          </a:xfrm>
          <a:prstGeom prst="rect">
            <a:avLst/>
          </a:prstGeom>
        </p:spPr>
        <p:txBody>
          <a:bodyPr wrap="square">
            <a:spAutoFit/>
          </a:bodyPr>
          <a:lstStyle/>
          <a:p>
            <a:pPr algn="just">
              <a:defRPr/>
            </a:pPr>
            <a:r>
              <a:rPr lang="en-US" dirty="0">
                <a:solidFill>
                  <a:srgbClr val="002060"/>
                </a:solidFill>
                <a:latin typeface="Arial" charset="0"/>
              </a:rPr>
              <a:t>Treatment room No 1 for 3D conformal proton therapy of tumors seated in the head, neck, and trunk </a:t>
            </a:r>
          </a:p>
        </p:txBody>
      </p:sp>
      <p:sp>
        <p:nvSpPr>
          <p:cNvPr id="17" name="Google Shape;73;p14">
            <a:extLst>
              <a:ext uri="{FF2B5EF4-FFF2-40B4-BE49-F238E27FC236}">
                <a16:creationId xmlns:a16="http://schemas.microsoft.com/office/drawing/2014/main" id="{71938A6C-4419-4D21-A507-DBB59EC5D023}"/>
              </a:ext>
            </a:extLst>
          </p:cNvPr>
          <p:cNvSpPr txBox="1">
            <a:spLocks/>
          </p:cNvSpPr>
          <p:nvPr/>
        </p:nvSpPr>
        <p:spPr>
          <a:xfrm>
            <a:off x="0" y="4820255"/>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
        <p:nvSpPr>
          <p:cNvPr id="19" name="Google Shape;65;p14">
            <a:extLst>
              <a:ext uri="{FF2B5EF4-FFF2-40B4-BE49-F238E27FC236}">
                <a16:creationId xmlns:a16="http://schemas.microsoft.com/office/drawing/2014/main" id="{7B9F98B7-D902-4C84-BC65-5AA09E378AC1}"/>
              </a:ext>
            </a:extLst>
          </p:cNvPr>
          <p:cNvSpPr txBox="1">
            <a:spLocks noGrp="1"/>
          </p:cNvSpPr>
          <p:nvPr>
            <p:ph type="sldNum" idx="12"/>
          </p:nvPr>
        </p:nvSpPr>
        <p:spPr>
          <a:xfrm>
            <a:off x="8808300" y="4820255"/>
            <a:ext cx="335650" cy="314314"/>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4</a:t>
            </a:fld>
            <a:endParaRPr sz="1100" b="1" dirty="0">
              <a:solidFill>
                <a:schemeClr val="dk1"/>
              </a:solidFill>
            </a:endParaRPr>
          </a:p>
        </p:txBody>
      </p:sp>
      <p:sp>
        <p:nvSpPr>
          <p:cNvPr id="20" name="Google Shape;64;p14">
            <a:extLst>
              <a:ext uri="{FF2B5EF4-FFF2-40B4-BE49-F238E27FC236}">
                <a16:creationId xmlns:a16="http://schemas.microsoft.com/office/drawing/2014/main" id="{20E5F199-91AA-41DB-8A80-449E570F5AD6}"/>
              </a:ext>
            </a:extLst>
          </p:cNvPr>
          <p:cNvSpPr txBox="1">
            <a:spLocks/>
          </p:cNvSpPr>
          <p:nvPr/>
        </p:nvSpPr>
        <p:spPr>
          <a:xfrm>
            <a:off x="25" y="0"/>
            <a:ext cx="9144000" cy="393600"/>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SzPts val="1100"/>
            </a:pPr>
            <a:r>
              <a:rPr lang="en-US" dirty="0">
                <a:solidFill>
                  <a:srgbClr val="002060"/>
                </a:solidFill>
              </a:rPr>
              <a:t>Proton therapy at JINR</a:t>
            </a:r>
          </a:p>
        </p:txBody>
      </p:sp>
    </p:spTree>
    <p:extLst>
      <p:ext uri="{BB962C8B-B14F-4D97-AF65-F5344CB8AC3E}">
        <p14:creationId xmlns:p14="http://schemas.microsoft.com/office/powerpoint/2010/main" val="2475076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lvl="0" algn="ctr">
              <a:buSzPts val="1100"/>
            </a:pPr>
            <a:r>
              <a:rPr lang="en-US" dirty="0">
                <a:solidFill>
                  <a:srgbClr val="002060"/>
                </a:solidFill>
              </a:rPr>
              <a:t>Proton therapy at JINR</a:t>
            </a:r>
            <a:endParaRPr dirty="0">
              <a:solidFill>
                <a:srgbClr val="002060"/>
              </a:solidFill>
            </a:endParaRPr>
          </a:p>
        </p:txBody>
      </p:sp>
      <p:sp>
        <p:nvSpPr>
          <p:cNvPr id="65" name="Google Shape;65;p14"/>
          <p:cNvSpPr txBox="1">
            <a:spLocks noGrp="1"/>
          </p:cNvSpPr>
          <p:nvPr>
            <p:ph type="sldNum" idx="12"/>
          </p:nvPr>
        </p:nvSpPr>
        <p:spPr>
          <a:xfrm>
            <a:off x="8808300" y="4820255"/>
            <a:ext cx="335650" cy="314314"/>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5</a:t>
            </a:fld>
            <a:endParaRPr sz="1100" b="1" dirty="0">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0" y="4784338"/>
            <a:ext cx="9151200" cy="0"/>
          </a:xfrm>
          <a:prstGeom prst="straightConnector1">
            <a:avLst/>
          </a:prstGeom>
          <a:noFill/>
          <a:ln w="28575" cap="flat" cmpd="sng">
            <a:solidFill>
              <a:schemeClr val="accent5"/>
            </a:solidFill>
            <a:prstDash val="solid"/>
            <a:round/>
            <a:headEnd type="none" w="med" len="med"/>
            <a:tailEnd type="none" w="med" len="med"/>
          </a:ln>
        </p:spPr>
      </p:cxnSp>
      <p:pic>
        <p:nvPicPr>
          <p:cNvPr id="7" name="Рисунок 6">
            <a:extLst>
              <a:ext uri="{FF2B5EF4-FFF2-40B4-BE49-F238E27FC236}">
                <a16:creationId xmlns:a16="http://schemas.microsoft.com/office/drawing/2014/main" id="{747C56F0-D9BD-4314-83C3-B0844F6630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0794" y="423934"/>
            <a:ext cx="6502411" cy="4334941"/>
          </a:xfrm>
          <a:prstGeom prst="rect">
            <a:avLst/>
          </a:prstGeom>
        </p:spPr>
      </p:pic>
      <p:sp>
        <p:nvSpPr>
          <p:cNvPr id="8" name="Rectangle 2">
            <a:extLst>
              <a:ext uri="{FF2B5EF4-FFF2-40B4-BE49-F238E27FC236}">
                <a16:creationId xmlns:a16="http://schemas.microsoft.com/office/drawing/2014/main" id="{17BC2693-9180-4AFE-8039-5EB70EA5BC6B}"/>
              </a:ext>
            </a:extLst>
          </p:cNvPr>
          <p:cNvSpPr txBox="1">
            <a:spLocks noChangeArrowheads="1"/>
          </p:cNvSpPr>
          <p:nvPr/>
        </p:nvSpPr>
        <p:spPr>
          <a:xfrm>
            <a:off x="1568123" y="4363135"/>
            <a:ext cx="5742432" cy="305307"/>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mn-ea"/>
                <a:cs typeface="+mn-cs"/>
              </a:rPr>
              <a:t>Pha</a:t>
            </a:r>
            <a:r>
              <a:rPr lang="en-US" sz="2400" dirty="0">
                <a:solidFill>
                  <a:srgbClr val="FFFF00"/>
                </a:solidFill>
                <a:effectLst>
                  <a:outerShdw blurRad="38100" dist="38100" dir="2700000" algn="tl">
                    <a:srgbClr val="000000">
                      <a:alpha val="43137"/>
                    </a:srgbClr>
                  </a:outerShdw>
                </a:effectLst>
                <a:latin typeface="Arial"/>
                <a:ea typeface="+mn-ea"/>
                <a:cs typeface="+mn-cs"/>
              </a:rPr>
              <a:t>s</a:t>
            </a:r>
            <a:r>
              <a:rPr kumimoji="0" lang="en-US" sz="2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mn-ea"/>
                <a:cs typeface="+mn-cs"/>
              </a:rPr>
              <a:t>otron</a:t>
            </a:r>
            <a:r>
              <a:rPr kumimoji="0" lang="ru-RU"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1949-2023</a:t>
            </a:r>
          </a:p>
        </p:txBody>
      </p:sp>
      <p:sp>
        <p:nvSpPr>
          <p:cNvPr id="11" name="Google Shape;73;p14">
            <a:extLst>
              <a:ext uri="{FF2B5EF4-FFF2-40B4-BE49-F238E27FC236}">
                <a16:creationId xmlns:a16="http://schemas.microsoft.com/office/drawing/2014/main" id="{E0EDA347-9E68-47D0-B1CE-276BBF983593}"/>
              </a:ext>
            </a:extLst>
          </p:cNvPr>
          <p:cNvSpPr txBox="1">
            <a:spLocks/>
          </p:cNvSpPr>
          <p:nvPr/>
        </p:nvSpPr>
        <p:spPr>
          <a:xfrm>
            <a:off x="0" y="4820255"/>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6168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pic>
        <p:nvPicPr>
          <p:cNvPr id="3" name="Рисунок 2">
            <a:extLst>
              <a:ext uri="{FF2B5EF4-FFF2-40B4-BE49-F238E27FC236}">
                <a16:creationId xmlns:a16="http://schemas.microsoft.com/office/drawing/2014/main" id="{6CF09017-5C39-4CE2-B0BE-CDB839A1C58D}"/>
              </a:ext>
            </a:extLst>
          </p:cNvPr>
          <p:cNvPicPr>
            <a:picLocks noChangeAspect="1"/>
          </p:cNvPicPr>
          <p:nvPr/>
        </p:nvPicPr>
        <p:blipFill>
          <a:blip r:embed="rId3"/>
          <a:stretch>
            <a:fillRect/>
          </a:stretch>
        </p:blipFill>
        <p:spPr>
          <a:xfrm>
            <a:off x="38335" y="428775"/>
            <a:ext cx="3086520" cy="4356345"/>
          </a:xfrm>
          <a:prstGeom prst="rect">
            <a:avLst/>
          </a:prstGeom>
        </p:spPr>
      </p:pic>
      <p:pic>
        <p:nvPicPr>
          <p:cNvPr id="8" name="Рисунок 7">
            <a:extLst>
              <a:ext uri="{FF2B5EF4-FFF2-40B4-BE49-F238E27FC236}">
                <a16:creationId xmlns:a16="http://schemas.microsoft.com/office/drawing/2014/main" id="{21195B5B-88BE-464C-A893-B8F5D9D5EBB5}"/>
              </a:ext>
            </a:extLst>
          </p:cNvPr>
          <p:cNvPicPr>
            <a:picLocks noChangeAspect="1"/>
          </p:cNvPicPr>
          <p:nvPr/>
        </p:nvPicPr>
        <p:blipFill>
          <a:blip r:embed="rId4"/>
          <a:stretch>
            <a:fillRect/>
          </a:stretch>
        </p:blipFill>
        <p:spPr>
          <a:xfrm>
            <a:off x="3124855" y="424605"/>
            <a:ext cx="3086520" cy="4364687"/>
          </a:xfrm>
          <a:prstGeom prst="rect">
            <a:avLst/>
          </a:prstGeom>
        </p:spPr>
      </p:pic>
      <p:graphicFrame>
        <p:nvGraphicFramePr>
          <p:cNvPr id="10" name="Таблица 9">
            <a:extLst>
              <a:ext uri="{FF2B5EF4-FFF2-40B4-BE49-F238E27FC236}">
                <a16:creationId xmlns:a16="http://schemas.microsoft.com/office/drawing/2014/main" id="{4BAF7DA7-0B38-4DDD-BCFD-F1794F822CA4}"/>
              </a:ext>
            </a:extLst>
          </p:cNvPr>
          <p:cNvGraphicFramePr>
            <a:graphicFrameLocks noGrp="1"/>
          </p:cNvGraphicFramePr>
          <p:nvPr>
            <p:extLst>
              <p:ext uri="{D42A27DB-BD31-4B8C-83A1-F6EECF244321}">
                <p14:modId xmlns:p14="http://schemas.microsoft.com/office/powerpoint/2010/main" val="897382107"/>
              </p:ext>
            </p:extLst>
          </p:nvPr>
        </p:nvGraphicFramePr>
        <p:xfrm>
          <a:off x="6385410" y="2956971"/>
          <a:ext cx="2704768" cy="1531697"/>
        </p:xfrm>
        <a:graphic>
          <a:graphicData uri="http://schemas.openxmlformats.org/drawingml/2006/table">
            <a:tbl>
              <a:tblPr firstRow="1" firstCol="1" bandRow="1"/>
              <a:tblGrid>
                <a:gridCol w="1570125">
                  <a:extLst>
                    <a:ext uri="{9D8B030D-6E8A-4147-A177-3AD203B41FA5}">
                      <a16:colId xmlns:a16="http://schemas.microsoft.com/office/drawing/2014/main" val="1853417313"/>
                    </a:ext>
                  </a:extLst>
                </a:gridCol>
                <a:gridCol w="1134643">
                  <a:extLst>
                    <a:ext uri="{9D8B030D-6E8A-4147-A177-3AD203B41FA5}">
                      <a16:colId xmlns:a16="http://schemas.microsoft.com/office/drawing/2014/main" val="4244704873"/>
                    </a:ext>
                  </a:extLst>
                </a:gridCol>
              </a:tblGrid>
              <a:tr h="532754">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9pPr>
                    </a:lstStyle>
                    <a:p>
                      <a:pPr algn="ctr">
                        <a:lnSpc>
                          <a:spcPct val="107000"/>
                        </a:lnSpc>
                        <a:spcAft>
                          <a:spcPts val="0"/>
                        </a:spcAft>
                      </a:pPr>
                      <a:r>
                        <a:rPr kumimoji="0" lang="en-US" sz="1400" b="0" i="0" u="none" strike="noStrike" kern="1200" cap="none" spc="0" normalizeH="0" baseline="0" noProof="0" dirty="0">
                          <a:ln>
                            <a:noFill/>
                          </a:ln>
                          <a:solidFill>
                            <a:srgbClr val="00B0F0"/>
                          </a:solidFill>
                          <a:effectLst/>
                          <a:uLnTx/>
                          <a:uFillTx/>
                          <a:latin typeface="Arial"/>
                          <a:ea typeface="DejaVu Sans"/>
                          <a:cs typeface="Times New Roman" panose="02020603050405020304" pitchFamily="18" charset="0"/>
                          <a:sym typeface="Arial"/>
                        </a:rPr>
                        <a:t>Extracted beam current</a:t>
                      </a:r>
                      <a:r>
                        <a:rPr kumimoji="0" lang="ru-RU" sz="1400" b="0" i="0" u="none" strike="noStrike" kern="1200" cap="none" spc="0" normalizeH="0" baseline="0" noProof="0" dirty="0">
                          <a:ln>
                            <a:noFill/>
                          </a:ln>
                          <a:solidFill>
                            <a:srgbClr val="00B0F0"/>
                          </a:solidFill>
                          <a:effectLst/>
                          <a:uLnTx/>
                          <a:uFillTx/>
                          <a:latin typeface="Arial"/>
                          <a:ea typeface="DejaVu Sans"/>
                          <a:cs typeface="Times New Roman" panose="02020603050405020304" pitchFamily="18" charset="0"/>
                          <a:sym typeface="Arial"/>
                        </a:rPr>
                        <a:t>,</a:t>
                      </a:r>
                      <a:r>
                        <a:rPr kumimoji="0" lang="en-US" sz="1400" b="0" i="0" u="none" strike="noStrike" kern="1200" cap="none" spc="0" normalizeH="0" baseline="0" noProof="0" dirty="0">
                          <a:ln>
                            <a:noFill/>
                          </a:ln>
                          <a:solidFill>
                            <a:srgbClr val="00B0F0"/>
                          </a:solidFill>
                          <a:effectLst/>
                          <a:uLnTx/>
                          <a:uFillTx/>
                          <a:latin typeface="Arial"/>
                          <a:cs typeface="Times New Roman" panose="02020603050405020304" pitchFamily="18" charset="0"/>
                        </a:rPr>
                        <a:t>µA </a:t>
                      </a:r>
                      <a:r>
                        <a:rPr lang="ru-RU" sz="1400" dirty="0">
                          <a:solidFill>
                            <a:srgbClr val="203864"/>
                          </a:solidFill>
                          <a:effectLst/>
                          <a:latin typeface="Times New Roman" panose="02020603050405020304" pitchFamily="18" charset="0"/>
                          <a:cs typeface="Times New Roman" panose="02020603050405020304" pitchFamily="18" charset="0"/>
                        </a:rPr>
                        <a:t>(</a:t>
                      </a:r>
                      <a:r>
                        <a:rPr lang="en-US" sz="1400" dirty="0">
                          <a:solidFill>
                            <a:srgbClr val="203864"/>
                          </a:solidFill>
                          <a:effectLst/>
                          <a:latin typeface="Times New Roman" panose="02020603050405020304" pitchFamily="18" charset="0"/>
                          <a:cs typeface="Times New Roman" panose="02020603050405020304" pitchFamily="18" charset="0"/>
                        </a:rPr>
                        <a:t>continuous mode</a:t>
                      </a:r>
                      <a:r>
                        <a:rPr lang="ru-RU" sz="1400" dirty="0">
                          <a:solidFill>
                            <a:srgbClr val="203864"/>
                          </a:solidFill>
                          <a:effectLst/>
                          <a:latin typeface="Times New Roman" panose="02020603050405020304" pitchFamily="18" charset="0"/>
                          <a:cs typeface="Times New Roman" panose="02020603050405020304" pitchFamily="18" charset="0"/>
                        </a:rPr>
                        <a:t>)</a:t>
                      </a:r>
                      <a:endParaRPr lang="ru-RU" sz="1400" dirty="0">
                        <a:solidFill>
                          <a:srgbClr val="203864"/>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6" marR="254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9pPr>
                    </a:lstStyle>
                    <a:p>
                      <a:pPr algn="ctr">
                        <a:lnSpc>
                          <a:spcPct val="107000"/>
                        </a:lnSpc>
                        <a:spcAft>
                          <a:spcPts val="0"/>
                        </a:spcAft>
                      </a:pPr>
                      <a:r>
                        <a:rPr lang="ru-RU" sz="1400" dirty="0">
                          <a:solidFill>
                            <a:srgbClr val="203864"/>
                          </a:solidFill>
                          <a:effectLst/>
                          <a:latin typeface="Times New Roman" panose="02020603050405020304" pitchFamily="18" charset="0"/>
                          <a:cs typeface="Times New Roman" panose="02020603050405020304" pitchFamily="18" charset="0"/>
                        </a:rPr>
                        <a:t>1</a:t>
                      </a:r>
                      <a:endParaRPr lang="ru-RU" sz="1400" dirty="0">
                        <a:solidFill>
                          <a:srgbClr val="203864"/>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6" marR="254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5460309"/>
                  </a:ext>
                </a:extLst>
              </a:tr>
              <a:tr h="862153">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9pPr>
                    </a:lstStyle>
                    <a:p>
                      <a:pPr algn="ctr">
                        <a:lnSpc>
                          <a:spcPct val="107000"/>
                        </a:lnSpc>
                        <a:spcAft>
                          <a:spcPts val="0"/>
                        </a:spcAft>
                      </a:pPr>
                      <a:r>
                        <a:rPr kumimoji="0" lang="en-US" sz="1400" b="0" i="0" u="none" strike="noStrike" kern="1200" cap="none" spc="0" normalizeH="0" baseline="0" noProof="0" dirty="0">
                          <a:ln>
                            <a:noFill/>
                          </a:ln>
                          <a:solidFill>
                            <a:srgbClr val="00B0F0"/>
                          </a:solidFill>
                          <a:effectLst/>
                          <a:uLnTx/>
                          <a:uFillTx/>
                          <a:latin typeface="Arial"/>
                          <a:ea typeface="DejaVu Sans"/>
                          <a:cs typeface="Times New Roman" panose="02020603050405020304" pitchFamily="18" charset="0"/>
                          <a:sym typeface="Arial"/>
                        </a:rPr>
                        <a:t>Extracted beam current –</a:t>
                      </a:r>
                      <a:r>
                        <a:rPr kumimoji="0" lang="en-US" sz="1400" b="0" i="0" u="none" strike="noStrike" kern="1200" cap="none" spc="0" normalizeH="0" baseline="0" noProof="0" dirty="0">
                          <a:ln>
                            <a:noFill/>
                          </a:ln>
                          <a:solidFill>
                            <a:srgbClr val="00B0F0"/>
                          </a:solidFill>
                          <a:effectLst/>
                          <a:uLnTx/>
                          <a:uFillTx/>
                          <a:latin typeface="Arial"/>
                          <a:cs typeface="Times New Roman" panose="02020603050405020304" pitchFamily="18" charset="0"/>
                        </a:rPr>
                        <a:t>1 µA </a:t>
                      </a:r>
                      <a:r>
                        <a:rPr lang="ru-RU" sz="1400" dirty="0">
                          <a:solidFill>
                            <a:srgbClr val="203864"/>
                          </a:solidFill>
                          <a:effectLst/>
                          <a:latin typeface="Times New Roman" panose="02020603050405020304" pitchFamily="18" charset="0"/>
                          <a:cs typeface="Times New Roman" panose="02020603050405020304" pitchFamily="18" charset="0"/>
                        </a:rPr>
                        <a:t>(</a:t>
                      </a:r>
                      <a:r>
                        <a:rPr lang="en-US" sz="1400" dirty="0">
                          <a:solidFill>
                            <a:srgbClr val="203864"/>
                          </a:solidFill>
                          <a:effectLst/>
                          <a:latin typeface="Times New Roman" panose="02020603050405020304" pitchFamily="18" charset="0"/>
                          <a:cs typeface="Times New Roman" panose="02020603050405020304" pitchFamily="18" charset="0"/>
                        </a:rPr>
                        <a:t>pulsed mode)</a:t>
                      </a:r>
                      <a:endParaRPr lang="ru-RU" sz="1400" dirty="0">
                        <a:solidFill>
                          <a:srgbClr val="203864"/>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6" marR="254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algn="ctr">
                        <a:lnSpc>
                          <a:spcPct val="107000"/>
                        </a:lnSpc>
                        <a:spcAft>
                          <a:spcPts val="0"/>
                        </a:spcAft>
                      </a:pPr>
                      <a:r>
                        <a:rPr lang="ru-RU" sz="1400" b="1" dirty="0">
                          <a:solidFill>
                            <a:srgbClr val="203864"/>
                          </a:solidFill>
                          <a:effectLst/>
                          <a:latin typeface="Times New Roman" panose="02020603050405020304" pitchFamily="18" charset="0"/>
                          <a:cs typeface="Times New Roman" panose="02020603050405020304" pitchFamily="18" charset="0"/>
                        </a:rPr>
                        <a:t>10</a:t>
                      </a:r>
                      <a:endParaRPr lang="ru-RU" sz="1400" b="1" dirty="0">
                        <a:solidFill>
                          <a:srgbClr val="203864"/>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6" marR="254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4822436"/>
                  </a:ext>
                </a:extLst>
              </a:tr>
            </a:tbl>
          </a:graphicData>
        </a:graphic>
      </p:graphicFrame>
      <p:sp>
        <p:nvSpPr>
          <p:cNvPr id="11" name="TextBox 10">
            <a:extLst>
              <a:ext uri="{FF2B5EF4-FFF2-40B4-BE49-F238E27FC236}">
                <a16:creationId xmlns:a16="http://schemas.microsoft.com/office/drawing/2014/main" id="{0B36D95D-A860-4E10-81A7-0D1D2AC66285}"/>
              </a:ext>
            </a:extLst>
          </p:cNvPr>
          <p:cNvSpPr txBox="1"/>
          <p:nvPr/>
        </p:nvSpPr>
        <p:spPr>
          <a:xfrm>
            <a:off x="476563" y="2216989"/>
            <a:ext cx="2743053" cy="523220"/>
          </a:xfrm>
          <a:prstGeom prst="rect">
            <a:avLst/>
          </a:prstGeom>
          <a:noFill/>
        </p:spPr>
        <p:txBody>
          <a:bodyPr wrap="square" rtlCol="0">
            <a:spAutoFit/>
          </a:bodyPr>
          <a:lstStyle/>
          <a:p>
            <a:r>
              <a:rPr lang="en-US" b="1" dirty="0">
                <a:solidFill>
                  <a:srgbClr val="002060"/>
                </a:solidFill>
              </a:rPr>
              <a:t>The high effective proton therapy facility technical task </a:t>
            </a:r>
            <a:endParaRPr lang="ru-RU" b="1" dirty="0">
              <a:solidFill>
                <a:srgbClr val="002060"/>
              </a:solidFill>
            </a:endParaRPr>
          </a:p>
        </p:txBody>
      </p:sp>
      <p:sp>
        <p:nvSpPr>
          <p:cNvPr id="28" name="Стрелка: вправо 27">
            <a:extLst>
              <a:ext uri="{FF2B5EF4-FFF2-40B4-BE49-F238E27FC236}">
                <a16:creationId xmlns:a16="http://schemas.microsoft.com/office/drawing/2014/main" id="{21AAA4C1-75E1-4A58-81D2-5025FD0969F7}"/>
              </a:ext>
            </a:extLst>
          </p:cNvPr>
          <p:cNvSpPr/>
          <p:nvPr/>
        </p:nvSpPr>
        <p:spPr>
          <a:xfrm>
            <a:off x="6098419" y="3123934"/>
            <a:ext cx="302478" cy="241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Google Shape;64;p14">
            <a:extLst>
              <a:ext uri="{FF2B5EF4-FFF2-40B4-BE49-F238E27FC236}">
                <a16:creationId xmlns:a16="http://schemas.microsoft.com/office/drawing/2014/main" id="{848D7269-A6AE-4C82-80C7-DF6156E1B56C}"/>
              </a:ext>
            </a:extLst>
          </p:cNvPr>
          <p:cNvSpPr txBox="1">
            <a:spLocks/>
          </p:cNvSpPr>
          <p:nvPr/>
        </p:nvSpPr>
        <p:spPr>
          <a:xfrm>
            <a:off x="25" y="0"/>
            <a:ext cx="9144000" cy="393600"/>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SzPts val="1100"/>
            </a:pPr>
            <a:r>
              <a:rPr lang="en-US" dirty="0">
                <a:solidFill>
                  <a:srgbClr val="002060"/>
                </a:solidFill>
              </a:rPr>
              <a:t>Proton therapy at JINR</a:t>
            </a:r>
          </a:p>
        </p:txBody>
      </p:sp>
      <p:sp>
        <p:nvSpPr>
          <p:cNvPr id="37" name="Google Shape;65;p14">
            <a:extLst>
              <a:ext uri="{FF2B5EF4-FFF2-40B4-BE49-F238E27FC236}">
                <a16:creationId xmlns:a16="http://schemas.microsoft.com/office/drawing/2014/main" id="{EF25CFE6-74B7-4A7F-B957-03B0D3A26A58}"/>
              </a:ext>
            </a:extLst>
          </p:cNvPr>
          <p:cNvSpPr txBox="1">
            <a:spLocks noGrp="1"/>
          </p:cNvSpPr>
          <p:nvPr>
            <p:ph type="sldNum" idx="12"/>
          </p:nvPr>
        </p:nvSpPr>
        <p:spPr>
          <a:xfrm>
            <a:off x="8808300" y="4820255"/>
            <a:ext cx="335650" cy="314314"/>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6</a:t>
            </a:fld>
            <a:endParaRPr sz="1100" b="1" dirty="0">
              <a:solidFill>
                <a:schemeClr val="dk1"/>
              </a:solidFill>
            </a:endParaRPr>
          </a:p>
        </p:txBody>
      </p:sp>
      <p:sp>
        <p:nvSpPr>
          <p:cNvPr id="38" name="Google Shape;73;p14">
            <a:extLst>
              <a:ext uri="{FF2B5EF4-FFF2-40B4-BE49-F238E27FC236}">
                <a16:creationId xmlns:a16="http://schemas.microsoft.com/office/drawing/2014/main" id="{822AA98D-7FB5-4BE6-974D-E287529318C4}"/>
              </a:ext>
            </a:extLst>
          </p:cNvPr>
          <p:cNvSpPr txBox="1">
            <a:spLocks/>
          </p:cNvSpPr>
          <p:nvPr/>
        </p:nvSpPr>
        <p:spPr>
          <a:xfrm>
            <a:off x="0" y="4820255"/>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7442C33-D0A8-42C2-8ACB-2D0A7AFA79BA}"/>
              </a:ext>
            </a:extLst>
          </p:cNvPr>
          <p:cNvSpPr txBox="1"/>
          <p:nvPr/>
        </p:nvSpPr>
        <p:spPr>
          <a:xfrm>
            <a:off x="6272314" y="422328"/>
            <a:ext cx="2833351"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FLASH is a new method of radio-therapy, requires delivery of high dose to the tumor.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 Grey/second in a pulse shorter than </a:t>
            </a:r>
            <a:r>
              <a:rPr kumimoji="0" lang="ru-RU" alt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0.5</a:t>
            </a:r>
            <a:r>
              <a:rPr kumimoji="0" lang="en-US" alt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second</a:t>
            </a:r>
            <a:r>
              <a:rPr kumimoji="0" lang="ru-RU" alt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alt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order to deliver 100 Grey/second, extracted beam current should be at least 10 µA.</a:t>
            </a:r>
          </a:p>
        </p:txBody>
      </p:sp>
    </p:spTree>
    <p:extLst>
      <p:ext uri="{BB962C8B-B14F-4D97-AF65-F5344CB8AC3E}">
        <p14:creationId xmlns:p14="http://schemas.microsoft.com/office/powerpoint/2010/main" val="2111057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lvl="0" algn="ctr">
              <a:buSzPts val="1100"/>
            </a:pPr>
            <a:r>
              <a:rPr lang="en-US" sz="2400" dirty="0">
                <a:solidFill>
                  <a:srgbClr val="002060"/>
                </a:solidFill>
              </a:rPr>
              <a:t>MSC-230 description and status</a:t>
            </a:r>
            <a:endParaRPr sz="2400" dirty="0">
              <a:solidFill>
                <a:srgbClr val="002060"/>
              </a:solidFill>
            </a:endParaRPr>
          </a:p>
        </p:txBody>
      </p:sp>
      <p:cxnSp>
        <p:nvCxnSpPr>
          <p:cNvPr id="70" name="Google Shape;70;p14"/>
          <p:cNvCxnSpPr/>
          <p:nvPr/>
        </p:nvCxnSpPr>
        <p:spPr>
          <a:xfrm>
            <a:off x="-7250"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graphicFrame>
        <p:nvGraphicFramePr>
          <p:cNvPr id="12" name="Таблица 11">
            <a:extLst>
              <a:ext uri="{FF2B5EF4-FFF2-40B4-BE49-F238E27FC236}">
                <a16:creationId xmlns:a16="http://schemas.microsoft.com/office/drawing/2014/main" id="{0678CF93-A466-4B48-8CCB-18E9748447BB}"/>
              </a:ext>
            </a:extLst>
          </p:cNvPr>
          <p:cNvGraphicFramePr>
            <a:graphicFrameLocks noGrp="1"/>
          </p:cNvGraphicFramePr>
          <p:nvPr>
            <p:extLst>
              <p:ext uri="{D42A27DB-BD31-4B8C-83A1-F6EECF244321}">
                <p14:modId xmlns:p14="http://schemas.microsoft.com/office/powerpoint/2010/main" val="139273443"/>
              </p:ext>
            </p:extLst>
          </p:nvPr>
        </p:nvGraphicFramePr>
        <p:xfrm>
          <a:off x="5941367" y="629304"/>
          <a:ext cx="3202633" cy="3705800"/>
        </p:xfrm>
        <a:graphic>
          <a:graphicData uri="http://schemas.openxmlformats.org/drawingml/2006/table">
            <a:tbl>
              <a:tblPr firstRow="1" firstCol="1" bandRow="1"/>
              <a:tblGrid>
                <a:gridCol w="2019292">
                  <a:extLst>
                    <a:ext uri="{9D8B030D-6E8A-4147-A177-3AD203B41FA5}">
                      <a16:colId xmlns:a16="http://schemas.microsoft.com/office/drawing/2014/main" val="20000"/>
                    </a:ext>
                  </a:extLst>
                </a:gridCol>
                <a:gridCol w="1183341">
                  <a:extLst>
                    <a:ext uri="{9D8B030D-6E8A-4147-A177-3AD203B41FA5}">
                      <a16:colId xmlns:a16="http://schemas.microsoft.com/office/drawing/2014/main" val="20001"/>
                    </a:ext>
                  </a:extLst>
                </a:gridCol>
              </a:tblGrid>
              <a:tr h="102155">
                <a:tc gridSpan="2">
                  <a:txBody>
                    <a:bodyPr/>
                    <a:lstStyle/>
                    <a:p>
                      <a:pPr algn="ctr">
                        <a:spcAft>
                          <a:spcPts val="0"/>
                        </a:spcAft>
                      </a:pPr>
                      <a:r>
                        <a:rPr lang="en-US"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Main parameters</a:t>
                      </a:r>
                      <a:endParaRPr lang="ru-RU"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spcAft>
                          <a:spcPts val="0"/>
                        </a:spcAft>
                      </a:pP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428720550"/>
                  </a:ext>
                </a:extLst>
              </a:tr>
              <a:tr h="102155">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9pPr>
                    </a:lstStyle>
                    <a:p>
                      <a:pPr>
                        <a:spcAft>
                          <a:spcPts val="0"/>
                        </a:spcAft>
                      </a:pPr>
                      <a:r>
                        <a:rPr lang="en-GB" sz="1200" b="1" dirty="0">
                          <a:solidFill>
                            <a:srgbClr val="002060"/>
                          </a:solidFill>
                          <a:effectLst/>
                          <a:latin typeface="Arial" panose="020B0604020202020204" pitchFamily="34" charset="0"/>
                          <a:cs typeface="Arial" panose="020B0604020202020204" pitchFamily="34" charset="0"/>
                        </a:rPr>
                        <a:t>Magnet type</a:t>
                      </a:r>
                      <a:endParaRPr lang="ru-RU"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9pPr>
                    </a:lstStyle>
                    <a:p>
                      <a:pPr algn="ctr">
                        <a:spcAft>
                          <a:spcPts val="0"/>
                        </a:spcAft>
                      </a:pPr>
                      <a:r>
                        <a:rPr lang="en-GB" sz="1400" b="1" dirty="0">
                          <a:solidFill>
                            <a:srgbClr val="002060"/>
                          </a:solidFill>
                          <a:effectLst/>
                          <a:latin typeface="Arial" panose="020B0604020202020204" pitchFamily="34" charset="0"/>
                          <a:cs typeface="Arial" panose="020B0604020202020204" pitchFamily="34" charset="0"/>
                        </a:rPr>
                        <a:t>SC coil, warm yoke</a:t>
                      </a:r>
                      <a:endParaRPr lang="ru-RU"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4866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9pPr>
                    </a:lstStyle>
                    <a:p>
                      <a:pPr>
                        <a:spcAft>
                          <a:spcPts val="0"/>
                        </a:spcAft>
                      </a:pPr>
                      <a:r>
                        <a:rPr lang="en-GB" sz="1200" b="1" dirty="0">
                          <a:solidFill>
                            <a:srgbClr val="002060"/>
                          </a:solidFill>
                          <a:effectLst/>
                          <a:latin typeface="Arial" panose="020B0604020202020204" pitchFamily="34" charset="0"/>
                          <a:cs typeface="Arial" panose="020B0604020202020204" pitchFamily="34" charset="0"/>
                        </a:rPr>
                        <a:t>Ion source</a:t>
                      </a:r>
                      <a:endParaRPr lang="ru-RU"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algn="ctr">
                        <a:spcAft>
                          <a:spcPts val="0"/>
                        </a:spcAft>
                      </a:pPr>
                      <a:r>
                        <a:rPr lang="en-GB" sz="1400" b="1" dirty="0">
                          <a:solidFill>
                            <a:srgbClr val="002060"/>
                          </a:solidFill>
                          <a:effectLst/>
                          <a:latin typeface="Arial" panose="020B0604020202020204" pitchFamily="34" charset="0"/>
                          <a:cs typeface="Arial" panose="020B0604020202020204" pitchFamily="34" charset="0"/>
                        </a:rPr>
                        <a:t>PIG</a:t>
                      </a:r>
                      <a:endParaRPr lang="ru-RU"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866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9pPr>
                    </a:lstStyle>
                    <a:p>
                      <a:pPr>
                        <a:spcAft>
                          <a:spcPts val="0"/>
                        </a:spcAft>
                      </a:pPr>
                      <a:r>
                        <a:rPr lang="en-GB" sz="1200" b="1" dirty="0">
                          <a:solidFill>
                            <a:srgbClr val="002060"/>
                          </a:solidFill>
                          <a:effectLst/>
                          <a:latin typeface="Arial" panose="020B0604020202020204" pitchFamily="34" charset="0"/>
                          <a:cs typeface="Arial" panose="020B0604020202020204" pitchFamily="34" charset="0"/>
                        </a:rPr>
                        <a:t>Final energy, MeV</a:t>
                      </a:r>
                      <a:endParaRPr lang="ru-RU"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algn="ctr">
                        <a:spcAft>
                          <a:spcPts val="0"/>
                        </a:spcAft>
                      </a:pPr>
                      <a:r>
                        <a:rPr lang="en-GB" sz="1400" b="1" dirty="0">
                          <a:solidFill>
                            <a:srgbClr val="002060"/>
                          </a:solidFill>
                          <a:effectLst/>
                          <a:latin typeface="Arial" panose="020B0604020202020204" pitchFamily="34" charset="0"/>
                          <a:cs typeface="Arial" panose="020B0604020202020204" pitchFamily="34" charset="0"/>
                        </a:rPr>
                        <a:t>230</a:t>
                      </a:r>
                      <a:endParaRPr lang="ru-RU"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866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9pPr>
                    </a:lstStyle>
                    <a:p>
                      <a:pPr>
                        <a:spcAft>
                          <a:spcPts val="0"/>
                        </a:spcAft>
                      </a:pPr>
                      <a:r>
                        <a:rPr lang="en-GB" sz="1200" b="1" dirty="0">
                          <a:solidFill>
                            <a:srgbClr val="002060"/>
                          </a:solidFill>
                          <a:effectLst/>
                          <a:latin typeface="Arial" panose="020B0604020202020204" pitchFamily="34" charset="0"/>
                          <a:cs typeface="Arial" panose="020B0604020202020204" pitchFamily="34" charset="0"/>
                        </a:rPr>
                        <a:t>Weight, tonnes</a:t>
                      </a:r>
                      <a:endParaRPr lang="ru-RU"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algn="ctr">
                        <a:spcAft>
                          <a:spcPts val="0"/>
                        </a:spcAft>
                      </a:pPr>
                      <a:r>
                        <a:rPr lang="en-GB" sz="1400" b="1" dirty="0">
                          <a:solidFill>
                            <a:srgbClr val="002060"/>
                          </a:solidFill>
                          <a:effectLst/>
                          <a:latin typeface="Arial" panose="020B0604020202020204" pitchFamily="34" charset="0"/>
                          <a:cs typeface="Arial" panose="020B0604020202020204" pitchFamily="34" charset="0"/>
                        </a:rPr>
                        <a:t>130</a:t>
                      </a:r>
                      <a:endParaRPr lang="ru-RU"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6295480"/>
                  </a:ext>
                </a:extLst>
              </a:tr>
              <a:tr h="24866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9pPr>
                    </a:lstStyle>
                    <a:p>
                      <a:pPr>
                        <a:spcAft>
                          <a:spcPts val="0"/>
                        </a:spcAft>
                      </a:pPr>
                      <a:r>
                        <a:rPr lang="en-GB" sz="1200" b="1" dirty="0">
                          <a:solidFill>
                            <a:srgbClr val="002060"/>
                          </a:solidFill>
                          <a:effectLst/>
                          <a:latin typeface="Arial" panose="020B0604020202020204" pitchFamily="34" charset="0"/>
                          <a:cs typeface="Arial" panose="020B0604020202020204" pitchFamily="34" charset="0"/>
                        </a:rPr>
                        <a:t>Dimensions (</a:t>
                      </a:r>
                      <a:r>
                        <a:rPr lang="en-GB" sz="1200" b="1" dirty="0" err="1">
                          <a:solidFill>
                            <a:srgbClr val="002060"/>
                          </a:solidFill>
                          <a:effectLst/>
                          <a:latin typeface="Arial" panose="020B0604020202020204" pitchFamily="34" charset="0"/>
                          <a:cs typeface="Arial" panose="020B0604020202020204" pitchFamily="34" charset="0"/>
                        </a:rPr>
                        <a:t>height×width</a:t>
                      </a:r>
                      <a:r>
                        <a:rPr lang="en-GB" sz="1200" b="1" dirty="0">
                          <a:solidFill>
                            <a:srgbClr val="002060"/>
                          </a:solidFill>
                          <a:effectLst/>
                          <a:latin typeface="Arial" panose="020B0604020202020204" pitchFamily="34" charset="0"/>
                          <a:cs typeface="Arial" panose="020B0604020202020204" pitchFamily="34" charset="0"/>
                        </a:rPr>
                        <a:t>), mm</a:t>
                      </a:r>
                      <a:endParaRPr lang="ru-RU"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algn="ctr">
                        <a:spcAft>
                          <a:spcPts val="0"/>
                        </a:spcAft>
                      </a:pPr>
                      <a:r>
                        <a:rPr lang="en-GB" sz="1400" b="1" dirty="0">
                          <a:solidFill>
                            <a:srgbClr val="002060"/>
                          </a:solidFill>
                          <a:effectLst/>
                          <a:latin typeface="Arial" panose="020B0604020202020204" pitchFamily="34" charset="0"/>
                          <a:cs typeface="Arial" panose="020B0604020202020204" pitchFamily="34" charset="0"/>
                        </a:rPr>
                        <a:t>1900 × 3860</a:t>
                      </a:r>
                      <a:endParaRPr lang="ru-RU"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01135">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dirty="0">
                          <a:solidFill>
                            <a:srgbClr val="002060"/>
                          </a:solidFill>
                          <a:effectLst/>
                          <a:latin typeface="Arial" panose="020B0604020202020204" pitchFamily="34" charset="0"/>
                          <a:cs typeface="Arial" panose="020B0604020202020204" pitchFamily="34" charset="0"/>
                        </a:rPr>
                        <a:t>М</a:t>
                      </a:r>
                      <a:r>
                        <a:rPr lang="en-GB" sz="1200" b="1" dirty="0" err="1">
                          <a:solidFill>
                            <a:srgbClr val="002060"/>
                          </a:solidFill>
                          <a:effectLst/>
                          <a:latin typeface="Arial" panose="020B0604020202020204" pitchFamily="34" charset="0"/>
                          <a:cs typeface="Arial" panose="020B0604020202020204" pitchFamily="34" charset="0"/>
                        </a:rPr>
                        <a:t>agn</a:t>
                      </a:r>
                      <a:r>
                        <a:rPr lang="en-US" sz="1200" b="1" dirty="0">
                          <a:solidFill>
                            <a:srgbClr val="002060"/>
                          </a:solidFill>
                          <a:effectLst/>
                          <a:latin typeface="Arial" panose="020B0604020202020204" pitchFamily="34" charset="0"/>
                          <a:cs typeface="Arial" panose="020B0604020202020204" pitchFamily="34" charset="0"/>
                        </a:rPr>
                        <a:t>etic</a:t>
                      </a:r>
                      <a:r>
                        <a:rPr lang="en-GB" sz="1200" b="1" dirty="0">
                          <a:solidFill>
                            <a:srgbClr val="002060"/>
                          </a:solidFill>
                          <a:effectLst/>
                          <a:latin typeface="Arial" panose="020B0604020202020204" pitchFamily="34" charset="0"/>
                          <a:cs typeface="Arial" panose="020B0604020202020204" pitchFamily="34" charset="0"/>
                        </a:rPr>
                        <a:t> field (</a:t>
                      </a:r>
                      <a:r>
                        <a:rPr lang="en-US" sz="1200" dirty="0">
                          <a:solidFill>
                            <a:srgbClr val="002060"/>
                          </a:solidFill>
                          <a:effectLst/>
                          <a:latin typeface="Times New Roman" panose="02020603050405020304" pitchFamily="18" charset="0"/>
                          <a:cs typeface="Times New Roman" panose="02020603050405020304" pitchFamily="18" charset="0"/>
                        </a:rPr>
                        <a:t>R</a:t>
                      </a:r>
                      <a:r>
                        <a:rPr lang="ru-RU" sz="1200" baseline="-25000" dirty="0">
                          <a:solidFill>
                            <a:srgbClr val="002060"/>
                          </a:solidFill>
                          <a:effectLst/>
                          <a:latin typeface="Times New Roman" panose="02020603050405020304" pitchFamily="18" charset="0"/>
                          <a:cs typeface="Times New Roman" panose="02020603050405020304" pitchFamily="18" charset="0"/>
                        </a:rPr>
                        <a:t>0</a:t>
                      </a:r>
                      <a:r>
                        <a:rPr lang="ru-RU" sz="1200" dirty="0">
                          <a:solidFill>
                            <a:srgbClr val="002060"/>
                          </a:solidFill>
                          <a:effectLst/>
                          <a:latin typeface="Times New Roman" panose="02020603050405020304" pitchFamily="18" charset="0"/>
                          <a:cs typeface="Times New Roman" panose="02020603050405020304" pitchFamily="18" charset="0"/>
                        </a:rPr>
                        <a:t>/</a:t>
                      </a:r>
                      <a:r>
                        <a:rPr lang="en-US" sz="1200" dirty="0" err="1">
                          <a:solidFill>
                            <a:srgbClr val="002060"/>
                          </a:solidFill>
                          <a:effectLst/>
                          <a:latin typeface="Times New Roman" panose="02020603050405020304" pitchFamily="18" charset="0"/>
                          <a:cs typeface="Times New Roman" panose="02020603050405020304" pitchFamily="18" charset="0"/>
                        </a:rPr>
                        <a:t>R</a:t>
                      </a:r>
                      <a:r>
                        <a:rPr lang="en-US" sz="1200" baseline="-25000" dirty="0" err="1">
                          <a:solidFill>
                            <a:srgbClr val="002060"/>
                          </a:solidFill>
                          <a:effectLst/>
                          <a:latin typeface="Times New Roman" panose="02020603050405020304" pitchFamily="18" charset="0"/>
                          <a:cs typeface="Times New Roman" panose="02020603050405020304" pitchFamily="18" charset="0"/>
                        </a:rPr>
                        <a:t>extr</a:t>
                      </a:r>
                      <a:r>
                        <a:rPr lang="en-GB" sz="1200" b="1" dirty="0">
                          <a:solidFill>
                            <a:srgbClr val="002060"/>
                          </a:solidFill>
                          <a:effectLst/>
                          <a:latin typeface="Arial" panose="020B0604020202020204" pitchFamily="34" charset="0"/>
                          <a:cs typeface="Arial" panose="020B0604020202020204" pitchFamily="34" charset="0"/>
                        </a:rPr>
                        <a:t> ), T</a:t>
                      </a:r>
                      <a:endParaRPr lang="en-US" sz="1200" b="1" dirty="0">
                        <a:solidFill>
                          <a:srgbClr val="002060"/>
                        </a:solidFill>
                        <a:effectLst/>
                        <a:latin typeface="Arial" panose="020B0604020202020204" pitchFamily="34"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algn="ctr">
                        <a:spcAft>
                          <a:spcPts val="0"/>
                        </a:spcAft>
                      </a:pPr>
                      <a:r>
                        <a:rPr lang="en-GB" sz="1400" b="1" dirty="0">
                          <a:solidFill>
                            <a:srgbClr val="002060"/>
                          </a:solidFill>
                          <a:effectLst/>
                          <a:latin typeface="Arial" panose="020B0604020202020204" pitchFamily="34" charset="0"/>
                          <a:cs typeface="Arial" panose="020B0604020202020204" pitchFamily="34" charset="0"/>
                        </a:rPr>
                        <a:t>1.7/</a:t>
                      </a:r>
                      <a:r>
                        <a:rPr lang="en-US"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2.15</a:t>
                      </a:r>
                      <a:endParaRPr lang="ru-RU"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4866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9pPr>
                    </a:lstStyle>
                    <a:p>
                      <a:pPr>
                        <a:spcAft>
                          <a:spcPts val="0"/>
                        </a:spcAft>
                      </a:pPr>
                      <a:r>
                        <a:rPr lang="en-GB" sz="1200" b="1" dirty="0">
                          <a:solidFill>
                            <a:srgbClr val="002060"/>
                          </a:solidFill>
                          <a:effectLst/>
                          <a:latin typeface="Arial" panose="020B0604020202020204" pitchFamily="34" charset="0"/>
                          <a:cs typeface="Arial" panose="020B0604020202020204" pitchFamily="34" charset="0"/>
                        </a:rPr>
                        <a:t>A*Turn number</a:t>
                      </a:r>
                      <a:endParaRPr lang="ru-RU"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algn="ctr">
                        <a:spcAft>
                          <a:spcPts val="0"/>
                        </a:spcAft>
                      </a:pPr>
                      <a:r>
                        <a:rPr lang="en-GB" sz="1400" b="1" dirty="0">
                          <a:solidFill>
                            <a:srgbClr val="002060"/>
                          </a:solidFill>
                          <a:effectLst/>
                          <a:latin typeface="Arial" panose="020B0604020202020204" pitchFamily="34" charset="0"/>
                          <a:cs typeface="Arial" panose="020B0604020202020204" pitchFamily="34" charset="0"/>
                        </a:rPr>
                        <a:t>290 000</a:t>
                      </a:r>
                      <a:endParaRPr lang="ru-RU"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4866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9pPr>
                    </a:lstStyle>
                    <a:p>
                      <a:pPr>
                        <a:spcAft>
                          <a:spcPts val="0"/>
                        </a:spcAft>
                      </a:pPr>
                      <a:r>
                        <a:rPr lang="en-GB" sz="1200" b="1" dirty="0">
                          <a:solidFill>
                            <a:srgbClr val="002060"/>
                          </a:solidFill>
                          <a:effectLst/>
                          <a:latin typeface="Arial" panose="020B0604020202020204" pitchFamily="34" charset="0"/>
                          <a:cs typeface="Arial" panose="020B0604020202020204" pitchFamily="34" charset="0"/>
                        </a:rPr>
                        <a:t>RF frequency, MHz</a:t>
                      </a:r>
                      <a:endParaRPr lang="ru-RU"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algn="ctr">
                        <a:spcAft>
                          <a:spcPts val="0"/>
                        </a:spcAft>
                      </a:pPr>
                      <a:r>
                        <a:rPr lang="en-GB" sz="1400" b="1" dirty="0">
                          <a:solidFill>
                            <a:srgbClr val="002060"/>
                          </a:solidFill>
                          <a:effectLst/>
                          <a:latin typeface="Arial" panose="020B0604020202020204" pitchFamily="34" charset="0"/>
                          <a:cs typeface="Arial" panose="020B0604020202020204" pitchFamily="34" charset="0"/>
                        </a:rPr>
                        <a:t>106.5</a:t>
                      </a:r>
                      <a:endParaRPr lang="ru-RU"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4866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9pPr>
                    </a:lstStyle>
                    <a:p>
                      <a:pPr>
                        <a:spcAft>
                          <a:spcPts val="0"/>
                        </a:spcAft>
                      </a:pPr>
                      <a:r>
                        <a:rPr lang="en-GB" sz="1200" b="1" dirty="0">
                          <a:solidFill>
                            <a:srgbClr val="002060"/>
                          </a:solidFill>
                          <a:effectLst/>
                          <a:latin typeface="Arial" panose="020B0604020202020204" pitchFamily="34" charset="0"/>
                          <a:cs typeface="Arial" panose="020B0604020202020204" pitchFamily="34" charset="0"/>
                        </a:rPr>
                        <a:t>Harmonic number</a:t>
                      </a:r>
                      <a:endParaRPr lang="ru-RU"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algn="ctr">
                        <a:spcAft>
                          <a:spcPts val="0"/>
                        </a:spcAft>
                      </a:pPr>
                      <a:r>
                        <a:rPr lang="en-GB" sz="1400" b="1" dirty="0">
                          <a:solidFill>
                            <a:srgbClr val="002060"/>
                          </a:solidFill>
                          <a:effectLst/>
                          <a:latin typeface="Arial" panose="020B0604020202020204" pitchFamily="34" charset="0"/>
                          <a:cs typeface="Arial" panose="020B0604020202020204" pitchFamily="34" charset="0"/>
                        </a:rPr>
                        <a:t>4</a:t>
                      </a:r>
                      <a:endParaRPr lang="ru-RU"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4866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9pPr>
                    </a:lstStyle>
                    <a:p>
                      <a:pPr>
                        <a:spcAft>
                          <a:spcPts val="0"/>
                        </a:spcAft>
                      </a:pPr>
                      <a:r>
                        <a:rPr lang="en-GB" sz="1200" b="1" dirty="0">
                          <a:solidFill>
                            <a:srgbClr val="002060"/>
                          </a:solidFill>
                          <a:effectLst/>
                          <a:latin typeface="Arial" panose="020B0604020202020204" pitchFamily="34" charset="0"/>
                          <a:cs typeface="Arial" panose="020B0604020202020204" pitchFamily="34" charset="0"/>
                        </a:rPr>
                        <a:t>Number of RF cavities</a:t>
                      </a:r>
                      <a:endParaRPr lang="ru-RU"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algn="ctr">
                        <a:spcAft>
                          <a:spcPts val="0"/>
                        </a:spcAft>
                      </a:pPr>
                      <a:r>
                        <a:rPr lang="en-GB" sz="1400" b="1" dirty="0">
                          <a:solidFill>
                            <a:srgbClr val="002060"/>
                          </a:solidFill>
                          <a:effectLst/>
                          <a:latin typeface="Arial" panose="020B0604020202020204" pitchFamily="34" charset="0"/>
                          <a:cs typeface="Arial" panose="020B0604020202020204" pitchFamily="34" charset="0"/>
                        </a:rPr>
                        <a:t>4</a:t>
                      </a:r>
                      <a:endParaRPr lang="ru-RU"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4866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9pPr>
                    </a:lstStyle>
                    <a:p>
                      <a:pPr>
                        <a:spcAft>
                          <a:spcPts val="0"/>
                        </a:spcAft>
                      </a:pPr>
                      <a:r>
                        <a:rPr lang="en-GB" sz="1200" b="1" dirty="0">
                          <a:solidFill>
                            <a:srgbClr val="002060"/>
                          </a:solidFill>
                          <a:effectLst/>
                          <a:latin typeface="Arial" panose="020B0604020202020204" pitchFamily="34" charset="0"/>
                          <a:cs typeface="Arial" panose="020B0604020202020204" pitchFamily="34" charset="0"/>
                        </a:rPr>
                        <a:t>RF power, kW</a:t>
                      </a:r>
                      <a:endParaRPr lang="ru-RU"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algn="ctr">
                        <a:spcAft>
                          <a:spcPts val="0"/>
                        </a:spcAft>
                      </a:pPr>
                      <a:r>
                        <a:rPr lang="en-GB" sz="1400" b="1" dirty="0">
                          <a:solidFill>
                            <a:srgbClr val="002060"/>
                          </a:solidFill>
                          <a:effectLst/>
                          <a:latin typeface="Arial" panose="020B0604020202020204" pitchFamily="34" charset="0"/>
                          <a:cs typeface="Arial" panose="020B0604020202020204" pitchFamily="34" charset="0"/>
                        </a:rPr>
                        <a:t>60</a:t>
                      </a:r>
                      <a:endParaRPr lang="ru-RU"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4866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9pPr>
                    </a:lstStyle>
                    <a:p>
                      <a:pPr>
                        <a:spcAft>
                          <a:spcPts val="0"/>
                        </a:spcAft>
                      </a:pPr>
                      <a:r>
                        <a:rPr lang="en-GB" sz="1200" b="1" dirty="0">
                          <a:solidFill>
                            <a:srgbClr val="002060"/>
                          </a:solidFill>
                          <a:effectLst/>
                          <a:latin typeface="Arial" panose="020B0604020202020204" pitchFamily="34" charset="0"/>
                          <a:cs typeface="Arial" panose="020B0604020202020204" pitchFamily="34" charset="0"/>
                        </a:rPr>
                        <a:t>Number of turns</a:t>
                      </a:r>
                      <a:endParaRPr lang="ru-RU"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algn="ctr">
                        <a:spcAft>
                          <a:spcPts val="0"/>
                        </a:spcAft>
                      </a:pPr>
                      <a:r>
                        <a:rPr lang="en-GB" sz="1400" b="1" dirty="0">
                          <a:solidFill>
                            <a:srgbClr val="002060"/>
                          </a:solidFill>
                          <a:effectLst/>
                          <a:latin typeface="Arial" panose="020B0604020202020204" pitchFamily="34" charset="0"/>
                          <a:cs typeface="Arial" panose="020B0604020202020204" pitchFamily="34" charset="0"/>
                        </a:rPr>
                        <a:t>500</a:t>
                      </a:r>
                      <a:endParaRPr lang="ru-RU"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4866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ea typeface="DejaVu Sans"/>
                          <a:cs typeface="DejaVu Sans"/>
                          <a:sym typeface="Arial"/>
                        </a:defRPr>
                      </a:lvl9pPr>
                    </a:lstStyle>
                    <a:p>
                      <a:pPr>
                        <a:spcAft>
                          <a:spcPts val="0"/>
                        </a:spcAft>
                      </a:pPr>
                      <a:r>
                        <a:rPr lang="en-GB" sz="1200" b="1" dirty="0">
                          <a:solidFill>
                            <a:srgbClr val="002060"/>
                          </a:solidFill>
                          <a:effectLst/>
                          <a:latin typeface="Arial" panose="020B0604020202020204" pitchFamily="34" charset="0"/>
                          <a:cs typeface="Arial" panose="020B0604020202020204" pitchFamily="34" charset="0"/>
                        </a:rPr>
                        <a:t>Beam intensity, </a:t>
                      </a:r>
                      <a:r>
                        <a:rPr lang="en-GB" sz="1200" b="1" dirty="0">
                          <a:solidFill>
                            <a:srgbClr val="002060"/>
                          </a:solidFill>
                          <a:effectLst/>
                          <a:latin typeface="Arial" panose="020B0604020202020204" pitchFamily="34" charset="0"/>
                          <a:cs typeface="Arial" panose="020B0604020202020204" pitchFamily="34" charset="0"/>
                          <a:sym typeface="Symbol" panose="05050102010706020507" pitchFamily="18" charset="2"/>
                        </a:rPr>
                        <a:t></a:t>
                      </a:r>
                      <a:r>
                        <a:rPr lang="en-GB" sz="1200" b="1" dirty="0">
                          <a:solidFill>
                            <a:srgbClr val="002060"/>
                          </a:solidFill>
                          <a:effectLst/>
                          <a:latin typeface="Arial" panose="020B0604020202020204" pitchFamily="34" charset="0"/>
                          <a:cs typeface="Arial" panose="020B0604020202020204" pitchFamily="34" charset="0"/>
                        </a:rPr>
                        <a:t>A</a:t>
                      </a:r>
                      <a:endParaRPr lang="ru-RU"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algn="ctr">
                        <a:spcAft>
                          <a:spcPts val="0"/>
                        </a:spcAft>
                      </a:pPr>
                      <a:r>
                        <a:rPr lang="ru-RU" sz="1400" b="1" dirty="0">
                          <a:solidFill>
                            <a:srgbClr val="002060"/>
                          </a:solidFill>
                          <a:effectLst/>
                          <a:latin typeface="Arial" panose="020B0604020202020204" pitchFamily="34" charset="0"/>
                          <a:cs typeface="Arial" panose="020B0604020202020204" pitchFamily="34" charset="0"/>
                        </a:rPr>
                        <a:t>1</a:t>
                      </a:r>
                      <a:r>
                        <a:rPr lang="en-GB" sz="1400" b="1" dirty="0">
                          <a:solidFill>
                            <a:srgbClr val="002060"/>
                          </a:solidFill>
                          <a:effectLst/>
                          <a:latin typeface="Arial" panose="020B0604020202020204" pitchFamily="34" charset="0"/>
                          <a:cs typeface="Arial" panose="020B0604020202020204" pitchFamily="34" charset="0"/>
                        </a:rPr>
                        <a:t>0</a:t>
                      </a:r>
                      <a:endParaRPr lang="ru-RU"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2930" marR="529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bl>
          </a:graphicData>
        </a:graphic>
      </p:graphicFrame>
      <p:pic>
        <p:nvPicPr>
          <p:cNvPr id="7" name="Рисунок 6">
            <a:extLst>
              <a:ext uri="{FF2B5EF4-FFF2-40B4-BE49-F238E27FC236}">
                <a16:creationId xmlns:a16="http://schemas.microsoft.com/office/drawing/2014/main" id="{1C63E796-78AB-4416-87CB-F758853018AE}"/>
              </a:ext>
            </a:extLst>
          </p:cNvPr>
          <p:cNvPicPr>
            <a:picLocks noChangeAspect="1"/>
          </p:cNvPicPr>
          <p:nvPr/>
        </p:nvPicPr>
        <p:blipFill>
          <a:blip r:embed="rId3"/>
          <a:stretch>
            <a:fillRect/>
          </a:stretch>
        </p:blipFill>
        <p:spPr>
          <a:xfrm>
            <a:off x="0" y="446050"/>
            <a:ext cx="5879758" cy="3931300"/>
          </a:xfrm>
          <a:prstGeom prst="rect">
            <a:avLst/>
          </a:prstGeom>
        </p:spPr>
      </p:pic>
      <p:sp>
        <p:nvSpPr>
          <p:cNvPr id="17" name="Google Shape;65;p14">
            <a:extLst>
              <a:ext uri="{FF2B5EF4-FFF2-40B4-BE49-F238E27FC236}">
                <a16:creationId xmlns:a16="http://schemas.microsoft.com/office/drawing/2014/main" id="{A68C80F0-F8B6-4B03-AAB7-9A32AED20B89}"/>
              </a:ext>
            </a:extLst>
          </p:cNvPr>
          <p:cNvSpPr txBox="1">
            <a:spLocks noGrp="1"/>
          </p:cNvSpPr>
          <p:nvPr>
            <p:ph type="sldNum" idx="12"/>
          </p:nvPr>
        </p:nvSpPr>
        <p:spPr>
          <a:xfrm>
            <a:off x="8808300" y="4820255"/>
            <a:ext cx="335650" cy="314314"/>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7</a:t>
            </a:fld>
            <a:endParaRPr sz="1100" b="1" dirty="0">
              <a:solidFill>
                <a:schemeClr val="dk1"/>
              </a:solidFill>
            </a:endParaRPr>
          </a:p>
        </p:txBody>
      </p:sp>
      <p:sp>
        <p:nvSpPr>
          <p:cNvPr id="18" name="Google Shape;73;p14">
            <a:extLst>
              <a:ext uri="{FF2B5EF4-FFF2-40B4-BE49-F238E27FC236}">
                <a16:creationId xmlns:a16="http://schemas.microsoft.com/office/drawing/2014/main" id="{6A45DC4F-B2AE-417B-8FA6-708C9A40B9FB}"/>
              </a:ext>
            </a:extLst>
          </p:cNvPr>
          <p:cNvSpPr txBox="1">
            <a:spLocks/>
          </p:cNvSpPr>
          <p:nvPr/>
        </p:nvSpPr>
        <p:spPr>
          <a:xfrm>
            <a:off x="0" y="4820255"/>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
        <p:nvSpPr>
          <p:cNvPr id="19" name="Прямоугольник 18">
            <a:extLst>
              <a:ext uri="{FF2B5EF4-FFF2-40B4-BE49-F238E27FC236}">
                <a16:creationId xmlns:a16="http://schemas.microsoft.com/office/drawing/2014/main" id="{77052F73-2D00-4BEE-995A-80AE1A71F02E}"/>
              </a:ext>
            </a:extLst>
          </p:cNvPr>
          <p:cNvSpPr/>
          <p:nvPr/>
        </p:nvSpPr>
        <p:spPr>
          <a:xfrm>
            <a:off x="1280523" y="4335104"/>
            <a:ext cx="3844322" cy="430887"/>
          </a:xfrm>
          <a:prstGeom prst="rect">
            <a:avLst/>
          </a:prstGeom>
        </p:spPr>
        <p:txBody>
          <a:bodyPr wrap="none">
            <a:spAutoFit/>
          </a:bodyPr>
          <a:lstStyle/>
          <a:p>
            <a:r>
              <a:rPr lang="en-US" sz="2200" b="1" dirty="0">
                <a:solidFill>
                  <a:srgbClr val="203864"/>
                </a:solidFill>
              </a:rPr>
              <a:t>MSC-230 layout</a:t>
            </a:r>
            <a:r>
              <a:rPr lang="ru-RU" sz="2200" b="1" dirty="0">
                <a:solidFill>
                  <a:srgbClr val="203864"/>
                </a:solidFill>
              </a:rPr>
              <a:t> </a:t>
            </a:r>
            <a:r>
              <a:rPr lang="en-US" sz="2200" b="1" dirty="0">
                <a:solidFill>
                  <a:srgbClr val="203864"/>
                </a:solidFill>
              </a:rPr>
              <a:t>(</a:t>
            </a:r>
            <a:r>
              <a:rPr lang="ru-RU" sz="2200" b="1" dirty="0">
                <a:solidFill>
                  <a:srgbClr val="203864"/>
                </a:solidFill>
              </a:rPr>
              <a:t>3</a:t>
            </a:r>
            <a:r>
              <a:rPr lang="en-US" sz="2200" b="1" dirty="0">
                <a:solidFill>
                  <a:srgbClr val="203864"/>
                </a:solidFill>
              </a:rPr>
              <a:t>D-model)</a:t>
            </a:r>
            <a:endParaRPr lang="ru-RU" dirty="0">
              <a:solidFill>
                <a:srgbClr val="203864"/>
              </a:solidFill>
            </a:endParaRPr>
          </a:p>
        </p:txBody>
      </p:sp>
    </p:spTree>
    <p:extLst>
      <p:ext uri="{BB962C8B-B14F-4D97-AF65-F5344CB8AC3E}">
        <p14:creationId xmlns:p14="http://schemas.microsoft.com/office/powerpoint/2010/main" val="4274271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lvl="0" algn="ctr">
              <a:buSzPts val="1100"/>
            </a:pPr>
            <a:r>
              <a:rPr lang="en-US" dirty="0">
                <a:solidFill>
                  <a:srgbClr val="002060"/>
                </a:solidFill>
              </a:rPr>
              <a:t>MSC-230 description and status</a:t>
            </a:r>
            <a:endParaRPr dirty="0">
              <a:solidFill>
                <a:srgbClr val="002060"/>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pic>
        <p:nvPicPr>
          <p:cNvPr id="3" name="Рисунок 2">
            <a:extLst>
              <a:ext uri="{FF2B5EF4-FFF2-40B4-BE49-F238E27FC236}">
                <a16:creationId xmlns:a16="http://schemas.microsoft.com/office/drawing/2014/main" id="{8481A210-F11E-4D78-BB7D-A5ADF4543AFD}"/>
              </a:ext>
            </a:extLst>
          </p:cNvPr>
          <p:cNvPicPr>
            <a:picLocks noChangeAspect="1"/>
          </p:cNvPicPr>
          <p:nvPr/>
        </p:nvPicPr>
        <p:blipFill>
          <a:blip r:embed="rId3"/>
          <a:stretch>
            <a:fillRect/>
          </a:stretch>
        </p:blipFill>
        <p:spPr>
          <a:xfrm>
            <a:off x="839095" y="470592"/>
            <a:ext cx="7702475" cy="3817514"/>
          </a:xfrm>
          <a:prstGeom prst="rect">
            <a:avLst/>
          </a:prstGeom>
        </p:spPr>
      </p:pic>
      <p:sp>
        <p:nvSpPr>
          <p:cNvPr id="4" name="Прямоугольник 3">
            <a:extLst>
              <a:ext uri="{FF2B5EF4-FFF2-40B4-BE49-F238E27FC236}">
                <a16:creationId xmlns:a16="http://schemas.microsoft.com/office/drawing/2014/main" id="{5CDAF84E-C343-49F3-8102-B4DCECB47EA4}"/>
              </a:ext>
            </a:extLst>
          </p:cNvPr>
          <p:cNvSpPr/>
          <p:nvPr/>
        </p:nvSpPr>
        <p:spPr>
          <a:xfrm>
            <a:off x="484093" y="4325262"/>
            <a:ext cx="8799756" cy="523220"/>
          </a:xfrm>
          <a:prstGeom prst="rect">
            <a:avLst/>
          </a:prstGeom>
        </p:spPr>
        <p:txBody>
          <a:bodyPr wrap="square">
            <a:spAutoFit/>
          </a:bodyPr>
          <a:lstStyle/>
          <a:p>
            <a:r>
              <a:rPr lang="en-US" dirty="0">
                <a:latin typeface="Arial" panose="020B0604020202020204" pitchFamily="34" charset="0"/>
                <a:ea typeface="Times New Roman" panose="02020603050405020304" pitchFamily="18" charset="0"/>
                <a:cs typeface="Arial" panose="020B0604020202020204" pitchFamily="34" charset="0"/>
              </a:rPr>
              <a:t>View of the MSC</a:t>
            </a:r>
            <a:r>
              <a:rPr lang="ru-RU" dirty="0">
                <a:latin typeface="Arial" panose="020B0604020202020204" pitchFamily="34" charset="0"/>
                <a:ea typeface="Times New Roman" panose="02020603050405020304" pitchFamily="18" charset="0"/>
                <a:cs typeface="Arial" panose="020B0604020202020204" pitchFamily="34" charset="0"/>
              </a:rPr>
              <a:t>-230: 1-   </a:t>
            </a:r>
            <a:r>
              <a:rPr lang="en-US" dirty="0">
                <a:latin typeface="Arial" panose="020B0604020202020204" pitchFamily="34" charset="0"/>
                <a:ea typeface="Times New Roman" panose="02020603050405020304" pitchFamily="18" charset="0"/>
                <a:cs typeface="Arial" panose="020B0604020202020204" pitchFamily="34" charset="0"/>
              </a:rPr>
              <a:t>magnet </a:t>
            </a:r>
            <a:r>
              <a:rPr lang="en-US" dirty="0">
                <a:latin typeface="Arial" panose="020B0604020202020204" pitchFamily="34" charset="0"/>
                <a:cs typeface="Arial" panose="020B0604020202020204" pitchFamily="34" charset="0"/>
              </a:rPr>
              <a:t>yoke</a:t>
            </a:r>
            <a:r>
              <a:rPr lang="ru-RU" dirty="0">
                <a:latin typeface="Arial" panose="020B0604020202020204" pitchFamily="34" charset="0"/>
                <a:ea typeface="Times New Roman" panose="02020603050405020304" pitchFamily="18" charset="0"/>
                <a:cs typeface="Arial" panose="020B0604020202020204" pitchFamily="34" charset="0"/>
              </a:rPr>
              <a:t>, 2 –</a:t>
            </a:r>
            <a:r>
              <a:rPr lang="en-US" dirty="0">
                <a:latin typeface="Arial" panose="020B0604020202020204" pitchFamily="34" charset="0"/>
                <a:ea typeface="Times New Roman" panose="02020603050405020304" pitchFamily="18" charset="0"/>
                <a:cs typeface="Arial" panose="020B0604020202020204" pitchFamily="34" charset="0"/>
              </a:rPr>
              <a:t>superconducting coil and</a:t>
            </a:r>
            <a:r>
              <a:rPr lang="ru-RU" dirty="0">
                <a:latin typeface="Arial" panose="020B0604020202020204" pitchFamily="34" charset="0"/>
                <a:ea typeface="Times New Roman" panose="02020603050405020304" pitchFamily="18" charset="0"/>
                <a:cs typeface="Arial" panose="020B0604020202020204" pitchFamily="34" charset="0"/>
              </a:rPr>
              <a:t> </a:t>
            </a:r>
            <a:r>
              <a:rPr lang="en-US" dirty="0">
                <a:latin typeface="Arial" panose="020B0604020202020204" pitchFamily="34" charset="0"/>
                <a:ea typeface="Times New Roman" panose="02020603050405020304" pitchFamily="18" charset="0"/>
                <a:cs typeface="Arial" panose="020B0604020202020204" pitchFamily="34" charset="0"/>
              </a:rPr>
              <a:t>cryostat</a:t>
            </a:r>
            <a:r>
              <a:rPr lang="ru-RU" dirty="0">
                <a:latin typeface="Arial" panose="020B0604020202020204" pitchFamily="34" charset="0"/>
                <a:ea typeface="Times New Roman" panose="02020603050405020304" pitchFamily="18" charset="0"/>
                <a:cs typeface="Arial" panose="020B0604020202020204" pitchFamily="34" charset="0"/>
              </a:rPr>
              <a:t>, 3 – </a:t>
            </a:r>
            <a:r>
              <a:rPr lang="en-US" dirty="0">
                <a:latin typeface="Arial" panose="020B0604020202020204" pitchFamily="34" charset="0"/>
                <a:ea typeface="Times New Roman" panose="02020603050405020304" pitchFamily="18" charset="0"/>
                <a:cs typeface="Arial" panose="020B0604020202020204" pitchFamily="34" charset="0"/>
              </a:rPr>
              <a:t>lifting system</a:t>
            </a:r>
            <a:r>
              <a:rPr lang="ru-RU" dirty="0">
                <a:latin typeface="Arial" panose="020B0604020202020204" pitchFamily="34" charset="0"/>
                <a:ea typeface="Times New Roman" panose="02020603050405020304" pitchFamily="18" charset="0"/>
                <a:cs typeface="Arial" panose="020B0604020202020204" pitchFamily="34" charset="0"/>
              </a:rPr>
              <a:t>, 4 – </a:t>
            </a:r>
            <a:r>
              <a:rPr lang="en-US" dirty="0">
                <a:latin typeface="Arial" panose="020B0604020202020204" pitchFamily="34" charset="0"/>
                <a:ea typeface="Times New Roman" panose="02020603050405020304" pitchFamily="18" charset="0"/>
                <a:cs typeface="Arial" panose="020B0604020202020204" pitchFamily="34" charset="0"/>
              </a:rPr>
              <a:t>tie rods</a:t>
            </a:r>
            <a:r>
              <a:rPr lang="ru-RU" dirty="0">
                <a:latin typeface="Arial" panose="020B0604020202020204" pitchFamily="34" charset="0"/>
                <a:ea typeface="Times New Roman" panose="02020603050405020304" pitchFamily="18" charset="0"/>
                <a:cs typeface="Arial" panose="020B0604020202020204" pitchFamily="34" charset="0"/>
              </a:rPr>
              <a:t>, 5 –</a:t>
            </a:r>
            <a:r>
              <a:rPr lang="en-US" dirty="0">
                <a:latin typeface="Arial" panose="020B0604020202020204" pitchFamily="34" charset="0"/>
                <a:ea typeface="Times New Roman" panose="02020603050405020304" pitchFamily="18" charset="0"/>
                <a:cs typeface="Arial" panose="020B0604020202020204" pitchFamily="34" charset="0"/>
              </a:rPr>
              <a:t>refrigerator</a:t>
            </a:r>
            <a:r>
              <a:rPr lang="ru-RU" dirty="0">
                <a:latin typeface="Arial" panose="020B0604020202020204" pitchFamily="34" charset="0"/>
                <a:ea typeface="Times New Roman" panose="02020603050405020304" pitchFamily="18" charset="0"/>
                <a:cs typeface="Arial" panose="020B0604020202020204" pitchFamily="34" charset="0"/>
              </a:rPr>
              <a:t>, 6 – </a:t>
            </a:r>
            <a:r>
              <a:rPr lang="en-US" dirty="0">
                <a:latin typeface="Arial" panose="020B0604020202020204" pitchFamily="34" charset="0"/>
                <a:cs typeface="Arial" panose="020B0604020202020204" pitchFamily="34" charset="0"/>
              </a:rPr>
              <a:t>beam extraction tunnel</a:t>
            </a:r>
            <a:endParaRPr lang="ru-RU" dirty="0">
              <a:latin typeface="Arial" panose="020B0604020202020204" pitchFamily="34" charset="0"/>
              <a:cs typeface="Arial" panose="020B0604020202020204" pitchFamily="34" charset="0"/>
            </a:endParaRPr>
          </a:p>
        </p:txBody>
      </p:sp>
      <p:sp>
        <p:nvSpPr>
          <p:cNvPr id="12" name="Google Shape;65;p14">
            <a:extLst>
              <a:ext uri="{FF2B5EF4-FFF2-40B4-BE49-F238E27FC236}">
                <a16:creationId xmlns:a16="http://schemas.microsoft.com/office/drawing/2014/main" id="{36C9AB76-1A07-484F-8EC4-CD40A0C464E5}"/>
              </a:ext>
            </a:extLst>
          </p:cNvPr>
          <p:cNvSpPr txBox="1">
            <a:spLocks noGrp="1"/>
          </p:cNvSpPr>
          <p:nvPr>
            <p:ph type="sldNum" idx="12"/>
          </p:nvPr>
        </p:nvSpPr>
        <p:spPr>
          <a:xfrm>
            <a:off x="8808300" y="4820255"/>
            <a:ext cx="335650" cy="314314"/>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8</a:t>
            </a:fld>
            <a:endParaRPr sz="1100" b="1" dirty="0">
              <a:solidFill>
                <a:schemeClr val="dk1"/>
              </a:solidFill>
            </a:endParaRPr>
          </a:p>
        </p:txBody>
      </p:sp>
      <p:sp>
        <p:nvSpPr>
          <p:cNvPr id="13" name="Google Shape;73;p14">
            <a:extLst>
              <a:ext uri="{FF2B5EF4-FFF2-40B4-BE49-F238E27FC236}">
                <a16:creationId xmlns:a16="http://schemas.microsoft.com/office/drawing/2014/main" id="{1EADFC27-BFEE-4191-8310-02D8D83F8F56}"/>
              </a:ext>
            </a:extLst>
          </p:cNvPr>
          <p:cNvSpPr txBox="1">
            <a:spLocks/>
          </p:cNvSpPr>
          <p:nvPr/>
        </p:nvSpPr>
        <p:spPr>
          <a:xfrm>
            <a:off x="0" y="4820255"/>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9974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rgbClr val="CC99FF"/>
          </a:solidFill>
        </p:spPr>
        <p:txBody>
          <a:bodyPr spcFirstLastPara="1" wrap="square" lIns="91425" tIns="91425" rIns="91425" bIns="91425" anchor="ctr" anchorCtr="0">
            <a:noAutofit/>
          </a:bodyPr>
          <a:lstStyle/>
          <a:p>
            <a:pPr lvl="0" algn="ctr">
              <a:buSzPts val="1100"/>
            </a:pPr>
            <a:r>
              <a:rPr lang="en-US" dirty="0">
                <a:solidFill>
                  <a:srgbClr val="203864"/>
                </a:solidFill>
              </a:rPr>
              <a:t>MSC-230 description and status</a:t>
            </a:r>
            <a:endParaRPr dirty="0">
              <a:solidFill>
                <a:srgbClr val="203864"/>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0" y="4797188"/>
            <a:ext cx="9151200" cy="0"/>
          </a:xfrm>
          <a:prstGeom prst="straightConnector1">
            <a:avLst/>
          </a:prstGeom>
          <a:noFill/>
          <a:ln w="28575" cap="flat" cmpd="sng">
            <a:solidFill>
              <a:schemeClr val="accent5"/>
            </a:solidFill>
            <a:prstDash val="solid"/>
            <a:round/>
            <a:headEnd type="none" w="med" len="med"/>
            <a:tailEnd type="none" w="med" len="med"/>
          </a:ln>
        </p:spPr>
      </p:cxnSp>
      <p:graphicFrame>
        <p:nvGraphicFramePr>
          <p:cNvPr id="8" name="Таблица 7">
            <a:extLst>
              <a:ext uri="{FF2B5EF4-FFF2-40B4-BE49-F238E27FC236}">
                <a16:creationId xmlns:a16="http://schemas.microsoft.com/office/drawing/2014/main" id="{E212984E-8C3C-4D46-8E42-35AEE6C60167}"/>
              </a:ext>
            </a:extLst>
          </p:cNvPr>
          <p:cNvGraphicFramePr>
            <a:graphicFrameLocks noGrp="1"/>
          </p:cNvGraphicFramePr>
          <p:nvPr>
            <p:extLst>
              <p:ext uri="{D42A27DB-BD31-4B8C-83A1-F6EECF244321}">
                <p14:modId xmlns:p14="http://schemas.microsoft.com/office/powerpoint/2010/main" val="1471564418"/>
              </p:ext>
            </p:extLst>
          </p:nvPr>
        </p:nvGraphicFramePr>
        <p:xfrm>
          <a:off x="351660" y="739107"/>
          <a:ext cx="8456640" cy="3665286"/>
        </p:xfrm>
        <a:graphic>
          <a:graphicData uri="http://schemas.openxmlformats.org/drawingml/2006/table">
            <a:tbl>
              <a:tblPr/>
              <a:tblGrid>
                <a:gridCol w="4992677">
                  <a:extLst>
                    <a:ext uri="{9D8B030D-6E8A-4147-A177-3AD203B41FA5}">
                      <a16:colId xmlns:a16="http://schemas.microsoft.com/office/drawing/2014/main" val="1310952745"/>
                    </a:ext>
                  </a:extLst>
                </a:gridCol>
                <a:gridCol w="3463963">
                  <a:extLst>
                    <a:ext uri="{9D8B030D-6E8A-4147-A177-3AD203B41FA5}">
                      <a16:colId xmlns:a16="http://schemas.microsoft.com/office/drawing/2014/main" val="1281964385"/>
                    </a:ext>
                  </a:extLst>
                </a:gridCol>
              </a:tblGrid>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algn="ctr"/>
                      <a:r>
                        <a:rPr lang="en-US" b="1" dirty="0"/>
                        <a:t>MSC-230 systems</a:t>
                      </a:r>
                      <a:endParaRPr lang="ru-RU" b="1"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algn="ctr"/>
                      <a:r>
                        <a:rPr lang="ru-RU" b="1" dirty="0"/>
                        <a:t> </a:t>
                      </a:r>
                      <a:r>
                        <a:rPr lang="en-US" b="1" dirty="0"/>
                        <a:t>Responsible</a:t>
                      </a:r>
                      <a:endParaRPr lang="ru-RU" b="1"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070430843"/>
                  </a:ext>
                </a:extLst>
              </a:tr>
              <a:tr h="19320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2060"/>
                          </a:solidFill>
                          <a:effectLst/>
                          <a:latin typeface="+mn-lt"/>
                          <a:ea typeface="+mn-ea"/>
                          <a:cs typeface="+mn-cs"/>
                        </a:rPr>
                        <a:t>1. Magnet yok and lifting system</a:t>
                      </a:r>
                      <a:endParaRPr lang="ru-RU" sz="1200" b="0" cap="small" dirty="0">
                        <a:solidFill>
                          <a:srgbClr val="002060"/>
                        </a:solidFill>
                        <a:effectLst/>
                        <a:latin typeface="+mn-lt"/>
                        <a:ea typeface="Times New Roman" panose="02020603050405020304" pitchFamily="18" charset="0"/>
                        <a:cs typeface="Times New Roman" panose="020206030504050203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algn="ctr"/>
                      <a:r>
                        <a:rPr lang="ru-RU" sz="1400" b="0" i="0" u="none" strike="noStrike" cap="none" dirty="0">
                          <a:solidFill>
                            <a:srgbClr val="203864"/>
                          </a:solidFill>
                          <a:effectLst/>
                          <a:latin typeface="+mn-lt"/>
                          <a:ea typeface="DejaVu Sans"/>
                          <a:cs typeface="DejaVu Sans"/>
                          <a:sym typeface="Arial"/>
                        </a:rPr>
                        <a:t>NIEFA</a:t>
                      </a:r>
                      <a:endParaRPr lang="ru-RU" sz="1400" b="0" dirty="0">
                        <a:solidFill>
                          <a:srgbClr val="203864"/>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546321344"/>
                  </a:ext>
                </a:extLst>
              </a:tr>
              <a:tr h="30608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r>
                        <a:rPr lang="ru-RU" sz="1200" dirty="0">
                          <a:solidFill>
                            <a:srgbClr val="002060"/>
                          </a:solidFill>
                          <a:latin typeface="+mn-lt"/>
                        </a:rPr>
                        <a:t>2.</a:t>
                      </a:r>
                      <a:r>
                        <a:rPr lang="ru-RU" sz="1200" kern="1200" dirty="0">
                          <a:solidFill>
                            <a:srgbClr val="002060"/>
                          </a:solidFill>
                          <a:effectLst/>
                          <a:latin typeface="+mn-lt"/>
                          <a:ea typeface="+mn-ea"/>
                          <a:cs typeface="+mn-cs"/>
                        </a:rPr>
                        <a:t> </a:t>
                      </a:r>
                      <a:r>
                        <a:rPr lang="en-US" sz="1200" kern="1200" dirty="0">
                          <a:solidFill>
                            <a:srgbClr val="002060"/>
                          </a:solidFill>
                          <a:effectLst/>
                          <a:latin typeface="+mn-lt"/>
                          <a:ea typeface="+mn-ea"/>
                          <a:cs typeface="+mn-cs"/>
                        </a:rPr>
                        <a:t>Cryogenic system and superconducting coils</a:t>
                      </a:r>
                      <a:endParaRPr lang="ru-RU" sz="1200" dirty="0">
                        <a:solidFill>
                          <a:srgbClr val="002060"/>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algn="ctr"/>
                      <a:r>
                        <a:rPr lang="en-US" sz="1400" b="0" dirty="0">
                          <a:solidFill>
                            <a:srgbClr val="008000"/>
                          </a:solidFill>
                          <a:latin typeface="+mn-lt"/>
                        </a:rPr>
                        <a:t>JINR</a:t>
                      </a:r>
                      <a:endParaRPr lang="ru-RU" sz="1400" b="0" dirty="0">
                        <a:solidFill>
                          <a:srgbClr val="008000"/>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787782726"/>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r>
                        <a:rPr lang="en-US" sz="1200" dirty="0">
                          <a:solidFill>
                            <a:srgbClr val="002060"/>
                          </a:solidFill>
                          <a:latin typeface="+mn-lt"/>
                        </a:rPr>
                        <a:t>3</a:t>
                      </a:r>
                      <a:r>
                        <a:rPr lang="ru-RU" sz="1200" dirty="0">
                          <a:solidFill>
                            <a:srgbClr val="002060"/>
                          </a:solidFill>
                          <a:latin typeface="+mn-lt"/>
                        </a:rPr>
                        <a:t>. </a:t>
                      </a:r>
                      <a:r>
                        <a:rPr lang="en-US" sz="1200" b="0" i="0" u="none" strike="noStrike" cap="none" dirty="0">
                          <a:solidFill>
                            <a:srgbClr val="002060"/>
                          </a:solidFill>
                          <a:latin typeface="Arial"/>
                          <a:ea typeface="DejaVu Sans"/>
                          <a:cs typeface="DejaVu Sans"/>
                          <a:sym typeface="Arial"/>
                        </a:rPr>
                        <a:t>RF system</a:t>
                      </a:r>
                      <a:endParaRPr lang="ru-RU" sz="1200" dirty="0">
                        <a:solidFill>
                          <a:srgbClr val="002060"/>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accent1">
                              <a:lumMod val="75000"/>
                            </a:schemeClr>
                          </a:solidFill>
                          <a:latin typeface="Arial"/>
                          <a:ea typeface="DejaVu Sans"/>
                          <a:cs typeface="DejaVu Sans"/>
                          <a:sym typeface="Arial"/>
                        </a:rPr>
                        <a:t>CIM</a:t>
                      </a:r>
                      <a:r>
                        <a:rPr lang="en-US" sz="1400" b="0" i="0" u="none" strike="noStrike" cap="none" dirty="0">
                          <a:solidFill>
                            <a:srgbClr val="008000"/>
                          </a:solidFill>
                          <a:latin typeface="Arial"/>
                          <a:ea typeface="DejaVu Sans"/>
                          <a:cs typeface="DejaVu Sans"/>
                          <a:sym typeface="Arial"/>
                        </a:rPr>
                        <a:t>,</a:t>
                      </a:r>
                      <a:r>
                        <a:rPr lang="ru-RU" sz="1400" b="0" i="0" u="none" strike="noStrike" cap="none" dirty="0">
                          <a:solidFill>
                            <a:srgbClr val="203864"/>
                          </a:solidFill>
                          <a:effectLst/>
                          <a:latin typeface="+mn-lt"/>
                          <a:ea typeface="DejaVu Sans"/>
                          <a:cs typeface="DejaVu Sans"/>
                          <a:sym typeface="Arial"/>
                        </a:rPr>
                        <a:t>NIEFA</a:t>
                      </a:r>
                      <a:endParaRPr lang="ru-RU" sz="1400" b="0" i="0" u="none" strike="noStrike" cap="none" dirty="0">
                        <a:solidFill>
                          <a:srgbClr val="203864"/>
                        </a:solidFill>
                        <a:latin typeface="+mn-lt"/>
                        <a:ea typeface="DejaVu Sans"/>
                        <a:cs typeface="DejaVu Sans"/>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725523984"/>
                  </a:ext>
                </a:extLst>
              </a:tr>
              <a:tr h="30608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r>
                        <a:rPr lang="en-US" sz="1200" dirty="0">
                          <a:solidFill>
                            <a:srgbClr val="002060"/>
                          </a:solidFill>
                          <a:latin typeface="+mn-lt"/>
                        </a:rPr>
                        <a:t>4</a:t>
                      </a:r>
                      <a:r>
                        <a:rPr lang="ru-RU" sz="1200" dirty="0">
                          <a:solidFill>
                            <a:srgbClr val="002060"/>
                          </a:solidFill>
                          <a:latin typeface="+mn-lt"/>
                        </a:rPr>
                        <a:t>. </a:t>
                      </a:r>
                      <a:r>
                        <a:rPr lang="en-US" sz="1200" dirty="0">
                          <a:solidFill>
                            <a:srgbClr val="002060"/>
                          </a:solidFill>
                          <a:latin typeface="+mn-lt"/>
                        </a:rPr>
                        <a:t>Extraction system</a:t>
                      </a:r>
                      <a:endParaRPr lang="ru-RU" sz="1200" dirty="0">
                        <a:solidFill>
                          <a:srgbClr val="002060"/>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accent1">
                              <a:lumMod val="75000"/>
                            </a:schemeClr>
                          </a:solidFill>
                          <a:latin typeface="Arial"/>
                          <a:ea typeface="DejaVu Sans"/>
                          <a:cs typeface="DejaVu Sans"/>
                          <a:sym typeface="Arial"/>
                        </a:rPr>
                        <a:t>CIM</a:t>
                      </a:r>
                      <a:r>
                        <a:rPr lang="en-US" sz="1400" b="0" i="0" u="none" strike="noStrike" cap="none" dirty="0">
                          <a:solidFill>
                            <a:srgbClr val="008000"/>
                          </a:solidFill>
                          <a:effectLst/>
                          <a:latin typeface="+mn-lt"/>
                          <a:ea typeface="DejaVu Sans"/>
                          <a:cs typeface="DejaVu Sans"/>
                          <a:sym typeface="Arial"/>
                        </a:rPr>
                        <a:t>, </a:t>
                      </a:r>
                      <a:r>
                        <a:rPr lang="ru-RU" sz="1400" b="0" i="0" u="none" strike="noStrike" cap="none" dirty="0">
                          <a:solidFill>
                            <a:srgbClr val="203864"/>
                          </a:solidFill>
                          <a:effectLst/>
                          <a:latin typeface="+mn-lt"/>
                          <a:ea typeface="DejaVu Sans"/>
                          <a:cs typeface="DejaVu Sans"/>
                          <a:sym typeface="Arial"/>
                        </a:rPr>
                        <a:t>NIEFA</a:t>
                      </a:r>
                      <a:endParaRPr lang="ru-RU" sz="1400" b="0" dirty="0">
                        <a:solidFill>
                          <a:srgbClr val="203864"/>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887199665"/>
                  </a:ext>
                </a:extLst>
              </a:tr>
              <a:tr h="247846">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r>
                        <a:rPr lang="en-US" sz="1200" dirty="0">
                          <a:solidFill>
                            <a:srgbClr val="002060"/>
                          </a:solidFill>
                          <a:latin typeface="+mn-lt"/>
                        </a:rPr>
                        <a:t>5</a:t>
                      </a:r>
                      <a:r>
                        <a:rPr lang="ru-RU" sz="1200" dirty="0">
                          <a:solidFill>
                            <a:srgbClr val="002060"/>
                          </a:solidFill>
                          <a:latin typeface="+mn-lt"/>
                        </a:rPr>
                        <a:t>.</a:t>
                      </a:r>
                      <a:r>
                        <a:rPr lang="ru-RU" sz="1200" kern="1200" dirty="0">
                          <a:solidFill>
                            <a:srgbClr val="002060"/>
                          </a:solidFill>
                          <a:effectLst/>
                          <a:latin typeface="+mn-lt"/>
                          <a:ea typeface="+mn-ea"/>
                          <a:cs typeface="+mn-cs"/>
                        </a:rPr>
                        <a:t> </a:t>
                      </a:r>
                      <a:r>
                        <a:rPr lang="en-US" sz="1200" kern="1200" dirty="0">
                          <a:solidFill>
                            <a:srgbClr val="002060"/>
                          </a:solidFill>
                          <a:effectLst/>
                          <a:latin typeface="+mn-lt"/>
                          <a:ea typeface="+mn-ea"/>
                          <a:cs typeface="+mn-cs"/>
                        </a:rPr>
                        <a:t>Proton source</a:t>
                      </a:r>
                      <a:endParaRPr lang="ru-RU" sz="1200" dirty="0">
                        <a:solidFill>
                          <a:srgbClr val="002060"/>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rgbClr val="008000"/>
                          </a:solidFill>
                          <a:latin typeface="+mn-lt"/>
                          <a:ea typeface="DejaVu Sans"/>
                          <a:cs typeface="DejaVu Sans"/>
                          <a:sym typeface="Arial"/>
                        </a:rPr>
                        <a:t>JINR</a:t>
                      </a:r>
                      <a:r>
                        <a:rPr lang="en-US" sz="1400" b="0" i="0" u="none" strike="noStrike" cap="none" dirty="0">
                          <a:solidFill>
                            <a:srgbClr val="008000"/>
                          </a:solidFill>
                          <a:effectLst/>
                          <a:latin typeface="+mn-lt"/>
                          <a:ea typeface="DejaVu Sans"/>
                          <a:cs typeface="DejaVu Sans"/>
                          <a:sym typeface="Arial"/>
                        </a:rPr>
                        <a:t>, </a:t>
                      </a:r>
                      <a:r>
                        <a:rPr lang="ru-RU" sz="1400" b="0" i="0" u="none" strike="noStrike" cap="none" dirty="0">
                          <a:solidFill>
                            <a:srgbClr val="203864"/>
                          </a:solidFill>
                          <a:effectLst/>
                          <a:latin typeface="+mn-lt"/>
                          <a:ea typeface="DejaVu Sans"/>
                          <a:cs typeface="DejaVu Sans"/>
                          <a:sym typeface="Arial"/>
                        </a:rPr>
                        <a:t>NIEFA</a:t>
                      </a:r>
                      <a:endParaRPr lang="ru-RU" sz="1400" b="0" i="0" u="none" strike="noStrike" cap="none" dirty="0">
                        <a:solidFill>
                          <a:srgbClr val="203864"/>
                        </a:solidFill>
                        <a:latin typeface="+mn-lt"/>
                        <a:ea typeface="DejaVu Sans"/>
                        <a:cs typeface="DejaVu Sans"/>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707843224"/>
                  </a:ext>
                </a:extLst>
              </a:tr>
              <a:tr h="30608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r>
                        <a:rPr lang="en-US" sz="1200" dirty="0">
                          <a:solidFill>
                            <a:srgbClr val="002060"/>
                          </a:solidFill>
                          <a:latin typeface="+mn-lt"/>
                        </a:rPr>
                        <a:t>6</a:t>
                      </a:r>
                      <a:r>
                        <a:rPr lang="ru-RU" sz="1200" dirty="0">
                          <a:solidFill>
                            <a:srgbClr val="002060"/>
                          </a:solidFill>
                          <a:latin typeface="+mn-lt"/>
                        </a:rPr>
                        <a:t>.</a:t>
                      </a:r>
                      <a:r>
                        <a:rPr lang="ru-RU" sz="1200" kern="1200" dirty="0">
                          <a:solidFill>
                            <a:srgbClr val="002060"/>
                          </a:solidFill>
                          <a:effectLst/>
                          <a:latin typeface="+mn-lt"/>
                          <a:ea typeface="+mn-ea"/>
                          <a:cs typeface="+mn-cs"/>
                        </a:rPr>
                        <a:t> </a:t>
                      </a:r>
                      <a:r>
                        <a:rPr lang="en-US" sz="1200" kern="1200" dirty="0">
                          <a:solidFill>
                            <a:srgbClr val="002060"/>
                          </a:solidFill>
                          <a:effectLst/>
                          <a:latin typeface="+mn-lt"/>
                          <a:ea typeface="+mn-ea"/>
                          <a:cs typeface="+mn-cs"/>
                        </a:rPr>
                        <a:t>Power supply </a:t>
                      </a:r>
                      <a:r>
                        <a:rPr lang="en-US" sz="1200" b="0" i="0" u="none" strike="noStrike" cap="none" dirty="0">
                          <a:solidFill>
                            <a:srgbClr val="002060"/>
                          </a:solidFill>
                          <a:latin typeface="Arial"/>
                          <a:ea typeface="DejaVu Sans"/>
                          <a:cs typeface="DejaVu Sans"/>
                          <a:sym typeface="Arial"/>
                        </a:rPr>
                        <a:t>system</a:t>
                      </a:r>
                      <a:endParaRPr lang="ru-RU" sz="1200" dirty="0">
                        <a:solidFill>
                          <a:srgbClr val="002060"/>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cap="none" dirty="0">
                          <a:solidFill>
                            <a:srgbClr val="203864"/>
                          </a:solidFill>
                          <a:effectLst/>
                          <a:latin typeface="+mn-lt"/>
                          <a:ea typeface="DejaVu Sans"/>
                          <a:cs typeface="DejaVu Sans"/>
                          <a:sym typeface="Arial"/>
                        </a:rPr>
                        <a:t>NIEFA</a:t>
                      </a:r>
                      <a:endParaRPr lang="ru-RU" sz="1400" b="0" dirty="0">
                        <a:solidFill>
                          <a:srgbClr val="203864"/>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403931008"/>
                  </a:ext>
                </a:extLst>
              </a:tr>
              <a:tr h="30608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r>
                        <a:rPr lang="en-US" sz="1200" dirty="0">
                          <a:solidFill>
                            <a:srgbClr val="002060"/>
                          </a:solidFill>
                          <a:latin typeface="+mn-lt"/>
                        </a:rPr>
                        <a:t>7</a:t>
                      </a:r>
                      <a:r>
                        <a:rPr lang="ru-RU" sz="1200" dirty="0">
                          <a:solidFill>
                            <a:srgbClr val="002060"/>
                          </a:solidFill>
                          <a:latin typeface="+mn-lt"/>
                        </a:rPr>
                        <a:t>. </a:t>
                      </a:r>
                      <a:r>
                        <a:rPr lang="en-US" sz="1200" kern="1200" dirty="0">
                          <a:solidFill>
                            <a:srgbClr val="002060"/>
                          </a:solidFill>
                          <a:effectLst/>
                          <a:latin typeface="+mn-lt"/>
                          <a:ea typeface="+mn-ea"/>
                          <a:cs typeface="+mn-cs"/>
                        </a:rPr>
                        <a:t>Vacuum system</a:t>
                      </a:r>
                      <a:endParaRPr lang="ru-RU" sz="1200" dirty="0">
                        <a:solidFill>
                          <a:srgbClr val="002060"/>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rgbClr val="008000"/>
                          </a:solidFill>
                          <a:latin typeface="+mn-lt"/>
                          <a:ea typeface="DejaVu Sans"/>
                          <a:cs typeface="DejaVu Sans"/>
                          <a:sym typeface="Arial"/>
                        </a:rPr>
                        <a:t>JINR</a:t>
                      </a:r>
                      <a:r>
                        <a:rPr lang="en-US" sz="1400" b="0" i="0" u="none" strike="noStrike" cap="none" dirty="0">
                          <a:solidFill>
                            <a:srgbClr val="008000"/>
                          </a:solidFill>
                          <a:effectLst/>
                          <a:latin typeface="+mn-lt"/>
                          <a:ea typeface="DejaVu Sans"/>
                          <a:cs typeface="DejaVu Sans"/>
                          <a:sym typeface="Arial"/>
                        </a:rPr>
                        <a:t>, </a:t>
                      </a:r>
                      <a:r>
                        <a:rPr lang="ru-RU" sz="1400" b="0" i="0" u="none" strike="noStrike" cap="none" dirty="0">
                          <a:solidFill>
                            <a:srgbClr val="203864"/>
                          </a:solidFill>
                          <a:effectLst/>
                          <a:latin typeface="+mn-lt"/>
                          <a:ea typeface="DejaVu Sans"/>
                          <a:cs typeface="DejaVu Sans"/>
                          <a:sym typeface="Arial"/>
                        </a:rPr>
                        <a:t>NIEFA</a:t>
                      </a:r>
                      <a:endParaRPr lang="ru-RU" sz="1400" b="0" i="0" u="none" strike="noStrike" cap="none" dirty="0">
                        <a:solidFill>
                          <a:srgbClr val="203864"/>
                        </a:solidFill>
                        <a:latin typeface="+mn-lt"/>
                        <a:ea typeface="DejaVu Sans"/>
                        <a:cs typeface="DejaVu Sans"/>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716581043"/>
                  </a:ext>
                </a:extLst>
              </a:tr>
              <a:tr h="30608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r>
                        <a:rPr lang="en-US" sz="1200" dirty="0">
                          <a:solidFill>
                            <a:srgbClr val="002060"/>
                          </a:solidFill>
                          <a:latin typeface="+mn-lt"/>
                        </a:rPr>
                        <a:t>8</a:t>
                      </a:r>
                      <a:r>
                        <a:rPr lang="ru-RU" sz="1200" dirty="0">
                          <a:solidFill>
                            <a:srgbClr val="002060"/>
                          </a:solidFill>
                          <a:latin typeface="+mn-lt"/>
                        </a:rPr>
                        <a:t>. </a:t>
                      </a:r>
                      <a:r>
                        <a:rPr lang="en-US" sz="1200" kern="1200" dirty="0">
                          <a:solidFill>
                            <a:srgbClr val="002060"/>
                          </a:solidFill>
                          <a:effectLst/>
                          <a:latin typeface="+mn-lt"/>
                          <a:ea typeface="+mn-ea"/>
                          <a:cs typeface="+mn-cs"/>
                        </a:rPr>
                        <a:t>Beam diagnostic system</a:t>
                      </a:r>
                      <a:endParaRPr lang="ru-RU" sz="1200" dirty="0">
                        <a:solidFill>
                          <a:srgbClr val="002060"/>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cap="none" dirty="0">
                          <a:solidFill>
                            <a:srgbClr val="203864"/>
                          </a:solidFill>
                          <a:effectLst/>
                          <a:latin typeface="+mn-lt"/>
                          <a:ea typeface="DejaVu Sans"/>
                          <a:cs typeface="DejaVu Sans"/>
                          <a:sym typeface="Arial"/>
                        </a:rPr>
                        <a:t>NIEFA</a:t>
                      </a:r>
                      <a:endParaRPr lang="ru-RU" sz="1400" b="0" i="0" u="none" strike="noStrike" cap="none" dirty="0">
                        <a:solidFill>
                          <a:srgbClr val="203864"/>
                        </a:solidFill>
                        <a:latin typeface="+mn-lt"/>
                        <a:ea typeface="DejaVu Sans"/>
                        <a:cs typeface="DejaVu Sans"/>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4138854791"/>
                  </a:ext>
                </a:extLst>
              </a:tr>
              <a:tr h="30608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r>
                        <a:rPr lang="en-US" sz="1200" dirty="0">
                          <a:solidFill>
                            <a:srgbClr val="002060"/>
                          </a:solidFill>
                          <a:latin typeface="+mn-lt"/>
                        </a:rPr>
                        <a:t>9</a:t>
                      </a:r>
                      <a:r>
                        <a:rPr lang="ru-RU" sz="1200" dirty="0">
                          <a:solidFill>
                            <a:srgbClr val="002060"/>
                          </a:solidFill>
                          <a:latin typeface="+mn-lt"/>
                        </a:rPr>
                        <a:t>. </a:t>
                      </a:r>
                      <a:r>
                        <a:rPr lang="en-US" sz="1200" dirty="0">
                          <a:solidFill>
                            <a:srgbClr val="002060"/>
                          </a:solidFill>
                          <a:latin typeface="+mn-lt"/>
                        </a:rPr>
                        <a:t>Control system</a:t>
                      </a:r>
                      <a:endParaRPr lang="ru-RU" sz="1200" dirty="0">
                        <a:solidFill>
                          <a:srgbClr val="002060"/>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rgbClr val="008000"/>
                          </a:solidFill>
                          <a:latin typeface="+mn-lt"/>
                          <a:ea typeface="DejaVu Sans"/>
                          <a:cs typeface="DejaVu Sans"/>
                          <a:sym typeface="Arial"/>
                        </a:rPr>
                        <a:t>JINR</a:t>
                      </a:r>
                      <a:endParaRPr lang="ru-RU" sz="1400" b="0" i="0" u="none" strike="noStrike" cap="none" dirty="0">
                        <a:solidFill>
                          <a:srgbClr val="008000"/>
                        </a:solidFill>
                        <a:latin typeface="+mn-lt"/>
                        <a:ea typeface="DejaVu Sans"/>
                        <a:cs typeface="DejaVu Sans"/>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620571208"/>
                  </a:ext>
                </a:extLst>
              </a:tr>
              <a:tr h="226416">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r>
                        <a:rPr lang="ru-RU" sz="1200" dirty="0">
                          <a:solidFill>
                            <a:srgbClr val="002060"/>
                          </a:solidFill>
                          <a:latin typeface="+mn-lt"/>
                        </a:rPr>
                        <a:t>1</a:t>
                      </a:r>
                      <a:r>
                        <a:rPr lang="en-US" sz="1200" dirty="0">
                          <a:solidFill>
                            <a:srgbClr val="002060"/>
                          </a:solidFill>
                          <a:latin typeface="+mn-lt"/>
                        </a:rPr>
                        <a:t>0</a:t>
                      </a:r>
                      <a:r>
                        <a:rPr lang="ru-RU" sz="1200" dirty="0">
                          <a:solidFill>
                            <a:srgbClr val="002060"/>
                          </a:solidFill>
                          <a:latin typeface="+mn-lt"/>
                        </a:rPr>
                        <a:t>. </a:t>
                      </a:r>
                      <a:r>
                        <a:rPr lang="en-US" sz="1200" kern="1200" dirty="0">
                          <a:solidFill>
                            <a:srgbClr val="002060"/>
                          </a:solidFill>
                          <a:effectLst/>
                          <a:latin typeface="+mn-lt"/>
                          <a:ea typeface="+mn-ea"/>
                          <a:cs typeface="+mn-cs"/>
                        </a:rPr>
                        <a:t>Cooling system</a:t>
                      </a:r>
                      <a:endParaRPr lang="ru-RU" sz="1200" dirty="0">
                        <a:solidFill>
                          <a:srgbClr val="002060"/>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cap="none" dirty="0">
                          <a:solidFill>
                            <a:srgbClr val="002060"/>
                          </a:solidFill>
                          <a:effectLst/>
                          <a:latin typeface="+mn-lt"/>
                          <a:ea typeface="DejaVu Sans"/>
                          <a:cs typeface="DejaVu Sans"/>
                          <a:sym typeface="Arial"/>
                        </a:rPr>
                        <a:t>NIEFA</a:t>
                      </a:r>
                      <a:endParaRPr lang="ru-RU" sz="1400" b="0" i="0" u="none" strike="noStrike" cap="none" dirty="0">
                        <a:solidFill>
                          <a:srgbClr val="002060"/>
                        </a:solidFill>
                        <a:latin typeface="+mn-lt"/>
                        <a:ea typeface="DejaVu Sans"/>
                        <a:cs typeface="DejaVu Sans"/>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164601743"/>
                  </a:ext>
                </a:extLst>
              </a:tr>
              <a:tr h="226416">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r>
                        <a:rPr lang="ru-RU" sz="1200" dirty="0">
                          <a:solidFill>
                            <a:srgbClr val="002060"/>
                          </a:solidFill>
                          <a:latin typeface="+mn-lt"/>
                        </a:rPr>
                        <a:t>1</a:t>
                      </a:r>
                      <a:r>
                        <a:rPr lang="en-US" sz="1200" dirty="0">
                          <a:solidFill>
                            <a:srgbClr val="002060"/>
                          </a:solidFill>
                          <a:latin typeface="+mn-lt"/>
                        </a:rPr>
                        <a:t>1</a:t>
                      </a:r>
                      <a:r>
                        <a:rPr lang="ru-RU" sz="1200" dirty="0">
                          <a:solidFill>
                            <a:srgbClr val="002060"/>
                          </a:solidFill>
                          <a:latin typeface="+mn-lt"/>
                        </a:rPr>
                        <a:t>. </a:t>
                      </a:r>
                      <a:r>
                        <a:rPr lang="en-US" sz="1200" dirty="0">
                          <a:solidFill>
                            <a:srgbClr val="002060"/>
                          </a:solidFill>
                          <a:latin typeface="+mn-lt"/>
                        </a:rPr>
                        <a:t>Magnetic field measurement system</a:t>
                      </a:r>
                      <a:endParaRPr lang="ru-RU" sz="1200" dirty="0">
                        <a:solidFill>
                          <a:srgbClr val="002060"/>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ea typeface="DejaVu Sans"/>
                          <a:cs typeface="DejaVu Sans"/>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rgbClr val="008000"/>
                          </a:solidFill>
                          <a:latin typeface="+mn-lt"/>
                          <a:ea typeface="DejaVu Sans"/>
                          <a:cs typeface="DejaVu Sans"/>
                          <a:sym typeface="Arial"/>
                        </a:rPr>
                        <a:t>JINR</a:t>
                      </a:r>
                      <a:endParaRPr lang="ru-RU" sz="1400" b="0" i="0" u="none" strike="noStrike" cap="none" dirty="0">
                        <a:solidFill>
                          <a:srgbClr val="008000"/>
                        </a:solidFill>
                        <a:latin typeface="+mn-lt"/>
                        <a:ea typeface="DejaVu Sans"/>
                        <a:cs typeface="DejaVu Sans"/>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670000329"/>
                  </a:ext>
                </a:extLst>
              </a:tr>
            </a:tbl>
          </a:graphicData>
        </a:graphic>
      </p:graphicFrame>
      <p:sp>
        <p:nvSpPr>
          <p:cNvPr id="10" name="Google Shape;65;p14">
            <a:extLst>
              <a:ext uri="{FF2B5EF4-FFF2-40B4-BE49-F238E27FC236}">
                <a16:creationId xmlns:a16="http://schemas.microsoft.com/office/drawing/2014/main" id="{04989E5D-0DC5-4D2D-8331-7A809C002F53}"/>
              </a:ext>
            </a:extLst>
          </p:cNvPr>
          <p:cNvSpPr txBox="1">
            <a:spLocks noGrp="1"/>
          </p:cNvSpPr>
          <p:nvPr>
            <p:ph type="sldNum" idx="12"/>
          </p:nvPr>
        </p:nvSpPr>
        <p:spPr>
          <a:xfrm>
            <a:off x="8808300" y="4820255"/>
            <a:ext cx="335650" cy="314314"/>
          </a:xfrm>
          <a:prstGeom prst="rect">
            <a:avLst/>
          </a:prstGeom>
          <a:solidFill>
            <a:srgbClr val="CC99FF"/>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9</a:t>
            </a:fld>
            <a:endParaRPr sz="1100" b="1" dirty="0">
              <a:solidFill>
                <a:schemeClr val="dk1"/>
              </a:solidFill>
            </a:endParaRPr>
          </a:p>
        </p:txBody>
      </p:sp>
      <p:sp>
        <p:nvSpPr>
          <p:cNvPr id="11" name="Google Shape;73;p14">
            <a:extLst>
              <a:ext uri="{FF2B5EF4-FFF2-40B4-BE49-F238E27FC236}">
                <a16:creationId xmlns:a16="http://schemas.microsoft.com/office/drawing/2014/main" id="{8C96759B-DA58-44A2-82D2-D5068311BAB5}"/>
              </a:ext>
            </a:extLst>
          </p:cNvPr>
          <p:cNvSpPr txBox="1">
            <a:spLocks/>
          </p:cNvSpPr>
          <p:nvPr/>
        </p:nvSpPr>
        <p:spPr>
          <a:xfrm>
            <a:off x="0" y="4820255"/>
            <a:ext cx="8808300" cy="314314"/>
          </a:xfrm>
          <a:prstGeom prst="rect">
            <a:avLst/>
          </a:prstGeom>
          <a:solidFill>
            <a:srgbClr val="CC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ctr"/>
            <a:r>
              <a:rPr lang="en-US" sz="1200" dirty="0" err="1">
                <a:solidFill>
                  <a:schemeClr val="dk1"/>
                </a:solidFill>
                <a:latin typeface="Arial" panose="020B0604020202020204" pitchFamily="34" charset="0"/>
                <a:cs typeface="Arial" panose="020B0604020202020204" pitchFamily="34" charset="0"/>
              </a:rPr>
              <a:t>S.Yakovenko</a:t>
            </a:r>
            <a:r>
              <a:rPr lang="en-US" sz="1200" dirty="0">
                <a:solidFill>
                  <a:schemeClr val="dk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ea typeface="DengXian"/>
                <a:cs typeface="Arial" panose="020B0604020202020204" pitchFamily="34" charset="0"/>
              </a:rPr>
              <a:t>Creating Test Benches to Check </a:t>
            </a:r>
            <a:r>
              <a:rPr lang="en-US" sz="1200" dirty="0">
                <a:solidFill>
                  <a:schemeClr val="tx1"/>
                </a:solidFill>
                <a:latin typeface="Arial" panose="020B0604020202020204" pitchFamily="34" charset="0"/>
                <a:ea typeface="DengXian"/>
                <a:cs typeface="Arial" panose="020B0604020202020204" pitchFamily="34" charset="0"/>
              </a:rPr>
              <a:t>Individua</a:t>
            </a:r>
            <a:r>
              <a:rPr lang="en-GB" sz="1200" dirty="0">
                <a:solidFill>
                  <a:schemeClr val="tx1"/>
                </a:solidFill>
                <a:latin typeface="Arial" panose="020B0604020202020204" pitchFamily="34" charset="0"/>
                <a:ea typeface="DengXian"/>
                <a:cs typeface="Arial" panose="020B0604020202020204" pitchFamily="34" charset="0"/>
              </a:rPr>
              <a:t> Systems of the MSC-230 Cyclotron</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30472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64584</TotalTime>
  <Words>1775</Words>
  <Application>Microsoft Office PowerPoint</Application>
  <PresentationFormat>Экран (16:9)</PresentationFormat>
  <Paragraphs>310</Paragraphs>
  <Slides>26</Slides>
  <Notes>26</Notes>
  <HiddenSlides>0</HiddenSlides>
  <MMClips>0</MMClips>
  <ScaleCrop>false</ScaleCrop>
  <HeadingPairs>
    <vt:vector size="8" baseType="variant">
      <vt:variant>
        <vt:lpstr>Использованные шрифты</vt:lpstr>
      </vt:variant>
      <vt:variant>
        <vt:i4>3</vt:i4>
      </vt:variant>
      <vt:variant>
        <vt:lpstr>Тема</vt:lpstr>
      </vt:variant>
      <vt:variant>
        <vt:i4>1</vt:i4>
      </vt:variant>
      <vt:variant>
        <vt:lpstr>Внедренные серверы OLE</vt:lpstr>
      </vt:variant>
      <vt:variant>
        <vt:i4>2</vt:i4>
      </vt:variant>
      <vt:variant>
        <vt:lpstr>Заголовки слайдов</vt:lpstr>
      </vt:variant>
      <vt:variant>
        <vt:i4>26</vt:i4>
      </vt:variant>
    </vt:vector>
  </HeadingPairs>
  <TitlesOfParts>
    <vt:vector size="32" baseType="lpstr">
      <vt:lpstr>Arial</vt:lpstr>
      <vt:lpstr>Calibri</vt:lpstr>
      <vt:lpstr>Times New Roman</vt:lpstr>
      <vt:lpstr>Simple Light</vt:lpstr>
      <vt:lpstr>Microsoft Visio Drawing</vt:lpstr>
      <vt:lpstr>Документ Adobe Acrobat</vt:lpstr>
      <vt:lpstr>Creating Test Benches to Check Individual Systems of the MSC-230 Cyclotron</vt:lpstr>
      <vt:lpstr>Main tasks of the project</vt:lpstr>
      <vt:lpstr>Outline</vt:lpstr>
      <vt:lpstr>Презентация PowerPoint</vt:lpstr>
      <vt:lpstr>Proton therapy at JINR</vt:lpstr>
      <vt:lpstr>Презентация PowerPoint</vt:lpstr>
      <vt:lpstr>MSC-230 description and status</vt:lpstr>
      <vt:lpstr>MSC-230 description and status</vt:lpstr>
      <vt:lpstr>MSC-230 description and status</vt:lpstr>
      <vt:lpstr>MSC-230 description and status</vt:lpstr>
      <vt:lpstr>MSC-230 description and status</vt:lpstr>
      <vt:lpstr>MSC-230 description and status</vt:lpstr>
      <vt:lpstr>MSC-230 description and status</vt:lpstr>
      <vt:lpstr>MSC-230 description and status</vt:lpstr>
      <vt:lpstr>MSC-230 description and status</vt:lpstr>
      <vt:lpstr>MSC-230 description and status</vt:lpstr>
      <vt:lpstr>MSC-230 description and status</vt:lpstr>
      <vt:lpstr>Timeline of МSC-230 Construction</vt:lpstr>
      <vt:lpstr>MSC-230 test benches</vt:lpstr>
      <vt:lpstr>MSC-230 test benches</vt:lpstr>
      <vt:lpstr>MSC-230 test benches</vt:lpstr>
      <vt:lpstr>MSC-230 test benches</vt:lpstr>
      <vt:lpstr>Infrastructure for radiobiological researches</vt:lpstr>
      <vt:lpstr>Expected results</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control system of the Linac-200 electron accelerator at JINR</dc:title>
  <dc:creator>Alexey Trifonov</dc:creator>
  <cp:lastModifiedBy>Sergey</cp:lastModifiedBy>
  <cp:revision>389</cp:revision>
  <dcterms:modified xsi:type="dcterms:W3CDTF">2025-06-19T04:58:51Z</dcterms:modified>
</cp:coreProperties>
</file>