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300" r:id="rId2"/>
    <p:sldId id="259" r:id="rId3"/>
    <p:sldId id="279" r:id="rId4"/>
    <p:sldId id="349" r:id="rId5"/>
    <p:sldId id="313" r:id="rId6"/>
    <p:sldId id="306" r:id="rId7"/>
    <p:sldId id="315" r:id="rId8"/>
    <p:sldId id="346" r:id="rId9"/>
    <p:sldId id="318" r:id="rId10"/>
    <p:sldId id="328" r:id="rId11"/>
    <p:sldId id="327" r:id="rId12"/>
    <p:sldId id="329" r:id="rId13"/>
    <p:sldId id="322" r:id="rId14"/>
    <p:sldId id="337" r:id="rId15"/>
    <p:sldId id="343" r:id="rId16"/>
    <p:sldId id="338" r:id="rId17"/>
    <p:sldId id="267" r:id="rId18"/>
    <p:sldId id="272" r:id="rId19"/>
    <p:sldId id="314" r:id="rId20"/>
    <p:sldId id="31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6600"/>
    <a:srgbClr val="FF00FF"/>
    <a:srgbClr val="990099"/>
    <a:srgbClr val="CC0000"/>
    <a:srgbClr val="FFCC99"/>
    <a:srgbClr val="23F5F5"/>
    <a:srgbClr val="660066"/>
    <a:srgbClr val="95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894" autoAdjust="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0.wmf"/><Relationship Id="rId1" Type="http://schemas.openxmlformats.org/officeDocument/2006/relationships/image" Target="../media/image21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DFD48-375F-48DE-B9FC-2F51F9BF9343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4C5CD-D919-4A1E-B060-8DA9BD2BF86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090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4B46-711C-4E71-919D-04B35593D684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31ED3-3250-4CD6-BC07-38DCA289E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06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1ED3-3250-4CD6-BC07-38DCA289ED9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22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1ED3-3250-4CD6-BC07-38DCA289ED9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0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1ED3-3250-4CD6-BC07-38DCA289ED9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0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1ED3-3250-4CD6-BC07-38DCA289ED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11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31ED3-3250-4CD6-BC07-38DCA289ED9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1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7F30F-EA43-4A9A-8CFA-1AE8FA3E2080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11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4BCE-B768-4B90-AEBB-5C47FEB3E427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84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7861F-7FEB-4D80-A346-3AC69BB49474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0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3632-3DC5-4ABF-B03C-0A10387FD0D0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95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92F4-B178-43B2-B374-2A16F7BCC3A5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0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A81F6-C48B-4520-A2E2-68BC07C385C7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31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F12BB-92C9-4BE7-83D8-8523176165B2}" type="datetime1">
              <a:rPr lang="ru-RU" smtClean="0"/>
              <a:t>09.06.2025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29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32E10-2AEC-4530-9E9B-9AE68850B51C}" type="datetime1">
              <a:rPr lang="ru-RU" smtClean="0"/>
              <a:t>09.06.2025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055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BA726-07D1-4E70-99D1-4FBB3B7A038F}" type="datetime1">
              <a:rPr lang="ru-RU" smtClean="0"/>
              <a:t>09.06.2025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8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C1DA3-8421-47C2-9FB7-7F72DFFD4E88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35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5EABE-F8B4-4460-805C-BCD43A01B5AA}" type="datetime1">
              <a:rPr lang="ru-RU" smtClean="0"/>
              <a:t>09.06.2025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981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1F0A1-B2C8-466C-872A-9D5B23CCB681}" type="datetime1">
              <a:rPr lang="ru-RU" smtClean="0"/>
              <a:t>09.06.2025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66D7-19FC-4909-9F31-135F362AC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08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29.pn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33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11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3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0898" y="167152"/>
            <a:ext cx="9866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52930" y="2052019"/>
            <a:ext cx="937171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Investigation of spectral properties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</a:t>
            </a:r>
            <a:r>
              <a:rPr lang="ru-RU" sz="2800" b="1" baseline="30000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11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Calibri" panose="020F0502020204030204" pitchFamily="34" charset="0"/>
              </a:rPr>
              <a:t>Be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in breakup reactions</a:t>
            </a:r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within quantum-</a:t>
            </a:r>
            <a:r>
              <a:rPr lang="en-US" sz="2800" b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quasiclassical</a:t>
            </a:r>
            <a:r>
              <a:rPr lang="en-US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 approach</a:t>
            </a:r>
            <a:endParaRPr lang="kk-KZ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n-US" sz="2800" b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kk-KZ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</a:t>
            </a:r>
            <a:r>
              <a:rPr lang="en-US" sz="2400" u="sng" dirty="0" err="1" smtClean="0">
                <a:solidFill>
                  <a:srgbClr val="002060"/>
                </a:solidFill>
                <a:latin typeface="Arial Black" panose="020B0A04020102020204" pitchFamily="34" charset="0"/>
              </a:rPr>
              <a:t>inara</a:t>
            </a:r>
            <a:r>
              <a:rPr lang="kk-KZ" sz="24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Valiolda</a:t>
            </a:r>
            <a:r>
              <a:rPr lang="kk-KZ" sz="24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1,2,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D.M</a:t>
            </a:r>
            <a:r>
              <a:rPr lang="kk-KZ" sz="24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Janseitov</a:t>
            </a:r>
            <a:r>
              <a:rPr lang="kk-KZ" sz="24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V.S</a:t>
            </a:r>
            <a:r>
              <a:rPr lang="kk-KZ" sz="2400" dirty="0">
                <a:solidFill>
                  <a:srgbClr val="002060"/>
                </a:solidFill>
                <a:latin typeface="Arial Black" panose="020B0A04020102020204" pitchFamily="34" charset="0"/>
              </a:rPr>
              <a:t>. </a:t>
            </a:r>
            <a:r>
              <a:rPr lang="kk-KZ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Melezhik</a:t>
            </a:r>
            <a:r>
              <a:rPr lang="kk-KZ" sz="2400" baseline="30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kk-KZ" dirty="0"/>
              <a:t> </a:t>
            </a:r>
            <a:endParaRPr lang="ru-RU" dirty="0"/>
          </a:p>
          <a:p>
            <a:pPr algn="ctr"/>
            <a:r>
              <a:rPr lang="kk-KZ" sz="1600" baseline="30000" dirty="0">
                <a:solidFill>
                  <a:srgbClr val="002060"/>
                </a:solidFill>
              </a:rPr>
              <a:t>1</a:t>
            </a:r>
            <a:r>
              <a:rPr lang="kk-KZ" sz="1600" dirty="0">
                <a:solidFill>
                  <a:srgbClr val="002060"/>
                </a:solidFill>
              </a:rPr>
              <a:t>Joint Institute for Nuclear Research, Dubna, Russia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r>
              <a:rPr lang="kk-KZ" sz="1600" baseline="30000" dirty="0" smtClean="0">
                <a:solidFill>
                  <a:srgbClr val="002060"/>
                </a:solidFill>
              </a:rPr>
              <a:t>2</a:t>
            </a:r>
            <a:r>
              <a:rPr lang="kk-KZ" sz="1600" dirty="0" smtClean="0">
                <a:solidFill>
                  <a:srgbClr val="002060"/>
                </a:solidFill>
              </a:rPr>
              <a:t>Institute </a:t>
            </a:r>
            <a:r>
              <a:rPr lang="kk-KZ" sz="1600" dirty="0">
                <a:solidFill>
                  <a:srgbClr val="002060"/>
                </a:solidFill>
              </a:rPr>
              <a:t>of Nuclear Physics, Almaty, Kazakhstan</a:t>
            </a:r>
            <a:endParaRPr lang="ru-RU" sz="1600" dirty="0">
              <a:solidFill>
                <a:srgbClr val="002060"/>
              </a:solidFill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24578" name="Picture 2" descr="Лого"/>
          <p:cNvPicPr>
            <a:picLocks noChangeAspect="1" noChangeArrowheads="1"/>
          </p:cNvPicPr>
          <p:nvPr/>
        </p:nvPicPr>
        <p:blipFill>
          <a:blip r:embed="rId3" cstate="print">
            <a:lum bright="18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083" y="156640"/>
            <a:ext cx="2134237" cy="11099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52384" y="6070278"/>
            <a:ext cx="8703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61</a:t>
            </a:r>
            <a:r>
              <a:rPr lang="en-US" sz="1600" baseline="300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st</a:t>
            </a:r>
            <a:r>
              <a:rPr lang="en-US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meeting of the PAC for Nuclear </a:t>
            </a:r>
            <a:r>
              <a:rPr lang="en-US" sz="1600" dirty="0">
                <a:solidFill>
                  <a:schemeClr val="tx2"/>
                </a:solidFill>
                <a:latin typeface="Arial Black" panose="020B0A04020102020204" pitchFamily="34" charset="0"/>
              </a:rPr>
              <a:t>P</a:t>
            </a:r>
            <a:r>
              <a:rPr lang="en-US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hysics, </a:t>
            </a:r>
            <a:r>
              <a:rPr lang="en-US" sz="1600" dirty="0" err="1" smtClean="0">
                <a:solidFill>
                  <a:schemeClr val="tx2"/>
                </a:solidFill>
                <a:latin typeface="Arial Black" panose="020B0A04020102020204" pitchFamily="34" charset="0"/>
              </a:rPr>
              <a:t>Dubna</a:t>
            </a:r>
            <a:r>
              <a:rPr lang="en-US" sz="1600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, 19-20 June, 2025</a:t>
            </a:r>
            <a:endParaRPr lang="ru-RU" sz="1600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07" y="156640"/>
            <a:ext cx="6241175" cy="112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10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35" y="131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4600" y="1047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6469" y="4455296"/>
            <a:ext cx="4880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Breakup cross sections of </a:t>
            </a:r>
            <a:r>
              <a:rPr lang="en-US" baseline="30000" dirty="0"/>
              <a:t>11</a:t>
            </a:r>
            <a:r>
              <a:rPr lang="en-US" dirty="0"/>
              <a:t>Be impinging on </a:t>
            </a:r>
            <a:endParaRPr lang="en-US" dirty="0" smtClean="0"/>
          </a:p>
          <a:p>
            <a:pPr algn="ctr"/>
            <a:r>
              <a:rPr lang="en-US" b="1" dirty="0" smtClean="0"/>
              <a:t>light </a:t>
            </a:r>
            <a:r>
              <a:rPr lang="en-US" b="1" dirty="0"/>
              <a:t>(</a:t>
            </a:r>
            <a:r>
              <a:rPr lang="en-US" b="1" baseline="30000" dirty="0"/>
              <a:t>12</a:t>
            </a:r>
            <a:r>
              <a:rPr lang="en-US" b="1" dirty="0"/>
              <a:t>C) </a:t>
            </a:r>
            <a:r>
              <a:rPr lang="en-US" dirty="0"/>
              <a:t>(multiplied by 10) and </a:t>
            </a:r>
            <a:r>
              <a:rPr lang="en-US" dirty="0">
                <a:solidFill>
                  <a:srgbClr val="FF0000"/>
                </a:solidFill>
              </a:rPr>
              <a:t>heavy (</a:t>
            </a:r>
            <a:r>
              <a:rPr lang="en-US" baseline="30000" dirty="0">
                <a:solidFill>
                  <a:srgbClr val="FF0000"/>
                </a:solidFill>
              </a:rPr>
              <a:t>208</a:t>
            </a:r>
            <a:r>
              <a:rPr lang="en-US" dirty="0">
                <a:solidFill>
                  <a:srgbClr val="FF0000"/>
                </a:solidFill>
              </a:rPr>
              <a:t>Pb) targets </a:t>
            </a:r>
            <a:r>
              <a:rPr lang="en-US" dirty="0"/>
              <a:t>at 5 MeV/nucleon </a:t>
            </a:r>
            <a:r>
              <a:rPr lang="en-US" dirty="0" smtClean="0"/>
              <a:t>calculated  within</a:t>
            </a:r>
          </a:p>
          <a:p>
            <a:pPr algn="ctr"/>
            <a:r>
              <a:rPr lang="en-US" dirty="0" smtClean="0"/>
              <a:t> quantum-</a:t>
            </a:r>
            <a:r>
              <a:rPr lang="en-US" dirty="0" err="1" smtClean="0"/>
              <a:t>quasiclassical</a:t>
            </a:r>
            <a:r>
              <a:rPr lang="en-US" dirty="0" smtClean="0"/>
              <a:t>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5820138" y="4632954"/>
                <a:ext cx="6096000" cy="1151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Breakup </a:t>
                </a:r>
                <a:r>
                  <a:rPr lang="en-US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cross </a:t>
                </a:r>
                <a:r>
                  <a:rPr lang="en-US" dirty="0" smtClean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section </a:t>
                </a:r>
                <a:r>
                  <a:rPr lang="en-US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baseline="30000" dirty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Be on </a:t>
                </a:r>
                <a:r>
                  <a:rPr lang="en-US" baseline="30000" dirty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12</a:t>
                </a:r>
                <a:r>
                  <a:rPr lang="en-US" dirty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C </a:t>
                </a:r>
                <a:r>
                  <a:rPr lang="en-US" dirty="0" smtClean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alculated</a:t>
                </a:r>
                <a:r>
                  <a:rPr lang="en-US" dirty="0">
                    <a:solidFill>
                      <a:srgbClr val="7030A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with one bound state: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=−0.503</m:t>
                    </m:r>
                  </m:oMath>
                </a14:m>
                <a:r>
                  <a:rPr lang="en-US" b="0" dirty="0" smtClean="0">
                    <a:solidFill>
                      <a:srgbClr val="7030A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MeV,</a:t>
                </a: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without excited state of </a:t>
                </a:r>
                <a:r>
                  <a:rPr lang="en-US" baseline="30000" dirty="0" smtClean="0">
                    <a:solidFill>
                      <a:srgbClr val="7030A0"/>
                    </a:solidFill>
                  </a:rPr>
                  <a:t>11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Be:</a:t>
                </a:r>
                <a:r>
                  <a:rPr lang="en-US" dirty="0" smtClean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rgbClr val="7030A0"/>
                    </a:solidFill>
                    <a:ea typeface="NimbusRomNo9L-Regu"/>
                    <a:cs typeface="Times New Roman" panose="02020603050405020304" pitchFamily="18" charset="0"/>
                  </a:rPr>
                  <a:t>.</a:t>
                </a:r>
                <a:endParaRPr lang="ru-RU" sz="1400" dirty="0">
                  <a:solidFill>
                    <a:srgbClr val="7030A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38" y="4632954"/>
                <a:ext cx="6096000" cy="1151341"/>
              </a:xfrm>
              <a:prstGeom prst="rect">
                <a:avLst/>
              </a:prstGeom>
              <a:blipFill>
                <a:blip r:embed="rId2"/>
                <a:stretch>
                  <a:fillRect l="-900" t="-2646" r="-800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134099" y="6133622"/>
            <a:ext cx="55957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DOI 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87" y="914207"/>
            <a:ext cx="5032896" cy="3541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079" y="749699"/>
            <a:ext cx="5580924" cy="38966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5331" y="123993"/>
            <a:ext cx="815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spectral structure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breakup reactions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00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35" y="131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4600" y="1047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6287" y="4455296"/>
            <a:ext cx="4850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Breakup cross sections of </a:t>
            </a:r>
            <a:r>
              <a:rPr lang="en-US" baseline="30000" dirty="0"/>
              <a:t>11</a:t>
            </a:r>
            <a:r>
              <a:rPr lang="en-US" dirty="0"/>
              <a:t>Be impinging on </a:t>
            </a:r>
          </a:p>
          <a:p>
            <a:pPr algn="ctr"/>
            <a:r>
              <a:rPr lang="en-US" b="1" dirty="0"/>
              <a:t>light (</a:t>
            </a:r>
            <a:r>
              <a:rPr lang="en-US" b="1" baseline="30000" dirty="0"/>
              <a:t>12</a:t>
            </a:r>
            <a:r>
              <a:rPr lang="en-US" b="1" dirty="0"/>
              <a:t>C) </a:t>
            </a:r>
            <a:r>
              <a:rPr lang="en-US" dirty="0"/>
              <a:t>(multiplied by 10) and </a:t>
            </a:r>
            <a:r>
              <a:rPr lang="en-US" dirty="0">
                <a:solidFill>
                  <a:srgbClr val="FF0000"/>
                </a:solidFill>
              </a:rPr>
              <a:t>heavy (</a:t>
            </a:r>
            <a:r>
              <a:rPr lang="en-US" baseline="30000" dirty="0">
                <a:solidFill>
                  <a:srgbClr val="FF0000"/>
                </a:solidFill>
              </a:rPr>
              <a:t>208</a:t>
            </a:r>
            <a:r>
              <a:rPr lang="en-US" dirty="0">
                <a:solidFill>
                  <a:srgbClr val="FF0000"/>
                </a:solidFill>
              </a:rPr>
              <a:t>Pb) targets </a:t>
            </a:r>
            <a:r>
              <a:rPr lang="en-US" dirty="0"/>
              <a:t>at 5 MeV/nucleon calculated  within</a:t>
            </a:r>
          </a:p>
          <a:p>
            <a:pPr algn="ctr"/>
            <a:r>
              <a:rPr lang="en-US" dirty="0"/>
              <a:t> quantum-</a:t>
            </a:r>
            <a:r>
              <a:rPr lang="en-US" dirty="0" err="1"/>
              <a:t>quasiclassical</a:t>
            </a:r>
            <a:r>
              <a:rPr lang="en-US" dirty="0"/>
              <a:t>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231832" y="4656551"/>
                <a:ext cx="5764698" cy="1375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66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Breakup </a:t>
                </a:r>
                <a:r>
                  <a:rPr lang="en-US" dirty="0">
                    <a:solidFill>
                      <a:srgbClr val="0066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cross </a:t>
                </a:r>
                <a:r>
                  <a:rPr lang="en-US" dirty="0" smtClean="0">
                    <a:solidFill>
                      <a:srgbClr val="0066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section </a:t>
                </a:r>
                <a:r>
                  <a:rPr lang="en-US" dirty="0">
                    <a:solidFill>
                      <a:srgbClr val="0066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baseline="30000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Be on </a:t>
                </a:r>
                <a:r>
                  <a:rPr lang="en-US" baseline="30000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12</a:t>
                </a:r>
                <a:r>
                  <a:rPr lang="en-US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C c</a:t>
                </a:r>
                <a:r>
                  <a:rPr lang="en-US" dirty="0">
                    <a:solidFill>
                      <a:srgbClr val="0066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alculated </a:t>
                </a:r>
                <a:r>
                  <a:rPr lang="en-US" dirty="0" smtClean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with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dirty="0" smtClean="0">
                    <a:solidFill>
                      <a:srgbClr val="0066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MeV,</a:t>
                </a:r>
                <a:endParaRPr lang="en-US" dirty="0">
                  <a:solidFill>
                    <a:srgbClr val="0066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without excited state of </a:t>
                </a:r>
                <a:r>
                  <a:rPr lang="en-US" baseline="30000" dirty="0">
                    <a:solidFill>
                      <a:srgbClr val="006600"/>
                    </a:solidFill>
                  </a:rPr>
                  <a:t>11</a:t>
                </a:r>
                <a:r>
                  <a:rPr lang="en-US" dirty="0">
                    <a:solidFill>
                      <a:srgbClr val="006600"/>
                    </a:solidFill>
                  </a:rPr>
                  <a:t>Be:</a:t>
                </a:r>
                <a:r>
                  <a:rPr lang="en-US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006600"/>
                    </a:solidFill>
                    <a:ea typeface="NimbusRomNo9L-Regu"/>
                    <a:cs typeface="Times New Roman" panose="02020603050405020304" pitchFamily="18" charset="0"/>
                  </a:rPr>
                  <a:t>.</a:t>
                </a:r>
                <a:endParaRPr lang="ru-RU" dirty="0">
                  <a:solidFill>
                    <a:srgbClr val="006600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endParaRPr lang="ru-RU" sz="14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32" y="4656551"/>
                <a:ext cx="5764698" cy="1375826"/>
              </a:xfrm>
              <a:prstGeom prst="rect">
                <a:avLst/>
              </a:prstGeom>
              <a:blipFill>
                <a:blip r:embed="rId2"/>
                <a:stretch>
                  <a:fillRect l="-846" t="-22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231832" y="6133622"/>
            <a:ext cx="55957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DOI 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09" y="907190"/>
            <a:ext cx="4961803" cy="3541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38" y="736226"/>
            <a:ext cx="5561390" cy="38830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49900" y="199598"/>
            <a:ext cx="815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spectral structure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breakup reactions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10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12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35" y="131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4600" y="1047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66529" y="4455296"/>
            <a:ext cx="48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Breakup cross sections of </a:t>
            </a:r>
            <a:r>
              <a:rPr lang="en-US" baseline="30000" dirty="0"/>
              <a:t>11</a:t>
            </a:r>
            <a:r>
              <a:rPr lang="en-US" dirty="0"/>
              <a:t>Be impinging on </a:t>
            </a:r>
          </a:p>
          <a:p>
            <a:pPr algn="ctr"/>
            <a:r>
              <a:rPr lang="en-US" b="1" dirty="0"/>
              <a:t>light (</a:t>
            </a:r>
            <a:r>
              <a:rPr lang="en-US" b="1" baseline="30000" dirty="0"/>
              <a:t>12</a:t>
            </a:r>
            <a:r>
              <a:rPr lang="en-US" b="1" dirty="0"/>
              <a:t>C) </a:t>
            </a:r>
            <a:r>
              <a:rPr lang="en-US" dirty="0"/>
              <a:t>(multiplied by 10) and </a:t>
            </a:r>
            <a:r>
              <a:rPr lang="en-US" dirty="0">
                <a:solidFill>
                  <a:srgbClr val="FF0000"/>
                </a:solidFill>
              </a:rPr>
              <a:t>heavy (</a:t>
            </a:r>
            <a:r>
              <a:rPr lang="en-US" baseline="30000" dirty="0">
                <a:solidFill>
                  <a:srgbClr val="FF0000"/>
                </a:solidFill>
              </a:rPr>
              <a:t>208</a:t>
            </a:r>
            <a:r>
              <a:rPr lang="en-US" dirty="0">
                <a:solidFill>
                  <a:srgbClr val="FF0000"/>
                </a:solidFill>
              </a:rPr>
              <a:t>Pb) targets </a:t>
            </a:r>
            <a:r>
              <a:rPr lang="en-US" dirty="0"/>
              <a:t>at 5 MeV/nucleon calculated  within</a:t>
            </a:r>
          </a:p>
          <a:p>
            <a:pPr algn="ctr"/>
            <a:r>
              <a:rPr lang="en-US" dirty="0"/>
              <a:t> quantum-</a:t>
            </a:r>
            <a:r>
              <a:rPr lang="en-US" dirty="0" err="1"/>
              <a:t>quasiclassical</a:t>
            </a:r>
            <a:r>
              <a:rPr lang="en-US" dirty="0"/>
              <a:t> approach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84235" y="6062423"/>
            <a:ext cx="55957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DOI 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15" y="880630"/>
            <a:ext cx="4832354" cy="35410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805" y="661669"/>
            <a:ext cx="5698876" cy="39790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05201" y="199312"/>
            <a:ext cx="815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spectral structure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breakup reactions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6384234" y="4647081"/>
                <a:ext cx="6096000" cy="115134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Breakup </a:t>
                </a: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cross section of </a:t>
                </a:r>
                <a:r>
                  <a:rPr lang="en-US" baseline="30000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Be on </a:t>
                </a:r>
                <a:r>
                  <a:rPr lang="en-US" baseline="30000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12</a:t>
                </a: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C c</a:t>
                </a:r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alculated </a:t>
                </a: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with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MeV,</a:t>
                </a:r>
                <a:endParaRPr lang="en-US" dirty="0">
                  <a:solidFill>
                    <a:srgbClr val="FF0000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without excited state of </a:t>
                </a:r>
                <a:r>
                  <a:rPr lang="en-US" baseline="30000" dirty="0">
                    <a:solidFill>
                      <a:srgbClr val="FF0000"/>
                    </a:solidFill>
                  </a:rPr>
                  <a:t>11</a:t>
                </a:r>
                <a:r>
                  <a:rPr lang="en-US" dirty="0">
                    <a:solidFill>
                      <a:srgbClr val="FF0000"/>
                    </a:solidFill>
                  </a:rPr>
                  <a:t>Be:</a:t>
                </a:r>
                <a:r>
                  <a:rPr lang="en-US" dirty="0">
                    <a:solidFill>
                      <a:srgbClr val="FF0000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234" y="4647081"/>
                <a:ext cx="6096000" cy="1151341"/>
              </a:xfrm>
              <a:prstGeom prst="rect">
                <a:avLst/>
              </a:prstGeom>
              <a:blipFill>
                <a:blip r:embed="rId4"/>
                <a:stretch>
                  <a:fillRect l="-800" t="-2116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9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13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35" y="131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4600" y="1047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87017" y="4455296"/>
            <a:ext cx="4969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Breakup cross sections of </a:t>
            </a:r>
            <a:r>
              <a:rPr lang="en-US" baseline="30000" dirty="0"/>
              <a:t>11</a:t>
            </a:r>
            <a:r>
              <a:rPr lang="en-US" dirty="0"/>
              <a:t>Be impinging on </a:t>
            </a:r>
          </a:p>
          <a:p>
            <a:pPr algn="ctr"/>
            <a:r>
              <a:rPr lang="en-US" b="1" dirty="0"/>
              <a:t>light (</a:t>
            </a:r>
            <a:r>
              <a:rPr lang="en-US" b="1" baseline="30000" dirty="0"/>
              <a:t>12</a:t>
            </a:r>
            <a:r>
              <a:rPr lang="en-US" b="1" dirty="0"/>
              <a:t>C) </a:t>
            </a:r>
            <a:r>
              <a:rPr lang="en-US" dirty="0"/>
              <a:t>(multiplied by 10) and </a:t>
            </a:r>
            <a:r>
              <a:rPr lang="en-US" dirty="0">
                <a:solidFill>
                  <a:srgbClr val="FF0000"/>
                </a:solidFill>
              </a:rPr>
              <a:t>heavy (</a:t>
            </a:r>
            <a:r>
              <a:rPr lang="en-US" baseline="30000" dirty="0">
                <a:solidFill>
                  <a:srgbClr val="FF0000"/>
                </a:solidFill>
              </a:rPr>
              <a:t>208</a:t>
            </a:r>
            <a:r>
              <a:rPr lang="en-US" dirty="0">
                <a:solidFill>
                  <a:srgbClr val="FF0000"/>
                </a:solidFill>
              </a:rPr>
              <a:t>Pb) targets </a:t>
            </a:r>
            <a:r>
              <a:rPr lang="en-US" dirty="0"/>
              <a:t>at 5 MeV/nucleon calculated  within</a:t>
            </a:r>
          </a:p>
          <a:p>
            <a:pPr algn="ctr"/>
            <a:r>
              <a:rPr lang="en-US" dirty="0"/>
              <a:t> quantum-</a:t>
            </a:r>
            <a:r>
              <a:rPr lang="en-US" dirty="0" err="1"/>
              <a:t>quasiclassical</a:t>
            </a:r>
            <a:r>
              <a:rPr lang="en-US" dirty="0"/>
              <a:t>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132442" y="4576466"/>
                <a:ext cx="5774637" cy="11555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Breakup 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cross section of </a:t>
                </a:r>
                <a:r>
                  <a:rPr lang="en-US" baseline="30000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Be on </a:t>
                </a:r>
                <a:r>
                  <a:rPr lang="en-US" baseline="30000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12</a:t>
                </a: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C c</a:t>
                </a:r>
                <a:r>
                  <a:rPr lang="en-US" dirty="0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alculated </a:t>
                </a: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with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ea typeface="Cambria Math" panose="02040503050406030204" pitchFamily="18" charset="0"/>
                    <a:cs typeface="Times New Roman" panose="02020603050405020304" pitchFamily="18" charset="0"/>
                  </a:rPr>
                  <a:t> MeV,</a:t>
                </a:r>
                <a:endParaRPr lang="en-US" dirty="0">
                  <a:solidFill>
                    <a:srgbClr val="0000FF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without excited state of </a:t>
                </a:r>
                <a:r>
                  <a:rPr lang="en-US" baseline="30000" dirty="0">
                    <a:solidFill>
                      <a:srgbClr val="0000FF"/>
                    </a:solidFill>
                  </a:rPr>
                  <a:t>11</a:t>
                </a:r>
                <a:r>
                  <a:rPr lang="en-US" dirty="0">
                    <a:solidFill>
                      <a:srgbClr val="0000FF"/>
                    </a:solidFill>
                  </a:rPr>
                  <a:t>Be:</a:t>
                </a:r>
                <a:r>
                  <a:rPr lang="en-US" dirty="0">
                    <a:solidFill>
                      <a:srgbClr val="0000FF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dirty="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442" y="4576466"/>
                <a:ext cx="5774637" cy="1155509"/>
              </a:xfrm>
              <a:prstGeom prst="rect">
                <a:avLst/>
              </a:prstGeom>
              <a:blipFill>
                <a:blip r:embed="rId2"/>
                <a:stretch>
                  <a:fillRect l="-950" t="-2646" b="-4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/>
          <p:cNvSpPr/>
          <p:nvPr/>
        </p:nvSpPr>
        <p:spPr>
          <a:xfrm>
            <a:off x="6132442" y="6217227"/>
            <a:ext cx="5595728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DOI 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1683" y="730584"/>
            <a:ext cx="5591059" cy="38041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12" y="862114"/>
            <a:ext cx="5007857" cy="354108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05201" y="164036"/>
            <a:ext cx="8158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spectral structure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breakup reactions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822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14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4703" y="158224"/>
                <a:ext cx="10654749" cy="79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breakup cross section </a:t>
                </a:r>
                <a14:m>
                  <m:oMath xmlns:m="http://schemas.openxmlformats.org/officeDocument/2006/math">
                    <m:r>
                      <a:rPr lang="kk-K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k-K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𝑏𝑢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dE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baseline="30000" dirty="0"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Be</a:t>
                </a:r>
                <a:r>
                  <a:rPr lang="en-US" dirty="0" smtClean="0"/>
                  <a:t> </a:t>
                </a:r>
                <a:r>
                  <a:rPr lang="en-US" dirty="0"/>
                  <a:t>at 5 MeV/nucleon calculated </a:t>
                </a:r>
                <a:r>
                  <a:rPr lang="en-US" dirty="0" smtClean="0"/>
                  <a:t>with increasing </a:t>
                </a:r>
                <a:r>
                  <a:rPr lang="en-US" dirty="0"/>
                  <a:t>number of partial waves</a:t>
                </a:r>
                <a:r>
                  <a:rPr lang="en-US" i="1" dirty="0">
                    <a:solidFill>
                      <a:srgbClr val="FF0000"/>
                    </a:solidFill>
                  </a:rPr>
                  <a:t> lm </a:t>
                </a:r>
                <a:r>
                  <a:rPr lang="en-US" dirty="0"/>
                  <a:t>in the sum </a:t>
                </a:r>
                <a:r>
                  <a:rPr lang="en-US" dirty="0" smtClean="0"/>
                  <a:t>of Eq.(8)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𝒃𝒖</m:t>
                            </m:r>
                          </m:sub>
                        </m:sSub>
                      </m:num>
                      <m:den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den>
                    </m:f>
                    <m:d>
                      <m:d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kk-K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kk-K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𝒍𝒎</m:t>
                                </m:r>
                              </m:sub>
                              <m:sup/>
                              <m:e>
                                <m:r>
                                  <a:rPr lang="kk-K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𝒍𝒋𝒎</m:t>
                                        </m:r>
                                      </m:sub>
                                    </m:sSub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𝒌𝒓</m:t>
                                    </m:r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𝚿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kk-KZ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𝒐𝒖𝒕</m:t>
                                            </m:r>
                                          </m:sub>
                                        </m:s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𝒅𝒓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kk-K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𝒃𝒅𝒃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703" y="158224"/>
                <a:ext cx="10654749" cy="790473"/>
              </a:xfrm>
              <a:prstGeom prst="rect">
                <a:avLst/>
              </a:prstGeom>
              <a:blipFill>
                <a:blip r:embed="rId3"/>
                <a:stretch>
                  <a:fillRect l="-343" t="-26154" r="-229" b="-9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6592" y="4850290"/>
                <a:ext cx="5466522" cy="681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calculation results for the </a:t>
                </a:r>
                <a:r>
                  <a:rPr lang="en-US" dirty="0"/>
                  <a:t>case of two </a:t>
                </a:r>
                <a:r>
                  <a:rPr lang="en-US" dirty="0" smtClean="0"/>
                  <a:t>bound states </a:t>
                </a:r>
                <a:r>
                  <a:rPr lang="en-US" dirty="0"/>
                  <a:t>1/2</a:t>
                </a:r>
                <a:r>
                  <a:rPr lang="en-US" baseline="30000" dirty="0" smtClean="0"/>
                  <a:t>+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-</a:t>
                </a:r>
                <a:r>
                  <a:rPr lang="en-US" dirty="0" smtClean="0"/>
                  <a:t>0.503 </a:t>
                </a:r>
                <a:r>
                  <a:rPr lang="en-US" dirty="0"/>
                  <a:t>MeV </a:t>
                </a:r>
                <a:r>
                  <a:rPr lang="en-US" dirty="0" smtClean="0"/>
                  <a:t>) and </a:t>
                </a:r>
                <a:r>
                  <a:rPr lang="en-US" dirty="0"/>
                  <a:t>1/2</a:t>
                </a:r>
                <a:r>
                  <a:rPr lang="en-US" baseline="30000" dirty="0" smtClean="0"/>
                  <a:t>−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-</a:t>
                </a:r>
                <a:r>
                  <a:rPr lang="en-US" dirty="0" smtClean="0"/>
                  <a:t>0.183 MeV)</a:t>
                </a:r>
                <a:endParaRPr lang="ru-R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592" y="4850290"/>
                <a:ext cx="5466522" cy="681597"/>
              </a:xfrm>
              <a:prstGeom prst="rect">
                <a:avLst/>
              </a:prstGeom>
              <a:blipFill>
                <a:blip r:embed="rId4"/>
                <a:stretch>
                  <a:fillRect l="-892" t="-5405" r="-780" b="-991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63055" y="4700295"/>
                <a:ext cx="5014206" cy="1451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calculation results for one bound state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𝟓𝟎𝟑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𝑴𝒆𝑽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without </a:t>
                </a:r>
                <a:r>
                  <a:rPr lang="en-US" dirty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excited </a:t>
                </a:r>
                <a:r>
                  <a:rPr lang="en-US" dirty="0" smtClean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of </a:t>
                </a:r>
                <a:r>
                  <a:rPr lang="en-US" baseline="30000" dirty="0">
                    <a:solidFill>
                      <a:schemeClr val="tx1"/>
                    </a:solidFill>
                  </a:rPr>
                  <a:t>11</a:t>
                </a:r>
                <a:r>
                  <a:rPr lang="en-US" dirty="0">
                    <a:solidFill>
                      <a:schemeClr val="tx1"/>
                    </a:solidFill>
                  </a:rPr>
                  <a:t>Be:</a:t>
                </a:r>
                <a:r>
                  <a:rPr lang="en-US" dirty="0">
                    <a:solidFill>
                      <a:schemeClr val="tx1"/>
                    </a:solidFill>
                    <a:ea typeface="NimbusRomNo9L-Regu"/>
                    <a:cs typeface="Times New Roman" panose="02020603050405020304" pitchFamily="18" charset="0"/>
                  </a:rPr>
                  <a:t> </a:t>
                </a:r>
                <a:endParaRPr lang="en-US" dirty="0" smtClean="0">
                  <a:solidFill>
                    <a:schemeClr val="tx1"/>
                  </a:solidFill>
                  <a:ea typeface="NimbusRomNo9L-Regu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-0.183 MeV</a:t>
                </a:r>
                <a:endParaRPr lang="ru-RU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55" y="4700295"/>
                <a:ext cx="5014206" cy="1451872"/>
              </a:xfrm>
              <a:prstGeom prst="rect">
                <a:avLst/>
              </a:prstGeom>
              <a:blipFill>
                <a:blip r:embed="rId5"/>
                <a:stretch>
                  <a:fillRect l="-1095" t="-1681" b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433806" y="6451285"/>
            <a:ext cx="1000998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  <a:r>
              <a:rPr lang="en-US" sz="1400" b="1" dirty="0" smtClean="0">
                <a:solidFill>
                  <a:srgbClr val="FF0000"/>
                </a:solidFill>
              </a:rPr>
              <a:t>DOI </a:t>
            </a:r>
            <a:r>
              <a:rPr lang="en-US" sz="1400" b="1" dirty="0">
                <a:solidFill>
                  <a:srgbClr val="FF0000"/>
                </a:solidFill>
              </a:rPr>
              <a:t>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809922" y="5729365"/>
            <a:ext cx="1888435" cy="408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148525"/>
              </p:ext>
            </p:extLst>
          </p:nvPr>
        </p:nvGraphicFramePr>
        <p:xfrm>
          <a:off x="6530008" y="1210042"/>
          <a:ext cx="5049078" cy="351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2" name="Graph" r:id="rId6" imgW="4129200" imgH="2877120" progId="Origin50.Graph">
                  <p:embed/>
                </p:oleObj>
              </mc:Choice>
              <mc:Fallback>
                <p:oleObj name="Graph" r:id="rId6" imgW="412920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0008" y="1210042"/>
                        <a:ext cx="5049078" cy="351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535182"/>
              </p:ext>
            </p:extLst>
          </p:nvPr>
        </p:nvGraphicFramePr>
        <p:xfrm>
          <a:off x="974035" y="1051261"/>
          <a:ext cx="5317435" cy="37044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3" name="Graph" r:id="rId8" imgW="4129200" imgH="2877120" progId="Origin50.Graph">
                  <p:embed/>
                </p:oleObj>
              </mc:Choice>
              <mc:Fallback>
                <p:oleObj name="Graph" r:id="rId8" imgW="4129200" imgH="287712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74035" y="1051261"/>
                        <a:ext cx="5317435" cy="37044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675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15</a:t>
            </a:fld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89018" y="270878"/>
                <a:ext cx="10654749" cy="79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The breakup cross section </a:t>
                </a:r>
                <a14:m>
                  <m:oMath xmlns:m="http://schemas.openxmlformats.org/officeDocument/2006/math">
                    <m:r>
                      <a:rPr lang="kk-KZ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b>
                      <m:sSubPr>
                        <m:ctrlPr>
                          <a:rPr lang="ru-RU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kk-KZ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𝑏𝑢</m:t>
                        </m:r>
                      </m:sub>
                    </m:sSub>
                  </m:oMath>
                </a14:m>
                <a:r>
                  <a:rPr lang="en-US" i="1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i="1" dirty="0" err="1" smtClean="0">
                    <a:solidFill>
                      <a:schemeClr val="tx1"/>
                    </a:solidFill>
                  </a:rPr>
                  <a:t>dE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/>
                  <a:t>of </a:t>
                </a:r>
                <a:r>
                  <a:rPr lang="en-US" baseline="30000" dirty="0">
                    <a:ea typeface="NimbusRomNo9L-Regu"/>
                    <a:cs typeface="Times New Roman" panose="02020603050405020304" pitchFamily="18" charset="0"/>
                  </a:rPr>
                  <a:t>11</a:t>
                </a: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Be</a:t>
                </a:r>
                <a:r>
                  <a:rPr lang="en-US" dirty="0" smtClean="0"/>
                  <a:t> </a:t>
                </a:r>
                <a:r>
                  <a:rPr lang="en-US" dirty="0"/>
                  <a:t>at 5 MeV/nucleon calculated </a:t>
                </a:r>
                <a:r>
                  <a:rPr lang="en-US" dirty="0" smtClean="0"/>
                  <a:t>with increasing </a:t>
                </a:r>
                <a:r>
                  <a:rPr lang="en-US" dirty="0"/>
                  <a:t>number of partial waves</a:t>
                </a:r>
                <a:r>
                  <a:rPr lang="en-US" i="1" dirty="0">
                    <a:solidFill>
                      <a:srgbClr val="FF0000"/>
                    </a:solidFill>
                  </a:rPr>
                  <a:t> lm </a:t>
                </a:r>
                <a:r>
                  <a:rPr lang="en-US" dirty="0"/>
                  <a:t>in the sum </a:t>
                </a:r>
                <a:r>
                  <a:rPr lang="en-US" dirty="0" smtClean="0"/>
                  <a:t>of (8) 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𝒃𝒖</m:t>
                            </m:r>
                          </m:sub>
                        </m:sSub>
                      </m:num>
                      <m:den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den>
                    </m:f>
                    <m:d>
                      <m:d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kk-K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kk-KZ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ctrlP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kk-K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𝒍𝒎</m:t>
                                </m:r>
                              </m:sub>
                              <m:sup/>
                              <m:e>
                                <m:r>
                                  <a:rPr lang="kk-KZ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𝒍𝒋𝒎</m:t>
                                        </m:r>
                                      </m:sub>
                                    </m:sSub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𝒌𝒓</m:t>
                                    </m:r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  <m:r>
                                      <a:rPr lang="kk-KZ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𝚿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kk-KZ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𝒐𝒖𝒕</m:t>
                                            </m:r>
                                          </m:sub>
                                        </m:sSub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𝒅𝒓</m:t>
                                        </m:r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kk-KZ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kk-KZ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𝒃𝒅𝒃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18" y="270878"/>
                <a:ext cx="10654749" cy="790473"/>
              </a:xfrm>
              <a:prstGeom prst="rect">
                <a:avLst/>
              </a:prstGeom>
              <a:blipFill>
                <a:blip r:embed="rId3"/>
                <a:stretch>
                  <a:fillRect l="-343" t="-26154" r="-229" b="-95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67934" y="4752144"/>
                <a:ext cx="4867247" cy="174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calculation results for one bound state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𝑴𝒆𝑽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ea typeface="NimbusRomNo9L-Regu"/>
                    <a:cs typeface="Times New Roman" panose="02020603050405020304" pitchFamily="18" charset="0"/>
                  </a:rPr>
                  <a:t> without </a:t>
                </a: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excited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 of </a:t>
                </a:r>
                <a:r>
                  <a:rPr lang="en-US" baseline="30000" dirty="0"/>
                  <a:t>11</a:t>
                </a:r>
                <a:r>
                  <a:rPr lang="en-US" dirty="0"/>
                  <a:t>Be:</a:t>
                </a: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-0.183 MeV</a:t>
                </a: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934" y="4752144"/>
                <a:ext cx="4867247" cy="1744067"/>
              </a:xfrm>
              <a:prstGeom prst="rect">
                <a:avLst/>
              </a:prstGeom>
              <a:blipFill>
                <a:blip r:embed="rId4"/>
                <a:stretch>
                  <a:fillRect l="-1128" t="-1748" r="-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51289" y="4749493"/>
                <a:ext cx="4867247" cy="146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The calculation results for one bound state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=0</m:t>
                        </m:r>
                      </m:sub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  <m:sub>
                        <m:sSup>
                          <m:sSupPr>
                            <m:ctrlP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/</m:t>
                            </m:r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1" i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𝑴𝒆𝑽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endParaRPr lang="en-US" dirty="0">
                  <a:solidFill>
                    <a:schemeClr val="tx1"/>
                  </a:solidFill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without excited state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1/2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 of </a:t>
                </a:r>
                <a:r>
                  <a:rPr lang="en-US" baseline="30000" dirty="0"/>
                  <a:t>11</a:t>
                </a:r>
                <a:r>
                  <a:rPr lang="en-US" dirty="0"/>
                  <a:t>Be:</a:t>
                </a:r>
                <a:r>
                  <a:rPr lang="en-US" dirty="0">
                    <a:ea typeface="NimbusRomNo9L-Regu"/>
                    <a:cs typeface="Times New Roman" panose="02020603050405020304" pitchFamily="18" charset="0"/>
                  </a:rPr>
                  <a:t>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=−1/2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𝑙𝑠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1/2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dirty="0"/>
                  <a:t>= -0.183 MeV</a:t>
                </a:r>
                <a:endParaRPr lang="ru-RU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89" y="4749493"/>
                <a:ext cx="4867247" cy="1465016"/>
              </a:xfrm>
              <a:prstGeom prst="rect">
                <a:avLst/>
              </a:prstGeom>
              <a:blipFill>
                <a:blip r:embed="rId5"/>
                <a:stretch>
                  <a:fillRect l="-1001" t="-1667" r="-751" b="-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433806" y="6451285"/>
            <a:ext cx="10009985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  <a:r>
              <a:rPr lang="en-US" sz="1400" b="1" dirty="0" smtClean="0">
                <a:solidFill>
                  <a:srgbClr val="FF0000"/>
                </a:solidFill>
              </a:rPr>
              <a:t>DOI </a:t>
            </a:r>
            <a:r>
              <a:rPr lang="en-US" sz="1400" b="1" dirty="0">
                <a:solidFill>
                  <a:srgbClr val="FF0000"/>
                </a:solidFill>
              </a:rPr>
              <a:t>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058400" y="5829710"/>
            <a:ext cx="1888435" cy="4082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20119" y="5826530"/>
            <a:ext cx="1915062" cy="34529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676222"/>
              </p:ext>
            </p:extLst>
          </p:nvPr>
        </p:nvGraphicFramePr>
        <p:xfrm>
          <a:off x="1155495" y="1340808"/>
          <a:ext cx="4801013" cy="335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6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55495" y="1340808"/>
                        <a:ext cx="4801013" cy="335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3927688"/>
              </p:ext>
            </p:extLst>
          </p:nvPr>
        </p:nvGraphicFramePr>
        <p:xfrm>
          <a:off x="6602138" y="1298126"/>
          <a:ext cx="4862117" cy="339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7" name="Graph" r:id="rId8" imgW="4154400" imgH="2901600" progId="Origin50.Graph">
                  <p:embed/>
                </p:oleObj>
              </mc:Choice>
              <mc:Fallback>
                <p:oleObj name="Graph" r:id="rId8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02138" y="1298126"/>
                        <a:ext cx="4862117" cy="339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226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1022"/>
              </p:ext>
            </p:extLst>
          </p:nvPr>
        </p:nvGraphicFramePr>
        <p:xfrm>
          <a:off x="119268" y="149088"/>
          <a:ext cx="11966714" cy="65723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83357">
                  <a:extLst>
                    <a:ext uri="{9D8B030D-6E8A-4147-A177-3AD203B41FA5}">
                      <a16:colId xmlns:a16="http://schemas.microsoft.com/office/drawing/2014/main" val="3140864085"/>
                    </a:ext>
                  </a:extLst>
                </a:gridCol>
                <a:gridCol w="5983357">
                  <a:extLst>
                    <a:ext uri="{9D8B030D-6E8A-4147-A177-3AD203B41FA5}">
                      <a16:colId xmlns:a16="http://schemas.microsoft.com/office/drawing/2014/main" val="2339364222"/>
                    </a:ext>
                  </a:extLst>
                </a:gridCol>
              </a:tblGrid>
              <a:tr h="3286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94904635"/>
                  </a:ext>
                </a:extLst>
              </a:tr>
              <a:tr h="328619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7451496"/>
                  </a:ext>
                </a:extLst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235833"/>
              </p:ext>
            </p:extLst>
          </p:nvPr>
        </p:nvGraphicFramePr>
        <p:xfrm>
          <a:off x="576469" y="12375"/>
          <a:ext cx="4822222" cy="33594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2" name="Graph" r:id="rId3" imgW="4129200" imgH="2877120" progId="Origin50.Graph">
                  <p:embed/>
                </p:oleObj>
              </mc:Choice>
              <mc:Fallback>
                <p:oleObj name="Graph" r:id="rId3" imgW="4129200" imgH="2877120" progId="Origin50.Graph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6469" y="12375"/>
                        <a:ext cx="4822222" cy="33594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6974951"/>
              </p:ext>
            </p:extLst>
          </p:nvPr>
        </p:nvGraphicFramePr>
        <p:xfrm>
          <a:off x="6451367" y="-82185"/>
          <a:ext cx="5049078" cy="3517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3" name="Graph" r:id="rId5" imgW="4129200" imgH="2877120" progId="Origin50.Graph">
                  <p:embed/>
                </p:oleObj>
              </mc:Choice>
              <mc:Fallback>
                <p:oleObj name="Graph" r:id="rId5" imgW="4129200" imgH="2877120" progId="Origin50.Graph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51367" y="-82185"/>
                        <a:ext cx="5049078" cy="3517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731400"/>
              </p:ext>
            </p:extLst>
          </p:nvPr>
        </p:nvGraphicFramePr>
        <p:xfrm>
          <a:off x="576469" y="3435281"/>
          <a:ext cx="4801013" cy="33535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4" name="Graph" r:id="rId7" imgW="4154400" imgH="2901600" progId="Origin50.Graph">
                  <p:embed/>
                </p:oleObj>
              </mc:Choice>
              <mc:Fallback>
                <p:oleObj name="Graph" r:id="rId7" imgW="4154400" imgH="2901600" progId="Origin50.Graph">
                  <p:embed/>
                  <p:pic>
                    <p:nvPicPr>
                      <p:cNvPr id="3" name="Объект 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6469" y="3435281"/>
                        <a:ext cx="4801013" cy="33535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79211"/>
              </p:ext>
            </p:extLst>
          </p:nvPr>
        </p:nvGraphicFramePr>
        <p:xfrm>
          <a:off x="6491683" y="3358918"/>
          <a:ext cx="4862117" cy="339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5" name="Graph" r:id="rId9" imgW="4154400" imgH="2901600" progId="Origin50.Graph">
                  <p:embed/>
                </p:oleObj>
              </mc:Choice>
              <mc:Fallback>
                <p:oleObj name="Graph" r:id="rId9" imgW="4154400" imgH="2901600" progId="Origin50.Graph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91683" y="3358918"/>
                        <a:ext cx="4862117" cy="339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60534" y="2564801"/>
            <a:ext cx="9016026" cy="161400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06845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39630" y="127737"/>
            <a:ext cx="49968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kk-KZ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further research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638" y="649644"/>
            <a:ext cx="11101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frame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quantum-quasiclassical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approach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evaluated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breakup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cross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sections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lead and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carbon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at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ea typeface="Calibri" panose="020F0502020204030204" pitchFamily="34" charset="0"/>
                <a:cs typeface="Times New Roman" panose="02020603050405020304" pitchFamily="18" charset="0"/>
              </a:rPr>
              <a:t>energies</a:t>
            </a:r>
            <a:r>
              <a:rPr lang="ru-RU" dirty="0">
                <a:ea typeface="Calibri" panose="020F0502020204030204" pitchFamily="34" charset="0"/>
                <a:cs typeface="Times New Roman" panose="02020603050405020304" pitchFamily="18" charset="0"/>
              </a:rPr>
              <a:t> 5 – 67 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MeV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nucleon</a:t>
            </a:r>
            <a:r>
              <a:rPr lang="ru-R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cs typeface="Times New Roman" panose="02020603050405020304" pitchFamily="18" charset="0"/>
              </a:rPr>
              <a:t>The </a:t>
            </a:r>
            <a:r>
              <a:rPr lang="en-US" dirty="0">
                <a:cs typeface="Times New Roman" panose="02020603050405020304" pitchFamily="18" charset="0"/>
              </a:rPr>
              <a:t>obtained results are in good agreement with existing experimental </a:t>
            </a:r>
            <a:r>
              <a:rPr lang="en-US" dirty="0" smtClean="0">
                <a:cs typeface="Times New Roman" panose="02020603050405020304" pitchFamily="18" charset="0"/>
              </a:rPr>
              <a:t>data. </a:t>
            </a:r>
            <a:r>
              <a:rPr lang="en-US" dirty="0">
                <a:ea typeface="NimbusRomNo9L-Regu"/>
                <a:cs typeface="Times New Roman" panose="02020603050405020304" pitchFamily="18" charset="0"/>
              </a:rPr>
              <a:t>We have shown that the analysis with quantum-</a:t>
            </a:r>
            <a:r>
              <a:rPr lang="en-US" dirty="0" err="1">
                <a:ea typeface="NimbusRomNo9L-Regu"/>
                <a:cs typeface="Times New Roman" panose="02020603050405020304" pitchFamily="18" charset="0"/>
              </a:rPr>
              <a:t>quasiclassical</a:t>
            </a:r>
            <a:r>
              <a:rPr lang="en-US" dirty="0">
                <a:ea typeface="NimbusRomNo9L-Regu"/>
                <a:cs typeface="Times New Roman" panose="02020603050405020304" pitchFamily="18" charset="0"/>
              </a:rPr>
              <a:t> approach allows to investigate spectral properties of </a:t>
            </a:r>
            <a:r>
              <a:rPr lang="en-US" baseline="30000" dirty="0">
                <a:ea typeface="NimbusRomNo9L-Regu"/>
                <a:cs typeface="Times New Roman" panose="02020603050405020304" pitchFamily="18" charset="0"/>
              </a:rPr>
              <a:t>11</a:t>
            </a:r>
            <a:r>
              <a:rPr lang="en-US" dirty="0">
                <a:ea typeface="NimbusRomNo9L-Regu"/>
                <a:cs typeface="Times New Roman" panose="02020603050405020304" pitchFamily="18" charset="0"/>
              </a:rPr>
              <a:t>Be nuclei from the breakup reactions. </a:t>
            </a:r>
            <a:endParaRPr lang="en-US" dirty="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9448800" y="6408902"/>
            <a:ext cx="2743200" cy="365125"/>
          </a:xfrm>
        </p:spPr>
        <p:txBody>
          <a:bodyPr/>
          <a:lstStyle/>
          <a:p>
            <a:fld id="{579E66D7-19FC-4909-9F31-135F362ACB52}" type="slidenum">
              <a:rPr lang="ru-RU" smtClean="0"/>
              <a:t>17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133261"/>
              </p:ext>
            </p:extLst>
          </p:nvPr>
        </p:nvGraphicFramePr>
        <p:xfrm>
          <a:off x="-133350" y="1544638"/>
          <a:ext cx="7483475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9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33350" y="1544638"/>
                        <a:ext cx="7483475" cy="457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69233" y="1983800"/>
            <a:ext cx="53174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99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Summarizing</a:t>
            </a:r>
            <a:r>
              <a:rPr lang="ru-RU" dirty="0">
                <a:solidFill>
                  <a:srgbClr val="99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b="1" dirty="0">
                <a:solidFill>
                  <a:srgbClr val="99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99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99009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region around 20-10 MeV/nucleon is of great interest, since this is the energy range of HIE-ISOLD at CERN and the future ReA12 at MSU, it has hardly been investigated theoretically so far.</a:t>
            </a:r>
            <a:endParaRPr lang="ru-RU" sz="1400" dirty="0">
              <a:solidFill>
                <a:srgbClr val="990099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7931" y="6069666"/>
            <a:ext cx="64604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breakup cross </a:t>
            </a:r>
            <a:r>
              <a:rPr lang="en-US" alt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section 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ru-RU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aseline="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calculated by quantum-</a:t>
            </a:r>
            <a:r>
              <a:rPr lang="en-US" altLang="ru-RU" dirty="0" err="1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quasiclassical</a:t>
            </a:r>
            <a:r>
              <a:rPr lang="en-US" alt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approach at beam energies of  67-5 MeV/nucleon. </a:t>
            </a:r>
            <a:endParaRPr lang="en-US" alt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98365" y="3831540"/>
            <a:ext cx="5218044" cy="175432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00CC"/>
                </a:solidFill>
              </a:rPr>
              <a:t>Prospectives</a:t>
            </a:r>
            <a:r>
              <a:rPr lang="en-US" b="1" dirty="0" smtClean="0">
                <a:solidFill>
                  <a:srgbClr val="0000CC"/>
                </a:solidFill>
              </a:rPr>
              <a:t>: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Including excitation of </a:t>
            </a:r>
            <a:r>
              <a:rPr lang="ru-RU" baseline="30000" dirty="0" smtClean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 smtClean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dirty="0" err="1" smtClean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dirty="0" smtClean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0000CC"/>
                </a:solidFill>
              </a:rPr>
              <a:t> core</a:t>
            </a:r>
            <a:r>
              <a:rPr lang="en-US" dirty="0" smtClean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Including nuclear motion in nuclear photonics: d(</a:t>
            </a:r>
            <a:r>
              <a:rPr lang="el-GR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n)p</a:t>
            </a:r>
            <a:r>
              <a:rPr lang="el-GR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baseline="30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ru-RU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n)2</a:t>
            </a:r>
            <a:r>
              <a:rPr lang="el-GR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aseline="30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n)</a:t>
            </a:r>
            <a:r>
              <a:rPr lang="ru-RU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US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ru-RU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 smtClean="0">
              <a:solidFill>
                <a:srgbClr val="0000CC"/>
              </a:solidFill>
            </a:endParaRPr>
          </a:p>
          <a:p>
            <a:endParaRPr lang="ru-RU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6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C:\Users\ДАНИЯР\Desktop\536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29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4043" y="2830420"/>
            <a:ext cx="8565662" cy="1596177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   </a:t>
            </a: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your attention</a:t>
            </a: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72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19</a:t>
            </a:fld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98175" y="159026"/>
                <a:ext cx="11430000" cy="6196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b="1" dirty="0" smtClean="0"/>
                  <a:t>The total breakup cross section </a:t>
                </a:r>
                <a:r>
                  <a:rPr lang="en-US" sz="2000" dirty="0"/>
                  <a:t>is calculated as a function of the relative energy E between the emitted neutron and the core nucleus including neutron interaction with the core in the final state of the breakup </a:t>
                </a:r>
                <a:r>
                  <a:rPr lang="en-US" sz="2000" dirty="0" smtClean="0"/>
                  <a:t>process by </a:t>
                </a:r>
                <a:r>
                  <a:rPr lang="en-US" sz="2000" dirty="0"/>
                  <a:t>the </a:t>
                </a:r>
                <a:r>
                  <a:rPr lang="en-US" sz="2000" dirty="0" smtClean="0"/>
                  <a:t>formula [1]:</a:t>
                </a:r>
                <a:endParaRPr lang="ru-RU" sz="2000" dirty="0"/>
              </a:p>
              <a:p>
                <a:pPr algn="ctr"/>
                <a:r>
                  <a:rPr lang="en-US" sz="20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𝒃𝒖</m:t>
                            </m:r>
                          </m:sub>
                        </m:sSub>
                      </m:num>
                      <m:den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den>
                    </m:f>
                    <m:d>
                      <m:d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kk-K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kk-KZ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ctrlPr>
                          <a:rPr lang="ru-RU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kk-KZ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𝒍𝒎</m:t>
                                </m:r>
                              </m:sub>
                              <m:sup/>
                              <m:e>
                                <m:r>
                                  <a:rPr lang="kk-KZ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𝒍𝒋𝒎</m:t>
                                        </m:r>
                                      </m:sub>
                                    </m:sSub>
                                    <m:r>
                                      <a:rPr lang="kk-KZ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kk-KZ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𝒌𝒓</m:t>
                                    </m:r>
                                    <m:r>
                                      <a:rPr lang="kk-KZ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kk-KZ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  <m:r>
                                      <a:rPr lang="kk-KZ" sz="20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𝚿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kk-KZ" sz="20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𝒐𝒖𝒕</m:t>
                                            </m:r>
                                          </m:sub>
                                        </m:sSub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𝒅𝒓</m:t>
                                        </m:r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kk-KZ" sz="20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kk-KZ" sz="20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𝒃𝒅𝒃</m:t>
                    </m:r>
                  </m:oMath>
                </a14:m>
                <a:r>
                  <a:rPr lang="en-US" sz="2000" b="1" dirty="0" smtClean="0">
                    <a:solidFill>
                      <a:srgbClr val="FF0000"/>
                    </a:solidFill>
                  </a:rPr>
                  <a:t>                       (8)</a:t>
                </a:r>
                <a:endParaRPr lang="ru-RU" sz="2000" b="1" dirty="0">
                  <a:solidFill>
                    <a:srgbClr val="FF0000"/>
                  </a:solidFill>
                </a:endParaRPr>
              </a:p>
              <a:p>
                <a:r>
                  <a:rPr lang="en-US" sz="2000" dirty="0"/>
                  <a:t> </a:t>
                </a:r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ru-RU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e>
                          <m:sub>
                            <m:r>
                              <a:rPr lang="kk-K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𝒐𝒖𝒕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is the neutron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wave </a:t>
                </a:r>
                <a:r>
                  <a:rPr lang="en-US" sz="2000" dirty="0">
                    <a:solidFill>
                      <a:schemeClr val="tx1"/>
                    </a:solidFill>
                  </a:rPr>
                  <a:t>packet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at the end of the collision process (at t=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kk-K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𝒐𝒖𝒕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endParaRPr lang="en-US" sz="2000" b="0" i="0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kk-K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kk-K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kk-KZ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kk-KZ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kk-KZ" sz="20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+ 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classical Hamilton equations (6).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 smtClean="0"/>
                  <a:t>To </a:t>
                </a:r>
                <a:r>
                  <a:rPr lang="en-US" sz="2000" dirty="0"/>
                  <a:t>find the eigenstates of the continuous spectrum of problem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𝑙𝑗𝑚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ru-RU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𝑙𝑗𝑚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𝑘𝑟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smtClean="0"/>
                  <a:t>we </a:t>
                </a:r>
                <a:r>
                  <a:rPr lang="en-US" sz="2000" dirty="0"/>
                  <a:t>used the method of reducing the scattering problem to a boundary value problem, described in </a:t>
                </a:r>
                <a:r>
                  <a:rPr lang="en-US" sz="2000" dirty="0" smtClean="0"/>
                  <a:t>[2]. </a:t>
                </a: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k-KZ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kk-KZ" sz="2000" i="1">
                            <a:latin typeface="Cambria Math" panose="02040503050406030204" pitchFamily="18" charset="0"/>
                          </a:rPr>
                          <m:t>𝑙𝑗𝑚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i="1">
                            <a:latin typeface="Cambria Math" panose="02040503050406030204" pitchFamily="18" charset="0"/>
                          </a:rPr>
                          <m:t>𝑘𝑟</m:t>
                        </m:r>
                      </m:e>
                    </m:d>
                  </m:oMath>
                </a14:m>
                <a:r>
                  <a:rPr lang="en-US" sz="2000" i="1" dirty="0"/>
                  <a:t>→ </a:t>
                </a:r>
                <a:r>
                  <a:rPr lang="en-US" sz="2000" i="1" dirty="0" err="1"/>
                  <a:t>j</a:t>
                </a:r>
                <a:r>
                  <a:rPr lang="en-US" sz="2000" i="1" baseline="-25000" dirty="0" err="1"/>
                  <a:t>l</a:t>
                </a:r>
                <a:r>
                  <a:rPr lang="en-US" sz="2000" i="1" dirty="0"/>
                  <a:t>(</a:t>
                </a:r>
                <a:r>
                  <a:rPr lang="en-US" sz="2000" i="1" dirty="0" err="1"/>
                  <a:t>kr</a:t>
                </a:r>
                <a:r>
                  <a:rPr lang="en-US" sz="2000" i="1" dirty="0" smtClean="0"/>
                  <a:t>),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as </a:t>
                </a:r>
                <a:r>
                  <a:rPr lang="en-US" sz="2000" i="1" dirty="0" err="1"/>
                  <a:t>kr</a:t>
                </a:r>
                <a:r>
                  <a:rPr lang="en-US" sz="2000" i="1" dirty="0"/>
                  <a:t> →∞</a:t>
                </a:r>
                <a:r>
                  <a:rPr lang="en-US" sz="2000" dirty="0"/>
                  <a:t> if </a:t>
                </a:r>
                <a:r>
                  <a:rPr lang="en-US" sz="2000" i="1" dirty="0"/>
                  <a:t>V(r)=0</a:t>
                </a:r>
                <a:r>
                  <a:rPr lang="en-US" sz="2000" dirty="0"/>
                  <a:t>. </a:t>
                </a:r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      Summation over (</a:t>
                </a:r>
                <a:r>
                  <a:rPr lang="en-US" sz="2000" i="1" dirty="0" smtClean="0"/>
                  <a:t>l, m</a:t>
                </a:r>
                <a:r>
                  <a:rPr lang="en-US" sz="2000" dirty="0" smtClean="0"/>
                  <a:t>) in (8) includes all 16 partial waves up to </a:t>
                </a:r>
                <a:r>
                  <a:rPr lang="en-US" sz="2000" i="1" dirty="0" err="1" smtClean="0"/>
                  <a:t>l</a:t>
                </a:r>
                <a:r>
                  <a:rPr lang="en-US" sz="2000" baseline="-25000" dirty="0" err="1" smtClean="0"/>
                  <a:t>max</a:t>
                </a:r>
                <a:r>
                  <a:rPr lang="en-US" sz="2000" dirty="0" smtClean="0"/>
                  <a:t>= 3 inclusive. </a:t>
                </a:r>
              </a:p>
              <a:p>
                <a:endParaRPr lang="en-US" sz="20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2000" dirty="0"/>
                  <a:t>Time evolution</a:t>
                </a:r>
                <a:r>
                  <a:rPr lang="en-US" sz="2000" i="1" dirty="0"/>
                  <a:t>: T</a:t>
                </a:r>
                <a:r>
                  <a:rPr lang="en-US" sz="2000" baseline="-25000" dirty="0"/>
                  <a:t>in</a:t>
                </a:r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000" i="1" dirty="0"/>
                      <m:t>T</m:t>
                    </m:r>
                    <m:r>
                      <m:rPr>
                        <m:nor/>
                      </m:rPr>
                      <a:rPr lang="en-US" sz="2000" baseline="-25000" dirty="0"/>
                      <m:t>out</m:t>
                    </m:r>
                  </m:oMath>
                </a14:m>
                <a:r>
                  <a:rPr lang="en-US" sz="2000" i="1" dirty="0"/>
                  <a:t> , T</a:t>
                </a:r>
                <a:r>
                  <a:rPr lang="en-US" sz="2000" baseline="-25000" dirty="0"/>
                  <a:t>in</a:t>
                </a:r>
                <a:r>
                  <a:rPr lang="en-US" sz="2000" dirty="0"/>
                  <a:t>= -10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000" dirty="0"/>
                  <a:t>/MeV, </a:t>
                </a:r>
                <a:r>
                  <a:rPr lang="en-US" sz="2000" i="1" dirty="0"/>
                  <a:t>T</a:t>
                </a:r>
                <a:r>
                  <a:rPr lang="en-US" sz="2000" baseline="-25000" dirty="0"/>
                  <a:t>out</a:t>
                </a:r>
                <a:r>
                  <a:rPr lang="en-US" sz="2000" dirty="0"/>
                  <a:t>= 10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sz="2000" dirty="0"/>
                  <a:t>/MeV,  </a:t>
                </a:r>
                <a:r>
                  <a:rPr lang="en-US" sz="2000" dirty="0" err="1"/>
                  <a:t>Δ</a:t>
                </a:r>
                <a:r>
                  <a:rPr lang="en-US" sz="2000" i="1" dirty="0" err="1"/>
                  <a:t>t</a:t>
                </a:r>
                <a:r>
                  <a:rPr lang="en-US" sz="2000" dirty="0"/>
                  <a:t> = 0.02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ℏ</m:t>
                    </m:r>
                  </m:oMath>
                </a14:m>
                <a:r>
                  <a:rPr lang="en-US" sz="2000" dirty="0"/>
                  <a:t>/MeV.</a:t>
                </a:r>
              </a:p>
              <a:p>
                <a:r>
                  <a:rPr lang="en-US" sz="2000" dirty="0"/>
                  <a:t>      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≤150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000" dirty="0"/>
                  <a:t>Δ</a:t>
                </a:r>
                <a:r>
                  <a:rPr lang="en-US" sz="2000" i="1" dirty="0"/>
                  <a:t>b</a:t>
                </a:r>
                <a:r>
                  <a:rPr lang="en-US" sz="2000" dirty="0"/>
                  <a:t>=0.25 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 at small </a:t>
                </a:r>
                <a:r>
                  <a:rPr lang="en-US" sz="2000" i="1" dirty="0"/>
                  <a:t>b,</a:t>
                </a:r>
                <a:r>
                  <a:rPr lang="en-US" sz="2000" dirty="0"/>
                  <a:t> </a:t>
                </a:r>
                <a:r>
                  <a:rPr lang="en-US" sz="2000" dirty="0" err="1"/>
                  <a:t>Δ</a:t>
                </a:r>
                <a:r>
                  <a:rPr lang="en-US" sz="2000" i="1" dirty="0" err="1"/>
                  <a:t>b</a:t>
                </a:r>
                <a:r>
                  <a:rPr lang="en-US" sz="2000" dirty="0"/>
                  <a:t>=2 </a:t>
                </a:r>
                <a:r>
                  <a:rPr lang="en-US" sz="2000" dirty="0" err="1"/>
                  <a:t>fm</a:t>
                </a:r>
                <a:r>
                  <a:rPr lang="en-US" sz="2000" dirty="0"/>
                  <a:t> at large</a:t>
                </a:r>
                <a:r>
                  <a:rPr lang="en-US" sz="2000" i="1" dirty="0"/>
                  <a:t> b</a:t>
                </a:r>
                <a:r>
                  <a:rPr lang="ru-RU" sz="2000" i="1" dirty="0"/>
                  <a:t> </a:t>
                </a:r>
                <a:r>
                  <a:rPr lang="en-US" sz="2000" dirty="0"/>
                  <a:t>[3</a:t>
                </a:r>
                <a:r>
                  <a:rPr lang="en-US" sz="2000" dirty="0" smtClean="0"/>
                  <a:t>].</a:t>
                </a:r>
                <a:endParaRPr lang="en-US" sz="20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 sz="2000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l-GR" sz="2000" b="1" i="1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ru-RU" sz="2000" b="1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,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2000" dirty="0"/>
                      <m:t>Ω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;2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DVR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 basis functions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=15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</m:t>
                    </m:r>
                  </m:oMath>
                </a14:m>
                <a:endParaRPr lang="en-US" sz="2000" dirty="0">
                  <a:ea typeface="Cambria Math" panose="02040503050406030204" pitchFamily="18" charset="0"/>
                </a:endParaRPr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</a:t>
                </a:r>
                <a:r>
                  <a:rPr lang="en-US" sz="2000" dirty="0" err="1" smtClean="0"/>
                  <a:t>Quasiuniform</a:t>
                </a:r>
                <a:r>
                  <a:rPr lang="en-US" sz="2000" dirty="0" smtClean="0"/>
                  <a:t> radial grid: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−1)/(</m:t>
                    </m:r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000" dirty="0" smtClean="0"/>
                  <a:t>, </a:t>
                </a:r>
                <a:r>
                  <a:rPr lang="en-US" sz="2000" dirty="0"/>
                  <a:t>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600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𝑓𝑚</m:t>
                    </m:r>
                  </m:oMath>
                </a14:m>
                <a:r>
                  <a:rPr lang="en-US" sz="2000" dirty="0"/>
                  <a:t>, 0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2000" dirty="0"/>
                      <m:t>Δ</m:t>
                    </m:r>
                    <m:r>
                      <m:rPr>
                        <m:nor/>
                      </m:rPr>
                      <a:rPr lang="en-US" sz="2000" b="0" i="0" dirty="0" smtClean="0"/>
                      <m:t>x</m:t>
                    </m:r>
                    <m:r>
                      <m:rPr>
                        <m:nor/>
                      </m:rPr>
                      <a:rPr lang="en-US" sz="2000" b="0" i="0" dirty="0" smtClean="0"/>
                      <m:t>=5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sz="2000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2000" dirty="0" smtClean="0"/>
              </a:p>
              <a:p>
                <a:r>
                  <a:rPr lang="en-US" sz="2000" dirty="0"/>
                  <a:t> </a:t>
                </a:r>
                <a:r>
                  <a:rPr lang="en-US" sz="2000" dirty="0" smtClean="0"/>
                  <a:t>     </a:t>
                </a:r>
                <a:endParaRPr lang="ru-RU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75" y="159026"/>
                <a:ext cx="11430000" cy="6196568"/>
              </a:xfrm>
              <a:prstGeom prst="rect">
                <a:avLst/>
              </a:prstGeom>
              <a:blipFill>
                <a:blip r:embed="rId2"/>
                <a:stretch>
                  <a:fillRect l="-587" t="-492" r="-8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266221" y="5878540"/>
            <a:ext cx="57050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[1] D</a:t>
            </a:r>
            <a:r>
              <a:rPr lang="en-US" sz="1400" dirty="0"/>
              <a:t>. </a:t>
            </a:r>
            <a:r>
              <a:rPr lang="en-US" sz="1400" dirty="0" err="1"/>
              <a:t>Valiolda</a:t>
            </a:r>
            <a:r>
              <a:rPr lang="en-US" sz="1400" dirty="0"/>
              <a:t>, D. </a:t>
            </a:r>
            <a:r>
              <a:rPr lang="en-US" sz="1400" dirty="0" err="1"/>
              <a:t>Janseitov</a:t>
            </a:r>
            <a:r>
              <a:rPr lang="en-US" sz="1400" dirty="0"/>
              <a:t>, V.S. </a:t>
            </a:r>
            <a:r>
              <a:rPr lang="en-US" sz="1400" dirty="0" err="1"/>
              <a:t>Melezhik</a:t>
            </a:r>
            <a:r>
              <a:rPr lang="en-US" sz="1400" dirty="0"/>
              <a:t>, Eur. Phys. Jour. A </a:t>
            </a:r>
            <a:r>
              <a:rPr lang="en-US" sz="1400" dirty="0" smtClean="0"/>
              <a:t>58(2), </a:t>
            </a:r>
            <a:r>
              <a:rPr lang="en-US" sz="1400" dirty="0"/>
              <a:t>34 (2022).</a:t>
            </a:r>
            <a:endParaRPr lang="ru-RU" sz="1400" dirty="0"/>
          </a:p>
          <a:p>
            <a:pPr algn="just"/>
            <a:r>
              <a:rPr lang="en-US" sz="1400" dirty="0" smtClean="0"/>
              <a:t>[2] </a:t>
            </a:r>
            <a:r>
              <a:rPr lang="en-US" sz="1400" dirty="0"/>
              <a:t>V.S. </a:t>
            </a:r>
            <a:r>
              <a:rPr lang="en-US" sz="1400" dirty="0" err="1"/>
              <a:t>Melezhik</a:t>
            </a:r>
            <a:r>
              <a:rPr lang="en-US" sz="1400" dirty="0"/>
              <a:t>, Phys. Lett. A 230, 203 (1997).</a:t>
            </a:r>
            <a:endParaRPr lang="ru-RU" sz="1400" dirty="0"/>
          </a:p>
          <a:p>
            <a:pPr algn="just"/>
            <a:r>
              <a:rPr lang="en-US" sz="1400" dirty="0" smtClean="0">
                <a:solidFill>
                  <a:srgbClr val="FF0000"/>
                </a:solidFill>
              </a:rPr>
              <a:t>[3] </a:t>
            </a:r>
            <a:r>
              <a:rPr lang="en-US" sz="1400" dirty="0">
                <a:solidFill>
                  <a:srgbClr val="FF0000"/>
                </a:solidFill>
              </a:rPr>
              <a:t>D. </a:t>
            </a:r>
            <a:r>
              <a:rPr lang="en-US" sz="1400" dirty="0" err="1">
                <a:solidFill>
                  <a:srgbClr val="FF0000"/>
                </a:solidFill>
              </a:rPr>
              <a:t>Valiolda</a:t>
            </a:r>
            <a:r>
              <a:rPr lang="en-US" sz="1400" dirty="0">
                <a:solidFill>
                  <a:srgbClr val="FF0000"/>
                </a:solidFill>
              </a:rPr>
              <a:t>, D. </a:t>
            </a:r>
            <a:r>
              <a:rPr lang="en-US" sz="1400" dirty="0" err="1">
                <a:solidFill>
                  <a:srgbClr val="FF0000"/>
                </a:solidFill>
              </a:rPr>
              <a:t>Janseitov</a:t>
            </a:r>
            <a:r>
              <a:rPr lang="en-US" sz="1400" dirty="0">
                <a:solidFill>
                  <a:srgbClr val="FF0000"/>
                </a:solidFill>
              </a:rPr>
              <a:t>, V.S. </a:t>
            </a:r>
            <a:r>
              <a:rPr lang="en-US" sz="1400" dirty="0" err="1">
                <a:solidFill>
                  <a:srgbClr val="FF0000"/>
                </a:solidFill>
              </a:rPr>
              <a:t>Melezhik</a:t>
            </a:r>
            <a:r>
              <a:rPr lang="en-US" sz="1400" dirty="0">
                <a:solidFill>
                  <a:srgbClr val="FF0000"/>
                </a:solidFill>
              </a:rPr>
              <a:t> Eurasian Jour. of Phys. and </a:t>
            </a:r>
            <a:r>
              <a:rPr lang="en-US" sz="1400" dirty="0" err="1">
                <a:solidFill>
                  <a:srgbClr val="FF0000"/>
                </a:solidFill>
              </a:rPr>
              <a:t>Func</a:t>
            </a:r>
            <a:r>
              <a:rPr lang="en-US" sz="1400" dirty="0">
                <a:solidFill>
                  <a:srgbClr val="FF0000"/>
                </a:solidFill>
              </a:rPr>
              <a:t>. Mater. 7, 155 (2023).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7262" y="321493"/>
            <a:ext cx="1138030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The aim of work is to </a:t>
            </a:r>
            <a:r>
              <a:rPr lang="kk-KZ" sz="2000" dirty="0">
                <a:solidFill>
                  <a:srgbClr val="C00000"/>
                </a:solidFill>
              </a:rPr>
              <a:t>investigate the breakup of </a:t>
            </a:r>
            <a:r>
              <a:rPr lang="kk-KZ" sz="2000" baseline="30000" dirty="0" smtClean="0">
                <a:solidFill>
                  <a:srgbClr val="C00000"/>
                </a:solidFill>
              </a:rPr>
              <a:t>11</a:t>
            </a:r>
            <a:r>
              <a:rPr lang="kk-KZ" sz="2000" dirty="0" smtClean="0">
                <a:solidFill>
                  <a:srgbClr val="C00000"/>
                </a:solidFill>
              </a:rPr>
              <a:t>Be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kk-KZ" sz="2000" dirty="0" smtClean="0">
                <a:solidFill>
                  <a:srgbClr val="C00000"/>
                </a:solidFill>
              </a:rPr>
              <a:t> </a:t>
            </a:r>
            <a:r>
              <a:rPr lang="kk-KZ" sz="2000" dirty="0">
                <a:solidFill>
                  <a:srgbClr val="C00000"/>
                </a:solidFill>
              </a:rPr>
              <a:t>halo nuclei </a:t>
            </a:r>
            <a:r>
              <a:rPr lang="en-US" sz="2000" dirty="0">
                <a:solidFill>
                  <a:srgbClr val="C00000"/>
                </a:solidFill>
              </a:rPr>
              <a:t>on a light (</a:t>
            </a:r>
            <a:r>
              <a:rPr lang="en-US" sz="2000" baseline="30000" dirty="0">
                <a:solidFill>
                  <a:srgbClr val="C00000"/>
                </a:solidFill>
              </a:rPr>
              <a:t>12</a:t>
            </a:r>
            <a:r>
              <a:rPr lang="en-US" sz="2000" dirty="0">
                <a:solidFill>
                  <a:srgbClr val="C00000"/>
                </a:solidFill>
              </a:rPr>
              <a:t>C) and heavy (</a:t>
            </a:r>
            <a:r>
              <a:rPr lang="en-US" sz="2000" baseline="30000" dirty="0">
                <a:solidFill>
                  <a:srgbClr val="C00000"/>
                </a:solidFill>
              </a:rPr>
              <a:t>208</a:t>
            </a:r>
            <a:r>
              <a:rPr lang="en-US" sz="2000" dirty="0">
                <a:solidFill>
                  <a:srgbClr val="C00000"/>
                </a:solidFill>
              </a:rPr>
              <a:t>Pb) </a:t>
            </a:r>
            <a:r>
              <a:rPr lang="kk-KZ" sz="2000" dirty="0">
                <a:solidFill>
                  <a:srgbClr val="C00000"/>
                </a:solidFill>
              </a:rPr>
              <a:t>target</a:t>
            </a:r>
            <a:r>
              <a:rPr lang="en-US" sz="2000" dirty="0">
                <a:solidFill>
                  <a:srgbClr val="C00000"/>
                </a:solidFill>
              </a:rPr>
              <a:t>s from intermediate (67 MeV/nucleon) to low (5-30 MeV/nucleon) energies within non-perturbative quantum-</a:t>
            </a:r>
            <a:r>
              <a:rPr lang="en-US" sz="2000" dirty="0" err="1">
                <a:solidFill>
                  <a:srgbClr val="C00000"/>
                </a:solidFill>
              </a:rPr>
              <a:t>quasiclassical</a:t>
            </a:r>
            <a:r>
              <a:rPr lang="en-US" sz="2000" dirty="0">
                <a:solidFill>
                  <a:srgbClr val="C00000"/>
                </a:solidFill>
              </a:rPr>
              <a:t> approach</a:t>
            </a:r>
            <a:r>
              <a:rPr lang="en-US" sz="2000" b="1" dirty="0" smtClean="0">
                <a:solidFill>
                  <a:srgbClr val="C00000"/>
                </a:solidFill>
              </a:rPr>
              <a:t>. </a:t>
            </a:r>
            <a:endParaRPr lang="en-US" sz="2000" b="1" dirty="0">
              <a:solidFill>
                <a:srgbClr val="C00000"/>
              </a:solidFill>
            </a:endParaRP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smtClean="0"/>
              <a:t>The </a:t>
            </a:r>
            <a:r>
              <a:rPr lang="en-US" sz="2000" b="1" dirty="0"/>
              <a:t>neutron halo effect </a:t>
            </a:r>
            <a:r>
              <a:rPr lang="en-US" sz="2000" dirty="0"/>
              <a:t>is caused by the presence of weakly bound states of neutrons located near the continuum. </a:t>
            </a:r>
            <a:endParaRPr lang="ru-RU" sz="2000" dirty="0"/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sz="2000" dirty="0"/>
              <a:t>Among the halo nuclei, the </a:t>
            </a:r>
            <a:r>
              <a:rPr lang="kk-KZ" sz="2000" b="1" baseline="30000" dirty="0"/>
              <a:t>11</a:t>
            </a:r>
            <a:r>
              <a:rPr lang="kk-KZ" sz="2000" b="1" dirty="0"/>
              <a:t>Be</a:t>
            </a:r>
            <a:r>
              <a:rPr lang="en-US" sz="2000" b="1" dirty="0"/>
              <a:t> nucleus </a:t>
            </a:r>
            <a:r>
              <a:rPr lang="en-US" sz="2000" dirty="0"/>
              <a:t>is of particular importance, since the relative simplicity of its structure allows  accurate theoretical studies. </a:t>
            </a:r>
            <a:r>
              <a:rPr lang="en-US" sz="2000" dirty="0" smtClean="0"/>
              <a:t>In </a:t>
            </a:r>
            <a:r>
              <a:rPr lang="en-US" sz="2000" dirty="0"/>
              <a:t>fact, the bound states of the </a:t>
            </a:r>
            <a:r>
              <a:rPr lang="kk-KZ" sz="2000" b="1" baseline="30000" dirty="0"/>
              <a:t>11</a:t>
            </a:r>
            <a:r>
              <a:rPr lang="kk-KZ" sz="2000" b="1" dirty="0"/>
              <a:t>Be</a:t>
            </a:r>
            <a:r>
              <a:rPr lang="en-US" sz="2000" b="1" dirty="0"/>
              <a:t> nucleus </a:t>
            </a:r>
            <a:r>
              <a:rPr lang="en-US" sz="2000" dirty="0"/>
              <a:t>can be described quite well as a </a:t>
            </a:r>
            <a:r>
              <a:rPr lang="kk-KZ" sz="2000" b="1" baseline="30000" dirty="0"/>
              <a:t>1</a:t>
            </a:r>
            <a:r>
              <a:rPr lang="en-US" sz="2000" b="1" baseline="30000" dirty="0"/>
              <a:t>0</a:t>
            </a:r>
            <a:r>
              <a:rPr lang="kk-KZ" sz="2000" b="1" dirty="0"/>
              <a:t>Be</a:t>
            </a:r>
            <a:r>
              <a:rPr lang="en-US" sz="2000" b="1" dirty="0"/>
              <a:t> core </a:t>
            </a:r>
            <a:r>
              <a:rPr lang="en-US" sz="2000" dirty="0"/>
              <a:t>and a weakly bound </a:t>
            </a:r>
            <a:r>
              <a:rPr lang="en-US" sz="2000" b="1" dirty="0"/>
              <a:t>neutron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342900" indent="-342900" algn="just">
              <a:buFont typeface="Wingdings" pitchFamily="2" charset="2"/>
              <a:buChar char="Ø"/>
            </a:pPr>
            <a:endParaRPr lang="en-US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7" y="3394374"/>
            <a:ext cx="5600484" cy="28464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963" y="3291496"/>
            <a:ext cx="3011765" cy="2846485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381362" y="5646223"/>
            <a:ext cx="785192" cy="62616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761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20</a:t>
            </a:fld>
            <a:endParaRPr lang="ru-RU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68965" y="974034"/>
            <a:ext cx="1396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828954"/>
              </p:ext>
            </p:extLst>
          </p:nvPr>
        </p:nvGraphicFramePr>
        <p:xfrm>
          <a:off x="5827713" y="889325"/>
          <a:ext cx="5627687" cy="394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9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889325"/>
                        <a:ext cx="5627687" cy="3948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967251" y="1440150"/>
            <a:ext cx="158308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479956"/>
              </p:ext>
            </p:extLst>
          </p:nvPr>
        </p:nvGraphicFramePr>
        <p:xfrm>
          <a:off x="401638" y="738513"/>
          <a:ext cx="5730875" cy="403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0" name="Graph" r:id="rId5" imgW="4276080" imgH="3023280" progId="Origin50.Graph">
                  <p:embed/>
                </p:oleObj>
              </mc:Choice>
              <mc:Fallback>
                <p:oleObj name="Graph" r:id="rId5" imgW="4276080" imgH="3023280" progId="Origin50.Graph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738513"/>
                        <a:ext cx="5730875" cy="4035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863029" y="4837079"/>
            <a:ext cx="10130318" cy="962058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The comparison of breakup cross sections calculated by time-dependent approach with linear trajectories of the projectile and with quantum-</a:t>
            </a:r>
            <a:r>
              <a:rPr lang="en-US" dirty="0" err="1">
                <a:ea typeface="Calibri" panose="020F0502020204030204" pitchFamily="34" charset="0"/>
                <a:cs typeface="Times New Roman" panose="02020603050405020304" pitchFamily="18" charset="0"/>
              </a:rPr>
              <a:t>quasiclassical</a:t>
            </a: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 approach with realistic trajectories of the projectile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ea typeface="Calibri" panose="020F0502020204030204" pitchFamily="34" charset="0"/>
              </a:rPr>
              <a:t>for a beam energies of 5 and 67 MeV/nucleon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7442" y="250042"/>
            <a:ext cx="735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</a:t>
            </a:r>
            <a:r>
              <a:rPr lang="en-US" sz="2400" dirty="0" smtClean="0"/>
              <a:t> </a:t>
            </a:r>
            <a:r>
              <a:rPr lang="en-US" sz="2400" b="1" dirty="0" smtClean="0"/>
              <a:t>breakup cross sections of </a:t>
            </a:r>
            <a:r>
              <a:rPr lang="ru-RU" sz="2400" b="1" baseline="30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b="1" baseline="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4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target</a:t>
            </a:r>
            <a:r>
              <a:rPr lang="ru-RU" sz="24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938463" y="6206081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 smtClean="0">
                <a:solidFill>
                  <a:srgbClr val="FF0000"/>
                </a:solidFill>
              </a:rPr>
              <a:t>Valiolda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>
                <a:solidFill>
                  <a:srgbClr val="FF0000"/>
                </a:solidFill>
              </a:rPr>
              <a:t>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</a:t>
            </a:r>
            <a:r>
              <a:rPr lang="en-US" sz="1400" b="1" dirty="0" smtClean="0">
                <a:solidFill>
                  <a:srgbClr val="FF0000"/>
                </a:solidFill>
              </a:rPr>
              <a:t>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DOI </a:t>
            </a:r>
            <a:r>
              <a:rPr lang="en-US" sz="1400" b="1" dirty="0">
                <a:solidFill>
                  <a:srgbClr val="FF0000"/>
                </a:solidFill>
              </a:rPr>
              <a:t>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94749" y="84614"/>
            <a:ext cx="5091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dependent S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hrodinger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equation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7816" y="715501"/>
                <a:ext cx="10341235" cy="5901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	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The </a:t>
                </a:r>
                <a:r>
                  <a:rPr lang="en-US" sz="2000" dirty="0">
                    <a:solidFill>
                      <a:srgbClr val="002060"/>
                    </a:solidFill>
                  </a:rPr>
                  <a:t>time-dynamics of the halo neutron relative to the </a:t>
                </a:r>
                <a:r>
                  <a:rPr lang="en-US" sz="2000" baseline="30000" dirty="0">
                    <a:solidFill>
                      <a:srgbClr val="002060"/>
                    </a:solidFill>
                  </a:rPr>
                  <a:t>10</a:t>
                </a:r>
                <a:r>
                  <a:rPr lang="en-US" sz="2000" dirty="0">
                    <a:solidFill>
                      <a:srgbClr val="002060"/>
                    </a:solidFill>
                  </a:rPr>
                  <a:t>Be core in the breakup reaction </a:t>
                </a:r>
                <a:endParaRPr lang="ru-RU" sz="2000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b="1" baseline="30000" dirty="0">
                    <a:solidFill>
                      <a:srgbClr val="002060"/>
                    </a:solidFill>
                  </a:rPr>
                  <a:t>11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Be+</a:t>
                </a:r>
                <a:r>
                  <a:rPr lang="en-US" sz="2000" b="1" baseline="30000" dirty="0">
                    <a:solidFill>
                      <a:srgbClr val="002060"/>
                    </a:solidFill>
                  </a:rPr>
                  <a:t>12</a:t>
                </a:r>
                <a:r>
                  <a:rPr lang="en-US" sz="2000" b="1" dirty="0">
                    <a:solidFill>
                      <a:srgbClr val="002060"/>
                    </a:solidFill>
                  </a:rPr>
                  <a:t>C→ </a:t>
                </a:r>
                <a:r>
                  <a:rPr lang="en-US" sz="2000" b="1" baseline="30000" dirty="0" smtClean="0">
                    <a:solidFill>
                      <a:srgbClr val="002060"/>
                    </a:solidFill>
                  </a:rPr>
                  <a:t>10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Be+n+</a:t>
                </a:r>
                <a:r>
                  <a:rPr lang="en-US" sz="2000" b="1" baseline="30000" dirty="0" smtClean="0">
                    <a:solidFill>
                      <a:srgbClr val="002060"/>
                    </a:solidFill>
                  </a:rPr>
                  <a:t>12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C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is </a:t>
                </a:r>
                <a:r>
                  <a:rPr lang="en-US" sz="2000" dirty="0">
                    <a:solidFill>
                      <a:srgbClr val="002060"/>
                    </a:solidFill>
                  </a:rPr>
                  <a:t>depicted by the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TDSE:</a:t>
                </a:r>
              </a:p>
              <a:p>
                <a:pPr algn="r"/>
                <a14:m>
                  <m:oMath xmlns:m="http://schemas.openxmlformats.org/officeDocument/2006/math"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kk-KZ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kk-KZ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kk-KZ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kk-KZ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ru-RU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0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sz="20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m:rPr>
                        <m:sty m:val="p"/>
                      </m:rPr>
                      <a:rPr lang="kk-KZ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sz="20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kk-KZ" sz="2000" dirty="0">
                    <a:solidFill>
                      <a:srgbClr val="002060"/>
                    </a:solidFill>
                  </a:rPr>
                  <a:t>        </a:t>
                </a:r>
                <a:r>
                  <a:rPr lang="en-US" sz="2000" dirty="0">
                    <a:solidFill>
                      <a:srgbClr val="002060"/>
                    </a:solidFill>
                  </a:rPr>
                  <a:t>     </a:t>
                </a:r>
                <a:r>
                  <a:rPr lang="ru-RU" sz="2000" dirty="0" smtClean="0">
                    <a:solidFill>
                      <a:srgbClr val="002060"/>
                    </a:solidFill>
                  </a:rPr>
                  <a:t>                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    </a:t>
                </a:r>
                <a:r>
                  <a:rPr lang="kk-KZ" sz="2000" dirty="0" smtClean="0">
                    <a:solidFill>
                      <a:srgbClr val="002060"/>
                    </a:solidFill>
                  </a:rPr>
                  <a:t> </a:t>
                </a:r>
                <a:r>
                  <a:rPr lang="kk-KZ" sz="2000" dirty="0">
                    <a:solidFill>
                      <a:srgbClr val="002060"/>
                    </a:solidFill>
                  </a:rPr>
                  <a:t>(1</a:t>
                </a:r>
                <a:r>
                  <a:rPr lang="kk-KZ" sz="2000" dirty="0" smtClean="0">
                    <a:solidFill>
                      <a:srgbClr val="002060"/>
                    </a:solidFill>
                  </a:rPr>
                  <a:t>)</a:t>
                </a:r>
              </a:p>
              <a:p>
                <a:pPr algn="r"/>
                <a:endParaRPr lang="ru-RU" sz="2000" dirty="0">
                  <a:solidFill>
                    <a:srgbClr val="002060"/>
                  </a:solidFill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 </a:t>
                </a:r>
                <a:r>
                  <a:rPr lang="en-US" sz="2000" dirty="0" smtClean="0">
                    <a:solidFill>
                      <a:srgbClr val="00206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 sz="200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sz="20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002060"/>
                    </a:solidFill>
                  </a:rPr>
                  <a:t> is the wave packet of the neutron relative the </a:t>
                </a:r>
                <a:r>
                  <a:rPr lang="en-US" sz="2000" baseline="30000" dirty="0">
                    <a:solidFill>
                      <a:srgbClr val="002060"/>
                    </a:solidFill>
                  </a:rPr>
                  <a:t>10</a:t>
                </a:r>
                <a:r>
                  <a:rPr lang="en-US" sz="2000" dirty="0">
                    <a:solidFill>
                      <a:srgbClr val="002060"/>
                    </a:solidFill>
                  </a:rPr>
                  <a:t>Be core. </a:t>
                </a:r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</a:rPr>
                  <a:t>	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In </a:t>
                </a:r>
                <a:r>
                  <a:rPr lang="en-US" sz="2000" dirty="0">
                    <a:solidFill>
                      <a:srgbClr val="7030A0"/>
                    </a:solidFill>
                  </a:rPr>
                  <a:t>this expression</a:t>
                </a:r>
                <a:endParaRPr lang="ru-RU" sz="2000" dirty="0">
                  <a:solidFill>
                    <a:srgbClr val="7030A0"/>
                  </a:solidFill>
                </a:endParaRPr>
              </a:p>
              <a:p>
                <a:pPr algn="r"/>
                <a:r>
                  <a:rPr lang="en-US" sz="2000" dirty="0">
                    <a:solidFill>
                      <a:srgbClr val="7030A0"/>
                    </a:solidFill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ħ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             </a:t>
                </a:r>
                <a:r>
                  <a:rPr lang="ru-RU" sz="2000" dirty="0" smtClean="0">
                    <a:solidFill>
                      <a:srgbClr val="7030A0"/>
                    </a:solidFill>
                  </a:rPr>
                  <a:t>             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                                          </a:t>
                </a:r>
                <a:r>
                  <a:rPr lang="ru-RU" sz="2000" dirty="0" smtClean="0">
                    <a:solidFill>
                      <a:srgbClr val="7030A0"/>
                    </a:solidFill>
                  </a:rPr>
                  <a:t>      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2000" dirty="0">
                    <a:solidFill>
                      <a:srgbClr val="7030A0"/>
                    </a:solidFill>
                  </a:rPr>
                  <a:t>2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)</a:t>
                </a:r>
                <a:endParaRPr lang="ru-RU" sz="2000" dirty="0" smtClean="0">
                  <a:solidFill>
                    <a:srgbClr val="7030A0"/>
                  </a:solidFill>
                </a:endParaRPr>
              </a:p>
              <a:p>
                <a:pPr algn="r"/>
                <a:endParaRPr lang="ru-RU" sz="2000" dirty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d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is the Hamiltonian describing relative halo </a:t>
                </a:r>
                <a:r>
                  <a:rPr lang="en-US" sz="2000" dirty="0" smtClean="0">
                    <a:solidFill>
                      <a:srgbClr val="7030A0"/>
                    </a:solidFill>
                  </a:rPr>
                  <a:t>nucleon-core</a:t>
                </a:r>
              </a:p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system </a:t>
                </a:r>
                <a:r>
                  <a:rPr lang="en-US" sz="2000" dirty="0">
                    <a:solidFill>
                      <a:srgbClr val="7030A0"/>
                    </a:solidFill>
                  </a:rPr>
                  <a:t>with reduced mass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7030A0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and </a:t>
                </a: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ru-RU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0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000" dirty="0">
                    <a:solidFill>
                      <a:srgbClr val="7030A0"/>
                    </a:solidFill>
                  </a:rPr>
                  <a:t>are the neutron, 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10</a:t>
                </a:r>
                <a:r>
                  <a:rPr lang="en-US" sz="2000" dirty="0">
                    <a:solidFill>
                      <a:srgbClr val="7030A0"/>
                    </a:solidFill>
                  </a:rPr>
                  <a:t>Be-core, and </a:t>
                </a:r>
                <a:r>
                  <a:rPr lang="en-US" sz="2000" baseline="30000" dirty="0">
                    <a:solidFill>
                      <a:srgbClr val="7030A0"/>
                    </a:solidFill>
                  </a:rPr>
                  <a:t>11</a:t>
                </a:r>
                <a:r>
                  <a:rPr lang="en-US" sz="2000" dirty="0">
                    <a:solidFill>
                      <a:srgbClr val="7030A0"/>
                    </a:solidFill>
                  </a:rPr>
                  <a:t>Be masses, </a:t>
                </a:r>
                <a:endParaRPr lang="en-US" sz="2000" dirty="0" smtClean="0">
                  <a:solidFill>
                    <a:srgbClr val="7030A0"/>
                  </a:solidFill>
                </a:endParaRPr>
              </a:p>
              <a:p>
                <a:r>
                  <a:rPr lang="en-US" sz="2000" dirty="0" smtClean="0">
                    <a:solidFill>
                      <a:srgbClr val="7030A0"/>
                    </a:solidFill>
                  </a:rPr>
                  <a:t>respectively</a:t>
                </a:r>
                <a:r>
                  <a:rPr lang="en-US" sz="2000" dirty="0">
                    <a:solidFill>
                      <a:srgbClr val="7030A0"/>
                    </a:solidFill>
                  </a:rPr>
                  <a:t>. </a:t>
                </a:r>
                <a:endParaRPr lang="en-US" sz="2000" dirty="0" smtClean="0"/>
              </a:p>
              <a:p>
                <a:r>
                  <a:rPr lang="en-US" sz="2000" dirty="0" smtClean="0"/>
                  <a:t>	</a:t>
                </a:r>
                <a:r>
                  <a:rPr lang="en-US" sz="2000" dirty="0"/>
                  <a:t>The potential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consists of the sum of the </a:t>
                </a:r>
                <a:endParaRPr lang="en-US" sz="2000" dirty="0" smtClean="0"/>
              </a:p>
              <a:p>
                <a:r>
                  <a:rPr lang="en-US" sz="2000" i="1" dirty="0" smtClean="0"/>
                  <a:t>l</a:t>
                </a:r>
                <a:r>
                  <a:rPr lang="en-US" sz="2000" dirty="0" smtClean="0"/>
                  <a:t>-dependent </a:t>
                </a:r>
                <a:r>
                  <a:rPr lang="en-US" sz="2000" dirty="0"/>
                  <a:t>central potential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V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and a spin-orbit interaction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)=−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𝑑𝑟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𝒔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>
                    <a:latin typeface="Cambria Math" panose="02040503050406030204" pitchFamily="18" charset="0"/>
                  </a:rPr>
                  <a:t>, </a:t>
                </a:r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exp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en-US" sz="200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2000" dirty="0" smtClean="0"/>
              </a:p>
              <a:p>
                <a:pPr algn="just"/>
                <a:r>
                  <a:rPr lang="en-US" sz="2000" dirty="0"/>
                  <a:t>The parameters of </a:t>
                </a:r>
                <a:r>
                  <a:rPr lang="en-US" sz="2000" dirty="0" smtClean="0"/>
                  <a:t>the </a:t>
                </a:r>
                <a:r>
                  <a:rPr lang="en-US" sz="2000" dirty="0"/>
                  <a:t>potential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  <a:r>
                  <a:rPr lang="ru-RU" sz="2000" dirty="0" err="1" smtClean="0"/>
                  <a:t>describ</a:t>
                </a:r>
                <a:r>
                  <a:rPr lang="en-US" sz="2000" dirty="0"/>
                  <a:t>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the</a:t>
                </a:r>
                <a:r>
                  <a:rPr lang="ru-RU" sz="2000" dirty="0"/>
                  <a:t> </a:t>
                </a:r>
                <a:r>
                  <a:rPr lang="ru-RU" sz="2000" dirty="0" err="1"/>
                  <a:t>energy</a:t>
                </a:r>
                <a:r>
                  <a:rPr lang="ru-RU" sz="2000" dirty="0"/>
                  <a:t> </a:t>
                </a:r>
                <a:r>
                  <a:rPr lang="ru-RU" sz="2000" dirty="0" err="1"/>
                  <a:t>spectrum</a:t>
                </a:r>
                <a:r>
                  <a:rPr lang="ru-RU" sz="2000" dirty="0"/>
                  <a:t> </a:t>
                </a:r>
                <a:r>
                  <a:rPr lang="ru-RU" sz="2000" dirty="0" err="1"/>
                  <a:t>of</a:t>
                </a:r>
                <a:r>
                  <a:rPr lang="ru-RU" sz="2000" dirty="0"/>
                  <a:t> </a:t>
                </a:r>
                <a:r>
                  <a:rPr lang="ru-RU" sz="2000" baseline="30000" dirty="0"/>
                  <a:t>11</a:t>
                </a:r>
                <a:r>
                  <a:rPr lang="ru-RU" sz="2000" dirty="0"/>
                  <a:t>Be </a:t>
                </a:r>
                <a:r>
                  <a:rPr lang="ru-RU" sz="2000" dirty="0" err="1"/>
                  <a:t>nucleus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16" y="715501"/>
                <a:ext cx="10341235" cy="5901295"/>
              </a:xfrm>
              <a:prstGeom prst="rect">
                <a:avLst/>
              </a:prstGeom>
              <a:blipFill>
                <a:blip r:embed="rId2"/>
                <a:stretch>
                  <a:fillRect l="-649" t="-517" r="-590" b="-9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73" y="3212951"/>
            <a:ext cx="4278462" cy="1827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8987" y="3420752"/>
            <a:ext cx="1047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 (</a:t>
            </a:r>
            <a:r>
              <a:rPr lang="en-US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12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C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40569" y="179813"/>
            <a:ext cx="8978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parametrization of the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interaction between the neutron and core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600289"/>
                  </p:ext>
                </p:extLst>
              </p:nvPr>
            </p:nvGraphicFramePr>
            <p:xfrm>
              <a:off x="967057" y="906343"/>
              <a:ext cx="11053013" cy="1642712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9143">
                      <a:extLst>
                        <a:ext uri="{9D8B030D-6E8A-4147-A177-3AD203B41FA5}">
                          <a16:colId xmlns:a16="http://schemas.microsoft.com/office/drawing/2014/main" val="3236778026"/>
                        </a:ext>
                      </a:extLst>
                    </a:gridCol>
                    <a:gridCol w="1480057">
                      <a:extLst>
                        <a:ext uri="{9D8B030D-6E8A-4147-A177-3AD203B41FA5}">
                          <a16:colId xmlns:a16="http://schemas.microsoft.com/office/drawing/2014/main" val="2366124123"/>
                        </a:ext>
                      </a:extLst>
                    </a:gridCol>
                    <a:gridCol w="1939385">
                      <a:extLst>
                        <a:ext uri="{9D8B030D-6E8A-4147-A177-3AD203B41FA5}">
                          <a16:colId xmlns:a16="http://schemas.microsoft.com/office/drawing/2014/main" val="2955345380"/>
                        </a:ext>
                      </a:extLst>
                    </a:gridCol>
                    <a:gridCol w="1377984">
                      <a:extLst>
                        <a:ext uri="{9D8B030D-6E8A-4147-A177-3AD203B41FA5}">
                          <a16:colId xmlns:a16="http://schemas.microsoft.com/office/drawing/2014/main" val="3804612558"/>
                        </a:ext>
                      </a:extLst>
                    </a:gridCol>
                    <a:gridCol w="1412007">
                      <a:extLst>
                        <a:ext uri="{9D8B030D-6E8A-4147-A177-3AD203B41FA5}">
                          <a16:colId xmlns:a16="http://schemas.microsoft.com/office/drawing/2014/main" val="94212450"/>
                        </a:ext>
                      </a:extLst>
                    </a:gridCol>
                    <a:gridCol w="1548106">
                      <a:extLst>
                        <a:ext uri="{9D8B030D-6E8A-4147-A177-3AD203B41FA5}">
                          <a16:colId xmlns:a16="http://schemas.microsoft.com/office/drawing/2014/main" val="2940234694"/>
                        </a:ext>
                      </a:extLst>
                    </a:gridCol>
                    <a:gridCol w="1696331">
                      <a:extLst>
                        <a:ext uri="{9D8B030D-6E8A-4147-A177-3AD203B41FA5}">
                          <a16:colId xmlns:a16="http://schemas.microsoft.com/office/drawing/2014/main" val="1320126403"/>
                        </a:ext>
                      </a:extLst>
                    </a:gridCol>
                  </a:tblGrid>
                  <a:tr h="499055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800" b="1" i="1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even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(MeV)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800" b="1" i="1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odd 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ru-RU" sz="18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𝑽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𝒍</m:t>
                                  </m:r>
                                </m:sub>
                                <m:sup>
                                  <m:r>
                                    <a:rPr lang="en-US" sz="1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1800" b="1" i="1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 fm</a:t>
                          </a:r>
                          <a:r>
                            <a:rPr lang="en-US" sz="1800" b="1" i="1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(</a:t>
                          </a: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593784"/>
                      </a:ext>
                    </a:extLst>
                  </a:tr>
                  <a:tr h="499055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62.52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39.74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21.0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2.585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5/2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3/2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[1]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884809"/>
                      </a:ext>
                    </a:extLst>
                  </a:tr>
                  <a:tr h="46872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</a:t>
                          </a: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21.0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ru-RU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</a:t>
                          </a:r>
                          <a:r>
                            <a:rPr lang="en-US" sz="1800" b="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It was found in</a:t>
                          </a:r>
                          <a:r>
                            <a:rPr lang="kk-KZ" sz="16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aseline="0" dirty="0" smtClean="0">
                              <a:solidFill>
                                <a:srgbClr val="FF0000"/>
                              </a:solidFill>
                            </a:rPr>
                            <a:t>[2]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5792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Таблица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83600289"/>
                  </p:ext>
                </p:extLst>
              </p:nvPr>
            </p:nvGraphicFramePr>
            <p:xfrm>
              <a:off x="967057" y="906343"/>
              <a:ext cx="11053013" cy="160321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99143">
                      <a:extLst>
                        <a:ext uri="{9D8B030D-6E8A-4147-A177-3AD203B41FA5}">
                          <a16:colId xmlns:a16="http://schemas.microsoft.com/office/drawing/2014/main" val="3236778026"/>
                        </a:ext>
                      </a:extLst>
                    </a:gridCol>
                    <a:gridCol w="1480057">
                      <a:extLst>
                        <a:ext uri="{9D8B030D-6E8A-4147-A177-3AD203B41FA5}">
                          <a16:colId xmlns:a16="http://schemas.microsoft.com/office/drawing/2014/main" val="2366124123"/>
                        </a:ext>
                      </a:extLst>
                    </a:gridCol>
                    <a:gridCol w="1939385">
                      <a:extLst>
                        <a:ext uri="{9D8B030D-6E8A-4147-A177-3AD203B41FA5}">
                          <a16:colId xmlns:a16="http://schemas.microsoft.com/office/drawing/2014/main" val="2955345380"/>
                        </a:ext>
                      </a:extLst>
                    </a:gridCol>
                    <a:gridCol w="1377984">
                      <a:extLst>
                        <a:ext uri="{9D8B030D-6E8A-4147-A177-3AD203B41FA5}">
                          <a16:colId xmlns:a16="http://schemas.microsoft.com/office/drawing/2014/main" val="3804612558"/>
                        </a:ext>
                      </a:extLst>
                    </a:gridCol>
                    <a:gridCol w="1412007">
                      <a:extLst>
                        <a:ext uri="{9D8B030D-6E8A-4147-A177-3AD203B41FA5}">
                          <a16:colId xmlns:a16="http://schemas.microsoft.com/office/drawing/2014/main" val="94212450"/>
                        </a:ext>
                      </a:extLst>
                    </a:gridCol>
                    <a:gridCol w="1548106">
                      <a:extLst>
                        <a:ext uri="{9D8B030D-6E8A-4147-A177-3AD203B41FA5}">
                          <a16:colId xmlns:a16="http://schemas.microsoft.com/office/drawing/2014/main" val="2940234694"/>
                        </a:ext>
                      </a:extLst>
                    </a:gridCol>
                    <a:gridCol w="1696331">
                      <a:extLst>
                        <a:ext uri="{9D8B030D-6E8A-4147-A177-3AD203B41FA5}">
                          <a16:colId xmlns:a16="http://schemas.microsoft.com/office/drawing/2014/main" val="1320126403"/>
                        </a:ext>
                      </a:extLst>
                    </a:gridCol>
                  </a:tblGrid>
                  <a:tr h="567246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800" b="1" i="1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even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(MeV)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</a:t>
                          </a:r>
                          <a:r>
                            <a:rPr lang="en-US" sz="1800" b="1" i="1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odd 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(MeV)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8621" t="-12903" r="-310972" b="-1860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 (</a:t>
                          </a: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</a:t>
                          </a:r>
                          <a:r>
                            <a:rPr lang="en-US" sz="1800" b="1" i="1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(</a:t>
                          </a:r>
                          <a:r>
                            <a:rPr lang="en-US" sz="1800" b="1" i="1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fm</a:t>
                          </a: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i="1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States</a:t>
                          </a:r>
                          <a:endParaRPr lang="ru-RU" sz="1800" b="1" i="1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8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8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37593784"/>
                      </a:ext>
                    </a:extLst>
                  </a:tr>
                  <a:tr h="567246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62.52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39.74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21.0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2.585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l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1/2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5/2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r>
                            <a:rPr lang="en-US" sz="1800" b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, 3/2</a:t>
                          </a:r>
                          <a:r>
                            <a:rPr lang="en-US" sz="1800" b="0" baseline="30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+</a:t>
                          </a:r>
                          <a:endParaRPr lang="ru-RU" sz="1800" b="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600" dirty="0" smtClean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[1]</a:t>
                          </a: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28884809"/>
                      </a:ext>
                    </a:extLst>
                  </a:tr>
                  <a:tr h="468724"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6.8</a:t>
                          </a: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21.0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</a:t>
                          </a:r>
                          <a:r>
                            <a:rPr lang="ru-RU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</a:t>
                          </a:r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 smtClean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2.5*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45720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3/2</a:t>
                          </a:r>
                          <a:r>
                            <a:rPr lang="en-US" sz="1800" b="0" baseline="300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ru-RU" sz="1800" b="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dirty="0" smtClean="0">
                              <a:solidFill>
                                <a:srgbClr val="FF0000"/>
                              </a:solidFill>
                            </a:rPr>
                            <a:t>It was found in</a:t>
                          </a:r>
                          <a:r>
                            <a:rPr lang="kk-KZ" sz="16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1600" baseline="0" dirty="0" smtClean="0">
                              <a:solidFill>
                                <a:srgbClr val="FF0000"/>
                              </a:solidFill>
                            </a:rPr>
                            <a:t>[2]</a:t>
                          </a:r>
                          <a:endParaRPr lang="ru-RU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4057929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4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07038"/>
              </p:ext>
            </p:extLst>
          </p:nvPr>
        </p:nvGraphicFramePr>
        <p:xfrm>
          <a:off x="6171863" y="3684988"/>
          <a:ext cx="4244345" cy="1333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4971">
                  <a:extLst>
                    <a:ext uri="{9D8B030D-6E8A-4147-A177-3AD203B41FA5}">
                      <a16:colId xmlns:a16="http://schemas.microsoft.com/office/drawing/2014/main" val="923257452"/>
                    </a:ext>
                  </a:extLst>
                </a:gridCol>
                <a:gridCol w="907837">
                  <a:extLst>
                    <a:ext uri="{9D8B030D-6E8A-4147-A177-3AD203B41FA5}">
                      <a16:colId xmlns:a16="http://schemas.microsoft.com/office/drawing/2014/main" val="560031448"/>
                    </a:ext>
                  </a:extLst>
                </a:gridCol>
                <a:gridCol w="1029621">
                  <a:extLst>
                    <a:ext uri="{9D8B030D-6E8A-4147-A177-3AD203B41FA5}">
                      <a16:colId xmlns:a16="http://schemas.microsoft.com/office/drawing/2014/main" val="1800854554"/>
                    </a:ext>
                  </a:extLst>
                </a:gridCol>
                <a:gridCol w="911916">
                  <a:extLst>
                    <a:ext uri="{9D8B030D-6E8A-4147-A177-3AD203B41FA5}">
                      <a16:colId xmlns:a16="http://schemas.microsoft.com/office/drawing/2014/main" val="2782889204"/>
                    </a:ext>
                  </a:extLst>
                </a:gridCol>
              </a:tblGrid>
              <a:tr h="264832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FF0000"/>
                          </a:solidFill>
                          <a:effectLst/>
                        </a:rPr>
                        <a:t>5/2</a:t>
                      </a:r>
                      <a:r>
                        <a:rPr lang="en-US" sz="1800" i="1" baseline="300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ru-RU" sz="18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FF0000"/>
                          </a:solidFill>
                          <a:effectLst/>
                        </a:rPr>
                        <a:t>3/2</a:t>
                      </a:r>
                      <a:r>
                        <a:rPr lang="en-US" sz="1800" i="1" baseline="30000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8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i="1" dirty="0">
                          <a:solidFill>
                            <a:srgbClr val="FF0000"/>
                          </a:solidFill>
                          <a:effectLst/>
                        </a:rPr>
                        <a:t>3/2</a:t>
                      </a:r>
                      <a:r>
                        <a:rPr lang="en-US" sz="1800" i="1" baseline="30000" dirty="0">
                          <a:solidFill>
                            <a:srgbClr val="FF0000"/>
                          </a:solidFill>
                          <a:effectLst/>
                        </a:rPr>
                        <a:t>+</a:t>
                      </a:r>
                      <a:endParaRPr lang="ru-RU" sz="1800" i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17632"/>
                  </a:ext>
                </a:extLst>
              </a:tr>
              <a:tr h="2579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E, MeV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E, MeV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E, MeV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24604"/>
                  </a:ext>
                </a:extLst>
              </a:tr>
              <a:tr h="32940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Theory </a:t>
                      </a:r>
                      <a:r>
                        <a:rPr lang="en-US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[3]</a:t>
                      </a:r>
                      <a:endParaRPr lang="ru-RU" sz="18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1.230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2.789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3.367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152241"/>
                  </a:ext>
                </a:extLst>
              </a:tr>
              <a:tr h="3727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7030A0"/>
                          </a:solidFill>
                          <a:effectLst/>
                        </a:rPr>
                        <a:t>Exp. [4]</a:t>
                      </a:r>
                      <a:endParaRPr lang="ru-RU" sz="18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1.281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2.898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2.387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235791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57159" y="5551924"/>
            <a:ext cx="547776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/>
              <a:t>[1</a:t>
            </a:r>
            <a:r>
              <a:rPr lang="en-US" sz="1400" dirty="0"/>
              <a:t>] P. Capel, G. Goldstein, and D. </a:t>
            </a:r>
            <a:r>
              <a:rPr lang="en-US" sz="1400" dirty="0" err="1"/>
              <a:t>Baye</a:t>
            </a:r>
            <a:r>
              <a:rPr lang="en-US" sz="1400" dirty="0"/>
              <a:t>, Phys. Rev. C 70, 064605 (2004).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[2] </a:t>
            </a: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EPJ A 58(2), 34 (2022).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lvl="0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cs typeface="Times New Roman" panose="02020603050405020304" pitchFamily="18" charset="0"/>
              </a:rPr>
              <a:t>[3] 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S.N.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Ershov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, J.S.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Vaagen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 and M.V. Zhukov, Phys. of Atomic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</a:rPr>
              <a:t>Nucl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. 77(8),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989 (2014).</a:t>
            </a:r>
            <a:endParaRPr lang="ru-RU" sz="1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en-US" altLang="ru-RU" sz="1400" dirty="0" smtClean="0">
                <a:solidFill>
                  <a:srgbClr val="7030A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sz="1400" dirty="0">
                <a:solidFill>
                  <a:srgbClr val="7030A0"/>
                </a:solidFill>
              </a:rPr>
              <a:t>National Nuclear Data Center, https://www.nndc.bnl.gov/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9" y="3151678"/>
            <a:ext cx="4520780" cy="35787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47054" y="6377258"/>
            <a:ext cx="5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MeV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2114675" y="6320939"/>
            <a:ext cx="5514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MeV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496338" y="3154991"/>
            <a:ext cx="5380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energy position of low-lying resonances of </a:t>
            </a:r>
            <a:r>
              <a:rPr lang="ru-RU" baseline="30000" dirty="0" smtClean="0"/>
              <a:t>11</a:t>
            </a:r>
            <a:r>
              <a:rPr lang="ru-RU" dirty="0" smtClean="0"/>
              <a:t>Be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1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25727"/>
              </p:ext>
            </p:extLst>
          </p:nvPr>
        </p:nvGraphicFramePr>
        <p:xfrm>
          <a:off x="1351722" y="5417174"/>
          <a:ext cx="7031148" cy="12618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42591">
                  <a:extLst>
                    <a:ext uri="{9D8B030D-6E8A-4147-A177-3AD203B41FA5}">
                      <a16:colId xmlns:a16="http://schemas.microsoft.com/office/drawing/2014/main" val="4223254518"/>
                    </a:ext>
                  </a:extLst>
                </a:gridCol>
                <a:gridCol w="1031175">
                  <a:extLst>
                    <a:ext uri="{9D8B030D-6E8A-4147-A177-3AD203B41FA5}">
                      <a16:colId xmlns:a16="http://schemas.microsoft.com/office/drawing/2014/main" val="3689354297"/>
                    </a:ext>
                  </a:extLst>
                </a:gridCol>
                <a:gridCol w="1120186">
                  <a:extLst>
                    <a:ext uri="{9D8B030D-6E8A-4147-A177-3AD203B41FA5}">
                      <a16:colId xmlns:a16="http://schemas.microsoft.com/office/drawing/2014/main" val="254944501"/>
                    </a:ext>
                  </a:extLst>
                </a:gridCol>
                <a:gridCol w="942163">
                  <a:extLst>
                    <a:ext uri="{9D8B030D-6E8A-4147-A177-3AD203B41FA5}">
                      <a16:colId xmlns:a16="http://schemas.microsoft.com/office/drawing/2014/main" val="3027517205"/>
                    </a:ext>
                  </a:extLst>
                </a:gridCol>
                <a:gridCol w="1031175">
                  <a:extLst>
                    <a:ext uri="{9D8B030D-6E8A-4147-A177-3AD203B41FA5}">
                      <a16:colId xmlns:a16="http://schemas.microsoft.com/office/drawing/2014/main" val="2879207190"/>
                    </a:ext>
                  </a:extLst>
                </a:gridCol>
                <a:gridCol w="1031929">
                  <a:extLst>
                    <a:ext uri="{9D8B030D-6E8A-4147-A177-3AD203B41FA5}">
                      <a16:colId xmlns:a16="http://schemas.microsoft.com/office/drawing/2014/main" val="1969133824"/>
                    </a:ext>
                  </a:extLst>
                </a:gridCol>
                <a:gridCol w="1031929">
                  <a:extLst>
                    <a:ext uri="{9D8B030D-6E8A-4147-A177-3AD203B41FA5}">
                      <a16:colId xmlns:a16="http://schemas.microsoft.com/office/drawing/2014/main" val="4283000570"/>
                    </a:ext>
                  </a:extLst>
                </a:gridCol>
              </a:tblGrid>
              <a:tr h="58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 or 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V</a:t>
                      </a:r>
                      <a:r>
                        <a:rPr lang="en-US" sz="1800" baseline="-25000" dirty="0" err="1">
                          <a:effectLst/>
                        </a:rPr>
                        <a:t>x</a:t>
                      </a:r>
                      <a:r>
                        <a:rPr lang="en-US" sz="1800" dirty="0">
                          <a:effectLst/>
                        </a:rPr>
                        <a:t> (MeV)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W</a:t>
                      </a:r>
                      <a:r>
                        <a:rPr lang="en-US" sz="1800" baseline="-25000" dirty="0" err="1">
                          <a:effectLst/>
                        </a:rPr>
                        <a:t>x</a:t>
                      </a:r>
                      <a:r>
                        <a:rPr lang="en-US" sz="1800" dirty="0">
                          <a:effectLst/>
                        </a:rPr>
                        <a:t> (MeV)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R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fm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</a:t>
                      </a:r>
                      <a:r>
                        <a:rPr lang="en-US" sz="1800" baseline="-25000" dirty="0">
                          <a:effectLst/>
                        </a:rPr>
                        <a:t>I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fm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</a:t>
                      </a:r>
                      <a:r>
                        <a:rPr lang="en-US" sz="1800" baseline="-25000" dirty="0" err="1">
                          <a:effectLst/>
                        </a:rPr>
                        <a:t>R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fm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</a:t>
                      </a:r>
                      <a:r>
                        <a:rPr lang="en-US" sz="1800" baseline="-25000">
                          <a:effectLst/>
                        </a:rPr>
                        <a:t>I</a:t>
                      </a:r>
                      <a:r>
                        <a:rPr lang="en-US" sz="1800">
                          <a:effectLst/>
                        </a:rPr>
                        <a:t>(fm)</a:t>
                      </a:r>
                      <a:endParaRPr lang="ru-RU" sz="18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98344225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aseline="30000">
                          <a:effectLst/>
                        </a:rPr>
                        <a:t>10</a:t>
                      </a:r>
                      <a:r>
                        <a:rPr lang="en-US" sz="1800">
                          <a:effectLst/>
                        </a:rPr>
                        <a:t>Be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123.0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65.0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3.33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0.80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9813828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34.54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13.4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2.88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0.75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0.58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08349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351722" y="4753846"/>
            <a:ext cx="71263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Parameters of the core-target [1] and neutron-target [</a:t>
            </a:r>
            <a:r>
              <a:rPr lang="en-US" altLang="ru-RU" b="1" dirty="0">
                <a:solidFill>
                  <a:srgbClr val="0000CC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] optical potentials at 67 MeV/nucleon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ru-RU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 breakup reaction </a:t>
            </a:r>
            <a:r>
              <a:rPr lang="en-US" b="1" baseline="30000" dirty="0" smtClean="0">
                <a:solidFill>
                  <a:srgbClr val="0000CC"/>
                </a:solidFill>
              </a:rPr>
              <a:t>11</a:t>
            </a:r>
            <a:r>
              <a:rPr lang="en-US" b="1" dirty="0" smtClean="0">
                <a:solidFill>
                  <a:srgbClr val="0000CC"/>
                </a:solidFill>
              </a:rPr>
              <a:t>Be+</a:t>
            </a:r>
            <a:r>
              <a:rPr lang="en-US" b="1" baseline="30000" dirty="0" smtClean="0">
                <a:solidFill>
                  <a:srgbClr val="0000CC"/>
                </a:solidFill>
              </a:rPr>
              <a:t>12</a:t>
            </a:r>
            <a:r>
              <a:rPr lang="en-US" b="1" dirty="0" smtClean="0">
                <a:solidFill>
                  <a:srgbClr val="0000CC"/>
                </a:solidFill>
              </a:rPr>
              <a:t>C→ </a:t>
            </a:r>
            <a:r>
              <a:rPr lang="en-US" b="1" baseline="30000" dirty="0" smtClean="0">
                <a:solidFill>
                  <a:srgbClr val="0000CC"/>
                </a:solidFill>
              </a:rPr>
              <a:t>10</a:t>
            </a:r>
            <a:r>
              <a:rPr lang="en-US" b="1" dirty="0" smtClean="0">
                <a:solidFill>
                  <a:srgbClr val="0000CC"/>
                </a:solidFill>
              </a:rPr>
              <a:t>Be+n+</a:t>
            </a:r>
            <a:r>
              <a:rPr lang="en-US" b="1" baseline="30000" dirty="0" smtClean="0">
                <a:solidFill>
                  <a:srgbClr val="0000CC"/>
                </a:solidFill>
              </a:rPr>
              <a:t>12</a:t>
            </a:r>
            <a:r>
              <a:rPr lang="en-US" b="1" dirty="0" smtClean="0">
                <a:solidFill>
                  <a:srgbClr val="0000CC"/>
                </a:solidFill>
              </a:rPr>
              <a:t>C </a:t>
            </a:r>
            <a:endParaRPr kumimoji="0" lang="ru-RU" alt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51722" y="120013"/>
                <a:ext cx="10028582" cy="4633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Following the approach of optical potential for the nuclear part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𝐶𝑇</m:t>
                        </m:r>
                      </m:sub>
                    </m:sSub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𝐶𝑇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d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𝑛𝑇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))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between the target and projectile nuclei interaction</a:t>
                </a:r>
                <a:r>
                  <a:rPr lang="ru-RU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49580"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ru-RU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𝑉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𝛥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sub>
                    </m:sSub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𝑹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kk-KZ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kk-KZ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Here</a:t>
                </a:r>
                <a:r>
                  <a:rPr lang="ru-RU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𝑎𝑛𝑑</m:t>
                    </m:r>
                    <m:r>
                      <a:rPr lang="ru-RU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𝑛𝑇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are the core-target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с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ru-RU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and neutron-target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ru-RU" dirty="0" smtClean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)−</m:t>
                        </m:r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b>
                        <m: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sub>
                    </m:sSub>
                    <m:r>
                      <a:rPr lang="ru-RU" b="1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𝒓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ru-RU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kk-KZ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relative </a:t>
                </a:r>
                <a:r>
                  <a:rPr lang="en-US" dirty="0" smtClean="0"/>
                  <a:t>variables</a:t>
                </a:r>
              </a:p>
              <a:p>
                <a:pPr algn="just"/>
                <a:endParaRPr lang="en-US" dirty="0" smtClean="0"/>
              </a:p>
              <a:p>
                <a:pPr algn="just"/>
                <a:r>
                  <a:rPr lang="en-US" dirty="0" smtClean="0"/>
                  <a:t>TD </a:t>
                </a:r>
                <a:r>
                  <a:rPr lang="en-US" dirty="0"/>
                  <a:t>Coulomb potential: 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den>
                            </m:f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r>
                  <a:rPr lang="en-US" i="1" dirty="0">
                    <a:solidFill>
                      <a:srgbClr val="FF0000"/>
                    </a:solidFill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i="1" dirty="0"/>
                  <a:t>                 </a:t>
                </a:r>
                <a:r>
                  <a:rPr lang="ru-RU" i="1" dirty="0"/>
                  <a:t>                       </a:t>
                </a:r>
                <a:r>
                  <a:rPr lang="en-US" i="1" dirty="0"/>
                  <a:t>    </a:t>
                </a:r>
                <a:r>
                  <a:rPr lang="en-US" i="1" dirty="0">
                    <a:solidFill>
                      <a:srgbClr val="FF0000"/>
                    </a:solidFill>
                  </a:rPr>
                  <a:t>       </a:t>
                </a:r>
                <a:r>
                  <a:rPr lang="ru-RU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  </a:t>
                </a:r>
                <a:r>
                  <a:rPr lang="ru-RU" i="1" dirty="0">
                    <a:solidFill>
                      <a:srgbClr val="FF0000"/>
                    </a:solidFill>
                  </a:rPr>
                  <a:t> </a:t>
                </a:r>
                <a:r>
                  <a:rPr lang="en-US" i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4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are charge numbers of the core and </a:t>
                </a:r>
                <a:r>
                  <a:rPr lang="en-US" dirty="0" smtClean="0"/>
                  <a:t>target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ru-RU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,   </m:t>
                    </m:r>
                  </m:oMath>
                </a14:m>
                <a:r>
                  <a:rPr lang="en-US" b="1" i="1" dirty="0" smtClean="0">
                    <a:solidFill>
                      <a:srgbClr val="FF0000"/>
                    </a:solidFill>
                  </a:rPr>
                  <a:t>R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(t) </a:t>
                </a:r>
                <a:r>
                  <a:rPr lang="en-US" b="1" dirty="0">
                    <a:solidFill>
                      <a:srgbClr val="FF0000"/>
                    </a:solidFill>
                  </a:rPr>
                  <a:t>– </a:t>
                </a:r>
                <a:r>
                  <a:rPr lang="en-US" dirty="0">
                    <a:solidFill>
                      <a:srgbClr val="FF0000"/>
                    </a:solidFill>
                  </a:rPr>
                  <a:t>relative coordinate between the target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projectile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straight line trajectory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)</a:t>
                </a:r>
                <a:endParaRPr lang="ru-RU" dirty="0">
                  <a:solidFill>
                    <a:srgbClr val="FF0000"/>
                  </a:solidFill>
                </a:endParaRP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endParaRPr lang="ru-RU" dirty="0" smtClean="0"/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/>
                  <a:t>Optical </a:t>
                </a:r>
                <a:r>
                  <a:rPr lang="en-US" dirty="0"/>
                  <a:t>potentials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𝑐𝑇</m:t>
                        </m:r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kk-KZ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и </m:t>
                    </m:r>
                    <m:sSub>
                      <m:sSubPr>
                        <m:ctrlPr>
                          <a:rPr lang="ru-RU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kk-KZ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𝑛𝑇</m:t>
                        </m:r>
                      </m:sub>
                    </m:sSub>
                  </m:oMath>
                </a14:m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have the form</a:t>
                </a:r>
                <a:r>
                  <a:rPr lang="kk-KZ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kk-KZ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dirty="0" smtClean="0">
                    <a:solidFill>
                      <a:srgbClr val="FF0000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𝑥𝑇</m:t>
                        </m:r>
                      </m:sub>
                    </m:sSub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𝑥𝑇</m:t>
                            </m:r>
                          </m:sub>
                        </m:sSub>
                      </m:e>
                    </m:d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−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𝑥𝑇</m:t>
                            </m:r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𝑖</m:t>
                    </m:r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𝑊</m:t>
                        </m:r>
                      </m:e>
                      <m: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𝑥𝑇</m:t>
                            </m:r>
                          </m:sub>
                        </m:s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  <m:r>
                          <a:rPr lang="kk-KZ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kk-KZ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sub>
                        </m:sSub>
                      </m:e>
                    </m:d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  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       </m:t>
                    </m:r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kk-KZ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kk-KZ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kk-KZ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ru-RU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with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Woods</m:t>
                    </m:r>
                    <m:r>
                      <m:rPr>
                        <m:nor/>
                      </m:rPr>
                      <a:rPr lang="en-US" dirty="0" smtClean="0"/>
                      <m:t>−</m:t>
                    </m:r>
                    <m:r>
                      <m:rPr>
                        <m:nor/>
                      </m:rPr>
                      <a:rPr lang="en-US" dirty="0"/>
                      <m:t>Saxon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form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factors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𝑥𝑇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=1/(1+</m:t>
                    </m:r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exp</m:t>
                    </m:r>
                    <m:r>
                      <a:rPr lang="ru-RU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⁡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𝑥𝑇</m:t>
                        </m:r>
                      </m:sub>
                    </m:sSub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)/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dirty="0"/>
                  <a:t>where x stands for either core or neutron. </a:t>
                </a:r>
                <a:endParaRPr lang="ru-RU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722" y="120013"/>
                <a:ext cx="10028582" cy="4633833"/>
              </a:xfrm>
              <a:prstGeom prst="rect">
                <a:avLst/>
              </a:prstGeom>
              <a:blipFill>
                <a:blip r:embed="rId2"/>
                <a:stretch>
                  <a:fillRect l="-547" t="-789" b="-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776253" y="6078882"/>
            <a:ext cx="32997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100" dirty="0" smtClean="0"/>
              <a:t>[1] </a:t>
            </a:r>
            <a:r>
              <a:rPr lang="en-US" sz="1100" dirty="0"/>
              <a:t>J.S. Al-</a:t>
            </a:r>
            <a:r>
              <a:rPr lang="en-US" sz="1100" dirty="0" err="1"/>
              <a:t>Khalili</a:t>
            </a:r>
            <a:r>
              <a:rPr lang="en-US" sz="1100" dirty="0"/>
              <a:t> et al., Phys. Rev. C 55, R1018 (1997).</a:t>
            </a:r>
            <a:endParaRPr lang="en-US" sz="1100" dirty="0" smtClean="0"/>
          </a:p>
          <a:p>
            <a:pPr algn="just"/>
            <a:r>
              <a:rPr lang="en-US" sz="1100" dirty="0" smtClean="0"/>
              <a:t>[2] </a:t>
            </a:r>
            <a:r>
              <a:rPr lang="en-US" sz="1100" dirty="0"/>
              <a:t>F.D. </a:t>
            </a:r>
            <a:r>
              <a:rPr lang="en-US" sz="1100" dirty="0" err="1"/>
              <a:t>Bechetti</a:t>
            </a:r>
            <a:r>
              <a:rPr lang="en-US" sz="1100" dirty="0"/>
              <a:t>, G.W. </a:t>
            </a:r>
            <a:r>
              <a:rPr lang="en-US" sz="1100" dirty="0" err="1"/>
              <a:t>Greenless</a:t>
            </a:r>
            <a:r>
              <a:rPr lang="en-US" sz="1100" dirty="0"/>
              <a:t>, Physical Review 182, 1190 (1969</a:t>
            </a:r>
            <a:r>
              <a:rPr lang="en-US" sz="1100" dirty="0" smtClean="0"/>
              <a:t>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623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66731" y="94926"/>
            <a:ext cx="8907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Quantum-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quasiclassical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approach with “real” trajectories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72967" y="704681"/>
                <a:ext cx="10867582" cy="31137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In </a:t>
                </a:r>
                <a:r>
                  <a:rPr lang="en-US" dirty="0" smtClean="0"/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hybrid </a:t>
                </a:r>
                <a:r>
                  <a:rPr lang="en-US" b="1" dirty="0">
                    <a:solidFill>
                      <a:srgbClr val="FF0000"/>
                    </a:solidFill>
                  </a:rPr>
                  <a:t>quantum-</a:t>
                </a:r>
                <a:r>
                  <a:rPr lang="en-US" b="1" dirty="0" err="1">
                    <a:solidFill>
                      <a:srgbClr val="FF0000"/>
                    </a:solidFill>
                  </a:rPr>
                  <a:t>quasiclassical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approach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simultaneously </a:t>
                </a:r>
                <a:r>
                  <a:rPr lang="en-US" dirty="0"/>
                  <a:t>with 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the time-dependent Schrödinger equation  </a:t>
                </a:r>
                <a:r>
                  <a:rPr lang="en-US" dirty="0"/>
                  <a:t>for the halo-nucleon wave function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kk-KZ"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1" i="1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kk-KZ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kk-KZ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kk-KZ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ℏ</m:t>
                    </m:r>
                    <m:f>
                      <m:fPr>
                        <m:ctrlPr>
                          <a:rPr lang="ru-RU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m:rPr>
                        <m:sty m:val="p"/>
                      </m:rPr>
                      <a:rPr lang="kk-KZ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kk-KZ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ru-RU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m:rPr>
                        <m:sty m:val="p"/>
                      </m:rPr>
                      <a:rPr lang="kk-KZ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Ψ</m:t>
                    </m:r>
                    <m:d>
                      <m:dPr>
                        <m:ctrlPr>
                          <a:rPr lang="ru-RU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kk-KZ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kk-KZ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 smtClean="0"/>
                  <a:t>we </a:t>
                </a:r>
                <a:r>
                  <a:rPr lang="en-US" dirty="0"/>
                  <a:t>integrate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the set of Hamilton equations: </a:t>
                </a:r>
              </a:p>
              <a:p>
                <a:pPr algn="r"/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− 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𝐵𝑃</m:t>
                        </m:r>
                      </m:sub>
                    </m:sSub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− 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den>
                    </m:f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𝐵𝑃</m:t>
                        </m:r>
                      </m:sub>
                    </m:sSub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</m:t>
                    </m:r>
                    <m:r>
                      <a:rPr lang="kk-KZ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                     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6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describing </a:t>
                </a:r>
                <a:r>
                  <a:rPr lang="en-US" dirty="0"/>
                  <a:t>relative projectile-target dynamics. </a:t>
                </a:r>
                <a:r>
                  <a:rPr lang="en-US" dirty="0" smtClean="0"/>
                  <a:t>Here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the classical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Hamiltonian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BP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is </a:t>
                </a:r>
                <a:r>
                  <a:rPr lang="en-US" dirty="0"/>
                  <a:t>given </a:t>
                </a:r>
                <a:r>
                  <a:rPr lang="en-US" dirty="0" smtClean="0"/>
                  <a:t>by</a:t>
                </a:r>
              </a:p>
              <a:p>
                <a:endParaRPr lang="en-US" dirty="0" smtClean="0"/>
              </a:p>
              <a:p>
                <a:pPr algn="r"/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𝐵𝑃</m:t>
                        </m:r>
                      </m:sub>
                    </m:sSub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ru-RU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ru-RU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 </m:t>
                    </m:r>
                    <m:d>
                      <m:dPr>
                        <m:begChr m:val="⟨"/>
                        <m:endChr m:val="⟩"/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d>
                          <m:dPr>
                            <m:begChr m:val=""/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ru-RU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≃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p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sSup>
                          <m:sSup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ru-RU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e>
                        <m:f>
                          <m:f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∙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ru-RU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  <m:e>
                        <m:r>
                          <m:rPr>
                            <m:sty m:val="p"/>
                          </m:rPr>
                          <a:rPr lang="ru-RU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Ψ</m:t>
                        </m:r>
                        <m:d>
                          <m:dPr>
                            <m:ctrlP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ru-RU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ru-RU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7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)</a:t>
                </a:r>
                <a:endParaRPr lang="kk-KZ" dirty="0" smtClean="0">
                  <a:solidFill>
                    <a:srgbClr val="FF0000"/>
                  </a:solidFill>
                </a:endParaRPr>
              </a:p>
              <a:p>
                <a:endParaRPr lang="kk-KZ" dirty="0" smtClean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7" y="704681"/>
                <a:ext cx="10867582" cy="3113738"/>
              </a:xfrm>
              <a:prstGeom prst="rect">
                <a:avLst/>
              </a:prstGeom>
              <a:blipFill>
                <a:blip r:embed="rId2"/>
                <a:stretch>
                  <a:fillRect l="-505" r="-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669231" y="6396588"/>
            <a:ext cx="4671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err="1" smtClean="0"/>
              <a:t>Valiolda</a:t>
            </a:r>
            <a:r>
              <a:rPr lang="en-US" sz="1400" b="1" dirty="0" smtClean="0"/>
              <a:t> </a:t>
            </a:r>
            <a:r>
              <a:rPr lang="en-US" sz="1400" b="1" dirty="0"/>
              <a:t>D., Janseitov D., </a:t>
            </a:r>
            <a:r>
              <a:rPr lang="en-US" sz="1400" b="1" dirty="0" err="1"/>
              <a:t>Melezhik</a:t>
            </a:r>
            <a:r>
              <a:rPr lang="en-US" sz="1400" b="1" dirty="0"/>
              <a:t> V.S., </a:t>
            </a:r>
            <a:r>
              <a:rPr lang="en-US" sz="1400" b="1" dirty="0" smtClean="0"/>
              <a:t>EPJ </a:t>
            </a:r>
            <a:r>
              <a:rPr lang="en-US" sz="1400" b="1" dirty="0"/>
              <a:t>A 58(2), 34 (2022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67559" y="3818419"/>
                <a:ext cx="10772989" cy="1900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b="1" dirty="0"/>
                  <a:t>The total breakup cross section </a:t>
                </a:r>
                <a:r>
                  <a:rPr lang="en-US" dirty="0"/>
                  <a:t>is calculated as a function of the relative energy E between the emitted neutron and the core nucleus including neutron interaction with the core in the final state of the breakup </a:t>
                </a:r>
                <a:r>
                  <a:rPr lang="en-US" dirty="0"/>
                  <a:t>process by </a:t>
                </a:r>
                <a:r>
                  <a:rPr lang="en-US" dirty="0"/>
                  <a:t>the </a:t>
                </a:r>
                <a:r>
                  <a:rPr lang="en-US" dirty="0"/>
                  <a:t>formula [1]:</a:t>
                </a:r>
                <a:endParaRPr lang="ru-RU" dirty="0"/>
              </a:p>
              <a:p>
                <a:pPr algn="r"/>
                <a:r>
                  <a:rPr lang="kk-KZ" sz="2400" smtClean="0"/>
                  <a:t>   </a:t>
                </a:r>
                <a:r>
                  <a:rPr lang="en-US" sz="24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𝒃𝒖</m:t>
                            </m:r>
                          </m:sub>
                        </m:sSub>
                      </m:num>
                      <m:den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𝒅𝑬</m:t>
                        </m:r>
                      </m:den>
                    </m:f>
                    <m:d>
                      <m:d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kk-K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𝝁</m:t>
                        </m:r>
                        <m:r>
                          <a:rPr lang="kk-KZ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num>
                      <m:den>
                        <m:sSup>
                          <m:sSup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ℏ</m:t>
                            </m:r>
                          </m:e>
                          <m:sup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  <m:nary>
                      <m:naryPr>
                        <m:limLoc m:val="undOvr"/>
                        <m:ctrlPr>
                          <a:rPr lang="ru-RU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𝒎𝒊𝒏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kk-KZ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𝒎𝒂𝒙</m:t>
                            </m:r>
                          </m:sub>
                        </m:sSub>
                      </m:sup>
                      <m:e>
                        <m:nary>
                          <m:naryPr>
                            <m:chr m:val="∑"/>
                            <m:limLoc m:val="undOvr"/>
                            <m:supHide m:val="on"/>
                            <m:ctrlP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𝒋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𝒍</m:t>
                            </m:r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𝒔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limLoc m:val="undOvr"/>
                                <m:supHide m:val="on"/>
                                <m:ctrlPr>
                                  <a:rPr lang="ru-RU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kk-KZ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𝒍𝒎</m:t>
                                </m:r>
                              </m:sub>
                              <m:sup/>
                              <m:e>
                                <m:r>
                                  <a:rPr lang="kk-KZ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nary>
                                  <m:naryPr>
                                    <m:limLoc m:val="undOvr"/>
                                    <m:subHide m:val="on"/>
                                    <m:supHide m:val="on"/>
                                    <m:ctrlPr>
                                      <a:rPr lang="ru-RU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𝝓</m:t>
                                        </m:r>
                                      </m:e>
                                      <m:sub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𝒍𝒋𝒎</m:t>
                                        </m:r>
                                      </m:sub>
                                    </m:sSub>
                                    <m:r>
                                      <a:rPr lang="kk-K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kk-K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𝒌𝒓</m:t>
                                    </m:r>
                                    <m:r>
                                      <a:rPr lang="kk-K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b>
                                      <m:sSubPr>
                                        <m:ctrlP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𝒍𝒎</m:t>
                                        </m:r>
                                      </m:sub>
                                    </m:sSub>
                                    <m:r>
                                      <a:rPr lang="kk-K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</m:acc>
                                    <m:r>
                                      <a:rPr lang="kk-KZ" sz="2400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𝚿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ru-RU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kk-KZ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𝑻</m:t>
                                            </m:r>
                                          </m:e>
                                          <m:sub>
                                            <m:r>
                                              <a:rPr lang="kk-KZ" sz="2400" b="1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𝒐𝒖𝒕</m:t>
                                            </m:r>
                                          </m:sub>
                                        </m:sSub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𝒅𝒓</m:t>
                                        </m:r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kk-KZ" sz="2400" b="1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nary>
                          </m:e>
                        </m:nary>
                      </m:e>
                    </m:nary>
                    <m:r>
                      <a:rPr lang="kk-KZ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𝒃𝒅𝒃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      </a:t>
                </a:r>
                <a:r>
                  <a:rPr lang="kk-KZ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 (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8)</a:t>
                </a:r>
                <a:endParaRPr lang="ru-RU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59" y="3818419"/>
                <a:ext cx="10772989" cy="1900392"/>
              </a:xfrm>
              <a:prstGeom prst="rect">
                <a:avLst/>
              </a:prstGeom>
              <a:blipFill>
                <a:blip r:embed="rId3"/>
                <a:stretch>
                  <a:fillRect l="-453" r="-905" b="-12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187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7</a:t>
            </a:fld>
            <a:endParaRPr lang="ru-R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09531" y="18089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1433" y="4053474"/>
            <a:ext cx="5139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The comparison of </a:t>
            </a:r>
            <a:r>
              <a:rPr lang="en-US" b="1" dirty="0">
                <a:ea typeface="Calibri" panose="020F0502020204030204" pitchFamily="34" charset="0"/>
              </a:rPr>
              <a:t>theoretical </a:t>
            </a:r>
            <a:r>
              <a:rPr lang="en-US" b="1" dirty="0" smtClean="0">
                <a:ea typeface="Calibri" panose="020F0502020204030204" pitchFamily="34" charset="0"/>
              </a:rPr>
              <a:t>[1</a:t>
            </a:r>
            <a:r>
              <a:rPr lang="en-US" b="1" dirty="0">
                <a:ea typeface="Calibri" panose="020F0502020204030204" pitchFamily="34" charset="0"/>
              </a:rPr>
              <a:t>] </a:t>
            </a:r>
            <a:r>
              <a:rPr lang="en-US" dirty="0">
                <a:ea typeface="Calibri" panose="020F0502020204030204" pitchFamily="34" charset="0"/>
              </a:rPr>
              <a:t>and </a:t>
            </a:r>
            <a:r>
              <a:rPr lang="en-US" dirty="0">
                <a:solidFill>
                  <a:srgbClr val="0000FF"/>
                </a:solidFill>
                <a:ea typeface="Calibri" panose="020F0502020204030204" pitchFamily="34" charset="0"/>
              </a:rPr>
              <a:t>experimental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>
                <a:ea typeface="Calibri" panose="020F0502020204030204" pitchFamily="34" charset="0"/>
              </a:rPr>
              <a:t>[</a:t>
            </a:r>
            <a:r>
              <a:rPr lang="en-US" dirty="0" smtClean="0">
                <a:ea typeface="Calibri" panose="020F0502020204030204" pitchFamily="34" charset="0"/>
              </a:rPr>
              <a:t>2] </a:t>
            </a:r>
            <a:r>
              <a:rPr lang="en-US" dirty="0">
                <a:ea typeface="Calibri" panose="020F0502020204030204" pitchFamily="34" charset="0"/>
              </a:rPr>
              <a:t>breakup cross sections with results, computed with 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quantum </a:t>
            </a:r>
            <a:r>
              <a:rPr lang="en-US" dirty="0" err="1">
                <a:solidFill>
                  <a:srgbClr val="FF0000"/>
                </a:solidFill>
                <a:ea typeface="Calibri" panose="020F0502020204030204" pitchFamily="34" charset="0"/>
              </a:rPr>
              <a:t>quasiclassical</a:t>
            </a:r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Calibri" panose="020F0502020204030204" pitchFamily="34" charset="0"/>
              </a:rPr>
              <a:t>approach [3]</a:t>
            </a:r>
            <a:r>
              <a:rPr lang="en-US" dirty="0" smtClean="0">
                <a:ea typeface="Calibri" panose="020F0502020204030204" pitchFamily="34" charset="0"/>
              </a:rPr>
              <a:t>, </a:t>
            </a:r>
            <a:r>
              <a:rPr lang="en-US" dirty="0">
                <a:ea typeface="Calibri" panose="020F0502020204030204" pitchFamily="34" charset="0"/>
              </a:rPr>
              <a:t>including bound </a:t>
            </a:r>
            <a:r>
              <a:rPr lang="ru-RU" dirty="0">
                <a:ea typeface="Calibri" panose="020F0502020204030204" pitchFamily="34" charset="0"/>
              </a:rPr>
              <a:t>(</a:t>
            </a:r>
            <a:r>
              <a:rPr lang="ru-RU" dirty="0">
                <a:ea typeface="NimbusRomNo9L-Regu"/>
              </a:rPr>
              <a:t>1</a:t>
            </a:r>
            <a:r>
              <a:rPr lang="en-US" dirty="0">
                <a:ea typeface="CMMI10"/>
              </a:rPr>
              <a:t>/</a:t>
            </a:r>
            <a:r>
              <a:rPr lang="en-US" dirty="0">
                <a:ea typeface="NimbusRomNo9L-Regu"/>
              </a:rPr>
              <a:t>2</a:t>
            </a:r>
            <a:r>
              <a:rPr lang="en-US" baseline="30000" dirty="0" smtClean="0">
                <a:ea typeface="CMR10"/>
              </a:rPr>
              <a:t>+</a:t>
            </a:r>
            <a:r>
              <a:rPr lang="en-US" dirty="0" smtClean="0">
                <a:ea typeface="CMR10"/>
              </a:rPr>
              <a:t>,1/2</a:t>
            </a:r>
            <a:r>
              <a:rPr lang="en-US" baseline="30000" dirty="0" smtClean="0">
                <a:ea typeface="CMR10"/>
              </a:rPr>
              <a:t>-</a:t>
            </a:r>
            <a:r>
              <a:rPr lang="en-US" dirty="0" smtClean="0">
                <a:ea typeface="CMR10"/>
              </a:rPr>
              <a:t>) </a:t>
            </a:r>
            <a:r>
              <a:rPr lang="en-US" dirty="0">
                <a:ea typeface="Calibri" panose="020F0502020204030204" pitchFamily="34" charset="0"/>
              </a:rPr>
              <a:t>and resonance </a:t>
            </a:r>
            <a:r>
              <a:rPr lang="en-US" dirty="0">
                <a:ea typeface="NimbusRomNo9L-Regu"/>
              </a:rPr>
              <a:t>(5</a:t>
            </a:r>
            <a:r>
              <a:rPr lang="en-US" dirty="0">
                <a:ea typeface="CMMI10"/>
              </a:rPr>
              <a:t>/</a:t>
            </a:r>
            <a:r>
              <a:rPr lang="en-US" dirty="0">
                <a:ea typeface="NimbusRomNo9L-Regu"/>
              </a:rPr>
              <a:t>2</a:t>
            </a:r>
            <a:r>
              <a:rPr lang="en-US" baseline="30000" dirty="0">
                <a:ea typeface="CMR10"/>
              </a:rPr>
              <a:t>+</a:t>
            </a:r>
            <a:r>
              <a:rPr lang="en-US" dirty="0">
                <a:ea typeface="CMR10"/>
              </a:rPr>
              <a:t>, </a:t>
            </a:r>
            <a:r>
              <a:rPr lang="en-US" dirty="0">
                <a:ea typeface="NimbusRomNo9L-Regu"/>
              </a:rPr>
              <a:t>3</a:t>
            </a:r>
            <a:r>
              <a:rPr lang="en-US" dirty="0">
                <a:ea typeface="CMMI10"/>
              </a:rPr>
              <a:t>/</a:t>
            </a:r>
            <a:r>
              <a:rPr lang="en-US" dirty="0">
                <a:ea typeface="NimbusRomNo9L-Regu"/>
              </a:rPr>
              <a:t>2</a:t>
            </a:r>
            <a:r>
              <a:rPr lang="en-US" baseline="30000" dirty="0">
                <a:ea typeface="CMR10"/>
              </a:rPr>
              <a:t>+</a:t>
            </a:r>
            <a:r>
              <a:rPr lang="en-US" dirty="0">
                <a:ea typeface="CMR10"/>
              </a:rPr>
              <a:t>, </a:t>
            </a:r>
            <a:r>
              <a:rPr lang="en-US" dirty="0">
                <a:ea typeface="NimbusRomNo9L-Regu"/>
              </a:rPr>
              <a:t>3</a:t>
            </a:r>
            <a:r>
              <a:rPr lang="en-US" dirty="0">
                <a:ea typeface="CMMI10"/>
              </a:rPr>
              <a:t>/</a:t>
            </a:r>
            <a:r>
              <a:rPr lang="en-US" dirty="0">
                <a:ea typeface="NimbusRomNo9L-Regu"/>
              </a:rPr>
              <a:t>2</a:t>
            </a:r>
            <a:r>
              <a:rPr lang="en-US" baseline="30000" dirty="0">
                <a:ea typeface="CMR10"/>
              </a:rPr>
              <a:t>-</a:t>
            </a:r>
            <a:r>
              <a:rPr lang="en-US" dirty="0">
                <a:ea typeface="CMR10"/>
              </a:rPr>
              <a:t>)</a:t>
            </a:r>
            <a:r>
              <a:rPr lang="en-US" dirty="0">
                <a:ea typeface="Calibri" panose="020F0502020204030204" pitchFamily="34" charset="0"/>
              </a:rPr>
              <a:t> states of </a:t>
            </a:r>
            <a:r>
              <a:rPr lang="en-US" baseline="30000" dirty="0">
                <a:ea typeface="Calibri" panose="020F0502020204030204" pitchFamily="34" charset="0"/>
              </a:rPr>
              <a:t>11</a:t>
            </a:r>
            <a:r>
              <a:rPr lang="en-US" dirty="0">
                <a:ea typeface="Calibri" panose="020F0502020204030204" pitchFamily="34" charset="0"/>
              </a:rPr>
              <a:t>Be at 67 MeV/nucleon.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11516" y="80440"/>
            <a:ext cx="7170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breakup cross sections of </a:t>
            </a:r>
            <a:r>
              <a:rPr lang="ru-RU" sz="2400" b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ru-RU" sz="24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b="1" baseline="300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ru-RU" sz="2400" b="1" dirty="0" err="1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targe</a:t>
            </a:r>
            <a:r>
              <a:rPr lang="en-US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01" y="5756339"/>
            <a:ext cx="6096000" cy="8356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[1] P. Capel, G. Goldstein, D. </a:t>
            </a:r>
            <a:r>
              <a:rPr lang="en-US" sz="1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Baye</a:t>
            </a:r>
            <a:r>
              <a:rPr lang="en-US" sz="1400" b="1" dirty="0">
                <a:solidFill>
                  <a:srgbClr val="000000"/>
                </a:solidFill>
                <a:ea typeface="Calibri" panose="020F0502020204030204" pitchFamily="34" charset="0"/>
              </a:rPr>
              <a:t>, Phys. Rev. C 70, 064605 (2004).</a:t>
            </a:r>
            <a:endParaRPr lang="ru-RU" sz="1400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4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1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sz="14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N. Fukuda et al., Phys. Rev. C 70, 054606 (2004</a:t>
            </a:r>
            <a:r>
              <a:rPr lang="en-US" sz="14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</a:pPr>
            <a:r>
              <a:rPr lang="en-US" sz="1400" b="1" dirty="0" smtClean="0">
                <a:solidFill>
                  <a:srgbClr val="FF0000"/>
                </a:solidFill>
              </a:rPr>
              <a:t>[3] D. </a:t>
            </a:r>
            <a:r>
              <a:rPr lang="en-US" sz="1400" b="1" dirty="0" err="1" smtClean="0">
                <a:solidFill>
                  <a:srgbClr val="FF0000"/>
                </a:solidFill>
              </a:rPr>
              <a:t>Valiolda</a:t>
            </a:r>
            <a:r>
              <a:rPr lang="en-US" sz="1400" b="1" dirty="0" smtClean="0">
                <a:solidFill>
                  <a:srgbClr val="FF0000"/>
                </a:solidFill>
              </a:rPr>
              <a:t>, D. Janseitov, </a:t>
            </a:r>
            <a:r>
              <a:rPr lang="en-US" sz="1400" b="1" dirty="0" err="1" smtClean="0">
                <a:solidFill>
                  <a:srgbClr val="FF0000"/>
                </a:solidFill>
              </a:rPr>
              <a:t>V.S.Melezhik</a:t>
            </a:r>
            <a:r>
              <a:rPr lang="en-US" sz="1400" b="1" dirty="0" smtClean="0">
                <a:solidFill>
                  <a:srgbClr val="FF0000"/>
                </a:solidFill>
              </a:rPr>
              <a:t>, Chinese </a:t>
            </a:r>
            <a:r>
              <a:rPr lang="en-US" sz="1400" b="1" dirty="0">
                <a:solidFill>
                  <a:srgbClr val="FF0000"/>
                </a:solidFill>
              </a:rPr>
              <a:t>Physics C </a:t>
            </a:r>
            <a:r>
              <a:rPr lang="en-US" sz="1400" b="1" dirty="0" smtClean="0">
                <a:solidFill>
                  <a:srgbClr val="FF0000"/>
                </a:solidFill>
              </a:rPr>
              <a:t>V.49 5, (2025</a:t>
            </a:r>
            <a:r>
              <a:rPr lang="en-US" sz="1400" b="1" smtClean="0">
                <a:solidFill>
                  <a:srgbClr val="FF0000"/>
                </a:solidFill>
              </a:rPr>
              <a:t>).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951928"/>
              </p:ext>
            </p:extLst>
          </p:nvPr>
        </p:nvGraphicFramePr>
        <p:xfrm>
          <a:off x="441434" y="537349"/>
          <a:ext cx="5033752" cy="35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0" name="Graph" r:id="rId3" imgW="4154400" imgH="2901600" progId="Origin50.Graph">
                  <p:embed/>
                </p:oleObj>
              </mc:Choice>
              <mc:Fallback>
                <p:oleObj name="Graph" r:id="rId3" imgW="415440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34" y="537349"/>
                        <a:ext cx="5033752" cy="35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39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8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29514" y="5828194"/>
            <a:ext cx="4857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1200" b="1" dirty="0" smtClean="0">
              <a:solidFill>
                <a:srgbClr val="FF0000"/>
              </a:solidFill>
            </a:endParaRPr>
          </a:p>
          <a:p>
            <a:r>
              <a:rPr lang="en-US" sz="1200" b="1" dirty="0" smtClean="0">
                <a:solidFill>
                  <a:srgbClr val="FF0000"/>
                </a:solidFill>
              </a:rPr>
              <a:t>[4] </a:t>
            </a:r>
            <a:r>
              <a:rPr lang="en-US" sz="1200" b="1" dirty="0" err="1">
                <a:solidFill>
                  <a:srgbClr val="FF0000"/>
                </a:solidFill>
              </a:rPr>
              <a:t>Valiolda</a:t>
            </a:r>
            <a:r>
              <a:rPr lang="en-US" sz="1200" b="1" dirty="0">
                <a:solidFill>
                  <a:srgbClr val="FF0000"/>
                </a:solidFill>
              </a:rPr>
              <a:t> D., Janseitov D., </a:t>
            </a:r>
            <a:r>
              <a:rPr lang="en-US" sz="1200" b="1" dirty="0" err="1">
                <a:solidFill>
                  <a:srgbClr val="FF0000"/>
                </a:solidFill>
              </a:rPr>
              <a:t>Melezhik</a:t>
            </a:r>
            <a:r>
              <a:rPr lang="en-US" sz="1200" b="1" dirty="0">
                <a:solidFill>
                  <a:srgbClr val="FF0000"/>
                </a:solidFill>
              </a:rPr>
              <a:t> V.S., EPJ A 58(2), 34 (2022)</a:t>
            </a:r>
            <a:endParaRPr lang="ru-RU" sz="1200" b="1" dirty="0">
              <a:solidFill>
                <a:srgbClr val="FF0000"/>
              </a:solidFill>
            </a:endParaRPr>
          </a:p>
          <a:p>
            <a:pPr lvl="0"/>
            <a:r>
              <a:rPr lang="en-US" sz="1200" b="1" dirty="0" smtClean="0"/>
              <a:t>[5] N. Fukuda, et. al., Phys. Rev. C 70, 054606 (2004).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783165" y="4457823"/>
            <a:ext cx="4904338" cy="1409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Breakup </a:t>
            </a: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cross </a:t>
            </a:r>
            <a:r>
              <a:rPr lang="en-US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sections calculated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with straight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line trajectory approach including </a:t>
            </a:r>
            <a:r>
              <a:rPr lang="en-US" sz="16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only bound states (1/2</a:t>
            </a:r>
            <a:r>
              <a:rPr lang="en-US" sz="1600" baseline="300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, 1/2</a:t>
            </a:r>
            <a:r>
              <a:rPr lang="en-US" sz="1600" baseline="300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r>
              <a:rPr lang="kk-KZ" sz="1600" dirty="0" smtClean="0">
                <a:solidFill>
                  <a:srgbClr val="00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adding </a:t>
            </a:r>
            <a:r>
              <a:rPr lang="en-US" sz="1600" dirty="0" smtClean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one 5/2</a:t>
            </a:r>
            <a:r>
              <a:rPr lang="en-US" sz="1600" baseline="30000" dirty="0" smtClean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FF00FF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two 3/2</a:t>
            </a:r>
            <a:r>
              <a:rPr lang="en-US" sz="1600" baseline="30000" dirty="0" smtClean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and 5/2</a:t>
            </a:r>
            <a:r>
              <a:rPr lang="en-US" sz="1600" baseline="30000" dirty="0" smtClean="0">
                <a:solidFill>
                  <a:srgbClr val="0066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three resonances (5/2</a:t>
            </a:r>
            <a:r>
              <a:rPr lang="en-US" sz="1600" baseline="30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en-US" sz="1600" baseline="30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3/2</a:t>
            </a:r>
            <a:r>
              <a:rPr lang="en-US" sz="1600" baseline="300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600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1600" baseline="30000" dirty="0" smtClean="0"/>
              <a:t>11</a:t>
            </a:r>
            <a:r>
              <a:rPr lang="en-US" sz="1600" dirty="0" smtClean="0"/>
              <a:t>Be [4] </a:t>
            </a:r>
            <a:r>
              <a:rPr lang="en-US" sz="16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in comparison with experimental data [5]. 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5827723" y="717209"/>
            <a:ext cx="6685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Be+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Be+n+</a:t>
            </a:r>
            <a:r>
              <a:rPr 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208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Pb at 69 MeV/nucleon</a:t>
            </a:r>
            <a:endParaRPr lang="ru-RU" sz="2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08487"/>
              </p:ext>
            </p:extLst>
          </p:nvPr>
        </p:nvGraphicFramePr>
        <p:xfrm>
          <a:off x="527621" y="1107136"/>
          <a:ext cx="5033752" cy="35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6" name="Graph" r:id="rId4" imgW="4154400" imgH="2901600" progId="Origin50.Graph">
                  <p:embed/>
                </p:oleObj>
              </mc:Choice>
              <mc:Fallback>
                <p:oleObj name="Graph" r:id="rId4" imgW="4154400" imgH="2901600" progId="Origin50.Graph">
                  <p:embed/>
                  <p:pic>
                    <p:nvPicPr>
                      <p:cNvPr id="2" name="Объект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621" y="1107136"/>
                        <a:ext cx="5033752" cy="351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61271" y="4537834"/>
            <a:ext cx="51185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ea typeface="Calibri" panose="020F0502020204030204" pitchFamily="34" charset="0"/>
              </a:rPr>
              <a:t>The comparison of </a:t>
            </a:r>
            <a:r>
              <a:rPr lang="en-US" sz="1600" b="1" dirty="0">
                <a:ea typeface="Calibri" panose="020F0502020204030204" pitchFamily="34" charset="0"/>
              </a:rPr>
              <a:t>theoretical [1] </a:t>
            </a:r>
            <a:r>
              <a:rPr lang="en-US" sz="1600" dirty="0">
                <a:ea typeface="Calibri" panose="020F0502020204030204" pitchFamily="34" charset="0"/>
              </a:rPr>
              <a:t>and </a:t>
            </a:r>
            <a:r>
              <a:rPr lang="en-US" sz="1600" dirty="0">
                <a:solidFill>
                  <a:srgbClr val="0000FF"/>
                </a:solidFill>
                <a:ea typeface="Calibri" panose="020F0502020204030204" pitchFamily="34" charset="0"/>
              </a:rPr>
              <a:t>experimental</a:t>
            </a:r>
            <a:r>
              <a:rPr lang="en-US" sz="1600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en-US" sz="1600" dirty="0">
                <a:ea typeface="Calibri" panose="020F0502020204030204" pitchFamily="34" charset="0"/>
              </a:rPr>
              <a:t>[2] breakup cross sections with results, computed with </a:t>
            </a:r>
            <a:r>
              <a:rPr lang="en-US" sz="1600" dirty="0">
                <a:solidFill>
                  <a:srgbClr val="FF0000"/>
                </a:solidFill>
                <a:ea typeface="Calibri" panose="020F0502020204030204" pitchFamily="34" charset="0"/>
              </a:rPr>
              <a:t>quantum </a:t>
            </a:r>
            <a:r>
              <a:rPr lang="en-US" sz="1600" dirty="0" err="1">
                <a:solidFill>
                  <a:srgbClr val="FF0000"/>
                </a:solidFill>
                <a:ea typeface="Calibri" panose="020F0502020204030204" pitchFamily="34" charset="0"/>
              </a:rPr>
              <a:t>quasiclassical</a:t>
            </a:r>
            <a:r>
              <a:rPr lang="en-US" sz="1600" dirty="0">
                <a:solidFill>
                  <a:srgbClr val="FF0000"/>
                </a:solidFill>
                <a:ea typeface="Calibri" panose="020F0502020204030204" pitchFamily="34" charset="0"/>
              </a:rPr>
              <a:t> approach [3]</a:t>
            </a:r>
            <a:r>
              <a:rPr lang="en-US" sz="1600" dirty="0">
                <a:ea typeface="Calibri" panose="020F0502020204030204" pitchFamily="34" charset="0"/>
              </a:rPr>
              <a:t>, including bound </a:t>
            </a:r>
            <a:r>
              <a:rPr lang="ru-RU" sz="1600" dirty="0">
                <a:ea typeface="Calibri" panose="020F0502020204030204" pitchFamily="34" charset="0"/>
              </a:rPr>
              <a:t>(</a:t>
            </a:r>
            <a:r>
              <a:rPr lang="ru-RU" sz="1600" dirty="0">
                <a:ea typeface="NimbusRomNo9L-Regu"/>
              </a:rPr>
              <a:t>1</a:t>
            </a:r>
            <a:r>
              <a:rPr lang="en-US" sz="1600" dirty="0">
                <a:ea typeface="CMMI10"/>
              </a:rPr>
              <a:t>/</a:t>
            </a:r>
            <a:r>
              <a:rPr lang="en-US" sz="1600" dirty="0">
                <a:ea typeface="NimbusRomNo9L-Regu"/>
              </a:rPr>
              <a:t>2</a:t>
            </a:r>
            <a:r>
              <a:rPr lang="en-US" sz="1600" baseline="30000" dirty="0">
                <a:ea typeface="CMR10"/>
              </a:rPr>
              <a:t>+</a:t>
            </a:r>
            <a:r>
              <a:rPr lang="en-US" sz="1600" dirty="0">
                <a:ea typeface="CMR10"/>
              </a:rPr>
              <a:t>,1/2</a:t>
            </a:r>
            <a:r>
              <a:rPr lang="en-US" sz="1600" baseline="30000" dirty="0">
                <a:ea typeface="CMR10"/>
              </a:rPr>
              <a:t>-</a:t>
            </a:r>
            <a:r>
              <a:rPr lang="en-US" sz="1600" dirty="0">
                <a:ea typeface="CMR10"/>
              </a:rPr>
              <a:t>) </a:t>
            </a:r>
            <a:r>
              <a:rPr lang="en-US" sz="1600" dirty="0">
                <a:ea typeface="Calibri" panose="020F0502020204030204" pitchFamily="34" charset="0"/>
              </a:rPr>
              <a:t>and resonance </a:t>
            </a:r>
            <a:r>
              <a:rPr lang="en-US" sz="1600" dirty="0">
                <a:ea typeface="NimbusRomNo9L-Regu"/>
              </a:rPr>
              <a:t>(5</a:t>
            </a:r>
            <a:r>
              <a:rPr lang="en-US" sz="1600" dirty="0">
                <a:ea typeface="CMMI10"/>
              </a:rPr>
              <a:t>/</a:t>
            </a:r>
            <a:r>
              <a:rPr lang="en-US" sz="1600" dirty="0">
                <a:ea typeface="NimbusRomNo9L-Regu"/>
              </a:rPr>
              <a:t>2</a:t>
            </a:r>
            <a:r>
              <a:rPr lang="en-US" sz="1600" baseline="30000" dirty="0">
                <a:ea typeface="CMR10"/>
              </a:rPr>
              <a:t>+</a:t>
            </a:r>
            <a:r>
              <a:rPr lang="en-US" sz="1600" dirty="0">
                <a:ea typeface="CMR10"/>
              </a:rPr>
              <a:t>, </a:t>
            </a:r>
            <a:r>
              <a:rPr lang="en-US" sz="1600" dirty="0">
                <a:ea typeface="NimbusRomNo9L-Regu"/>
              </a:rPr>
              <a:t>3</a:t>
            </a:r>
            <a:r>
              <a:rPr lang="en-US" sz="1600" dirty="0">
                <a:ea typeface="CMMI10"/>
              </a:rPr>
              <a:t>/</a:t>
            </a:r>
            <a:r>
              <a:rPr lang="en-US" sz="1600" dirty="0">
                <a:ea typeface="NimbusRomNo9L-Regu"/>
              </a:rPr>
              <a:t>2</a:t>
            </a:r>
            <a:r>
              <a:rPr lang="en-US" sz="1600" baseline="30000" dirty="0">
                <a:ea typeface="CMR10"/>
              </a:rPr>
              <a:t>+</a:t>
            </a:r>
            <a:r>
              <a:rPr lang="en-US" sz="1600" dirty="0">
                <a:ea typeface="CMR10"/>
              </a:rPr>
              <a:t>, </a:t>
            </a:r>
            <a:r>
              <a:rPr lang="en-US" sz="1600" dirty="0">
                <a:ea typeface="NimbusRomNo9L-Regu"/>
              </a:rPr>
              <a:t>3</a:t>
            </a:r>
            <a:r>
              <a:rPr lang="en-US" sz="1600" dirty="0">
                <a:ea typeface="CMMI10"/>
              </a:rPr>
              <a:t>/</a:t>
            </a:r>
            <a:r>
              <a:rPr lang="en-US" sz="1600" dirty="0">
                <a:ea typeface="NimbusRomNo9L-Regu"/>
              </a:rPr>
              <a:t>2</a:t>
            </a:r>
            <a:r>
              <a:rPr lang="en-US" sz="1600" baseline="30000" dirty="0">
                <a:ea typeface="CMR10"/>
              </a:rPr>
              <a:t>-</a:t>
            </a:r>
            <a:r>
              <a:rPr lang="en-US" sz="1600" dirty="0">
                <a:ea typeface="CMR10"/>
              </a:rPr>
              <a:t>)</a:t>
            </a:r>
            <a:r>
              <a:rPr lang="en-US" sz="1600" dirty="0">
                <a:ea typeface="Calibri" panose="020F0502020204030204" pitchFamily="34" charset="0"/>
              </a:rPr>
              <a:t> states of </a:t>
            </a:r>
            <a:r>
              <a:rPr lang="en-US" sz="1600" baseline="30000" dirty="0" smtClean="0">
                <a:ea typeface="Calibri" panose="020F0502020204030204" pitchFamily="34" charset="0"/>
              </a:rPr>
              <a:t>11</a:t>
            </a:r>
            <a:r>
              <a:rPr lang="en-US" sz="1600" dirty="0" smtClean="0">
                <a:ea typeface="Calibri" panose="020F0502020204030204" pitchFamily="34" charset="0"/>
              </a:rPr>
              <a:t>Be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54525" y="673502"/>
            <a:ext cx="5463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Be+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 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Be+n+</a:t>
            </a:r>
            <a:r>
              <a:rPr lang="en-US" sz="20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at 67 MeV/nucleon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1271" y="5946504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[1] P. Capel, G. Goldstein, D. </a:t>
            </a:r>
            <a:r>
              <a:rPr lang="en-US" sz="1200" b="1" dirty="0" err="1">
                <a:solidFill>
                  <a:srgbClr val="000000"/>
                </a:solidFill>
                <a:ea typeface="Calibri" panose="020F0502020204030204" pitchFamily="34" charset="0"/>
              </a:rPr>
              <a:t>Baye</a:t>
            </a:r>
            <a:r>
              <a:rPr lang="en-US" sz="1200" b="1" dirty="0">
                <a:solidFill>
                  <a:srgbClr val="000000"/>
                </a:solidFill>
                <a:ea typeface="Calibri" panose="020F0502020204030204" pitchFamily="34" charset="0"/>
              </a:rPr>
              <a:t>, Phys. Rev. C 70, 064605 (2004).</a:t>
            </a:r>
            <a:endParaRPr lang="ru-RU" sz="1200" b="1" dirty="0"/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1200" b="1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[2] N. Fukuda et al., Phys. Rev. C 70, 054606 (2004</a:t>
            </a:r>
            <a:r>
              <a:rPr lang="en-US" sz="1200" b="1" dirty="0" smtClean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15000"/>
              </a:lnSpc>
            </a:pPr>
            <a:r>
              <a:rPr lang="en-US" sz="1200" b="1" dirty="0" smtClean="0">
                <a:solidFill>
                  <a:srgbClr val="FF0000"/>
                </a:solidFill>
              </a:rPr>
              <a:t>[3] </a:t>
            </a:r>
            <a:r>
              <a:rPr lang="en-US" sz="1200" b="1" dirty="0">
                <a:solidFill>
                  <a:srgbClr val="FF0000"/>
                </a:solidFill>
              </a:rPr>
              <a:t>D. </a:t>
            </a:r>
            <a:r>
              <a:rPr lang="en-US" sz="1200" b="1" dirty="0" err="1">
                <a:solidFill>
                  <a:srgbClr val="FF0000"/>
                </a:solidFill>
              </a:rPr>
              <a:t>Valiolda</a:t>
            </a:r>
            <a:r>
              <a:rPr lang="en-US" sz="1200" b="1" dirty="0">
                <a:solidFill>
                  <a:srgbClr val="FF0000"/>
                </a:solidFill>
              </a:rPr>
              <a:t>, D. </a:t>
            </a:r>
            <a:r>
              <a:rPr lang="en-US" sz="1200" b="1" dirty="0" err="1">
                <a:solidFill>
                  <a:srgbClr val="FF0000"/>
                </a:solidFill>
              </a:rPr>
              <a:t>Janseitov</a:t>
            </a:r>
            <a:r>
              <a:rPr lang="en-US" sz="1200" b="1" dirty="0">
                <a:solidFill>
                  <a:srgbClr val="FF0000"/>
                </a:solidFill>
              </a:rPr>
              <a:t>, </a:t>
            </a:r>
            <a:r>
              <a:rPr lang="en-US" sz="1200" b="1" dirty="0" err="1">
                <a:solidFill>
                  <a:srgbClr val="FF0000"/>
                </a:solidFill>
              </a:rPr>
              <a:t>V.S.Melezhik</a:t>
            </a:r>
            <a:r>
              <a:rPr lang="en-US" sz="1200" b="1" dirty="0">
                <a:solidFill>
                  <a:srgbClr val="FF0000"/>
                </a:solidFill>
              </a:rPr>
              <a:t>, Chinese Physics C V.49 5, (2025). </a:t>
            </a:r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685864"/>
              </p:ext>
            </p:extLst>
          </p:nvPr>
        </p:nvGraphicFramePr>
        <p:xfrm>
          <a:off x="6357271" y="1095808"/>
          <a:ext cx="4969035" cy="347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" name="Graph" r:id="rId6" imgW="4154400" imgH="2901600" progId="Origin50.Graph">
                  <p:embed/>
                </p:oleObj>
              </mc:Choice>
              <mc:Fallback>
                <p:oleObj name="Graph" r:id="rId6" imgW="4154400" imgH="2901600" progId="Origin50.Graph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7271" y="1095808"/>
                        <a:ext cx="4969035" cy="347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111516" y="80440"/>
            <a:ext cx="7872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breakup cross sections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ru-RU" sz="24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ru-RU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208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Pb) 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targe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66D7-19FC-4909-9F31-135F362ACB52}" type="slidenum">
              <a:rPr lang="ru-RU" smtClean="0"/>
              <a:t>9</a:t>
            </a:fld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8235" y="131196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338945"/>
              </p:ext>
            </p:extLst>
          </p:nvPr>
        </p:nvGraphicFramePr>
        <p:xfrm>
          <a:off x="3429000" y="543398"/>
          <a:ext cx="5855599" cy="4135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7" name="Graph" r:id="rId3" imgW="4121914" imgH="2918589" progId="Origin50.Graph">
                  <p:embed/>
                </p:oleObj>
              </mc:Choice>
              <mc:Fallback>
                <p:oleObj name="Graph" r:id="rId3" imgW="4121914" imgH="2918589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3398"/>
                        <a:ext cx="5855599" cy="413526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284600" y="10479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967948" y="223467"/>
            <a:ext cx="9153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Investigation of spectral structure of </a:t>
            </a:r>
            <a:r>
              <a:rPr lang="en-US" sz="2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in breakup reactions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1982" y="4678663"/>
            <a:ext cx="73450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Breakup cross sections of </a:t>
            </a:r>
            <a:r>
              <a:rPr lang="en-US" baseline="30000" dirty="0"/>
              <a:t>11</a:t>
            </a:r>
            <a:r>
              <a:rPr lang="en-US" dirty="0"/>
              <a:t>Be impinging on </a:t>
            </a:r>
            <a:r>
              <a:rPr lang="en-US" dirty="0" smtClean="0"/>
              <a:t>light </a:t>
            </a:r>
            <a:r>
              <a:rPr lang="en-US" dirty="0"/>
              <a:t>(</a:t>
            </a:r>
            <a:r>
              <a:rPr lang="en-US" baseline="30000" dirty="0"/>
              <a:t>12</a:t>
            </a:r>
            <a:r>
              <a:rPr lang="en-US" dirty="0"/>
              <a:t>C) (multiplied by 10) and heavy (</a:t>
            </a:r>
            <a:r>
              <a:rPr lang="en-US" baseline="30000" dirty="0"/>
              <a:t>208</a:t>
            </a:r>
            <a:r>
              <a:rPr lang="en-US" dirty="0"/>
              <a:t>Pb) targets at 5 MeV/nucleon calculated </a:t>
            </a:r>
            <a:r>
              <a:rPr lang="en-US" dirty="0" smtClean="0"/>
              <a:t>within</a:t>
            </a:r>
          </a:p>
          <a:p>
            <a:pPr algn="ctr"/>
            <a:r>
              <a:rPr lang="en-US" dirty="0" smtClean="0"/>
              <a:t> </a:t>
            </a:r>
            <a:r>
              <a:rPr lang="en-US" dirty="0"/>
              <a:t>quantum-</a:t>
            </a:r>
            <a:r>
              <a:rPr lang="en-US" dirty="0" err="1"/>
              <a:t>quasiclassical</a:t>
            </a:r>
            <a:r>
              <a:rPr lang="en-US" dirty="0"/>
              <a:t> </a:t>
            </a:r>
            <a:r>
              <a:rPr lang="en-US" dirty="0" smtClean="0"/>
              <a:t>approach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25887" y="6244985"/>
            <a:ext cx="6096000" cy="5878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i="1" dirty="0">
                <a:solidFill>
                  <a:srgbClr val="0000FF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Valiolda</a:t>
            </a:r>
            <a:r>
              <a:rPr lang="en-US" sz="1400" b="1" dirty="0">
                <a:solidFill>
                  <a:srgbClr val="FF0000"/>
                </a:solidFill>
              </a:rPr>
              <a:t> D., Janseitov D., </a:t>
            </a:r>
            <a:r>
              <a:rPr lang="en-US" sz="1400" b="1" dirty="0" err="1">
                <a:solidFill>
                  <a:srgbClr val="FF0000"/>
                </a:solidFill>
              </a:rPr>
              <a:t>Melezhik</a:t>
            </a:r>
            <a:r>
              <a:rPr lang="en-US" sz="1400" b="1" dirty="0">
                <a:solidFill>
                  <a:srgbClr val="FF0000"/>
                </a:solidFill>
              </a:rPr>
              <a:t> V.S., Chinese Physics C V.49 (5), 2025, </a:t>
            </a:r>
          </a:p>
          <a:p>
            <a:pPr algn="just"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DOI 10.1088/1674-1137/adb2fb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9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12279</TotalTime>
  <Words>1708</Words>
  <Application>Microsoft Office PowerPoint</Application>
  <PresentationFormat>Широкоэкранный</PresentationFormat>
  <Paragraphs>248</Paragraphs>
  <Slides>20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Cambria Math</vt:lpstr>
      <vt:lpstr>CMMI10</vt:lpstr>
      <vt:lpstr>CMR10</vt:lpstr>
      <vt:lpstr>NimbusRomNo9L-Regu</vt:lpstr>
      <vt:lpstr>Times New Roman</vt:lpstr>
      <vt:lpstr>Wingdings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Thank you for your attention!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Кулоновский развал гало ядра 11 B</dc:title>
  <dc:creator>алсер 1</dc:creator>
  <cp:lastModifiedBy>Dina</cp:lastModifiedBy>
  <cp:revision>867</cp:revision>
  <dcterms:created xsi:type="dcterms:W3CDTF">2016-12-18T18:54:59Z</dcterms:created>
  <dcterms:modified xsi:type="dcterms:W3CDTF">2025-06-09T13:30:51Z</dcterms:modified>
</cp:coreProperties>
</file>