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7" r:id="rId2"/>
    <p:sldId id="301" r:id="rId3"/>
    <p:sldId id="258" r:id="rId4"/>
    <p:sldId id="293" r:id="rId5"/>
    <p:sldId id="304" r:id="rId6"/>
    <p:sldId id="305" r:id="rId7"/>
    <p:sldId id="337" r:id="rId8"/>
    <p:sldId id="286" r:id="rId9"/>
    <p:sldId id="297" r:id="rId10"/>
    <p:sldId id="302" r:id="rId11"/>
    <p:sldId id="298" r:id="rId12"/>
    <p:sldId id="306" r:id="rId13"/>
    <p:sldId id="342" r:id="rId14"/>
    <p:sldId id="318" r:id="rId15"/>
    <p:sldId id="327" r:id="rId16"/>
    <p:sldId id="343" r:id="rId17"/>
    <p:sldId id="354" r:id="rId18"/>
    <p:sldId id="319" r:id="rId19"/>
    <p:sldId id="351" r:id="rId20"/>
    <p:sldId id="325" r:id="rId21"/>
    <p:sldId id="352" r:id="rId22"/>
    <p:sldId id="353" r:id="rId23"/>
    <p:sldId id="355" r:id="rId24"/>
    <p:sldId id="310" r:id="rId25"/>
    <p:sldId id="292" r:id="rId26"/>
    <p:sldId id="341" r:id="rId27"/>
    <p:sldId id="295" r:id="rId28"/>
    <p:sldId id="276" r:id="rId29"/>
    <p:sldId id="339" r:id="rId30"/>
    <p:sldId id="346" r:id="rId31"/>
    <p:sldId id="329" r:id="rId32"/>
    <p:sldId id="340" r:id="rId33"/>
    <p:sldId id="347" r:id="rId34"/>
    <p:sldId id="348" r:id="rId35"/>
    <p:sldId id="331" r:id="rId36"/>
    <p:sldId id="259" r:id="rId37"/>
    <p:sldId id="308" r:id="rId38"/>
    <p:sldId id="314" r:id="rId39"/>
    <p:sldId id="332" r:id="rId40"/>
    <p:sldId id="333" r:id="rId41"/>
    <p:sldId id="334" r:id="rId42"/>
    <p:sldId id="356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E4F0FF"/>
    <a:srgbClr val="24FBEC"/>
    <a:srgbClr val="C1FF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10"/>
    <p:restoredTop sz="78248"/>
  </p:normalViewPr>
  <p:slideViewPr>
    <p:cSldViewPr snapToGrid="0">
      <p:cViewPr varScale="1">
        <p:scale>
          <a:sx n="91" d="100"/>
          <a:sy n="91" d="100"/>
        </p:scale>
        <p:origin x="1200" y="192"/>
      </p:cViewPr>
      <p:guideLst/>
    </p:cSldViewPr>
  </p:slideViewPr>
  <p:notesTextViewPr>
    <p:cViewPr>
      <p:scale>
        <a:sx n="60" d="100"/>
        <a:sy n="6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CEC371-C959-7747-A741-1960E1894684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D5EDC1-94C4-E549-A267-FE161BED50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93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D5FDA8-FA3A-9748-9842-B2CD417EECA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685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5218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5388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3562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5FCB7-F562-D58F-E369-2672E8A8B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A24EA60-C65A-9BD4-CB60-2DAC78C677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1344B2C-F92E-95C0-989C-AC5B38A658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31A2407-9EE2-725F-54D4-8152136196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2421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33069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7302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766A1-C113-E5B7-772E-059716773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16FAB75-FA2F-7953-A2FB-2EA2ED5A21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23D116B-FEB1-1D0F-1E95-937D3CEF2E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BE323D-3573-2C5B-61CD-B87F859CA7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609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2FD7AE-9A07-020E-5786-EC16B37CB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759A426-ED06-F179-454D-8822F7FD74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AE1377A-BE92-403D-733A-6972047667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67D7CE3-02F2-A705-9D2C-E80D8167F2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6801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1095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DD138A-D581-BD44-04FD-E22685033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5D45197-B2BA-5BE5-F705-3BB000E7A3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BB6EDF6-0006-DD7F-6634-2ACF16715E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82E89CD-1B18-C261-9771-D3ABA75A11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426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3817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451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C1981C-59E6-67A2-DC24-57EBAF231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2CD45E9A-6608-0CE6-083E-160AA99EED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87AD372-E52D-EE2C-CECE-76C426CCD0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BCF5DD0-0FEF-6591-D361-7F5D872CE5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31205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15AAF-DD68-D35E-0AD3-FCC5015A8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2602DD4-D058-10E8-CE51-5CFB8B8AC3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FF09B98-5516-A922-D4B7-0CA41E2275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2B60A34-A337-102C-6AC4-5DE1781466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384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E6072-3F2F-B6EB-9DF5-7C7777A51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C69AC5A-6091-A35C-ED00-9584EDA5F5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0735375-B0AA-A357-39E0-102D6D00EF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0BD39E9-8641-9048-CBCF-EC93C54B65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9148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0691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3210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7C7B1-C392-1123-9492-480D3498E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973E69B-7E09-863A-5541-607C6D7840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588BAB6-3A45-1615-BEEF-32AAAE4DBF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216C5FF-A5EB-77E2-20E0-72BC0FCBE9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22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546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D5FDA8-FA3A-9748-9842-B2CD417EECA7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1046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951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5219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6093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8097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9087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7090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7412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189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158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315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530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19AC4-0DFE-2AC2-0A4D-DB9A9703A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32C6DAD-EBA8-8552-D6DA-1F320B0CCD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78744EF-3C63-A832-8050-1346FBA1DA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01912E1-CE97-B5CA-4104-6A74E7E43A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21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D5FDA8-FA3A-9748-9842-B2CD417EECA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8531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18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AA789F-1CC0-6140-E1AA-F05269ED20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6157EB-7554-7ECC-9B8B-6F869A0716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AB1E6B-1B01-FB61-8773-C3C47AA1A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A3B1C-EDC6-414B-B3A6-42C5055959DB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F41E79-F123-69B9-F05C-D9D4FFE30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6A1539-9E2B-316D-91FD-5C04972B0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E74B-01FC-ED40-B806-A0E5221B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927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9A31DC-61BD-CD01-297D-FEBC8D411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BD2F12C-FB6A-67FD-231D-91DC5BF2F5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87F1D1-1D3A-081A-3E3D-6497AC685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A3B1C-EDC6-414B-B3A6-42C5055959DB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38803D-AE5F-602F-8A33-1D8A0BA08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722AB-D241-E4C2-A62A-2012E56E9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E74B-01FC-ED40-B806-A0E5221B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628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A4CBA05-D9EC-2FD2-F65E-7EE3B4BBB8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45F0B1-8F59-5445-516E-A373AA7F9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DCDC88-F915-0F2F-85FF-905778745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A3B1C-EDC6-414B-B3A6-42C5055959DB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9A338F-D682-2364-A076-9A9232EE8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35AAE2-0871-A190-B0ED-20212BDF1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E74B-01FC-ED40-B806-A0E5221B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787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15F182-AFC7-3A33-E185-E565FEFB8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ADE94C-5A21-4C6D-339D-86009E3829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02E0F7-7421-B2C9-C4E9-4041C24A4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A3B1C-EDC6-414B-B3A6-42C5055959DB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0F22AC-ADEC-35B2-D7C0-C67239EDC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0750C4-40F6-0ED1-505B-98A937F7C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E74B-01FC-ED40-B806-A0E5221B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553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4B161E-A94A-64E9-4E55-A2B53F892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09D02EA-CCC6-167F-CA58-FCBA15479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65BDCB-FE5B-A260-B507-88900AAFD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A3B1C-EDC6-414B-B3A6-42C5055959DB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202247-196F-C59D-1878-DEC525AF9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77F524-E931-6138-4F2D-95C9F3BF1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E74B-01FC-ED40-B806-A0E5221B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210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B5C1FC-E120-FCEC-F47B-B75449268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E93F44-F60F-02F3-2DC1-8F31C20848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79182BA-3D7A-7D26-DD3A-93FD2E029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0967D6B-2ECF-F77C-76DC-B8B36F496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A3B1C-EDC6-414B-B3A6-42C5055959DB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5E7444-5ED5-2FAE-DC00-3E1065567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A799E8C-7214-3A8D-AD7A-B42001D66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E74B-01FC-ED40-B806-A0E5221B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701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AA3298-105D-69D6-1A82-06AAAFEFF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BEC174-6BA8-7C09-3A39-BF02AA7773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E11DB1-E9D0-00D2-1564-61BFE45D58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4DF383F-C707-B252-06D0-E413779CF1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91D59BD-463B-A5B3-321E-829AE3DF26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E9B1B37-A53B-CA6D-6493-EF53B5B5C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A3B1C-EDC6-414B-B3A6-42C5055959DB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2BC6984-61F6-8943-F674-A0797B08F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2EC786-1ECA-21F0-50D9-DB4702C1C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E74B-01FC-ED40-B806-A0E5221B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803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0D0D47-2C4F-17FA-8932-D0A168C94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8B587B-9C01-6E2F-AEC6-FFFE079C1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A3B1C-EDC6-414B-B3A6-42C5055959DB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90D19C1-4E75-D613-7E46-C9037300F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B4D33B4-00CE-0105-A51F-7E38FCCD4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E74B-01FC-ED40-B806-A0E5221B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702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CE971FA-F8B4-CC63-C97F-A69ACAB73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A3B1C-EDC6-414B-B3A6-42C5055959DB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D991345-36EF-8A7D-FC91-2970EFD43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4F94566-22E8-A2A4-3BB2-4A4C2FAB8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E74B-01FC-ED40-B806-A0E5221B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168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C9C8B5-C065-D295-9817-E6E0703CA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5ACBA8-7984-2143-1B4E-9BE4D0C5E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529193C-6557-CD08-3564-6CED6391D3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652371-9F33-E019-9D7E-FE3E50645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A3B1C-EDC6-414B-B3A6-42C5055959DB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F5E957-0B7B-98EA-097D-D06909EDA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C26A4B-A49F-DD52-B8ED-A5F5C7680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E74B-01FC-ED40-B806-A0E5221B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834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68EE57-328F-284E-93B0-8880F4B98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B54FF82-8720-6877-092F-C17C110CC9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9124197-4761-7DBF-4437-4EFC44EFA7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8D27DB-8E35-E527-3ACD-01BF60439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A3B1C-EDC6-414B-B3A6-42C5055959DB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3A42D20-BF40-9875-BFF8-39BFECFDA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8106064-97C1-0720-015F-DA6EFCAA4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E74B-01FC-ED40-B806-A0E5221B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306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310529-C6D3-9B33-6144-8E02B7153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F07EFC-F6DC-EAC0-CD1F-82880D4E73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FADC68-F77D-1534-68FE-82BC8DF10F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A3B1C-EDC6-414B-B3A6-42C5055959DB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8D7B67-4627-0E74-2158-9EEFC6D7FF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8F3419-B38D-2BE4-4805-3D7F1CB9FA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6E74B-01FC-ED40-B806-A0E5221B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636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BA20045-C058-BA53-AE16-2EF43591CE0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F46E88D-2F42-A53A-0669-B5FB96553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2663" y="4346991"/>
            <a:ext cx="10626671" cy="2387599"/>
          </a:xfrm>
        </p:spPr>
        <p:txBody>
          <a:bodyPr>
            <a:normAutofit/>
          </a:bodyPr>
          <a:lstStyle/>
          <a:p>
            <a:r>
              <a:rPr lang="ru-RU" u="sng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M.A. Mardyban</a:t>
            </a:r>
            <a:r>
              <a:rPr lang="ru-RU" u="sng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ru-RU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,2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V. O. Nesterenko</a:t>
            </a:r>
            <a:r>
              <a:rPr lang="en-US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1,2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ru-R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R.V. Jolos</a:t>
            </a:r>
            <a:r>
              <a:rPr lang="en-US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1,2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b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P.-G. Reinhard</a:t>
            </a:r>
            <a:r>
              <a:rPr lang="ru-RU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ru-R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ru-R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Repko</a:t>
            </a:r>
            <a:r>
              <a:rPr lang="ru-RU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A. A. </a:t>
            </a:r>
            <a:r>
              <a:rPr lang="en-US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Dzhioev</a:t>
            </a:r>
            <a:r>
              <a:rPr lang="ru-RU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</a:p>
          <a:p>
            <a:r>
              <a:rPr lang="en-US" sz="14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en-US" sz="1400" i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Laboratory of Theoretical Physics, Joint Institute for Nuclear Research, Dubna, Moscow Region 141980, Russia</a:t>
            </a:r>
            <a:endParaRPr lang="ru-RU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400" i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400" i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Dubna State University, Dubna, Moscow Region 141982, Russia</a:t>
            </a:r>
            <a:endParaRPr lang="ru-RU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400" i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sz="1400" i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i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Institut</a:t>
            </a:r>
            <a:r>
              <a:rPr lang="en-US" sz="1400" i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für </a:t>
            </a:r>
            <a:r>
              <a:rPr lang="en-US" sz="1400" i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Theoretische</a:t>
            </a:r>
            <a:r>
              <a:rPr lang="en-US" sz="1400" i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i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Physik</a:t>
            </a:r>
            <a:r>
              <a:rPr lang="en-US" sz="1400" i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II, Universität Erlangen, D-91058, Erlangen, Germany</a:t>
            </a:r>
            <a:endParaRPr lang="ru-RU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4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sz="1400" i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Institute of Physics, Slovak Academy of Sciences, 84511 Bratislava, Slovakia</a:t>
            </a:r>
            <a:endParaRPr lang="ru-RU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C9A662-51A6-9562-051B-AC616C14602D}"/>
              </a:ext>
            </a:extLst>
          </p:cNvPr>
          <p:cNvSpPr txBox="1"/>
          <p:nvPr/>
        </p:nvSpPr>
        <p:spPr>
          <a:xfrm>
            <a:off x="5769625" y="6088259"/>
            <a:ext cx="652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br>
              <a:rPr lang="en-US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202</a:t>
            </a:r>
            <a:r>
              <a:rPr lang="ru-RU" dirty="0">
                <a:solidFill>
                  <a:srgbClr val="002060"/>
                </a:solidFill>
              </a:rPr>
              <a:t>5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E1888B-4CFC-148E-F665-2D384CF06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697" y="116131"/>
            <a:ext cx="1596939" cy="1001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3A53AA3-3ADD-96DE-2F06-B0960E203D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8461" y="-341282"/>
            <a:ext cx="2383091" cy="1686015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D64D88C5-1FBF-5F92-BF15-DB0308EFFCC2}"/>
              </a:ext>
            </a:extLst>
          </p:cNvPr>
          <p:cNvSpPr txBox="1">
            <a:spLocks/>
          </p:cNvSpPr>
          <p:nvPr/>
        </p:nvSpPr>
        <p:spPr>
          <a:xfrm>
            <a:off x="159894" y="1003450"/>
            <a:ext cx="11872210" cy="37137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Low-energy spectra of nobelium isotopes: Skyrme random-phase-approximation analysis </a:t>
            </a:r>
            <a:br>
              <a:rPr lang="en-US" sz="5000" b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sz="5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411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E3DA7F-2D32-CED5-7A4C-095E3987E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59" y="67411"/>
            <a:ext cx="3580351" cy="671107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8C64588-99FC-85C0-BDF5-776989065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684742"/>
            <a:ext cx="4871327" cy="80889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48A6FDE-A654-963F-2827-DFE4BD1236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6163" y="2619275"/>
            <a:ext cx="2991794" cy="80889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51F9EE1-C39E-1A82-2843-2E8ED99948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4303" y="3553808"/>
            <a:ext cx="4871327" cy="9362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4FDD3C8-6378-6B49-F8B8-1FC4EFE359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6163" y="4615649"/>
            <a:ext cx="2847608" cy="936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6C0370-93E2-D881-33DC-F52E912F1AFC}"/>
              </a:ext>
            </a:extLst>
          </p:cNvPr>
          <p:cNvSpPr txBox="1"/>
          <p:nvPr/>
        </p:nvSpPr>
        <p:spPr>
          <a:xfrm>
            <a:off x="4903835" y="186907"/>
            <a:ext cx="72556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characteristics of the ground states of </a:t>
            </a:r>
            <a:r>
              <a:rPr lang="ru-RU" sz="2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250-26</a:t>
            </a:r>
            <a:r>
              <a:rPr lang="en-US" sz="2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endParaRPr lang="ru-RU" sz="2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with increasing number neutrons</a:t>
            </a:r>
            <a:endParaRPr lang="ru-RU" sz="2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ru-RU" sz="2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72601D-716B-ACDA-C691-BAEFC55D7FC1}"/>
              </a:ext>
            </a:extLst>
          </p:cNvPr>
          <p:cNvSpPr txBox="1"/>
          <p:nvPr/>
        </p:nvSpPr>
        <p:spPr>
          <a:xfrm>
            <a:off x="4508607" y="5578159"/>
            <a:ext cx="7562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Initially it was assumed that these characteristics would evolve monotonically, but we see irregularity at </a:t>
            </a:r>
            <a:r>
              <a:rPr lang="en-US" sz="2400" baseline="30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252, 254</a:t>
            </a:r>
            <a:r>
              <a:rPr lang="en-US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endParaRPr lang="ru-RU" sz="24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4EB9BBC6-C0A3-A40E-21DB-D44F0BAB068B}"/>
              </a:ext>
            </a:extLst>
          </p:cNvPr>
          <p:cNvSpPr/>
          <p:nvPr/>
        </p:nvSpPr>
        <p:spPr>
          <a:xfrm>
            <a:off x="1661160" y="185337"/>
            <a:ext cx="1084188" cy="654828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215170-08F2-5B52-87A2-BF9E5E5263FF}"/>
              </a:ext>
            </a:extLst>
          </p:cNvPr>
          <p:cNvSpPr txBox="1"/>
          <p:nvPr/>
        </p:nvSpPr>
        <p:spPr>
          <a:xfrm>
            <a:off x="3433663" y="6178323"/>
            <a:ext cx="738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SLy6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15854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85BBFCA-6470-B454-7F11-743A3E2684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E2EACC-FAB7-A7F2-B00B-99E700E054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69"/>
          <a:stretch/>
        </p:blipFill>
        <p:spPr>
          <a:xfrm>
            <a:off x="7661203" y="715617"/>
            <a:ext cx="4081249" cy="614238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CF130C-D13E-915C-0E95-C3DA3C9F9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77" y="1224899"/>
            <a:ext cx="7420826" cy="381954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F00E3D0-8658-AE59-8EB1-D02AB49EE282}"/>
              </a:ext>
            </a:extLst>
          </p:cNvPr>
          <p:cNvSpPr txBox="1"/>
          <p:nvPr/>
        </p:nvSpPr>
        <p:spPr>
          <a:xfrm>
            <a:off x="135312" y="214042"/>
            <a:ext cx="102050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Does this irregularity (decline in neutron pairing)</a:t>
            </a:r>
          </a:p>
          <a:p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depend on the chosen </a:t>
            </a:r>
            <a:r>
              <a:rPr lang="en-US" sz="28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Skyrme</a:t>
            </a:r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force?</a:t>
            </a:r>
            <a:endParaRPr lang="ru-RU" sz="2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DADB715-8AD1-B432-D97E-FB6A7ED48F02}"/>
              </a:ext>
            </a:extLst>
          </p:cNvPr>
          <p:cNvSpPr txBox="1"/>
          <p:nvPr/>
        </p:nvSpPr>
        <p:spPr>
          <a:xfrm>
            <a:off x="247490" y="5027361"/>
            <a:ext cx="741371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</a:t>
            </a: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Skyrme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forces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irregularity</a:t>
            </a: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  <a:endParaRPr lang="ru-RU" sz="2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</a:t>
            </a:r>
            <a:r>
              <a:rPr lang="ru-RU" sz="2000" baseline="30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</a:t>
            </a: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Fermi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level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isolated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</a:t>
            </a: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neutron pairing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almost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disappears</a:t>
            </a: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  <a:endParaRPr lang="ru-RU" sz="2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baseline="30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Fermi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level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also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quite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far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from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neighboring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levels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pairing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also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poorly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developed</a:t>
            </a:r>
            <a:endParaRPr lang="ru-RU" sz="2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F100299-0FBE-EBD6-F6CC-86DF5C14000E}"/>
              </a:ext>
            </a:extLst>
          </p:cNvPr>
          <p:cNvSpPr/>
          <p:nvPr/>
        </p:nvSpPr>
        <p:spPr>
          <a:xfrm>
            <a:off x="8147050" y="1079500"/>
            <a:ext cx="3016250" cy="118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D5678-76DF-B547-163C-43187F4CD344}"/>
              </a:ext>
            </a:extLst>
          </p:cNvPr>
          <p:cNvSpPr txBox="1"/>
          <p:nvPr/>
        </p:nvSpPr>
        <p:spPr>
          <a:xfrm>
            <a:off x="9544492" y="998626"/>
            <a:ext cx="7425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SVbas</a:t>
            </a:r>
            <a:endParaRPr lang="ru-RU" sz="11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B41EB4-62C2-9644-04B4-23601FD5B642}"/>
              </a:ext>
            </a:extLst>
          </p:cNvPr>
          <p:cNvSpPr txBox="1"/>
          <p:nvPr/>
        </p:nvSpPr>
        <p:spPr>
          <a:xfrm>
            <a:off x="8199521" y="996632"/>
            <a:ext cx="7425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SLy6</a:t>
            </a:r>
            <a:endParaRPr lang="ru-RU" sz="1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35CFE5-1FE2-668D-65CE-EEFB9E42C12D}"/>
              </a:ext>
            </a:extLst>
          </p:cNvPr>
          <p:cNvSpPr txBox="1"/>
          <p:nvPr/>
        </p:nvSpPr>
        <p:spPr>
          <a:xfrm>
            <a:off x="10792044" y="1008151"/>
            <a:ext cx="7425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SkM</a:t>
            </a:r>
            <a:endParaRPr lang="ru-RU" sz="11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1335F31-51B5-FABF-C8B8-903512B77B6E}"/>
              </a:ext>
            </a:extLst>
          </p:cNvPr>
          <p:cNvSpPr/>
          <p:nvPr/>
        </p:nvSpPr>
        <p:spPr>
          <a:xfrm>
            <a:off x="8109399" y="4315708"/>
            <a:ext cx="3016250" cy="118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569AB3-AD28-A7D4-12F0-4420740A228A}"/>
              </a:ext>
            </a:extLst>
          </p:cNvPr>
          <p:cNvSpPr txBox="1"/>
          <p:nvPr/>
        </p:nvSpPr>
        <p:spPr>
          <a:xfrm>
            <a:off x="9506841" y="4234834"/>
            <a:ext cx="7425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SVbas</a:t>
            </a:r>
            <a:endParaRPr lang="ru-RU" sz="11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2262CF-911D-0BD9-25B4-16E87510000B}"/>
              </a:ext>
            </a:extLst>
          </p:cNvPr>
          <p:cNvSpPr txBox="1"/>
          <p:nvPr/>
        </p:nvSpPr>
        <p:spPr>
          <a:xfrm>
            <a:off x="8161870" y="4232840"/>
            <a:ext cx="7425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SLy6</a:t>
            </a:r>
            <a:endParaRPr lang="ru-RU" sz="11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D99EC6-8FC3-40E7-37F3-2FC5D9D7CF9C}"/>
              </a:ext>
            </a:extLst>
          </p:cNvPr>
          <p:cNvSpPr txBox="1"/>
          <p:nvPr/>
        </p:nvSpPr>
        <p:spPr>
          <a:xfrm>
            <a:off x="10754393" y="4244359"/>
            <a:ext cx="7425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SkM</a:t>
            </a:r>
            <a:endParaRPr lang="ru-RU" sz="1100" dirty="0"/>
          </a:p>
        </p:txBody>
      </p:sp>
      <p:sp>
        <p:nvSpPr>
          <p:cNvPr id="18" name="Закрывающая фигурная скобка 17">
            <a:extLst>
              <a:ext uri="{FF2B5EF4-FFF2-40B4-BE49-F238E27FC236}">
                <a16:creationId xmlns:a16="http://schemas.microsoft.com/office/drawing/2014/main" id="{4E514F4D-955D-9055-77A2-9ECA7F4443F8}"/>
              </a:ext>
            </a:extLst>
          </p:cNvPr>
          <p:cNvSpPr/>
          <p:nvPr/>
        </p:nvSpPr>
        <p:spPr>
          <a:xfrm>
            <a:off x="8382000" y="2200275"/>
            <a:ext cx="123371" cy="377825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Закрывающая фигурная скобка 26">
            <a:extLst>
              <a:ext uri="{FF2B5EF4-FFF2-40B4-BE49-F238E27FC236}">
                <a16:creationId xmlns:a16="http://schemas.microsoft.com/office/drawing/2014/main" id="{E1B5B757-15FC-6304-3ECD-BAB718E72331}"/>
              </a:ext>
            </a:extLst>
          </p:cNvPr>
          <p:cNvSpPr/>
          <p:nvPr/>
        </p:nvSpPr>
        <p:spPr>
          <a:xfrm>
            <a:off x="9655174" y="2623166"/>
            <a:ext cx="69530" cy="212936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Закрывающая фигурная скобка 27">
            <a:extLst>
              <a:ext uri="{FF2B5EF4-FFF2-40B4-BE49-F238E27FC236}">
                <a16:creationId xmlns:a16="http://schemas.microsoft.com/office/drawing/2014/main" id="{0C7E11E5-1CA7-3646-7DD9-4A89DD76924C}"/>
              </a:ext>
            </a:extLst>
          </p:cNvPr>
          <p:cNvSpPr/>
          <p:nvPr/>
        </p:nvSpPr>
        <p:spPr>
          <a:xfrm>
            <a:off x="10938075" y="2343150"/>
            <a:ext cx="56627" cy="173420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Закрывающая фигурная скобка 28">
            <a:extLst>
              <a:ext uri="{FF2B5EF4-FFF2-40B4-BE49-F238E27FC236}">
                <a16:creationId xmlns:a16="http://schemas.microsoft.com/office/drawing/2014/main" id="{1CCC0C0F-1CFF-453C-AF16-690B0CC7B4BC}"/>
              </a:ext>
            </a:extLst>
          </p:cNvPr>
          <p:cNvSpPr/>
          <p:nvPr/>
        </p:nvSpPr>
        <p:spPr>
          <a:xfrm>
            <a:off x="10938075" y="2560355"/>
            <a:ext cx="45719" cy="90239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Закрывающая фигурная скобка 33">
            <a:extLst>
              <a:ext uri="{FF2B5EF4-FFF2-40B4-BE49-F238E27FC236}">
                <a16:creationId xmlns:a16="http://schemas.microsoft.com/office/drawing/2014/main" id="{6A7D36CE-21D6-DF66-F672-C07B5441731B}"/>
              </a:ext>
            </a:extLst>
          </p:cNvPr>
          <p:cNvSpPr/>
          <p:nvPr/>
        </p:nvSpPr>
        <p:spPr>
          <a:xfrm>
            <a:off x="9657554" y="2489988"/>
            <a:ext cx="45719" cy="90239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Закрывающая фигурная скобка 34">
            <a:extLst>
              <a:ext uri="{FF2B5EF4-FFF2-40B4-BE49-F238E27FC236}">
                <a16:creationId xmlns:a16="http://schemas.microsoft.com/office/drawing/2014/main" id="{B14C21FD-9246-B2BC-3E33-CAEC90844BA7}"/>
              </a:ext>
            </a:extLst>
          </p:cNvPr>
          <p:cNvSpPr/>
          <p:nvPr/>
        </p:nvSpPr>
        <p:spPr>
          <a:xfrm>
            <a:off x="8380321" y="5011119"/>
            <a:ext cx="125050" cy="436462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Закрывающая фигурная скобка 35">
            <a:extLst>
              <a:ext uri="{FF2B5EF4-FFF2-40B4-BE49-F238E27FC236}">
                <a16:creationId xmlns:a16="http://schemas.microsoft.com/office/drawing/2014/main" id="{F0828F6B-E94E-81BB-CC3A-74BECFB23E9C}"/>
              </a:ext>
            </a:extLst>
          </p:cNvPr>
          <p:cNvSpPr/>
          <p:nvPr/>
        </p:nvSpPr>
        <p:spPr>
          <a:xfrm>
            <a:off x="8380321" y="5489495"/>
            <a:ext cx="125050" cy="403305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Закрывающая фигурная скобка 36">
            <a:extLst>
              <a:ext uri="{FF2B5EF4-FFF2-40B4-BE49-F238E27FC236}">
                <a16:creationId xmlns:a16="http://schemas.microsoft.com/office/drawing/2014/main" id="{0C49F55B-7B99-9A79-844E-E9AFB6C7397C}"/>
              </a:ext>
            </a:extLst>
          </p:cNvPr>
          <p:cNvSpPr/>
          <p:nvPr/>
        </p:nvSpPr>
        <p:spPr>
          <a:xfrm>
            <a:off x="9659204" y="5328778"/>
            <a:ext cx="83956" cy="436462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Закрывающая фигурная скобка 37">
            <a:extLst>
              <a:ext uri="{FF2B5EF4-FFF2-40B4-BE49-F238E27FC236}">
                <a16:creationId xmlns:a16="http://schemas.microsoft.com/office/drawing/2014/main" id="{D89AF541-7FE9-BC4E-B1B5-8DD6706893D9}"/>
              </a:ext>
            </a:extLst>
          </p:cNvPr>
          <p:cNvSpPr/>
          <p:nvPr/>
        </p:nvSpPr>
        <p:spPr>
          <a:xfrm>
            <a:off x="9667079" y="5791161"/>
            <a:ext cx="45719" cy="80874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Закрывающая фигурная скобка 38">
            <a:extLst>
              <a:ext uri="{FF2B5EF4-FFF2-40B4-BE49-F238E27FC236}">
                <a16:creationId xmlns:a16="http://schemas.microsoft.com/office/drawing/2014/main" id="{502072FA-C891-472D-C2B1-C4C6823C35E4}"/>
              </a:ext>
            </a:extLst>
          </p:cNvPr>
          <p:cNvSpPr/>
          <p:nvPr/>
        </p:nvSpPr>
        <p:spPr>
          <a:xfrm>
            <a:off x="10932177" y="5230286"/>
            <a:ext cx="62525" cy="324139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Закрывающая фигурная скобка 41">
            <a:extLst>
              <a:ext uri="{FF2B5EF4-FFF2-40B4-BE49-F238E27FC236}">
                <a16:creationId xmlns:a16="http://schemas.microsoft.com/office/drawing/2014/main" id="{93A2A53E-5FE3-420B-BD23-8F2894EDBF6A}"/>
              </a:ext>
            </a:extLst>
          </p:cNvPr>
          <p:cNvSpPr/>
          <p:nvPr/>
        </p:nvSpPr>
        <p:spPr>
          <a:xfrm>
            <a:off x="10935890" y="5587722"/>
            <a:ext cx="47904" cy="190778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874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5741BF6-6175-27AE-4C8D-6623B80DC8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8D4F1B-AE00-8DD2-2439-91458FF35AB6}"/>
              </a:ext>
            </a:extLst>
          </p:cNvPr>
          <p:cNvSpPr txBox="1"/>
          <p:nvPr/>
        </p:nvSpPr>
        <p:spPr>
          <a:xfrm>
            <a:off x="3045070" y="255944"/>
            <a:ext cx="61018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el-GR" sz="32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n-US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  <a:r>
              <a:rPr lang="el-GR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8</a:t>
            </a:r>
            <a:r>
              <a:rPr lang="el-GR" sz="32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isomers</a:t>
            </a:r>
            <a:endParaRPr lang="el-GR" sz="3200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BA4274-E8DA-D2FD-622F-097F8D748E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5287"/>
          <a:stretch/>
        </p:blipFill>
        <p:spPr>
          <a:xfrm>
            <a:off x="5879974" y="1096664"/>
            <a:ext cx="6283087" cy="19471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ADD924-D0F8-BB3B-61EB-C630F1CA4C7A}"/>
              </a:ext>
            </a:extLst>
          </p:cNvPr>
          <p:cNvSpPr txBox="1"/>
          <p:nvPr/>
        </p:nvSpPr>
        <p:spPr>
          <a:xfrm>
            <a:off x="142317" y="1126971"/>
            <a:ext cx="56119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baseline="30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20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No: 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8</a:t>
            </a:r>
            <a:r>
              <a:rPr lang="en-US" sz="20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 is usually assigned as neutron 2qp configuration </a:t>
            </a:r>
            <a:b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b="1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nn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[734 ↑, 624 ↓] </a:t>
            </a:r>
            <a:b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BC207D-232B-C7F1-55B2-98DDDB075B25}"/>
              </a:ext>
            </a:extLst>
          </p:cNvPr>
          <p:cNvSpPr txBox="1"/>
          <p:nvPr/>
        </p:nvSpPr>
        <p:spPr>
          <a:xfrm>
            <a:off x="142317" y="2133805"/>
            <a:ext cx="5611930" cy="946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R.-D. Herzberg and P.T.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Greenlees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Prog. Part.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Phys. 61, 674 (2008)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F.P.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Heßberger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arXiv:2309.10468v2[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-ex].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Sulignano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al, Eur. Phys. J. A 33, 327 (2007).</a:t>
            </a:r>
            <a:b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2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 typeface="+mj-lt"/>
              <a:buAutoNum type="arabicPeriod"/>
            </a:pPr>
            <a:endParaRPr lang="en-US" sz="12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C8DBCB-1B1C-4291-25DC-791CA1B4BF2A}"/>
              </a:ext>
            </a:extLst>
          </p:cNvPr>
          <p:cNvSpPr txBox="1"/>
          <p:nvPr/>
        </p:nvSpPr>
        <p:spPr>
          <a:xfrm>
            <a:off x="5843042" y="4600469"/>
            <a:ext cx="641611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Features of calculated 8</a:t>
            </a:r>
            <a:r>
              <a:rPr lang="en-US" sz="16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states in </a:t>
            </a:r>
            <a:r>
              <a:rPr lang="en-US" sz="16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252,254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No: </a:t>
            </a:r>
            <a:b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QRPA excitation energies E</a:t>
            </a:r>
            <a:r>
              <a:rPr lang="el-GR" sz="1600" baseline="-25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ν</a:t>
            </a:r>
            <a:r>
              <a:rPr lang="el-GR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=1, </a:t>
            </a:r>
            <a:endParaRPr lang="en-US" sz="16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reduced transition probabilities B(E98), </a:t>
            </a:r>
            <a:b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main 2qp component </a:t>
            </a:r>
            <a:r>
              <a:rPr lang="en-US" sz="16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qq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′, its energy </a:t>
            </a:r>
            <a:r>
              <a:rPr lang="el-GR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ε</a:t>
            </a:r>
            <a:r>
              <a:rPr lang="en-US" sz="1600" baseline="-250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qq</a:t>
            </a:r>
            <a:r>
              <a:rPr lang="en-US" sz="1600" baseline="-25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′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, contribution to the state norm </a:t>
            </a:r>
            <a:r>
              <a:rPr lang="en-US" sz="16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en-US" sz="1600" baseline="-250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qq</a:t>
            </a:r>
            <a:r>
              <a:rPr lang="en-US" sz="1600" baseline="-25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′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F-scheme of 2qp excitation. </a:t>
            </a:r>
            <a:endParaRPr lang="en-US" sz="16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299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C3015-B54C-0837-D91D-F74A61905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72E2321-83BD-C1D6-142E-1CE1BB0438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CB3D11-C1F6-7F2F-4603-DA5203C653B2}"/>
              </a:ext>
            </a:extLst>
          </p:cNvPr>
          <p:cNvSpPr txBox="1"/>
          <p:nvPr/>
        </p:nvSpPr>
        <p:spPr>
          <a:xfrm>
            <a:off x="3045070" y="255944"/>
            <a:ext cx="61018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el-GR" sz="32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n-US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  <a:r>
              <a:rPr lang="el-GR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8</a:t>
            </a:r>
            <a:r>
              <a:rPr lang="el-GR" sz="32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isomers</a:t>
            </a:r>
            <a:endParaRPr lang="el-GR" sz="3200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77D4C5-903F-DC99-8B83-7399FED57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974" y="1096663"/>
            <a:ext cx="6283087" cy="35587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1D8F0E-AC7E-518F-8C55-003C0E628DA0}"/>
              </a:ext>
            </a:extLst>
          </p:cNvPr>
          <p:cNvSpPr txBox="1"/>
          <p:nvPr/>
        </p:nvSpPr>
        <p:spPr>
          <a:xfrm>
            <a:off x="142317" y="1126971"/>
            <a:ext cx="56119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baseline="30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20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No: 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8</a:t>
            </a:r>
            <a:r>
              <a:rPr lang="en-US" sz="20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 is usually assigned as neutron 2qp configuration </a:t>
            </a:r>
            <a:b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b="1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nn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[734 ↑, 624 ↓] </a:t>
            </a:r>
            <a:b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7ADA68-45C8-87B4-51AE-AEEF5B86830F}"/>
              </a:ext>
            </a:extLst>
          </p:cNvPr>
          <p:cNvSpPr txBox="1"/>
          <p:nvPr/>
        </p:nvSpPr>
        <p:spPr>
          <a:xfrm>
            <a:off x="142317" y="2133805"/>
            <a:ext cx="5611930" cy="946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R.-D. Herzberg and P.T.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Greenlees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Prog. Part.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Phys. 61, 674 (2008)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F.P.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Heßberger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arXiv:2309.10468v2[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-ex].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Sulignano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al, Eur. Phys. J. A 33, 327 (2007).</a:t>
            </a:r>
            <a:b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2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 typeface="+mj-lt"/>
              <a:buAutoNum type="arabicPeriod"/>
            </a:pPr>
            <a:endParaRPr lang="en-US" sz="12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F54A93-6D31-F008-35DE-A781CF2941E7}"/>
              </a:ext>
            </a:extLst>
          </p:cNvPr>
          <p:cNvSpPr txBox="1"/>
          <p:nvPr/>
        </p:nvSpPr>
        <p:spPr>
          <a:xfrm>
            <a:off x="5843042" y="4600469"/>
            <a:ext cx="641611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Features of calculated 8</a:t>
            </a:r>
            <a:r>
              <a:rPr lang="en-US" sz="16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states in </a:t>
            </a:r>
            <a:r>
              <a:rPr lang="en-US" sz="16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252,254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No: </a:t>
            </a:r>
            <a:b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QRPA excitation energies E</a:t>
            </a:r>
            <a:r>
              <a:rPr lang="el-GR" sz="1600" baseline="-25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ν</a:t>
            </a:r>
            <a:r>
              <a:rPr lang="el-GR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=1, </a:t>
            </a:r>
            <a:endParaRPr lang="en-US" sz="16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reduced transition probabilities B(E98), </a:t>
            </a:r>
            <a:b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main 2qp component </a:t>
            </a:r>
            <a:r>
              <a:rPr lang="en-US" sz="16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qq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′, its energy </a:t>
            </a:r>
            <a:r>
              <a:rPr lang="el-GR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ε</a:t>
            </a:r>
            <a:r>
              <a:rPr lang="en-US" sz="1600" baseline="-250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qq</a:t>
            </a:r>
            <a:r>
              <a:rPr lang="en-US" sz="1600" baseline="-25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′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, contribution to the state norm </a:t>
            </a:r>
            <a:r>
              <a:rPr lang="en-US" sz="16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en-US" sz="1600" baseline="-250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qq</a:t>
            </a:r>
            <a:r>
              <a:rPr lang="en-US" sz="1600" baseline="-25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′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F-scheme of 2qp excitation. </a:t>
            </a:r>
            <a:endParaRPr lang="en-US" sz="16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F2FFCB-CE3A-83B0-8658-75BFAAAD5370}"/>
              </a:ext>
            </a:extLst>
          </p:cNvPr>
          <p:cNvSpPr txBox="1"/>
          <p:nvPr/>
        </p:nvSpPr>
        <p:spPr>
          <a:xfrm>
            <a:off x="239105" y="3402250"/>
            <a:ext cx="561193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baseline="30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20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No: 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forces predict different 2qp configurations </a:t>
            </a:r>
          </a:p>
          <a:p>
            <a:pPr algn="ctr"/>
            <a:r>
              <a:rPr lang="en-US" sz="1800" b="1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nn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[734 ↑, 613 ↓]   and   pp[514 ↓, 624 ↑]</a:t>
            </a:r>
            <a:br>
              <a:rPr lang="en-US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8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br>
              <a:rPr lang="en-US" sz="1800" dirty="0">
                <a:effectLst/>
                <a:latin typeface="CMR9"/>
              </a:rPr>
            </a:br>
            <a:endParaRPr lang="ru-RU"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62E346-391F-8D7F-9B05-0EEDE182FCAF}"/>
              </a:ext>
            </a:extLst>
          </p:cNvPr>
          <p:cNvSpPr txBox="1"/>
          <p:nvPr/>
        </p:nvSpPr>
        <p:spPr>
          <a:xfrm>
            <a:off x="0" y="4370142"/>
            <a:ext cx="2536715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V.G. Soloviev, A.V.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Sushkov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A.Yu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Shirikova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J.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Phys. 54, 748 (1991)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R.M. Clark et al, Phys. Lett. B690, 19 (2010)</a:t>
            </a:r>
            <a:endParaRPr lang="ru-RU" sz="105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1C0196-6178-EB49-9DA7-7AE51DD5A9B5}"/>
              </a:ext>
            </a:extLst>
          </p:cNvPr>
          <p:cNvSpPr txBox="1"/>
          <p:nvPr/>
        </p:nvSpPr>
        <p:spPr>
          <a:xfrm>
            <a:off x="2948282" y="4409148"/>
            <a:ext cx="2961917" cy="219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R.V.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Jolos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L.A.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Malov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N.Yu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Shirikova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A.V.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Sushkov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J. Phys. G: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Part. Phys. 38, 115103 (2011).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Xiao-Tao He, Shu-Young Zhao, Zhen-Hua Zhang and Zhong-Zhou Ren, Chines Physics C 44, 034106 (2020)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G.G.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Adamian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N.V.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Antonenko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anf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W. Scheid, Phys. Rev. C 81, 024320 (2010)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F.P.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Hessberger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al, Eur. Phys. J A43, 55 (2010)</a:t>
            </a:r>
            <a:endParaRPr lang="ru-RU" sz="105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1017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5741BF6-6175-27AE-4C8D-6623B80DC8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8D4F1B-AE00-8DD2-2439-91458FF35AB6}"/>
              </a:ext>
            </a:extLst>
          </p:cNvPr>
          <p:cNvSpPr txBox="1"/>
          <p:nvPr/>
        </p:nvSpPr>
        <p:spPr>
          <a:xfrm>
            <a:off x="3045070" y="255944"/>
            <a:ext cx="61018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el-GR" sz="32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n-US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  <a:r>
              <a:rPr lang="el-GR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8</a:t>
            </a:r>
            <a:r>
              <a:rPr lang="el-GR" sz="32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isomers</a:t>
            </a:r>
            <a:endParaRPr lang="el-GR" sz="3200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ADD924-D0F8-BB3B-61EB-C630F1CA4C7A}"/>
              </a:ext>
            </a:extLst>
          </p:cNvPr>
          <p:cNvSpPr txBox="1"/>
          <p:nvPr/>
        </p:nvSpPr>
        <p:spPr>
          <a:xfrm>
            <a:off x="142317" y="1126971"/>
            <a:ext cx="56119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baseline="30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20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No: 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8</a:t>
            </a:r>
            <a:r>
              <a:rPr lang="en-US" sz="20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 is usually assigned as neutron 2qp configuration </a:t>
            </a:r>
            <a:b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b="1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nn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[734 ↑, 624 ↓] </a:t>
            </a:r>
            <a:b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BC207D-232B-C7F1-55B2-98DDDB075B25}"/>
              </a:ext>
            </a:extLst>
          </p:cNvPr>
          <p:cNvSpPr txBox="1"/>
          <p:nvPr/>
        </p:nvSpPr>
        <p:spPr>
          <a:xfrm>
            <a:off x="142317" y="2133805"/>
            <a:ext cx="5611930" cy="946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R.-D. Herzberg and P.T.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Greenlees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Prog. Part.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Phys. 61, 674 (2008)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F.P.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Heßberger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arXiv:2309.10468v2[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-ex].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Sulignano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al, Eur. Phys. J. A 33, 327 (2007).</a:t>
            </a:r>
            <a:b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2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 typeface="+mj-lt"/>
              <a:buAutoNum type="arabicPeriod"/>
            </a:pPr>
            <a:endParaRPr lang="en-US" sz="12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C8DBCB-1B1C-4291-25DC-791CA1B4BF2A}"/>
              </a:ext>
            </a:extLst>
          </p:cNvPr>
          <p:cNvSpPr txBox="1"/>
          <p:nvPr/>
        </p:nvSpPr>
        <p:spPr>
          <a:xfrm>
            <a:off x="5843042" y="4600469"/>
            <a:ext cx="641611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Features of calculated 8− states in </a:t>
            </a:r>
            <a:r>
              <a:rPr lang="en-US" sz="16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252,254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No: </a:t>
            </a:r>
            <a:b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QRPA excitation energies E</a:t>
            </a:r>
            <a:r>
              <a:rPr lang="el-GR" sz="1600" baseline="-25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ν</a:t>
            </a:r>
            <a:r>
              <a:rPr lang="el-GR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=1, </a:t>
            </a:r>
            <a:endParaRPr lang="en-US" sz="16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reduced transition probabilities B(E98), </a:t>
            </a:r>
            <a:b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main 2qp component </a:t>
            </a:r>
            <a:r>
              <a:rPr lang="en-US" sz="16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qq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′, its energy </a:t>
            </a:r>
            <a:r>
              <a:rPr lang="el-GR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ε</a:t>
            </a:r>
            <a:r>
              <a:rPr lang="en-US" sz="1600" baseline="-250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qq</a:t>
            </a:r>
            <a:r>
              <a:rPr lang="en-US" sz="1600" baseline="-25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′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, contribution to the state norm </a:t>
            </a:r>
            <a:r>
              <a:rPr lang="en-US" sz="16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en-US" sz="1600" baseline="-250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qq</a:t>
            </a:r>
            <a:r>
              <a:rPr lang="en-US" sz="1600" baseline="-25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′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F-scheme of 2qp excitation. </a:t>
            </a:r>
            <a:endParaRPr lang="en-US" sz="16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0FF469-B0CB-4D52-65D6-19A4516718FD}"/>
              </a:ext>
            </a:extLst>
          </p:cNvPr>
          <p:cNvSpPr txBox="1"/>
          <p:nvPr/>
        </p:nvSpPr>
        <p:spPr>
          <a:xfrm>
            <a:off x="239105" y="3402250"/>
            <a:ext cx="561193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baseline="30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20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No: 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forces predict different 2qp configurations </a:t>
            </a:r>
          </a:p>
          <a:p>
            <a:pPr algn="ctr"/>
            <a:r>
              <a:rPr lang="en-US" sz="1800" b="1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nn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[734 ↑, 613 ↓]   and   pp[514 ↓, 624 ↑]</a:t>
            </a:r>
            <a:br>
              <a:rPr lang="en-US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8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br>
              <a:rPr lang="en-US" sz="1800" dirty="0">
                <a:effectLst/>
                <a:latin typeface="CMR9"/>
              </a:rPr>
            </a:br>
            <a:endParaRPr lang="ru-RU"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AF4C64-5A6B-62BF-CF10-C43FD7E2484E}"/>
              </a:ext>
            </a:extLst>
          </p:cNvPr>
          <p:cNvSpPr txBox="1"/>
          <p:nvPr/>
        </p:nvSpPr>
        <p:spPr>
          <a:xfrm>
            <a:off x="0" y="4370142"/>
            <a:ext cx="2536715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V.G. Soloviev, A.V.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Sushkov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A.Yu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Shirikova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J.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Phys. 54, 748 (1991)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R.M. Clark et al, Phys. Lett. B690, 19 (2010)</a:t>
            </a:r>
            <a:endParaRPr lang="ru-RU" sz="105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FE0C15-FB11-D417-EFFC-473DDB5BD5E1}"/>
              </a:ext>
            </a:extLst>
          </p:cNvPr>
          <p:cNvSpPr txBox="1"/>
          <p:nvPr/>
        </p:nvSpPr>
        <p:spPr>
          <a:xfrm>
            <a:off x="2948282" y="4409148"/>
            <a:ext cx="2961917" cy="219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R.V.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Jolos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L.A.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Malov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N.Yu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Shirikova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A.V.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Sushkov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J. Phys. G: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Part. Phys. 38, 115103 (2011).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Xiao-Tao He, Shu-Young Zhao, Zhen-Hua Zhang and Zhong-Zhou Ren, Chines Physics C 44, 034106 (2020)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G.G.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Adamian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N.V.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Antonenko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anf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W. Scheid, Phys. Rev. C 81, 024320 (2010)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F.P.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Hessberger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al, Eur. Phys. J A43, 55 (2010)</a:t>
            </a:r>
            <a:endParaRPr lang="ru-RU" sz="105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B407FB3-A708-7387-C8CC-476CC5A94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762" y="1096663"/>
            <a:ext cx="6071692" cy="52476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3C06B11-8723-F220-89BE-6B6FC9B289D2}"/>
              </a:ext>
            </a:extLst>
          </p:cNvPr>
          <p:cNvSpPr txBox="1"/>
          <p:nvPr/>
        </p:nvSpPr>
        <p:spPr>
          <a:xfrm>
            <a:off x="5976762" y="6368073"/>
            <a:ext cx="6145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R.M. Clark et al, Phys. Lett. B690, 19 (2010)</a:t>
            </a:r>
            <a:endParaRPr lang="ru-RU" sz="1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409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5741BF6-6175-27AE-4C8D-6623B80DC8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8D4F1B-AE00-8DD2-2439-91458FF35AB6}"/>
              </a:ext>
            </a:extLst>
          </p:cNvPr>
          <p:cNvSpPr txBox="1"/>
          <p:nvPr/>
        </p:nvSpPr>
        <p:spPr>
          <a:xfrm>
            <a:off x="3045070" y="255944"/>
            <a:ext cx="61018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el-GR" sz="32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n-US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  <a:r>
              <a:rPr lang="el-GR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8</a:t>
            </a:r>
            <a:r>
              <a:rPr lang="el-GR" sz="32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isomers</a:t>
            </a:r>
            <a:endParaRPr lang="el-GR" sz="3200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ADD924-D0F8-BB3B-61EB-C630F1CA4C7A}"/>
              </a:ext>
            </a:extLst>
          </p:cNvPr>
          <p:cNvSpPr txBox="1"/>
          <p:nvPr/>
        </p:nvSpPr>
        <p:spPr>
          <a:xfrm>
            <a:off x="142317" y="1126971"/>
            <a:ext cx="56119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baseline="30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20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No: 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8</a:t>
            </a:r>
            <a:r>
              <a:rPr lang="en-US" sz="20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 is usually assigned as neutron 2qp configuration </a:t>
            </a:r>
            <a:b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b="1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nn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[734 ↑, 624 ↓] </a:t>
            </a:r>
            <a:b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BC207D-232B-C7F1-55B2-98DDDB075B25}"/>
              </a:ext>
            </a:extLst>
          </p:cNvPr>
          <p:cNvSpPr txBox="1"/>
          <p:nvPr/>
        </p:nvSpPr>
        <p:spPr>
          <a:xfrm>
            <a:off x="142317" y="2133805"/>
            <a:ext cx="5611930" cy="946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R.-D. Herzberg and P.T.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Greenlees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Prog. Part.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Phys. 61, 674 (2008)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F.P.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Heßberger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arXiv:2309.10468v2[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-ex].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Sulignano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al, Eur. Phys. J. A 33, 327 (2007).</a:t>
            </a:r>
            <a:b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2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 typeface="+mj-lt"/>
              <a:buAutoNum type="arabicPeriod"/>
            </a:pPr>
            <a:endParaRPr lang="en-US" sz="12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C8DBCB-1B1C-4291-25DC-791CA1B4BF2A}"/>
              </a:ext>
            </a:extLst>
          </p:cNvPr>
          <p:cNvSpPr txBox="1"/>
          <p:nvPr/>
        </p:nvSpPr>
        <p:spPr>
          <a:xfrm>
            <a:off x="5843042" y="4600469"/>
            <a:ext cx="641611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Features of calculated 8− states in </a:t>
            </a:r>
            <a:r>
              <a:rPr lang="en-US" sz="16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252,254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No: </a:t>
            </a:r>
            <a:b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QRPA excitation energies E</a:t>
            </a:r>
            <a:r>
              <a:rPr lang="el-GR" sz="1600" baseline="-25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ν</a:t>
            </a:r>
            <a:r>
              <a:rPr lang="el-GR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=1, </a:t>
            </a:r>
            <a:endParaRPr lang="en-US" sz="16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reduced transition probabilities B(E98), </a:t>
            </a:r>
            <a:b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main 2qp component </a:t>
            </a:r>
            <a:r>
              <a:rPr lang="en-US" sz="16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qq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′, its energy </a:t>
            </a:r>
            <a:r>
              <a:rPr lang="el-GR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ε</a:t>
            </a:r>
            <a:r>
              <a:rPr lang="en-US" sz="1600" baseline="-250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qq</a:t>
            </a:r>
            <a:r>
              <a:rPr lang="en-US" sz="1600" baseline="-25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′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, contribution to the state norm </a:t>
            </a:r>
            <a:r>
              <a:rPr lang="en-US" sz="16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en-US" sz="1600" baseline="-250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qq</a:t>
            </a:r>
            <a:r>
              <a:rPr lang="en-US" sz="1600" baseline="-25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′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F-scheme of 2qp excitation. </a:t>
            </a:r>
            <a:endParaRPr lang="en-US" sz="16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0FF469-B0CB-4D52-65D6-19A4516718FD}"/>
              </a:ext>
            </a:extLst>
          </p:cNvPr>
          <p:cNvSpPr txBox="1"/>
          <p:nvPr/>
        </p:nvSpPr>
        <p:spPr>
          <a:xfrm>
            <a:off x="239105" y="3402250"/>
            <a:ext cx="561193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baseline="30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20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No: 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forces predict different 2qp configurations </a:t>
            </a:r>
          </a:p>
          <a:p>
            <a:pPr algn="ctr"/>
            <a:r>
              <a:rPr lang="en-US" sz="1800" b="1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nn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[734 ↑, 613 ↓]   and   pp[514 ↓, 624 ↑]</a:t>
            </a:r>
            <a:br>
              <a:rPr lang="en-US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8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br>
              <a:rPr lang="en-US" sz="1800" dirty="0">
                <a:effectLst/>
                <a:latin typeface="CMR9"/>
              </a:rPr>
            </a:br>
            <a:endParaRPr lang="ru-RU"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AF4C64-5A6B-62BF-CF10-C43FD7E2484E}"/>
              </a:ext>
            </a:extLst>
          </p:cNvPr>
          <p:cNvSpPr txBox="1"/>
          <p:nvPr/>
        </p:nvSpPr>
        <p:spPr>
          <a:xfrm>
            <a:off x="0" y="4370142"/>
            <a:ext cx="2536715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V.G. Soloviev, A.V.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Sushkov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A.Yu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Shirikova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J.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Phys. 54, 748 (1991)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R.M. Clark et al, Phys. Lett. B690, 19 (2010)</a:t>
            </a:r>
            <a:endParaRPr lang="ru-RU" sz="105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FE0C15-FB11-D417-EFFC-473DDB5BD5E1}"/>
              </a:ext>
            </a:extLst>
          </p:cNvPr>
          <p:cNvSpPr txBox="1"/>
          <p:nvPr/>
        </p:nvSpPr>
        <p:spPr>
          <a:xfrm>
            <a:off x="2948282" y="4409148"/>
            <a:ext cx="2961917" cy="219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R.V.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Jolos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L.A.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Malov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N.Yu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Shirikova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A.V.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Sushkov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J. Phys. G: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Part. Phys. 38, 115103 (2011).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Xiao-Tao He, Shu-Young Zhao, Zhen-Hua Zhang and Zhong-Zhou Ren, Chines Physics C 44, 034106 (2020)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G.G.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Adamian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N.V.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Antonenko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anf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W. Scheid, Phys. Rev. C 81, 024320 (2010)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F.P.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Hessberger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al, Eur. Phys. J A43, 55 (2010)</a:t>
            </a:r>
            <a:endParaRPr lang="ru-RU" sz="105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B407FB3-A708-7387-C8CC-476CC5A94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762" y="1096663"/>
            <a:ext cx="6071692" cy="52476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3C06B11-8723-F220-89BE-6B6FC9B289D2}"/>
              </a:ext>
            </a:extLst>
          </p:cNvPr>
          <p:cNvSpPr txBox="1"/>
          <p:nvPr/>
        </p:nvSpPr>
        <p:spPr>
          <a:xfrm>
            <a:off x="5976762" y="6368073"/>
            <a:ext cx="6145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R.M. Clark et al, Phys. Lett. B690, 19 (2010)</a:t>
            </a:r>
            <a:endParaRPr lang="ru-RU" sz="1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767830-8B4D-6B21-D6FC-B93E36AA9C2B}"/>
              </a:ext>
            </a:extLst>
          </p:cNvPr>
          <p:cNvSpPr txBox="1"/>
          <p:nvPr/>
        </p:nvSpPr>
        <p:spPr>
          <a:xfrm>
            <a:off x="9072761" y="2695043"/>
            <a:ext cx="16398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MTMI"/>
              </a:rPr>
              <a:t>[</a:t>
            </a:r>
            <a:r>
              <a:rPr lang="en-US" sz="1200" b="1" dirty="0" err="1">
                <a:solidFill>
                  <a:srgbClr val="FF0000"/>
                </a:solidFill>
                <a:latin typeface="MTMI"/>
              </a:rPr>
              <a:t>nn</a:t>
            </a:r>
            <a:r>
              <a:rPr lang="el-GR" sz="1050" dirty="0">
                <a:solidFill>
                  <a:srgbClr val="FF0000"/>
                </a:solidFill>
                <a:effectLst/>
                <a:latin typeface="MTMI"/>
              </a:rPr>
              <a:t>(</a:t>
            </a:r>
            <a:r>
              <a:rPr lang="en-US" sz="105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734 ↑</a:t>
            </a:r>
            <a:r>
              <a:rPr lang="en-US" sz="1050" dirty="0">
                <a:solidFill>
                  <a:srgbClr val="FF0000"/>
                </a:solidFill>
                <a:effectLst/>
                <a:latin typeface="MTSYN"/>
              </a:rPr>
              <a:t>,</a:t>
            </a:r>
            <a:r>
              <a:rPr lang="el-GR" sz="1050" dirty="0">
                <a:solidFill>
                  <a:srgbClr val="FF0000"/>
                </a:solidFill>
                <a:effectLst/>
                <a:latin typeface="MTSYN"/>
              </a:rPr>
              <a:t> </a:t>
            </a:r>
            <a:r>
              <a:rPr lang="en-US" sz="105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725 ↑</a:t>
            </a:r>
            <a:r>
              <a:rPr lang="el-GR" sz="1050" dirty="0">
                <a:solidFill>
                  <a:srgbClr val="FF0000"/>
                </a:solidFill>
                <a:effectLst/>
                <a:latin typeface="MTMI"/>
              </a:rPr>
              <a:t>)</a:t>
            </a:r>
            <a:r>
              <a:rPr lang="en-US" sz="1200" b="1" dirty="0">
                <a:solidFill>
                  <a:srgbClr val="FF0000"/>
                </a:solidFill>
                <a:effectLst/>
                <a:latin typeface="MTMI"/>
              </a:rPr>
              <a:t>]</a:t>
            </a:r>
            <a:r>
              <a:rPr lang="el-GR" sz="1050" dirty="0">
                <a:solidFill>
                  <a:srgbClr val="FF0000"/>
                </a:solidFill>
                <a:effectLst/>
                <a:latin typeface="MTMI"/>
              </a:rPr>
              <a:t> </a:t>
            </a:r>
            <a:endParaRPr lang="el-GR" sz="105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5767C0-63CE-9FF0-9E29-7A11A78CD6B5}"/>
              </a:ext>
            </a:extLst>
          </p:cNvPr>
          <p:cNvSpPr txBox="1"/>
          <p:nvPr/>
        </p:nvSpPr>
        <p:spPr>
          <a:xfrm>
            <a:off x="8729702" y="3804876"/>
            <a:ext cx="16398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MTMI"/>
              </a:rPr>
              <a:t>[</a:t>
            </a:r>
            <a:r>
              <a:rPr lang="en-US" sz="1200" b="1" dirty="0" err="1">
                <a:solidFill>
                  <a:srgbClr val="FF0000"/>
                </a:solidFill>
                <a:latin typeface="MTMI"/>
              </a:rPr>
              <a:t>nn</a:t>
            </a:r>
            <a:r>
              <a:rPr lang="el-GR" sz="1050" dirty="0">
                <a:solidFill>
                  <a:srgbClr val="FF0000"/>
                </a:solidFill>
                <a:effectLst/>
                <a:latin typeface="MTMI"/>
              </a:rPr>
              <a:t>(</a:t>
            </a:r>
            <a:r>
              <a:rPr lang="en-US" sz="105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734 ↑</a:t>
            </a:r>
            <a:r>
              <a:rPr lang="en-US" sz="1050" dirty="0">
                <a:solidFill>
                  <a:srgbClr val="FF0000"/>
                </a:solidFill>
                <a:effectLst/>
                <a:latin typeface="MTSYN"/>
              </a:rPr>
              <a:t>,</a:t>
            </a:r>
            <a:r>
              <a:rPr lang="el-GR" sz="1050" dirty="0">
                <a:solidFill>
                  <a:srgbClr val="FF0000"/>
                </a:solidFill>
                <a:effectLst/>
                <a:latin typeface="MTSYN"/>
              </a:rPr>
              <a:t> </a:t>
            </a:r>
            <a:r>
              <a:rPr lang="en-US" sz="105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725 ↑</a:t>
            </a:r>
            <a:r>
              <a:rPr lang="el-GR" sz="1050" dirty="0">
                <a:solidFill>
                  <a:srgbClr val="FF0000"/>
                </a:solidFill>
                <a:effectLst/>
                <a:latin typeface="MTMI"/>
              </a:rPr>
              <a:t>)</a:t>
            </a:r>
            <a:r>
              <a:rPr lang="en-US" sz="1200" b="1" dirty="0">
                <a:solidFill>
                  <a:srgbClr val="FF0000"/>
                </a:solidFill>
                <a:effectLst/>
                <a:latin typeface="MTMI"/>
              </a:rPr>
              <a:t>]</a:t>
            </a:r>
            <a:r>
              <a:rPr lang="el-GR" sz="1050" dirty="0">
                <a:solidFill>
                  <a:srgbClr val="FF0000"/>
                </a:solidFill>
                <a:effectLst/>
                <a:latin typeface="MTMI"/>
              </a:rPr>
              <a:t> </a:t>
            </a:r>
            <a:endParaRPr lang="el-GR" sz="1050" dirty="0">
              <a:solidFill>
                <a:srgbClr val="FF0000"/>
              </a:solidFill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CF82379C-8D5F-3597-9AC4-BF3CF663BE7B}"/>
              </a:ext>
            </a:extLst>
          </p:cNvPr>
          <p:cNvCxnSpPr/>
          <p:nvPr/>
        </p:nvCxnSpPr>
        <p:spPr>
          <a:xfrm>
            <a:off x="10369535" y="2941722"/>
            <a:ext cx="9692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D3E1C04A-6CD4-D9B6-8090-24FF1B5D1522}"/>
              </a:ext>
            </a:extLst>
          </p:cNvPr>
          <p:cNvCxnSpPr/>
          <p:nvPr/>
        </p:nvCxnSpPr>
        <p:spPr>
          <a:xfrm>
            <a:off x="7949596" y="4067973"/>
            <a:ext cx="9692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86022FF-8C6B-1B09-01B4-FC3C56403358}"/>
              </a:ext>
            </a:extLst>
          </p:cNvPr>
          <p:cNvSpPr txBox="1"/>
          <p:nvPr/>
        </p:nvSpPr>
        <p:spPr>
          <a:xfrm>
            <a:off x="6088020" y="2257531"/>
            <a:ext cx="2873484" cy="954107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effectLst/>
                <a:latin typeface="CMR10"/>
              </a:rPr>
              <a:t>L</a:t>
            </a:r>
            <a:r>
              <a:rPr lang="en" sz="1400" dirty="0" err="1">
                <a:solidFill>
                  <a:srgbClr val="FF0000"/>
                </a:solidFill>
                <a:effectLst/>
                <a:latin typeface="CMR10"/>
              </a:rPr>
              <a:t>ook</a:t>
            </a:r>
            <a:r>
              <a:rPr lang="en" sz="1400" dirty="0">
                <a:solidFill>
                  <a:srgbClr val="FF0000"/>
                </a:solidFill>
                <a:effectLst/>
                <a:latin typeface="CMR10"/>
              </a:rPr>
              <a:t> more reasonable for us</a:t>
            </a:r>
            <a:br>
              <a:rPr lang="en" sz="1400" dirty="0">
                <a:solidFill>
                  <a:srgbClr val="FF0000"/>
                </a:solidFill>
                <a:effectLst/>
                <a:latin typeface="CMR10"/>
              </a:rPr>
            </a:br>
            <a:r>
              <a:rPr lang="en" sz="1400" dirty="0">
                <a:solidFill>
                  <a:srgbClr val="FF0000"/>
                </a:solidFill>
                <a:effectLst/>
                <a:latin typeface="CMR10"/>
              </a:rPr>
              <a:t>since they are argued by the measured </a:t>
            </a:r>
            <a:r>
              <a:rPr lang="el-GR" sz="1400" dirty="0">
                <a:solidFill>
                  <a:srgbClr val="FF0000"/>
                </a:solidFill>
                <a:effectLst/>
                <a:latin typeface="CMMI10"/>
              </a:rPr>
              <a:t>γ</a:t>
            </a:r>
            <a:r>
              <a:rPr lang="el-GR" sz="1400" dirty="0">
                <a:solidFill>
                  <a:srgbClr val="FF0000"/>
                </a:solidFill>
                <a:effectLst/>
                <a:latin typeface="CMR10"/>
              </a:rPr>
              <a:t>-</a:t>
            </a:r>
            <a:r>
              <a:rPr lang="en" sz="1400" dirty="0">
                <a:solidFill>
                  <a:srgbClr val="FF0000"/>
                </a:solidFill>
                <a:effectLst/>
                <a:latin typeface="CMR10"/>
              </a:rPr>
              <a:t>decay </a:t>
            </a:r>
            <a:br>
              <a:rPr lang="en" sz="1400" dirty="0">
                <a:solidFill>
                  <a:srgbClr val="FF0000"/>
                </a:solidFill>
                <a:effectLst/>
                <a:latin typeface="CMR10"/>
              </a:rPr>
            </a:br>
            <a:r>
              <a:rPr lang="en" sz="1400" dirty="0">
                <a:solidFill>
                  <a:srgbClr val="FF0000"/>
                </a:solidFill>
                <a:effectLst/>
                <a:latin typeface="CMR10"/>
              </a:rPr>
              <a:t>from the neutron isomer </a:t>
            </a:r>
            <a:r>
              <a:rPr lang="en" sz="1400" dirty="0">
                <a:solidFill>
                  <a:srgbClr val="FF0000"/>
                </a:solidFill>
                <a:effectLst/>
                <a:latin typeface="CMMI10"/>
              </a:rPr>
              <a:t>K</a:t>
            </a:r>
            <a:r>
              <a:rPr lang="el-GR" sz="1400" baseline="30000" dirty="0">
                <a:solidFill>
                  <a:srgbClr val="FF0000"/>
                </a:solidFill>
                <a:effectLst/>
                <a:latin typeface="CMMI7"/>
              </a:rPr>
              <a:t>π</a:t>
            </a:r>
            <a:r>
              <a:rPr lang="el-GR" sz="1400" dirty="0">
                <a:solidFill>
                  <a:srgbClr val="FF0000"/>
                </a:solidFill>
                <a:effectLst/>
                <a:latin typeface="CMMI7"/>
              </a:rPr>
              <a:t> </a:t>
            </a:r>
            <a:r>
              <a:rPr lang="el-GR" sz="1400" dirty="0">
                <a:solidFill>
                  <a:srgbClr val="FF0000"/>
                </a:solidFill>
                <a:effectLst/>
                <a:latin typeface="CMR10"/>
              </a:rPr>
              <a:t>= 10</a:t>
            </a:r>
            <a:r>
              <a:rPr lang="en-US" sz="1400" baseline="30000" dirty="0">
                <a:solidFill>
                  <a:srgbClr val="FF0000"/>
                </a:solidFill>
                <a:effectLst/>
                <a:latin typeface="CMR10"/>
              </a:rPr>
              <a:t>+</a:t>
            </a:r>
            <a:endParaRPr lang="en" sz="1400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915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9CC69-E28B-C715-C4DC-E7A275188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18C35DC-D1C2-147D-990C-11099CDA3A6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C35E3C-0C08-098C-9215-5C640A222E8F}"/>
              </a:ext>
            </a:extLst>
          </p:cNvPr>
          <p:cNvSpPr txBox="1"/>
          <p:nvPr/>
        </p:nvSpPr>
        <p:spPr>
          <a:xfrm>
            <a:off x="3045070" y="255944"/>
            <a:ext cx="61018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el-GR" sz="32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n-US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  <a:r>
              <a:rPr lang="el-GR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8</a:t>
            </a:r>
            <a:r>
              <a:rPr lang="el-GR" sz="32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isomers</a:t>
            </a:r>
            <a:endParaRPr lang="el-GR" sz="3200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77603-3E6A-CB6E-CFB2-519CCCE1E047}"/>
              </a:ext>
            </a:extLst>
          </p:cNvPr>
          <p:cNvSpPr txBox="1"/>
          <p:nvPr/>
        </p:nvSpPr>
        <p:spPr>
          <a:xfrm>
            <a:off x="142317" y="1126971"/>
            <a:ext cx="56119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baseline="30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20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No: 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8</a:t>
            </a:r>
            <a:r>
              <a:rPr lang="en-US" sz="20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 is usually assigned as neutron 2qp configuration </a:t>
            </a:r>
            <a:b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b="1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nn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[734 ↑, 624 ↓] </a:t>
            </a:r>
            <a:b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4C465F-18D5-3C0C-05DF-3A314844D2AA}"/>
              </a:ext>
            </a:extLst>
          </p:cNvPr>
          <p:cNvSpPr txBox="1"/>
          <p:nvPr/>
        </p:nvSpPr>
        <p:spPr>
          <a:xfrm>
            <a:off x="142317" y="2133805"/>
            <a:ext cx="5611930" cy="946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R.-D. Herzberg and P.T.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Greenlees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Prog. Part.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Phys. 61, 674 (2008)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F.P.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Heßberger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arXiv:2309.10468v2[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-ex].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Sulignano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al, Eur. Phys. J. A 33, 327 (2007).</a:t>
            </a:r>
            <a:b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2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 typeface="+mj-lt"/>
              <a:buAutoNum type="arabicPeriod"/>
            </a:pPr>
            <a:endParaRPr lang="en-US" sz="12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DAFF91-EBCA-4BD1-543D-5B8315E07032}"/>
              </a:ext>
            </a:extLst>
          </p:cNvPr>
          <p:cNvSpPr txBox="1"/>
          <p:nvPr/>
        </p:nvSpPr>
        <p:spPr>
          <a:xfrm>
            <a:off x="5843042" y="4600469"/>
            <a:ext cx="641611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Features of calculated 8− states in </a:t>
            </a:r>
            <a:r>
              <a:rPr lang="en-US" sz="16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252,254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No: </a:t>
            </a:r>
            <a:b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QRPA excitation energies E</a:t>
            </a:r>
            <a:r>
              <a:rPr lang="el-GR" sz="1600" baseline="-25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ν</a:t>
            </a:r>
            <a:r>
              <a:rPr lang="el-GR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=1, </a:t>
            </a:r>
            <a:endParaRPr lang="en-US" sz="16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reduced transition probabilities B(E98), </a:t>
            </a:r>
            <a:b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main 2qp component </a:t>
            </a:r>
            <a:r>
              <a:rPr lang="en-US" sz="16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qq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′, its energy </a:t>
            </a:r>
            <a:r>
              <a:rPr lang="el-GR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ε</a:t>
            </a:r>
            <a:r>
              <a:rPr lang="en-US" sz="1600" baseline="-250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qq</a:t>
            </a:r>
            <a:r>
              <a:rPr lang="en-US" sz="1600" baseline="-25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′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, contribution to the state norm </a:t>
            </a:r>
            <a:r>
              <a:rPr lang="en-US" sz="16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en-US" sz="1600" baseline="-250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qq</a:t>
            </a:r>
            <a:r>
              <a:rPr lang="en-US" sz="1600" baseline="-25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′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F-scheme of 2qp excitation. </a:t>
            </a:r>
            <a:endParaRPr lang="en-US" sz="16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8776E3-3D73-2347-146E-D571BF7B2489}"/>
              </a:ext>
            </a:extLst>
          </p:cNvPr>
          <p:cNvSpPr txBox="1"/>
          <p:nvPr/>
        </p:nvSpPr>
        <p:spPr>
          <a:xfrm>
            <a:off x="239105" y="3402250"/>
            <a:ext cx="561193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baseline="30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20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No: 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forces predict different 2qp configurations </a:t>
            </a:r>
          </a:p>
          <a:p>
            <a:pPr algn="ctr"/>
            <a:r>
              <a:rPr lang="en-US" sz="1800" b="1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nn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[734 ↑, 613 ↓]   and   pp[514 ↓, 624 ↑]</a:t>
            </a:r>
            <a:br>
              <a:rPr lang="en-US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8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br>
              <a:rPr lang="en-US" sz="1800" dirty="0">
                <a:effectLst/>
                <a:latin typeface="CMR9"/>
              </a:rPr>
            </a:br>
            <a:endParaRPr lang="ru-RU"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7F4110-6342-B755-74A6-42F1FD655E1F}"/>
              </a:ext>
            </a:extLst>
          </p:cNvPr>
          <p:cNvSpPr txBox="1"/>
          <p:nvPr/>
        </p:nvSpPr>
        <p:spPr>
          <a:xfrm>
            <a:off x="0" y="4370142"/>
            <a:ext cx="2536715" cy="1546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V.G. Soloviev, A.V.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Sushkov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A.Yu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Shirikova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J.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Phys. 54, 748 (1991)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R.M. Clark et al, Phys. Lett. B690, 19 (2010)</a:t>
            </a:r>
            <a:endParaRPr lang="ru-RU" sz="105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V.O. </a:t>
            </a:r>
            <a:r>
              <a:rPr lang="en-US" sz="105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Nesterenko</a:t>
            </a:r>
            <a:r>
              <a:rPr lang="en-US" sz="105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br>
              <a:rPr lang="en-US" sz="105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05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M.A. </a:t>
            </a:r>
            <a:r>
              <a:rPr lang="en-US" sz="105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Mardyban</a:t>
            </a:r>
            <a:r>
              <a:rPr lang="en-US" sz="105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A. Repko, </a:t>
            </a:r>
            <a:br>
              <a:rPr lang="en-US" sz="105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05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R.V. </a:t>
            </a:r>
            <a:r>
              <a:rPr lang="en-US" sz="105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Jolos</a:t>
            </a:r>
            <a:r>
              <a:rPr lang="en-US" sz="105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P.-G. Reinhard </a:t>
            </a:r>
            <a:br>
              <a:rPr lang="en-US" sz="105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05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A.A. </a:t>
            </a:r>
            <a:r>
              <a:rPr lang="en-US" sz="105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Dzhioev</a:t>
            </a:r>
            <a:endParaRPr lang="en-US" sz="105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11DD09-2F16-B904-DDE5-716132210597}"/>
              </a:ext>
            </a:extLst>
          </p:cNvPr>
          <p:cNvSpPr txBox="1"/>
          <p:nvPr/>
        </p:nvSpPr>
        <p:spPr>
          <a:xfrm>
            <a:off x="2948282" y="4409148"/>
            <a:ext cx="2961917" cy="219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R.V.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Jolos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L.A.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Malov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N.Yu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Shirikova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A.V.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Sushkov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J. Phys. G: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Part. Phys. 38, 115103 (2011).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Xiao-Tao He, Shu-Young Zhao, Zhen-Hua Zhang and Zhong-Zhou Ren, Chines Physics C 44, 034106 (2020)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G.G.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Adamian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N.V.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Antonenko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anf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W. Scheid, Phys. Rev. C 81, 024320 (2010)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F.P.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Hessberger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al, Eur. Phys. J A43, 55 (2010)</a:t>
            </a:r>
            <a:endParaRPr lang="ru-RU" sz="105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1263FDA-4EC9-FDF1-9F4D-153F1D806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762" y="1096663"/>
            <a:ext cx="6071692" cy="52476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80F0F50-0AC1-F931-8BA6-907EFC7CC938}"/>
              </a:ext>
            </a:extLst>
          </p:cNvPr>
          <p:cNvSpPr txBox="1"/>
          <p:nvPr/>
        </p:nvSpPr>
        <p:spPr>
          <a:xfrm>
            <a:off x="5976762" y="6368073"/>
            <a:ext cx="6145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R.M. Clark et al, Phys. Lett. B690, 19 (2010)</a:t>
            </a:r>
            <a:endParaRPr lang="ru-RU" sz="1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4BD1DF-539B-2AA0-719D-F6450D66F914}"/>
              </a:ext>
            </a:extLst>
          </p:cNvPr>
          <p:cNvSpPr txBox="1"/>
          <p:nvPr/>
        </p:nvSpPr>
        <p:spPr>
          <a:xfrm>
            <a:off x="9072761" y="2695043"/>
            <a:ext cx="16398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MTMI"/>
              </a:rPr>
              <a:t>[</a:t>
            </a:r>
            <a:r>
              <a:rPr lang="en-US" sz="1200" b="1" dirty="0" err="1">
                <a:solidFill>
                  <a:srgbClr val="FF0000"/>
                </a:solidFill>
                <a:latin typeface="MTMI"/>
              </a:rPr>
              <a:t>nn</a:t>
            </a:r>
            <a:r>
              <a:rPr lang="el-GR" sz="1050" dirty="0">
                <a:solidFill>
                  <a:srgbClr val="FF0000"/>
                </a:solidFill>
                <a:effectLst/>
                <a:latin typeface="MTMI"/>
              </a:rPr>
              <a:t>(</a:t>
            </a:r>
            <a:r>
              <a:rPr lang="en-US" sz="105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734 ↑</a:t>
            </a:r>
            <a:r>
              <a:rPr lang="en-US" sz="1050" dirty="0">
                <a:solidFill>
                  <a:srgbClr val="FF0000"/>
                </a:solidFill>
                <a:effectLst/>
                <a:latin typeface="MTSYN"/>
              </a:rPr>
              <a:t>,</a:t>
            </a:r>
            <a:r>
              <a:rPr lang="el-GR" sz="1050" dirty="0">
                <a:solidFill>
                  <a:srgbClr val="FF0000"/>
                </a:solidFill>
                <a:effectLst/>
                <a:latin typeface="MTSYN"/>
              </a:rPr>
              <a:t> </a:t>
            </a:r>
            <a:r>
              <a:rPr lang="en-US" sz="105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725 ↑</a:t>
            </a:r>
            <a:r>
              <a:rPr lang="el-GR" sz="1050" dirty="0">
                <a:solidFill>
                  <a:srgbClr val="FF0000"/>
                </a:solidFill>
                <a:effectLst/>
                <a:latin typeface="MTMI"/>
              </a:rPr>
              <a:t>)</a:t>
            </a:r>
            <a:r>
              <a:rPr lang="en-US" sz="1200" b="1" dirty="0">
                <a:solidFill>
                  <a:srgbClr val="FF0000"/>
                </a:solidFill>
                <a:effectLst/>
                <a:latin typeface="MTMI"/>
              </a:rPr>
              <a:t>]</a:t>
            </a:r>
            <a:r>
              <a:rPr lang="el-GR" sz="1050" dirty="0">
                <a:solidFill>
                  <a:srgbClr val="FF0000"/>
                </a:solidFill>
                <a:effectLst/>
                <a:latin typeface="MTMI"/>
              </a:rPr>
              <a:t> </a:t>
            </a:r>
            <a:endParaRPr lang="el-GR" sz="105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A43783-63FC-BC1F-4170-6BFA456E1755}"/>
              </a:ext>
            </a:extLst>
          </p:cNvPr>
          <p:cNvSpPr txBox="1"/>
          <p:nvPr/>
        </p:nvSpPr>
        <p:spPr>
          <a:xfrm>
            <a:off x="8729702" y="3804876"/>
            <a:ext cx="16398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MTMI"/>
              </a:rPr>
              <a:t>[</a:t>
            </a:r>
            <a:r>
              <a:rPr lang="en-US" sz="1200" b="1" dirty="0" err="1">
                <a:solidFill>
                  <a:srgbClr val="FF0000"/>
                </a:solidFill>
                <a:latin typeface="MTMI"/>
              </a:rPr>
              <a:t>nn</a:t>
            </a:r>
            <a:r>
              <a:rPr lang="el-GR" sz="1050" dirty="0">
                <a:solidFill>
                  <a:srgbClr val="FF0000"/>
                </a:solidFill>
                <a:effectLst/>
                <a:latin typeface="MTMI"/>
              </a:rPr>
              <a:t>(</a:t>
            </a:r>
            <a:r>
              <a:rPr lang="en-US" sz="105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734 ↑</a:t>
            </a:r>
            <a:r>
              <a:rPr lang="en-US" sz="1050" dirty="0">
                <a:solidFill>
                  <a:srgbClr val="FF0000"/>
                </a:solidFill>
                <a:effectLst/>
                <a:latin typeface="MTSYN"/>
              </a:rPr>
              <a:t>,</a:t>
            </a:r>
            <a:r>
              <a:rPr lang="el-GR" sz="1050" dirty="0">
                <a:solidFill>
                  <a:srgbClr val="FF0000"/>
                </a:solidFill>
                <a:effectLst/>
                <a:latin typeface="MTSYN"/>
              </a:rPr>
              <a:t> </a:t>
            </a:r>
            <a:r>
              <a:rPr lang="en-US" sz="105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725 ↑</a:t>
            </a:r>
            <a:r>
              <a:rPr lang="el-GR" sz="1050" dirty="0">
                <a:solidFill>
                  <a:srgbClr val="FF0000"/>
                </a:solidFill>
                <a:effectLst/>
                <a:latin typeface="MTMI"/>
              </a:rPr>
              <a:t>)</a:t>
            </a:r>
            <a:r>
              <a:rPr lang="en-US" sz="1200" b="1" dirty="0">
                <a:solidFill>
                  <a:srgbClr val="FF0000"/>
                </a:solidFill>
                <a:effectLst/>
                <a:latin typeface="MTMI"/>
              </a:rPr>
              <a:t>]</a:t>
            </a:r>
            <a:r>
              <a:rPr lang="el-GR" sz="1050" dirty="0">
                <a:solidFill>
                  <a:srgbClr val="FF0000"/>
                </a:solidFill>
                <a:effectLst/>
                <a:latin typeface="MTMI"/>
              </a:rPr>
              <a:t> </a:t>
            </a:r>
            <a:endParaRPr lang="el-GR" sz="1050" dirty="0">
              <a:solidFill>
                <a:srgbClr val="FF0000"/>
              </a:solidFill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EB004418-157E-6B10-7D2A-F07004FAB9D5}"/>
              </a:ext>
            </a:extLst>
          </p:cNvPr>
          <p:cNvCxnSpPr/>
          <p:nvPr/>
        </p:nvCxnSpPr>
        <p:spPr>
          <a:xfrm>
            <a:off x="10369535" y="2941722"/>
            <a:ext cx="9692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B39A78A1-DAC1-FD1B-71F7-1E54742A531D}"/>
              </a:ext>
            </a:extLst>
          </p:cNvPr>
          <p:cNvCxnSpPr/>
          <p:nvPr/>
        </p:nvCxnSpPr>
        <p:spPr>
          <a:xfrm>
            <a:off x="7949596" y="4067973"/>
            <a:ext cx="9692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9945ECE-F9F1-5FD8-A326-CEAE01EEDD4A}"/>
              </a:ext>
            </a:extLst>
          </p:cNvPr>
          <p:cNvSpPr txBox="1"/>
          <p:nvPr/>
        </p:nvSpPr>
        <p:spPr>
          <a:xfrm>
            <a:off x="6088020" y="2257531"/>
            <a:ext cx="2873484" cy="954107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effectLst/>
                <a:latin typeface="CMR10"/>
              </a:rPr>
              <a:t>L</a:t>
            </a:r>
            <a:r>
              <a:rPr lang="en" sz="1400" dirty="0" err="1">
                <a:solidFill>
                  <a:srgbClr val="FF0000"/>
                </a:solidFill>
                <a:effectLst/>
                <a:latin typeface="CMR10"/>
              </a:rPr>
              <a:t>ook</a:t>
            </a:r>
            <a:r>
              <a:rPr lang="en" sz="1400" dirty="0">
                <a:solidFill>
                  <a:srgbClr val="FF0000"/>
                </a:solidFill>
                <a:effectLst/>
                <a:latin typeface="CMR10"/>
              </a:rPr>
              <a:t> more reasonable for us</a:t>
            </a:r>
            <a:br>
              <a:rPr lang="en" sz="1400" dirty="0">
                <a:solidFill>
                  <a:srgbClr val="FF0000"/>
                </a:solidFill>
                <a:effectLst/>
                <a:latin typeface="CMR10"/>
              </a:rPr>
            </a:br>
            <a:r>
              <a:rPr lang="en" sz="1400" dirty="0">
                <a:solidFill>
                  <a:srgbClr val="FF0000"/>
                </a:solidFill>
                <a:effectLst/>
                <a:latin typeface="CMR10"/>
              </a:rPr>
              <a:t>since they are argued by the measured </a:t>
            </a:r>
            <a:r>
              <a:rPr lang="el-GR" sz="1400" dirty="0">
                <a:solidFill>
                  <a:srgbClr val="FF0000"/>
                </a:solidFill>
                <a:effectLst/>
                <a:latin typeface="CMMI10"/>
              </a:rPr>
              <a:t>γ</a:t>
            </a:r>
            <a:r>
              <a:rPr lang="el-GR" sz="1400" dirty="0">
                <a:solidFill>
                  <a:srgbClr val="FF0000"/>
                </a:solidFill>
                <a:effectLst/>
                <a:latin typeface="CMR10"/>
              </a:rPr>
              <a:t>-</a:t>
            </a:r>
            <a:r>
              <a:rPr lang="en" sz="1400" dirty="0">
                <a:solidFill>
                  <a:srgbClr val="FF0000"/>
                </a:solidFill>
                <a:effectLst/>
                <a:latin typeface="CMR10"/>
              </a:rPr>
              <a:t>decay </a:t>
            </a:r>
            <a:br>
              <a:rPr lang="en" sz="1400" dirty="0">
                <a:solidFill>
                  <a:srgbClr val="FF0000"/>
                </a:solidFill>
                <a:effectLst/>
                <a:latin typeface="CMR10"/>
              </a:rPr>
            </a:br>
            <a:r>
              <a:rPr lang="en" sz="1400" dirty="0">
                <a:solidFill>
                  <a:srgbClr val="FF0000"/>
                </a:solidFill>
                <a:effectLst/>
                <a:latin typeface="CMR10"/>
              </a:rPr>
              <a:t>from the neutron isomer </a:t>
            </a:r>
            <a:r>
              <a:rPr lang="en" sz="1400" dirty="0">
                <a:solidFill>
                  <a:srgbClr val="FF0000"/>
                </a:solidFill>
                <a:effectLst/>
                <a:latin typeface="CMMI10"/>
              </a:rPr>
              <a:t>K</a:t>
            </a:r>
            <a:r>
              <a:rPr lang="el-GR" sz="1400" baseline="30000" dirty="0">
                <a:solidFill>
                  <a:srgbClr val="FF0000"/>
                </a:solidFill>
                <a:effectLst/>
                <a:latin typeface="CMMI7"/>
              </a:rPr>
              <a:t>π</a:t>
            </a:r>
            <a:r>
              <a:rPr lang="el-GR" sz="1400" dirty="0">
                <a:solidFill>
                  <a:srgbClr val="FF0000"/>
                </a:solidFill>
                <a:effectLst/>
                <a:latin typeface="CMMI7"/>
              </a:rPr>
              <a:t> </a:t>
            </a:r>
            <a:r>
              <a:rPr lang="el-GR" sz="1400" dirty="0">
                <a:solidFill>
                  <a:srgbClr val="FF0000"/>
                </a:solidFill>
                <a:effectLst/>
                <a:latin typeface="CMR10"/>
              </a:rPr>
              <a:t>= 10</a:t>
            </a:r>
            <a:r>
              <a:rPr lang="en-US" sz="1400" baseline="30000" dirty="0">
                <a:solidFill>
                  <a:srgbClr val="FF0000"/>
                </a:solidFill>
                <a:effectLst/>
                <a:latin typeface="CMR10"/>
              </a:rPr>
              <a:t>+</a:t>
            </a:r>
            <a:endParaRPr lang="en" sz="1400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879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43FA6-49B0-0F67-0D3B-9A51DD922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F7D7AE2-9E94-EDA5-FC55-5444AFA7CDC1}"/>
              </a:ext>
            </a:extLst>
          </p:cNvPr>
          <p:cNvSpPr txBox="1"/>
          <p:nvPr/>
        </p:nvSpPr>
        <p:spPr>
          <a:xfrm>
            <a:off x="3044456" y="232741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Pairing vibrations K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656C0F-D15A-22FA-A1D2-20BFBDB5CA38}"/>
              </a:ext>
            </a:extLst>
          </p:cNvPr>
          <p:cNvSpPr txBox="1"/>
          <p:nvPr/>
        </p:nvSpPr>
        <p:spPr>
          <a:xfrm>
            <a:off x="201402" y="3987096"/>
            <a:ext cx="11789196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ecent shell-model calculations with the projection after variation </a:t>
            </a:r>
            <a:b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also predicts K</a:t>
            </a:r>
            <a:r>
              <a:rPr lang="el-GR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state with E=0.86 MeV as the lowest non-rotational state of </a:t>
            </a:r>
            <a:r>
              <a:rPr lang="en-US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</a:t>
            </a:r>
            <a:b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en-US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D.D. Dao and F. </a:t>
            </a:r>
            <a:r>
              <a:rPr lang="en-US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Nowacki</a:t>
            </a:r>
            <a:r>
              <a:rPr lang="en-US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Phys. Rev. C 105, 054314 (2022)]</a:t>
            </a:r>
          </a:p>
          <a:p>
            <a:endParaRPr lang="en-US" sz="105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5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[M. Forge et al., J. Phys.: Conf. Ser. 2586 012083 (2023)]</a:t>
            </a:r>
            <a:b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also 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predicts K</a:t>
            </a:r>
            <a:r>
              <a:rPr lang="el-GR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state with E=0.89 MeV </a:t>
            </a:r>
            <a:br>
              <a:rPr lang="ru-RU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(shape coexistence and </a:t>
            </a:r>
            <a:r>
              <a:rPr lang="en-US" sz="1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superdeformations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  <a:b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8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1BCAD0-65CB-A89F-BA80-F61C7AE3E3BE}"/>
              </a:ext>
            </a:extLst>
          </p:cNvPr>
          <p:cNvSpPr txBox="1"/>
          <p:nvPr/>
        </p:nvSpPr>
        <p:spPr>
          <a:xfrm>
            <a:off x="7160560" y="6077173"/>
            <a:ext cx="4830038" cy="646331"/>
          </a:xfrm>
          <a:custGeom>
            <a:avLst/>
            <a:gdLst>
              <a:gd name="connsiteX0" fmla="*/ 0 w 4830038"/>
              <a:gd name="connsiteY0" fmla="*/ 0 h 646331"/>
              <a:gd name="connsiteX1" fmla="*/ 4830038 w 4830038"/>
              <a:gd name="connsiteY1" fmla="*/ 0 h 646331"/>
              <a:gd name="connsiteX2" fmla="*/ 4830038 w 4830038"/>
              <a:gd name="connsiteY2" fmla="*/ 646331 h 646331"/>
              <a:gd name="connsiteX3" fmla="*/ 0 w 4830038"/>
              <a:gd name="connsiteY3" fmla="*/ 646331 h 646331"/>
              <a:gd name="connsiteX4" fmla="*/ 0 w 4830038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0038" h="646331" fill="none" extrusionOk="0">
                <a:moveTo>
                  <a:pt x="0" y="0"/>
                </a:moveTo>
                <a:cubicBezTo>
                  <a:pt x="1905787" y="-49533"/>
                  <a:pt x="3711356" y="-14809"/>
                  <a:pt x="4830038" y="0"/>
                </a:cubicBezTo>
                <a:cubicBezTo>
                  <a:pt x="4844510" y="98201"/>
                  <a:pt x="4811125" y="333819"/>
                  <a:pt x="4830038" y="646331"/>
                </a:cubicBezTo>
                <a:cubicBezTo>
                  <a:pt x="4239231" y="598100"/>
                  <a:pt x="1427997" y="730786"/>
                  <a:pt x="0" y="646331"/>
                </a:cubicBezTo>
                <a:cubicBezTo>
                  <a:pt x="46534" y="433830"/>
                  <a:pt x="35510" y="136178"/>
                  <a:pt x="0" y="0"/>
                </a:cubicBezTo>
                <a:close/>
              </a:path>
              <a:path w="4830038" h="646331" stroke="0" extrusionOk="0">
                <a:moveTo>
                  <a:pt x="0" y="0"/>
                </a:moveTo>
                <a:cubicBezTo>
                  <a:pt x="2187974" y="118645"/>
                  <a:pt x="3291813" y="116012"/>
                  <a:pt x="4830038" y="0"/>
                </a:cubicBezTo>
                <a:cubicBezTo>
                  <a:pt x="4782304" y="166119"/>
                  <a:pt x="4869528" y="543217"/>
                  <a:pt x="4830038" y="646331"/>
                </a:cubicBezTo>
                <a:cubicBezTo>
                  <a:pt x="3272024" y="780931"/>
                  <a:pt x="2007061" y="489135"/>
                  <a:pt x="0" y="646331"/>
                </a:cubicBezTo>
                <a:cubicBezTo>
                  <a:pt x="44741" y="534667"/>
                  <a:pt x="-25823" y="189070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So, excited 0+ states below 1 MeV in superheavy nuclei are quite possible</a:t>
            </a:r>
            <a:endParaRPr lang="ru-RU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95ECDC6F-2E5B-37B3-CC05-706CE796A057}"/>
              </a:ext>
            </a:extLst>
          </p:cNvPr>
          <p:cNvGraphicFramePr>
            <a:graphicFrameLocks noGrp="1"/>
          </p:cNvGraphicFramePr>
          <p:nvPr/>
        </p:nvGraphicFramePr>
        <p:xfrm>
          <a:off x="2402294" y="914606"/>
          <a:ext cx="8128000" cy="148336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44350003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90939136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92522614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5658797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Force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E (MeV)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B(E20) (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</a:rPr>
                        <a:t>W.u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.)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2060"/>
                          </a:solidFill>
                        </a:rPr>
                        <a:t>qq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’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0415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SLy6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0.774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0.02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2060"/>
                          </a:solidFill>
                        </a:rPr>
                        <a:t>nn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[734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↑</a:t>
                      </a:r>
                      <a:r>
                        <a:rPr lang="en-US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734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↑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]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29454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2060"/>
                          </a:solidFill>
                        </a:rPr>
                        <a:t>SkM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*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0.838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1.12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pp[521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521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]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989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2060"/>
                          </a:solidFill>
                        </a:rPr>
                        <a:t>SVbas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1.249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6.41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pp[514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514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]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065720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92392ACB-65FE-02CF-0809-1B324A704464}"/>
              </a:ext>
            </a:extLst>
          </p:cNvPr>
          <p:cNvSpPr txBox="1"/>
          <p:nvPr/>
        </p:nvSpPr>
        <p:spPr>
          <a:xfrm>
            <a:off x="837093" y="914606"/>
            <a:ext cx="15505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 </a:t>
            </a:r>
            <a:r>
              <a:rPr lang="en-US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No:</a:t>
            </a:r>
            <a:endParaRPr lang="ru-RU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14AF2B-6502-35EB-C32D-B8D6CDA17B7C}"/>
              </a:ext>
            </a:extLst>
          </p:cNvPr>
          <p:cNvSpPr txBox="1"/>
          <p:nvPr/>
        </p:nvSpPr>
        <p:spPr>
          <a:xfrm>
            <a:off x="837093" y="2726190"/>
            <a:ext cx="15505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 </a:t>
            </a:r>
            <a:r>
              <a:rPr lang="en-US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No:</a:t>
            </a:r>
            <a:endParaRPr lang="ru-RU" sz="2400" dirty="0"/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CFF52516-103E-839D-EA5D-7344543AB584}"/>
              </a:ext>
            </a:extLst>
          </p:cNvPr>
          <p:cNvGraphicFramePr>
            <a:graphicFrameLocks noGrp="1"/>
          </p:cNvGraphicFramePr>
          <p:nvPr/>
        </p:nvGraphicFramePr>
        <p:xfrm>
          <a:off x="2402294" y="2726190"/>
          <a:ext cx="8128000" cy="148336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44350003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90939136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92522614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5658797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Force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E (MeV)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B(E20) (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</a:rPr>
                        <a:t>W.u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.)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2060"/>
                          </a:solidFill>
                        </a:rPr>
                        <a:t>qq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’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0415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SLy6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0.224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0.002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2060"/>
                          </a:solidFill>
                        </a:rPr>
                        <a:t>nn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[734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↑</a:t>
                      </a:r>
                      <a:r>
                        <a:rPr lang="en-US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734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↑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]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29454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2060"/>
                          </a:solidFill>
                        </a:rPr>
                        <a:t>SkM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*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0.767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0.17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2060"/>
                          </a:solidFill>
                        </a:rPr>
                        <a:t>nn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[624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624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]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989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2060"/>
                          </a:solidFill>
                        </a:rPr>
                        <a:t>SVbas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1.236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6.36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pp[514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514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]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06572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3997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C4236BB-18CD-F74D-8BF4-BFB9A4424F4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3F2912-F654-5ED3-6AC4-170651E21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85" y="282718"/>
            <a:ext cx="11067844" cy="1325563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 the moment, there are experimental* spectroscopic data only for </a:t>
            </a:r>
            <a:r>
              <a:rPr lang="ru-RU" sz="3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sz="3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/7 nuclei</a:t>
            </a:r>
            <a:r>
              <a:rPr lang="ru-RU" sz="3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r>
              <a:rPr lang="en-US" sz="3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2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250,252,254</a:t>
            </a:r>
            <a:r>
              <a:rPr lang="en-US" sz="3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endParaRPr lang="ru-RU" sz="32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11" name="Таблица 11">
            <a:extLst>
              <a:ext uri="{FF2B5EF4-FFF2-40B4-BE49-F238E27FC236}">
                <a16:creationId xmlns:a16="http://schemas.microsoft.com/office/drawing/2014/main" id="{CA8D7745-D04D-9ED7-510D-D319CA5763F4}"/>
              </a:ext>
            </a:extLst>
          </p:cNvPr>
          <p:cNvGraphicFramePr>
            <a:graphicFrameLocks noGrp="1"/>
          </p:cNvGraphicFramePr>
          <p:nvPr/>
        </p:nvGraphicFramePr>
        <p:xfrm>
          <a:off x="321398" y="1760681"/>
          <a:ext cx="11727035" cy="34339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0858">
                  <a:extLst>
                    <a:ext uri="{9D8B030D-6E8A-4147-A177-3AD203B41FA5}">
                      <a16:colId xmlns:a16="http://schemas.microsoft.com/office/drawing/2014/main" val="3223440212"/>
                    </a:ext>
                  </a:extLst>
                </a:gridCol>
                <a:gridCol w="5068389">
                  <a:extLst>
                    <a:ext uri="{9D8B030D-6E8A-4147-A177-3AD203B41FA5}">
                      <a16:colId xmlns:a16="http://schemas.microsoft.com/office/drawing/2014/main" val="359505817"/>
                    </a:ext>
                  </a:extLst>
                </a:gridCol>
                <a:gridCol w="4077788">
                  <a:extLst>
                    <a:ext uri="{9D8B030D-6E8A-4147-A177-3AD203B41FA5}">
                      <a16:colId xmlns:a16="http://schemas.microsoft.com/office/drawing/2014/main" val="3423625556"/>
                    </a:ext>
                  </a:extLst>
                </a:gridCol>
              </a:tblGrid>
              <a:tr h="3433982">
                <a:tc>
                  <a:txBody>
                    <a:bodyPr/>
                    <a:lstStyle/>
                    <a:p>
                      <a:br>
                        <a:rPr lang="en-US" dirty="0"/>
                      </a:br>
                      <a:br>
                        <a:rPr lang="en-US" dirty="0"/>
                      </a:br>
                      <a:br>
                        <a:rPr lang="en-US" dirty="0"/>
                      </a:br>
                      <a:br>
                        <a:rPr lang="en-US" dirty="0"/>
                      </a:br>
                      <a:br>
                        <a:rPr lang="en-US" dirty="0"/>
                      </a:br>
                      <a:br>
                        <a:rPr lang="en-US" dirty="0"/>
                      </a:b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4555208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03AC8B-79EC-4A1C-53D7-41432D283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918" y="2095991"/>
            <a:ext cx="4688483" cy="27633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CE574F-CC24-C7C1-71C5-42EDFC870C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29172" b="-58"/>
          <a:stretch/>
        </p:blipFill>
        <p:spPr>
          <a:xfrm>
            <a:off x="8149866" y="2095991"/>
            <a:ext cx="3720736" cy="276336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431642F-D8C9-7BDE-3F75-64507CC1D8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414" b="13289"/>
          <a:stretch/>
        </p:blipFill>
        <p:spPr>
          <a:xfrm>
            <a:off x="9856119" y="4451244"/>
            <a:ext cx="653074" cy="25571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CBD8A44-41BA-DD1E-DB00-A1BEAEC4B3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6580" y="4451244"/>
            <a:ext cx="672627" cy="25570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18D7117-1B71-4030-7252-02E7ABCC6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509" y="2474621"/>
            <a:ext cx="1993794" cy="2006101"/>
          </a:xfrm>
          <a:prstGeom prst="rect">
            <a:avLst/>
          </a:prstGeom>
        </p:spPr>
      </p:pic>
      <p:graphicFrame>
        <p:nvGraphicFramePr>
          <p:cNvPr id="16" name="Таблица 16">
            <a:extLst>
              <a:ext uri="{FF2B5EF4-FFF2-40B4-BE49-F238E27FC236}">
                <a16:creationId xmlns:a16="http://schemas.microsoft.com/office/drawing/2014/main" id="{13A31FBA-41C0-855F-26FB-02DBB991344A}"/>
              </a:ext>
            </a:extLst>
          </p:cNvPr>
          <p:cNvGraphicFramePr>
            <a:graphicFrameLocks noGrp="1"/>
          </p:cNvGraphicFramePr>
          <p:nvPr/>
        </p:nvGraphicFramePr>
        <p:xfrm>
          <a:off x="321398" y="5271820"/>
          <a:ext cx="11727036" cy="1131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1759">
                  <a:extLst>
                    <a:ext uri="{9D8B030D-6E8A-4147-A177-3AD203B41FA5}">
                      <a16:colId xmlns:a16="http://schemas.microsoft.com/office/drawing/2014/main" val="1222919712"/>
                    </a:ext>
                  </a:extLst>
                </a:gridCol>
                <a:gridCol w="2931759">
                  <a:extLst>
                    <a:ext uri="{9D8B030D-6E8A-4147-A177-3AD203B41FA5}">
                      <a16:colId xmlns:a16="http://schemas.microsoft.com/office/drawing/2014/main" val="686536076"/>
                    </a:ext>
                  </a:extLst>
                </a:gridCol>
                <a:gridCol w="2931759">
                  <a:extLst>
                    <a:ext uri="{9D8B030D-6E8A-4147-A177-3AD203B41FA5}">
                      <a16:colId xmlns:a16="http://schemas.microsoft.com/office/drawing/2014/main" val="2587071329"/>
                    </a:ext>
                  </a:extLst>
                </a:gridCol>
                <a:gridCol w="2931759">
                  <a:extLst>
                    <a:ext uri="{9D8B030D-6E8A-4147-A177-3AD203B41FA5}">
                      <a16:colId xmlns:a16="http://schemas.microsoft.com/office/drawing/2014/main" val="4186017087"/>
                    </a:ext>
                  </a:extLst>
                </a:gridCol>
              </a:tblGrid>
              <a:tr h="1131090">
                <a:tc>
                  <a:txBody>
                    <a:bodyPr/>
                    <a:lstStyle/>
                    <a:p>
                      <a:r>
                        <a:rPr lang="ru-RU" dirty="0"/>
                        <a:t>&gt;&gt;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1992992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A6F80F-C1B1-945A-1354-81F86A7EB12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1704"/>
          <a:stretch/>
        </p:blipFill>
        <p:spPr>
          <a:xfrm>
            <a:off x="433298" y="5468974"/>
            <a:ext cx="2698837" cy="7367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4FD9EA-6A10-FDC1-7317-4CC73E96E3D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72555" b="-940"/>
          <a:stretch/>
        </p:blipFill>
        <p:spPr>
          <a:xfrm>
            <a:off x="3696455" y="5477129"/>
            <a:ext cx="2076271" cy="73678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3C76C5-9AD7-DE37-21A4-572344AA52A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73121" b="-2688"/>
          <a:stretch/>
        </p:blipFill>
        <p:spPr>
          <a:xfrm>
            <a:off x="6747358" y="5468974"/>
            <a:ext cx="1987844" cy="7449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D2AB822-1CCB-9B5B-8D14-77EF8DF9323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73906" b="-3740"/>
          <a:stretch/>
        </p:blipFill>
        <p:spPr>
          <a:xfrm>
            <a:off x="9587541" y="5468973"/>
            <a:ext cx="1966085" cy="7367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941437-AA2F-7CC5-F18A-819184770DBF}"/>
              </a:ext>
            </a:extLst>
          </p:cNvPr>
          <p:cNvSpPr txBox="1"/>
          <p:nvPr/>
        </p:nvSpPr>
        <p:spPr>
          <a:xfrm>
            <a:off x="321398" y="6488668"/>
            <a:ext cx="1875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* NNDC data base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8016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5C252D-C369-843F-3856-9BB22AD1D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1C8F078-26F6-C8F7-1205-AC91A2B7648C}"/>
              </a:ext>
            </a:extLst>
          </p:cNvPr>
          <p:cNvSpPr txBox="1"/>
          <p:nvPr/>
        </p:nvSpPr>
        <p:spPr>
          <a:xfrm>
            <a:off x="3044456" y="232741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Pairing vibrations K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FA05C0-62A5-AB6E-E06F-B49CEFF8C167}"/>
              </a:ext>
            </a:extLst>
          </p:cNvPr>
          <p:cNvSpPr txBox="1"/>
          <p:nvPr/>
        </p:nvSpPr>
        <p:spPr>
          <a:xfrm>
            <a:off x="201402" y="3987096"/>
            <a:ext cx="11789196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ecent shell-model calculations with the projection after variation </a:t>
            </a:r>
            <a:b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also predicts K</a:t>
            </a:r>
            <a:r>
              <a:rPr lang="el-GR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state with E=0.86 MeV as the lowest non-rotational state of </a:t>
            </a:r>
            <a:r>
              <a:rPr lang="en-US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</a:t>
            </a:r>
            <a:b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en-US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D.D. Dao and F. </a:t>
            </a:r>
            <a:r>
              <a:rPr lang="en-US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Nowacki</a:t>
            </a:r>
            <a:r>
              <a:rPr lang="en-US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Phys. Rev. C 105, 054314 (2022)]</a:t>
            </a:r>
          </a:p>
          <a:p>
            <a:endParaRPr lang="en-US" sz="105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5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[M. Forge et al., J. Phys.: Conf. Ser. 2586 012083 (2023)]</a:t>
            </a:r>
            <a:b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also 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predicts K</a:t>
            </a:r>
            <a:r>
              <a:rPr lang="el-GR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state with E=0.89 MeV </a:t>
            </a:r>
            <a:br>
              <a:rPr lang="ru-RU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(shape coexistence and </a:t>
            </a:r>
            <a:r>
              <a:rPr lang="en-US" sz="1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superdeformations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  <a:b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8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107832-01E3-ED1E-733E-9077DEE048AA}"/>
              </a:ext>
            </a:extLst>
          </p:cNvPr>
          <p:cNvSpPr txBox="1"/>
          <p:nvPr/>
        </p:nvSpPr>
        <p:spPr>
          <a:xfrm>
            <a:off x="7160560" y="6077173"/>
            <a:ext cx="4830038" cy="646331"/>
          </a:xfrm>
          <a:custGeom>
            <a:avLst/>
            <a:gdLst>
              <a:gd name="connsiteX0" fmla="*/ 0 w 4830038"/>
              <a:gd name="connsiteY0" fmla="*/ 0 h 646331"/>
              <a:gd name="connsiteX1" fmla="*/ 4830038 w 4830038"/>
              <a:gd name="connsiteY1" fmla="*/ 0 h 646331"/>
              <a:gd name="connsiteX2" fmla="*/ 4830038 w 4830038"/>
              <a:gd name="connsiteY2" fmla="*/ 646331 h 646331"/>
              <a:gd name="connsiteX3" fmla="*/ 0 w 4830038"/>
              <a:gd name="connsiteY3" fmla="*/ 646331 h 646331"/>
              <a:gd name="connsiteX4" fmla="*/ 0 w 4830038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0038" h="646331" fill="none" extrusionOk="0">
                <a:moveTo>
                  <a:pt x="0" y="0"/>
                </a:moveTo>
                <a:cubicBezTo>
                  <a:pt x="1905787" y="-49533"/>
                  <a:pt x="3711356" y="-14809"/>
                  <a:pt x="4830038" y="0"/>
                </a:cubicBezTo>
                <a:cubicBezTo>
                  <a:pt x="4844510" y="98201"/>
                  <a:pt x="4811125" y="333819"/>
                  <a:pt x="4830038" y="646331"/>
                </a:cubicBezTo>
                <a:cubicBezTo>
                  <a:pt x="4239231" y="598100"/>
                  <a:pt x="1427997" y="730786"/>
                  <a:pt x="0" y="646331"/>
                </a:cubicBezTo>
                <a:cubicBezTo>
                  <a:pt x="46534" y="433830"/>
                  <a:pt x="35510" y="136178"/>
                  <a:pt x="0" y="0"/>
                </a:cubicBezTo>
                <a:close/>
              </a:path>
              <a:path w="4830038" h="646331" stroke="0" extrusionOk="0">
                <a:moveTo>
                  <a:pt x="0" y="0"/>
                </a:moveTo>
                <a:cubicBezTo>
                  <a:pt x="2187974" y="118645"/>
                  <a:pt x="3291813" y="116012"/>
                  <a:pt x="4830038" y="0"/>
                </a:cubicBezTo>
                <a:cubicBezTo>
                  <a:pt x="4782304" y="166119"/>
                  <a:pt x="4869528" y="543217"/>
                  <a:pt x="4830038" y="646331"/>
                </a:cubicBezTo>
                <a:cubicBezTo>
                  <a:pt x="3272024" y="780931"/>
                  <a:pt x="2007061" y="489135"/>
                  <a:pt x="0" y="646331"/>
                </a:cubicBezTo>
                <a:cubicBezTo>
                  <a:pt x="44741" y="534667"/>
                  <a:pt x="-25823" y="189070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So, excited 0+ states below 1 MeV in superheavy nuclei are quite possible</a:t>
            </a:r>
            <a:endParaRPr lang="ru-RU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5E57580F-50B4-11B9-CF76-0F9290EC3A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9268251"/>
              </p:ext>
            </p:extLst>
          </p:nvPr>
        </p:nvGraphicFramePr>
        <p:xfrm>
          <a:off x="2402294" y="914606"/>
          <a:ext cx="8128000" cy="148336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44350003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90939136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92522614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5658797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Force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E (MeV)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B(E20) (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</a:rPr>
                        <a:t>W.u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.)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2060"/>
                          </a:solidFill>
                        </a:rPr>
                        <a:t>qq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’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0415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SLy6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0.774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0.02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2060"/>
                          </a:solidFill>
                        </a:rPr>
                        <a:t>nn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[734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↑</a:t>
                      </a:r>
                      <a:r>
                        <a:rPr lang="en-US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734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↑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]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29454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2060"/>
                          </a:solidFill>
                        </a:rPr>
                        <a:t>SkM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*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0.838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1.12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pp[521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521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]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989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2060"/>
                          </a:solidFill>
                        </a:rPr>
                        <a:t>SVbas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1.249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6.41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pp[514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514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]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065720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989DA48C-CA6B-371E-7576-D4E05958CCF2}"/>
              </a:ext>
            </a:extLst>
          </p:cNvPr>
          <p:cNvSpPr txBox="1"/>
          <p:nvPr/>
        </p:nvSpPr>
        <p:spPr>
          <a:xfrm>
            <a:off x="837093" y="914606"/>
            <a:ext cx="15505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 </a:t>
            </a:r>
            <a:r>
              <a:rPr lang="en-US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No:</a:t>
            </a:r>
            <a:endParaRPr lang="ru-RU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2C7A3F-4C14-0F4B-50BA-F7A602669D6D}"/>
              </a:ext>
            </a:extLst>
          </p:cNvPr>
          <p:cNvSpPr txBox="1"/>
          <p:nvPr/>
        </p:nvSpPr>
        <p:spPr>
          <a:xfrm>
            <a:off x="837093" y="2726190"/>
            <a:ext cx="15505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 </a:t>
            </a:r>
            <a:r>
              <a:rPr lang="en-US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No:</a:t>
            </a:r>
            <a:endParaRPr lang="ru-RU" sz="2400" dirty="0"/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DCCE0173-CFAA-B80E-1F43-57E1FC2E47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7460965"/>
              </p:ext>
            </p:extLst>
          </p:nvPr>
        </p:nvGraphicFramePr>
        <p:xfrm>
          <a:off x="2402294" y="2726190"/>
          <a:ext cx="8128000" cy="148336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44350003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90939136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92522614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5658797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Force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E (MeV)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B(E20) (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</a:rPr>
                        <a:t>W.u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.)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2060"/>
                          </a:solidFill>
                        </a:rPr>
                        <a:t>qq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’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0415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SLy6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0.224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0.002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2060"/>
                          </a:solidFill>
                        </a:rPr>
                        <a:t>nn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[734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↑</a:t>
                      </a:r>
                      <a:r>
                        <a:rPr lang="en-US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734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↑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]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29454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2060"/>
                          </a:solidFill>
                        </a:rPr>
                        <a:t>SkM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*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0.767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0.17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2060"/>
                          </a:solidFill>
                        </a:rPr>
                        <a:t>nn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[624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624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]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989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2060"/>
                          </a:solidFill>
                        </a:rPr>
                        <a:t>SVbas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1.236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6.36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pp[514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514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]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06572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4828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46D47AF-0D1E-7BFE-E151-EB31A2781A1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12208-97CE-5AB3-CDC7-FE15FC463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852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Spectroscopy of superheavy nuclei is hot research area </a:t>
            </a: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0F03A97-89AF-BC4E-E094-FDB2596D1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3289" y="1509724"/>
            <a:ext cx="7105419" cy="47411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220BCD-5512-74C1-67B1-098B75C60556}"/>
              </a:ext>
            </a:extLst>
          </p:cNvPr>
          <p:cNvSpPr txBox="1"/>
          <p:nvPr/>
        </p:nvSpPr>
        <p:spPr>
          <a:xfrm>
            <a:off x="324291" y="6332424"/>
            <a:ext cx="11543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  <a:effectLst/>
                <a:latin typeface="CMR10"/>
              </a:rPr>
              <a:t>Perhaps, the most extensive experimental data are collected for </a:t>
            </a:r>
            <a:r>
              <a:rPr lang="en-US" sz="1800" dirty="0" err="1">
                <a:solidFill>
                  <a:srgbClr val="002060"/>
                </a:solidFill>
                <a:effectLst/>
                <a:latin typeface="CMR10"/>
              </a:rPr>
              <a:t>transfermium</a:t>
            </a:r>
            <a:r>
              <a:rPr lang="en-US" sz="1800" dirty="0">
                <a:solidFill>
                  <a:srgbClr val="002060"/>
                </a:solidFill>
                <a:effectLst/>
                <a:latin typeface="CMR10"/>
              </a:rPr>
              <a:t> region, in particular for nobelium isotopes </a:t>
            </a:r>
            <a:endParaRPr lang="en-US" dirty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4F042B-519B-CB47-FD20-C263440FDB87}"/>
              </a:ext>
            </a:extLst>
          </p:cNvPr>
          <p:cNvSpPr txBox="1"/>
          <p:nvPr/>
        </p:nvSpPr>
        <p:spPr>
          <a:xfrm>
            <a:off x="5634824" y="5973851"/>
            <a:ext cx="52192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T</a:t>
            </a:r>
            <a:r>
              <a:rPr lang="en" sz="1200" dirty="0">
                <a:solidFill>
                  <a:schemeClr val="bg1"/>
                </a:solidFill>
              </a:rPr>
              <a:t>he largest periodic table in Europe</a:t>
            </a:r>
            <a:r>
              <a:rPr lang="ru-RU" sz="1200" dirty="0">
                <a:solidFill>
                  <a:schemeClr val="bg1"/>
                </a:solidFill>
              </a:rPr>
              <a:t>(</a:t>
            </a:r>
            <a:r>
              <a:rPr lang="en-US" sz="1200" dirty="0">
                <a:solidFill>
                  <a:schemeClr val="bg1"/>
                </a:solidFill>
              </a:rPr>
              <a:t>Dubna</a:t>
            </a:r>
            <a:r>
              <a:rPr lang="ru-RU" sz="1200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45444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id="{CA655D6D-6E12-3A77-A8EE-D8AC0A260A09}"/>
              </a:ext>
            </a:extLst>
          </p:cNvPr>
          <p:cNvSpPr/>
          <p:nvPr/>
        </p:nvSpPr>
        <p:spPr>
          <a:xfrm>
            <a:off x="108269" y="686084"/>
            <a:ext cx="5864626" cy="3885916"/>
          </a:xfrm>
          <a:prstGeom prst="roundRect">
            <a:avLst/>
          </a:prstGeom>
          <a:solidFill>
            <a:srgbClr val="4472C4">
              <a:alpha val="705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D30921-EDD5-22E8-BC2E-9672C88B4F2F}"/>
              </a:ext>
            </a:extLst>
          </p:cNvPr>
          <p:cNvSpPr txBox="1"/>
          <p:nvPr/>
        </p:nvSpPr>
        <p:spPr>
          <a:xfrm>
            <a:off x="3027906" y="225340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Hexadecapole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states with K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3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4</a:t>
            </a:r>
            <a:r>
              <a:rPr lang="en-US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BDFED78C-3601-038A-5B5F-D6B8855027ED}"/>
              </a:ext>
            </a:extLst>
          </p:cNvPr>
          <p:cNvSpPr/>
          <p:nvPr/>
        </p:nvSpPr>
        <p:spPr>
          <a:xfrm>
            <a:off x="2368296" y="2448056"/>
            <a:ext cx="905256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111947-4B11-98E4-5AA0-08BAB41759A5}"/>
              </a:ext>
            </a:extLst>
          </p:cNvPr>
          <p:cNvSpPr txBox="1"/>
          <p:nvPr/>
        </p:nvSpPr>
        <p:spPr>
          <a:xfrm>
            <a:off x="108269" y="1210062"/>
            <a:ext cx="82519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                                                                         </a:t>
            </a:r>
            <a:r>
              <a:rPr lang="en-US" sz="1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l-GR" sz="1800" b="1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sz="1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dirty="0"/>
          </a:p>
        </p:txBody>
      </p:sp>
      <p:graphicFrame>
        <p:nvGraphicFramePr>
          <p:cNvPr id="21" name="Таблица 20">
            <a:extLst>
              <a:ext uri="{FF2B5EF4-FFF2-40B4-BE49-F238E27FC236}">
                <a16:creationId xmlns:a16="http://schemas.microsoft.com/office/drawing/2014/main" id="{D4825E1D-0A97-5300-A895-CECD7545FE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0945756"/>
              </p:ext>
            </p:extLst>
          </p:nvPr>
        </p:nvGraphicFramePr>
        <p:xfrm>
          <a:off x="604424" y="1210062"/>
          <a:ext cx="5227771" cy="154529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805968">
                  <a:extLst>
                    <a:ext uri="{9D8B030D-6E8A-4147-A177-3AD203B41FA5}">
                      <a16:colId xmlns:a16="http://schemas.microsoft.com/office/drawing/2014/main" val="1443500033"/>
                    </a:ext>
                  </a:extLst>
                </a:gridCol>
                <a:gridCol w="1061232">
                  <a:extLst>
                    <a:ext uri="{9D8B030D-6E8A-4147-A177-3AD203B41FA5}">
                      <a16:colId xmlns:a16="http://schemas.microsoft.com/office/drawing/2014/main" val="1909391360"/>
                    </a:ext>
                  </a:extLst>
                </a:gridCol>
                <a:gridCol w="1473934">
                  <a:extLst>
                    <a:ext uri="{9D8B030D-6E8A-4147-A177-3AD203B41FA5}">
                      <a16:colId xmlns:a16="http://schemas.microsoft.com/office/drawing/2014/main" val="1925226142"/>
                    </a:ext>
                  </a:extLst>
                </a:gridCol>
                <a:gridCol w="1886637">
                  <a:extLst>
                    <a:ext uri="{9D8B030D-6E8A-4147-A177-3AD203B41FA5}">
                      <a16:colId xmlns:a16="http://schemas.microsoft.com/office/drawing/2014/main" val="1565879762"/>
                    </a:ext>
                  </a:extLst>
                </a:gridCol>
              </a:tblGrid>
              <a:tr h="38632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Force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E (MeV)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B(E43) (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</a:rPr>
                        <a:t>W.u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.)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2060"/>
                          </a:solidFill>
                        </a:rPr>
                        <a:t>qq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’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0415707"/>
                  </a:ext>
                </a:extLst>
              </a:tr>
              <a:tr h="38632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SLy6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1.10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3.04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pp[521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514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]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2945422"/>
                  </a:ext>
                </a:extLst>
              </a:tr>
              <a:tr h="386324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2060"/>
                          </a:solidFill>
                        </a:rPr>
                        <a:t>SkM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*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1.00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3.61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pp[521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514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]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989330"/>
                  </a:ext>
                </a:extLst>
              </a:tr>
              <a:tr h="386324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2060"/>
                          </a:solidFill>
                        </a:rPr>
                        <a:t>SVbas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1.19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2.73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pp[521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514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]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0657204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18AE185C-A007-9D34-EA28-221D36F4BF8F}"/>
              </a:ext>
            </a:extLst>
          </p:cNvPr>
          <p:cNvSpPr txBox="1"/>
          <p:nvPr/>
        </p:nvSpPr>
        <p:spPr>
          <a:xfrm>
            <a:off x="98157" y="3051208"/>
            <a:ext cx="82519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                                                                         </a:t>
            </a:r>
            <a:r>
              <a:rPr lang="en-US" sz="1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l-GR" sz="1800" b="1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sz="1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r>
              <a:rPr lang="el-GR" sz="1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id="{236D2806-4367-A7D2-0BAC-9DB2A2725B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6557935"/>
              </p:ext>
            </p:extLst>
          </p:nvPr>
        </p:nvGraphicFramePr>
        <p:xfrm>
          <a:off x="594311" y="3092097"/>
          <a:ext cx="5227771" cy="1158972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805968">
                  <a:extLst>
                    <a:ext uri="{9D8B030D-6E8A-4147-A177-3AD203B41FA5}">
                      <a16:colId xmlns:a16="http://schemas.microsoft.com/office/drawing/2014/main" val="1443500033"/>
                    </a:ext>
                  </a:extLst>
                </a:gridCol>
                <a:gridCol w="1061232">
                  <a:extLst>
                    <a:ext uri="{9D8B030D-6E8A-4147-A177-3AD203B41FA5}">
                      <a16:colId xmlns:a16="http://schemas.microsoft.com/office/drawing/2014/main" val="1909391360"/>
                    </a:ext>
                  </a:extLst>
                </a:gridCol>
                <a:gridCol w="1473934">
                  <a:extLst>
                    <a:ext uri="{9D8B030D-6E8A-4147-A177-3AD203B41FA5}">
                      <a16:colId xmlns:a16="http://schemas.microsoft.com/office/drawing/2014/main" val="1925226142"/>
                    </a:ext>
                  </a:extLst>
                </a:gridCol>
                <a:gridCol w="1886637">
                  <a:extLst>
                    <a:ext uri="{9D8B030D-6E8A-4147-A177-3AD203B41FA5}">
                      <a16:colId xmlns:a16="http://schemas.microsoft.com/office/drawing/2014/main" val="1565879762"/>
                    </a:ext>
                  </a:extLst>
                </a:gridCol>
              </a:tblGrid>
              <a:tr h="386324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SLy6</a:t>
                      </a:r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1.16</a:t>
                      </a:r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5.5*10</a:t>
                      </a:r>
                      <a:r>
                        <a:rPr lang="en-US" b="0" baseline="30000" dirty="0">
                          <a:solidFill>
                            <a:srgbClr val="002060"/>
                          </a:solidFill>
                        </a:rPr>
                        <a:t>-4</a:t>
                      </a:r>
                      <a:endParaRPr lang="ru-RU" b="0" baseline="30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pp[521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514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]</a:t>
                      </a:r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2945422"/>
                  </a:ext>
                </a:extLst>
              </a:tr>
              <a:tr h="386324">
                <a:tc>
                  <a:txBody>
                    <a:bodyPr/>
                    <a:lstStyle/>
                    <a:p>
                      <a:pPr algn="ctr"/>
                      <a:r>
                        <a:rPr lang="en-US" b="0" dirty="0" err="1">
                          <a:solidFill>
                            <a:srgbClr val="002060"/>
                          </a:solidFill>
                        </a:rPr>
                        <a:t>SkM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*</a:t>
                      </a:r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1.00</a:t>
                      </a:r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3.61</a:t>
                      </a:r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pp[521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514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]</a:t>
                      </a:r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989330"/>
                  </a:ext>
                </a:extLst>
              </a:tr>
              <a:tr h="386324">
                <a:tc>
                  <a:txBody>
                    <a:bodyPr/>
                    <a:lstStyle/>
                    <a:p>
                      <a:pPr algn="ctr"/>
                      <a:r>
                        <a:rPr lang="en-US" b="0" dirty="0" err="1">
                          <a:solidFill>
                            <a:srgbClr val="002060"/>
                          </a:solidFill>
                        </a:rPr>
                        <a:t>SVbas</a:t>
                      </a:r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1.19</a:t>
                      </a:r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2.73</a:t>
                      </a:r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pp[521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514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]</a:t>
                      </a:r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0657204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83E43AB5-36B9-D3A4-EA89-7C285CE9BB9E}"/>
              </a:ext>
            </a:extLst>
          </p:cNvPr>
          <p:cNvSpPr txBox="1"/>
          <p:nvPr/>
        </p:nvSpPr>
        <p:spPr>
          <a:xfrm>
            <a:off x="2099298" y="729592"/>
            <a:ext cx="15505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endParaRPr lang="ru-RU" sz="24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B463AC1-81EA-AA39-1926-2B03A5BA34F4}"/>
              </a:ext>
            </a:extLst>
          </p:cNvPr>
          <p:cNvSpPr txBox="1"/>
          <p:nvPr/>
        </p:nvSpPr>
        <p:spPr>
          <a:xfrm>
            <a:off x="107020" y="4347952"/>
            <a:ext cx="119779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8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the forces predict for this state 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proton 2qp configuration 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pp[521 ↓, 514 ↓]</a:t>
            </a: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1800" u="sng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 calculated 4+ states in </a:t>
            </a:r>
            <a:r>
              <a:rPr lang="en-US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252,254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have the energies and structure</a:t>
            </a:r>
            <a:b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very similar to 3</a:t>
            </a:r>
            <a:r>
              <a:rPr lang="en-US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states. </a:t>
            </a:r>
            <a:b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is not surprising since both kinds of states are basically formed by the same proton </a:t>
            </a:r>
            <a:br>
              <a:rPr lang="ru-RU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2qp configuration pp[521</a:t>
            </a:r>
            <a:r>
              <a:rPr lang="ru-RU" sz="1800" b="0" i="0" u="none" strike="noStrike" kern="1200" dirty="0"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rPr>
              <a:t>↓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514</a:t>
            </a:r>
            <a:r>
              <a:rPr lang="ru-RU" sz="1800" b="0" i="0" u="none" strike="noStrike" kern="1200" dirty="0"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rPr>
              <a:t>↓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with |K1 − K2|=3 and K1 + K2=4. </a:t>
            </a: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9135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F54C15-5FCD-FEA9-1211-F9301E8D5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id="{9C2D0F0E-03C1-59E7-85F3-4CF5B38E890E}"/>
              </a:ext>
            </a:extLst>
          </p:cNvPr>
          <p:cNvSpPr/>
          <p:nvPr/>
        </p:nvSpPr>
        <p:spPr>
          <a:xfrm>
            <a:off x="108269" y="686084"/>
            <a:ext cx="5864626" cy="3885916"/>
          </a:xfrm>
          <a:prstGeom prst="roundRect">
            <a:avLst/>
          </a:prstGeom>
          <a:solidFill>
            <a:srgbClr val="4472C4">
              <a:alpha val="705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A855E-77F2-FCE5-27FD-9BAC1195035E}"/>
              </a:ext>
            </a:extLst>
          </p:cNvPr>
          <p:cNvSpPr txBox="1"/>
          <p:nvPr/>
        </p:nvSpPr>
        <p:spPr>
          <a:xfrm>
            <a:off x="3027906" y="225340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Hexadecapole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states with K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3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4</a:t>
            </a:r>
            <a:r>
              <a:rPr lang="en-US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8E1E00-CBB3-B71C-9E43-547B4B9C015E}"/>
              </a:ext>
            </a:extLst>
          </p:cNvPr>
          <p:cNvSpPr txBox="1"/>
          <p:nvPr/>
        </p:nvSpPr>
        <p:spPr>
          <a:xfrm>
            <a:off x="107020" y="4347952"/>
            <a:ext cx="119779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8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the forces predict for this state 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proton 2qp configuration 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pp[521 ↓, 514 ↓]</a:t>
            </a: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1800" u="sng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 calculated 4+ states in </a:t>
            </a:r>
            <a:r>
              <a:rPr lang="en-US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252,254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have the energies and structure</a:t>
            </a:r>
            <a:b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very similar to 3</a:t>
            </a:r>
            <a:r>
              <a:rPr lang="en-US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states. </a:t>
            </a:r>
            <a:b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is not surprising since both kinds of states are basically formed by the same proton </a:t>
            </a:r>
            <a:br>
              <a:rPr lang="ru-RU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2qp configuration pp[521</a:t>
            </a:r>
            <a:r>
              <a:rPr lang="ru-RU" sz="1800" b="0" i="0" u="none" strike="noStrike" kern="1200" dirty="0"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rPr>
              <a:t>↓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514</a:t>
            </a:r>
            <a:r>
              <a:rPr lang="ru-RU" sz="1800" b="0" i="0" u="none" strike="noStrike" kern="1200" dirty="0"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rPr>
              <a:t>↓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with |K1 − K2|=3 and K1 + K2=4. </a:t>
            </a: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E22EAF0F-0819-DE0C-779E-26CF3DFDA3D3}"/>
              </a:ext>
            </a:extLst>
          </p:cNvPr>
          <p:cNvSpPr/>
          <p:nvPr/>
        </p:nvSpPr>
        <p:spPr>
          <a:xfrm>
            <a:off x="2368296" y="2448056"/>
            <a:ext cx="905256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F07ACC-4BD4-00AF-06B8-F59F7F8DBFF5}"/>
              </a:ext>
            </a:extLst>
          </p:cNvPr>
          <p:cNvSpPr txBox="1"/>
          <p:nvPr/>
        </p:nvSpPr>
        <p:spPr>
          <a:xfrm>
            <a:off x="108269" y="1210062"/>
            <a:ext cx="82519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                                                                         3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dirty="0"/>
          </a:p>
        </p:txBody>
      </p:sp>
      <p:graphicFrame>
        <p:nvGraphicFramePr>
          <p:cNvPr id="21" name="Таблица 20">
            <a:extLst>
              <a:ext uri="{FF2B5EF4-FFF2-40B4-BE49-F238E27FC236}">
                <a16:creationId xmlns:a16="http://schemas.microsoft.com/office/drawing/2014/main" id="{079AE09F-987F-848B-0BF6-D1DBAD4392A5}"/>
              </a:ext>
            </a:extLst>
          </p:cNvPr>
          <p:cNvGraphicFramePr>
            <a:graphicFrameLocks noGrp="1"/>
          </p:cNvGraphicFramePr>
          <p:nvPr/>
        </p:nvGraphicFramePr>
        <p:xfrm>
          <a:off x="604424" y="1210062"/>
          <a:ext cx="5227771" cy="154529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805968">
                  <a:extLst>
                    <a:ext uri="{9D8B030D-6E8A-4147-A177-3AD203B41FA5}">
                      <a16:colId xmlns:a16="http://schemas.microsoft.com/office/drawing/2014/main" val="1443500033"/>
                    </a:ext>
                  </a:extLst>
                </a:gridCol>
                <a:gridCol w="1061232">
                  <a:extLst>
                    <a:ext uri="{9D8B030D-6E8A-4147-A177-3AD203B41FA5}">
                      <a16:colId xmlns:a16="http://schemas.microsoft.com/office/drawing/2014/main" val="1909391360"/>
                    </a:ext>
                  </a:extLst>
                </a:gridCol>
                <a:gridCol w="1473934">
                  <a:extLst>
                    <a:ext uri="{9D8B030D-6E8A-4147-A177-3AD203B41FA5}">
                      <a16:colId xmlns:a16="http://schemas.microsoft.com/office/drawing/2014/main" val="1925226142"/>
                    </a:ext>
                  </a:extLst>
                </a:gridCol>
                <a:gridCol w="1886637">
                  <a:extLst>
                    <a:ext uri="{9D8B030D-6E8A-4147-A177-3AD203B41FA5}">
                      <a16:colId xmlns:a16="http://schemas.microsoft.com/office/drawing/2014/main" val="1565879762"/>
                    </a:ext>
                  </a:extLst>
                </a:gridCol>
              </a:tblGrid>
              <a:tr h="38632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Force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E (MeV)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B(E43) (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</a:rPr>
                        <a:t>W.u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.)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2060"/>
                          </a:solidFill>
                        </a:rPr>
                        <a:t>qq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’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0415707"/>
                  </a:ext>
                </a:extLst>
              </a:tr>
              <a:tr h="38632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SLy6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1.10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3.04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pp[521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514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]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2945422"/>
                  </a:ext>
                </a:extLst>
              </a:tr>
              <a:tr h="386324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2060"/>
                          </a:solidFill>
                        </a:rPr>
                        <a:t>SkM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*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1.00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3.61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pp[521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514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]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989330"/>
                  </a:ext>
                </a:extLst>
              </a:tr>
              <a:tr h="386324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2060"/>
                          </a:solidFill>
                        </a:rPr>
                        <a:t>SVbas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1.19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2.73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pp[521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514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]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0657204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9BD5DFF7-A0EE-A619-CB12-A687C7D8F38F}"/>
              </a:ext>
            </a:extLst>
          </p:cNvPr>
          <p:cNvSpPr txBox="1"/>
          <p:nvPr/>
        </p:nvSpPr>
        <p:spPr>
          <a:xfrm>
            <a:off x="98157" y="3051208"/>
            <a:ext cx="82519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                                                                         4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dirty="0"/>
          </a:p>
        </p:txBody>
      </p:sp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id="{76383BEF-B455-9FAA-9912-7538830857F1}"/>
              </a:ext>
            </a:extLst>
          </p:cNvPr>
          <p:cNvGraphicFramePr>
            <a:graphicFrameLocks noGrp="1"/>
          </p:cNvGraphicFramePr>
          <p:nvPr/>
        </p:nvGraphicFramePr>
        <p:xfrm>
          <a:off x="594311" y="3092097"/>
          <a:ext cx="5227771" cy="1158972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805968">
                  <a:extLst>
                    <a:ext uri="{9D8B030D-6E8A-4147-A177-3AD203B41FA5}">
                      <a16:colId xmlns:a16="http://schemas.microsoft.com/office/drawing/2014/main" val="1443500033"/>
                    </a:ext>
                  </a:extLst>
                </a:gridCol>
                <a:gridCol w="1061232">
                  <a:extLst>
                    <a:ext uri="{9D8B030D-6E8A-4147-A177-3AD203B41FA5}">
                      <a16:colId xmlns:a16="http://schemas.microsoft.com/office/drawing/2014/main" val="1909391360"/>
                    </a:ext>
                  </a:extLst>
                </a:gridCol>
                <a:gridCol w="1473934">
                  <a:extLst>
                    <a:ext uri="{9D8B030D-6E8A-4147-A177-3AD203B41FA5}">
                      <a16:colId xmlns:a16="http://schemas.microsoft.com/office/drawing/2014/main" val="1925226142"/>
                    </a:ext>
                  </a:extLst>
                </a:gridCol>
                <a:gridCol w="1886637">
                  <a:extLst>
                    <a:ext uri="{9D8B030D-6E8A-4147-A177-3AD203B41FA5}">
                      <a16:colId xmlns:a16="http://schemas.microsoft.com/office/drawing/2014/main" val="1565879762"/>
                    </a:ext>
                  </a:extLst>
                </a:gridCol>
              </a:tblGrid>
              <a:tr h="386324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SLy6</a:t>
                      </a:r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1.16</a:t>
                      </a:r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5.5*10</a:t>
                      </a:r>
                      <a:r>
                        <a:rPr lang="en-US" b="0" baseline="30000" dirty="0">
                          <a:solidFill>
                            <a:srgbClr val="002060"/>
                          </a:solidFill>
                        </a:rPr>
                        <a:t>-4</a:t>
                      </a:r>
                      <a:endParaRPr lang="ru-RU" b="0" baseline="30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pp[521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514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]</a:t>
                      </a:r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2945422"/>
                  </a:ext>
                </a:extLst>
              </a:tr>
              <a:tr h="386324">
                <a:tc>
                  <a:txBody>
                    <a:bodyPr/>
                    <a:lstStyle/>
                    <a:p>
                      <a:pPr algn="ctr"/>
                      <a:r>
                        <a:rPr lang="en-US" b="0" dirty="0" err="1">
                          <a:solidFill>
                            <a:srgbClr val="002060"/>
                          </a:solidFill>
                        </a:rPr>
                        <a:t>SkM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*</a:t>
                      </a:r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1.00</a:t>
                      </a:r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3.61</a:t>
                      </a:r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pp[521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514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]</a:t>
                      </a:r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989330"/>
                  </a:ext>
                </a:extLst>
              </a:tr>
              <a:tr h="386324">
                <a:tc>
                  <a:txBody>
                    <a:bodyPr/>
                    <a:lstStyle/>
                    <a:p>
                      <a:pPr algn="ctr"/>
                      <a:r>
                        <a:rPr lang="en-US" b="0" dirty="0" err="1">
                          <a:solidFill>
                            <a:srgbClr val="002060"/>
                          </a:solidFill>
                        </a:rPr>
                        <a:t>SVbas</a:t>
                      </a:r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1.19</a:t>
                      </a:r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2.73</a:t>
                      </a:r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pp[521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514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]</a:t>
                      </a:r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0657204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E6873EE8-FD65-1D78-C36B-ACF5BA0CB0B6}"/>
              </a:ext>
            </a:extLst>
          </p:cNvPr>
          <p:cNvSpPr txBox="1"/>
          <p:nvPr/>
        </p:nvSpPr>
        <p:spPr>
          <a:xfrm>
            <a:off x="2099298" y="729592"/>
            <a:ext cx="15505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endParaRPr lang="ru-RU" sz="2400" dirty="0"/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D607455F-2E46-0E1B-2177-735A2F52467D}"/>
              </a:ext>
            </a:extLst>
          </p:cNvPr>
          <p:cNvSpPr/>
          <p:nvPr/>
        </p:nvSpPr>
        <p:spPr>
          <a:xfrm>
            <a:off x="6257453" y="729592"/>
            <a:ext cx="5864626" cy="3885916"/>
          </a:xfrm>
          <a:prstGeom prst="roundRect">
            <a:avLst/>
          </a:prstGeom>
          <a:solidFill>
            <a:srgbClr val="4472C4">
              <a:alpha val="705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6" name="Таблица 35">
            <a:extLst>
              <a:ext uri="{FF2B5EF4-FFF2-40B4-BE49-F238E27FC236}">
                <a16:creationId xmlns:a16="http://schemas.microsoft.com/office/drawing/2014/main" id="{553A41A9-D0BD-F086-7C79-D236E42DA5BC}"/>
              </a:ext>
            </a:extLst>
          </p:cNvPr>
          <p:cNvGraphicFramePr>
            <a:graphicFrameLocks noGrp="1"/>
          </p:cNvGraphicFramePr>
          <p:nvPr/>
        </p:nvGraphicFramePr>
        <p:xfrm>
          <a:off x="6753608" y="1253570"/>
          <a:ext cx="5227771" cy="154529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805968">
                  <a:extLst>
                    <a:ext uri="{9D8B030D-6E8A-4147-A177-3AD203B41FA5}">
                      <a16:colId xmlns:a16="http://schemas.microsoft.com/office/drawing/2014/main" val="1443500033"/>
                    </a:ext>
                  </a:extLst>
                </a:gridCol>
                <a:gridCol w="1061232">
                  <a:extLst>
                    <a:ext uri="{9D8B030D-6E8A-4147-A177-3AD203B41FA5}">
                      <a16:colId xmlns:a16="http://schemas.microsoft.com/office/drawing/2014/main" val="1909391360"/>
                    </a:ext>
                  </a:extLst>
                </a:gridCol>
                <a:gridCol w="1473934">
                  <a:extLst>
                    <a:ext uri="{9D8B030D-6E8A-4147-A177-3AD203B41FA5}">
                      <a16:colId xmlns:a16="http://schemas.microsoft.com/office/drawing/2014/main" val="1925226142"/>
                    </a:ext>
                  </a:extLst>
                </a:gridCol>
                <a:gridCol w="1886637">
                  <a:extLst>
                    <a:ext uri="{9D8B030D-6E8A-4147-A177-3AD203B41FA5}">
                      <a16:colId xmlns:a16="http://schemas.microsoft.com/office/drawing/2014/main" val="1565879762"/>
                    </a:ext>
                  </a:extLst>
                </a:gridCol>
              </a:tblGrid>
              <a:tr h="38632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Force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E (MeV)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B(E43) (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</a:rPr>
                        <a:t>W.u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.)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2060"/>
                          </a:solidFill>
                        </a:rPr>
                        <a:t>qq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’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0415707"/>
                  </a:ext>
                </a:extLst>
              </a:tr>
              <a:tr h="38632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SLy6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1.11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2.41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pp[521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514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]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2945422"/>
                  </a:ext>
                </a:extLst>
              </a:tr>
              <a:tr h="386324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2060"/>
                          </a:solidFill>
                        </a:rPr>
                        <a:t>SkM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*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1.01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3.24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pp[521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514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]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989330"/>
                  </a:ext>
                </a:extLst>
              </a:tr>
              <a:tr h="386324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2060"/>
                          </a:solidFill>
                        </a:rPr>
                        <a:t>SVbas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1.17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3.00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pp[521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514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]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0657204"/>
                  </a:ext>
                </a:extLst>
              </a:tr>
            </a:tbl>
          </a:graphicData>
        </a:graphic>
      </p:graphicFrame>
      <p:graphicFrame>
        <p:nvGraphicFramePr>
          <p:cNvPr id="37" name="Таблица 36">
            <a:extLst>
              <a:ext uri="{FF2B5EF4-FFF2-40B4-BE49-F238E27FC236}">
                <a16:creationId xmlns:a16="http://schemas.microsoft.com/office/drawing/2014/main" id="{6AF939B5-E0B6-02D6-C8E4-BF0F91B7590B}"/>
              </a:ext>
            </a:extLst>
          </p:cNvPr>
          <p:cNvGraphicFramePr>
            <a:graphicFrameLocks noGrp="1"/>
          </p:cNvGraphicFramePr>
          <p:nvPr/>
        </p:nvGraphicFramePr>
        <p:xfrm>
          <a:off x="6743495" y="3135605"/>
          <a:ext cx="5227771" cy="1158972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805968">
                  <a:extLst>
                    <a:ext uri="{9D8B030D-6E8A-4147-A177-3AD203B41FA5}">
                      <a16:colId xmlns:a16="http://schemas.microsoft.com/office/drawing/2014/main" val="1443500033"/>
                    </a:ext>
                  </a:extLst>
                </a:gridCol>
                <a:gridCol w="1061232">
                  <a:extLst>
                    <a:ext uri="{9D8B030D-6E8A-4147-A177-3AD203B41FA5}">
                      <a16:colId xmlns:a16="http://schemas.microsoft.com/office/drawing/2014/main" val="1909391360"/>
                    </a:ext>
                  </a:extLst>
                </a:gridCol>
                <a:gridCol w="1473934">
                  <a:extLst>
                    <a:ext uri="{9D8B030D-6E8A-4147-A177-3AD203B41FA5}">
                      <a16:colId xmlns:a16="http://schemas.microsoft.com/office/drawing/2014/main" val="1925226142"/>
                    </a:ext>
                  </a:extLst>
                </a:gridCol>
                <a:gridCol w="1886637">
                  <a:extLst>
                    <a:ext uri="{9D8B030D-6E8A-4147-A177-3AD203B41FA5}">
                      <a16:colId xmlns:a16="http://schemas.microsoft.com/office/drawing/2014/main" val="1565879762"/>
                    </a:ext>
                  </a:extLst>
                </a:gridCol>
              </a:tblGrid>
              <a:tr h="386324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SLy6</a:t>
                      </a:r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1.16</a:t>
                      </a:r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0.07</a:t>
                      </a:r>
                      <a:endParaRPr lang="ru-RU" b="0" baseline="30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pp[521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514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]</a:t>
                      </a:r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2945422"/>
                  </a:ext>
                </a:extLst>
              </a:tr>
              <a:tr h="386324">
                <a:tc>
                  <a:txBody>
                    <a:bodyPr/>
                    <a:lstStyle/>
                    <a:p>
                      <a:pPr algn="ctr"/>
                      <a:r>
                        <a:rPr lang="en-US" b="0" dirty="0" err="1">
                          <a:solidFill>
                            <a:srgbClr val="002060"/>
                          </a:solidFill>
                        </a:rPr>
                        <a:t>SkM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*</a:t>
                      </a:r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1.01</a:t>
                      </a:r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3.24</a:t>
                      </a:r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pp[521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514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]</a:t>
                      </a:r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989330"/>
                  </a:ext>
                </a:extLst>
              </a:tr>
              <a:tr h="386324">
                <a:tc>
                  <a:txBody>
                    <a:bodyPr/>
                    <a:lstStyle/>
                    <a:p>
                      <a:pPr algn="ctr"/>
                      <a:r>
                        <a:rPr lang="en-US" b="0" dirty="0" err="1">
                          <a:solidFill>
                            <a:srgbClr val="002060"/>
                          </a:solidFill>
                        </a:rPr>
                        <a:t>SVbas</a:t>
                      </a:r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1.17</a:t>
                      </a:r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3.00</a:t>
                      </a:r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pp[521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514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]</a:t>
                      </a:r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0657204"/>
                  </a:ext>
                </a:extLst>
              </a:tr>
            </a:tbl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444D2AC9-9B20-BC19-517E-5E8C6B170C66}"/>
              </a:ext>
            </a:extLst>
          </p:cNvPr>
          <p:cNvSpPr txBox="1"/>
          <p:nvPr/>
        </p:nvSpPr>
        <p:spPr>
          <a:xfrm>
            <a:off x="8248482" y="773100"/>
            <a:ext cx="15505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728026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BB6EC-9966-C75C-D1BF-EEBC679A4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id="{D340AA2E-358A-45FE-ABF6-EC5E65A78331}"/>
              </a:ext>
            </a:extLst>
          </p:cNvPr>
          <p:cNvSpPr/>
          <p:nvPr/>
        </p:nvSpPr>
        <p:spPr>
          <a:xfrm>
            <a:off x="108269" y="686084"/>
            <a:ext cx="5864626" cy="3885916"/>
          </a:xfrm>
          <a:prstGeom prst="roundRect">
            <a:avLst/>
          </a:prstGeom>
          <a:solidFill>
            <a:srgbClr val="4472C4">
              <a:alpha val="705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1DB6CC-44FD-E0D4-62AF-B8E98070C4CB}"/>
              </a:ext>
            </a:extLst>
          </p:cNvPr>
          <p:cNvSpPr txBox="1"/>
          <p:nvPr/>
        </p:nvSpPr>
        <p:spPr>
          <a:xfrm>
            <a:off x="3027906" y="225340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Hexadecapole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states with K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3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4</a:t>
            </a:r>
            <a:r>
              <a:rPr lang="en-US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6770A787-64DB-545C-B641-8C42465DBC1E}"/>
              </a:ext>
            </a:extLst>
          </p:cNvPr>
          <p:cNvSpPr/>
          <p:nvPr/>
        </p:nvSpPr>
        <p:spPr>
          <a:xfrm>
            <a:off x="2368296" y="2448056"/>
            <a:ext cx="905256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9AEDC6-873E-0FE6-4F5E-2A5F701E084E}"/>
              </a:ext>
            </a:extLst>
          </p:cNvPr>
          <p:cNvSpPr txBox="1"/>
          <p:nvPr/>
        </p:nvSpPr>
        <p:spPr>
          <a:xfrm>
            <a:off x="108269" y="1210062"/>
            <a:ext cx="82519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                                                                         3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dirty="0"/>
          </a:p>
        </p:txBody>
      </p:sp>
      <p:graphicFrame>
        <p:nvGraphicFramePr>
          <p:cNvPr id="21" name="Таблица 20">
            <a:extLst>
              <a:ext uri="{FF2B5EF4-FFF2-40B4-BE49-F238E27FC236}">
                <a16:creationId xmlns:a16="http://schemas.microsoft.com/office/drawing/2014/main" id="{1073426B-3123-8FCF-63F0-FC09AB8E2F49}"/>
              </a:ext>
            </a:extLst>
          </p:cNvPr>
          <p:cNvGraphicFramePr>
            <a:graphicFrameLocks noGrp="1"/>
          </p:cNvGraphicFramePr>
          <p:nvPr/>
        </p:nvGraphicFramePr>
        <p:xfrm>
          <a:off x="604424" y="1210062"/>
          <a:ext cx="5227771" cy="154529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805968">
                  <a:extLst>
                    <a:ext uri="{9D8B030D-6E8A-4147-A177-3AD203B41FA5}">
                      <a16:colId xmlns:a16="http://schemas.microsoft.com/office/drawing/2014/main" val="1443500033"/>
                    </a:ext>
                  </a:extLst>
                </a:gridCol>
                <a:gridCol w="1061232">
                  <a:extLst>
                    <a:ext uri="{9D8B030D-6E8A-4147-A177-3AD203B41FA5}">
                      <a16:colId xmlns:a16="http://schemas.microsoft.com/office/drawing/2014/main" val="1909391360"/>
                    </a:ext>
                  </a:extLst>
                </a:gridCol>
                <a:gridCol w="1473934">
                  <a:extLst>
                    <a:ext uri="{9D8B030D-6E8A-4147-A177-3AD203B41FA5}">
                      <a16:colId xmlns:a16="http://schemas.microsoft.com/office/drawing/2014/main" val="1925226142"/>
                    </a:ext>
                  </a:extLst>
                </a:gridCol>
                <a:gridCol w="1886637">
                  <a:extLst>
                    <a:ext uri="{9D8B030D-6E8A-4147-A177-3AD203B41FA5}">
                      <a16:colId xmlns:a16="http://schemas.microsoft.com/office/drawing/2014/main" val="1565879762"/>
                    </a:ext>
                  </a:extLst>
                </a:gridCol>
              </a:tblGrid>
              <a:tr h="38632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Force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E (MeV)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B(E43) (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</a:rPr>
                        <a:t>W.u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.)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2060"/>
                          </a:solidFill>
                        </a:rPr>
                        <a:t>qq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’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0415707"/>
                  </a:ext>
                </a:extLst>
              </a:tr>
              <a:tr h="38632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SLy6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1.10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3.04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pp[521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514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]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2945422"/>
                  </a:ext>
                </a:extLst>
              </a:tr>
              <a:tr h="386324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2060"/>
                          </a:solidFill>
                        </a:rPr>
                        <a:t>SkM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*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1.00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3.61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pp[521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514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]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989330"/>
                  </a:ext>
                </a:extLst>
              </a:tr>
              <a:tr h="386324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2060"/>
                          </a:solidFill>
                        </a:rPr>
                        <a:t>SVbas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1.19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2.73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pp[521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514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]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0657204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1FB3A0DA-1DF7-EC68-27B5-2CCFE1E89DBC}"/>
              </a:ext>
            </a:extLst>
          </p:cNvPr>
          <p:cNvSpPr txBox="1"/>
          <p:nvPr/>
        </p:nvSpPr>
        <p:spPr>
          <a:xfrm>
            <a:off x="98157" y="3051208"/>
            <a:ext cx="82519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                                                                         4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dirty="0"/>
          </a:p>
        </p:txBody>
      </p:sp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id="{53CCE9A5-A620-915B-94CA-2044B4C65176}"/>
              </a:ext>
            </a:extLst>
          </p:cNvPr>
          <p:cNvGraphicFramePr>
            <a:graphicFrameLocks noGrp="1"/>
          </p:cNvGraphicFramePr>
          <p:nvPr/>
        </p:nvGraphicFramePr>
        <p:xfrm>
          <a:off x="594311" y="3092097"/>
          <a:ext cx="5227771" cy="1158972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805968">
                  <a:extLst>
                    <a:ext uri="{9D8B030D-6E8A-4147-A177-3AD203B41FA5}">
                      <a16:colId xmlns:a16="http://schemas.microsoft.com/office/drawing/2014/main" val="1443500033"/>
                    </a:ext>
                  </a:extLst>
                </a:gridCol>
                <a:gridCol w="1061232">
                  <a:extLst>
                    <a:ext uri="{9D8B030D-6E8A-4147-A177-3AD203B41FA5}">
                      <a16:colId xmlns:a16="http://schemas.microsoft.com/office/drawing/2014/main" val="1909391360"/>
                    </a:ext>
                  </a:extLst>
                </a:gridCol>
                <a:gridCol w="1473934">
                  <a:extLst>
                    <a:ext uri="{9D8B030D-6E8A-4147-A177-3AD203B41FA5}">
                      <a16:colId xmlns:a16="http://schemas.microsoft.com/office/drawing/2014/main" val="1925226142"/>
                    </a:ext>
                  </a:extLst>
                </a:gridCol>
                <a:gridCol w="1886637">
                  <a:extLst>
                    <a:ext uri="{9D8B030D-6E8A-4147-A177-3AD203B41FA5}">
                      <a16:colId xmlns:a16="http://schemas.microsoft.com/office/drawing/2014/main" val="1565879762"/>
                    </a:ext>
                  </a:extLst>
                </a:gridCol>
              </a:tblGrid>
              <a:tr h="386324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SLy6</a:t>
                      </a:r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1.16</a:t>
                      </a:r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5.5*10</a:t>
                      </a:r>
                      <a:r>
                        <a:rPr lang="en-US" b="0" baseline="30000" dirty="0">
                          <a:solidFill>
                            <a:srgbClr val="002060"/>
                          </a:solidFill>
                        </a:rPr>
                        <a:t>-4</a:t>
                      </a:r>
                      <a:endParaRPr lang="ru-RU" b="0" baseline="30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pp[521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514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]</a:t>
                      </a:r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2945422"/>
                  </a:ext>
                </a:extLst>
              </a:tr>
              <a:tr h="386324">
                <a:tc>
                  <a:txBody>
                    <a:bodyPr/>
                    <a:lstStyle/>
                    <a:p>
                      <a:pPr algn="ctr"/>
                      <a:r>
                        <a:rPr lang="en-US" b="0" dirty="0" err="1">
                          <a:solidFill>
                            <a:srgbClr val="002060"/>
                          </a:solidFill>
                        </a:rPr>
                        <a:t>SkM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*</a:t>
                      </a:r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1.00</a:t>
                      </a:r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3.61</a:t>
                      </a:r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pp[521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514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]</a:t>
                      </a:r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989330"/>
                  </a:ext>
                </a:extLst>
              </a:tr>
              <a:tr h="386324">
                <a:tc>
                  <a:txBody>
                    <a:bodyPr/>
                    <a:lstStyle/>
                    <a:p>
                      <a:pPr algn="ctr"/>
                      <a:r>
                        <a:rPr lang="en-US" b="0" dirty="0" err="1">
                          <a:solidFill>
                            <a:srgbClr val="002060"/>
                          </a:solidFill>
                        </a:rPr>
                        <a:t>SVbas</a:t>
                      </a:r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1.19</a:t>
                      </a:r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2.73</a:t>
                      </a:r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pp[521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514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]</a:t>
                      </a:r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0657204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DFDFD8B9-FB61-E4A6-6FAA-F0995271A3B4}"/>
              </a:ext>
            </a:extLst>
          </p:cNvPr>
          <p:cNvSpPr txBox="1"/>
          <p:nvPr/>
        </p:nvSpPr>
        <p:spPr>
          <a:xfrm>
            <a:off x="2099298" y="729592"/>
            <a:ext cx="15505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endParaRPr lang="ru-RU" sz="2400" dirty="0"/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56D5C91A-8477-44E5-AA53-857F998508BC}"/>
              </a:ext>
            </a:extLst>
          </p:cNvPr>
          <p:cNvSpPr/>
          <p:nvPr/>
        </p:nvSpPr>
        <p:spPr>
          <a:xfrm>
            <a:off x="6257453" y="729592"/>
            <a:ext cx="5864626" cy="3885916"/>
          </a:xfrm>
          <a:prstGeom prst="roundRect">
            <a:avLst/>
          </a:prstGeom>
          <a:solidFill>
            <a:srgbClr val="4472C4">
              <a:alpha val="705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6" name="Таблица 35">
            <a:extLst>
              <a:ext uri="{FF2B5EF4-FFF2-40B4-BE49-F238E27FC236}">
                <a16:creationId xmlns:a16="http://schemas.microsoft.com/office/drawing/2014/main" id="{5B9B6075-B3A3-971B-FFDB-5FDCD366EFA5}"/>
              </a:ext>
            </a:extLst>
          </p:cNvPr>
          <p:cNvGraphicFramePr>
            <a:graphicFrameLocks noGrp="1"/>
          </p:cNvGraphicFramePr>
          <p:nvPr/>
        </p:nvGraphicFramePr>
        <p:xfrm>
          <a:off x="6753608" y="1253570"/>
          <a:ext cx="5227771" cy="154529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805968">
                  <a:extLst>
                    <a:ext uri="{9D8B030D-6E8A-4147-A177-3AD203B41FA5}">
                      <a16:colId xmlns:a16="http://schemas.microsoft.com/office/drawing/2014/main" val="1443500033"/>
                    </a:ext>
                  </a:extLst>
                </a:gridCol>
                <a:gridCol w="1061232">
                  <a:extLst>
                    <a:ext uri="{9D8B030D-6E8A-4147-A177-3AD203B41FA5}">
                      <a16:colId xmlns:a16="http://schemas.microsoft.com/office/drawing/2014/main" val="1909391360"/>
                    </a:ext>
                  </a:extLst>
                </a:gridCol>
                <a:gridCol w="1473934">
                  <a:extLst>
                    <a:ext uri="{9D8B030D-6E8A-4147-A177-3AD203B41FA5}">
                      <a16:colId xmlns:a16="http://schemas.microsoft.com/office/drawing/2014/main" val="1925226142"/>
                    </a:ext>
                  </a:extLst>
                </a:gridCol>
                <a:gridCol w="1886637">
                  <a:extLst>
                    <a:ext uri="{9D8B030D-6E8A-4147-A177-3AD203B41FA5}">
                      <a16:colId xmlns:a16="http://schemas.microsoft.com/office/drawing/2014/main" val="1565879762"/>
                    </a:ext>
                  </a:extLst>
                </a:gridCol>
              </a:tblGrid>
              <a:tr h="38632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Force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E (MeV)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B(E43) (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</a:rPr>
                        <a:t>W.u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.)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2060"/>
                          </a:solidFill>
                        </a:rPr>
                        <a:t>qq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’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0415707"/>
                  </a:ext>
                </a:extLst>
              </a:tr>
              <a:tr h="38632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SLy6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1.11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2.41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pp[521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514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]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2945422"/>
                  </a:ext>
                </a:extLst>
              </a:tr>
              <a:tr h="386324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2060"/>
                          </a:solidFill>
                        </a:rPr>
                        <a:t>SkM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*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1.01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3.24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pp[521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514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]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989330"/>
                  </a:ext>
                </a:extLst>
              </a:tr>
              <a:tr h="386324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2060"/>
                          </a:solidFill>
                        </a:rPr>
                        <a:t>SVbas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1.17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3.00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pp[521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514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]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0657204"/>
                  </a:ext>
                </a:extLst>
              </a:tr>
            </a:tbl>
          </a:graphicData>
        </a:graphic>
      </p:graphicFrame>
      <p:graphicFrame>
        <p:nvGraphicFramePr>
          <p:cNvPr id="37" name="Таблица 36">
            <a:extLst>
              <a:ext uri="{FF2B5EF4-FFF2-40B4-BE49-F238E27FC236}">
                <a16:creationId xmlns:a16="http://schemas.microsoft.com/office/drawing/2014/main" id="{76F8AF99-28E0-7EF4-C3E8-90112A9DBEE0}"/>
              </a:ext>
            </a:extLst>
          </p:cNvPr>
          <p:cNvGraphicFramePr>
            <a:graphicFrameLocks noGrp="1"/>
          </p:cNvGraphicFramePr>
          <p:nvPr/>
        </p:nvGraphicFramePr>
        <p:xfrm>
          <a:off x="6743495" y="3135605"/>
          <a:ext cx="5227771" cy="1158972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805968">
                  <a:extLst>
                    <a:ext uri="{9D8B030D-6E8A-4147-A177-3AD203B41FA5}">
                      <a16:colId xmlns:a16="http://schemas.microsoft.com/office/drawing/2014/main" val="1443500033"/>
                    </a:ext>
                  </a:extLst>
                </a:gridCol>
                <a:gridCol w="1061232">
                  <a:extLst>
                    <a:ext uri="{9D8B030D-6E8A-4147-A177-3AD203B41FA5}">
                      <a16:colId xmlns:a16="http://schemas.microsoft.com/office/drawing/2014/main" val="1909391360"/>
                    </a:ext>
                  </a:extLst>
                </a:gridCol>
                <a:gridCol w="1473934">
                  <a:extLst>
                    <a:ext uri="{9D8B030D-6E8A-4147-A177-3AD203B41FA5}">
                      <a16:colId xmlns:a16="http://schemas.microsoft.com/office/drawing/2014/main" val="1925226142"/>
                    </a:ext>
                  </a:extLst>
                </a:gridCol>
                <a:gridCol w="1886637">
                  <a:extLst>
                    <a:ext uri="{9D8B030D-6E8A-4147-A177-3AD203B41FA5}">
                      <a16:colId xmlns:a16="http://schemas.microsoft.com/office/drawing/2014/main" val="1565879762"/>
                    </a:ext>
                  </a:extLst>
                </a:gridCol>
              </a:tblGrid>
              <a:tr h="386324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SLy6</a:t>
                      </a:r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1.16</a:t>
                      </a:r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0.07</a:t>
                      </a:r>
                      <a:endParaRPr lang="ru-RU" b="0" baseline="30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pp[521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514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]</a:t>
                      </a:r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2945422"/>
                  </a:ext>
                </a:extLst>
              </a:tr>
              <a:tr h="386324">
                <a:tc>
                  <a:txBody>
                    <a:bodyPr/>
                    <a:lstStyle/>
                    <a:p>
                      <a:pPr algn="ctr"/>
                      <a:r>
                        <a:rPr lang="en-US" b="0" dirty="0" err="1">
                          <a:solidFill>
                            <a:srgbClr val="002060"/>
                          </a:solidFill>
                        </a:rPr>
                        <a:t>SkM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*</a:t>
                      </a:r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1.01</a:t>
                      </a:r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3.24</a:t>
                      </a:r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pp[521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514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]</a:t>
                      </a:r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989330"/>
                  </a:ext>
                </a:extLst>
              </a:tr>
              <a:tr h="386324">
                <a:tc>
                  <a:txBody>
                    <a:bodyPr/>
                    <a:lstStyle/>
                    <a:p>
                      <a:pPr algn="ctr"/>
                      <a:r>
                        <a:rPr lang="en-US" b="0" dirty="0" err="1">
                          <a:solidFill>
                            <a:srgbClr val="002060"/>
                          </a:solidFill>
                        </a:rPr>
                        <a:t>SVbas</a:t>
                      </a:r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1.17</a:t>
                      </a:r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3.00</a:t>
                      </a:r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pp[521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514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]</a:t>
                      </a:r>
                      <a:endParaRPr lang="ru-RU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0657204"/>
                  </a:ext>
                </a:extLst>
              </a:tr>
            </a:tbl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15038100-B15C-2903-6E3F-6760C8D72B72}"/>
              </a:ext>
            </a:extLst>
          </p:cNvPr>
          <p:cNvSpPr txBox="1"/>
          <p:nvPr/>
        </p:nvSpPr>
        <p:spPr>
          <a:xfrm>
            <a:off x="8248482" y="773100"/>
            <a:ext cx="15505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endParaRPr lang="ru-RU" sz="24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756EA88-D5BF-A25F-7850-6ACF31499D32}"/>
              </a:ext>
            </a:extLst>
          </p:cNvPr>
          <p:cNvSpPr txBox="1"/>
          <p:nvPr/>
        </p:nvSpPr>
        <p:spPr>
          <a:xfrm>
            <a:off x="6839424" y="1008410"/>
            <a:ext cx="253671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Eexp</a:t>
            </a:r>
            <a:r>
              <a:rPr lang="en-US" sz="105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=0.987 MeV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E4ED91-13F5-B971-7724-B0B69D858518}"/>
              </a:ext>
            </a:extLst>
          </p:cNvPr>
          <p:cNvSpPr txBox="1"/>
          <p:nvPr/>
        </p:nvSpPr>
        <p:spPr>
          <a:xfrm>
            <a:off x="107020" y="4347952"/>
            <a:ext cx="119779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8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the forces predict for this state 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proton 2qp configuration 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pp[521 ↓, 514 ↓]</a:t>
            </a: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1800" u="sng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 calculated 4+ states in </a:t>
            </a:r>
            <a:r>
              <a:rPr lang="en-US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252,254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have the energies and structure</a:t>
            </a:r>
            <a:b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very similar to 3</a:t>
            </a:r>
            <a:r>
              <a:rPr lang="en-US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states. </a:t>
            </a:r>
            <a:b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is not surprising since both kinds of states are basically formed by the same proton </a:t>
            </a:r>
            <a:br>
              <a:rPr lang="ru-RU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2qp configuration pp[521</a:t>
            </a:r>
            <a:r>
              <a:rPr lang="ru-RU" sz="1800" b="0" i="0" u="none" strike="noStrike" kern="1200" dirty="0"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rPr>
              <a:t>↓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514</a:t>
            </a:r>
            <a:r>
              <a:rPr lang="ru-RU" sz="1800" b="0" i="0" u="none" strike="noStrike" kern="1200" dirty="0"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rPr>
              <a:t>↓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with |K1 − K2|=3 and K1 + K2=4. </a:t>
            </a: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3138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B83AD-8C0B-2B9B-BC47-338D0D23B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7ADD7FE-6A2F-C0FD-6537-8ECDAF46B8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24C484-F322-0F58-2EBA-A620856D7E03}"/>
              </a:ext>
            </a:extLst>
          </p:cNvPr>
          <p:cNvSpPr txBox="1"/>
          <p:nvPr/>
        </p:nvSpPr>
        <p:spPr>
          <a:xfrm>
            <a:off x="2717900" y="197204"/>
            <a:ext cx="71571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Octupole states with K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1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3</a:t>
            </a:r>
            <a:r>
              <a:rPr lang="en-US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(SLy6)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0E6D97-326F-D7AB-38FA-959101829BE2}"/>
              </a:ext>
            </a:extLst>
          </p:cNvPr>
          <p:cNvSpPr txBox="1"/>
          <p:nvPr/>
        </p:nvSpPr>
        <p:spPr>
          <a:xfrm>
            <a:off x="0" y="594672"/>
            <a:ext cx="1205601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agreement with the experimental analysis, all three </a:t>
            </a:r>
            <a:r>
              <a:rPr lang="en-US" sz="16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Skyrme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forces </a:t>
            </a:r>
            <a:b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suggest for the first 2</a:t>
            </a:r>
            <a:r>
              <a:rPr lang="en-US" sz="16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6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 in </a:t>
            </a:r>
            <a:r>
              <a:rPr lang="en-US" sz="16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16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</a:t>
            </a:r>
            <a:r>
              <a:rPr lang="en-US" sz="1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en-US" sz="1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</a:t>
            </a:r>
            <a:r>
              <a:rPr lang="en-US" sz="16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nn</a:t>
            </a:r>
            <a:r>
              <a:rPr lang="en-US" sz="16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[734 ↑, 622 ↑]</a:t>
            </a:r>
          </a:p>
          <a:p>
            <a:endParaRPr lang="en-US" sz="16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en-US" sz="16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16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No, our calculations for the first 2</a:t>
            </a:r>
            <a:r>
              <a:rPr lang="en-US" sz="16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6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 give rather high energies (1.80-2.12 MeV) and essentially different structure and collectivity.</a:t>
            </a:r>
            <a:r>
              <a:rPr lang="ru-RU" sz="16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US" sz="16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" sz="16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en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 difference in the excitation energy is caused by different neutron chemical potentials:</a:t>
            </a:r>
            <a:br>
              <a:rPr lang="en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l-GR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λ</a:t>
            </a:r>
            <a:r>
              <a:rPr lang="en" sz="1600" baseline="-25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en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=-7.09 MeV in </a:t>
            </a:r>
            <a:r>
              <a:rPr lang="en" sz="16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and -6.35 MeV in </a:t>
            </a:r>
            <a:r>
              <a:rPr lang="en" sz="16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No. </a:t>
            </a:r>
          </a:p>
          <a:p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E2BE2956-2EB7-189B-45F7-FEA3920D2C50}"/>
              </a:ext>
            </a:extLst>
          </p:cNvPr>
          <p:cNvSpPr/>
          <p:nvPr/>
        </p:nvSpPr>
        <p:spPr>
          <a:xfrm>
            <a:off x="135988" y="2731213"/>
            <a:ext cx="5864626" cy="3085842"/>
          </a:xfrm>
          <a:prstGeom prst="roundRect">
            <a:avLst/>
          </a:prstGeom>
          <a:solidFill>
            <a:srgbClr val="4472C4">
              <a:alpha val="705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01E2C4F5-0B1F-1516-8AFD-58F8AEF760F5}"/>
              </a:ext>
            </a:extLst>
          </p:cNvPr>
          <p:cNvGraphicFramePr>
            <a:graphicFrameLocks noGrp="1"/>
          </p:cNvGraphicFramePr>
          <p:nvPr/>
        </p:nvGraphicFramePr>
        <p:xfrm>
          <a:off x="510668" y="3476331"/>
          <a:ext cx="5227771" cy="191105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805968">
                  <a:extLst>
                    <a:ext uri="{9D8B030D-6E8A-4147-A177-3AD203B41FA5}">
                      <a16:colId xmlns:a16="http://schemas.microsoft.com/office/drawing/2014/main" val="1443500033"/>
                    </a:ext>
                  </a:extLst>
                </a:gridCol>
                <a:gridCol w="1061232">
                  <a:extLst>
                    <a:ext uri="{9D8B030D-6E8A-4147-A177-3AD203B41FA5}">
                      <a16:colId xmlns:a16="http://schemas.microsoft.com/office/drawing/2014/main" val="1909391360"/>
                    </a:ext>
                  </a:extLst>
                </a:gridCol>
                <a:gridCol w="1473934">
                  <a:extLst>
                    <a:ext uri="{9D8B030D-6E8A-4147-A177-3AD203B41FA5}">
                      <a16:colId xmlns:a16="http://schemas.microsoft.com/office/drawing/2014/main" val="1925226142"/>
                    </a:ext>
                  </a:extLst>
                </a:gridCol>
                <a:gridCol w="1886637">
                  <a:extLst>
                    <a:ext uri="{9D8B030D-6E8A-4147-A177-3AD203B41FA5}">
                      <a16:colId xmlns:a16="http://schemas.microsoft.com/office/drawing/2014/main" val="1565879762"/>
                    </a:ext>
                  </a:extLst>
                </a:gridCol>
              </a:tblGrid>
              <a:tr h="38632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K</a:t>
                      </a:r>
                      <a:r>
                        <a:rPr lang="el-GR" sz="1800" b="1" baseline="30000" dirty="0">
                          <a:solidFill>
                            <a:srgbClr val="00206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π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E (MeV)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B(E3K) (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</a:rPr>
                        <a:t>W.u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.)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2060"/>
                          </a:solidFill>
                        </a:rPr>
                        <a:t>qq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’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0415707"/>
                  </a:ext>
                </a:extLst>
              </a:tr>
              <a:tr h="38632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0</a:t>
                      </a:r>
                      <a:r>
                        <a:rPr lang="en-US" baseline="30000" dirty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baseline="30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1.24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9.1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pp[514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633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↑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]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2945422"/>
                  </a:ext>
                </a:extLst>
              </a:tr>
              <a:tr h="38632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1</a:t>
                      </a:r>
                      <a:r>
                        <a:rPr lang="en-US" baseline="30000" dirty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baseline="30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1.41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1.5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2060"/>
                          </a:solidFill>
                        </a:rPr>
                        <a:t>nn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[734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↑</a:t>
                      </a:r>
                      <a:r>
                        <a:rPr lang="en-US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624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]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989330"/>
                  </a:ext>
                </a:extLst>
              </a:tr>
              <a:tr h="38632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2</a:t>
                      </a:r>
                      <a:r>
                        <a:rPr lang="en-US" baseline="30000" dirty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baseline="30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0.95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11.5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solidFill>
                            <a:srgbClr val="002060"/>
                          </a:solidFill>
                        </a:rPr>
                        <a:t>nn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[622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↑</a:t>
                      </a:r>
                      <a:r>
                        <a:rPr lang="en-US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734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↑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]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0657204"/>
                  </a:ext>
                </a:extLst>
              </a:tr>
              <a:tr h="16027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3</a:t>
                      </a:r>
                      <a:r>
                        <a:rPr lang="en-US" baseline="30000" dirty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baseline="30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1.35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0.1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pp[633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↑</a:t>
                      </a:r>
                      <a:r>
                        <a:rPr lang="en-US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521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]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090912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66F0D07-2B9B-903D-B530-29139BFE8A23}"/>
              </a:ext>
            </a:extLst>
          </p:cNvPr>
          <p:cNvSpPr txBox="1"/>
          <p:nvPr/>
        </p:nvSpPr>
        <p:spPr>
          <a:xfrm>
            <a:off x="2293048" y="2906791"/>
            <a:ext cx="15505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endParaRPr lang="ru-RU" sz="2400" dirty="0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AC6BEFC4-0D77-46C6-0D1C-9FB3AAED1CF4}"/>
              </a:ext>
            </a:extLst>
          </p:cNvPr>
          <p:cNvSpPr/>
          <p:nvPr/>
        </p:nvSpPr>
        <p:spPr>
          <a:xfrm>
            <a:off x="6162624" y="2731213"/>
            <a:ext cx="5864626" cy="3085842"/>
          </a:xfrm>
          <a:prstGeom prst="roundRect">
            <a:avLst/>
          </a:prstGeom>
          <a:solidFill>
            <a:srgbClr val="4472C4">
              <a:alpha val="705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9F3B39-0034-9083-B63A-BF80872EB95E}"/>
              </a:ext>
            </a:extLst>
          </p:cNvPr>
          <p:cNvSpPr txBox="1"/>
          <p:nvPr/>
        </p:nvSpPr>
        <p:spPr>
          <a:xfrm>
            <a:off x="8319684" y="2906791"/>
            <a:ext cx="15505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endParaRPr lang="ru-RU" sz="2400" dirty="0"/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31058ACC-D565-85C9-9F11-958ECC13BAAB}"/>
              </a:ext>
            </a:extLst>
          </p:cNvPr>
          <p:cNvGraphicFramePr>
            <a:graphicFrameLocks noGrp="1"/>
          </p:cNvGraphicFramePr>
          <p:nvPr/>
        </p:nvGraphicFramePr>
        <p:xfrm>
          <a:off x="6453561" y="3473175"/>
          <a:ext cx="5227771" cy="1890492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805968">
                  <a:extLst>
                    <a:ext uri="{9D8B030D-6E8A-4147-A177-3AD203B41FA5}">
                      <a16:colId xmlns:a16="http://schemas.microsoft.com/office/drawing/2014/main" val="1443500033"/>
                    </a:ext>
                  </a:extLst>
                </a:gridCol>
                <a:gridCol w="1061232">
                  <a:extLst>
                    <a:ext uri="{9D8B030D-6E8A-4147-A177-3AD203B41FA5}">
                      <a16:colId xmlns:a16="http://schemas.microsoft.com/office/drawing/2014/main" val="1909391360"/>
                    </a:ext>
                  </a:extLst>
                </a:gridCol>
                <a:gridCol w="1473934">
                  <a:extLst>
                    <a:ext uri="{9D8B030D-6E8A-4147-A177-3AD203B41FA5}">
                      <a16:colId xmlns:a16="http://schemas.microsoft.com/office/drawing/2014/main" val="1925226142"/>
                    </a:ext>
                  </a:extLst>
                </a:gridCol>
                <a:gridCol w="1886637">
                  <a:extLst>
                    <a:ext uri="{9D8B030D-6E8A-4147-A177-3AD203B41FA5}">
                      <a16:colId xmlns:a16="http://schemas.microsoft.com/office/drawing/2014/main" val="1565879762"/>
                    </a:ext>
                  </a:extLst>
                </a:gridCol>
              </a:tblGrid>
              <a:tr h="35408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K</a:t>
                      </a:r>
                      <a:r>
                        <a:rPr lang="el-GR" sz="1800" b="1" baseline="30000" dirty="0">
                          <a:solidFill>
                            <a:srgbClr val="00206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π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E (MeV)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B(E3K) (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</a:rPr>
                        <a:t>W.u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.)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2060"/>
                          </a:solidFill>
                        </a:rPr>
                        <a:t>qq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’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0415707"/>
                  </a:ext>
                </a:extLst>
              </a:tr>
              <a:tr h="38632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0</a:t>
                      </a:r>
                      <a:r>
                        <a:rPr lang="en-US" baseline="30000" dirty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baseline="30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1.25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11.2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pp[514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633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↑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]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2945422"/>
                  </a:ext>
                </a:extLst>
              </a:tr>
              <a:tr h="38632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1</a:t>
                      </a:r>
                      <a:r>
                        <a:rPr lang="en-US" baseline="30000" dirty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baseline="30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1.54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8.4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2060"/>
                          </a:solidFill>
                        </a:rPr>
                        <a:t>nn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[734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↑</a:t>
                      </a:r>
                      <a:r>
                        <a:rPr lang="en-US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613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]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989330"/>
                  </a:ext>
                </a:extLst>
              </a:tr>
              <a:tr h="38632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2</a:t>
                      </a:r>
                      <a:r>
                        <a:rPr lang="en-US" baseline="30000" dirty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baseline="30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2.12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0.6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solidFill>
                            <a:srgbClr val="002060"/>
                          </a:solidFill>
                        </a:rPr>
                        <a:t>nn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[622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↑</a:t>
                      </a:r>
                      <a:r>
                        <a:rPr lang="en-US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734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↑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]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0657204"/>
                  </a:ext>
                </a:extLst>
              </a:tr>
              <a:tr h="16027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3</a:t>
                      </a:r>
                      <a:r>
                        <a:rPr lang="en-US" baseline="30000" dirty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baseline="30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1.28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0.03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pp[734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↑</a:t>
                      </a:r>
                      <a:r>
                        <a:rPr lang="en-US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622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]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09091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60092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62785F9-F202-B489-3040-DC746BD456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5A0E2D-E41D-1C9F-A4DF-151B195CBE70}"/>
              </a:ext>
            </a:extLst>
          </p:cNvPr>
          <p:cNvSpPr txBox="1"/>
          <p:nvPr/>
        </p:nvSpPr>
        <p:spPr>
          <a:xfrm>
            <a:off x="2717900" y="197204"/>
            <a:ext cx="71571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Octupole states with K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1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3</a:t>
            </a:r>
            <a:r>
              <a:rPr lang="en-US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(SLy6)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B4C62C-7874-E892-77F8-6098B2B3858E}"/>
              </a:ext>
            </a:extLst>
          </p:cNvPr>
          <p:cNvSpPr txBox="1"/>
          <p:nvPr/>
        </p:nvSpPr>
        <p:spPr>
          <a:xfrm>
            <a:off x="0" y="594672"/>
            <a:ext cx="1205601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agreement with the experimental analysis, all three </a:t>
            </a:r>
            <a:r>
              <a:rPr lang="en-US" sz="16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Skyrme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forces </a:t>
            </a:r>
            <a:b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suggest for the first 2</a:t>
            </a:r>
            <a:r>
              <a:rPr lang="en-US" sz="16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6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 in </a:t>
            </a:r>
            <a:r>
              <a:rPr lang="en-US" sz="16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16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</a:t>
            </a:r>
            <a:r>
              <a:rPr lang="en-US" sz="1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en-US" sz="1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</a:t>
            </a:r>
            <a:r>
              <a:rPr lang="en-US" sz="16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nn</a:t>
            </a:r>
            <a:r>
              <a:rPr lang="en-US" sz="16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[734 ↑, 622 ↑]</a:t>
            </a:r>
          </a:p>
          <a:p>
            <a:endParaRPr lang="en-US" sz="16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en-US" sz="16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16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No, our calculations for the first 2</a:t>
            </a:r>
            <a:r>
              <a:rPr lang="en-US" sz="16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6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 give rather high energies (1.80-2.12 MeV) and essentially different structure and collectivity.</a:t>
            </a:r>
            <a:r>
              <a:rPr lang="ru-RU" sz="16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US" sz="16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" sz="16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en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 difference in the excitation energy is caused by different neutron chemical potentials:</a:t>
            </a:r>
            <a:br>
              <a:rPr lang="en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l-GR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λ</a:t>
            </a:r>
            <a:r>
              <a:rPr lang="en" sz="1600" baseline="-25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en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=-7.09 MeV in </a:t>
            </a:r>
            <a:r>
              <a:rPr lang="en" sz="16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and -6.35 MeV in </a:t>
            </a:r>
            <a:r>
              <a:rPr lang="en" sz="16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No. </a:t>
            </a:r>
          </a:p>
          <a:p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88EC4C3D-BCB6-0CFF-FFDF-E0CED621EC86}"/>
              </a:ext>
            </a:extLst>
          </p:cNvPr>
          <p:cNvSpPr/>
          <p:nvPr/>
        </p:nvSpPr>
        <p:spPr>
          <a:xfrm>
            <a:off x="135988" y="2731213"/>
            <a:ext cx="5864626" cy="3085842"/>
          </a:xfrm>
          <a:prstGeom prst="roundRect">
            <a:avLst/>
          </a:prstGeom>
          <a:solidFill>
            <a:srgbClr val="4472C4">
              <a:alpha val="705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B2A0D513-B686-2636-E241-24B1F639DD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572168"/>
              </p:ext>
            </p:extLst>
          </p:nvPr>
        </p:nvGraphicFramePr>
        <p:xfrm>
          <a:off x="510668" y="3476331"/>
          <a:ext cx="5227771" cy="191105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805968">
                  <a:extLst>
                    <a:ext uri="{9D8B030D-6E8A-4147-A177-3AD203B41FA5}">
                      <a16:colId xmlns:a16="http://schemas.microsoft.com/office/drawing/2014/main" val="1443500033"/>
                    </a:ext>
                  </a:extLst>
                </a:gridCol>
                <a:gridCol w="1061232">
                  <a:extLst>
                    <a:ext uri="{9D8B030D-6E8A-4147-A177-3AD203B41FA5}">
                      <a16:colId xmlns:a16="http://schemas.microsoft.com/office/drawing/2014/main" val="1909391360"/>
                    </a:ext>
                  </a:extLst>
                </a:gridCol>
                <a:gridCol w="1473934">
                  <a:extLst>
                    <a:ext uri="{9D8B030D-6E8A-4147-A177-3AD203B41FA5}">
                      <a16:colId xmlns:a16="http://schemas.microsoft.com/office/drawing/2014/main" val="1925226142"/>
                    </a:ext>
                  </a:extLst>
                </a:gridCol>
                <a:gridCol w="1886637">
                  <a:extLst>
                    <a:ext uri="{9D8B030D-6E8A-4147-A177-3AD203B41FA5}">
                      <a16:colId xmlns:a16="http://schemas.microsoft.com/office/drawing/2014/main" val="1565879762"/>
                    </a:ext>
                  </a:extLst>
                </a:gridCol>
              </a:tblGrid>
              <a:tr h="38632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K</a:t>
                      </a:r>
                      <a:r>
                        <a:rPr lang="el-GR" sz="1800" b="1" baseline="30000" dirty="0">
                          <a:solidFill>
                            <a:srgbClr val="00206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π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E (MeV)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B(E3K) (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</a:rPr>
                        <a:t>W.u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.)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2060"/>
                          </a:solidFill>
                        </a:rPr>
                        <a:t>qq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’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0415707"/>
                  </a:ext>
                </a:extLst>
              </a:tr>
              <a:tr h="38632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0</a:t>
                      </a:r>
                      <a:r>
                        <a:rPr lang="en-US" baseline="30000" dirty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baseline="30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1.24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9.1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pp[514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633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↑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]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2945422"/>
                  </a:ext>
                </a:extLst>
              </a:tr>
              <a:tr h="38632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1</a:t>
                      </a:r>
                      <a:r>
                        <a:rPr lang="en-US" baseline="30000" dirty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baseline="30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1.41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1.5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2060"/>
                          </a:solidFill>
                        </a:rPr>
                        <a:t>nn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[734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↑</a:t>
                      </a:r>
                      <a:r>
                        <a:rPr lang="en-US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624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]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989330"/>
                  </a:ext>
                </a:extLst>
              </a:tr>
              <a:tr h="38632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2</a:t>
                      </a:r>
                      <a:r>
                        <a:rPr lang="en-US" baseline="30000" dirty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baseline="30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0.95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11.5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solidFill>
                            <a:srgbClr val="002060"/>
                          </a:solidFill>
                        </a:rPr>
                        <a:t>nn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[622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↑</a:t>
                      </a:r>
                      <a:r>
                        <a:rPr lang="en-US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734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↑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]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0657204"/>
                  </a:ext>
                </a:extLst>
              </a:tr>
              <a:tr h="16027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3</a:t>
                      </a:r>
                      <a:r>
                        <a:rPr lang="en-US" baseline="30000" dirty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baseline="30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1.35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0.1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pp[633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↑</a:t>
                      </a:r>
                      <a:r>
                        <a:rPr lang="en-US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521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]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090912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3218849-0E06-BA9F-9CB9-25AE2D0A7C4E}"/>
              </a:ext>
            </a:extLst>
          </p:cNvPr>
          <p:cNvSpPr txBox="1"/>
          <p:nvPr/>
        </p:nvSpPr>
        <p:spPr>
          <a:xfrm>
            <a:off x="2293048" y="2906791"/>
            <a:ext cx="15505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endParaRPr lang="ru-RU" sz="2400" dirty="0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D5A9917F-1B9E-2351-2B45-DC906DBDC28C}"/>
              </a:ext>
            </a:extLst>
          </p:cNvPr>
          <p:cNvSpPr/>
          <p:nvPr/>
        </p:nvSpPr>
        <p:spPr>
          <a:xfrm>
            <a:off x="6162624" y="2731213"/>
            <a:ext cx="5864626" cy="3085842"/>
          </a:xfrm>
          <a:prstGeom prst="roundRect">
            <a:avLst/>
          </a:prstGeom>
          <a:solidFill>
            <a:srgbClr val="4472C4">
              <a:alpha val="705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C1D0AB-1541-5072-66AA-A9738BA1369B}"/>
              </a:ext>
            </a:extLst>
          </p:cNvPr>
          <p:cNvSpPr txBox="1"/>
          <p:nvPr/>
        </p:nvSpPr>
        <p:spPr>
          <a:xfrm>
            <a:off x="8319684" y="2906791"/>
            <a:ext cx="15505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endParaRPr lang="ru-RU" sz="2400" dirty="0"/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BD25E1C4-9E2D-1E04-7838-0C12844243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1992804"/>
              </p:ext>
            </p:extLst>
          </p:nvPr>
        </p:nvGraphicFramePr>
        <p:xfrm>
          <a:off x="6453561" y="3473175"/>
          <a:ext cx="5227771" cy="1890492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805968">
                  <a:extLst>
                    <a:ext uri="{9D8B030D-6E8A-4147-A177-3AD203B41FA5}">
                      <a16:colId xmlns:a16="http://schemas.microsoft.com/office/drawing/2014/main" val="1443500033"/>
                    </a:ext>
                  </a:extLst>
                </a:gridCol>
                <a:gridCol w="1061232">
                  <a:extLst>
                    <a:ext uri="{9D8B030D-6E8A-4147-A177-3AD203B41FA5}">
                      <a16:colId xmlns:a16="http://schemas.microsoft.com/office/drawing/2014/main" val="1909391360"/>
                    </a:ext>
                  </a:extLst>
                </a:gridCol>
                <a:gridCol w="1473934">
                  <a:extLst>
                    <a:ext uri="{9D8B030D-6E8A-4147-A177-3AD203B41FA5}">
                      <a16:colId xmlns:a16="http://schemas.microsoft.com/office/drawing/2014/main" val="1925226142"/>
                    </a:ext>
                  </a:extLst>
                </a:gridCol>
                <a:gridCol w="1886637">
                  <a:extLst>
                    <a:ext uri="{9D8B030D-6E8A-4147-A177-3AD203B41FA5}">
                      <a16:colId xmlns:a16="http://schemas.microsoft.com/office/drawing/2014/main" val="1565879762"/>
                    </a:ext>
                  </a:extLst>
                </a:gridCol>
              </a:tblGrid>
              <a:tr h="35408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K</a:t>
                      </a:r>
                      <a:r>
                        <a:rPr lang="el-GR" sz="1800" b="1" baseline="30000" dirty="0">
                          <a:solidFill>
                            <a:srgbClr val="00206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π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E (MeV)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B(E3K) (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</a:rPr>
                        <a:t>W.u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.)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2060"/>
                          </a:solidFill>
                        </a:rPr>
                        <a:t>qq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’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0415707"/>
                  </a:ext>
                </a:extLst>
              </a:tr>
              <a:tr h="38632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0</a:t>
                      </a:r>
                      <a:r>
                        <a:rPr lang="en-US" baseline="30000" dirty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baseline="30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1.25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11.2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pp[514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633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↑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]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2945422"/>
                  </a:ext>
                </a:extLst>
              </a:tr>
              <a:tr h="38632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1</a:t>
                      </a:r>
                      <a:r>
                        <a:rPr lang="en-US" baseline="30000" dirty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baseline="30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1.54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8.4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2060"/>
                          </a:solidFill>
                        </a:rPr>
                        <a:t>nn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[734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↑</a:t>
                      </a:r>
                      <a:r>
                        <a:rPr lang="en-US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613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]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989330"/>
                  </a:ext>
                </a:extLst>
              </a:tr>
              <a:tr h="38632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2</a:t>
                      </a:r>
                      <a:r>
                        <a:rPr lang="en-US" baseline="30000" dirty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baseline="30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2.12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0.6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solidFill>
                            <a:srgbClr val="002060"/>
                          </a:solidFill>
                        </a:rPr>
                        <a:t>nn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[622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↑</a:t>
                      </a:r>
                      <a:r>
                        <a:rPr lang="en-US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734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↑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]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0657204"/>
                  </a:ext>
                </a:extLst>
              </a:tr>
              <a:tr h="16027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3</a:t>
                      </a:r>
                      <a:r>
                        <a:rPr lang="en-US" baseline="30000" dirty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baseline="30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1.28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0.03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pp[734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↑</a:t>
                      </a:r>
                      <a:r>
                        <a:rPr lang="en-US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622</a:t>
                      </a:r>
                      <a:r>
                        <a:rPr lang="ru-RU" sz="18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]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0909124"/>
                  </a:ext>
                </a:extLst>
              </a:tr>
            </a:tbl>
          </a:graphicData>
        </a:graphic>
      </p:graphicFrame>
      <p:sp>
        <p:nvSpPr>
          <p:cNvPr id="14" name="Овал 13">
            <a:extLst>
              <a:ext uri="{FF2B5EF4-FFF2-40B4-BE49-F238E27FC236}">
                <a16:creationId xmlns:a16="http://schemas.microsoft.com/office/drawing/2014/main" id="{D1382E36-F31D-0E61-7182-5F8EE442EFF9}"/>
              </a:ext>
            </a:extLst>
          </p:cNvPr>
          <p:cNvSpPr/>
          <p:nvPr/>
        </p:nvSpPr>
        <p:spPr>
          <a:xfrm rot="16200000">
            <a:off x="1213585" y="3902543"/>
            <a:ext cx="494190" cy="19000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9DE1D0C9-C0B9-2F2B-B7F5-3936179DF66D}"/>
              </a:ext>
            </a:extLst>
          </p:cNvPr>
          <p:cNvSpPr/>
          <p:nvPr/>
        </p:nvSpPr>
        <p:spPr>
          <a:xfrm rot="16200000">
            <a:off x="7127717" y="3869294"/>
            <a:ext cx="494190" cy="19000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36732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BF7A2E-7E51-C0F6-129D-077DB69FA498}"/>
              </a:ext>
            </a:extLst>
          </p:cNvPr>
          <p:cNvSpPr txBox="1"/>
          <p:nvPr/>
        </p:nvSpPr>
        <p:spPr>
          <a:xfrm>
            <a:off x="183793" y="5763956"/>
            <a:ext cx="1143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band of the ground state is slightly compressed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band, which built on state 2</a:t>
            </a:r>
            <a:r>
              <a:rPr lang="en-US" sz="2000" baseline="30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 described well and the two others bands are also described satisfactorily</a:t>
            </a:r>
            <a:endParaRPr lang="ru-RU" sz="2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53A73E4-61B0-D93D-7B4F-935C885CAED7}"/>
              </a:ext>
            </a:extLst>
          </p:cNvPr>
          <p:cNvSpPr/>
          <p:nvPr/>
        </p:nvSpPr>
        <p:spPr>
          <a:xfrm>
            <a:off x="10972800" y="239842"/>
            <a:ext cx="854439" cy="13790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8A9BBB-00DE-87CC-5E50-85D7ABD27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329" y="0"/>
            <a:ext cx="12242250" cy="571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1929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15498-04EE-6DA9-68B7-8D50586E3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15CBE0-0591-1D80-4FF8-B203D4346268}"/>
              </a:ext>
            </a:extLst>
          </p:cNvPr>
          <p:cNvSpPr txBox="1"/>
          <p:nvPr/>
        </p:nvSpPr>
        <p:spPr>
          <a:xfrm>
            <a:off x="183793" y="5763956"/>
            <a:ext cx="1143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band of the ground state is slightly compressed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band, which built on state 2</a:t>
            </a:r>
            <a:r>
              <a:rPr lang="en-US" sz="2000" baseline="30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 described well and the two others bands are also described satisfactorily</a:t>
            </a:r>
            <a:endParaRPr lang="ru-RU" sz="2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30BB81B-038A-B017-9AAE-9C8A7CC59148}"/>
              </a:ext>
            </a:extLst>
          </p:cNvPr>
          <p:cNvSpPr/>
          <p:nvPr/>
        </p:nvSpPr>
        <p:spPr>
          <a:xfrm>
            <a:off x="10972800" y="239842"/>
            <a:ext cx="854439" cy="13790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40D68F-E54F-746E-03F6-D814FB7A7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329" y="0"/>
            <a:ext cx="12242250" cy="571966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06FECE7-A1CE-619B-675E-747EB17ED49B}"/>
              </a:ext>
            </a:extLst>
          </p:cNvPr>
          <p:cNvSpPr/>
          <p:nvPr/>
        </p:nvSpPr>
        <p:spPr>
          <a:xfrm>
            <a:off x="6645727" y="3429001"/>
            <a:ext cx="5497286" cy="2290664"/>
          </a:xfrm>
          <a:prstGeom prst="rect">
            <a:avLst/>
          </a:prstGeom>
          <a:solidFill>
            <a:srgbClr val="E4F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1BEC7C-F1B6-B0AA-C950-BC83ED7065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0" b="34910"/>
          <a:stretch/>
        </p:blipFill>
        <p:spPr>
          <a:xfrm>
            <a:off x="6830978" y="3493647"/>
            <a:ext cx="5126783" cy="13026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18BFED-1682-0DE7-84DB-D64028B5A2FB}"/>
              </a:ext>
            </a:extLst>
          </p:cNvPr>
          <p:cNvSpPr txBox="1"/>
          <p:nvPr/>
        </p:nvSpPr>
        <p:spPr>
          <a:xfrm>
            <a:off x="6489244" y="4860981"/>
            <a:ext cx="58102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FF0000"/>
                </a:solidFill>
              </a:rPr>
              <a:t>As </a:t>
            </a:r>
            <a:r>
              <a:rPr lang="ru-RU" sz="1600" dirty="0" err="1">
                <a:solidFill>
                  <a:srgbClr val="FF0000"/>
                </a:solidFill>
              </a:rPr>
              <a:t>compared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 err="1">
                <a:solidFill>
                  <a:srgbClr val="FF0000"/>
                </a:solidFill>
              </a:rPr>
              <a:t>with</a:t>
            </a:r>
            <a:r>
              <a:rPr lang="ru-RU" sz="1600" dirty="0">
                <a:solidFill>
                  <a:srgbClr val="FF0000"/>
                </a:solidFill>
              </a:rPr>
              <a:t> SLy4, </a:t>
            </a:r>
            <a:r>
              <a:rPr lang="ru-RU" sz="1600" dirty="0" err="1">
                <a:solidFill>
                  <a:srgbClr val="FF0000"/>
                </a:solidFill>
              </a:rPr>
              <a:t>the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 err="1">
                <a:solidFill>
                  <a:srgbClr val="FF0000"/>
                </a:solidFill>
              </a:rPr>
              <a:t>parameters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 err="1">
                <a:solidFill>
                  <a:srgbClr val="FF0000"/>
                </a:solidFill>
              </a:rPr>
              <a:t>of</a:t>
            </a:r>
            <a:r>
              <a:rPr lang="ru-RU" sz="1600" dirty="0">
                <a:solidFill>
                  <a:srgbClr val="FF0000"/>
                </a:solidFill>
              </a:rPr>
              <a:t> SLy6 </a:t>
            </a:r>
            <a:r>
              <a:rPr lang="ru-RU" sz="1600" dirty="0" err="1">
                <a:solidFill>
                  <a:srgbClr val="FF0000"/>
                </a:solidFill>
              </a:rPr>
              <a:t>were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 err="1">
                <a:solidFill>
                  <a:srgbClr val="FF0000"/>
                </a:solidFill>
              </a:rPr>
              <a:t>fitted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 err="1">
                <a:solidFill>
                  <a:srgbClr val="FF0000"/>
                </a:solidFill>
              </a:rPr>
              <a:t>with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ru-RU" sz="1600" dirty="0" err="1">
                <a:solidFill>
                  <a:srgbClr val="FF0000"/>
                </a:solidFill>
              </a:rPr>
              <a:t>an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 err="1">
                <a:solidFill>
                  <a:srgbClr val="FF0000"/>
                </a:solidFill>
              </a:rPr>
              <a:t>additional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 err="1">
                <a:solidFill>
                  <a:srgbClr val="FF0000"/>
                </a:solidFill>
              </a:rPr>
              <a:t>two-body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 err="1">
                <a:solidFill>
                  <a:srgbClr val="FF0000"/>
                </a:solidFill>
              </a:rPr>
              <a:t>center-of-mass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 err="1">
                <a:solidFill>
                  <a:srgbClr val="FF0000"/>
                </a:solidFill>
              </a:rPr>
              <a:t>correction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ru-RU" sz="1600" dirty="0" err="1">
                <a:solidFill>
                  <a:srgbClr val="FF0000"/>
                </a:solidFill>
              </a:rPr>
              <a:t>in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 err="1">
                <a:solidFill>
                  <a:srgbClr val="FF0000"/>
                </a:solidFill>
              </a:rPr>
              <a:t>the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 err="1">
                <a:solidFill>
                  <a:srgbClr val="FF0000"/>
                </a:solidFill>
              </a:rPr>
              <a:t>energy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 err="1">
                <a:solidFill>
                  <a:srgbClr val="FF0000"/>
                </a:solidFill>
              </a:rPr>
              <a:t>functional</a:t>
            </a:r>
            <a:r>
              <a:rPr lang="ru-RU" sz="16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76986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43A0E75-B408-04AC-B51A-D884EC8174B2}"/>
              </a:ext>
            </a:extLst>
          </p:cNvPr>
          <p:cNvSpPr txBox="1"/>
          <p:nvPr/>
        </p:nvSpPr>
        <p:spPr>
          <a:xfrm>
            <a:off x="249978" y="6081578"/>
            <a:ext cx="11692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also describing the 3 experimental bands quite well and working to carry out the more detailed analyzes about the band starting with 8</a:t>
            </a:r>
            <a:r>
              <a:rPr lang="en-US" sz="2000" baseline="30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endParaRPr lang="ru-RU" sz="2000" baseline="30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8B54ABB-6BDF-993B-910F-F52E16D01697}"/>
              </a:ext>
            </a:extLst>
          </p:cNvPr>
          <p:cNvSpPr/>
          <p:nvPr/>
        </p:nvSpPr>
        <p:spPr>
          <a:xfrm>
            <a:off x="10972800" y="200827"/>
            <a:ext cx="854439" cy="5073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765C49-EDFC-381D-7C3A-D6431F8D4C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08" r="838"/>
          <a:stretch/>
        </p:blipFill>
        <p:spPr>
          <a:xfrm>
            <a:off x="0" y="200827"/>
            <a:ext cx="12192000" cy="541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8954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34A6F6C-DB5D-EC19-E696-22FDE4D148F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4FF2DA6-090E-B052-F3EA-2002D6F708F2}"/>
              </a:ext>
            </a:extLst>
          </p:cNvPr>
          <p:cNvSpPr txBox="1">
            <a:spLocks/>
          </p:cNvSpPr>
          <p:nvPr/>
        </p:nvSpPr>
        <p:spPr>
          <a:xfrm>
            <a:off x="838200" y="-1883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Conclusion</a:t>
            </a:r>
            <a:endParaRPr lang="ru-RU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870A3A-D278-9F59-1F50-94656ED6DD02}"/>
              </a:ext>
            </a:extLst>
          </p:cNvPr>
          <p:cNvSpPr txBox="1"/>
          <p:nvPr/>
        </p:nvSpPr>
        <p:spPr>
          <a:xfrm>
            <a:off x="117214" y="1016114"/>
            <a:ext cx="1207478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ru-RU" sz="2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low-energy spectra of the </a:t>
            </a:r>
            <a:r>
              <a:rPr lang="en-US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en-US" sz="2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obelium chain </a:t>
            </a:r>
            <a:r>
              <a:rPr lang="en-US" sz="22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were studied within the framework   </a:t>
            </a:r>
            <a:br>
              <a:rPr lang="en-US" sz="22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2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</a:t>
            </a:r>
            <a:r>
              <a:rPr lang="en-US" sz="2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2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three </a:t>
            </a:r>
            <a:r>
              <a:rPr lang="en-US" sz="2200" dirty="0" err="1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Skyrme</a:t>
            </a:r>
            <a:r>
              <a:rPr lang="en-US" sz="22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forces</a:t>
            </a:r>
            <a:r>
              <a:rPr lang="en-US" sz="2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(SLy6, </a:t>
            </a:r>
            <a:r>
              <a:rPr lang="en-US" sz="2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SkM</a:t>
            </a:r>
            <a:r>
              <a:rPr lang="en-US" sz="2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*, </a:t>
            </a:r>
            <a:r>
              <a:rPr lang="en-US" sz="2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SVbas</a:t>
            </a:r>
            <a:r>
              <a:rPr lang="en-US" sz="2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with different types of pairing</a:t>
            </a:r>
            <a:br>
              <a:rPr lang="en-US" sz="2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2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three </a:t>
            </a:r>
            <a:r>
              <a:rPr lang="en-US" sz="2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Skyrme</a:t>
            </a:r>
            <a:r>
              <a:rPr lang="en-US" sz="2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forces su</a:t>
            </a:r>
            <a:r>
              <a:rPr lang="en-US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pport</a:t>
            </a:r>
            <a:r>
              <a:rPr lang="en-US" sz="2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this irregularity, </a:t>
            </a:r>
            <a:br>
              <a:rPr lang="en-US" sz="2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2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despite different types of neutron pairing (volume/surface)</a:t>
            </a:r>
            <a:br>
              <a:rPr lang="en" sz="2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2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</a:t>
            </a:r>
            <a:r>
              <a:rPr lang="en-US" sz="22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252,254</a:t>
            </a:r>
            <a:r>
              <a:rPr lang="en-US" sz="2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isotopes this irregularity associated with </a:t>
            </a:r>
            <a:br>
              <a:rPr lang="en-US" sz="2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2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pairing effect and evolution of the single-particle spectrum</a:t>
            </a:r>
            <a:br>
              <a:rPr lang="en-US" sz="2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200" dirty="0">
              <a:solidFill>
                <a:srgbClr val="FF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theoretically obtained bands for the lower spectrum for </a:t>
            </a:r>
            <a:r>
              <a:rPr lang="en-US" sz="22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ru-RU" sz="22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22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2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are </a:t>
            </a:r>
            <a:br>
              <a:rPr lang="en-US" sz="2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2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good agreement with experiment</a:t>
            </a:r>
            <a:br>
              <a:rPr lang="en-US" sz="2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2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also </a:t>
            </a:r>
            <a:r>
              <a:rPr lang="en-US" sz="2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make the p</a:t>
            </a:r>
            <a:r>
              <a:rPr lang="en-US" sz="22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redictions about low-energy bands </a:t>
            </a:r>
            <a:r>
              <a:rPr lang="en-US" sz="2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different multipolarity</a:t>
            </a:r>
            <a:r>
              <a:rPr lang="ru-RU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sz="2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el-GR" sz="22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2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sz="22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2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</a:t>
            </a:r>
            <a:r>
              <a:rPr lang="el-GR" sz="22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2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3</a:t>
            </a:r>
            <a:r>
              <a:rPr lang="el-GR" sz="22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2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0</a:t>
            </a:r>
            <a:r>
              <a:rPr lang="el-GR" sz="22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2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1</a:t>
            </a:r>
            <a:r>
              <a:rPr lang="el-GR" sz="22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2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</a:t>
            </a:r>
            <a:r>
              <a:rPr lang="el-GR" sz="22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2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8</a:t>
            </a:r>
            <a:r>
              <a:rPr lang="el-GR" sz="22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ru-RU" sz="2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r>
              <a:rPr lang="en-US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some of then</a:t>
            </a:r>
            <a:r>
              <a:rPr lang="en-US" sz="2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can be found experimentally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A6A36D7D-F360-43C0-5C1A-2A2E2AA28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8179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9329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3B48915-752B-CBD2-8D98-9486F87CA069}"/>
              </a:ext>
            </a:extLst>
          </p:cNvPr>
          <p:cNvSpPr/>
          <p:nvPr/>
        </p:nvSpPr>
        <p:spPr>
          <a:xfrm>
            <a:off x="0" y="32822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576C31-A278-6227-BA7F-6859ED5A8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457637"/>
          </a:xfrm>
        </p:spPr>
        <p:txBody>
          <a:bodyPr>
            <a:normAutofit/>
          </a:bodyPr>
          <a:lstStyle/>
          <a:p>
            <a:pPr algn="ctr"/>
            <a:br>
              <a:rPr lang="en" dirty="0"/>
            </a:br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135AB4D-36B3-2B4E-52C4-36C325CEE8E9}"/>
              </a:ext>
            </a:extLst>
          </p:cNvPr>
          <p:cNvSpPr txBox="1">
            <a:spLocks/>
          </p:cNvSpPr>
          <p:nvPr/>
        </p:nvSpPr>
        <p:spPr>
          <a:xfrm>
            <a:off x="838200" y="1869271"/>
            <a:ext cx="10515600" cy="24342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Thank you for your attention!</a:t>
            </a:r>
            <a:endParaRPr lang="ru-RU" sz="5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A45586-4934-893B-97B6-F43FD332DADD}"/>
              </a:ext>
            </a:extLst>
          </p:cNvPr>
          <p:cNvSpPr txBox="1"/>
          <p:nvPr/>
        </p:nvSpPr>
        <p:spPr>
          <a:xfrm>
            <a:off x="318655" y="4698980"/>
            <a:ext cx="1155469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_______</a:t>
            </a:r>
          </a:p>
          <a:p>
            <a:pPr algn="ctr"/>
            <a:r>
              <a:rPr lang="en" sz="2400" b="1" dirty="0">
                <a:solidFill>
                  <a:srgbClr val="002060"/>
                </a:solidFill>
              </a:rPr>
              <a:t>Low-energy spectra of nobelium isotopes: </a:t>
            </a:r>
            <a:r>
              <a:rPr lang="en" sz="2400" b="1" dirty="0" err="1">
                <a:solidFill>
                  <a:srgbClr val="002060"/>
                </a:solidFill>
              </a:rPr>
              <a:t>Skyrme</a:t>
            </a:r>
            <a:r>
              <a:rPr lang="en" sz="2400" b="1" dirty="0">
                <a:solidFill>
                  <a:srgbClr val="002060"/>
                </a:solidFill>
              </a:rPr>
              <a:t> random-phase-approximation analysis</a:t>
            </a:r>
            <a:br>
              <a:rPr lang="en" sz="2400" b="1" dirty="0">
                <a:solidFill>
                  <a:srgbClr val="002060"/>
                </a:solidFill>
              </a:rPr>
            </a:br>
            <a:r>
              <a:rPr lang="en" sz="2000" dirty="0">
                <a:solidFill>
                  <a:srgbClr val="002060"/>
                </a:solidFill>
              </a:rPr>
              <a:t>Authors: V. O. </a:t>
            </a:r>
            <a:r>
              <a:rPr lang="en" sz="2000" dirty="0" err="1">
                <a:solidFill>
                  <a:srgbClr val="002060"/>
                </a:solidFill>
              </a:rPr>
              <a:t>Nesterenko</a:t>
            </a:r>
            <a:r>
              <a:rPr lang="en" sz="2000" dirty="0">
                <a:solidFill>
                  <a:srgbClr val="002060"/>
                </a:solidFill>
              </a:rPr>
              <a:t>, M. A. </a:t>
            </a:r>
            <a:r>
              <a:rPr lang="en" sz="2000" dirty="0" err="1">
                <a:solidFill>
                  <a:srgbClr val="002060"/>
                </a:solidFill>
              </a:rPr>
              <a:t>Mardyban</a:t>
            </a:r>
            <a:r>
              <a:rPr lang="en" sz="2000" dirty="0">
                <a:solidFill>
                  <a:srgbClr val="002060"/>
                </a:solidFill>
              </a:rPr>
              <a:t>, A. Repko, R. V. </a:t>
            </a:r>
            <a:r>
              <a:rPr lang="en" sz="2000" dirty="0" err="1">
                <a:solidFill>
                  <a:srgbClr val="002060"/>
                </a:solidFill>
              </a:rPr>
              <a:t>Jolos</a:t>
            </a:r>
            <a:r>
              <a:rPr lang="en" sz="2000" dirty="0">
                <a:solidFill>
                  <a:srgbClr val="002060"/>
                </a:solidFill>
              </a:rPr>
              <a:t>, P. -G. Reinhard and </a:t>
            </a:r>
            <a:r>
              <a:rPr lang="en" sz="1800" dirty="0">
                <a:solidFill>
                  <a:srgbClr val="002060"/>
                </a:solidFill>
                <a:effectLst/>
                <a:latin typeface="CMR10"/>
              </a:rPr>
              <a:t>A. A. </a:t>
            </a:r>
            <a:r>
              <a:rPr lang="en" sz="1800" dirty="0" err="1">
                <a:solidFill>
                  <a:srgbClr val="002060"/>
                </a:solidFill>
                <a:effectLst/>
                <a:latin typeface="CMR10"/>
              </a:rPr>
              <a:t>Dzhioev</a:t>
            </a:r>
            <a:br>
              <a:rPr lang="en" sz="1800" dirty="0">
                <a:solidFill>
                  <a:srgbClr val="002060"/>
                </a:solidFill>
                <a:effectLst/>
                <a:latin typeface="CMR10"/>
              </a:rPr>
            </a:br>
            <a:r>
              <a:rPr lang="en" sz="1800" dirty="0">
                <a:solidFill>
                  <a:srgbClr val="002060"/>
                </a:solidFill>
                <a:effectLst/>
                <a:latin typeface="CMR10"/>
              </a:rPr>
              <a:t>(</a:t>
            </a:r>
            <a:r>
              <a:rPr lang="en" dirty="0">
                <a:solidFill>
                  <a:srgbClr val="002060"/>
                </a:solidFill>
                <a:latin typeface="CMR10"/>
              </a:rPr>
              <a:t>29.05 a</a:t>
            </a:r>
            <a:r>
              <a:rPr lang="en" sz="1800" dirty="0">
                <a:solidFill>
                  <a:srgbClr val="002060"/>
                </a:solidFill>
                <a:effectLst/>
                <a:latin typeface="CMR10"/>
              </a:rPr>
              <a:t>ccepted in PRC) </a:t>
            </a:r>
            <a:endParaRPr lang="en" sz="2400" dirty="0">
              <a:solidFill>
                <a:srgbClr val="002060"/>
              </a:solidFill>
            </a:endParaRPr>
          </a:p>
          <a:p>
            <a:pPr algn="ctr"/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9AB57C5-3FF5-98D4-DE70-B2227D65F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350" y="5807631"/>
            <a:ext cx="981922" cy="98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619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C4236BB-18CD-F74D-8BF4-BFB9A4424F4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3F2912-F654-5ED3-6AC4-170651E21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85" y="282718"/>
            <a:ext cx="11067844" cy="1325563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 the moment, there are experimental* spectroscopic data only for </a:t>
            </a:r>
            <a:r>
              <a:rPr lang="ru-RU" sz="3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sz="3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/7 nuclei</a:t>
            </a:r>
            <a:r>
              <a:rPr lang="ru-RU" sz="3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r>
              <a:rPr lang="en-US" sz="3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2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250,252,254</a:t>
            </a:r>
            <a:r>
              <a:rPr lang="en-US" sz="3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endParaRPr lang="ru-RU" sz="32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11" name="Таблица 11">
            <a:extLst>
              <a:ext uri="{FF2B5EF4-FFF2-40B4-BE49-F238E27FC236}">
                <a16:creationId xmlns:a16="http://schemas.microsoft.com/office/drawing/2014/main" id="{CA8D7745-D04D-9ED7-510D-D319CA5763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5506099"/>
              </p:ext>
            </p:extLst>
          </p:nvPr>
        </p:nvGraphicFramePr>
        <p:xfrm>
          <a:off x="321398" y="1760681"/>
          <a:ext cx="11727035" cy="34339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0858">
                  <a:extLst>
                    <a:ext uri="{9D8B030D-6E8A-4147-A177-3AD203B41FA5}">
                      <a16:colId xmlns:a16="http://schemas.microsoft.com/office/drawing/2014/main" val="3223440212"/>
                    </a:ext>
                  </a:extLst>
                </a:gridCol>
                <a:gridCol w="5068389">
                  <a:extLst>
                    <a:ext uri="{9D8B030D-6E8A-4147-A177-3AD203B41FA5}">
                      <a16:colId xmlns:a16="http://schemas.microsoft.com/office/drawing/2014/main" val="359505817"/>
                    </a:ext>
                  </a:extLst>
                </a:gridCol>
                <a:gridCol w="4077788">
                  <a:extLst>
                    <a:ext uri="{9D8B030D-6E8A-4147-A177-3AD203B41FA5}">
                      <a16:colId xmlns:a16="http://schemas.microsoft.com/office/drawing/2014/main" val="3423625556"/>
                    </a:ext>
                  </a:extLst>
                </a:gridCol>
              </a:tblGrid>
              <a:tr h="3433982">
                <a:tc>
                  <a:txBody>
                    <a:bodyPr/>
                    <a:lstStyle/>
                    <a:p>
                      <a:br>
                        <a:rPr lang="en-US" dirty="0"/>
                      </a:br>
                      <a:br>
                        <a:rPr lang="en-US" dirty="0"/>
                      </a:br>
                      <a:br>
                        <a:rPr lang="en-US" dirty="0"/>
                      </a:br>
                      <a:br>
                        <a:rPr lang="en-US" dirty="0"/>
                      </a:br>
                      <a:br>
                        <a:rPr lang="en-US" dirty="0"/>
                      </a:br>
                      <a:br>
                        <a:rPr lang="en-US" dirty="0"/>
                      </a:b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4555208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03AC8B-79EC-4A1C-53D7-41432D283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918" y="2095991"/>
            <a:ext cx="4688483" cy="27633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CE574F-CC24-C7C1-71C5-42EDFC870C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29172" b="-58"/>
          <a:stretch/>
        </p:blipFill>
        <p:spPr>
          <a:xfrm>
            <a:off x="8149866" y="2095991"/>
            <a:ext cx="3720736" cy="276336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431642F-D8C9-7BDE-3F75-64507CC1D8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414" b="13289"/>
          <a:stretch/>
        </p:blipFill>
        <p:spPr>
          <a:xfrm>
            <a:off x="9856119" y="4451244"/>
            <a:ext cx="653074" cy="25571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CBD8A44-41BA-DD1E-DB00-A1BEAEC4B3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6580" y="4451244"/>
            <a:ext cx="672627" cy="25570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18D7117-1B71-4030-7252-02E7ABCC6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509" y="2474621"/>
            <a:ext cx="1993794" cy="2006101"/>
          </a:xfrm>
          <a:prstGeom prst="rect">
            <a:avLst/>
          </a:prstGeom>
        </p:spPr>
      </p:pic>
      <p:graphicFrame>
        <p:nvGraphicFramePr>
          <p:cNvPr id="16" name="Таблица 16">
            <a:extLst>
              <a:ext uri="{FF2B5EF4-FFF2-40B4-BE49-F238E27FC236}">
                <a16:creationId xmlns:a16="http://schemas.microsoft.com/office/drawing/2014/main" id="{13A31FBA-41C0-855F-26FB-02DBB99134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4071493"/>
              </p:ext>
            </p:extLst>
          </p:nvPr>
        </p:nvGraphicFramePr>
        <p:xfrm>
          <a:off x="321398" y="5271820"/>
          <a:ext cx="11727036" cy="1131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1759">
                  <a:extLst>
                    <a:ext uri="{9D8B030D-6E8A-4147-A177-3AD203B41FA5}">
                      <a16:colId xmlns:a16="http://schemas.microsoft.com/office/drawing/2014/main" val="1222919712"/>
                    </a:ext>
                  </a:extLst>
                </a:gridCol>
                <a:gridCol w="2931759">
                  <a:extLst>
                    <a:ext uri="{9D8B030D-6E8A-4147-A177-3AD203B41FA5}">
                      <a16:colId xmlns:a16="http://schemas.microsoft.com/office/drawing/2014/main" val="686536076"/>
                    </a:ext>
                  </a:extLst>
                </a:gridCol>
                <a:gridCol w="2931759">
                  <a:extLst>
                    <a:ext uri="{9D8B030D-6E8A-4147-A177-3AD203B41FA5}">
                      <a16:colId xmlns:a16="http://schemas.microsoft.com/office/drawing/2014/main" val="2587071329"/>
                    </a:ext>
                  </a:extLst>
                </a:gridCol>
                <a:gridCol w="2931759">
                  <a:extLst>
                    <a:ext uri="{9D8B030D-6E8A-4147-A177-3AD203B41FA5}">
                      <a16:colId xmlns:a16="http://schemas.microsoft.com/office/drawing/2014/main" val="4186017087"/>
                    </a:ext>
                  </a:extLst>
                </a:gridCol>
              </a:tblGrid>
              <a:tr h="1131090">
                <a:tc>
                  <a:txBody>
                    <a:bodyPr/>
                    <a:lstStyle/>
                    <a:p>
                      <a:r>
                        <a:rPr lang="ru-RU" dirty="0"/>
                        <a:t>&gt;&gt;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1992992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A6F80F-C1B1-945A-1354-81F86A7EB12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1704"/>
          <a:stretch/>
        </p:blipFill>
        <p:spPr>
          <a:xfrm>
            <a:off x="433298" y="5468974"/>
            <a:ext cx="2698837" cy="7367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4FD9EA-6A10-FDC1-7317-4CC73E96E3D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72555" b="-940"/>
          <a:stretch/>
        </p:blipFill>
        <p:spPr>
          <a:xfrm>
            <a:off x="3696455" y="5477129"/>
            <a:ext cx="2076271" cy="73678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3C76C5-9AD7-DE37-21A4-572344AA52A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73121" b="-2688"/>
          <a:stretch/>
        </p:blipFill>
        <p:spPr>
          <a:xfrm>
            <a:off x="6747358" y="5468974"/>
            <a:ext cx="1987844" cy="7449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D2AB822-1CCB-9B5B-8D14-77EF8DF9323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73906" b="-3740"/>
          <a:stretch/>
        </p:blipFill>
        <p:spPr>
          <a:xfrm>
            <a:off x="9587541" y="5468973"/>
            <a:ext cx="1966085" cy="7367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941437-AA2F-7CC5-F18A-819184770DBF}"/>
              </a:ext>
            </a:extLst>
          </p:cNvPr>
          <p:cNvSpPr txBox="1"/>
          <p:nvPr/>
        </p:nvSpPr>
        <p:spPr>
          <a:xfrm>
            <a:off x="321398" y="6488668"/>
            <a:ext cx="1875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* NNDC data base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2884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FCEAA9-7ABB-D88A-7253-D9A195986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4684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DDC87E-7A11-B6AA-BF43-7C3653FE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3991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Backup slides</a:t>
            </a:r>
            <a:endParaRPr lang="ru-RU" sz="66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3034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BFC250-31F1-B718-BA7D-B7AA1716B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1193800"/>
            <a:ext cx="7391400" cy="56642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2E3815-EA63-A6F3-2BF4-628FEA407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462" y="232207"/>
            <a:ext cx="11899076" cy="1325563"/>
          </a:xfrm>
        </p:spPr>
        <p:txBody>
          <a:bodyPr>
            <a:noAutofit/>
          </a:bodyPr>
          <a:lstStyle/>
          <a:p>
            <a:pPr algn="ctr"/>
            <a:r>
              <a:rPr lang="en" sz="2400" b="1" dirty="0">
                <a:solidFill>
                  <a:srgbClr val="002060"/>
                </a:solidFill>
                <a:effectLst/>
                <a:latin typeface="CMR10"/>
              </a:rPr>
              <a:t>Obviously, so low energy is an artifact of the BCS description of a weak pairing. </a:t>
            </a:r>
            <a:br>
              <a:rPr lang="en" sz="2400" b="1" dirty="0">
                <a:solidFill>
                  <a:srgbClr val="002060"/>
                </a:solidFill>
                <a:effectLst/>
                <a:latin typeface="CMR10"/>
              </a:rPr>
            </a:br>
            <a:r>
              <a:rPr lang="en" sz="2400" b="1" dirty="0">
                <a:solidFill>
                  <a:srgbClr val="002060"/>
                </a:solidFill>
                <a:effectLst/>
                <a:latin typeface="CMR10"/>
              </a:rPr>
              <a:t>In this connection, SLy4 energy 0.611 MeV for 0</a:t>
            </a:r>
            <a:r>
              <a:rPr kumimoji="0" lang="en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MR10"/>
                <a:ea typeface="+mj-ea"/>
                <a:cs typeface="+mj-cs"/>
              </a:rPr>
              <a:t>+</a:t>
            </a:r>
            <a:r>
              <a:rPr kumimoji="0" lang="en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MR10"/>
                <a:ea typeface="+mj-ea"/>
                <a:cs typeface="+mj-cs"/>
              </a:rPr>
              <a:t>1</a:t>
            </a:r>
            <a:r>
              <a:rPr lang="en" sz="1000" b="1" dirty="0">
                <a:solidFill>
                  <a:srgbClr val="002060"/>
                </a:solidFill>
                <a:effectLst/>
                <a:latin typeface="CMR7"/>
              </a:rPr>
              <a:t> </a:t>
            </a:r>
            <a:r>
              <a:rPr lang="en" sz="2400" b="1" dirty="0">
                <a:solidFill>
                  <a:srgbClr val="002060"/>
                </a:solidFill>
                <a:effectLst/>
                <a:latin typeface="CMR10"/>
              </a:rPr>
              <a:t>state is more realistic </a:t>
            </a:r>
            <a:br>
              <a:rPr lang="en" sz="2400" b="1" dirty="0">
                <a:solidFill>
                  <a:srgbClr val="002060"/>
                </a:solidFill>
                <a:effectLst/>
                <a:latin typeface="CMR10"/>
              </a:rPr>
            </a:br>
            <a:r>
              <a:rPr lang="en" sz="2400" b="1" dirty="0">
                <a:solidFill>
                  <a:srgbClr val="002060"/>
                </a:solidFill>
                <a:effectLst/>
                <a:latin typeface="CMR10"/>
              </a:rPr>
              <a:t>(here we have a drop but not collapse of the neutron pairing). </a:t>
            </a:r>
            <a:br>
              <a:rPr lang="en" sz="2400" b="1" dirty="0">
                <a:solidFill>
                  <a:srgbClr val="002060"/>
                </a:solidFill>
              </a:rPr>
            </a:b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7DDA31-BC87-1BD1-517F-98E753DAF8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8548" y="2709409"/>
            <a:ext cx="5006990" cy="254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5793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D2BF79-CEA0-B9A6-8E1D-C4A96F57A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98561"/>
            <a:ext cx="7772400" cy="586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1451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834246-45C7-0FB4-DEEE-49A345B75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50" y="0"/>
            <a:ext cx="3959258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C642FD-C6F9-8A9D-2C4D-6B06402524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9499" y="70425"/>
            <a:ext cx="4389339" cy="392321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2A5D69-B981-302E-6300-3D0B5BB95D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7968" y="4069539"/>
            <a:ext cx="7772400" cy="27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736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1215A87-8D71-4340-665F-C7B1647FA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687005"/>
            <a:ext cx="7772400" cy="53650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BA2C14-D943-F328-2369-8B31BDABB59D}"/>
              </a:ext>
            </a:extLst>
          </p:cNvPr>
          <p:cNvSpPr txBox="1"/>
          <p:nvPr/>
        </p:nvSpPr>
        <p:spPr>
          <a:xfrm>
            <a:off x="825189" y="225340"/>
            <a:ext cx="108166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Dynamic of neutron spectrum with</a:t>
            </a:r>
            <a:br>
              <a:rPr lang="en-US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𝛽=0.3 (equilibrium deformation) and 𝛽=1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E6A008-62F0-D890-3387-BF34D83D1273}"/>
              </a:ext>
            </a:extLst>
          </p:cNvPr>
          <p:cNvSpPr txBox="1"/>
          <p:nvPr/>
        </p:nvSpPr>
        <p:spPr>
          <a:xfrm>
            <a:off x="249978" y="6081578"/>
            <a:ext cx="11692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20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There is a gap near the Fermi level (</a:t>
            </a:r>
            <a:r>
              <a:rPr lang="en-US" sz="20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both case</a:t>
            </a:r>
            <a:r>
              <a:rPr lang="en" sz="20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br>
              <a:rPr lang="en" sz="20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" sz="20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which can give strong pairing effects</a:t>
            </a:r>
            <a:endParaRPr lang="ru-RU" sz="2000" baseline="30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8701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8C651FB-2DB0-A541-DAAF-2988B547A6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055C75-ABF8-F23B-711F-929FBC05B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3334" y="765350"/>
            <a:ext cx="4148666" cy="6226701"/>
          </a:xfrm>
          <a:noFill/>
        </p:spPr>
        <p:txBody>
          <a:bodyPr>
            <a:normAutofit/>
          </a:bodyPr>
          <a:lstStyle/>
          <a:p>
            <a:r>
              <a:rPr lang="en-US" sz="3400" b="1" u="sng" dirty="0">
                <a:solidFill>
                  <a:srgbClr val="002060"/>
                </a:solidFill>
              </a:rPr>
              <a:t>Our tasks are:</a:t>
            </a:r>
            <a:br>
              <a:rPr lang="en-US" sz="3400" b="1" dirty="0">
                <a:solidFill>
                  <a:srgbClr val="002060"/>
                </a:solidFill>
              </a:rPr>
            </a:br>
            <a:br>
              <a:rPr lang="en-US" sz="3400" dirty="0">
                <a:solidFill>
                  <a:srgbClr val="002060"/>
                </a:solidFill>
              </a:rPr>
            </a:br>
            <a:r>
              <a:rPr lang="en-US" sz="3400" dirty="0">
                <a:solidFill>
                  <a:srgbClr val="002060"/>
                </a:solidFill>
              </a:rPr>
              <a:t>- </a:t>
            </a:r>
            <a:r>
              <a:rPr lang="en-US" sz="3400" dirty="0">
                <a:solidFill>
                  <a:srgbClr val="FF0000"/>
                </a:solidFill>
              </a:rPr>
              <a:t>to analyze </a:t>
            </a:r>
            <a:r>
              <a:rPr lang="en-US" sz="3400" dirty="0">
                <a:solidFill>
                  <a:srgbClr val="002060"/>
                </a:solidFill>
              </a:rPr>
              <a:t>the occurrence of the irregularity for </a:t>
            </a:r>
            <a:r>
              <a:rPr lang="en-US" sz="3400" baseline="30000" dirty="0">
                <a:solidFill>
                  <a:srgbClr val="002060"/>
                </a:solidFill>
              </a:rPr>
              <a:t>252,254</a:t>
            </a:r>
            <a:r>
              <a:rPr lang="en-US" sz="3400" dirty="0">
                <a:solidFill>
                  <a:srgbClr val="002060"/>
                </a:solidFill>
              </a:rPr>
              <a:t>No</a:t>
            </a:r>
            <a:br>
              <a:rPr lang="en-US" sz="3400" dirty="0">
                <a:solidFill>
                  <a:srgbClr val="002060"/>
                </a:solidFill>
              </a:rPr>
            </a:br>
            <a:br>
              <a:rPr lang="en-US" sz="3400" dirty="0">
                <a:solidFill>
                  <a:srgbClr val="002060"/>
                </a:solidFill>
              </a:rPr>
            </a:br>
            <a:r>
              <a:rPr lang="en-US" sz="3400" dirty="0">
                <a:solidFill>
                  <a:srgbClr val="002060"/>
                </a:solidFill>
              </a:rPr>
              <a:t>- </a:t>
            </a:r>
            <a:r>
              <a:rPr lang="en-US" sz="3400" dirty="0">
                <a:solidFill>
                  <a:srgbClr val="FF0000"/>
                </a:solidFill>
              </a:rPr>
              <a:t>to make predictions </a:t>
            </a:r>
            <a:r>
              <a:rPr lang="en-US" sz="3400" dirty="0">
                <a:solidFill>
                  <a:srgbClr val="002060"/>
                </a:solidFill>
              </a:rPr>
              <a:t>not only for the ground state energy band, but for other bands too</a:t>
            </a:r>
            <a:endParaRPr lang="ru-RU" sz="3400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0EAFA8-0DD2-F308-8607-004169AE8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67" y="1054758"/>
            <a:ext cx="7772400" cy="5658114"/>
          </a:xfrm>
          <a:prstGeom prst="rect">
            <a:avLst/>
          </a:prstGeom>
        </p:spPr>
      </p:pic>
      <p:sp>
        <p:nvSpPr>
          <p:cNvPr id="4" name="Заголовок 17">
            <a:extLst>
              <a:ext uri="{FF2B5EF4-FFF2-40B4-BE49-F238E27FC236}">
                <a16:creationId xmlns:a16="http://schemas.microsoft.com/office/drawing/2014/main" id="{1BB20D26-2756-0D22-2FB1-44221CA13962}"/>
              </a:ext>
            </a:extLst>
          </p:cNvPr>
          <p:cNvSpPr txBox="1">
            <a:spLocks/>
          </p:cNvSpPr>
          <p:nvPr/>
        </p:nvSpPr>
        <p:spPr>
          <a:xfrm>
            <a:off x="135467" y="256990"/>
            <a:ext cx="12056533" cy="101671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irregularity in </a:t>
            </a:r>
            <a:r>
              <a:rPr lang="en-US" sz="2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and </a:t>
            </a:r>
            <a:r>
              <a:rPr lang="en-US" sz="2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at low-energy spectrum</a:t>
            </a:r>
            <a:b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sz="2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7784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2EDBA21-2311-EEC5-C2D4-03F3886CA41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0967D8-5DB9-DA19-A20B-2C23A2D76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4184" y="149469"/>
            <a:ext cx="4088654" cy="65590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0DC209-D875-5D0C-21FF-3A5370753D29}"/>
              </a:ext>
            </a:extLst>
          </p:cNvPr>
          <p:cNvSpPr txBox="1"/>
          <p:nvPr/>
        </p:nvSpPr>
        <p:spPr>
          <a:xfrm>
            <a:off x="457733" y="554778"/>
            <a:ext cx="6727289" cy="6417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most of the cases, if the first state is collective, then the next one is 2qp and vice versa, but: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first K</a:t>
            </a:r>
            <a:r>
              <a:rPr lang="el-GR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2</a:t>
            </a:r>
            <a:r>
              <a:rPr lang="el-GR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states are </a:t>
            </a:r>
            <a:r>
              <a:rPr lang="el-GR" sz="1800" u="sng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γ-</a:t>
            </a:r>
            <a:r>
              <a:rPr lang="en-US" sz="1800" u="sng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vibrational collective 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(SLy6, SV-bas) and in 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(</a:t>
            </a:r>
            <a:r>
              <a:rPr lang="en-US" sz="1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SkM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*, SV-bas)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Instead, the first 2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states are </a:t>
            </a:r>
            <a:r>
              <a:rPr lang="en-US" sz="1800" u="sng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purely 2qp 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(</a:t>
            </a:r>
            <a:r>
              <a:rPr lang="en-US" sz="1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SkM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*) and in 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(SLy6)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Anyway, all the calculated 2+ lie above the observed 2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No) and 3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No) K-isomers</a:t>
            </a:r>
          </a:p>
          <a:p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know only IBM calculations </a:t>
            </a:r>
            <a:b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[A. D.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Efimov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I. N.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Izosimov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Phys. Atom.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84, 660 (2021)];</a:t>
            </a:r>
            <a:r>
              <a:rPr lang="en-US" sz="105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US" sz="105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05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A. D.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Efimov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I. N.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Izosimov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JINR-E6-2022-19 (2022)]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contrast to our results, calculations predict K</a:t>
            </a:r>
            <a:r>
              <a:rPr lang="el-GR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2</a:t>
            </a:r>
            <a:r>
              <a:rPr lang="el-GR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states at 1.09 MeV (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No) and 0.94 MeV (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No). </a:t>
            </a: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algn="ctr"/>
            <a:b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estimate the true relevance of various theoretical results for No isotopes, the experimental data are necessary. </a:t>
            </a:r>
            <a:endParaRPr lang="en-US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0DE2E7-A72C-7390-84CB-F32DC8FDC0E3}"/>
              </a:ext>
            </a:extLst>
          </p:cNvPr>
          <p:cNvSpPr txBox="1"/>
          <p:nvPr/>
        </p:nvSpPr>
        <p:spPr>
          <a:xfrm>
            <a:off x="3044456" y="214956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States K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lang="el-GR" sz="1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4714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A162312-9274-AC9C-6BF8-E5B5DEF2A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25" y="0"/>
            <a:ext cx="4499975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F76FED-1D3C-0AA7-B837-152D795AEE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7367" y="0"/>
            <a:ext cx="6186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009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7D9EF31-ED7E-1EFE-540C-E30634456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88092"/>
            <a:ext cx="7772400" cy="588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880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FA42BFD-96C0-465B-5901-F9781F43547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0730ED-C336-BBEA-4FAB-3461437D7240}"/>
              </a:ext>
            </a:extLst>
          </p:cNvPr>
          <p:cNvSpPr txBox="1"/>
          <p:nvPr/>
        </p:nvSpPr>
        <p:spPr>
          <a:xfrm>
            <a:off x="629552" y="1287535"/>
            <a:ext cx="11394831" cy="4693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low-lying spectrum of </a:t>
            </a:r>
            <a:r>
              <a:rPr lang="en-US" sz="2300" baseline="30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250,252,254</a:t>
            </a:r>
            <a:r>
              <a:rPr lang="en-US" sz="23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3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23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uadrupole moment of </a:t>
            </a:r>
            <a:r>
              <a:rPr lang="en-US" sz="2300" baseline="30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252,254</a:t>
            </a:r>
            <a:r>
              <a:rPr lang="en-US" sz="23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3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Dipole giant resonance in </a:t>
            </a:r>
            <a:r>
              <a:rPr lang="en-US" sz="2300" baseline="30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252,254</a:t>
            </a:r>
            <a:r>
              <a:rPr lang="en-US" sz="23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No; </a:t>
            </a:r>
            <a:endParaRPr lang="en-US" sz="23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3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scissors mode of </a:t>
            </a:r>
            <a:r>
              <a:rPr lang="en-US" sz="2300" baseline="30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250−256</a:t>
            </a:r>
            <a:r>
              <a:rPr lang="en-US" sz="23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3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Single-particle properties </a:t>
            </a:r>
            <a:br>
              <a:rPr lang="ru-RU" sz="23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3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 rotational bands in the </a:t>
            </a:r>
            <a:r>
              <a:rPr lang="en-US" sz="2300" baseline="30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252,254</a:t>
            </a:r>
            <a:r>
              <a:rPr lang="en-US" sz="23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No;  </a:t>
            </a:r>
            <a:endParaRPr lang="ru-RU" sz="23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3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Spontaneous fission for the nuclei </a:t>
            </a:r>
            <a:r>
              <a:rPr lang="en-US" sz="2300" baseline="30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250-260</a:t>
            </a:r>
            <a:r>
              <a:rPr lang="en-US" sz="23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</a:p>
          <a:p>
            <a:endParaRPr lang="en-US" sz="23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37B45A-A325-B5D7-6686-E6FCE942DC6D}"/>
              </a:ext>
            </a:extLst>
          </p:cNvPr>
          <p:cNvSpPr txBox="1"/>
          <p:nvPr/>
        </p:nvSpPr>
        <p:spPr>
          <a:xfrm>
            <a:off x="188753" y="253916"/>
            <a:ext cx="119985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chain of even-even Nobelium nuclei is one of the most studied superheavy nuclei: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BD10FB-0D5B-3B80-ECA4-13F1AAA29E8F}"/>
              </a:ext>
            </a:extLst>
          </p:cNvPr>
          <p:cNvSpPr txBox="1"/>
          <p:nvPr/>
        </p:nvSpPr>
        <p:spPr>
          <a:xfrm>
            <a:off x="188753" y="5702719"/>
            <a:ext cx="116468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But, despite the great interest in these nuclei, the characteristics</a:t>
            </a:r>
            <a:br>
              <a:rPr lang="ru-RU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the ground state of these isotopes are still poorly studied…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Нобелий, результатов — 800: изображения, стоковые фотографии, картинки без  лицензионных платежей | Shutterstock">
            <a:extLst>
              <a:ext uri="{FF2B5EF4-FFF2-40B4-BE49-F238E27FC236}">
                <a16:creationId xmlns:a16="http://schemas.microsoft.com/office/drawing/2014/main" id="{A6C4E77B-A1BF-BF69-7EEA-5EFBB59B7F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1"/>
          <a:stretch/>
        </p:blipFill>
        <p:spPr bwMode="auto">
          <a:xfrm>
            <a:off x="6609448" y="1734677"/>
            <a:ext cx="4953000" cy="33187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1587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D8DD453-D8B1-FA1A-8C58-98997E969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560294"/>
            <a:ext cx="7772400" cy="573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797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B5D308-E67A-ED9C-EF40-CFA7AD6A8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93253"/>
            <a:ext cx="7772400" cy="587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6706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68F3142-763D-54A6-D59B-8F961B0E6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045" y="1083213"/>
            <a:ext cx="10679909" cy="386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49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780D19-B6F3-4598-07AB-22649C3D5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743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Despite an impressive theoretical effort:</a:t>
            </a:r>
            <a:endParaRPr lang="ru-RU" sz="4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668B5C-95C7-AFD8-0810-1C69B42D0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7246" y="1434306"/>
            <a:ext cx="7468188" cy="5085764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ven modern self-consistent models still </a:t>
            </a:r>
            <a:br>
              <a:rPr lang="ru-RU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give rather different results 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exhibit troubles in description of shell structures and other features seen in experiment </a:t>
            </a:r>
          </a:p>
          <a:p>
            <a:endParaRPr lang="ru-RU" sz="20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work was partly done within </a:t>
            </a:r>
            <a:r>
              <a:rPr lang="en-US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QPM, IBM, double nuclear system, and cluster models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owever, the above models are not self-consistent)</a:t>
            </a:r>
          </a:p>
          <a:p>
            <a:endParaRPr lang="ru-RU" sz="20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is worth to enlarge the scope of calculated characteristics of </a:t>
            </a:r>
            <a:r>
              <a:rPr lang="en-US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superheavy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nuclei and inspect, </a:t>
            </a:r>
            <a:r>
              <a:rPr lang="en-US" sz="20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within the same self-consistent theory,</a:t>
            </a:r>
            <a:br>
              <a:rPr lang="ru-RU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full set of </a:t>
            </a:r>
            <a:r>
              <a:rPr lang="en-US" sz="20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low-energy vibrational states of main multipolarities:</a:t>
            </a:r>
            <a:br>
              <a:rPr lang="en-US" sz="20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el-GR" sz="20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sz="20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</a:t>
            </a:r>
            <a:r>
              <a:rPr lang="el-GR" sz="20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3</a:t>
            </a:r>
            <a:r>
              <a:rPr lang="el-GR" sz="20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0</a:t>
            </a:r>
            <a:r>
              <a:rPr lang="el-GR" sz="20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1</a:t>
            </a:r>
            <a:r>
              <a:rPr lang="el-GR" sz="20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</a:t>
            </a:r>
            <a:r>
              <a:rPr lang="el-GR" sz="20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8</a:t>
            </a:r>
            <a:r>
              <a:rPr lang="el-GR" sz="20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endParaRPr lang="en-US"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083915-F404-A195-3E27-602BAF54C4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931" b="9931"/>
          <a:stretch/>
        </p:blipFill>
        <p:spPr>
          <a:xfrm>
            <a:off x="526566" y="1236397"/>
            <a:ext cx="3164099" cy="5495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6280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9079F1-A84B-E2DE-C253-3F2FF434C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1352A07-9F2A-0EB1-BE40-9E707475DE6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ABBC5B-0828-82C6-5334-C064E47B5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5458"/>
            <a:ext cx="10515600" cy="481777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main attention is paid to </a:t>
            </a:r>
            <a:r>
              <a:rPr lang="en-US" baseline="30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252,254</a:t>
            </a:r>
            <a:r>
              <a:rPr lang="en-US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where calculated: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el-GR" sz="2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  <a:r>
              <a:rPr lang="el-GR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8</a:t>
            </a:r>
            <a:r>
              <a:rPr lang="el-GR" sz="2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isomers </a:t>
            </a:r>
            <a:b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(at 1.361 MeV in </a:t>
            </a:r>
            <a:r>
              <a:rPr lang="en-US" sz="20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and 1.747 MeV in </a:t>
            </a:r>
            <a:r>
              <a:rPr lang="en-US" sz="20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No)</a:t>
            </a:r>
            <a:b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Pairing vibrations K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States K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=2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Hexadecapole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states with K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3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4</a:t>
            </a:r>
            <a:r>
              <a:rPr lang="en-US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endParaRPr lang="en-US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Octupole states with K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1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3</a:t>
            </a:r>
            <a:r>
              <a:rPr lang="en-US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endParaRPr lang="en-US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589267-47FF-A7C0-2FF4-2E19606FEA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0" t="6056" r="1" b="4815"/>
          <a:stretch/>
        </p:blipFill>
        <p:spPr>
          <a:xfrm>
            <a:off x="284813" y="365125"/>
            <a:ext cx="11700086" cy="99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8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AE29A-6861-4EFD-0EAF-01A9A8C88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7B8376-1106-12A1-3207-20583BBFF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2AFFDBB-374E-ECD4-A2A7-0663EEFD93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C366AE-6C26-A3D7-3003-6739365AF5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0" t="6056" r="1" b="4815"/>
          <a:stretch/>
        </p:blipFill>
        <p:spPr>
          <a:xfrm>
            <a:off x="284813" y="365125"/>
            <a:ext cx="11700086" cy="998980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9CAE6BF4-A600-EDA4-C9B7-E4FC8E34156C}"/>
              </a:ext>
            </a:extLst>
          </p:cNvPr>
          <p:cNvSpPr/>
          <p:nvPr/>
        </p:nvSpPr>
        <p:spPr>
          <a:xfrm>
            <a:off x="2423873" y="365125"/>
            <a:ext cx="1015170" cy="10103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1EE7FEA1-1F1D-C74F-DB75-86DB069F505A}"/>
              </a:ext>
            </a:extLst>
          </p:cNvPr>
          <p:cNvSpPr/>
          <p:nvPr/>
        </p:nvSpPr>
        <p:spPr>
          <a:xfrm>
            <a:off x="4522890" y="351175"/>
            <a:ext cx="1015170" cy="10103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21EF995D-6EF2-C305-6EEE-61C5EC024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5458"/>
            <a:ext cx="10515600" cy="481777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main attention is paid to </a:t>
            </a:r>
            <a:r>
              <a:rPr lang="en-US" baseline="30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252,254</a:t>
            </a:r>
            <a:r>
              <a:rPr lang="en-US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where calculated: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el-GR" sz="2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  <a:r>
              <a:rPr lang="el-GR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8</a:t>
            </a:r>
            <a:r>
              <a:rPr lang="el-GR" sz="2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isomers </a:t>
            </a:r>
            <a:b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(at 1.361 MeV in </a:t>
            </a:r>
            <a:r>
              <a:rPr lang="en-US" sz="20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and 1.747 MeV in </a:t>
            </a:r>
            <a:r>
              <a:rPr lang="en-US" sz="20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No)</a:t>
            </a:r>
            <a:b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Pairing vibrations K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States K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=2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Hexadecapole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states with K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3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4</a:t>
            </a:r>
            <a:r>
              <a:rPr lang="en-US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endParaRPr lang="en-US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Octupole states with K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1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3</a:t>
            </a:r>
            <a:r>
              <a:rPr lang="en-US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endParaRPr lang="en-US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067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055F318-C367-2779-7A92-1622CF8CB6E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69DC61-FAF3-A158-B3A8-2D50672CE9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980" b="5518"/>
          <a:stretch/>
        </p:blipFill>
        <p:spPr>
          <a:xfrm>
            <a:off x="88843" y="748072"/>
            <a:ext cx="3860929" cy="1692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7">
            <a:extLst>
              <a:ext uri="{FF2B5EF4-FFF2-40B4-BE49-F238E27FC236}">
                <a16:creationId xmlns:a16="http://schemas.microsoft.com/office/drawing/2014/main" id="{9FF65371-5CDD-33AA-54C3-4EB4BF091541}"/>
              </a:ext>
            </a:extLst>
          </p:cNvPr>
          <p:cNvSpPr txBox="1">
            <a:spLocks/>
          </p:cNvSpPr>
          <p:nvPr/>
        </p:nvSpPr>
        <p:spPr>
          <a:xfrm>
            <a:off x="88843" y="141603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Skyrme</a:t>
            </a:r>
            <a:r>
              <a:rPr lang="en-US" sz="3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forces</a:t>
            </a:r>
            <a:endParaRPr lang="ru-RU" sz="36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C57CAB-C227-B186-22DD-0F8F00475A5D}"/>
              </a:ext>
            </a:extLst>
          </p:cNvPr>
          <p:cNvSpPr txBox="1"/>
          <p:nvPr/>
        </p:nvSpPr>
        <p:spPr>
          <a:xfrm>
            <a:off x="3969785" y="1330770"/>
            <a:ext cx="34059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effectLst/>
                <a:latin typeface="ArialMT"/>
              </a:rPr>
              <a:t>[P. </a:t>
            </a:r>
            <a:r>
              <a:rPr lang="en-US" sz="1400" dirty="0" err="1">
                <a:solidFill>
                  <a:srgbClr val="002060"/>
                </a:solidFill>
                <a:effectLst/>
                <a:latin typeface="ArialMT"/>
              </a:rPr>
              <a:t>Klupfel</a:t>
            </a:r>
            <a:r>
              <a:rPr lang="en-US" sz="1400" dirty="0">
                <a:solidFill>
                  <a:srgbClr val="002060"/>
                </a:solidFill>
                <a:effectLst/>
                <a:latin typeface="ArialMT"/>
              </a:rPr>
              <a:t> et al, PRC 79 034310 (2009)] </a:t>
            </a:r>
            <a:endParaRPr lang="en-US" sz="1400" dirty="0">
              <a:solidFill>
                <a:srgbClr val="002060"/>
              </a:solidFill>
              <a:effectLst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04B63B-E510-84A0-6449-A6929AAA131D}"/>
              </a:ext>
            </a:extLst>
          </p:cNvPr>
          <p:cNvSpPr txBox="1"/>
          <p:nvPr/>
        </p:nvSpPr>
        <p:spPr>
          <a:xfrm>
            <a:off x="3969785" y="1698970"/>
            <a:ext cx="30372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effectLst/>
                <a:latin typeface="ArialMT"/>
              </a:rPr>
              <a:t>[J. </a:t>
            </a:r>
            <a:r>
              <a:rPr lang="en-US" sz="1400" dirty="0" err="1">
                <a:solidFill>
                  <a:srgbClr val="002060"/>
                </a:solidFill>
                <a:effectLst/>
                <a:latin typeface="ArialMT"/>
              </a:rPr>
              <a:t>Bartel</a:t>
            </a:r>
            <a:r>
              <a:rPr lang="en-US" sz="1400" dirty="0">
                <a:solidFill>
                  <a:srgbClr val="002060"/>
                </a:solidFill>
                <a:effectLst/>
                <a:latin typeface="ArialMT"/>
              </a:rPr>
              <a:t> et al, NPA 386, 79 (1982)] </a:t>
            </a:r>
            <a:endParaRPr lang="en-US" sz="1400" dirty="0">
              <a:solidFill>
                <a:srgbClr val="002060"/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43D898-1FC5-E0F9-EE42-A3CB483915DC}"/>
              </a:ext>
            </a:extLst>
          </p:cNvPr>
          <p:cNvSpPr txBox="1"/>
          <p:nvPr/>
        </p:nvSpPr>
        <p:spPr>
          <a:xfrm>
            <a:off x="3949772" y="2080030"/>
            <a:ext cx="61009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effectLst/>
                <a:latin typeface="ArialMT"/>
              </a:rPr>
              <a:t>[E. </a:t>
            </a:r>
            <a:r>
              <a:rPr lang="en-US" sz="1400" dirty="0" err="1">
                <a:solidFill>
                  <a:srgbClr val="002060"/>
                </a:solidFill>
                <a:effectLst/>
                <a:latin typeface="ArialMT"/>
              </a:rPr>
              <a:t>Chabanat</a:t>
            </a:r>
            <a:r>
              <a:rPr lang="en-US" sz="1400" dirty="0">
                <a:solidFill>
                  <a:srgbClr val="002060"/>
                </a:solidFill>
                <a:effectLst/>
                <a:latin typeface="ArialMT"/>
              </a:rPr>
              <a:t> et al, NPA, 635 231 (1998)] </a:t>
            </a:r>
            <a:endParaRPr lang="en-US" sz="1400" dirty="0">
              <a:solidFill>
                <a:srgbClr val="002060"/>
              </a:solidFill>
              <a:effectLst/>
            </a:endParaRPr>
          </a:p>
        </p:txBody>
      </p:sp>
      <p:sp>
        <p:nvSpPr>
          <p:cNvPr id="15" name="Заголовок 17">
            <a:extLst>
              <a:ext uri="{FF2B5EF4-FFF2-40B4-BE49-F238E27FC236}">
                <a16:creationId xmlns:a16="http://schemas.microsoft.com/office/drawing/2014/main" id="{AF8B3920-C616-6F8F-D0CC-78DFD76C8C5B}"/>
              </a:ext>
            </a:extLst>
          </p:cNvPr>
          <p:cNvSpPr txBox="1">
            <a:spLocks/>
          </p:cNvSpPr>
          <p:nvPr/>
        </p:nvSpPr>
        <p:spPr>
          <a:xfrm>
            <a:off x="99041" y="451256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Calculation details:</a:t>
            </a:r>
            <a:endParaRPr lang="ru-RU" sz="36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43FD25-B0A9-FD0A-45FD-4A8DBC3C686F}"/>
              </a:ext>
            </a:extLst>
          </p:cNvPr>
          <p:cNvSpPr txBox="1"/>
          <p:nvPr/>
        </p:nvSpPr>
        <p:spPr>
          <a:xfrm>
            <a:off x="88843" y="5054555"/>
            <a:ext cx="6669390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  <a:effectLst/>
                <a:latin typeface="ArialMT"/>
              </a:rPr>
              <a:t>Codes – </a:t>
            </a:r>
            <a:r>
              <a:rPr lang="en-US" sz="1800" dirty="0" err="1">
                <a:solidFill>
                  <a:srgbClr val="002060"/>
                </a:solidFill>
                <a:effectLst/>
                <a:latin typeface="ArialMT"/>
              </a:rPr>
              <a:t>SkyAx</a:t>
            </a:r>
            <a:r>
              <a:rPr lang="en-US" sz="1800" dirty="0">
                <a:solidFill>
                  <a:srgbClr val="002060"/>
                </a:solidFill>
                <a:effectLst/>
                <a:latin typeface="ArialMT"/>
              </a:rPr>
              <a:t> </a:t>
            </a:r>
            <a:r>
              <a:rPr lang="en-US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1400" dirty="0">
                <a:solidFill>
                  <a:srgbClr val="002060"/>
                </a:solidFill>
                <a:effectLst/>
                <a:latin typeface="ArialMT"/>
              </a:rPr>
              <a:t>[</a:t>
            </a:r>
            <a:r>
              <a:rPr lang="en-US" sz="1400" dirty="0">
                <a:solidFill>
                  <a:srgbClr val="002060"/>
                </a:solidFill>
                <a:effectLst/>
                <a:latin typeface="CMR9"/>
              </a:rPr>
              <a:t>P.-G. Reinhard </a:t>
            </a:r>
            <a:r>
              <a:rPr lang="en-US" sz="1400" dirty="0">
                <a:solidFill>
                  <a:srgbClr val="002060"/>
                </a:solidFill>
                <a:latin typeface="CMR9"/>
              </a:rPr>
              <a:t>et al</a:t>
            </a:r>
            <a:r>
              <a:rPr lang="en-US" sz="1400" dirty="0">
                <a:solidFill>
                  <a:srgbClr val="002060"/>
                </a:solidFill>
                <a:effectLst/>
                <a:latin typeface="CMR9"/>
              </a:rPr>
              <a:t>, Comp. Phys. </a:t>
            </a:r>
            <a:r>
              <a:rPr lang="en-US" sz="1400" dirty="0" err="1">
                <a:solidFill>
                  <a:srgbClr val="002060"/>
                </a:solidFill>
                <a:effectLst/>
                <a:latin typeface="CMR9"/>
              </a:rPr>
              <a:t>Communic</a:t>
            </a:r>
            <a:r>
              <a:rPr lang="en-US" sz="1400" dirty="0">
                <a:solidFill>
                  <a:srgbClr val="002060"/>
                </a:solidFill>
                <a:effectLst/>
                <a:latin typeface="CMR9"/>
              </a:rPr>
              <a:t>. </a:t>
            </a:r>
            <a:r>
              <a:rPr lang="en-US" sz="1400" dirty="0">
                <a:solidFill>
                  <a:srgbClr val="002060"/>
                </a:solidFill>
                <a:effectLst/>
                <a:latin typeface="CMBX9"/>
              </a:rPr>
              <a:t>258</a:t>
            </a:r>
            <a:r>
              <a:rPr lang="en-US" sz="1400" dirty="0">
                <a:solidFill>
                  <a:srgbClr val="002060"/>
                </a:solidFill>
                <a:effectLst/>
                <a:latin typeface="CMR9"/>
              </a:rPr>
              <a:t>, 107603 (2021)</a:t>
            </a:r>
            <a:r>
              <a:rPr lang="en-US" sz="1400" dirty="0">
                <a:solidFill>
                  <a:srgbClr val="002060"/>
                </a:solidFill>
                <a:effectLst/>
                <a:latin typeface="ArialMT"/>
              </a:rPr>
              <a:t>]</a:t>
            </a:r>
            <a:br>
              <a:rPr lang="en-US" sz="1600" dirty="0">
                <a:solidFill>
                  <a:srgbClr val="002060"/>
                </a:solidFill>
                <a:effectLst/>
                <a:latin typeface="ArialMT"/>
              </a:rPr>
            </a:br>
            <a:r>
              <a:rPr lang="en-US" sz="1600" dirty="0">
                <a:solidFill>
                  <a:srgbClr val="002060"/>
                </a:solidFill>
                <a:effectLst/>
                <a:latin typeface="ArialMT"/>
              </a:rPr>
              <a:t>	</a:t>
            </a:r>
            <a:r>
              <a:rPr lang="en-US" dirty="0">
                <a:solidFill>
                  <a:srgbClr val="002060"/>
                </a:solidFill>
                <a:effectLst/>
                <a:latin typeface="ArialMT"/>
              </a:rPr>
              <a:t>QRPA</a:t>
            </a:r>
            <a:r>
              <a:rPr lang="en-US" sz="1600" dirty="0">
                <a:solidFill>
                  <a:srgbClr val="002060"/>
                </a:solidFill>
                <a:effectLst/>
                <a:latin typeface="ArialMT"/>
              </a:rPr>
              <a:t>  </a:t>
            </a:r>
            <a:r>
              <a:rPr lang="en-US" sz="1400" dirty="0">
                <a:solidFill>
                  <a:srgbClr val="002060"/>
                </a:solidFill>
                <a:effectLst/>
                <a:latin typeface="ArialMT"/>
              </a:rPr>
              <a:t>[</a:t>
            </a:r>
            <a:r>
              <a:rPr lang="en-US" sz="1400" dirty="0">
                <a:solidFill>
                  <a:srgbClr val="002060"/>
                </a:solidFill>
                <a:effectLst/>
                <a:latin typeface="CMR9"/>
              </a:rPr>
              <a:t>A. Repko </a:t>
            </a:r>
            <a:r>
              <a:rPr lang="en-US" sz="1400" dirty="0">
                <a:solidFill>
                  <a:srgbClr val="002060"/>
                </a:solidFill>
                <a:latin typeface="CMR9"/>
              </a:rPr>
              <a:t>et</a:t>
            </a:r>
            <a:r>
              <a:rPr lang="en-US" sz="1400" dirty="0">
                <a:solidFill>
                  <a:srgbClr val="002060"/>
                </a:solidFill>
                <a:effectLst/>
                <a:latin typeface="CMR9"/>
              </a:rPr>
              <a:t> al, arXiv:1510.01248 (</a:t>
            </a:r>
            <a:r>
              <a:rPr lang="en-US" sz="1400" dirty="0" err="1">
                <a:solidFill>
                  <a:srgbClr val="002060"/>
                </a:solidFill>
                <a:effectLst/>
                <a:latin typeface="CMR9"/>
              </a:rPr>
              <a:t>nucl-th</a:t>
            </a:r>
            <a:r>
              <a:rPr lang="en-US" sz="1400" dirty="0">
                <a:solidFill>
                  <a:srgbClr val="002060"/>
                </a:solidFill>
                <a:effectLst/>
                <a:latin typeface="CMR9"/>
              </a:rPr>
              <a:t>), 2015] </a:t>
            </a:r>
            <a:endParaRPr lang="en-US" sz="1400" dirty="0">
              <a:solidFill>
                <a:srgbClr val="002060"/>
              </a:solidFill>
              <a:effectLst/>
              <a:latin typeface="Arial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MT"/>
              </a:rPr>
              <a:t>A</a:t>
            </a:r>
            <a:r>
              <a:rPr lang="en-US" sz="1800" dirty="0">
                <a:solidFill>
                  <a:srgbClr val="002060"/>
                </a:solidFill>
                <a:effectLst/>
                <a:latin typeface="ArialMT"/>
              </a:rPr>
              <a:t>ccurate extraction of spurious admixtures </a:t>
            </a:r>
            <a:br>
              <a:rPr lang="en-US" sz="1800" dirty="0">
                <a:solidFill>
                  <a:srgbClr val="002060"/>
                </a:solidFill>
                <a:effectLst/>
                <a:latin typeface="ArialMT"/>
              </a:rPr>
            </a:br>
            <a:r>
              <a:rPr lang="en-US" sz="1400" dirty="0">
                <a:solidFill>
                  <a:srgbClr val="002060"/>
                </a:solidFill>
                <a:effectLst/>
                <a:latin typeface="ArialMT"/>
              </a:rPr>
              <a:t>[</a:t>
            </a:r>
            <a:r>
              <a:rPr lang="en-US" sz="1400" dirty="0">
                <a:solidFill>
                  <a:srgbClr val="002060"/>
                </a:solidFill>
                <a:effectLst/>
                <a:latin typeface="CMR9"/>
              </a:rPr>
              <a:t>V. O. </a:t>
            </a:r>
            <a:r>
              <a:rPr lang="en-US" sz="1400" dirty="0" err="1">
                <a:solidFill>
                  <a:srgbClr val="002060"/>
                </a:solidFill>
                <a:effectLst/>
                <a:latin typeface="CMR9"/>
              </a:rPr>
              <a:t>Nesterenko</a:t>
            </a:r>
            <a:r>
              <a:rPr lang="en-US" sz="1400" dirty="0">
                <a:solidFill>
                  <a:srgbClr val="002060"/>
                </a:solidFill>
                <a:effectLst/>
                <a:latin typeface="CMR9"/>
              </a:rPr>
              <a:t> </a:t>
            </a:r>
            <a:r>
              <a:rPr lang="en-US" sz="1400" dirty="0">
                <a:solidFill>
                  <a:srgbClr val="002060"/>
                </a:solidFill>
                <a:latin typeface="CMR9"/>
              </a:rPr>
              <a:t>et</a:t>
            </a:r>
            <a:r>
              <a:rPr lang="en-US" sz="1400" dirty="0">
                <a:solidFill>
                  <a:srgbClr val="002060"/>
                </a:solidFill>
                <a:effectLst/>
                <a:latin typeface="CMR9"/>
              </a:rPr>
              <a:t> al, Eur. Phys. J. A </a:t>
            </a:r>
            <a:r>
              <a:rPr lang="en-US" sz="1400" dirty="0">
                <a:solidFill>
                  <a:srgbClr val="002060"/>
                </a:solidFill>
                <a:effectLst/>
                <a:latin typeface="CMBX9"/>
              </a:rPr>
              <a:t>55</a:t>
            </a:r>
            <a:r>
              <a:rPr lang="en-US" sz="1400" dirty="0">
                <a:solidFill>
                  <a:srgbClr val="002060"/>
                </a:solidFill>
                <a:effectLst/>
                <a:latin typeface="CMR9"/>
              </a:rPr>
              <a:t>, 213 (2019)</a:t>
            </a:r>
            <a:r>
              <a:rPr lang="en-US" sz="1400" dirty="0">
                <a:solidFill>
                  <a:srgbClr val="002060"/>
                </a:solidFill>
                <a:effectLst/>
                <a:latin typeface="ArialMT"/>
              </a:rPr>
              <a:t>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ArialMT"/>
              </a:rPr>
              <a:t>2D grid in cylindric coordinates </a:t>
            </a: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MT"/>
              </a:rPr>
              <a:t>A</a:t>
            </a:r>
            <a:r>
              <a:rPr lang="en-US" sz="1800" dirty="0">
                <a:solidFill>
                  <a:srgbClr val="002060"/>
                </a:solidFill>
                <a:effectLst/>
                <a:latin typeface="ArialMT"/>
              </a:rPr>
              <a:t>ll proton and neutron s-p levels up to +40 MeV  </a:t>
            </a:r>
            <a:endParaRPr lang="en-US" dirty="0">
              <a:solidFill>
                <a:srgbClr val="002060"/>
              </a:solidFill>
              <a:effectLst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60CD22A-2D3A-CAD7-AD64-A86DAD574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43" y="2443141"/>
            <a:ext cx="6139425" cy="1179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B5F3E88-26AE-AE1F-0A1C-9F0FB30AD444}"/>
              </a:ext>
            </a:extLst>
          </p:cNvPr>
          <p:cNvSpPr txBox="1"/>
          <p:nvPr/>
        </p:nvSpPr>
        <p:spPr>
          <a:xfrm>
            <a:off x="99041" y="3537777"/>
            <a:ext cx="97541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Times" pitchFamily="2" charset="0"/>
              </a:rPr>
              <a:t>W</a:t>
            </a:r>
            <a:r>
              <a:rPr lang="en-US" sz="1800" dirty="0">
                <a:solidFill>
                  <a:srgbClr val="002060"/>
                </a:solidFill>
                <a:effectLst/>
                <a:latin typeface="Times" pitchFamily="2" charset="0"/>
              </a:rPr>
              <a:t>here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" pitchFamily="2" charset="0"/>
              </a:rPr>
              <a:t>Gq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" pitchFamily="2" charset="0"/>
              </a:rPr>
              <a:t> </a:t>
            </a:r>
            <a:r>
              <a:rPr lang="en-US" sz="1800" dirty="0">
                <a:solidFill>
                  <a:srgbClr val="002060"/>
                </a:solidFill>
                <a:effectLst/>
                <a:latin typeface="Times" pitchFamily="2" charset="0"/>
              </a:rPr>
              <a:t>are pairing strength constants (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" pitchFamily="2" charset="0"/>
              </a:rPr>
              <a:t>q </a:t>
            </a:r>
            <a:r>
              <a:rPr lang="en-US" sz="1800" dirty="0">
                <a:solidFill>
                  <a:srgbClr val="002060"/>
                </a:solidFill>
                <a:effectLst/>
                <a:latin typeface="MTSY"/>
              </a:rPr>
              <a:t>=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" pitchFamily="2" charset="0"/>
              </a:rPr>
              <a:t>p,n</a:t>
            </a:r>
            <a:r>
              <a:rPr lang="en-US" sz="1800" dirty="0">
                <a:solidFill>
                  <a:srgbClr val="002060"/>
                </a:solidFill>
                <a:effectLst/>
                <a:latin typeface="Times" pitchFamily="2" charset="0"/>
              </a:rPr>
              <a:t>). 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sz="1800" dirty="0">
                <a:solidFill>
                  <a:srgbClr val="002060"/>
                </a:solidFill>
                <a:effectLst/>
                <a:latin typeface="Times" pitchFamily="2" charset="0"/>
              </a:rPr>
              <a:t>We get so-called</a:t>
            </a:r>
            <a:r>
              <a:rPr lang="ru-RU" sz="1800" dirty="0">
                <a:solidFill>
                  <a:srgbClr val="002060"/>
                </a:solidFill>
                <a:effectLst/>
                <a:latin typeface="Times" pitchFamily="2" charset="0"/>
              </a:rPr>
              <a:t> </a:t>
            </a:r>
            <a:r>
              <a:rPr lang="en-US" sz="1800" dirty="0">
                <a:solidFill>
                  <a:srgbClr val="002060"/>
                </a:solidFill>
                <a:effectLst/>
                <a:latin typeface="Times" pitchFamily="2" charset="0"/>
              </a:rPr>
              <a:t>density-dependent surface pairing for </a:t>
            </a:r>
            <a:r>
              <a:rPr lang="el-GR" sz="1800" dirty="0">
                <a:solidFill>
                  <a:srgbClr val="002060"/>
                </a:solidFill>
                <a:effectLst/>
                <a:latin typeface="RMTMI"/>
              </a:rPr>
              <a:t>η </a:t>
            </a:r>
            <a:r>
              <a:rPr lang="el-GR" sz="1800" dirty="0">
                <a:solidFill>
                  <a:srgbClr val="002060"/>
                </a:solidFill>
                <a:effectLst/>
                <a:latin typeface="MTSY"/>
              </a:rPr>
              <a:t>= </a:t>
            </a:r>
            <a:r>
              <a:rPr lang="el-GR" sz="1800" dirty="0">
                <a:solidFill>
                  <a:srgbClr val="002060"/>
                </a:solidFill>
                <a:effectLst/>
                <a:latin typeface="Times" pitchFamily="2" charset="0"/>
              </a:rPr>
              <a:t>1</a:t>
            </a:r>
            <a:r>
              <a:rPr lang="ru-RU" sz="1800" dirty="0">
                <a:solidFill>
                  <a:srgbClr val="002060"/>
                </a:solidFill>
                <a:effectLst/>
                <a:latin typeface="Times" pitchFamily="2" charset="0"/>
              </a:rPr>
              <a:t> </a:t>
            </a:r>
            <a:r>
              <a:rPr lang="en-US" sz="1800" dirty="0">
                <a:solidFill>
                  <a:srgbClr val="002060"/>
                </a:solidFill>
                <a:effectLst/>
                <a:latin typeface="Times" pitchFamily="2" charset="0"/>
              </a:rPr>
              <a:t>and </a:t>
            </a:r>
            <a:br>
              <a:rPr lang="en-US" sz="1800" dirty="0">
                <a:solidFill>
                  <a:srgbClr val="002060"/>
                </a:solidFill>
                <a:effectLst/>
                <a:latin typeface="Times" pitchFamily="2" charset="0"/>
              </a:rPr>
            </a:br>
            <a:r>
              <a:rPr lang="en-US" sz="1800" dirty="0">
                <a:solidFill>
                  <a:srgbClr val="002060"/>
                </a:solidFill>
                <a:effectLst/>
                <a:latin typeface="Times" pitchFamily="2" charset="0"/>
              </a:rPr>
              <a:t>volume pairing for </a:t>
            </a:r>
            <a:r>
              <a:rPr lang="el-GR" sz="1800" dirty="0">
                <a:solidFill>
                  <a:srgbClr val="002060"/>
                </a:solidFill>
                <a:effectLst/>
                <a:latin typeface="RMTMI"/>
              </a:rPr>
              <a:t>η </a:t>
            </a:r>
            <a:r>
              <a:rPr lang="el-GR" sz="1800" dirty="0">
                <a:solidFill>
                  <a:srgbClr val="002060"/>
                </a:solidFill>
                <a:effectLst/>
                <a:latin typeface="MTSY"/>
              </a:rPr>
              <a:t>= </a:t>
            </a:r>
            <a:r>
              <a:rPr lang="el-GR" sz="1800" dirty="0">
                <a:solidFill>
                  <a:srgbClr val="002060"/>
                </a:solidFill>
                <a:effectLst/>
                <a:latin typeface="Times" pitchFamily="2" charset="0"/>
              </a:rPr>
              <a:t>0</a:t>
            </a:r>
            <a:endParaRPr lang="el-GR" dirty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28F517-3636-5DCE-A9BC-B91D62754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8607" y="45776"/>
            <a:ext cx="4833177" cy="676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60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E3DA7F-2D32-CED5-7A4C-095E3987E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59" y="67411"/>
            <a:ext cx="3580351" cy="671107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8C64588-99FC-85C0-BDF5-776989065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684742"/>
            <a:ext cx="4871327" cy="80889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48A6FDE-A654-963F-2827-DFE4BD1236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6163" y="2619275"/>
            <a:ext cx="2991794" cy="80889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51F9EE1-C39E-1A82-2843-2E8ED99948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4303" y="3553808"/>
            <a:ext cx="4871327" cy="9362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4FDD3C8-6378-6B49-F8B8-1FC4EFE359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6163" y="4615649"/>
            <a:ext cx="2847608" cy="936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6C0370-93E2-D881-33DC-F52E912F1AFC}"/>
              </a:ext>
            </a:extLst>
          </p:cNvPr>
          <p:cNvSpPr txBox="1"/>
          <p:nvPr/>
        </p:nvSpPr>
        <p:spPr>
          <a:xfrm>
            <a:off x="4903835" y="186907"/>
            <a:ext cx="72556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characteristics of the ground states of </a:t>
            </a:r>
            <a:r>
              <a:rPr lang="ru-RU" sz="2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250-26</a:t>
            </a:r>
            <a:r>
              <a:rPr lang="en-US" sz="2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endParaRPr lang="ru-RU" sz="2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with increasing number neutrons</a:t>
            </a:r>
            <a:endParaRPr lang="ru-RU" sz="2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ru-RU" sz="2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72601D-716B-ACDA-C691-BAEFC55D7FC1}"/>
              </a:ext>
            </a:extLst>
          </p:cNvPr>
          <p:cNvSpPr txBox="1"/>
          <p:nvPr/>
        </p:nvSpPr>
        <p:spPr>
          <a:xfrm>
            <a:off x="4508607" y="5578159"/>
            <a:ext cx="7562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Initially it was assumed that these characteristics would evolve monotonically, but we see irregularity at </a:t>
            </a:r>
            <a:r>
              <a:rPr lang="en-US" sz="2400" baseline="30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252, 254</a:t>
            </a:r>
            <a:r>
              <a:rPr lang="en-US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endParaRPr lang="ru-RU" sz="24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79A515-E388-5871-E4EA-97A187388D45}"/>
              </a:ext>
            </a:extLst>
          </p:cNvPr>
          <p:cNvSpPr txBox="1"/>
          <p:nvPr/>
        </p:nvSpPr>
        <p:spPr>
          <a:xfrm>
            <a:off x="3433663" y="6178323"/>
            <a:ext cx="738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SLy6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2799844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3065597</TotalTime>
  <Words>4789</Words>
  <Application>Microsoft Macintosh PowerPoint</Application>
  <PresentationFormat>Широкоэкранный</PresentationFormat>
  <Paragraphs>584</Paragraphs>
  <Slides>42</Slides>
  <Notes>35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60" baseType="lpstr">
      <vt:lpstr>Arial</vt:lpstr>
      <vt:lpstr>ArialMT</vt:lpstr>
      <vt:lpstr>Calibri</vt:lpstr>
      <vt:lpstr>Calibri Light</vt:lpstr>
      <vt:lpstr>CMBX9</vt:lpstr>
      <vt:lpstr>CMMI10</vt:lpstr>
      <vt:lpstr>CMMI7</vt:lpstr>
      <vt:lpstr>CMR10</vt:lpstr>
      <vt:lpstr>CMR7</vt:lpstr>
      <vt:lpstr>CMR9</vt:lpstr>
      <vt:lpstr>MTMI</vt:lpstr>
      <vt:lpstr>MTSY</vt:lpstr>
      <vt:lpstr>MTSYN</vt:lpstr>
      <vt:lpstr>RMTMI</vt:lpstr>
      <vt:lpstr>Times</vt:lpstr>
      <vt:lpstr>Times New Roman</vt:lpstr>
      <vt:lpstr>Verdana</vt:lpstr>
      <vt:lpstr>Тема Office</vt:lpstr>
      <vt:lpstr>Презентация PowerPoint</vt:lpstr>
      <vt:lpstr>Spectroscopy of superheavy nuclei is hot research area </vt:lpstr>
      <vt:lpstr>At the moment, there are experimental* spectroscopic data only for 3/7 nuclei: 250,252,254No</vt:lpstr>
      <vt:lpstr>Презентация PowerPoint</vt:lpstr>
      <vt:lpstr>Despite an impressive theoretical effort: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At the moment, there are experimental* spectroscopic data only for 3/7 nuclei: 250,252,254No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Backup slides</vt:lpstr>
      <vt:lpstr>Obviously, so low energy is an artifact of the BCS description of a weak pairing.  In this connection, SLy4 energy 0.611 MeV for 0+1 state is more realistic  (here we have a drop but not collapse of the neutron pairing).  </vt:lpstr>
      <vt:lpstr>Презентация PowerPoint</vt:lpstr>
      <vt:lpstr>Презентация PowerPoint</vt:lpstr>
      <vt:lpstr>Презентация PowerPoint</vt:lpstr>
      <vt:lpstr>Our tasks are:  - to analyze the occurrence of the irregularity for 252,254No  - to make predictions not only for the ground state energy band, but for other bands too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Евгений Мардыбан</dc:creator>
  <cp:lastModifiedBy>HF5030</cp:lastModifiedBy>
  <cp:revision>474</cp:revision>
  <cp:lastPrinted>2024-10-23T11:00:41Z</cp:lastPrinted>
  <dcterms:created xsi:type="dcterms:W3CDTF">2023-08-16T09:26:17Z</dcterms:created>
  <dcterms:modified xsi:type="dcterms:W3CDTF">2025-06-09T08:50:52Z</dcterms:modified>
</cp:coreProperties>
</file>