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90" r:id="rId2"/>
    <p:sldId id="1675" r:id="rId3"/>
    <p:sldId id="389" r:id="rId4"/>
    <p:sldId id="1676" r:id="rId5"/>
    <p:sldId id="1677" r:id="rId6"/>
    <p:sldId id="1678" r:id="rId7"/>
    <p:sldId id="1674" r:id="rId8"/>
    <p:sldId id="494" r:id="rId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0"/>
    <a:srgbClr val="000000"/>
    <a:srgbClr val="0000FF"/>
    <a:srgbClr val="E646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34" autoAdjust="0"/>
    <p:restoredTop sz="86726" autoAdjust="0"/>
  </p:normalViewPr>
  <p:slideViewPr>
    <p:cSldViewPr>
      <p:cViewPr varScale="1">
        <p:scale>
          <a:sx n="101" d="100"/>
          <a:sy n="101" d="100"/>
        </p:scale>
        <p:origin x="1352" y="192"/>
      </p:cViewPr>
      <p:guideLst>
        <p:guide orient="horz" pos="2160"/>
        <p:guide pos="2880"/>
      </p:guideLst>
    </p:cSldViewPr>
  </p:slideViewPr>
  <p:outlineViewPr>
    <p:cViewPr>
      <p:scale>
        <a:sx n="33" d="100"/>
        <a:sy n="33" d="100"/>
      </p:scale>
      <p:origin x="0" y="20136"/>
    </p:cViewPr>
  </p:outlin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57B11F-1872-FF4E-8417-E8326F7E5C7D}" type="datetimeFigureOut">
              <a:rPr lang="en-US" smtClean="0"/>
              <a:t>6/22/25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F40A13-A293-E34A-9031-D4F6BB95F3F5}" type="slidenum">
              <a:rPr lang="en-US" smtClean="0"/>
              <a:t>‹#›</a:t>
            </a:fld>
            <a:endParaRPr lang="en-US"/>
          </a:p>
        </p:txBody>
      </p:sp>
    </p:spTree>
    <p:extLst>
      <p:ext uri="{BB962C8B-B14F-4D97-AF65-F5344CB8AC3E}">
        <p14:creationId xmlns:p14="http://schemas.microsoft.com/office/powerpoint/2010/main" val="20162236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1E4A4F9-A070-414F-BF03-02A213254846}" type="datetimeFigureOut">
              <a:rPr lang="fr-FR"/>
              <a:pPr>
                <a:defRPr/>
              </a:pPr>
              <a:t>22/06/2025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E3898CE-70A6-4B1D-B309-B108AE0FB14F}" type="slidenum">
              <a:rPr lang="fr-FR"/>
              <a:pPr>
                <a:defRPr/>
              </a:pPr>
              <a:t>‹#›</a:t>
            </a:fld>
            <a:endParaRPr lang="fr-FR"/>
          </a:p>
        </p:txBody>
      </p:sp>
    </p:spTree>
    <p:extLst>
      <p:ext uri="{BB962C8B-B14F-4D97-AF65-F5344CB8AC3E}">
        <p14:creationId xmlns:p14="http://schemas.microsoft.com/office/powerpoint/2010/main" val="26781992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pPr>
              <a:defRPr/>
            </a:pPr>
            <a:fld id="{0E3898CE-70A6-4B1D-B309-B108AE0FB14F}" type="slidenum">
              <a:rPr lang="fr-FR" smtClean="0"/>
              <a:pPr>
                <a:defRPr/>
              </a:pPr>
              <a:t>1</a:t>
            </a:fld>
            <a:endParaRPr lang="fr-FR"/>
          </a:p>
        </p:txBody>
      </p:sp>
    </p:spTree>
    <p:extLst>
      <p:ext uri="{BB962C8B-B14F-4D97-AF65-F5344CB8AC3E}">
        <p14:creationId xmlns:p14="http://schemas.microsoft.com/office/powerpoint/2010/main" val="277124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 </a:t>
            </a:r>
          </a:p>
        </p:txBody>
      </p:sp>
      <p:sp>
        <p:nvSpPr>
          <p:cNvPr id="4" name="Slide Number Placeholder 3"/>
          <p:cNvSpPr>
            <a:spLocks noGrp="1"/>
          </p:cNvSpPr>
          <p:nvPr>
            <p:ph type="sldNum" sz="quarter" idx="10"/>
          </p:nvPr>
        </p:nvSpPr>
        <p:spPr/>
        <p:txBody>
          <a:bodyPr/>
          <a:lstStyle/>
          <a:p>
            <a:pPr>
              <a:defRPr/>
            </a:pPr>
            <a:fld id="{0E3898CE-70A6-4B1D-B309-B108AE0FB14F}" type="slidenum">
              <a:rPr lang="fr-FR" smtClean="0"/>
              <a:pPr>
                <a:defRPr/>
              </a:pPr>
              <a:t>3</a:t>
            </a:fld>
            <a:endParaRPr lang="fr-FR"/>
          </a:p>
        </p:txBody>
      </p:sp>
    </p:spTree>
    <p:extLst>
      <p:ext uri="{BB962C8B-B14F-4D97-AF65-F5344CB8AC3E}">
        <p14:creationId xmlns:p14="http://schemas.microsoft.com/office/powerpoint/2010/main" val="247090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7B035-A8A1-F4B5-0E21-ADEFC60F3A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6637F0-1A59-4396-77C5-5F57475AAB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5E039B-AD54-9FE4-A82E-BD4B60385D1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626B585-68A9-9FF9-57E1-1E39904094F5}"/>
              </a:ext>
            </a:extLst>
          </p:cNvPr>
          <p:cNvSpPr>
            <a:spLocks noGrp="1"/>
          </p:cNvSpPr>
          <p:nvPr>
            <p:ph type="sldNum" sz="quarter" idx="10"/>
          </p:nvPr>
        </p:nvSpPr>
        <p:spPr/>
        <p:txBody>
          <a:bodyPr/>
          <a:lstStyle/>
          <a:p>
            <a:pPr>
              <a:defRPr/>
            </a:pPr>
            <a:fld id="{0E3898CE-70A6-4B1D-B309-B108AE0FB14F}" type="slidenum">
              <a:rPr lang="fr-FR" smtClean="0"/>
              <a:pPr>
                <a:defRPr/>
              </a:pPr>
              <a:t>4</a:t>
            </a:fld>
            <a:endParaRPr lang="fr-FR"/>
          </a:p>
        </p:txBody>
      </p:sp>
    </p:spTree>
    <p:extLst>
      <p:ext uri="{BB962C8B-B14F-4D97-AF65-F5344CB8AC3E}">
        <p14:creationId xmlns:p14="http://schemas.microsoft.com/office/powerpoint/2010/main" val="49414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DE806-283A-064D-FD84-65051E4502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2DAC62-4A6E-0729-8199-80BDC110FD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5305A7-3BC9-12F5-9A45-AB6F3D9D7D2F}"/>
              </a:ext>
            </a:extLst>
          </p:cNvPr>
          <p:cNvSpPr>
            <a:spLocks noGrp="1"/>
          </p:cNvSpPr>
          <p:nvPr>
            <p:ph type="body" idx="1"/>
          </p:nvPr>
        </p:nvSpPr>
        <p:spPr/>
        <p:txBody>
          <a:bodyPr/>
          <a:lstStyle/>
          <a:p>
            <a:r>
              <a:rPr lang="en-US" dirty="0"/>
              <a:t> </a:t>
            </a:r>
          </a:p>
        </p:txBody>
      </p:sp>
      <p:sp>
        <p:nvSpPr>
          <p:cNvPr id="4" name="Slide Number Placeholder 3">
            <a:extLst>
              <a:ext uri="{FF2B5EF4-FFF2-40B4-BE49-F238E27FC236}">
                <a16:creationId xmlns:a16="http://schemas.microsoft.com/office/drawing/2014/main" id="{DA608EB7-96BD-92E9-2893-02832083BA4B}"/>
              </a:ext>
            </a:extLst>
          </p:cNvPr>
          <p:cNvSpPr>
            <a:spLocks noGrp="1"/>
          </p:cNvSpPr>
          <p:nvPr>
            <p:ph type="sldNum" sz="quarter" idx="10"/>
          </p:nvPr>
        </p:nvSpPr>
        <p:spPr/>
        <p:txBody>
          <a:bodyPr/>
          <a:lstStyle/>
          <a:p>
            <a:pPr>
              <a:defRPr/>
            </a:pPr>
            <a:fld id="{0E3898CE-70A6-4B1D-B309-B108AE0FB14F}" type="slidenum">
              <a:rPr lang="fr-FR" smtClean="0"/>
              <a:pPr>
                <a:defRPr/>
              </a:pPr>
              <a:t>5</a:t>
            </a:fld>
            <a:endParaRPr lang="fr-FR"/>
          </a:p>
        </p:txBody>
      </p:sp>
    </p:spTree>
    <p:extLst>
      <p:ext uri="{BB962C8B-B14F-4D97-AF65-F5344CB8AC3E}">
        <p14:creationId xmlns:p14="http://schemas.microsoft.com/office/powerpoint/2010/main" val="1563033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CBDEC-9871-6B46-934C-1B805F743C5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389644-EC69-5F02-C262-5D4E176E56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6576D3-EE73-28E3-1859-E9780AF0D61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CBA3DF8-C81E-8587-14E8-C71EDF5D68DB}"/>
              </a:ext>
            </a:extLst>
          </p:cNvPr>
          <p:cNvSpPr>
            <a:spLocks noGrp="1"/>
          </p:cNvSpPr>
          <p:nvPr>
            <p:ph type="sldNum" sz="quarter" idx="10"/>
          </p:nvPr>
        </p:nvSpPr>
        <p:spPr/>
        <p:txBody>
          <a:bodyPr/>
          <a:lstStyle/>
          <a:p>
            <a:pPr>
              <a:defRPr/>
            </a:pPr>
            <a:fld id="{0E3898CE-70A6-4B1D-B309-B108AE0FB14F}" type="slidenum">
              <a:rPr lang="fr-FR" smtClean="0"/>
              <a:pPr>
                <a:defRPr/>
              </a:pPr>
              <a:t>6</a:t>
            </a:fld>
            <a:endParaRPr lang="fr-FR"/>
          </a:p>
        </p:txBody>
      </p:sp>
    </p:spTree>
    <p:extLst>
      <p:ext uri="{BB962C8B-B14F-4D97-AF65-F5344CB8AC3E}">
        <p14:creationId xmlns:p14="http://schemas.microsoft.com/office/powerpoint/2010/main" val="3876254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1FE1E-E97C-E593-1FF0-D56AA66BDF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879285-E5FE-90B0-35DC-F0C942FF2D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035AF8-724F-EB16-BF19-974874289C0F}"/>
              </a:ext>
            </a:extLst>
          </p:cNvPr>
          <p:cNvSpPr>
            <a:spLocks noGrp="1"/>
          </p:cNvSpPr>
          <p:nvPr>
            <p:ph type="body" idx="1"/>
          </p:nvPr>
        </p:nvSpPr>
        <p:spPr/>
        <p:txBody>
          <a:bodyPr/>
          <a:lstStyle/>
          <a:p>
            <a:r>
              <a:rPr lang="en-US" dirty="0"/>
              <a:t> </a:t>
            </a:r>
          </a:p>
          <a:p>
            <a:endParaRPr lang="en-US" dirty="0"/>
          </a:p>
        </p:txBody>
      </p:sp>
      <p:sp>
        <p:nvSpPr>
          <p:cNvPr id="4" name="Slide Number Placeholder 3">
            <a:extLst>
              <a:ext uri="{FF2B5EF4-FFF2-40B4-BE49-F238E27FC236}">
                <a16:creationId xmlns:a16="http://schemas.microsoft.com/office/drawing/2014/main" id="{5F4CE94F-C897-D8B9-9133-F291D438240E}"/>
              </a:ext>
            </a:extLst>
          </p:cNvPr>
          <p:cNvSpPr>
            <a:spLocks noGrp="1"/>
          </p:cNvSpPr>
          <p:nvPr>
            <p:ph type="sldNum" sz="quarter" idx="10"/>
          </p:nvPr>
        </p:nvSpPr>
        <p:spPr/>
        <p:txBody>
          <a:bodyPr/>
          <a:lstStyle/>
          <a:p>
            <a:pPr>
              <a:defRPr/>
            </a:pPr>
            <a:fld id="{0E3898CE-70A6-4B1D-B309-B108AE0FB14F}" type="slidenum">
              <a:rPr lang="fr-FR" smtClean="0"/>
              <a:pPr>
                <a:defRPr/>
              </a:pPr>
              <a:t>7</a:t>
            </a:fld>
            <a:endParaRPr lang="fr-FR"/>
          </a:p>
        </p:txBody>
      </p:sp>
    </p:spTree>
    <p:extLst>
      <p:ext uri="{BB962C8B-B14F-4D97-AF65-F5344CB8AC3E}">
        <p14:creationId xmlns:p14="http://schemas.microsoft.com/office/powerpoint/2010/main" val="3935744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600">
                <a:solidFill>
                  <a:schemeClr val="tx1"/>
                </a:solidFill>
                <a:latin typeface="Arial" charset="0"/>
                <a:ea typeface="ＭＳ Ｐゴシック" charset="0"/>
                <a:cs typeface="Arial" charset="0"/>
              </a:defRPr>
            </a:lvl1pPr>
            <a:lvl2pPr marL="742950" indent="-285750">
              <a:defRPr sz="1600">
                <a:solidFill>
                  <a:schemeClr val="tx1"/>
                </a:solidFill>
                <a:latin typeface="Arial" charset="0"/>
                <a:ea typeface="Arial" charset="0"/>
                <a:cs typeface="Arial" charset="0"/>
              </a:defRPr>
            </a:lvl2pPr>
            <a:lvl3pPr marL="1143000" indent="-228600">
              <a:defRPr sz="1600">
                <a:solidFill>
                  <a:schemeClr val="tx1"/>
                </a:solidFill>
                <a:latin typeface="Arial" charset="0"/>
                <a:ea typeface="Arial" charset="0"/>
                <a:cs typeface="Arial" charset="0"/>
              </a:defRPr>
            </a:lvl3pPr>
            <a:lvl4pPr marL="1600200" indent="-228600">
              <a:defRPr sz="1600">
                <a:solidFill>
                  <a:schemeClr val="tx1"/>
                </a:solidFill>
                <a:latin typeface="Arial" charset="0"/>
                <a:ea typeface="Arial" charset="0"/>
                <a:cs typeface="Arial" charset="0"/>
              </a:defRPr>
            </a:lvl4pPr>
            <a:lvl5pPr marL="2057400" indent="-228600">
              <a:defRPr sz="1600">
                <a:solidFill>
                  <a:schemeClr val="tx1"/>
                </a:solidFill>
                <a:latin typeface="Arial" charset="0"/>
                <a:ea typeface="Arial" charset="0"/>
                <a:cs typeface="Arial" charset="0"/>
              </a:defRPr>
            </a:lvl5pPr>
            <a:lvl6pPr marL="25146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6pPr>
            <a:lvl7pPr marL="29718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7pPr>
            <a:lvl8pPr marL="34290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8pPr>
            <a:lvl9pPr marL="3886200" indent="-228600" eaLnBrk="0" fontAlgn="base" hangingPunct="0">
              <a:spcBef>
                <a:spcPct val="0"/>
              </a:spcBef>
              <a:spcAft>
                <a:spcPts val="1050"/>
              </a:spcAft>
              <a:buClr>
                <a:srgbClr val="000000"/>
              </a:buClr>
              <a:buSzPct val="45000"/>
              <a:defRPr sz="1600">
                <a:solidFill>
                  <a:schemeClr val="tx1"/>
                </a:solidFill>
                <a:latin typeface="Arial" charset="0"/>
                <a:ea typeface="Arial" charset="0"/>
                <a:cs typeface="Arial" charset="0"/>
              </a:defRPr>
            </a:lvl9pPr>
          </a:lstStyle>
          <a:p>
            <a:fld id="{B9D2F29B-A39A-954A-9216-BC27B1EF4E6A}" type="slidenum">
              <a:rPr lang="en-US" sz="1200"/>
              <a:pPr/>
              <a:t>8</a:t>
            </a:fld>
            <a:endParaRPr lang="en-US" sz="120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dirty="0">
                <a:latin typeface="Arial" charset="0"/>
                <a:cs typeface="Arial" charset="0"/>
              </a:rPr>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2AA5F94-DAA2-4BB4-9AAA-475D9D2882F0}" type="slidenum">
              <a:rPr lang="fr-FR"/>
              <a:pPr>
                <a:defRPr/>
              </a:pPr>
              <a:t>‹#›</a:t>
            </a:fld>
            <a:endParaRPr lang="fr-FR"/>
          </a:p>
        </p:txBody>
      </p:sp>
    </p:spTree>
    <p:extLst>
      <p:ext uri="{BB962C8B-B14F-4D97-AF65-F5344CB8AC3E}">
        <p14:creationId xmlns:p14="http://schemas.microsoft.com/office/powerpoint/2010/main" val="185718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198D737-4228-4C38-B33A-4B49E5614A7B}" type="slidenum">
              <a:rPr lang="fr-FR"/>
              <a:pPr>
                <a:defRPr/>
              </a:pPr>
              <a:t>‹#›</a:t>
            </a:fld>
            <a:endParaRPr lang="fr-FR"/>
          </a:p>
        </p:txBody>
      </p:sp>
    </p:spTree>
    <p:extLst>
      <p:ext uri="{BB962C8B-B14F-4D97-AF65-F5344CB8AC3E}">
        <p14:creationId xmlns:p14="http://schemas.microsoft.com/office/powerpoint/2010/main" val="1355559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6DF4E4E-0493-4C8B-A2F2-AEEF986F6E52}" type="slidenum">
              <a:rPr lang="fr-FR"/>
              <a:pPr>
                <a:defRPr/>
              </a:pPr>
              <a:t>‹#›</a:t>
            </a:fld>
            <a:endParaRPr lang="fr-FR"/>
          </a:p>
        </p:txBody>
      </p:sp>
    </p:spTree>
    <p:extLst>
      <p:ext uri="{BB962C8B-B14F-4D97-AF65-F5344CB8AC3E}">
        <p14:creationId xmlns:p14="http://schemas.microsoft.com/office/powerpoint/2010/main" val="47916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6AAA047-8AEF-4C69-86C3-C9A280890182}" type="slidenum">
              <a:rPr lang="fr-FR"/>
              <a:pPr>
                <a:defRPr/>
              </a:pPr>
              <a:t>‹#›</a:t>
            </a:fld>
            <a:endParaRPr lang="fr-FR"/>
          </a:p>
        </p:txBody>
      </p:sp>
    </p:spTree>
    <p:extLst>
      <p:ext uri="{BB962C8B-B14F-4D97-AF65-F5344CB8AC3E}">
        <p14:creationId xmlns:p14="http://schemas.microsoft.com/office/powerpoint/2010/main" val="4145808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5"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F620F82-76D5-4D77-BC21-5A4268D496F6}" type="slidenum">
              <a:rPr lang="fr-FR"/>
              <a:pPr>
                <a:defRPr/>
              </a:pPr>
              <a:t>‹#›</a:t>
            </a:fld>
            <a:endParaRPr lang="fr-FR"/>
          </a:p>
        </p:txBody>
      </p:sp>
    </p:spTree>
    <p:extLst>
      <p:ext uri="{BB962C8B-B14F-4D97-AF65-F5344CB8AC3E}">
        <p14:creationId xmlns:p14="http://schemas.microsoft.com/office/powerpoint/2010/main" val="4241598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9240E01-1DDF-4704-8DDC-978A7A0AD2EC}" type="slidenum">
              <a:rPr lang="fr-FR"/>
              <a:pPr>
                <a:defRPr/>
              </a:pPr>
              <a:t>‹#›</a:t>
            </a:fld>
            <a:endParaRPr lang="fr-FR"/>
          </a:p>
        </p:txBody>
      </p:sp>
    </p:spTree>
    <p:extLst>
      <p:ext uri="{BB962C8B-B14F-4D97-AF65-F5344CB8AC3E}">
        <p14:creationId xmlns:p14="http://schemas.microsoft.com/office/powerpoint/2010/main" val="2850701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8"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9718A4F5-7B53-4BFD-86F4-1EDCF116CB5F}" type="slidenum">
              <a:rPr lang="fr-FR"/>
              <a:pPr>
                <a:defRPr/>
              </a:pPr>
              <a:t>‹#›</a:t>
            </a:fld>
            <a:endParaRPr lang="fr-FR"/>
          </a:p>
        </p:txBody>
      </p:sp>
    </p:spTree>
    <p:extLst>
      <p:ext uri="{BB962C8B-B14F-4D97-AF65-F5344CB8AC3E}">
        <p14:creationId xmlns:p14="http://schemas.microsoft.com/office/powerpoint/2010/main" val="3861743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4"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E51AD37E-EE59-41F9-9DC3-0CD03DC07E77}" type="slidenum">
              <a:rPr lang="fr-FR"/>
              <a:pPr>
                <a:defRPr/>
              </a:pPr>
              <a:t>‹#›</a:t>
            </a:fld>
            <a:endParaRPr lang="fr-FR"/>
          </a:p>
        </p:txBody>
      </p:sp>
    </p:spTree>
    <p:extLst>
      <p:ext uri="{BB962C8B-B14F-4D97-AF65-F5344CB8AC3E}">
        <p14:creationId xmlns:p14="http://schemas.microsoft.com/office/powerpoint/2010/main" val="196479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3"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F10942A-3396-4E26-B660-1DA9C9F599E0}" type="slidenum">
              <a:rPr lang="fr-FR"/>
              <a:pPr>
                <a:defRPr/>
              </a:pPr>
              <a:t>‹#›</a:t>
            </a:fld>
            <a:endParaRPr lang="fr-FR"/>
          </a:p>
        </p:txBody>
      </p:sp>
    </p:spTree>
    <p:extLst>
      <p:ext uri="{BB962C8B-B14F-4D97-AF65-F5344CB8AC3E}">
        <p14:creationId xmlns:p14="http://schemas.microsoft.com/office/powerpoint/2010/main" val="159433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B9DE9A2-7386-464B-8932-B8D904D0A66D}" type="slidenum">
              <a:rPr lang="fr-FR"/>
              <a:pPr>
                <a:defRPr/>
              </a:pPr>
              <a:t>‹#›</a:t>
            </a:fld>
            <a:endParaRPr lang="fr-FR"/>
          </a:p>
        </p:txBody>
      </p:sp>
    </p:spTree>
    <p:extLst>
      <p:ext uri="{BB962C8B-B14F-4D97-AF65-F5344CB8AC3E}">
        <p14:creationId xmlns:p14="http://schemas.microsoft.com/office/powerpoint/2010/main" val="2962299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r>
              <a:rPr lang="en-US"/>
              <a:t>Itzhak Tserruya</a:t>
            </a:r>
            <a:endParaRPr lang="fr-FR"/>
          </a:p>
        </p:txBody>
      </p:sp>
      <p:sp>
        <p:nvSpPr>
          <p:cNvPr id="6" name="Espace réservé du pied de page 4"/>
          <p:cNvSpPr>
            <a:spLocks noGrp="1"/>
          </p:cNvSpPr>
          <p:nvPr>
            <p:ph type="ftr" sz="quarter" idx="11"/>
          </p:nvPr>
        </p:nvSpPr>
        <p:spPr/>
        <p:txBody>
          <a:bodyPr/>
          <a:lstStyle>
            <a:lvl1pPr>
              <a:defRPr/>
            </a:lvl1pPr>
          </a:lstStyle>
          <a:p>
            <a:pPr>
              <a:defRPr/>
            </a:pPr>
            <a:r>
              <a:rPr lang="en-US"/>
              <a:t>62nd PAC-PP, June 23, 2025</a:t>
            </a: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E13C74-01FF-4C14-995A-2652EA7BD551}" type="slidenum">
              <a:rPr lang="fr-FR"/>
              <a:pPr>
                <a:defRPr/>
              </a:pPr>
              <a:t>‹#›</a:t>
            </a:fld>
            <a:endParaRPr lang="fr-FR"/>
          </a:p>
        </p:txBody>
      </p:sp>
    </p:spTree>
    <p:extLst>
      <p:ext uri="{BB962C8B-B14F-4D97-AF65-F5344CB8AC3E}">
        <p14:creationId xmlns:p14="http://schemas.microsoft.com/office/powerpoint/2010/main" val="167319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en-US"/>
              <a:t>Itzhak Tserruya</a:t>
            </a: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a:t>62nd PAC-PP, June 23, 2025</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354CB46-E9BE-4A8A-A36A-EAF21D934587}"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JINR.jpg"/>
          <p:cNvPicPr>
            <a:picLocks noChangeAspect="1"/>
          </p:cNvPicPr>
          <p:nvPr/>
        </p:nvPicPr>
        <p:blipFill rotWithShape="1">
          <a:blip r:embed="rId3">
            <a:alphaModFix amt="34000"/>
            <a:extLst>
              <a:ext uri="{28A0092B-C50C-407E-A947-70E740481C1C}">
                <a14:useLocalDpi xmlns:a14="http://schemas.microsoft.com/office/drawing/2010/main" val="0"/>
              </a:ext>
            </a:extLst>
          </a:blip>
          <a:srcRect t="50230" r="71199"/>
          <a:stretch/>
        </p:blipFill>
        <p:spPr>
          <a:xfrm>
            <a:off x="35339" y="342800"/>
            <a:ext cx="9143999" cy="7190656"/>
          </a:xfrm>
          <a:prstGeom prst="rect">
            <a:avLst/>
          </a:prstGeom>
        </p:spPr>
      </p:pic>
      <p:sp>
        <p:nvSpPr>
          <p:cNvPr id="8" name="TextBox 7"/>
          <p:cNvSpPr txBox="1"/>
          <p:nvPr/>
        </p:nvSpPr>
        <p:spPr>
          <a:xfrm>
            <a:off x="3059832" y="1765357"/>
            <a:ext cx="2287806" cy="369332"/>
          </a:xfrm>
          <a:prstGeom prst="rect">
            <a:avLst/>
          </a:prstGeom>
          <a:noFill/>
        </p:spPr>
        <p:txBody>
          <a:bodyPr wrap="none" rtlCol="0">
            <a:spAutoFit/>
          </a:bodyPr>
          <a:lstStyle/>
          <a:p>
            <a:r>
              <a:rPr lang="en-US" dirty="0"/>
              <a:t>JINR, June 23, 2025</a:t>
            </a:r>
          </a:p>
        </p:txBody>
      </p:sp>
      <p:sp>
        <p:nvSpPr>
          <p:cNvPr id="9" name="AutoShape 18"/>
          <p:cNvSpPr>
            <a:spLocks noChangeArrowheads="1"/>
          </p:cNvSpPr>
          <p:nvPr/>
        </p:nvSpPr>
        <p:spPr bwMode="auto">
          <a:xfrm>
            <a:off x="611560" y="790917"/>
            <a:ext cx="7920880" cy="742119"/>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gn="ctr">
              <a:lnSpc>
                <a:spcPct val="120000"/>
              </a:lnSpc>
              <a:spcAft>
                <a:spcPts val="1200"/>
              </a:spcAft>
            </a:pPr>
            <a:r>
              <a:rPr lang="en-US" sz="4000" dirty="0">
                <a:solidFill>
                  <a:srgbClr val="FFFF00"/>
                </a:solidFill>
              </a:rPr>
              <a:t>62</a:t>
            </a:r>
            <a:r>
              <a:rPr lang="en-US" sz="4000" baseline="30000" dirty="0">
                <a:solidFill>
                  <a:srgbClr val="FFFF00"/>
                </a:solidFill>
              </a:rPr>
              <a:t>nd</a:t>
            </a:r>
            <a:r>
              <a:rPr lang="en-US" sz="4000" dirty="0">
                <a:solidFill>
                  <a:srgbClr val="FFFF00"/>
                </a:solidFill>
              </a:rPr>
              <a:t> PAC on Particle Physics</a:t>
            </a:r>
          </a:p>
        </p:txBody>
      </p:sp>
      <p:sp>
        <p:nvSpPr>
          <p:cNvPr id="12" name="Subtitle 2"/>
          <p:cNvSpPr txBox="1">
            <a:spLocks/>
          </p:cNvSpPr>
          <p:nvPr/>
        </p:nvSpPr>
        <p:spPr bwMode="auto">
          <a:xfrm>
            <a:off x="899592" y="3068960"/>
            <a:ext cx="7560840" cy="1728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b="1" dirty="0">
                <a:solidFill>
                  <a:srgbClr val="000090"/>
                </a:solidFill>
              </a:rPr>
              <a:t> </a:t>
            </a:r>
          </a:p>
        </p:txBody>
      </p:sp>
      <p:sp>
        <p:nvSpPr>
          <p:cNvPr id="6" name="Subtitle 2"/>
          <p:cNvSpPr>
            <a:spLocks noGrp="1"/>
          </p:cNvSpPr>
          <p:nvPr>
            <p:ph type="subTitle" idx="1"/>
          </p:nvPr>
        </p:nvSpPr>
        <p:spPr>
          <a:xfrm>
            <a:off x="899592" y="4441892"/>
            <a:ext cx="7560840" cy="1224136"/>
          </a:xfrm>
        </p:spPr>
        <p:txBody>
          <a:bodyPr/>
          <a:lstStyle/>
          <a:p>
            <a:r>
              <a:rPr lang="fr-FR" b="1" dirty="0">
                <a:solidFill>
                  <a:srgbClr val="000090"/>
                </a:solidFill>
              </a:rPr>
              <a:t>Itzhak </a:t>
            </a:r>
            <a:r>
              <a:rPr lang="fr-FR" b="1" dirty="0" err="1">
                <a:solidFill>
                  <a:srgbClr val="000090"/>
                </a:solidFill>
              </a:rPr>
              <a:t>Tserruya</a:t>
            </a:r>
            <a:endParaRPr lang="fr-FR" b="1" dirty="0">
              <a:solidFill>
                <a:srgbClr val="000090"/>
              </a:solidFill>
            </a:endParaRPr>
          </a:p>
        </p:txBody>
      </p:sp>
      <p:sp>
        <p:nvSpPr>
          <p:cNvPr id="10" name="Subtitle 2">
            <a:extLst>
              <a:ext uri="{FF2B5EF4-FFF2-40B4-BE49-F238E27FC236}">
                <a16:creationId xmlns:a16="http://schemas.microsoft.com/office/drawing/2014/main" id="{66397A15-80E4-C841-8290-1B0C857F9AB8}"/>
              </a:ext>
            </a:extLst>
          </p:cNvPr>
          <p:cNvSpPr txBox="1">
            <a:spLocks/>
          </p:cNvSpPr>
          <p:nvPr/>
        </p:nvSpPr>
        <p:spPr bwMode="auto">
          <a:xfrm>
            <a:off x="683568" y="3046120"/>
            <a:ext cx="7560840" cy="639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b="1" dirty="0" err="1">
                <a:solidFill>
                  <a:srgbClr val="000090"/>
                </a:solidFill>
              </a:rPr>
              <a:t>Implementation</a:t>
            </a:r>
            <a:r>
              <a:rPr lang="fr-FR" b="1" dirty="0">
                <a:solidFill>
                  <a:srgbClr val="000090"/>
                </a:solidFill>
              </a:rPr>
              <a:t> of </a:t>
            </a:r>
            <a:r>
              <a:rPr lang="fr-FR" b="1" dirty="0" err="1">
                <a:solidFill>
                  <a:srgbClr val="000090"/>
                </a:solidFill>
              </a:rPr>
              <a:t>recommendations</a:t>
            </a:r>
            <a:endParaRPr lang="fr-FR" b="1" dirty="0">
              <a:solidFill>
                <a:srgbClr val="000090"/>
              </a:solidFill>
            </a:endParaRPr>
          </a:p>
        </p:txBody>
      </p:sp>
      <p:sp>
        <p:nvSpPr>
          <p:cNvPr id="2" name="Date Placeholder 1">
            <a:extLst>
              <a:ext uri="{FF2B5EF4-FFF2-40B4-BE49-F238E27FC236}">
                <a16:creationId xmlns:a16="http://schemas.microsoft.com/office/drawing/2014/main" id="{71929577-6A41-C5EF-3E47-2F7A3C289245}"/>
              </a:ext>
            </a:extLst>
          </p:cNvPr>
          <p:cNvSpPr>
            <a:spLocks noGrp="1"/>
          </p:cNvSpPr>
          <p:nvPr>
            <p:ph type="dt" sz="half" idx="10"/>
          </p:nvPr>
        </p:nvSpPr>
        <p:spPr/>
        <p:txBody>
          <a:bodyPr/>
          <a:lstStyle/>
          <a:p>
            <a:pPr>
              <a:defRPr/>
            </a:pPr>
            <a:r>
              <a:rPr lang="en-US"/>
              <a:t>Itzhak Tserruya</a:t>
            </a:r>
            <a:endParaRPr lang="fr-FR"/>
          </a:p>
        </p:txBody>
      </p:sp>
      <p:sp>
        <p:nvSpPr>
          <p:cNvPr id="3" name="Footer Placeholder 2">
            <a:extLst>
              <a:ext uri="{FF2B5EF4-FFF2-40B4-BE49-F238E27FC236}">
                <a16:creationId xmlns:a16="http://schemas.microsoft.com/office/drawing/2014/main" id="{984CB1B4-3F23-6726-D3CF-96C983E19052}"/>
              </a:ext>
            </a:extLst>
          </p:cNvPr>
          <p:cNvSpPr>
            <a:spLocks noGrp="1"/>
          </p:cNvSpPr>
          <p:nvPr>
            <p:ph type="ftr" sz="quarter" idx="11"/>
          </p:nvPr>
        </p:nvSpPr>
        <p:spPr/>
        <p:txBody>
          <a:bodyPr/>
          <a:lstStyle/>
          <a:p>
            <a:pPr>
              <a:defRPr/>
            </a:pPr>
            <a:r>
              <a:rPr lang="en-US"/>
              <a:t>62nd PAC-PP, June 23, 2025</a:t>
            </a:r>
            <a:endParaRPr lang="fr-FR"/>
          </a:p>
        </p:txBody>
      </p:sp>
      <p:sp>
        <p:nvSpPr>
          <p:cNvPr id="4" name="Slide Number Placeholder 3">
            <a:extLst>
              <a:ext uri="{FF2B5EF4-FFF2-40B4-BE49-F238E27FC236}">
                <a16:creationId xmlns:a16="http://schemas.microsoft.com/office/drawing/2014/main" id="{B86C8943-09E3-59A5-A49D-316BBF41647A}"/>
              </a:ext>
            </a:extLst>
          </p:cNvPr>
          <p:cNvSpPr>
            <a:spLocks noGrp="1"/>
          </p:cNvSpPr>
          <p:nvPr>
            <p:ph type="sldNum" sz="quarter" idx="12"/>
          </p:nvPr>
        </p:nvSpPr>
        <p:spPr/>
        <p:txBody>
          <a:bodyPr/>
          <a:lstStyle/>
          <a:p>
            <a:pPr>
              <a:defRPr/>
            </a:pPr>
            <a:fld id="{52AA5F94-DAA2-4BB4-9AAA-475D9D2882F0}" type="slidenum">
              <a:rPr lang="fr-FR" smtClean="0"/>
              <a:pPr>
                <a:defRPr/>
              </a:pPr>
              <a:t>1</a:t>
            </a:fld>
            <a:endParaRPr lang="fr-FR"/>
          </a:p>
        </p:txBody>
      </p:sp>
    </p:spTree>
    <p:extLst>
      <p:ext uri="{BB962C8B-B14F-4D97-AF65-F5344CB8AC3E}">
        <p14:creationId xmlns:p14="http://schemas.microsoft.com/office/powerpoint/2010/main" val="25966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4C2A0-3B36-BA9D-1ABA-CDE5F5FEC440}"/>
              </a:ext>
            </a:extLst>
          </p:cNvPr>
          <p:cNvSpPr>
            <a:spLocks noGrp="1"/>
          </p:cNvSpPr>
          <p:nvPr>
            <p:ph type="title"/>
          </p:nvPr>
        </p:nvSpPr>
        <p:spPr>
          <a:xfrm>
            <a:off x="453132" y="0"/>
            <a:ext cx="8229600" cy="1143000"/>
          </a:xfrm>
        </p:spPr>
        <p:txBody>
          <a:bodyPr/>
          <a:lstStyle/>
          <a:p>
            <a:r>
              <a:rPr lang="en-IL" u="sng" dirty="0">
                <a:solidFill>
                  <a:srgbClr val="000090"/>
                </a:solidFill>
              </a:rPr>
              <a:t>Hans Gutbrod (1942-2025)</a:t>
            </a:r>
          </a:p>
        </p:txBody>
      </p:sp>
      <p:sp>
        <p:nvSpPr>
          <p:cNvPr id="4" name="Date Placeholder 3">
            <a:extLst>
              <a:ext uri="{FF2B5EF4-FFF2-40B4-BE49-F238E27FC236}">
                <a16:creationId xmlns:a16="http://schemas.microsoft.com/office/drawing/2014/main" id="{8534AD0D-3E04-F3D4-3F49-1CE25E965419}"/>
              </a:ext>
            </a:extLst>
          </p:cNvPr>
          <p:cNvSpPr>
            <a:spLocks noGrp="1"/>
          </p:cNvSpPr>
          <p:nvPr>
            <p:ph type="dt" sz="half" idx="10"/>
          </p:nvPr>
        </p:nvSpPr>
        <p:spPr/>
        <p:txBody>
          <a:bodyPr/>
          <a:lstStyle/>
          <a:p>
            <a:pPr>
              <a:defRPr/>
            </a:pPr>
            <a:r>
              <a:rPr lang="en-US"/>
              <a:t>Itzhak Tserruya</a:t>
            </a:r>
            <a:endParaRPr lang="fr-FR"/>
          </a:p>
        </p:txBody>
      </p:sp>
      <p:sp>
        <p:nvSpPr>
          <p:cNvPr id="5" name="Footer Placeholder 4">
            <a:extLst>
              <a:ext uri="{FF2B5EF4-FFF2-40B4-BE49-F238E27FC236}">
                <a16:creationId xmlns:a16="http://schemas.microsoft.com/office/drawing/2014/main" id="{7F5809E8-6ABA-3B29-A472-D65929D7F0D0}"/>
              </a:ext>
            </a:extLst>
          </p:cNvPr>
          <p:cNvSpPr>
            <a:spLocks noGrp="1"/>
          </p:cNvSpPr>
          <p:nvPr>
            <p:ph type="ftr" sz="quarter" idx="11"/>
          </p:nvPr>
        </p:nvSpPr>
        <p:spPr/>
        <p:txBody>
          <a:bodyPr/>
          <a:lstStyle/>
          <a:p>
            <a:pPr>
              <a:defRPr/>
            </a:pPr>
            <a:r>
              <a:rPr lang="en-US"/>
              <a:t>62nd PAC-PP, June 23, 2025</a:t>
            </a:r>
            <a:endParaRPr lang="fr-FR"/>
          </a:p>
        </p:txBody>
      </p:sp>
      <p:sp>
        <p:nvSpPr>
          <p:cNvPr id="6" name="Slide Number Placeholder 5">
            <a:extLst>
              <a:ext uri="{FF2B5EF4-FFF2-40B4-BE49-F238E27FC236}">
                <a16:creationId xmlns:a16="http://schemas.microsoft.com/office/drawing/2014/main" id="{5C446CFF-440D-7854-FDDB-967E2A855D1D}"/>
              </a:ext>
            </a:extLst>
          </p:cNvPr>
          <p:cNvSpPr>
            <a:spLocks noGrp="1"/>
          </p:cNvSpPr>
          <p:nvPr>
            <p:ph type="sldNum" sz="quarter" idx="12"/>
          </p:nvPr>
        </p:nvSpPr>
        <p:spPr/>
        <p:txBody>
          <a:bodyPr/>
          <a:lstStyle/>
          <a:p>
            <a:pPr>
              <a:defRPr/>
            </a:pPr>
            <a:fld id="{16AAA047-8AEF-4C69-86C3-C9A280890182}" type="slidenum">
              <a:rPr lang="fr-FR" smtClean="0"/>
              <a:pPr>
                <a:defRPr/>
              </a:pPr>
              <a:t>2</a:t>
            </a:fld>
            <a:endParaRPr lang="fr-FR"/>
          </a:p>
        </p:txBody>
      </p:sp>
      <p:pic>
        <p:nvPicPr>
          <p:cNvPr id="1026" name="Picture 2" descr="Professor Hans Gutbrod ">
            <a:extLst>
              <a:ext uri="{FF2B5EF4-FFF2-40B4-BE49-F238E27FC236}">
                <a16:creationId xmlns:a16="http://schemas.microsoft.com/office/drawing/2014/main" id="{6CEA3295-878A-C6F7-6985-435AA274582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612302"/>
            <a:ext cx="4163372" cy="381642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BF179BD9-3E9A-BB30-6A4B-8CEE3201A609}"/>
              </a:ext>
            </a:extLst>
          </p:cNvPr>
          <p:cNvSpPr txBox="1"/>
          <p:nvPr/>
        </p:nvSpPr>
        <p:spPr>
          <a:xfrm>
            <a:off x="4462512" y="1280676"/>
            <a:ext cx="4235006" cy="1431161"/>
          </a:xfrm>
          <a:prstGeom prst="rect">
            <a:avLst/>
          </a:prstGeom>
          <a:noFill/>
        </p:spPr>
        <p:txBody>
          <a:bodyPr wrap="none" rtlCol="0">
            <a:spAutoFit/>
          </a:bodyPr>
          <a:lstStyle/>
          <a:p>
            <a:pPr marL="285750" indent="-285750">
              <a:spcAft>
                <a:spcPts val="600"/>
              </a:spcAft>
              <a:buFont typeface="Wingdings" pitchFamily="2" charset="2"/>
              <a:buChar char="v"/>
            </a:pPr>
            <a:r>
              <a:rPr lang="en-IL" dirty="0"/>
              <a:t>Strong supporter of the NICA project</a:t>
            </a:r>
          </a:p>
          <a:p>
            <a:pPr marL="285750" indent="-285750">
              <a:spcAft>
                <a:spcPts val="600"/>
              </a:spcAft>
              <a:buFont typeface="Wingdings" pitchFamily="2" charset="2"/>
              <a:buChar char="v"/>
            </a:pPr>
            <a:r>
              <a:rPr lang="en-IL" dirty="0"/>
              <a:t>Member of the PAC-PP </a:t>
            </a:r>
            <a:r>
              <a:rPr lang="en-IL"/>
              <a:t>since 2000  </a:t>
            </a:r>
            <a:endParaRPr lang="en-IL" dirty="0"/>
          </a:p>
          <a:p>
            <a:pPr marL="285750" indent="-285750">
              <a:spcAft>
                <a:spcPts val="600"/>
              </a:spcAft>
              <a:buFont typeface="Wingdings" pitchFamily="2" charset="2"/>
              <a:buChar char="v"/>
            </a:pPr>
            <a:r>
              <a:rPr lang="en-IL" dirty="0"/>
              <a:t>Chair of the MPD DAC</a:t>
            </a:r>
          </a:p>
          <a:p>
            <a:pPr marL="285750" indent="-285750">
              <a:spcAft>
                <a:spcPts val="600"/>
              </a:spcAft>
              <a:buFont typeface="Wingdings" pitchFamily="2" charset="2"/>
              <a:buChar char="v"/>
            </a:pPr>
            <a:r>
              <a:rPr lang="en-IL" dirty="0"/>
              <a:t>Member of the BM@N DAC</a:t>
            </a:r>
          </a:p>
        </p:txBody>
      </p:sp>
      <p:sp>
        <p:nvSpPr>
          <p:cNvPr id="8" name="TextBox 7">
            <a:extLst>
              <a:ext uri="{FF2B5EF4-FFF2-40B4-BE49-F238E27FC236}">
                <a16:creationId xmlns:a16="http://schemas.microsoft.com/office/drawing/2014/main" id="{0DF00374-4EBE-23C6-57B5-ED01FD32B373}"/>
              </a:ext>
            </a:extLst>
          </p:cNvPr>
          <p:cNvSpPr txBox="1"/>
          <p:nvPr/>
        </p:nvSpPr>
        <p:spPr>
          <a:xfrm>
            <a:off x="179512" y="5925463"/>
            <a:ext cx="8916223" cy="430887"/>
          </a:xfrm>
          <a:prstGeom prst="rect">
            <a:avLst/>
          </a:prstGeom>
          <a:noFill/>
        </p:spPr>
        <p:txBody>
          <a:bodyPr wrap="none" rtlCol="0">
            <a:spAutoFit/>
          </a:bodyPr>
          <a:lstStyle/>
          <a:p>
            <a:r>
              <a:rPr lang="en-IL" sz="2200" b="1" dirty="0"/>
              <a:t>His enthusiasm, imagination and optimism will be sorely missed.</a:t>
            </a:r>
          </a:p>
        </p:txBody>
      </p:sp>
      <p:sp>
        <p:nvSpPr>
          <p:cNvPr id="9" name="TextBox 8">
            <a:extLst>
              <a:ext uri="{FF2B5EF4-FFF2-40B4-BE49-F238E27FC236}">
                <a16:creationId xmlns:a16="http://schemas.microsoft.com/office/drawing/2014/main" id="{A23269A5-CCF3-5245-FD04-48CB735C6231}"/>
              </a:ext>
            </a:extLst>
          </p:cNvPr>
          <p:cNvSpPr txBox="1"/>
          <p:nvPr/>
        </p:nvSpPr>
        <p:spPr>
          <a:xfrm>
            <a:off x="4489252" y="3063140"/>
            <a:ext cx="4680520" cy="2693045"/>
          </a:xfrm>
          <a:prstGeom prst="rect">
            <a:avLst/>
          </a:prstGeom>
          <a:noFill/>
        </p:spPr>
        <p:txBody>
          <a:bodyPr wrap="square" rtlCol="0">
            <a:spAutoFit/>
          </a:bodyPr>
          <a:lstStyle/>
          <a:p>
            <a:pPr marL="285750" indent="-285750">
              <a:spcAft>
                <a:spcPts val="600"/>
              </a:spcAft>
              <a:buFont typeface="Wingdings" pitchFamily="2" charset="2"/>
              <a:buChar char="v"/>
            </a:pPr>
            <a:r>
              <a:rPr lang="en-IL" dirty="0"/>
              <a:t>Pioneer of relativistic heavy-ion physics </a:t>
            </a:r>
          </a:p>
          <a:p>
            <a:pPr marL="285750" indent="-285750">
              <a:spcAft>
                <a:spcPts val="600"/>
              </a:spcAft>
              <a:buFont typeface="Wingdings" pitchFamily="2" charset="2"/>
              <a:buChar char="v"/>
            </a:pPr>
            <a:r>
              <a:rPr lang="en-IL" dirty="0"/>
              <a:t>BEVALAC – Plastic Ball first 4</a:t>
            </a:r>
            <a:r>
              <a:rPr lang="en-IL" dirty="0">
                <a:latin typeface="Symbol" pitchFamily="2" charset="2"/>
              </a:rPr>
              <a:t>p</a:t>
            </a:r>
            <a:r>
              <a:rPr lang="en-IL" dirty="0"/>
              <a:t> detector for HI</a:t>
            </a:r>
          </a:p>
          <a:p>
            <a:pPr marL="285750" indent="-285750">
              <a:spcAft>
                <a:spcPts val="600"/>
              </a:spcAft>
              <a:buFont typeface="Wingdings" pitchFamily="2" charset="2"/>
              <a:buChar char="v"/>
            </a:pPr>
            <a:r>
              <a:rPr lang="en-IL" dirty="0"/>
              <a:t>Spokesperson of the WA80/90/93 experiments at the CERN SPS.</a:t>
            </a:r>
          </a:p>
          <a:p>
            <a:pPr marL="285750" indent="-285750">
              <a:spcAft>
                <a:spcPts val="600"/>
              </a:spcAft>
              <a:buFont typeface="Wingdings" pitchFamily="2" charset="2"/>
              <a:buChar char="v"/>
            </a:pPr>
            <a:r>
              <a:rPr lang="en-IL" dirty="0"/>
              <a:t>Deputy spokesperson of ALICE </a:t>
            </a:r>
          </a:p>
          <a:p>
            <a:pPr marL="285750" indent="-285750">
              <a:spcAft>
                <a:spcPts val="600"/>
              </a:spcAft>
              <a:buFont typeface="Wingdings" pitchFamily="2" charset="2"/>
              <a:buChar char="v"/>
            </a:pPr>
            <a:r>
              <a:rPr lang="en-IL" dirty="0"/>
              <a:t>Director SUBATECH, Nantes </a:t>
            </a:r>
          </a:p>
          <a:p>
            <a:pPr marL="285750" indent="-285750">
              <a:spcAft>
                <a:spcPts val="600"/>
              </a:spcAft>
              <a:buFont typeface="Wingdings" pitchFamily="2" charset="2"/>
              <a:buChar char="v"/>
            </a:pPr>
            <a:r>
              <a:rPr lang="en-IL" dirty="0"/>
              <a:t>Leader of the FAIR Joint Core Team</a:t>
            </a:r>
          </a:p>
        </p:txBody>
      </p:sp>
    </p:spTree>
    <p:extLst>
      <p:ext uri="{BB962C8B-B14F-4D97-AF65-F5344CB8AC3E}">
        <p14:creationId xmlns:p14="http://schemas.microsoft.com/office/powerpoint/2010/main" val="3761047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51520" y="2276872"/>
            <a:ext cx="8784976" cy="984885"/>
          </a:xfrm>
          <a:prstGeom prst="rect">
            <a:avLst/>
          </a:prstGeom>
        </p:spPr>
        <p:txBody>
          <a:bodyPr wrap="square">
            <a:spAutoFit/>
          </a:bodyPr>
          <a:lstStyle/>
          <a:p>
            <a:pPr marL="457200" indent="-457200">
              <a:spcAft>
                <a:spcPts val="1200"/>
              </a:spcAft>
              <a:buFont typeface="Arial" pitchFamily="34" charset="0"/>
              <a:buChar char="•"/>
            </a:pPr>
            <a:r>
              <a:rPr lang="en-US" sz="2400" dirty="0">
                <a:solidFill>
                  <a:srgbClr val="000000"/>
                </a:solidFill>
              </a:rPr>
              <a:t>137</a:t>
            </a:r>
            <a:r>
              <a:rPr lang="en-US" sz="2400" baseline="30000" dirty="0">
                <a:solidFill>
                  <a:srgbClr val="000000"/>
                </a:solidFill>
              </a:rPr>
              <a:t>th</a:t>
            </a:r>
            <a:r>
              <a:rPr lang="en-US" sz="2400" dirty="0">
                <a:solidFill>
                  <a:srgbClr val="000000"/>
                </a:solidFill>
              </a:rPr>
              <a:t>  Scientific Council meeting (February 13-14, 2025)</a:t>
            </a:r>
          </a:p>
          <a:p>
            <a:pPr marL="457200" indent="-457200">
              <a:spcAft>
                <a:spcPts val="1200"/>
              </a:spcAft>
              <a:buFont typeface="Arial" pitchFamily="34" charset="0"/>
              <a:buChar char="•"/>
            </a:pPr>
            <a:r>
              <a:rPr lang="fr-FR" sz="2400" dirty="0">
                <a:solidFill>
                  <a:srgbClr val="000000"/>
                </a:solidFill>
              </a:rPr>
              <a:t>Agenda</a:t>
            </a:r>
            <a:endParaRPr lang="en-US" sz="2400" dirty="0">
              <a:solidFill>
                <a:srgbClr val="000000"/>
              </a:solidFill>
            </a:endParaRPr>
          </a:p>
        </p:txBody>
      </p:sp>
      <p:sp>
        <p:nvSpPr>
          <p:cNvPr id="11" name="AutoShape 18"/>
          <p:cNvSpPr>
            <a:spLocks noGrp="1" noChangeArrowheads="1"/>
          </p:cNvSpPr>
          <p:nvPr>
            <p:ph type="title"/>
          </p:nvPr>
        </p:nvSpPr>
        <p:spPr bwMode="auto">
          <a:xfrm>
            <a:off x="467544" y="362868"/>
            <a:ext cx="8229600" cy="794544"/>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gn="ctr">
              <a:lnSpc>
                <a:spcPct val="120000"/>
              </a:lnSpc>
              <a:spcAft>
                <a:spcPts val="1200"/>
              </a:spcAft>
            </a:pPr>
            <a:r>
              <a:rPr lang="en-US" sz="4000" u="sng" dirty="0">
                <a:solidFill>
                  <a:srgbClr val="FFFF00"/>
                </a:solidFill>
              </a:rPr>
              <a:t>Outline</a:t>
            </a:r>
          </a:p>
        </p:txBody>
      </p:sp>
      <p:sp>
        <p:nvSpPr>
          <p:cNvPr id="3" name="Slide Number Placeholder 2"/>
          <p:cNvSpPr>
            <a:spLocks noGrp="1"/>
          </p:cNvSpPr>
          <p:nvPr>
            <p:ph type="sldNum" sz="quarter" idx="12"/>
          </p:nvPr>
        </p:nvSpPr>
        <p:spPr/>
        <p:txBody>
          <a:bodyPr/>
          <a:lstStyle/>
          <a:p>
            <a:pPr>
              <a:defRPr/>
            </a:pPr>
            <a:fld id="{16AAA047-8AEF-4C69-86C3-C9A280890182}" type="slidenum">
              <a:rPr lang="fr-FR" smtClean="0"/>
              <a:pPr>
                <a:defRPr/>
              </a:pPr>
              <a:t>3</a:t>
            </a:fld>
            <a:endParaRPr lang="fr-FR"/>
          </a:p>
        </p:txBody>
      </p:sp>
      <p:sp>
        <p:nvSpPr>
          <p:cNvPr id="4" name="Date Placeholder 3"/>
          <p:cNvSpPr>
            <a:spLocks noGrp="1"/>
          </p:cNvSpPr>
          <p:nvPr>
            <p:ph type="dt" sz="half" idx="10"/>
          </p:nvPr>
        </p:nvSpPr>
        <p:spPr/>
        <p:txBody>
          <a:bodyPr/>
          <a:lstStyle/>
          <a:p>
            <a:pPr>
              <a:defRPr/>
            </a:pPr>
            <a:r>
              <a:rPr lang="en-US"/>
              <a:t>Itzhak Tserruya</a:t>
            </a:r>
            <a:endParaRPr lang="fr-FR"/>
          </a:p>
        </p:txBody>
      </p:sp>
      <p:sp>
        <p:nvSpPr>
          <p:cNvPr id="6" name="Footer Placeholder 5"/>
          <p:cNvSpPr>
            <a:spLocks noGrp="1"/>
          </p:cNvSpPr>
          <p:nvPr>
            <p:ph type="ftr" sz="quarter" idx="11"/>
          </p:nvPr>
        </p:nvSpPr>
        <p:spPr/>
        <p:txBody>
          <a:bodyPr/>
          <a:lstStyle/>
          <a:p>
            <a:pPr>
              <a:defRPr/>
            </a:pPr>
            <a:r>
              <a:rPr lang="en-US"/>
              <a:t>62nd PAC-PP, June 23, 2025</a:t>
            </a:r>
            <a:endParaRPr lang="fr-FR"/>
          </a:p>
        </p:txBody>
      </p:sp>
    </p:spTree>
    <p:extLst>
      <p:ext uri="{BB962C8B-B14F-4D97-AF65-F5344CB8AC3E}">
        <p14:creationId xmlns:p14="http://schemas.microsoft.com/office/powerpoint/2010/main" val="147277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9F97D-8339-7F69-529E-5B5C8F7E23BF}"/>
            </a:ext>
          </a:extLst>
        </p:cNvPr>
        <p:cNvGrpSpPr/>
        <p:nvPr/>
      </p:nvGrpSpPr>
      <p:grpSpPr>
        <a:xfrm>
          <a:off x="0" y="0"/>
          <a:ext cx="0" cy="0"/>
          <a:chOff x="0" y="0"/>
          <a:chExt cx="0" cy="0"/>
        </a:xfrm>
      </p:grpSpPr>
      <p:sp>
        <p:nvSpPr>
          <p:cNvPr id="8" name="AutoShape 18">
            <a:extLst>
              <a:ext uri="{FF2B5EF4-FFF2-40B4-BE49-F238E27FC236}">
                <a16:creationId xmlns:a16="http://schemas.microsoft.com/office/drawing/2014/main" id="{F27AB2A1-3177-C153-1462-102FF03D4424}"/>
              </a:ext>
            </a:extLst>
          </p:cNvPr>
          <p:cNvSpPr>
            <a:spLocks noGrp="1" noChangeArrowheads="1"/>
          </p:cNvSpPr>
          <p:nvPr>
            <p:ph type="title"/>
          </p:nvPr>
        </p:nvSpPr>
        <p:spPr bwMode="auto">
          <a:xfrm>
            <a:off x="457200" y="203793"/>
            <a:ext cx="8229600" cy="686429"/>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3600" u="sng" dirty="0">
                <a:solidFill>
                  <a:srgbClr val="FFFF00"/>
                </a:solidFill>
              </a:rPr>
              <a:t>Scientific Council (I)</a:t>
            </a:r>
          </a:p>
        </p:txBody>
      </p:sp>
      <p:sp>
        <p:nvSpPr>
          <p:cNvPr id="2" name="TextBox 1">
            <a:extLst>
              <a:ext uri="{FF2B5EF4-FFF2-40B4-BE49-F238E27FC236}">
                <a16:creationId xmlns:a16="http://schemas.microsoft.com/office/drawing/2014/main" id="{D24A5B97-8411-5287-22E4-6CD83D9A9A2B}"/>
              </a:ext>
            </a:extLst>
          </p:cNvPr>
          <p:cNvSpPr txBox="1"/>
          <p:nvPr/>
        </p:nvSpPr>
        <p:spPr>
          <a:xfrm>
            <a:off x="215516" y="999561"/>
            <a:ext cx="8712968" cy="338554"/>
          </a:xfrm>
          <a:prstGeom prst="rect">
            <a:avLst/>
          </a:prstGeom>
          <a:noFill/>
        </p:spPr>
        <p:txBody>
          <a:bodyPr wrap="square" rtlCol="0">
            <a:spAutoFit/>
          </a:bodyPr>
          <a:lstStyle/>
          <a:p>
            <a:pPr>
              <a:spcAft>
                <a:spcPts val="600"/>
              </a:spcAft>
              <a:buSzPct val="80000"/>
            </a:pPr>
            <a:r>
              <a:rPr lang="en-US" sz="1600" dirty="0"/>
              <a:t>Excerpts from the Resolutions of the 137</a:t>
            </a:r>
            <a:r>
              <a:rPr lang="en-US" sz="1600" baseline="30000" dirty="0"/>
              <a:t>th</a:t>
            </a:r>
            <a:r>
              <a:rPr lang="en-US" sz="1600" dirty="0"/>
              <a:t> session of the SC held on February 13-14, 2025:</a:t>
            </a:r>
            <a:endParaRPr lang="en-US" dirty="0"/>
          </a:p>
        </p:txBody>
      </p:sp>
      <p:sp>
        <p:nvSpPr>
          <p:cNvPr id="7" name="TextBox 6">
            <a:extLst>
              <a:ext uri="{FF2B5EF4-FFF2-40B4-BE49-F238E27FC236}">
                <a16:creationId xmlns:a16="http://schemas.microsoft.com/office/drawing/2014/main" id="{E5281E2A-43C2-9507-32AA-C5B17C6D81C1}"/>
              </a:ext>
            </a:extLst>
          </p:cNvPr>
          <p:cNvSpPr txBox="1"/>
          <p:nvPr/>
        </p:nvSpPr>
        <p:spPr>
          <a:xfrm>
            <a:off x="253616" y="1447454"/>
            <a:ext cx="8712968" cy="5432256"/>
          </a:xfrm>
          <a:prstGeom prst="rect">
            <a:avLst/>
          </a:prstGeom>
          <a:noFill/>
        </p:spPr>
        <p:txBody>
          <a:bodyPr wrap="square" rtlCol="0">
            <a:spAutoFit/>
          </a:bodyPr>
          <a:lstStyle/>
          <a:p>
            <a:pPr>
              <a:spcBef>
                <a:spcPts val="0"/>
              </a:spcBef>
              <a:spcAft>
                <a:spcPts val="600"/>
              </a:spcAft>
              <a:buSzPct val="80000"/>
            </a:pPr>
            <a:r>
              <a:rPr lang="en-US" b="1" u="sng" dirty="0"/>
              <a:t>General considerations related to the PAC-PP:</a:t>
            </a:r>
          </a:p>
          <a:p>
            <a:pPr algn="just">
              <a:spcAft>
                <a:spcPts val="0"/>
              </a:spcAft>
            </a:pPr>
            <a:r>
              <a:rPr lang="en-GB" sz="1800" dirty="0">
                <a:ea typeface="Arial" panose="020B0604020202020204" pitchFamily="34" charset="0"/>
                <a:cs typeface="Arial" panose="020B0604020202020204" pitchFamily="34" charset="0"/>
              </a:rPr>
              <a:t>T</a:t>
            </a:r>
            <a:r>
              <a:rPr lang="en-GB" sz="1800" dirty="0">
                <a:effectLst/>
                <a:ea typeface="Arial" panose="020B0604020202020204" pitchFamily="34" charset="0"/>
                <a:cs typeface="Arial" panose="020B0604020202020204" pitchFamily="34" charset="0"/>
              </a:rPr>
              <a:t>he Scientific Council appreciates recent achievements </a:t>
            </a:r>
            <a:r>
              <a:rPr lang="en-US" sz="1800" dirty="0">
                <a:effectLst/>
                <a:ea typeface="Arial" panose="020B0604020202020204" pitchFamily="34" charset="0"/>
                <a:cs typeface="Arial" panose="020B0604020202020204" pitchFamily="34" charset="0"/>
              </a:rPr>
              <a:t>of the </a:t>
            </a:r>
            <a:r>
              <a:rPr lang="en-GB" sz="1800" dirty="0">
                <a:effectLst/>
                <a:ea typeface="Arial" panose="020B0604020202020204" pitchFamily="34" charset="0"/>
                <a:cs typeface="Arial" panose="020B0604020202020204" pitchFamily="34" charset="0"/>
              </a:rPr>
              <a:t>Institute, in particular:</a:t>
            </a:r>
          </a:p>
          <a:p>
            <a:pPr algn="just">
              <a:buNone/>
            </a:pPr>
            <a:r>
              <a:rPr lang="en-US" sz="1800" dirty="0">
                <a:effectLst/>
                <a:latin typeface="Arial" panose="020B0604020202020204" pitchFamily="34" charset="0"/>
                <a:ea typeface="Arial" panose="020B0604020202020204" pitchFamily="34" charset="0"/>
                <a:cs typeface="Arial" panose="020B0604020202020204" pitchFamily="34" charset="0"/>
              </a:rPr>
              <a:t>– progress in preparation for the NICA collider commissioning, …and preparation of a detailed program for the physical launch of the complex in the summer of this year;</a:t>
            </a:r>
            <a:endParaRPr lang="en-IL"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buNone/>
            </a:pPr>
            <a:r>
              <a:rPr lang="en-US" sz="1800" dirty="0">
                <a:effectLst/>
                <a:latin typeface="Arial" panose="020B0604020202020204" pitchFamily="34" charset="0"/>
                <a:ea typeface="Arial" panose="020B0604020202020204" pitchFamily="34" charset="0"/>
                <a:cs typeface="Arial" panose="020B0604020202020204" pitchFamily="34" charset="0"/>
              </a:rPr>
              <a:t>– successful cooling of the MPD solenoid down to the </a:t>
            </a:r>
            <a:r>
              <a:rPr lang="en-US" sz="1800" dirty="0" err="1">
                <a:effectLst/>
                <a:latin typeface="Arial" panose="020B0604020202020204" pitchFamily="34" charset="0"/>
                <a:ea typeface="Arial" panose="020B0604020202020204" pitchFamily="34" charset="0"/>
                <a:cs typeface="Arial" panose="020B0604020202020204" pitchFamily="34" charset="0"/>
              </a:rPr>
              <a:t>LHe</a:t>
            </a:r>
            <a:r>
              <a:rPr lang="en-US" sz="1800" dirty="0">
                <a:effectLst/>
                <a:latin typeface="Arial" panose="020B0604020202020204" pitchFamily="34" charset="0"/>
                <a:ea typeface="Arial" panose="020B0604020202020204" pitchFamily="34" charset="0"/>
                <a:cs typeface="Arial" panose="020B0604020202020204" pitchFamily="34" charset="0"/>
              </a:rPr>
              <a:t> temperature of 4.5</a:t>
            </a:r>
            <a:r>
              <a:rPr lang="en-GB" sz="1800" dirty="0">
                <a:effectLst/>
                <a:latin typeface="Arial" panose="020B0604020202020204" pitchFamily="34" charset="0"/>
                <a:ea typeface="Arial" panose="020B0604020202020204" pitchFamily="34" charset="0"/>
                <a:cs typeface="Arial" panose="020B0604020202020204" pitchFamily="34" charset="0"/>
              </a:rPr>
              <a:t> </a:t>
            </a:r>
            <a:r>
              <a:rPr lang="en-US" sz="1800" dirty="0" err="1">
                <a:effectLst/>
                <a:latin typeface="Arial" panose="020B0604020202020204" pitchFamily="34" charset="0"/>
                <a:ea typeface="Arial" panose="020B0604020202020204" pitchFamily="34" charset="0"/>
                <a:cs typeface="Arial" panose="020B0604020202020204" pitchFamily="34" charset="0"/>
              </a:rPr>
              <a:t>К</a:t>
            </a:r>
            <a:r>
              <a:rPr lang="en-US" sz="1800" dirty="0">
                <a:effectLst/>
                <a:latin typeface="Arial" panose="020B0604020202020204" pitchFamily="34" charset="0"/>
                <a:ea typeface="Arial" panose="020B0604020202020204" pitchFamily="34" charset="0"/>
                <a:cs typeface="Arial" panose="020B0604020202020204" pitchFamily="34" charset="0"/>
              </a:rPr>
              <a:t>, preparation of</a:t>
            </a:r>
            <a:r>
              <a:rPr lang="en-GB" sz="1800" dirty="0">
                <a:effectLst/>
                <a:latin typeface="Arial" panose="020B0604020202020204" pitchFamily="34" charset="0"/>
                <a:ea typeface="Arial" panose="020B0604020202020204" pitchFamily="34" charset="0"/>
                <a:cs typeface="Arial" panose="020B0604020202020204" pitchFamily="34" charset="0"/>
              </a:rPr>
              <a:t> the MPD detector</a:t>
            </a:r>
            <a:r>
              <a:rPr lang="en-GB" sz="1800" i="1" dirty="0">
                <a:effectLst/>
                <a:latin typeface="Arial" panose="020B0604020202020204" pitchFamily="34" charset="0"/>
                <a:ea typeface="Arial" panose="020B0604020202020204" pitchFamily="34" charset="0"/>
                <a:cs typeface="Arial" panose="020B0604020202020204" pitchFamily="34" charset="0"/>
              </a:rPr>
              <a:t> </a:t>
            </a:r>
            <a:r>
              <a:rPr lang="en-US" sz="1800" dirty="0">
                <a:effectLst/>
                <a:latin typeface="Arial" panose="020B0604020202020204" pitchFamily="34" charset="0"/>
                <a:ea typeface="Arial" panose="020B0604020202020204" pitchFamily="34" charset="0"/>
                <a:cs typeface="Arial" panose="020B0604020202020204" pitchFamily="34" charset="0"/>
              </a:rPr>
              <a:t>for the analysis of the first data sets in fixed-target mode;</a:t>
            </a:r>
            <a:endParaRPr lang="en-IL"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buNone/>
            </a:pPr>
            <a:r>
              <a:rPr lang="en-US" sz="1800" dirty="0">
                <a:effectLst/>
                <a:latin typeface="Arial" panose="020B0604020202020204" pitchFamily="34" charset="0"/>
                <a:ea typeface="Arial" panose="020B0604020202020204" pitchFamily="34" charset="0"/>
                <a:cs typeface="Arial" panose="020B0604020202020204" pitchFamily="34" charset="0"/>
              </a:rPr>
              <a:t>– progress in the analysis of </a:t>
            </a:r>
            <a:r>
              <a:rPr lang="en-US" sz="1800" dirty="0" err="1">
                <a:effectLst/>
                <a:latin typeface="Arial" panose="020B0604020202020204" pitchFamily="34" charset="0"/>
                <a:ea typeface="Arial" panose="020B0604020202020204" pitchFamily="34" charset="0"/>
                <a:cs typeface="Arial" panose="020B0604020202020204" pitchFamily="34" charset="0"/>
              </a:rPr>
              <a:t>Xe+CsI</a:t>
            </a:r>
            <a:r>
              <a:rPr lang="en-US" sz="1800" dirty="0">
                <a:effectLst/>
                <a:latin typeface="Arial" panose="020B0604020202020204" pitchFamily="34" charset="0"/>
                <a:ea typeface="Arial" panose="020B0604020202020204" pitchFamily="34" charset="0"/>
                <a:cs typeface="Arial" panose="020B0604020202020204" pitchFamily="34" charset="0"/>
              </a:rPr>
              <a:t> experimental data at an energy of 3.8</a:t>
            </a:r>
            <a:r>
              <a:rPr lang="en-GB" sz="1800" dirty="0">
                <a:effectLst/>
                <a:latin typeface="Arial" panose="020B0604020202020204" pitchFamily="34" charset="0"/>
                <a:ea typeface="Arial" panose="020B0604020202020204" pitchFamily="34" charset="0"/>
                <a:cs typeface="Arial" panose="020B0604020202020204" pitchFamily="34" charset="0"/>
              </a:rPr>
              <a:t> </a:t>
            </a:r>
            <a:r>
              <a:rPr lang="en-US" sz="1800" dirty="0">
                <a:effectLst/>
                <a:latin typeface="Arial" panose="020B0604020202020204" pitchFamily="34" charset="0"/>
                <a:ea typeface="Arial" panose="020B0604020202020204" pitchFamily="34" charset="0"/>
                <a:cs typeface="Arial" panose="020B0604020202020204" pitchFamily="34" charset="0"/>
              </a:rPr>
              <a:t>A</a:t>
            </a:r>
            <a:r>
              <a:rPr lang="en-GB" sz="1800" dirty="0">
                <a:effectLst/>
                <a:latin typeface="Arial" panose="020B0604020202020204" pitchFamily="34" charset="0"/>
                <a:ea typeface="Arial" panose="020B0604020202020204" pitchFamily="34" charset="0"/>
                <a:cs typeface="Arial" panose="020B0604020202020204" pitchFamily="34" charset="0"/>
              </a:rPr>
              <a:t> </a:t>
            </a:r>
            <a:r>
              <a:rPr lang="en-US" sz="1800" dirty="0">
                <a:effectLst/>
                <a:latin typeface="Arial" panose="020B0604020202020204" pitchFamily="34" charset="0"/>
                <a:ea typeface="Arial" panose="020B0604020202020204" pitchFamily="34" charset="0"/>
                <a:cs typeface="Arial" panose="020B0604020202020204" pitchFamily="34" charset="0"/>
              </a:rPr>
              <a:t>GeV recorded by the BM@N experiment;</a:t>
            </a:r>
            <a:endParaRPr lang="en-IL" sz="1800" dirty="0">
              <a:effectLst/>
              <a:latin typeface="Arial" panose="020B0604020202020204" pitchFamily="34" charset="0"/>
              <a:ea typeface="Times New Roman" panose="02020603050405020304" pitchFamily="18" charset="0"/>
              <a:cs typeface="Times New Roman" panose="02020603050405020304" pitchFamily="18" charset="0"/>
            </a:endParaRPr>
          </a:p>
          <a:p>
            <a:pPr algn="just"/>
            <a:r>
              <a:rPr lang="en-US" sz="1800" dirty="0">
                <a:effectLst/>
                <a:latin typeface="Arial" panose="020B0604020202020204" pitchFamily="34" charset="0"/>
                <a:ea typeface="Arial" panose="020B0604020202020204" pitchFamily="34" charset="0"/>
                <a:cs typeface="Arial" panose="020B0604020202020204" pitchFamily="34" charset="0"/>
              </a:rPr>
              <a:t>– development of the ARIADNA collaboration and its research </a:t>
            </a:r>
            <a:r>
              <a:rPr lang="en-US" sz="1800" dirty="0" err="1">
                <a:effectLst/>
                <a:latin typeface="Arial" panose="020B0604020202020204" pitchFamily="34" charset="0"/>
                <a:ea typeface="Arial" panose="020B0604020202020204" pitchFamily="34" charset="0"/>
                <a:cs typeface="Arial" panose="020B0604020202020204" pitchFamily="34" charset="0"/>
              </a:rPr>
              <a:t>programme</a:t>
            </a:r>
            <a:r>
              <a:rPr lang="en-US" sz="1800" dirty="0">
                <a:effectLst/>
                <a:latin typeface="Arial" panose="020B0604020202020204" pitchFamily="34" charset="0"/>
                <a:ea typeface="Arial" panose="020B0604020202020204" pitchFamily="34" charset="0"/>
                <a:cs typeface="Arial" panose="020B0604020202020204" pitchFamily="34" charset="0"/>
              </a:rPr>
              <a:t>, the launch of several channels for applied research, successful operation of the SOCHI chip irradiation station;</a:t>
            </a:r>
          </a:p>
          <a:p>
            <a:pPr algn="just"/>
            <a:r>
              <a:rPr lang="en-US" sz="1800" dirty="0">
                <a:effectLst/>
                <a:latin typeface="Arial" panose="020B0604020202020204" pitchFamily="34" charset="0"/>
                <a:ea typeface="Arial" panose="020B0604020202020204" pitchFamily="34" charset="0"/>
                <a:cs typeface="Arial" panose="020B0604020202020204" pitchFamily="34" charset="0"/>
              </a:rPr>
              <a:t>– </a:t>
            </a:r>
            <a:r>
              <a:rPr lang="en-US" sz="1800" dirty="0">
                <a:effectLst/>
                <a:latin typeface="Arial" panose="020B0604020202020204" pitchFamily="34" charset="0"/>
                <a:ea typeface="Times New Roman" panose="02020603050405020304" pitchFamily="18" charset="0"/>
                <a:cs typeface="Arial" panose="020B0604020202020204" pitchFamily="34" charset="0"/>
              </a:rPr>
              <a:t>successful participation in the most advanced neutrino experiments, including experiments with reactor neutrinos (JUNO), neutrinos from accelerators (</a:t>
            </a:r>
            <a:r>
              <a:rPr lang="en-US" sz="1800" dirty="0" err="1">
                <a:effectLst/>
                <a:latin typeface="Arial" panose="020B0604020202020204" pitchFamily="34" charset="0"/>
                <a:ea typeface="Times New Roman" panose="02020603050405020304" pitchFamily="18" charset="0"/>
                <a:cs typeface="Arial" panose="020B0604020202020204" pitchFamily="34" charset="0"/>
              </a:rPr>
              <a:t>NOvA</a:t>
            </a:r>
            <a:r>
              <a:rPr lang="en-US" sz="1800" dirty="0">
                <a:effectLst/>
                <a:latin typeface="Arial" panose="020B0604020202020204" pitchFamily="34" charset="0"/>
                <a:ea typeface="Times New Roman" panose="02020603050405020304" pitchFamily="18" charset="0"/>
                <a:cs typeface="Arial" panose="020B0604020202020204" pitchFamily="34" charset="0"/>
              </a:rPr>
              <a:t>, T2K),  and COMET;</a:t>
            </a:r>
            <a:endParaRPr lang="en-US" sz="1800" dirty="0">
              <a:effectLst/>
              <a:latin typeface="Arial" panose="020B0604020202020204" pitchFamily="34" charset="0"/>
              <a:ea typeface="Arial" panose="020B0604020202020204" pitchFamily="34" charset="0"/>
              <a:cs typeface="Arial" panose="020B0604020202020204" pitchFamily="34" charset="0"/>
            </a:endParaRPr>
          </a:p>
          <a:p>
            <a:pPr algn="just"/>
            <a:r>
              <a:rPr lang="en-US" sz="1800" dirty="0">
                <a:effectLst/>
                <a:latin typeface="Arial" panose="020B0604020202020204" pitchFamily="34" charset="0"/>
                <a:ea typeface="Arial" panose="020B0604020202020204" pitchFamily="34" charset="0"/>
                <a:cs typeface="Arial" panose="020B0604020202020204" pitchFamily="34" charset="0"/>
              </a:rPr>
              <a:t>– contribution of the Institute in the work of CERN collaborations at the LHC on the second phase of upgrading the ATLAS, CMS, and ALICE detectors, as well as obtaining new results in the CERN-SPS experiments;</a:t>
            </a:r>
            <a:endParaRPr lang="en-IL"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5615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EB5236-3A96-7896-4DBA-E01C8A167340}"/>
            </a:ext>
          </a:extLst>
        </p:cNvPr>
        <p:cNvGrpSpPr/>
        <p:nvPr/>
      </p:nvGrpSpPr>
      <p:grpSpPr>
        <a:xfrm>
          <a:off x="0" y="0"/>
          <a:ext cx="0" cy="0"/>
          <a:chOff x="0" y="0"/>
          <a:chExt cx="0" cy="0"/>
        </a:xfrm>
      </p:grpSpPr>
      <p:sp>
        <p:nvSpPr>
          <p:cNvPr id="8" name="AutoShape 18">
            <a:extLst>
              <a:ext uri="{FF2B5EF4-FFF2-40B4-BE49-F238E27FC236}">
                <a16:creationId xmlns:a16="http://schemas.microsoft.com/office/drawing/2014/main" id="{98232E8A-3967-07A6-EFE0-9E282CFB9D82}"/>
              </a:ext>
            </a:extLst>
          </p:cNvPr>
          <p:cNvSpPr>
            <a:spLocks noGrp="1" noChangeArrowheads="1"/>
          </p:cNvSpPr>
          <p:nvPr>
            <p:ph type="title"/>
          </p:nvPr>
        </p:nvSpPr>
        <p:spPr bwMode="auto">
          <a:xfrm>
            <a:off x="467544" y="132523"/>
            <a:ext cx="8229600" cy="762762"/>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4000" u="sng" dirty="0">
                <a:solidFill>
                  <a:srgbClr val="FFFF00"/>
                </a:solidFill>
              </a:rPr>
              <a:t>Scientific Council (II)</a:t>
            </a:r>
          </a:p>
        </p:txBody>
      </p:sp>
      <p:sp>
        <p:nvSpPr>
          <p:cNvPr id="7" name="TextBox 6">
            <a:extLst>
              <a:ext uri="{FF2B5EF4-FFF2-40B4-BE49-F238E27FC236}">
                <a16:creationId xmlns:a16="http://schemas.microsoft.com/office/drawing/2014/main" id="{68622A4C-4F26-0BCF-9D10-DED9F9120CB0}"/>
              </a:ext>
            </a:extLst>
          </p:cNvPr>
          <p:cNvSpPr txBox="1"/>
          <p:nvPr/>
        </p:nvSpPr>
        <p:spPr>
          <a:xfrm>
            <a:off x="139806" y="980728"/>
            <a:ext cx="8864388" cy="5678478"/>
          </a:xfrm>
          <a:prstGeom prst="rect">
            <a:avLst/>
          </a:prstGeom>
          <a:noFill/>
        </p:spPr>
        <p:txBody>
          <a:bodyPr wrap="square" rtlCol="0">
            <a:spAutoFit/>
          </a:bodyPr>
          <a:lstStyle/>
          <a:p>
            <a:pPr>
              <a:spcAft>
                <a:spcPts val="600"/>
              </a:spcAft>
              <a:buSzPct val="80000"/>
            </a:pPr>
            <a:r>
              <a:rPr lang="en-US" sz="1600" b="1" u="sng" dirty="0">
                <a:cs typeface="Arial" panose="020B0604020202020204" pitchFamily="34" charset="0"/>
              </a:rPr>
              <a:t>Recommendations in connection with the PAC-PP: </a:t>
            </a:r>
            <a:endParaRPr lang="en-US" sz="1600" dirty="0">
              <a:effectLst/>
              <a:cs typeface="Arial" panose="020B0604020202020204" pitchFamily="34" charset="0"/>
            </a:endParaRPr>
          </a:p>
          <a:p>
            <a:pPr marL="285750" indent="-285750" algn="jus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acknowledges the significant progress achieved in preparation for the NICA collider commissioning, including the installation of the collider magnetic cryostat system, RF stations and final focusing lenses. A high-level of readiness of the collider’s cryogenic supply system has been achieved. A detailed programme for the physical launch of the complex </a:t>
            </a:r>
            <a:r>
              <a:rPr lang="en-GB" sz="1800" dirty="0">
                <a:effectLst/>
                <a:latin typeface="Arial" panose="020B0604020202020204" pitchFamily="34" charset="0"/>
                <a:ea typeface="Times New Roman" panose="02020603050405020304" pitchFamily="18" charset="0"/>
                <a:cs typeface="Arial" panose="020B0604020202020204" pitchFamily="34" charset="0"/>
              </a:rPr>
              <a:t>has been developed that </a:t>
            </a:r>
            <a:r>
              <a:rPr lang="en-GB" sz="1800" dirty="0">
                <a:effectLst/>
                <a:latin typeface="Arial" panose="020B0604020202020204" pitchFamily="34" charset="0"/>
                <a:ea typeface="Arial" panose="020B0604020202020204" pitchFamily="34" charset="0"/>
                <a:cs typeface="Arial" panose="020B0604020202020204" pitchFamily="34" charset="0"/>
              </a:rPr>
              <a:t>foresees first collisions in the summer of this year. Several channels for applied research are ready for operation; 5 runs have already been conducted at the SOCHI chip irradiation station. The SC joins the PAC in congratulating the NICA team on these achievements.</a:t>
            </a:r>
            <a:endParaRPr lang="en-IL" dirty="0">
              <a:ea typeface="Arial" panose="020B0604020202020204" pitchFamily="34" charset="0"/>
              <a:cs typeface="Times New Roman" panose="02020603050405020304" pitchFamily="18" charset="0"/>
            </a:endParaRPr>
          </a:p>
          <a:p>
            <a:pPr marL="285750" indent="-285750" algn="jus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notes that the main elements of all detector subsystems of the Phase-I MPD are produced. Their assembly, testing and calibration are currently underway. A test cooling of the MPD superconducting magnet to </a:t>
            </a:r>
            <a:r>
              <a:rPr lang="en-GB" sz="1800" dirty="0" err="1">
                <a:effectLst/>
                <a:latin typeface="Arial" panose="020B0604020202020204" pitchFamily="34" charset="0"/>
                <a:ea typeface="Arial" panose="020B0604020202020204" pitchFamily="34" charset="0"/>
                <a:cs typeface="Arial" panose="020B0604020202020204" pitchFamily="34" charset="0"/>
              </a:rPr>
              <a:t>LHe</a:t>
            </a:r>
            <a:r>
              <a:rPr lang="en-GB" sz="1800" dirty="0">
                <a:effectLst/>
                <a:latin typeface="Arial" panose="020B0604020202020204" pitchFamily="34" charset="0"/>
                <a:ea typeface="Arial" panose="020B0604020202020204" pitchFamily="34" charset="0"/>
                <a:cs typeface="Arial" panose="020B0604020202020204" pitchFamily="34" charset="0"/>
              </a:rPr>
              <a:t> temperatures was successfully performed at the end of 2024. The SC joins the PAC in congratulating the team on successfully achieving this significant milestone. The MPD experimental facility is in the final stage of construction, with the detector commissioning expected in late 2025. The SC shares the PAC’s concern about a significant delay in the readiness of the MPD detector compared to the </a:t>
            </a:r>
            <a:r>
              <a:rPr lang="en-GB" sz="1800" dirty="0">
                <a:effectLst/>
                <a:latin typeface="Arial" panose="020B0604020202020204" pitchFamily="34" charset="0"/>
                <a:ea typeface="Times New Roman" panose="02020603050405020304" pitchFamily="18" charset="0"/>
                <a:cs typeface="Arial" panose="020B0604020202020204" pitchFamily="34" charset="0"/>
              </a:rPr>
              <a:t>anticipated </a:t>
            </a:r>
            <a:r>
              <a:rPr lang="en-GB" sz="1800" dirty="0">
                <a:effectLst/>
                <a:latin typeface="Arial" panose="020B0604020202020204" pitchFamily="34" charset="0"/>
                <a:ea typeface="Arial" panose="020B0604020202020204" pitchFamily="34" charset="0"/>
                <a:cs typeface="Arial" panose="020B0604020202020204" pitchFamily="34" charset="0"/>
              </a:rPr>
              <a:t>timeline of the NICA collider, and urges the MPD Collaboration to speed up the construction and installation tasks.</a:t>
            </a:r>
            <a:endParaRPr lang="en-IL" sz="1800" dirty="0">
              <a:effectLst/>
              <a:latin typeface="Calibri" panose="020F0502020204030204" pitchFamily="34" charset="0"/>
              <a:ea typeface="SimSun" panose="02010600030101010101" pitchFamily="2" charset="-122"/>
              <a:cs typeface="Arial" panose="020B0604020202020204" pitchFamily="34" charset="0"/>
            </a:endParaRPr>
          </a:p>
        </p:txBody>
      </p:sp>
      <p:sp>
        <p:nvSpPr>
          <p:cNvPr id="10" name="Slide Number Placeholder 9">
            <a:extLst>
              <a:ext uri="{FF2B5EF4-FFF2-40B4-BE49-F238E27FC236}">
                <a16:creationId xmlns:a16="http://schemas.microsoft.com/office/drawing/2014/main" id="{ED3ECD7A-C293-934D-B5A8-5BF9739F9F68}"/>
              </a:ext>
            </a:extLst>
          </p:cNvPr>
          <p:cNvSpPr>
            <a:spLocks noGrp="1"/>
          </p:cNvSpPr>
          <p:nvPr>
            <p:ph type="sldNum" sz="quarter" idx="12"/>
          </p:nvPr>
        </p:nvSpPr>
        <p:spPr/>
        <p:txBody>
          <a:bodyPr/>
          <a:lstStyle/>
          <a:p>
            <a:pPr>
              <a:defRPr/>
            </a:pPr>
            <a:fld id="{16AAA047-8AEF-4C69-86C3-C9A280890182}" type="slidenum">
              <a:rPr lang="fr-FR" smtClean="0"/>
              <a:pPr>
                <a:defRPr/>
              </a:pPr>
              <a:t>5</a:t>
            </a:fld>
            <a:endParaRPr lang="fr-FR" dirty="0"/>
          </a:p>
        </p:txBody>
      </p:sp>
    </p:spTree>
    <p:extLst>
      <p:ext uri="{BB962C8B-B14F-4D97-AF65-F5344CB8AC3E}">
        <p14:creationId xmlns:p14="http://schemas.microsoft.com/office/powerpoint/2010/main" val="1208659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8CDF3-6BB9-4A2D-368F-836763275801}"/>
            </a:ext>
          </a:extLst>
        </p:cNvPr>
        <p:cNvGrpSpPr/>
        <p:nvPr/>
      </p:nvGrpSpPr>
      <p:grpSpPr>
        <a:xfrm>
          <a:off x="0" y="0"/>
          <a:ext cx="0" cy="0"/>
          <a:chOff x="0" y="0"/>
          <a:chExt cx="0" cy="0"/>
        </a:xfrm>
      </p:grpSpPr>
      <p:sp>
        <p:nvSpPr>
          <p:cNvPr id="8" name="AutoShape 18">
            <a:extLst>
              <a:ext uri="{FF2B5EF4-FFF2-40B4-BE49-F238E27FC236}">
                <a16:creationId xmlns:a16="http://schemas.microsoft.com/office/drawing/2014/main" id="{704F81B9-56CB-942E-AA8B-2F8F7CCB7088}"/>
              </a:ext>
            </a:extLst>
          </p:cNvPr>
          <p:cNvSpPr>
            <a:spLocks noGrp="1" noChangeArrowheads="1"/>
          </p:cNvSpPr>
          <p:nvPr>
            <p:ph type="title"/>
          </p:nvPr>
        </p:nvSpPr>
        <p:spPr bwMode="auto">
          <a:xfrm>
            <a:off x="467544" y="132523"/>
            <a:ext cx="8229600" cy="762762"/>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4000" u="sng" dirty="0">
                <a:solidFill>
                  <a:srgbClr val="FFFF00"/>
                </a:solidFill>
              </a:rPr>
              <a:t>Scientific Council (III)</a:t>
            </a:r>
          </a:p>
        </p:txBody>
      </p:sp>
      <p:sp>
        <p:nvSpPr>
          <p:cNvPr id="7" name="TextBox 6">
            <a:extLst>
              <a:ext uri="{FF2B5EF4-FFF2-40B4-BE49-F238E27FC236}">
                <a16:creationId xmlns:a16="http://schemas.microsoft.com/office/drawing/2014/main" id="{35D2C0D8-0408-3768-296E-CBD613F9CAF1}"/>
              </a:ext>
            </a:extLst>
          </p:cNvPr>
          <p:cNvSpPr txBox="1"/>
          <p:nvPr/>
        </p:nvSpPr>
        <p:spPr>
          <a:xfrm>
            <a:off x="139806" y="980728"/>
            <a:ext cx="8864388" cy="5678478"/>
          </a:xfrm>
          <a:prstGeom prst="rect">
            <a:avLst/>
          </a:prstGeom>
          <a:noFill/>
        </p:spPr>
        <p:txBody>
          <a:bodyPr wrap="square" rtlCol="0">
            <a:spAutoFit/>
          </a:bodyPr>
          <a:lstStyle/>
          <a:p>
            <a:pPr>
              <a:spcAft>
                <a:spcPts val="600"/>
              </a:spcAft>
              <a:buSzPct val="80000"/>
            </a:pPr>
            <a:r>
              <a:rPr lang="en-US" sz="1600" b="1" u="sng" dirty="0">
                <a:cs typeface="Arial" panose="020B0604020202020204" pitchFamily="34" charset="0"/>
              </a:rPr>
              <a:t>Recommendations in connection with the PAC-PP: </a:t>
            </a:r>
            <a:endParaRPr lang="en-US" sz="1600" dirty="0">
              <a:effectLst/>
              <a:cs typeface="Arial" panose="020B0604020202020204" pitchFamily="34" charset="0"/>
            </a:endParaRPr>
          </a:p>
          <a:p>
            <a:pPr marL="285750" indent="-285750" algn="jus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appreciates the progress in the implementation of the BM@N project: ongoing physics analyses of the Xe-</a:t>
            </a:r>
            <a:r>
              <a:rPr lang="en-GB" sz="1800" dirty="0" err="1">
                <a:effectLst/>
                <a:latin typeface="Arial" panose="020B0604020202020204" pitchFamily="34" charset="0"/>
                <a:ea typeface="Arial" panose="020B0604020202020204" pitchFamily="34" charset="0"/>
                <a:cs typeface="Arial" panose="020B0604020202020204" pitchFamily="34" charset="0"/>
              </a:rPr>
              <a:t>CsI</a:t>
            </a:r>
            <a:r>
              <a:rPr lang="en-GB" sz="1800" dirty="0">
                <a:effectLst/>
                <a:latin typeface="Arial" panose="020B0604020202020204" pitchFamily="34" charset="0"/>
                <a:ea typeface="Arial" panose="020B0604020202020204" pitchFamily="34" charset="0"/>
                <a:cs typeface="Arial" panose="020B0604020202020204" pitchFamily="34" charset="0"/>
              </a:rPr>
              <a:t> collisions at an energy of 3.8 A GeV and preparation for the next physics run with a Xe beam at an energy of 2–3 A GeV.</a:t>
            </a:r>
            <a:endParaRPr lang="en-IL" dirty="0">
              <a:ea typeface="Arial" panose="020B0604020202020204" pitchFamily="34" charset="0"/>
              <a:cs typeface="Times New Roman" panose="02020603050405020304" pitchFamily="18" charset="0"/>
            </a:endParaRPr>
          </a:p>
          <a:p>
            <a:pPr marL="285750" indent="-285750" algn="just">
              <a:buFont typeface="Wingdings" pitchFamily="2" charset="2"/>
              <a:buChar char="v"/>
            </a:pPr>
            <a:r>
              <a:rPr lang="en-GB" sz="1800" dirty="0">
                <a:effectLst/>
                <a:latin typeface="Arial" panose="020B0604020202020204" pitchFamily="34" charset="0"/>
                <a:ea typeface="Arial" panose="020B0604020202020204" pitchFamily="34" charset="0"/>
                <a:cs typeface="Arial" panose="020B0604020202020204" pitchFamily="34" charset="0"/>
              </a:rPr>
              <a:t>The Scientific Council notes with satisfaction that having finalized the Technical Design Report, the SPD team has started work on the first stage of the detector. Manufacturing the elements of the main detector systems has started, and progress has been achieved in establishing the computing infrastructure of the project.</a:t>
            </a:r>
            <a:endParaRPr lang="en-IL" dirty="0">
              <a:ea typeface="Arial" panose="020B0604020202020204" pitchFamily="34" charset="0"/>
              <a:cs typeface="Times New Roman" panose="02020603050405020304" pitchFamily="18" charset="0"/>
            </a:endParaRPr>
          </a:p>
          <a:p>
            <a:pPr marL="285750" indent="-285750" algn="just">
              <a:buFont typeface="Wingdings" pitchFamily="2" charset="2"/>
              <a:buChar char="v"/>
            </a:pPr>
            <a:r>
              <a:rPr lang="en-GB" sz="1800" dirty="0">
                <a:effectLst/>
                <a:latin typeface="Arial" panose="020B0604020202020204" pitchFamily="34" charset="0"/>
                <a:ea typeface="Arial" panose="020B0604020202020204" pitchFamily="34" charset="0"/>
              </a:rPr>
              <a:t>The Scientific Council supports the PAC’s recommendation to open a new project “Study of neutrino properties in accelerator experiments”, comprising JINR’s participation in the ongoing accelerator neutrino experiments </a:t>
            </a:r>
            <a:r>
              <a:rPr lang="en-GB" sz="1800" dirty="0" err="1">
                <a:effectLst/>
                <a:latin typeface="Arial" panose="020B0604020202020204" pitchFamily="34" charset="0"/>
                <a:ea typeface="Arial" panose="020B0604020202020204" pitchFamily="34" charset="0"/>
              </a:rPr>
              <a:t>NOvA</a:t>
            </a:r>
            <a:r>
              <a:rPr lang="en-GB" sz="1800" dirty="0">
                <a:effectLst/>
                <a:latin typeface="Arial" panose="020B0604020202020204" pitchFamily="34" charset="0"/>
                <a:ea typeface="Arial" panose="020B0604020202020204" pitchFamily="34" charset="0"/>
              </a:rPr>
              <a:t>, T2K, FASER, and DsTau, for three years with ranking A. The main objectives of the project are measurements of the neutrino masses ordering and lepton CP violation, searches for neutrinos from supernovae and exotic signals, as well as measurement of cross-sections and development of neutrino interactions models. The presented project combines the participation of JINR in experiments with neutrinos from accelerators into one project, which will make it possible to use the complementary experience of the participating groups. </a:t>
            </a:r>
            <a:endParaRPr lang="en-IL" sz="1800" dirty="0">
              <a:effectLst/>
              <a:latin typeface="Calibri" panose="020F0502020204030204" pitchFamily="34" charset="0"/>
              <a:ea typeface="SimSun" panose="02010600030101010101" pitchFamily="2" charset="-122"/>
              <a:cs typeface="Arial" panose="020B0604020202020204" pitchFamily="34" charset="0"/>
            </a:endParaRPr>
          </a:p>
        </p:txBody>
      </p:sp>
      <p:sp>
        <p:nvSpPr>
          <p:cNvPr id="10" name="Slide Number Placeholder 9">
            <a:extLst>
              <a:ext uri="{FF2B5EF4-FFF2-40B4-BE49-F238E27FC236}">
                <a16:creationId xmlns:a16="http://schemas.microsoft.com/office/drawing/2014/main" id="{44B8FA40-0AF2-A954-00A0-62D6BF38F7ED}"/>
              </a:ext>
            </a:extLst>
          </p:cNvPr>
          <p:cNvSpPr>
            <a:spLocks noGrp="1"/>
          </p:cNvSpPr>
          <p:nvPr>
            <p:ph type="sldNum" sz="quarter" idx="12"/>
          </p:nvPr>
        </p:nvSpPr>
        <p:spPr/>
        <p:txBody>
          <a:bodyPr/>
          <a:lstStyle/>
          <a:p>
            <a:pPr>
              <a:defRPr/>
            </a:pPr>
            <a:fld id="{16AAA047-8AEF-4C69-86C3-C9A280890182}" type="slidenum">
              <a:rPr lang="fr-FR" smtClean="0"/>
              <a:pPr>
                <a:defRPr/>
              </a:pPr>
              <a:t>6</a:t>
            </a:fld>
            <a:endParaRPr lang="fr-FR" dirty="0"/>
          </a:p>
        </p:txBody>
      </p:sp>
    </p:spTree>
    <p:extLst>
      <p:ext uri="{BB962C8B-B14F-4D97-AF65-F5344CB8AC3E}">
        <p14:creationId xmlns:p14="http://schemas.microsoft.com/office/powerpoint/2010/main" val="1673735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C6AA1B-8F99-6CC1-DAFF-D38B15BA3479}"/>
            </a:ext>
          </a:extLst>
        </p:cNvPr>
        <p:cNvGrpSpPr/>
        <p:nvPr/>
      </p:nvGrpSpPr>
      <p:grpSpPr>
        <a:xfrm>
          <a:off x="0" y="0"/>
          <a:ext cx="0" cy="0"/>
          <a:chOff x="0" y="0"/>
          <a:chExt cx="0" cy="0"/>
        </a:xfrm>
      </p:grpSpPr>
      <p:sp>
        <p:nvSpPr>
          <p:cNvPr id="9" name="AutoShape 18">
            <a:extLst>
              <a:ext uri="{FF2B5EF4-FFF2-40B4-BE49-F238E27FC236}">
                <a16:creationId xmlns:a16="http://schemas.microsoft.com/office/drawing/2014/main" id="{C343CF14-E0B6-B14E-A619-6FA3F4927615}"/>
              </a:ext>
            </a:extLst>
          </p:cNvPr>
          <p:cNvSpPr>
            <a:spLocks noGrp="1" noChangeArrowheads="1"/>
          </p:cNvSpPr>
          <p:nvPr>
            <p:ph type="title"/>
          </p:nvPr>
        </p:nvSpPr>
        <p:spPr bwMode="auto">
          <a:xfrm>
            <a:off x="179512" y="132523"/>
            <a:ext cx="8784976" cy="762762"/>
          </a:xfrm>
          <a:prstGeom prst="roundRect">
            <a:avLst>
              <a:gd name="adj" fmla="val 16667"/>
            </a:avLst>
          </a:prstGeom>
          <a:solidFill>
            <a:srgbClr val="000090"/>
          </a:solidFill>
          <a:ln w="38100">
            <a:solidFill>
              <a:srgbClr val="FF0000"/>
            </a:solidFill>
            <a:round/>
            <a:headEnd/>
            <a:tailEnd/>
          </a:ln>
          <a:effectLst/>
        </p:spPr>
        <p:txBody>
          <a:bodyPr wrap="square" lIns="0" tIns="0" rIns="0" bIns="0" anchor="ctr">
            <a:spAutoFit/>
          </a:bodyPr>
          <a:lstStyle/>
          <a:p>
            <a:pPr>
              <a:lnSpc>
                <a:spcPct val="120000"/>
              </a:lnSpc>
              <a:spcAft>
                <a:spcPts val="1200"/>
              </a:spcAft>
            </a:pPr>
            <a:r>
              <a:rPr lang="en-US" sz="4000" u="sng" dirty="0">
                <a:solidFill>
                  <a:srgbClr val="FFFF00"/>
                </a:solidFill>
              </a:rPr>
              <a:t>62</a:t>
            </a:r>
            <a:r>
              <a:rPr lang="en-US" sz="4000" u="sng" baseline="30000" dirty="0">
                <a:solidFill>
                  <a:srgbClr val="FFFF00"/>
                </a:solidFill>
              </a:rPr>
              <a:t>nd</a:t>
            </a:r>
            <a:r>
              <a:rPr lang="en-US" sz="4000" u="sng" dirty="0">
                <a:solidFill>
                  <a:srgbClr val="FFFF00"/>
                </a:solidFill>
              </a:rPr>
              <a:t> PAC-PP agenda June 23, 2025</a:t>
            </a:r>
          </a:p>
        </p:txBody>
      </p:sp>
      <p:pic>
        <p:nvPicPr>
          <p:cNvPr id="3" name="Picture 2">
            <a:extLst>
              <a:ext uri="{FF2B5EF4-FFF2-40B4-BE49-F238E27FC236}">
                <a16:creationId xmlns:a16="http://schemas.microsoft.com/office/drawing/2014/main" id="{9E4C50C1-CA16-F7E1-3E68-3A3C02173AF5}"/>
              </a:ext>
            </a:extLst>
          </p:cNvPr>
          <p:cNvPicPr>
            <a:picLocks noChangeAspect="1"/>
          </p:cNvPicPr>
          <p:nvPr/>
        </p:nvPicPr>
        <p:blipFill>
          <a:blip r:embed="rId3"/>
          <a:srcRect l="6322" t="6226" r="4918" b="6450"/>
          <a:stretch/>
        </p:blipFill>
        <p:spPr>
          <a:xfrm>
            <a:off x="513998" y="1110976"/>
            <a:ext cx="3898776" cy="5427936"/>
          </a:xfrm>
          <a:prstGeom prst="rect">
            <a:avLst/>
          </a:prstGeom>
          <a:ln w="25400">
            <a:solidFill>
              <a:schemeClr val="tx1"/>
            </a:solidFill>
          </a:ln>
        </p:spPr>
      </p:pic>
      <p:pic>
        <p:nvPicPr>
          <p:cNvPr id="6" name="Picture 5">
            <a:extLst>
              <a:ext uri="{FF2B5EF4-FFF2-40B4-BE49-F238E27FC236}">
                <a16:creationId xmlns:a16="http://schemas.microsoft.com/office/drawing/2014/main" id="{B2399A7C-5A83-D40B-836F-07A89BE2D0C9}"/>
              </a:ext>
            </a:extLst>
          </p:cNvPr>
          <p:cNvPicPr>
            <a:picLocks noChangeAspect="1"/>
          </p:cNvPicPr>
          <p:nvPr/>
        </p:nvPicPr>
        <p:blipFill>
          <a:blip r:embed="rId4"/>
          <a:srcRect l="5790" t="3498" r="8264" b="8462"/>
          <a:stretch/>
        </p:blipFill>
        <p:spPr>
          <a:xfrm>
            <a:off x="4942384" y="1134260"/>
            <a:ext cx="3744416" cy="5427936"/>
          </a:xfrm>
          <a:prstGeom prst="rect">
            <a:avLst/>
          </a:prstGeom>
          <a:ln w="25400">
            <a:solidFill>
              <a:schemeClr val="tx1"/>
            </a:solidFill>
          </a:ln>
        </p:spPr>
      </p:pic>
      <p:sp>
        <p:nvSpPr>
          <p:cNvPr id="7" name="AutoShape 18">
            <a:extLst>
              <a:ext uri="{FF2B5EF4-FFF2-40B4-BE49-F238E27FC236}">
                <a16:creationId xmlns:a16="http://schemas.microsoft.com/office/drawing/2014/main" id="{0D3486B9-3608-0497-21D1-B50A07C50E0C}"/>
              </a:ext>
            </a:extLst>
          </p:cNvPr>
          <p:cNvSpPr>
            <a:spLocks noChangeArrowheads="1"/>
          </p:cNvSpPr>
          <p:nvPr/>
        </p:nvSpPr>
        <p:spPr bwMode="auto">
          <a:xfrm>
            <a:off x="241176" y="1529909"/>
            <a:ext cx="8723312" cy="4835366"/>
          </a:xfrm>
          <a:prstGeom prst="roundRect">
            <a:avLst>
              <a:gd name="adj" fmla="val 16667"/>
            </a:avLst>
          </a:prstGeom>
          <a:solidFill>
            <a:srgbClr val="FFFF00"/>
          </a:solidFill>
          <a:ln w="38100">
            <a:solidFill>
              <a:srgbClr val="FF0000"/>
            </a:solidFill>
            <a:round/>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square" lIns="0" tIns="0" rIns="0" bIns="0" anchor="ctr">
            <a:spAutoFit/>
          </a:bodyPr>
          <a:lstStyle/>
          <a:p>
            <a:pPr algn="ctr">
              <a:spcAft>
                <a:spcPts val="1200"/>
              </a:spcAft>
            </a:pPr>
            <a:r>
              <a:rPr lang="en-US" sz="2400" b="1" i="1" dirty="0">
                <a:solidFill>
                  <a:srgbClr val="000090"/>
                </a:solidFill>
              </a:rPr>
              <a:t>Highlights of today's meeting: </a:t>
            </a:r>
          </a:p>
          <a:p>
            <a:pPr marL="342900" indent="-342900">
              <a:spcAft>
                <a:spcPts val="1200"/>
              </a:spcAft>
              <a:buFont typeface="Wingdings" pitchFamily="2" charset="2"/>
              <a:buChar char="v"/>
            </a:pPr>
            <a:r>
              <a:rPr lang="en-US" sz="2400" b="1" i="1" dirty="0">
                <a:solidFill>
                  <a:srgbClr val="000090"/>
                </a:solidFill>
              </a:rPr>
              <a:t>Update reports on NICA, BM@N and SPD</a:t>
            </a:r>
          </a:p>
          <a:p>
            <a:pPr marL="342900" indent="-342900">
              <a:spcAft>
                <a:spcPts val="0"/>
              </a:spcAft>
              <a:buFont typeface="Wingdings" pitchFamily="2" charset="2"/>
              <a:buChar char="v"/>
            </a:pPr>
            <a:r>
              <a:rPr lang="en-US" sz="2400" b="1" i="1" dirty="0">
                <a:solidFill>
                  <a:srgbClr val="000090"/>
                </a:solidFill>
              </a:rPr>
              <a:t>Revised proposal: Development of a physics program and detectors for experiments at CEPC</a:t>
            </a:r>
            <a:r>
              <a:rPr lang="en-IL" sz="2400" b="1" i="1" dirty="0">
                <a:solidFill>
                  <a:srgbClr val="000090"/>
                </a:solidFill>
              </a:rPr>
              <a:t> </a:t>
            </a:r>
          </a:p>
          <a:p>
            <a:pPr>
              <a:spcAft>
                <a:spcPts val="0"/>
              </a:spcAft>
            </a:pPr>
            <a:r>
              <a:rPr lang="en-IL" sz="2400" b="1" i="1" dirty="0">
                <a:solidFill>
                  <a:srgbClr val="000090"/>
                </a:solidFill>
              </a:rPr>
              <a:t>    </a:t>
            </a:r>
            <a:r>
              <a:rPr lang="en-US" dirty="0">
                <a:solidFill>
                  <a:srgbClr val="000090"/>
                </a:solidFill>
              </a:rPr>
              <a:t>(old title - "Development of a particle registration technique in future  </a:t>
            </a:r>
          </a:p>
          <a:p>
            <a:pPr>
              <a:spcAft>
                <a:spcPts val="0"/>
              </a:spcAft>
            </a:pPr>
            <a:r>
              <a:rPr lang="en-US" dirty="0">
                <a:solidFill>
                  <a:srgbClr val="000090"/>
                </a:solidFill>
              </a:rPr>
              <a:t>      experiments with the participation of JINR")</a:t>
            </a:r>
            <a:endParaRPr lang="en-IL" dirty="0">
              <a:solidFill>
                <a:srgbClr val="000090"/>
              </a:solidFill>
            </a:endParaRPr>
          </a:p>
          <a:p>
            <a:pPr marL="342900" indent="-342900">
              <a:spcBef>
                <a:spcPts val="1200"/>
              </a:spcBef>
              <a:spcAft>
                <a:spcPts val="1200"/>
              </a:spcAft>
              <a:buFont typeface="Wingdings" charset="2"/>
              <a:buChar char="v"/>
            </a:pPr>
            <a:r>
              <a:rPr lang="en-US" sz="2400" b="1" i="1" dirty="0">
                <a:solidFill>
                  <a:srgbClr val="000090"/>
                </a:solidFill>
              </a:rPr>
              <a:t>Extension of projects: ALICE, ATLAS, CMS</a:t>
            </a:r>
          </a:p>
          <a:p>
            <a:pPr marL="342900" indent="-342900">
              <a:spcAft>
                <a:spcPts val="1200"/>
              </a:spcAft>
              <a:buFont typeface="Wingdings" charset="2"/>
              <a:buChar char="v"/>
            </a:pPr>
            <a:r>
              <a:rPr lang="en-US" sz="2400" b="1" i="1" dirty="0">
                <a:solidFill>
                  <a:srgbClr val="000090"/>
                </a:solidFill>
              </a:rPr>
              <a:t>Scientific report: Theoretical </a:t>
            </a:r>
            <a:r>
              <a:rPr lang="ru-RU" sz="2400" b="1" i="1" dirty="0">
                <a:solidFill>
                  <a:srgbClr val="000090"/>
                </a:solidFill>
              </a:rPr>
              <a:t>с</a:t>
            </a:r>
            <a:r>
              <a:rPr lang="en-US" sz="2400" b="1" i="1" dirty="0" err="1">
                <a:solidFill>
                  <a:srgbClr val="000090"/>
                </a:solidFill>
              </a:rPr>
              <a:t>alculations</a:t>
            </a:r>
            <a:r>
              <a:rPr lang="en-US" sz="2400" b="1" i="1" dirty="0">
                <a:solidFill>
                  <a:srgbClr val="000090"/>
                </a:solidFill>
              </a:rPr>
              <a:t> for future</a:t>
            </a:r>
            <a:r>
              <a:rPr lang="en-IL" sz="2400" b="1" i="1" dirty="0">
                <a:solidFill>
                  <a:srgbClr val="000090"/>
                </a:solidFill>
              </a:rPr>
              <a:t> </a:t>
            </a:r>
            <a:r>
              <a:rPr lang="en-US" sz="2400" b="1" i="1" dirty="0">
                <a:solidFill>
                  <a:srgbClr val="000090"/>
                </a:solidFill>
              </a:rPr>
              <a:t>electron-positron colliders: status and prospects</a:t>
            </a:r>
          </a:p>
          <a:p>
            <a:pPr marL="342900" indent="-342900">
              <a:spcAft>
                <a:spcPts val="1200"/>
              </a:spcAft>
              <a:buFont typeface="Wingdings" charset="2"/>
              <a:buChar char="v"/>
            </a:pPr>
            <a:r>
              <a:rPr lang="en-US" sz="2400" b="1" i="1" dirty="0">
                <a:solidFill>
                  <a:srgbClr val="000090"/>
                </a:solidFill>
              </a:rPr>
              <a:t>Posters from Young Scientists</a:t>
            </a:r>
          </a:p>
        </p:txBody>
      </p:sp>
    </p:spTree>
    <p:extLst>
      <p:ext uri="{BB962C8B-B14F-4D97-AF65-F5344CB8AC3E}">
        <p14:creationId xmlns:p14="http://schemas.microsoft.com/office/powerpoint/2010/main" val="21909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3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4210" name="Rectangle 2"/>
          <p:cNvSpPr>
            <a:spLocks noGrp="1" noChangeArrowheads="1"/>
          </p:cNvSpPr>
          <p:nvPr>
            <p:ph type="title"/>
          </p:nvPr>
        </p:nvSpPr>
        <p:spPr/>
        <p:txBody>
          <a:bodyPr/>
          <a:lstStyle/>
          <a:p>
            <a:pPr eaLnBrk="1" hangingPunct="1">
              <a:defRPr/>
            </a:pPr>
            <a:endParaRPr lang="en-US" dirty="0">
              <a:ea typeface="+mj-ea"/>
            </a:endParaRPr>
          </a:p>
        </p:txBody>
      </p:sp>
      <p:sp>
        <p:nvSpPr>
          <p:cNvPr id="734211" name="Rectangle 3"/>
          <p:cNvSpPr>
            <a:spLocks noGrp="1" noChangeArrowheads="1"/>
          </p:cNvSpPr>
          <p:nvPr>
            <p:ph type="body" idx="1"/>
          </p:nvPr>
        </p:nvSpPr>
        <p:spPr>
          <a:xfrm>
            <a:off x="419100" y="2780928"/>
            <a:ext cx="8305800" cy="1828800"/>
          </a:xfrm>
        </p:spPr>
        <p:txBody>
          <a:bodyPr/>
          <a:lstStyle/>
          <a:p>
            <a:pPr marL="0" indent="0" algn="ctr" eaLnBrk="1" hangingPunct="1">
              <a:buNone/>
            </a:pPr>
            <a:r>
              <a:rPr lang="en-US" sz="8800" i="1" dirty="0">
                <a:latin typeface="Arial" charset="0"/>
                <a:cs typeface="Arial" charset="0"/>
              </a:rPr>
              <a:t>Thank you! </a:t>
            </a:r>
          </a:p>
          <a:p>
            <a:pPr algn="ctr" eaLnBrk="1" hangingPunct="1">
              <a:buFont typeface="Wingdings" charset="0"/>
              <a:buNone/>
            </a:pPr>
            <a:r>
              <a:rPr lang="en-US" sz="8800" i="1" dirty="0">
                <a:latin typeface="Arial" charset="0"/>
                <a:cs typeface="Arial" charset="0"/>
              </a:rPr>
              <a:t> </a:t>
            </a:r>
          </a:p>
        </p:txBody>
      </p:sp>
      <p:sp>
        <p:nvSpPr>
          <p:cNvPr id="2" name="Date Placeholder 1"/>
          <p:cNvSpPr>
            <a:spLocks noGrp="1"/>
          </p:cNvSpPr>
          <p:nvPr>
            <p:ph type="dt" sz="half" idx="10"/>
          </p:nvPr>
        </p:nvSpPr>
        <p:spPr/>
        <p:txBody>
          <a:bodyPr/>
          <a:lstStyle/>
          <a:p>
            <a:r>
              <a:rPr lang="en-US"/>
              <a:t>Itzhak Tserruya</a:t>
            </a:r>
          </a:p>
        </p:txBody>
      </p:sp>
      <p:sp>
        <p:nvSpPr>
          <p:cNvPr id="3" name="Footer Placeholder 2"/>
          <p:cNvSpPr>
            <a:spLocks noGrp="1"/>
          </p:cNvSpPr>
          <p:nvPr>
            <p:ph type="ftr" sz="quarter" idx="11"/>
          </p:nvPr>
        </p:nvSpPr>
        <p:spPr/>
        <p:txBody>
          <a:bodyPr/>
          <a:lstStyle/>
          <a:p>
            <a:r>
              <a:rPr lang="en-US"/>
              <a:t>62nd PAC-PP, June 23, 2025</a:t>
            </a:r>
          </a:p>
        </p:txBody>
      </p:sp>
      <p:sp>
        <p:nvSpPr>
          <p:cNvPr id="5" name="Slide Number Placeholder 4"/>
          <p:cNvSpPr>
            <a:spLocks noGrp="1"/>
          </p:cNvSpPr>
          <p:nvPr>
            <p:ph type="sldNum" sz="quarter" idx="12"/>
          </p:nvPr>
        </p:nvSpPr>
        <p:spPr/>
        <p:txBody>
          <a:bodyPr/>
          <a:lstStyle/>
          <a:p>
            <a:pPr>
              <a:defRPr/>
            </a:pPr>
            <a:fld id="{16AAA047-8AEF-4C69-86C3-C9A280890182}" type="slidenum">
              <a:rPr lang="fr-FR" smtClean="0"/>
              <a:pPr>
                <a:defRPr/>
              </a:pPr>
              <a:t>8</a:t>
            </a:fld>
            <a:endParaRPr lang="fr-FR"/>
          </a:p>
        </p:txBody>
      </p:sp>
    </p:spTree>
    <p:extLst>
      <p:ext uri="{BB962C8B-B14F-4D97-AF65-F5344CB8AC3E}">
        <p14:creationId xmlns:p14="http://schemas.microsoft.com/office/powerpoint/2010/main" val="310930470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85696</TotalTime>
  <Words>963</Words>
  <Application>Microsoft Macintosh PowerPoint</Application>
  <PresentationFormat>On-screen Show (4:3)</PresentationFormat>
  <Paragraphs>77</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Wingdings</vt:lpstr>
      <vt:lpstr>Thème Office</vt:lpstr>
      <vt:lpstr>PowerPoint Presentation</vt:lpstr>
      <vt:lpstr>Hans Gutbrod (1942-2025)</vt:lpstr>
      <vt:lpstr>Outline</vt:lpstr>
      <vt:lpstr>Scientific Council (I)</vt:lpstr>
      <vt:lpstr>Scientific Council (II)</vt:lpstr>
      <vt:lpstr>Scientific Council (III)</vt:lpstr>
      <vt:lpstr>62nd PAC-PP agenda June 23, 2025</vt:lpstr>
      <vt:lpstr>PowerPoint Presentation</vt:lpstr>
    </vt:vector>
  </TitlesOfParts>
  <Company>cea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 on the implementation of the PAC 31st meeting and on the work towards optimization of the research programme</dc:title>
  <dc:creator>egle</dc:creator>
  <cp:lastModifiedBy>Itzhak Tserruya</cp:lastModifiedBy>
  <cp:revision>1235</cp:revision>
  <cp:lastPrinted>2013-01-21T16:58:15Z</cp:lastPrinted>
  <dcterms:created xsi:type="dcterms:W3CDTF">2010-01-13T11:24:08Z</dcterms:created>
  <dcterms:modified xsi:type="dcterms:W3CDTF">2025-06-22T19:37:12Z</dcterms:modified>
</cp:coreProperties>
</file>