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4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31"/>
  </p:notesMasterIdLst>
  <p:sldIdLst>
    <p:sldId id="256" r:id="rId2"/>
    <p:sldId id="433" r:id="rId3"/>
    <p:sldId id="423" r:id="rId4"/>
    <p:sldId id="2143" r:id="rId5"/>
    <p:sldId id="2163" r:id="rId6"/>
    <p:sldId id="2164" r:id="rId7"/>
    <p:sldId id="2165" r:id="rId8"/>
    <p:sldId id="2166" r:id="rId9"/>
    <p:sldId id="2146" r:id="rId10"/>
    <p:sldId id="2147" r:id="rId11"/>
    <p:sldId id="2167" r:id="rId12"/>
    <p:sldId id="2145" r:id="rId13"/>
    <p:sldId id="2041" r:id="rId14"/>
    <p:sldId id="2142" r:id="rId15"/>
    <p:sldId id="426" r:id="rId16"/>
    <p:sldId id="2149" r:id="rId17"/>
    <p:sldId id="2169" r:id="rId18"/>
    <p:sldId id="2170" r:id="rId19"/>
    <p:sldId id="2162" r:id="rId20"/>
    <p:sldId id="429" r:id="rId21"/>
    <p:sldId id="2150" r:id="rId22"/>
    <p:sldId id="2135" r:id="rId23"/>
    <p:sldId id="2152" r:id="rId24"/>
    <p:sldId id="2172" r:id="rId25"/>
    <p:sldId id="2173" r:id="rId26"/>
    <p:sldId id="2174" r:id="rId27"/>
    <p:sldId id="2154" r:id="rId28"/>
    <p:sldId id="2140" r:id="rId29"/>
    <p:sldId id="1691" r:id="rId30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FEFF"/>
    <a:srgbClr val="FFEDE3"/>
    <a:srgbClr val="93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5"/>
  </p:normalViewPr>
  <p:slideViewPr>
    <p:cSldViewPr snapToGrid="0" snapToObjects="1">
      <p:cViewPr varScale="1">
        <p:scale>
          <a:sx n="105" d="100"/>
          <a:sy n="105" d="100"/>
        </p:scale>
        <p:origin x="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265644636453527E-2"/>
          <c:y val="0.3061035063102634"/>
          <c:w val="0.85174119832767914"/>
          <c:h val="0.3612839277419107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Russia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688</c:v>
                </c:pt>
                <c:pt idx="1">
                  <c:v>659</c:v>
                </c:pt>
                <c:pt idx="2">
                  <c:v>476</c:v>
                </c:pt>
                <c:pt idx="3">
                  <c:v>260</c:v>
                </c:pt>
                <c:pt idx="4">
                  <c:v>598</c:v>
                </c:pt>
                <c:pt idx="5">
                  <c:v>639</c:v>
                </c:pt>
                <c:pt idx="6">
                  <c:v>627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E0-470C-B4ED-319A41E98C6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Egypt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42</c:v>
                </c:pt>
                <c:pt idx="1">
                  <c:v>52</c:v>
                </c:pt>
                <c:pt idx="2">
                  <c:v>50</c:v>
                </c:pt>
                <c:pt idx="3">
                  <c:v>27</c:v>
                </c:pt>
                <c:pt idx="4">
                  <c:v>12</c:v>
                </c:pt>
                <c:pt idx="5">
                  <c:v>32</c:v>
                </c:pt>
                <c:pt idx="6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E0-470C-B4ED-319A41E98C6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South Africa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39</c:v>
                </c:pt>
                <c:pt idx="1">
                  <c:v>27</c:v>
                </c:pt>
                <c:pt idx="2">
                  <c:v>6</c:v>
                </c:pt>
                <c:pt idx="3">
                  <c:v>5</c:v>
                </c:pt>
                <c:pt idx="4">
                  <c:v>0</c:v>
                </c:pt>
                <c:pt idx="5">
                  <c:v>23</c:v>
                </c:pt>
                <c:pt idx="6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5E0-470C-B4ED-319A41E98C6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Mexico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Лист1!$E$2:$E$8</c:f>
              <c:numCache>
                <c:formatCode>General</c:formatCode>
                <c:ptCount val="7"/>
                <c:pt idx="0">
                  <c:v>26</c:v>
                </c:pt>
                <c:pt idx="1">
                  <c:v>7</c:v>
                </c:pt>
                <c:pt idx="2">
                  <c:v>5</c:v>
                </c:pt>
                <c:pt idx="3">
                  <c:v>6</c:v>
                </c:pt>
                <c:pt idx="4">
                  <c:v>1</c:v>
                </c:pt>
                <c:pt idx="5">
                  <c:v>1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5E0-470C-B4ED-319A41E98C66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Belarus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Лист1!$F$2:$F$8</c:f>
              <c:numCache>
                <c:formatCode>General</c:formatCode>
                <c:ptCount val="7"/>
                <c:pt idx="0">
                  <c:v>28</c:v>
                </c:pt>
                <c:pt idx="1">
                  <c:v>16</c:v>
                </c:pt>
                <c:pt idx="2">
                  <c:v>10</c:v>
                </c:pt>
                <c:pt idx="3">
                  <c:v>5</c:v>
                </c:pt>
                <c:pt idx="4">
                  <c:v>6</c:v>
                </c:pt>
                <c:pt idx="5">
                  <c:v>32</c:v>
                </c:pt>
                <c:pt idx="6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5E0-470C-B4ED-319A41E98C66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Cuba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Лист1!$G$2:$G$8</c:f>
              <c:numCache>
                <c:formatCode>General</c:formatCode>
                <c:ptCount val="7"/>
                <c:pt idx="0">
                  <c:v>23</c:v>
                </c:pt>
                <c:pt idx="1">
                  <c:v>5</c:v>
                </c:pt>
                <c:pt idx="2">
                  <c:v>2</c:v>
                </c:pt>
                <c:pt idx="3">
                  <c:v>9</c:v>
                </c:pt>
                <c:pt idx="4">
                  <c:v>1</c:v>
                </c:pt>
                <c:pt idx="5">
                  <c:v>9</c:v>
                </c:pt>
                <c:pt idx="6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5E0-470C-B4ED-319A41E98C66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Kazakhstan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Лист1!$H$2:$H$8</c:f>
              <c:numCache>
                <c:formatCode>General</c:formatCode>
                <c:ptCount val="7"/>
                <c:pt idx="0">
                  <c:v>15</c:v>
                </c:pt>
                <c:pt idx="1">
                  <c:v>20</c:v>
                </c:pt>
                <c:pt idx="2">
                  <c:v>21</c:v>
                </c:pt>
                <c:pt idx="3">
                  <c:v>23</c:v>
                </c:pt>
                <c:pt idx="4">
                  <c:v>46</c:v>
                </c:pt>
                <c:pt idx="5">
                  <c:v>61</c:v>
                </c:pt>
                <c:pt idx="6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5E0-470C-B4ED-319A41E98C66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India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Лист1!$I$2:$I$8</c:f>
              <c:numCache>
                <c:formatCode>General</c:formatCode>
                <c:ptCount val="7"/>
                <c:pt idx="0">
                  <c:v>15</c:v>
                </c:pt>
                <c:pt idx="1">
                  <c:v>19</c:v>
                </c:pt>
                <c:pt idx="2">
                  <c:v>12</c:v>
                </c:pt>
                <c:pt idx="3">
                  <c:v>34</c:v>
                </c:pt>
                <c:pt idx="4">
                  <c:v>3</c:v>
                </c:pt>
                <c:pt idx="5">
                  <c:v>0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5E0-470C-B4ED-319A41E98C66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Uzbekistan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Лист1!$J$2:$J$8</c:f>
              <c:numCache>
                <c:formatCode>General</c:formatCode>
                <c:ptCount val="7"/>
                <c:pt idx="0">
                  <c:v>14</c:v>
                </c:pt>
                <c:pt idx="1">
                  <c:v>5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6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5E0-470C-B4ED-319A41E98C66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Vietnam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Лист1!$K$2:$K$8</c:f>
              <c:numCache>
                <c:formatCode>General</c:formatCode>
                <c:ptCount val="7"/>
                <c:pt idx="0">
                  <c:v>8</c:v>
                </c:pt>
                <c:pt idx="1">
                  <c:v>4</c:v>
                </c:pt>
                <c:pt idx="2">
                  <c:v>2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5E0-470C-B4ED-319A41E98C66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Serbia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Лист1!$L$2:$L$8</c:f>
              <c:numCache>
                <c:formatCode>General</c:formatCode>
                <c:ptCount val="7"/>
                <c:pt idx="0">
                  <c:v>6</c:v>
                </c:pt>
                <c:pt idx="1">
                  <c:v>1</c:v>
                </c:pt>
                <c:pt idx="2">
                  <c:v>11</c:v>
                </c:pt>
                <c:pt idx="3">
                  <c:v>3</c:v>
                </c:pt>
                <c:pt idx="4">
                  <c:v>0</c:v>
                </c:pt>
                <c:pt idx="5">
                  <c:v>5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5E0-470C-B4ED-319A41E98C66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Turkey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Лист1!$M$2:$M$8</c:f>
              <c:numCache>
                <c:formatCode>General</c:formatCode>
                <c:ptCount val="7"/>
                <c:pt idx="0">
                  <c:v>3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5E0-470C-B4ED-319A41E98C66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Armenia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Лист1!$N$2:$N$8</c:f>
              <c:numCache>
                <c:formatCode>General</c:formatCode>
                <c:ptCount val="7"/>
                <c:pt idx="0">
                  <c:v>2</c:v>
                </c:pt>
                <c:pt idx="1">
                  <c:v>4</c:v>
                </c:pt>
                <c:pt idx="2">
                  <c:v>5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5E0-470C-B4ED-319A41E98C66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Turkmenistan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Лист1!$O$2:$O$8</c:f>
              <c:numCache>
                <c:formatCode>General</c:formatCode>
                <c:ptCount val="7"/>
                <c:pt idx="0">
                  <c:v>2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5E0-470C-B4ED-319A41E98C66}"/>
            </c:ext>
          </c:extLst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Brazil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Лист1!$P$2:$P$8</c:f>
              <c:numCache>
                <c:formatCode>General</c:formatCode>
                <c:ptCount val="7"/>
                <c:pt idx="0">
                  <c:v>2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5E0-470C-B4ED-319A41E98C66}"/>
            </c:ext>
          </c:extLst>
        </c:ser>
        <c:ser>
          <c:idx val="15"/>
          <c:order val="15"/>
          <c:tx>
            <c:strRef>
              <c:f>Лист1!$Q$1</c:f>
              <c:strCache>
                <c:ptCount val="1"/>
                <c:pt idx="0">
                  <c:v>Bolivia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Лист1!$Q$2:$Q$8</c:f>
              <c:numCache>
                <c:formatCode>General</c:formatCode>
                <c:ptCount val="7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35E0-470C-B4ED-319A41E98C66}"/>
            </c:ext>
          </c:extLst>
        </c:ser>
        <c:ser>
          <c:idx val="16"/>
          <c:order val="16"/>
          <c:tx>
            <c:strRef>
              <c:f>Лист1!$R$1</c:f>
              <c:strCache>
                <c:ptCount val="1"/>
                <c:pt idx="0">
                  <c:v>Romania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Лист1!$R$2:$R$8</c:f>
              <c:numCache>
                <c:formatCode>General</c:formatCode>
                <c:ptCount val="7"/>
                <c:pt idx="0">
                  <c:v>1</c:v>
                </c:pt>
                <c:pt idx="1">
                  <c:v>0</c:v>
                </c:pt>
                <c:pt idx="2">
                  <c:v>3</c:v>
                </c:pt>
                <c:pt idx="3">
                  <c:v>7</c:v>
                </c:pt>
                <c:pt idx="4">
                  <c:v>7</c:v>
                </c:pt>
                <c:pt idx="5">
                  <c:v>21</c:v>
                </c:pt>
                <c:pt idx="6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5E0-470C-B4ED-319A41E98C66}"/>
            </c:ext>
          </c:extLst>
        </c:ser>
        <c:ser>
          <c:idx val="17"/>
          <c:order val="17"/>
          <c:tx>
            <c:strRef>
              <c:f>Лист1!$S$1</c:f>
              <c:strCache>
                <c:ptCount val="1"/>
                <c:pt idx="0">
                  <c:v>Ukraine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Лист1!$S$2:$S$8</c:f>
              <c:numCache>
                <c:formatCode>General</c:formatCode>
                <c:ptCount val="7"/>
                <c:pt idx="0">
                  <c:v>1</c:v>
                </c:pt>
                <c:pt idx="1">
                  <c:v>4</c:v>
                </c:pt>
                <c:pt idx="2">
                  <c:v>4</c:v>
                </c:pt>
                <c:pt idx="3">
                  <c:v>7</c:v>
                </c:pt>
                <c:pt idx="4">
                  <c:v>5</c:v>
                </c:pt>
                <c:pt idx="5">
                  <c:v>13</c:v>
                </c:pt>
                <c:pt idx="6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35E0-470C-B4ED-319A41E98C66}"/>
            </c:ext>
          </c:extLst>
        </c:ser>
        <c:ser>
          <c:idx val="18"/>
          <c:order val="18"/>
          <c:tx>
            <c:strRef>
              <c:f>Лист1!$T$1</c:f>
              <c:strCache>
                <c:ptCount val="1"/>
                <c:pt idx="0">
                  <c:v>Azerbaijan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Лист1!$T$2:$T$8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7</c:v>
                </c:pt>
                <c:pt idx="3">
                  <c:v>3</c:v>
                </c:pt>
                <c:pt idx="4">
                  <c:v>1</c:v>
                </c:pt>
                <c:pt idx="5">
                  <c:v>5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35E0-470C-B4ED-319A41E98C66}"/>
            </c:ext>
          </c:extLst>
        </c:ser>
        <c:ser>
          <c:idx val="19"/>
          <c:order val="19"/>
          <c:tx>
            <c:strRef>
              <c:f>Лист1!$U$1</c:f>
              <c:strCache>
                <c:ptCount val="1"/>
                <c:pt idx="0">
                  <c:v>Poland</c:v>
                </c:pt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Лист1!$U$2:$U$8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4</c:v>
                </c:pt>
                <c:pt idx="4">
                  <c:v>2</c:v>
                </c:pt>
                <c:pt idx="5">
                  <c:v>15</c:v>
                </c:pt>
                <c:pt idx="6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35E0-470C-B4ED-319A41E98C66}"/>
            </c:ext>
          </c:extLst>
        </c:ser>
        <c:ser>
          <c:idx val="20"/>
          <c:order val="20"/>
          <c:tx>
            <c:strRef>
              <c:f>Лист1!$V$1</c:f>
              <c:strCache>
                <c:ptCount val="1"/>
                <c:pt idx="0">
                  <c:v>Czech Republic</c:v>
                </c:pt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Лист1!$V$2:$V$8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4</c:v>
                </c:pt>
                <c:pt idx="5">
                  <c:v>23</c:v>
                </c:pt>
                <c:pt idx="6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35E0-470C-B4ED-319A41E98C66}"/>
            </c:ext>
          </c:extLst>
        </c:ser>
        <c:ser>
          <c:idx val="21"/>
          <c:order val="21"/>
          <c:tx>
            <c:strRef>
              <c:f>Лист1!$W$1</c:f>
              <c:strCache>
                <c:ptCount val="1"/>
                <c:pt idx="0">
                  <c:v>Slovakia</c:v>
                </c:pt>
              </c:strCache>
            </c:strRef>
          </c:tx>
          <c:spPr>
            <a:solidFill>
              <a:schemeClr val="accent4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Лист1!$W$2:$W$8</c:f>
              <c:numCache>
                <c:formatCode>General</c:formatCode>
                <c:ptCount val="7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8</c:v>
                </c:pt>
                <c:pt idx="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35E0-470C-B4ED-319A41E98C66}"/>
            </c:ext>
          </c:extLst>
        </c:ser>
        <c:ser>
          <c:idx val="22"/>
          <c:order val="22"/>
          <c:tx>
            <c:strRef>
              <c:f>Лист1!$X$1</c:f>
              <c:strCache>
                <c:ptCount val="1"/>
                <c:pt idx="0">
                  <c:v>Greece</c:v>
                </c:pt>
              </c:strCache>
            </c:strRef>
          </c:tx>
          <c:spPr>
            <a:solidFill>
              <a:schemeClr val="accent5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Лист1!$X$2:$X$8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7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35E0-470C-B4ED-319A41E98C66}"/>
            </c:ext>
          </c:extLst>
        </c:ser>
        <c:ser>
          <c:idx val="23"/>
          <c:order val="23"/>
          <c:tx>
            <c:strRef>
              <c:f>Лист1!$Y$1</c:f>
              <c:strCache>
                <c:ptCount val="1"/>
                <c:pt idx="0">
                  <c:v>Hungary</c:v>
                </c:pt>
              </c:strCache>
            </c:strRef>
          </c:tx>
          <c:spPr>
            <a:solidFill>
              <a:schemeClr val="accent6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Лист1!$Y$2:$Y$8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35E0-470C-B4ED-319A41E98C66}"/>
            </c:ext>
          </c:extLst>
        </c:ser>
        <c:ser>
          <c:idx val="24"/>
          <c:order val="24"/>
          <c:tx>
            <c:strRef>
              <c:f>Лист1!$Z$1</c:f>
              <c:strCache>
                <c:ptCount val="1"/>
                <c:pt idx="0">
                  <c:v>Moldova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Лист1!$Z$2:$Z$8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5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35E0-470C-B4ED-319A41E98C66}"/>
            </c:ext>
          </c:extLst>
        </c:ser>
        <c:ser>
          <c:idx val="25"/>
          <c:order val="25"/>
          <c:tx>
            <c:strRef>
              <c:f>Лист1!$AA$1</c:f>
              <c:strCache>
                <c:ptCount val="1"/>
                <c:pt idx="0">
                  <c:v>Italy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Лист1!$AA$2:$AA$8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0</c:v>
                </c:pt>
                <c:pt idx="5">
                  <c:v>1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35E0-470C-B4ED-319A41E98C66}"/>
            </c:ext>
          </c:extLst>
        </c:ser>
        <c:ser>
          <c:idx val="26"/>
          <c:order val="26"/>
          <c:tx>
            <c:strRef>
              <c:f>Лист1!$AB$1</c:f>
              <c:strCache>
                <c:ptCount val="1"/>
                <c:pt idx="0">
                  <c:v>Bulgaria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Лист1!$AB$2:$AB$8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1</c:v>
                </c:pt>
                <c:pt idx="4">
                  <c:v>0</c:v>
                </c:pt>
                <c:pt idx="5">
                  <c:v>4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35E0-470C-B4ED-319A41E98C66}"/>
            </c:ext>
          </c:extLst>
        </c:ser>
        <c:ser>
          <c:idx val="27"/>
          <c:order val="27"/>
          <c:tx>
            <c:strRef>
              <c:f>Лист1!$AC$1</c:f>
              <c:strCache>
                <c:ptCount val="1"/>
                <c:pt idx="0">
                  <c:v>Siria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Лист1!$AC$2:$AC$8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35E0-470C-B4ED-319A41E98C66}"/>
            </c:ext>
          </c:extLst>
        </c:ser>
        <c:ser>
          <c:idx val="28"/>
          <c:order val="28"/>
          <c:tx>
            <c:strRef>
              <c:f>Лист1!$AD$1</c:f>
              <c:strCache>
                <c:ptCount val="1"/>
                <c:pt idx="0">
                  <c:v>Kyrgyzstan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Лист1!$AD$2:$AD$8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35E0-470C-B4ED-319A41E98C66}"/>
            </c:ext>
          </c:extLst>
        </c:ser>
        <c:ser>
          <c:idx val="29"/>
          <c:order val="29"/>
          <c:tx>
            <c:strRef>
              <c:f>Лист1!$AE$1</c:f>
              <c:strCache>
                <c:ptCount val="1"/>
                <c:pt idx="0">
                  <c:v>Bosnia and Herzegovina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Лист1!$AE$2:$AE$8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35E0-470C-B4ED-319A41E98C66}"/>
            </c:ext>
          </c:extLst>
        </c:ser>
        <c:ser>
          <c:idx val="30"/>
          <c:order val="30"/>
          <c:tx>
            <c:strRef>
              <c:f>Лист1!$AF$1</c:f>
              <c:strCache>
                <c:ptCount val="1"/>
                <c:pt idx="0">
                  <c:v>Tajikistan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Лист1!$AF$2:$AF$8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35E0-470C-B4ED-319A41E98C66}"/>
            </c:ext>
          </c:extLst>
        </c:ser>
        <c:ser>
          <c:idx val="31"/>
          <c:order val="31"/>
          <c:tx>
            <c:strRef>
              <c:f>Лист1!$AG$1</c:f>
              <c:strCache>
                <c:ptCount val="1"/>
                <c:pt idx="0">
                  <c:v>Great Britain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Лист1!$AG$2:$AG$8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3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35E0-470C-B4ED-319A41E98C66}"/>
            </c:ext>
          </c:extLst>
        </c:ser>
        <c:ser>
          <c:idx val="32"/>
          <c:order val="32"/>
          <c:tx>
            <c:strRef>
              <c:f>Лист1!$AH$1</c:f>
              <c:strCache>
                <c:ptCount val="1"/>
                <c:pt idx="0">
                  <c:v>Indonesia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Лист1!$AH$2:$AH$8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35E0-470C-B4ED-319A41E98C66}"/>
            </c:ext>
          </c:extLst>
        </c:ser>
        <c:ser>
          <c:idx val="33"/>
          <c:order val="33"/>
          <c:tx>
            <c:strRef>
              <c:f>Лист1!$AI$1</c:f>
              <c:strCache>
                <c:ptCount val="1"/>
                <c:pt idx="0">
                  <c:v>Mongolia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Лист1!$AI$2:$AI$8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35E0-470C-B4ED-319A41E98C66}"/>
            </c:ext>
          </c:extLst>
        </c:ser>
        <c:ser>
          <c:idx val="34"/>
          <c:order val="34"/>
          <c:tx>
            <c:strRef>
              <c:f>Лист1!$AJ$1</c:f>
              <c:strCache>
                <c:ptCount val="1"/>
                <c:pt idx="0">
                  <c:v>Nigeria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Лист1!$AJ$2:$AJ$8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35E0-470C-B4ED-319A41E98C66}"/>
            </c:ext>
          </c:extLst>
        </c:ser>
        <c:ser>
          <c:idx val="35"/>
          <c:order val="35"/>
          <c:tx>
            <c:strRef>
              <c:f>Лист1!$AK$1</c:f>
              <c:strCache>
                <c:ptCount val="1"/>
                <c:pt idx="0">
                  <c:v>Bangladesh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Лист1!$AK$2:$AK$8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35E0-470C-B4ED-319A41E98C66}"/>
            </c:ext>
          </c:extLst>
        </c:ser>
        <c:ser>
          <c:idx val="36"/>
          <c:order val="36"/>
          <c:tx>
            <c:strRef>
              <c:f>Лист1!$AL$1</c:f>
              <c:strCache>
                <c:ptCount val="1"/>
                <c:pt idx="0">
                  <c:v>Iordania</c:v>
                </c:pt>
              </c:strCache>
            </c:strRef>
          </c:tx>
          <c:spPr>
            <a:solidFill>
              <a:schemeClr val="accent1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Лист1!$AL$2:$AL$8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35E0-470C-B4ED-319A41E98C66}"/>
            </c:ext>
          </c:extLst>
        </c:ser>
        <c:ser>
          <c:idx val="37"/>
          <c:order val="37"/>
          <c:tx>
            <c:strRef>
              <c:f>Лист1!$AM$1</c:f>
              <c:strCache>
                <c:ptCount val="1"/>
                <c:pt idx="0">
                  <c:v>China</c:v>
                </c:pt>
              </c:strCache>
            </c:strRef>
          </c:tx>
          <c:spPr>
            <a:solidFill>
              <a:schemeClr val="accent2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Лист1!$AM$2:$AM$8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35E0-470C-B4ED-319A41E98C66}"/>
            </c:ext>
          </c:extLst>
        </c:ser>
        <c:ser>
          <c:idx val="38"/>
          <c:order val="38"/>
          <c:tx>
            <c:strRef>
              <c:f>Лист1!$AN$1</c:f>
              <c:strCache>
                <c:ptCount val="1"/>
                <c:pt idx="0">
                  <c:v>Germany</c:v>
                </c:pt>
              </c:strCache>
            </c:strRef>
          </c:tx>
          <c:spPr>
            <a:solidFill>
              <a:schemeClr val="accent3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Лист1!$AN$2:$AN$8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35E0-470C-B4ED-319A41E98C66}"/>
            </c:ext>
          </c:extLst>
        </c:ser>
        <c:ser>
          <c:idx val="39"/>
          <c:order val="39"/>
          <c:tx>
            <c:strRef>
              <c:f>Лист1!$AO$1</c:f>
              <c:strCache>
                <c:ptCount val="1"/>
                <c:pt idx="0">
                  <c:v>France</c:v>
                </c:pt>
              </c:strCache>
            </c:strRef>
          </c:tx>
          <c:spPr>
            <a:solidFill>
              <a:schemeClr val="accent4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Лист1!$AO$2:$AO$8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7-35E0-470C-B4ED-319A41E98C66}"/>
            </c:ext>
          </c:extLst>
        </c:ser>
        <c:ser>
          <c:idx val="40"/>
          <c:order val="40"/>
          <c:tx>
            <c:strRef>
              <c:f>Лист1!$AP$1</c:f>
              <c:strCache>
                <c:ptCount val="1"/>
                <c:pt idx="0">
                  <c:v>Spain</c:v>
                </c:pt>
              </c:strCache>
            </c:strRef>
          </c:tx>
          <c:spPr>
            <a:solidFill>
              <a:schemeClr val="accent5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Лист1!$AP$2:$AP$8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35E0-470C-B4ED-319A41E98C66}"/>
            </c:ext>
          </c:extLst>
        </c:ser>
        <c:ser>
          <c:idx val="41"/>
          <c:order val="41"/>
          <c:tx>
            <c:strRef>
              <c:f>Лист1!$AQ$1</c:f>
              <c:strCache>
                <c:ptCount val="1"/>
                <c:pt idx="0">
                  <c:v>Rwanda</c:v>
                </c:pt>
              </c:strCache>
            </c:strRef>
          </c:tx>
          <c:spPr>
            <a:solidFill>
              <a:schemeClr val="accent6">
                <a:lumMod val="70000"/>
                <a:lumOff val="3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Лист1!$AQ$2:$AQ$8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9-35E0-470C-B4ED-319A41E98C66}"/>
            </c:ext>
          </c:extLst>
        </c:ser>
        <c:ser>
          <c:idx val="42"/>
          <c:order val="42"/>
          <c:tx>
            <c:strRef>
              <c:f>Лист1!$AR$1</c:f>
              <c:strCache>
                <c:ptCount val="1"/>
                <c:pt idx="0">
                  <c:v>Georgia</c:v>
                </c:pt>
              </c:strCache>
            </c:strRef>
          </c:tx>
          <c:spPr>
            <a:solidFill>
              <a:schemeClr val="accent1">
                <a:lumMod val="7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Лист1!$AR$2:$AR$8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A-35E0-470C-B4ED-319A41E98C66}"/>
            </c:ext>
          </c:extLst>
        </c:ser>
        <c:ser>
          <c:idx val="43"/>
          <c:order val="43"/>
          <c:tx>
            <c:strRef>
              <c:f>Лист1!$AS$1</c:f>
              <c:strCache>
                <c:ptCount val="1"/>
                <c:pt idx="0">
                  <c:v>Netherlands</c:v>
                </c:pt>
              </c:strCache>
            </c:strRef>
          </c:tx>
          <c:spPr>
            <a:solidFill>
              <a:schemeClr val="accent2">
                <a:lumMod val="7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Лист1!$AS$2:$AS$8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B-35E0-470C-B4ED-319A41E98C66}"/>
            </c:ext>
          </c:extLst>
        </c:ser>
        <c:ser>
          <c:idx val="44"/>
          <c:order val="44"/>
          <c:tx>
            <c:strRef>
              <c:f>Лист1!$AT$1</c:f>
              <c:strCache>
                <c:ptCount val="1"/>
                <c:pt idx="0">
                  <c:v>Japan</c:v>
                </c:pt>
              </c:strCache>
            </c:strRef>
          </c:tx>
          <c:spPr>
            <a:solidFill>
              <a:schemeClr val="accent3">
                <a:lumMod val="7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Лист1!$AT$2:$AT$8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35E0-470C-B4ED-319A41E98C66}"/>
            </c:ext>
          </c:extLst>
        </c:ser>
        <c:ser>
          <c:idx val="45"/>
          <c:order val="45"/>
          <c:tx>
            <c:strRef>
              <c:f>Лист1!$AU$1</c:f>
              <c:strCache>
                <c:ptCount val="1"/>
                <c:pt idx="0">
                  <c:v>Toho</c:v>
                </c:pt>
              </c:strCache>
            </c:strRef>
          </c:tx>
          <c:spPr>
            <a:solidFill>
              <a:schemeClr val="accent4">
                <a:lumMod val="7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Лист1!$AU$2:$AU$8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D-35E0-470C-B4ED-319A41E98C66}"/>
            </c:ext>
          </c:extLst>
        </c:ser>
        <c:ser>
          <c:idx val="46"/>
          <c:order val="46"/>
          <c:tx>
            <c:strRef>
              <c:f>Лист1!$AV$1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chemeClr val="accent5">
                <a:lumMod val="7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Лист1!$AV$2:$AV$8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E-35E0-470C-B4ED-319A41E98C66}"/>
            </c:ext>
          </c:extLst>
        </c:ser>
        <c:ser>
          <c:idx val="47"/>
          <c:order val="47"/>
          <c:tx>
            <c:strRef>
              <c:f>Лист1!$AW$1</c:f>
              <c:strCache>
                <c:ptCount val="1"/>
                <c:pt idx="0">
                  <c:v>Kuwait</c:v>
                </c:pt>
              </c:strCache>
            </c:strRef>
          </c:tx>
          <c:spPr>
            <a:solidFill>
              <a:schemeClr val="accent6">
                <a:lumMod val="7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Лист1!$AW$2:$AW$8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35E0-470C-B4ED-319A41E98C66}"/>
            </c:ext>
          </c:extLst>
        </c:ser>
        <c:ser>
          <c:idx val="48"/>
          <c:order val="48"/>
          <c:tx>
            <c:strRef>
              <c:f>Лист1!$AX$1</c:f>
              <c:strCache>
                <c:ptCount val="1"/>
                <c:pt idx="0">
                  <c:v>Iran</c:v>
                </c:pt>
              </c:strCache>
            </c:strRef>
          </c:tx>
          <c:spPr>
            <a:solidFill>
              <a:schemeClr val="accent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Лист1!$AX$2:$AX$8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35E0-470C-B4ED-319A41E98C66}"/>
            </c:ext>
          </c:extLst>
        </c:ser>
        <c:ser>
          <c:idx val="49"/>
          <c:order val="49"/>
          <c:tx>
            <c:strRef>
              <c:f>Лист1!$AY$1</c:f>
              <c:strCache>
                <c:ptCount val="1"/>
                <c:pt idx="0">
                  <c:v>Botswana</c:v>
                </c:pt>
              </c:strCache>
            </c:strRef>
          </c:tx>
          <c:spPr>
            <a:solidFill>
              <a:schemeClr val="accent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</c:numCache>
            </c:numRef>
          </c:cat>
          <c:val>
            <c:numRef>
              <c:f>Лист1!$AY$2:$AY$8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1-35E0-470C-B4ED-319A41E98C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05681488"/>
        <c:axId val="2098764112"/>
      </c:barChart>
      <c:catAx>
        <c:axId val="2105681488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U"/>
          </a:p>
        </c:txPr>
        <c:crossAx val="2098764112"/>
        <c:crosses val="autoZero"/>
        <c:auto val="1"/>
        <c:lblAlgn val="ctr"/>
        <c:lblOffset val="100"/>
        <c:tickLblSkip val="2"/>
        <c:noMultiLvlLbl val="0"/>
      </c:catAx>
      <c:valAx>
        <c:axId val="2098764112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U"/>
          </a:p>
        </c:txPr>
        <c:crossAx val="2105681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68159918676562392"/>
          <c:w val="1"/>
          <c:h val="0.279841002869736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RU"/>
        </a:p>
      </c:txPr>
    </c:legend>
    <c:plotVisOnly val="1"/>
    <c:dispBlanksAs val="gap"/>
    <c:showDLblsOverMax val="0"/>
  </c:chart>
  <c:spPr>
    <a:noFill/>
    <a:ln>
      <a:solidFill>
        <a:schemeClr val="bg1">
          <a:lumMod val="75000"/>
        </a:schemeClr>
      </a:solidFill>
    </a:ln>
    <a:effectLst/>
  </c:spPr>
  <c:txPr>
    <a:bodyPr/>
    <a:lstStyle/>
    <a:p>
      <a:pPr>
        <a:defRPr/>
      </a:pPr>
      <a:endParaRPr lang="en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000" b="0" dirty="0"/>
              <a:t>Age distribution</a:t>
            </a:r>
          </a:p>
        </c:rich>
      </c:tx>
      <c:overlay val="0"/>
      <c:spPr>
        <a:noFill/>
        <a:ln w="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RU"/>
        </a:p>
      </c:txPr>
    </c:title>
    <c:autoTitleDeleted val="0"/>
    <c:plotArea>
      <c:layout/>
      <c:areaChart>
        <c:grouping val="percentStack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up to 35 years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RU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Jan. 18</c:v>
                </c:pt>
                <c:pt idx="1">
                  <c:v>Jan. 20</c:v>
                </c:pt>
                <c:pt idx="2">
                  <c:v>Jan. 22</c:v>
                </c:pt>
                <c:pt idx="3">
                  <c:v>Jan. 24</c:v>
                </c:pt>
                <c:pt idx="4">
                  <c:v>Jan. 25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1034</c:v>
                </c:pt>
                <c:pt idx="1">
                  <c:v>1133</c:v>
                </c:pt>
                <c:pt idx="2">
                  <c:v>1055</c:v>
                </c:pt>
                <c:pt idx="3">
                  <c:v>867</c:v>
                </c:pt>
                <c:pt idx="4">
                  <c:v>826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11-3F4F-99AF-06588C9595C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35-60 years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RU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Jan. 18</c:v>
                </c:pt>
                <c:pt idx="1">
                  <c:v>Jan. 20</c:v>
                </c:pt>
                <c:pt idx="2">
                  <c:v>Jan. 22</c:v>
                </c:pt>
                <c:pt idx="3">
                  <c:v>Jan. 24</c:v>
                </c:pt>
                <c:pt idx="4">
                  <c:v>Jan. 25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1454</c:v>
                </c:pt>
                <c:pt idx="1">
                  <c:v>1614</c:v>
                </c:pt>
                <c:pt idx="2">
                  <c:v>1734</c:v>
                </c:pt>
                <c:pt idx="3">
                  <c:v>1887</c:v>
                </c:pt>
                <c:pt idx="4">
                  <c:v>1991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11-3F4F-99AF-06588C9595C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older than 60 years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RU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Jan. 18</c:v>
                </c:pt>
                <c:pt idx="1">
                  <c:v>Jan. 20</c:v>
                </c:pt>
                <c:pt idx="2">
                  <c:v>Jan. 22</c:v>
                </c:pt>
                <c:pt idx="3">
                  <c:v>Jan. 24</c:v>
                </c:pt>
                <c:pt idx="4">
                  <c:v>Jan. 25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1447</c:v>
                </c:pt>
                <c:pt idx="1">
                  <c:v>1465</c:v>
                </c:pt>
                <c:pt idx="2">
                  <c:v>1476</c:v>
                </c:pt>
                <c:pt idx="3">
                  <c:v>1469</c:v>
                </c:pt>
                <c:pt idx="4">
                  <c:v>1489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11-3F4F-99AF-06588C9595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060008"/>
        <c:axId val="26232713"/>
      </c:areaChart>
      <c:catAx>
        <c:axId val="880600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360" cap="flat" cmpd="sng" algn="ctr">
            <a:solidFill>
              <a:srgbClr val="D9D9D9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RU"/>
          </a:p>
        </c:txPr>
        <c:crossAx val="26232713"/>
        <c:crosses val="autoZero"/>
        <c:auto val="1"/>
        <c:lblAlgn val="ctr"/>
        <c:lblOffset val="100"/>
        <c:noMultiLvlLbl val="0"/>
      </c:catAx>
      <c:valAx>
        <c:axId val="26232713"/>
        <c:scaling>
          <c:orientation val="minMax"/>
        </c:scaling>
        <c:delete val="1"/>
        <c:axPos val="l"/>
        <c:majorGridlines>
          <c:spPr>
            <a:ln w="9360" cap="flat" cmpd="sng" algn="ctr">
              <a:solidFill>
                <a:srgbClr val="D9D9D9"/>
              </a:solidFill>
              <a:prstDash val="solid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88060008"/>
        <c:crosses val="autoZero"/>
        <c:crossBetween val="midCat"/>
        <c:majorUnit val="0.25"/>
      </c:valAx>
      <c:spPr>
        <a:noFill/>
        <a:ln w="0">
          <a:noFill/>
        </a:ln>
        <a:effectLst/>
      </c:spPr>
    </c:plotArea>
    <c:plotVisOnly val="1"/>
    <c:dispBlanksAs val="zero"/>
    <c:showDLblsOverMax val="1"/>
  </c:chart>
  <c:spPr>
    <a:solidFill>
      <a:srgbClr val="FFFFFF"/>
    </a:solidFill>
    <a:ln w="0" cap="flat" cmpd="sng" algn="ctr">
      <a:solidFill>
        <a:schemeClr val="bg1">
          <a:lumMod val="65000"/>
        </a:schemeClr>
      </a:solidFill>
      <a:prstDash val="solid"/>
      <a:miter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045977011494"/>
          <c:y val="0.26668341428013176"/>
          <c:w val="0.54990134305156413"/>
          <c:h val="0.459802005991923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&lt;3 years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RU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Jan. 18</c:v>
                </c:pt>
                <c:pt idx="1">
                  <c:v>Jan. 20</c:v>
                </c:pt>
                <c:pt idx="2">
                  <c:v>Jan. 22</c:v>
                </c:pt>
                <c:pt idx="3">
                  <c:v>Jan. 24</c:v>
                </c:pt>
                <c:pt idx="4">
                  <c:v>Jan.  25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0.09</c:v>
                </c:pt>
                <c:pt idx="1">
                  <c:v>0.21</c:v>
                </c:pt>
                <c:pt idx="2">
                  <c:v>0.33</c:v>
                </c:pt>
                <c:pt idx="3">
                  <c:v>0.3</c:v>
                </c:pt>
                <c:pt idx="4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AF-D842-B123-5AF822DD378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3-10 years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RU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Jan. 18</c:v>
                </c:pt>
                <c:pt idx="1">
                  <c:v>Jan. 20</c:v>
                </c:pt>
                <c:pt idx="2">
                  <c:v>Jan. 22</c:v>
                </c:pt>
                <c:pt idx="3">
                  <c:v>Jan. 24</c:v>
                </c:pt>
                <c:pt idx="4">
                  <c:v>Jan.  25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0.27</c:v>
                </c:pt>
                <c:pt idx="1">
                  <c:v>0.14000000000000001</c:v>
                </c:pt>
                <c:pt idx="2">
                  <c:v>0.17</c:v>
                </c:pt>
                <c:pt idx="3">
                  <c:v>0.2</c:v>
                </c:pt>
                <c:pt idx="4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AF-D842-B123-5AF822DD378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10-20 years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RU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Jan. 18</c:v>
                </c:pt>
                <c:pt idx="1">
                  <c:v>Jan. 20</c:v>
                </c:pt>
                <c:pt idx="2">
                  <c:v>Jan. 22</c:v>
                </c:pt>
                <c:pt idx="3">
                  <c:v>Jan. 24</c:v>
                </c:pt>
                <c:pt idx="4">
                  <c:v>Jan.  25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0.09</c:v>
                </c:pt>
                <c:pt idx="1">
                  <c:v>0.21</c:v>
                </c:pt>
                <c:pt idx="2">
                  <c:v>0.17</c:v>
                </c:pt>
                <c:pt idx="3">
                  <c:v>0.15</c:v>
                </c:pt>
                <c:pt idx="4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AF-D842-B123-5AF822DD378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&gt; 20 years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RU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Jan. 18</c:v>
                </c:pt>
                <c:pt idx="1">
                  <c:v>Jan. 20</c:v>
                </c:pt>
                <c:pt idx="2">
                  <c:v>Jan. 22</c:v>
                </c:pt>
                <c:pt idx="3">
                  <c:v>Jan. 24</c:v>
                </c:pt>
                <c:pt idx="4">
                  <c:v>Jan.  25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0.55000000000000004</c:v>
                </c:pt>
                <c:pt idx="1">
                  <c:v>0.43</c:v>
                </c:pt>
                <c:pt idx="2">
                  <c:v>0.33</c:v>
                </c:pt>
                <c:pt idx="3">
                  <c:v>0.35</c:v>
                </c:pt>
                <c:pt idx="4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EAF-D842-B123-5AF822DD37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8877864"/>
        <c:axId val="99449450"/>
      </c:barChart>
      <c:dateAx>
        <c:axId val="688778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noFill/>
          <a:ln w="9360" cap="flat" cmpd="sng" algn="ctr">
            <a:solidFill>
              <a:srgbClr val="D9D9D9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RU"/>
          </a:p>
        </c:txPr>
        <c:crossAx val="99449450"/>
        <c:crosses val="autoZero"/>
        <c:auto val="0"/>
        <c:lblOffset val="100"/>
        <c:baseTimeUnit val="days"/>
      </c:dateAx>
      <c:valAx>
        <c:axId val="99449450"/>
        <c:scaling>
          <c:orientation val="minMax"/>
          <c:max val="1"/>
        </c:scaling>
        <c:delete val="0"/>
        <c:axPos val="l"/>
        <c:numFmt formatCode="0%" sourceLinked="0"/>
        <c:majorTickMark val="in"/>
        <c:minorTickMark val="none"/>
        <c:tickLblPos val="nextTo"/>
        <c:spPr>
          <a:noFill/>
          <a:ln w="9360" cap="flat" cmpd="sng" algn="ctr">
            <a:solidFill>
              <a:schemeClr val="bg1">
                <a:lumMod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RU"/>
          </a:p>
        </c:txPr>
        <c:crossAx val="68877864"/>
        <c:crosses val="autoZero"/>
        <c:crossBetween val="between"/>
        <c:majorUnit val="0.25"/>
      </c:valAx>
      <c:spPr>
        <a:noFill/>
        <a:ln w="0"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RU"/>
        </a:p>
      </c:txPr>
    </c:legend>
    <c:plotVisOnly val="1"/>
    <c:dispBlanksAs val="gap"/>
    <c:showDLblsOverMax val="1"/>
  </c:chart>
  <c:spPr>
    <a:noFill/>
    <a:ln w="6350" cap="flat" cmpd="sng" algn="ctr">
      <a:solidFill>
        <a:schemeClr val="bg1">
          <a:lumMod val="75000"/>
        </a:schemeClr>
      </a:solidFill>
      <a:prstDash val="solid"/>
      <a:miter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172262662032485E-2"/>
          <c:y val="0.31478439425051302"/>
          <c:w val="0.8018875554681183"/>
          <c:h val="0.4013021001268244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Series1</c:v>
                </c:pt>
              </c:strCache>
            </c:strRef>
          </c:tx>
          <c:spPr>
            <a:ln w="28575" cap="rnd" cmpd="sng" algn="ctr">
              <a:solidFill>
                <a:srgbClr val="5B9BD5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2599569370669113E-2"/>
                  <c:y val="-6.79210840412834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AD9-4439-A6E2-0C7DE7B290A5}"/>
                </c:ext>
              </c:extLst>
            </c:dLbl>
            <c:dLbl>
              <c:idx val="1"/>
              <c:layout>
                <c:manualLayout>
                  <c:x val="-4.6890779723260542E-2"/>
                  <c:y val="-7.47800538996214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AD9-4439-A6E2-0C7DE7B290A5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dirty="0"/>
                      <a:t>909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DAA-427B-B67C-3DEA334D69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Jan. 18</c:v>
                </c:pt>
                <c:pt idx="1">
                  <c:v>Jan. 19</c:v>
                </c:pt>
                <c:pt idx="2">
                  <c:v>Jan. 20</c:v>
                </c:pt>
                <c:pt idx="3">
                  <c:v>Jan. 21</c:v>
                </c:pt>
                <c:pt idx="4">
                  <c:v>Jan. 22</c:v>
                </c:pt>
                <c:pt idx="5">
                  <c:v>Jan. 23</c:v>
                </c:pt>
                <c:pt idx="6">
                  <c:v>Jan. 24</c:v>
                </c:pt>
                <c:pt idx="7">
                  <c:v>Jan. 25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886</c:v>
                </c:pt>
                <c:pt idx="1">
                  <c:v>872</c:v>
                </c:pt>
                <c:pt idx="2">
                  <c:v>905</c:v>
                </c:pt>
                <c:pt idx="3">
                  <c:v>898</c:v>
                </c:pt>
                <c:pt idx="4">
                  <c:v>904</c:v>
                </c:pt>
                <c:pt idx="5">
                  <c:v>860</c:v>
                </c:pt>
                <c:pt idx="6">
                  <c:v>891</c:v>
                </c:pt>
                <c:pt idx="7">
                  <c:v>909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1D3-1F4D-9159-0F064F720B2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hiLowLines>
          <c:spPr>
            <a:ln w="0" cap="flat" cmpd="sng" algn="ctr">
              <a:noFill/>
              <a:prstDash val="solid"/>
              <a:round/>
            </a:ln>
            <a:effectLst/>
          </c:spPr>
        </c:hiLowLines>
        <c:smooth val="0"/>
        <c:axId val="57871056"/>
        <c:axId val="4615067"/>
      </c:lineChart>
      <c:catAx>
        <c:axId val="57871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360" cap="flat" cmpd="sng" algn="ctr">
            <a:solidFill>
              <a:srgbClr val="D9D9D9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RU"/>
          </a:p>
        </c:txPr>
        <c:crossAx val="4615067"/>
        <c:crosses val="autoZero"/>
        <c:auto val="1"/>
        <c:lblAlgn val="ctr"/>
        <c:lblOffset val="100"/>
        <c:tickLblSkip val="1"/>
        <c:noMultiLvlLbl val="0"/>
      </c:catAx>
      <c:valAx>
        <c:axId val="4615067"/>
        <c:scaling>
          <c:orientation val="minMax"/>
          <c:max val="950"/>
          <c:min val="800"/>
        </c:scaling>
        <c:delete val="0"/>
        <c:axPos val="l"/>
        <c:numFmt formatCode="General" sourceLinked="0"/>
        <c:majorTickMark val="out"/>
        <c:minorTickMark val="none"/>
        <c:tickLblPos val="none"/>
        <c:spPr>
          <a:noFill/>
          <a:ln w="6480" cap="flat" cmpd="sng" algn="ctr">
            <a:solidFill>
              <a:schemeClr val="bg1">
                <a:lumMod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RU"/>
          </a:p>
        </c:txPr>
        <c:crossAx val="57871056"/>
        <c:crosses val="autoZero"/>
        <c:crossBetween val="midCat"/>
        <c:majorUnit val="50"/>
      </c:valAx>
      <c:spPr>
        <a:noFill/>
        <a:ln w="0">
          <a:noFill/>
        </a:ln>
        <a:effectLst/>
      </c:spPr>
    </c:plotArea>
    <c:plotVisOnly val="1"/>
    <c:dispBlanksAs val="gap"/>
    <c:showDLblsOverMax val="1"/>
  </c:chart>
  <c:spPr>
    <a:noFill/>
    <a:ln w="6350" cap="flat" cmpd="sng" algn="ctr">
      <a:solidFill>
        <a:schemeClr val="bg1">
          <a:lumMod val="65000"/>
        </a:schemeClr>
      </a:solidFill>
      <a:prstDash val="solid"/>
      <a:miter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724298508774715E-2"/>
          <c:y val="0.29362401835697188"/>
          <c:w val="0.8496470411366206"/>
          <c:h val="0.4604617925741300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Series1</c:v>
                </c:pt>
              </c:strCache>
            </c:strRef>
          </c:tx>
          <c:spPr>
            <a:ln w="28575" cap="rnd" cmpd="sng" algn="ctr">
              <a:solidFill>
                <a:srgbClr val="5B9BD5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5943668929156248E-2"/>
                  <c:y val="-8.10347556030304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05-40F1-A7BB-B4C76B2E1B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Jan. 18</c:v>
                </c:pt>
                <c:pt idx="1">
                  <c:v>Jan. 19</c:v>
                </c:pt>
                <c:pt idx="2">
                  <c:v>Jan. 20</c:v>
                </c:pt>
                <c:pt idx="3">
                  <c:v>Jan. 21</c:v>
                </c:pt>
                <c:pt idx="4">
                  <c:v>Jan. 22</c:v>
                </c:pt>
                <c:pt idx="5">
                  <c:v>Jan. 23</c:v>
                </c:pt>
                <c:pt idx="6">
                  <c:v>Jan. 24</c:v>
                </c:pt>
                <c:pt idx="7">
                  <c:v>Jan. 25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2.5</c:v>
                </c:pt>
                <c:pt idx="1">
                  <c:v>2.6</c:v>
                </c:pt>
                <c:pt idx="2">
                  <c:v>3.5</c:v>
                </c:pt>
                <c:pt idx="3">
                  <c:v>3.5</c:v>
                </c:pt>
                <c:pt idx="4">
                  <c:v>5.7</c:v>
                </c:pt>
                <c:pt idx="5">
                  <c:v>6.9</c:v>
                </c:pt>
                <c:pt idx="6">
                  <c:v>7.3</c:v>
                </c:pt>
                <c:pt idx="7">
                  <c:v>7.4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B33-744A-9FE3-2924D01E9E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0" cap="flat" cmpd="sng" algn="ctr">
              <a:noFill/>
              <a:prstDash val="solid"/>
              <a:round/>
            </a:ln>
            <a:effectLst/>
          </c:spPr>
        </c:hiLowLines>
        <c:smooth val="0"/>
        <c:axId val="39407778"/>
        <c:axId val="61969200"/>
      </c:lineChart>
      <c:catAx>
        <c:axId val="3940777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360" cap="flat" cmpd="sng" algn="ctr">
            <a:solidFill>
              <a:srgbClr val="D9D9D9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RU"/>
          </a:p>
        </c:txPr>
        <c:crossAx val="61969200"/>
        <c:crosses val="autoZero"/>
        <c:auto val="1"/>
        <c:lblAlgn val="ctr"/>
        <c:lblOffset val="100"/>
        <c:tickLblSkip val="1"/>
        <c:noMultiLvlLbl val="0"/>
      </c:catAx>
      <c:valAx>
        <c:axId val="61969200"/>
        <c:scaling>
          <c:orientation val="minMax"/>
          <c:max val="8"/>
        </c:scaling>
        <c:delete val="0"/>
        <c:axPos val="l"/>
        <c:numFmt formatCode="General" sourceLinked="0"/>
        <c:majorTickMark val="out"/>
        <c:minorTickMark val="none"/>
        <c:tickLblPos val="none"/>
        <c:spPr>
          <a:noFill/>
          <a:ln w="9360" cap="flat" cmpd="sng" algn="ctr">
            <a:solidFill>
              <a:schemeClr val="bg1">
                <a:lumMod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RU"/>
          </a:p>
        </c:txPr>
        <c:crossAx val="39407778"/>
        <c:crosses val="autoZero"/>
        <c:crossBetween val="midCat"/>
        <c:majorUnit val="2"/>
      </c:valAx>
      <c:spPr>
        <a:noFill/>
        <a:ln w="0">
          <a:noFill/>
        </a:ln>
        <a:effectLst/>
      </c:spPr>
    </c:plotArea>
    <c:plotVisOnly val="1"/>
    <c:dispBlanksAs val="gap"/>
    <c:showDLblsOverMax val="1"/>
  </c:chart>
  <c:spPr>
    <a:noFill/>
    <a:ln w="6350" cap="flat" cmpd="sng" algn="ctr">
      <a:solidFill>
        <a:schemeClr val="bg1">
          <a:lumMod val="65000"/>
        </a:schemeClr>
      </a:solidFill>
      <a:prstDash val="solid"/>
      <a:miter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RU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130947119046279E-2"/>
          <c:y val="0.32128871484514099"/>
          <c:w val="0.7750247070272992"/>
          <c:h val="0.44446422214311099"/>
        </c:manualLayout>
      </c:layout>
      <c:areaChart>
        <c:grouping val="stack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Series1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4.1529576302735773E-2"/>
                  <c:y val="-6.90859098372006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C07-410E-9E6A-3ED33EAC6C0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07-410E-9E6A-3ED33EAC6C04}"/>
                </c:ext>
              </c:extLst>
            </c:dLbl>
            <c:dLbl>
              <c:idx val="2"/>
              <c:layout>
                <c:manualLayout>
                  <c:x val="-5.8566674628942821E-17"/>
                  <c:y val="-0.113049670642691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C07-410E-9E6A-3ED33EAC6C0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C07-410E-9E6A-3ED33EAC6C04}"/>
                </c:ext>
              </c:extLst>
            </c:dLbl>
            <c:dLbl>
              <c:idx val="4"/>
              <c:layout>
                <c:manualLayout>
                  <c:x val="-1.1866529317960581E-5"/>
                  <c:y val="-0.188416117737819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C07-410E-9E6A-3ED33EAC6C04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C07-410E-9E6A-3ED33EAC6C04}"/>
                </c:ext>
              </c:extLst>
            </c:dLbl>
            <c:dLbl>
              <c:idx val="6"/>
              <c:layout>
                <c:manualLayout>
                  <c:x val="0"/>
                  <c:y val="-0.232379878543310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C07-410E-9E6A-3ED33EAC6C04}"/>
                </c:ext>
              </c:extLst>
            </c:dLbl>
            <c:dLbl>
              <c:idx val="7"/>
              <c:layout>
                <c:manualLayout>
                  <c:x val="-3.191245834733051E-3"/>
                  <c:y val="-0.270063102090874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C07-410E-9E6A-3ED33EAC6C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Jan. 18</c:v>
                </c:pt>
                <c:pt idx="1">
                  <c:v>Jan. 19</c:v>
                </c:pt>
                <c:pt idx="2">
                  <c:v>Jan. 20</c:v>
                </c:pt>
                <c:pt idx="3">
                  <c:v>Jan. 21</c:v>
                </c:pt>
                <c:pt idx="4">
                  <c:v>Jan. 22</c:v>
                </c:pt>
                <c:pt idx="5">
                  <c:v>Jan. 23</c:v>
                </c:pt>
                <c:pt idx="6">
                  <c:v>Jan. 24</c:v>
                </c:pt>
                <c:pt idx="7">
                  <c:v>Jan. 25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17.3</c:v>
                </c:pt>
                <c:pt idx="1">
                  <c:v>21</c:v>
                </c:pt>
                <c:pt idx="2">
                  <c:v>27</c:v>
                </c:pt>
                <c:pt idx="3">
                  <c:v>73.599999999999994</c:v>
                </c:pt>
                <c:pt idx="4">
                  <c:v>88.4</c:v>
                </c:pt>
                <c:pt idx="5">
                  <c:v>96.7</c:v>
                </c:pt>
                <c:pt idx="6">
                  <c:v>108.4</c:v>
                </c:pt>
                <c:pt idx="7">
                  <c:v>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C07-410E-9E6A-3ED33EAC6C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994744"/>
        <c:axId val="90873986"/>
      </c:areaChart>
      <c:dateAx>
        <c:axId val="239947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360" cap="flat" cmpd="sng" algn="ctr">
            <a:solidFill>
              <a:srgbClr val="D9D9D9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RU"/>
          </a:p>
        </c:txPr>
        <c:crossAx val="90873986"/>
        <c:crosses val="autoZero"/>
        <c:auto val="0"/>
        <c:lblOffset val="100"/>
        <c:baseTimeUnit val="days"/>
        <c:majorUnit val="1"/>
      </c:dateAx>
      <c:valAx>
        <c:axId val="90873986"/>
        <c:scaling>
          <c:orientation val="minMax"/>
          <c:max val="160"/>
        </c:scaling>
        <c:delete val="0"/>
        <c:axPos val="l"/>
        <c:numFmt formatCode="0" sourceLinked="0"/>
        <c:majorTickMark val="in"/>
        <c:minorTickMark val="none"/>
        <c:tickLblPos val="none"/>
        <c:spPr>
          <a:noFill/>
          <a:ln w="6480" cap="flat" cmpd="sng" algn="ctr">
            <a:solidFill>
              <a:schemeClr val="bg1">
                <a:lumMod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RU"/>
          </a:p>
        </c:txPr>
        <c:crossAx val="23994744"/>
        <c:crosses val="autoZero"/>
        <c:crossBetween val="midCat"/>
        <c:majorUnit val="40"/>
      </c:valAx>
      <c:spPr>
        <a:noFill/>
        <a:ln w="0">
          <a:noFill/>
        </a:ln>
        <a:effectLst/>
      </c:spPr>
    </c:plotArea>
    <c:plotVisOnly val="1"/>
    <c:dispBlanksAs val="zero"/>
    <c:showDLblsOverMax val="1"/>
  </c:chart>
  <c:spPr>
    <a:noFill/>
    <a:ln w="0" cap="flat" cmpd="sng" algn="ctr">
      <a:solidFill>
        <a:schemeClr val="bg1">
          <a:lumMod val="65000"/>
        </a:schemeClr>
      </a:solidFill>
      <a:prstDash val="solid"/>
      <a:miter/>
    </a:ln>
    <a:effectLst/>
  </c:spPr>
  <c:txPr>
    <a:bodyPr/>
    <a:lstStyle/>
    <a:p>
      <a:pPr>
        <a:defRPr sz="1400" baseline="0">
          <a:latin typeface="Arial" panose="020B0604020202020204" pitchFamily="34" charset="0"/>
          <a:cs typeface="Arial" panose="020B0604020202020204" pitchFamily="34" charset="0"/>
        </a:defRPr>
      </a:pPr>
      <a:endParaRPr lang="en-RU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966718145213466E-2"/>
          <c:y val="0.19292294136206858"/>
          <c:w val="0.86570594474791418"/>
          <c:h val="0.5548290927855946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Series1</c:v>
                </c:pt>
              </c:strCache>
            </c:strRef>
          </c:tx>
          <c:spPr>
            <a:ln w="19050" cap="rnd" cmpd="sng" algn="ctr">
              <a:prstDash val="solid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1010267366984185E-2"/>
                  <c:y val="-7.13688652367898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17-4D26-9DC9-35D81C69F623}"/>
                </c:ext>
              </c:extLst>
            </c:dLbl>
            <c:dLbl>
              <c:idx val="1"/>
              <c:layout>
                <c:manualLayout>
                  <c:x val="-5.1541543940587402E-2"/>
                  <c:y val="-6.7559816003765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FC9-B947-8F37-7A3FBB3AB97D}"/>
                </c:ext>
              </c:extLst>
            </c:dLbl>
            <c:dLbl>
              <c:idx val="5"/>
              <c:layout>
                <c:manualLayout>
                  <c:x val="-7.9723964404358569E-2"/>
                  <c:y val="-5.43019141579264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17-4D26-9DC9-35D81C69F623}"/>
                </c:ext>
              </c:extLst>
            </c:dLbl>
            <c:dLbl>
              <c:idx val="6"/>
              <c:layout>
                <c:manualLayout>
                  <c:x val="-6.2818482913402623E-3"/>
                  <c:y val="-4.47487330823096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17-4D26-9DC9-35D81C69F6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1556</c:v>
                </c:pt>
                <c:pt idx="1">
                  <c:v>1565</c:v>
                </c:pt>
                <c:pt idx="2">
                  <c:v>1522</c:v>
                </c:pt>
                <c:pt idx="3">
                  <c:v>1479</c:v>
                </c:pt>
                <c:pt idx="4">
                  <c:v>1466</c:v>
                </c:pt>
                <c:pt idx="5">
                  <c:v>1757</c:v>
                </c:pt>
                <c:pt idx="6">
                  <c:v>1905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717-4D26-9DC9-35D81C69F62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hiLowLines>
          <c:spPr>
            <a:ln w="0" cap="flat" cmpd="sng" algn="ctr">
              <a:noFill/>
              <a:prstDash val="solid"/>
              <a:round/>
            </a:ln>
            <a:effectLst/>
          </c:spPr>
        </c:hiLowLines>
        <c:smooth val="0"/>
        <c:axId val="47296751"/>
        <c:axId val="34172541"/>
      </c:lineChart>
      <c:catAx>
        <c:axId val="47296751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360" cap="flat" cmpd="sng" algn="ctr">
            <a:solidFill>
              <a:srgbClr val="D9D9D9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spc="-1" baseline="0">
                <a:solidFill>
                  <a:srgbClr val="000000"/>
                </a:solidFill>
                <a:latin typeface="Arial"/>
                <a:ea typeface="DejaVu Sans"/>
                <a:cs typeface="+mn-cs"/>
              </a:defRPr>
            </a:pPr>
            <a:endParaRPr lang="en-RU"/>
          </a:p>
        </c:txPr>
        <c:crossAx val="34172541"/>
        <c:crosses val="autoZero"/>
        <c:auto val="1"/>
        <c:lblAlgn val="ctr"/>
        <c:lblOffset val="100"/>
        <c:noMultiLvlLbl val="0"/>
      </c:catAx>
      <c:valAx>
        <c:axId val="34172541"/>
        <c:scaling>
          <c:orientation val="minMax"/>
          <c:max val="2000"/>
          <c:min val="1000"/>
        </c:scaling>
        <c:delete val="0"/>
        <c:axPos val="l"/>
        <c:numFmt formatCode="General" sourceLinked="0"/>
        <c:majorTickMark val="out"/>
        <c:minorTickMark val="none"/>
        <c:tickLblPos val="none"/>
        <c:spPr>
          <a:noFill/>
          <a:ln w="6480" cap="flat" cmpd="sng" algn="ctr">
            <a:solidFill>
              <a:schemeClr val="bg1">
                <a:lumMod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-1" baseline="0">
                <a:solidFill>
                  <a:srgbClr val="000000"/>
                </a:solidFill>
                <a:latin typeface="Arial"/>
                <a:ea typeface="DejaVu Sans"/>
                <a:cs typeface="+mn-cs"/>
              </a:defRPr>
            </a:pPr>
            <a:endParaRPr lang="en-RU"/>
          </a:p>
        </c:txPr>
        <c:crossAx val="47296751"/>
        <c:crossesAt val="1"/>
        <c:crossBetween val="midCat"/>
        <c:majorUnit val="250"/>
      </c:valAx>
      <c:spPr>
        <a:noFill/>
        <a:ln w="0">
          <a:noFill/>
        </a:ln>
        <a:effectLst/>
      </c:spPr>
    </c:plotArea>
    <c:plotVisOnly val="1"/>
    <c:dispBlanksAs val="gap"/>
    <c:showDLblsOverMax val="1"/>
  </c:chart>
  <c:spPr>
    <a:noFill/>
    <a:ln w="6350" cap="flat" cmpd="sng" algn="ctr">
      <a:solidFill>
        <a:schemeClr val="bg1">
          <a:lumMod val="65000"/>
        </a:schemeClr>
      </a:solidFill>
      <a:prstDash val="solid"/>
      <a:miter/>
    </a:ln>
    <a:effectLst/>
  </c:spPr>
  <c:txPr>
    <a:bodyPr/>
    <a:lstStyle/>
    <a:p>
      <a:pPr>
        <a:defRPr/>
      </a:pPr>
      <a:endParaRPr lang="en-RU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2D0-4D8C-80A0-8BDAFDCED8B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2D0-4D8C-80A0-8BDAFDCED8B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2D0-4D8C-80A0-8BDAFDCED8B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2D0-4D8C-80A0-8BDAFDCED8B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2D0-4D8C-80A0-8BDAFDCED8B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2D0-4D8C-80A0-8BDAFDCED8BB}"/>
              </c:ext>
            </c:extLst>
          </c:dPt>
          <c:cat>
            <c:strRef>
              <c:f>Лист1!$A$1:$A$6</c:f>
              <c:strCache>
                <c:ptCount val="6"/>
                <c:pt idx="0">
                  <c:v>Персонал</c:v>
                </c:pt>
                <c:pt idx="1">
                  <c:v>Материальные расходы на научную деятельность</c:v>
                </c:pt>
                <c:pt idx="2">
                  <c:v>Материальные расходы на инфраструктуру</c:v>
                </c:pt>
                <c:pt idx="3">
                  <c:v>Международное сотрудничество </c:v>
                </c:pt>
                <c:pt idx="4">
                  <c:v>Сервисные расходы</c:v>
                </c:pt>
                <c:pt idx="5">
                  <c:v>Резерв</c:v>
                </c:pt>
              </c:strCache>
            </c:strRef>
          </c:cat>
          <c:val>
            <c:numRef>
              <c:f>Лист1!$B$1:$B$6</c:f>
              <c:numCache>
                <c:formatCode>#,##0.0</c:formatCode>
                <c:ptCount val="6"/>
                <c:pt idx="0">
                  <c:v>90873.2</c:v>
                </c:pt>
                <c:pt idx="1">
                  <c:v>78953.899999999994</c:v>
                </c:pt>
                <c:pt idx="2">
                  <c:v>27969.8</c:v>
                </c:pt>
                <c:pt idx="3">
                  <c:v>8607.5</c:v>
                </c:pt>
                <c:pt idx="4">
                  <c:v>9913.5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2D0-4D8C-80A0-8BDAFDCED8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09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/>
    </a:ln>
    <a:effectLst/>
  </c:spPr>
  <c:txPr>
    <a:bodyPr/>
    <a:lstStyle/>
    <a:p>
      <a:pPr>
        <a:defRPr/>
      </a:pPr>
      <a:endParaRPr lang="en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702038186528683E-2"/>
          <c:y val="6.7927208035406084E-2"/>
          <c:w val="0.88504626332469738"/>
          <c:h val="0.8850462633246973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A44-4890-9331-26A5A68F36B4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A44-4890-9331-26A5A68F36B4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A44-4890-9331-26A5A68F36B4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A44-4890-9331-26A5A68F36B4}"/>
              </c:ext>
            </c:extLst>
          </c:dPt>
          <c:cat>
            <c:strRef>
              <c:f>Лист1!$A$2:$A$4</c:f>
              <c:strCache>
                <c:ptCount val="3"/>
                <c:pt idx="0">
                  <c:v>Взносы государств-членов</c:v>
                </c:pt>
                <c:pt idx="1">
                  <c:v>Средства по соглашениям</c:v>
                </c:pt>
                <c:pt idx="2">
                  <c:v>Прочие доходы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169988.5</c:v>
                </c:pt>
                <c:pt idx="1">
                  <c:v>244.4</c:v>
                </c:pt>
                <c:pt idx="2">
                  <c:v>29505.9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A44-4890-9331-26A5A68F36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5"/>
        <c:holeSize val="50"/>
      </c:doughnutChart>
      <c:spPr>
        <a:noFill/>
        <a:ln w="25351"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/>
    </a:ln>
    <a:effectLst/>
  </c:spPr>
  <c:txPr>
    <a:bodyPr/>
    <a:lstStyle/>
    <a:p>
      <a:pPr>
        <a:defRPr sz="1479"/>
      </a:pPr>
      <a:endParaRPr lang="en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0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0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0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0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0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0.09408</cdr:x>
      <cdr:y>0.675</cdr:y>
    </cdr:from>
    <cdr:to>
      <cdr:x>0.28316</cdr:x>
      <cdr:y>0.80888</cdr:y>
    </cdr:to>
    <cdr:sp macro="" textlink="">
      <cdr:nvSpPr>
        <cdr:cNvPr id="622" name="TextBox 1"/>
        <cdr:cNvSpPr/>
      </cdr:nvSpPr>
      <cdr:spPr>
        <a:xfrm xmlns:a="http://schemas.openxmlformats.org/drawingml/2006/main">
          <a:off x="344317" y="1378043"/>
          <a:ext cx="691987" cy="27332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0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/>
      </cdr:style>
      <cdr:txBody>
        <a:bodyPr xmlns:a="http://schemas.openxmlformats.org/drawingml/2006/main" vertOverflow="clip" lIns="90000" tIns="45000" rIns="90000" bIns="45000" anchor="t">
          <a:noAutofit/>
        </a:bodyPr>
        <a:lstStyle xmlns:a="http://schemas.openxmlformats.org/drawingml/2006/main"/>
        <a:p xmlns:a="http://schemas.openxmlformats.org/drawingml/2006/main">
          <a:pPr>
            <a:lnSpc>
              <a:spcPct val="100000"/>
            </a:lnSpc>
          </a:pPr>
          <a:r>
            <a:rPr lang="en-US" sz="1200" b="1" strike="noStrike" spc="-1" dirty="0">
              <a:solidFill>
                <a:schemeClr val="bg1"/>
              </a:solidFill>
              <a:latin typeface="Arial" panose="020B0604020202020204" pitchFamily="34" charset="0"/>
              <a:ea typeface="DejaVu Sans"/>
              <a:cs typeface="Arial" panose="020B0604020202020204" pitchFamily="34" charset="0"/>
            </a:rPr>
            <a:t>26%</a:t>
          </a:r>
          <a:endParaRPr sz="1200" b="1" strike="noStrike" spc="-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0.09199</cdr:x>
      <cdr:y>0.5</cdr:y>
    </cdr:from>
    <cdr:to>
      <cdr:x>0.27245</cdr:x>
      <cdr:y>0.6074</cdr:y>
    </cdr:to>
    <cdr:sp macro="" textlink="">
      <cdr:nvSpPr>
        <cdr:cNvPr id="623" name="TextBox 2"/>
        <cdr:cNvSpPr/>
      </cdr:nvSpPr>
      <cdr:spPr>
        <a:xfrm xmlns:a="http://schemas.openxmlformats.org/drawingml/2006/main">
          <a:off x="336647" y="1020780"/>
          <a:ext cx="660441" cy="2192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0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/>
      </cdr:style>
      <cdr:txBody>
        <a:bodyPr xmlns:a="http://schemas.openxmlformats.org/drawingml/2006/main" vertOverflow="clip" lIns="90000" tIns="45000" rIns="90000" bIns="45000" anchor="t">
          <a:noAutofit/>
        </a:bodyPr>
        <a:lstStyle xmlns:a="http://schemas.openxmlformats.org/drawingml/2006/main"/>
        <a:p xmlns:a="http://schemas.openxmlformats.org/drawingml/2006/main">
          <a:pPr>
            <a:lnSpc>
              <a:spcPct val="100000"/>
            </a:lnSpc>
          </a:pPr>
          <a:r>
            <a:rPr lang="en-US" sz="1200" b="1" strike="noStrike" spc="-1" dirty="0">
              <a:solidFill>
                <a:schemeClr val="bg1"/>
              </a:solidFill>
              <a:latin typeface="Arial" panose="020B0604020202020204" pitchFamily="34" charset="0"/>
              <a:ea typeface="DejaVu Sans"/>
              <a:cs typeface="Arial" panose="020B0604020202020204" pitchFamily="34" charset="0"/>
            </a:rPr>
            <a:t>3</a:t>
          </a:r>
          <a:r>
            <a:rPr lang="ru-RU" sz="1200" b="1" strike="noStrike" spc="-1" dirty="0">
              <a:solidFill>
                <a:schemeClr val="bg1"/>
              </a:solidFill>
              <a:latin typeface="Arial" panose="020B0604020202020204" pitchFamily="34" charset="0"/>
              <a:ea typeface="DejaVu Sans"/>
              <a:cs typeface="Arial" panose="020B0604020202020204" pitchFamily="34" charset="0"/>
            </a:rPr>
            <a:t>7</a:t>
          </a:r>
          <a:r>
            <a:rPr lang="en-US" sz="1200" b="1" strike="noStrike" spc="-1" dirty="0">
              <a:solidFill>
                <a:schemeClr val="bg1"/>
              </a:solidFill>
              <a:latin typeface="Arial" panose="020B0604020202020204" pitchFamily="34" charset="0"/>
              <a:ea typeface="DejaVu Sans"/>
              <a:cs typeface="Arial" panose="020B0604020202020204" pitchFamily="34" charset="0"/>
            </a:rPr>
            <a:t>%</a:t>
          </a:r>
          <a:endParaRPr sz="1200" b="1" strike="noStrike" spc="-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0.09109</cdr:x>
      <cdr:y>0.2585</cdr:y>
    </cdr:from>
    <cdr:to>
      <cdr:x>0.27155</cdr:x>
      <cdr:y>0.36592</cdr:y>
    </cdr:to>
    <cdr:sp macro="" textlink="">
      <cdr:nvSpPr>
        <cdr:cNvPr id="624" name="TextBox 3"/>
        <cdr:cNvSpPr/>
      </cdr:nvSpPr>
      <cdr:spPr>
        <a:xfrm xmlns:a="http://schemas.openxmlformats.org/drawingml/2006/main">
          <a:off x="333354" y="527745"/>
          <a:ext cx="660440" cy="21930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0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/>
      </cdr:style>
      <cdr:txBody>
        <a:bodyPr xmlns:a="http://schemas.openxmlformats.org/drawingml/2006/main" vertOverflow="clip" lIns="90000" tIns="45000" rIns="90000" bIns="45000" anchor="t">
          <a:noAutofit/>
        </a:bodyPr>
        <a:lstStyle xmlns:a="http://schemas.openxmlformats.org/drawingml/2006/main"/>
        <a:p xmlns:a="http://schemas.openxmlformats.org/drawingml/2006/main">
          <a:pPr>
            <a:lnSpc>
              <a:spcPct val="100000"/>
            </a:lnSpc>
          </a:pPr>
          <a:r>
            <a:rPr lang="en-US" sz="1200" b="1" strike="noStrike" spc="-1" dirty="0">
              <a:solidFill>
                <a:schemeClr val="bg1"/>
              </a:solidFill>
              <a:latin typeface="Arial" panose="020B0604020202020204" pitchFamily="34" charset="0"/>
              <a:ea typeface="DejaVu Sans"/>
              <a:cs typeface="Arial" panose="020B0604020202020204" pitchFamily="34" charset="0"/>
            </a:rPr>
            <a:t>3</a:t>
          </a:r>
          <a:r>
            <a:rPr lang="ru-RU" sz="1200" b="1" strike="noStrike" spc="-1" dirty="0">
              <a:solidFill>
                <a:schemeClr val="bg1"/>
              </a:solidFill>
              <a:latin typeface="Arial" panose="020B0604020202020204" pitchFamily="34" charset="0"/>
              <a:ea typeface="DejaVu Sans"/>
              <a:cs typeface="Arial" panose="020B0604020202020204" pitchFamily="34" charset="0"/>
            </a:rPr>
            <a:t>7</a:t>
          </a:r>
          <a:r>
            <a:rPr lang="en-US" sz="1200" b="1" strike="noStrike" spc="-1" dirty="0">
              <a:solidFill>
                <a:schemeClr val="bg1"/>
              </a:solidFill>
              <a:latin typeface="Arial" panose="020B0604020202020204" pitchFamily="34" charset="0"/>
              <a:ea typeface="DejaVu Sans"/>
              <a:cs typeface="Arial" panose="020B0604020202020204" pitchFamily="34" charset="0"/>
            </a:rPr>
            <a:t>%</a:t>
          </a:r>
          <a:endParaRPr sz="1200" b="1" strike="noStrike" spc="-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0.77687</cdr:x>
      <cdr:y>0.70372</cdr:y>
    </cdr:from>
    <cdr:to>
      <cdr:x>0.92577</cdr:x>
      <cdr:y>0.81114</cdr:y>
    </cdr:to>
    <cdr:sp macro="" textlink="">
      <cdr:nvSpPr>
        <cdr:cNvPr id="625" name="TextBox 4"/>
        <cdr:cNvSpPr/>
      </cdr:nvSpPr>
      <cdr:spPr>
        <a:xfrm xmlns:a="http://schemas.openxmlformats.org/drawingml/2006/main">
          <a:off x="2843144" y="1436691"/>
          <a:ext cx="544939" cy="2193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0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/>
      </cdr:style>
      <cdr:txBody>
        <a:bodyPr xmlns:a="http://schemas.openxmlformats.org/drawingml/2006/main" vertOverflow="clip" lIns="90000" tIns="45000" rIns="90000" bIns="45000" anchor="t">
          <a:noAutofit/>
        </a:bodyPr>
        <a:lstStyle xmlns:a="http://schemas.openxmlformats.org/drawingml/2006/main"/>
        <a:p xmlns:a="http://schemas.openxmlformats.org/drawingml/2006/main">
          <a:pPr>
            <a:lnSpc>
              <a:spcPct val="100000"/>
            </a:lnSpc>
          </a:pPr>
          <a:r>
            <a:rPr lang="en-US" sz="1200" b="1" strike="noStrike" spc="-1" dirty="0">
              <a:solidFill>
                <a:schemeClr val="bg1"/>
              </a:solidFill>
              <a:latin typeface="Arial" panose="020B0604020202020204" pitchFamily="34" charset="0"/>
              <a:ea typeface="DejaVu Sans"/>
              <a:cs typeface="Arial" panose="020B0604020202020204" pitchFamily="34" charset="0"/>
            </a:rPr>
            <a:t>19%</a:t>
          </a:r>
          <a:endParaRPr sz="1200" b="1" strike="noStrike" spc="-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0.77996</cdr:x>
      <cdr:y>0.5</cdr:y>
    </cdr:from>
    <cdr:to>
      <cdr:x>0.92685</cdr:x>
      <cdr:y>0.60742</cdr:y>
    </cdr:to>
    <cdr:sp macro="" textlink="">
      <cdr:nvSpPr>
        <cdr:cNvPr id="626" name="TextBox 5"/>
        <cdr:cNvSpPr/>
      </cdr:nvSpPr>
      <cdr:spPr>
        <a:xfrm xmlns:a="http://schemas.openxmlformats.org/drawingml/2006/main">
          <a:off x="2854458" y="1020780"/>
          <a:ext cx="537582" cy="2193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0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/>
      </cdr:style>
      <cdr:txBody>
        <a:bodyPr xmlns:a="http://schemas.openxmlformats.org/drawingml/2006/main" vertOverflow="clip" lIns="90000" tIns="45000" rIns="90000" bIns="45000" anchor="t">
          <a:noAutofit/>
        </a:bodyPr>
        <a:lstStyle xmlns:a="http://schemas.openxmlformats.org/drawingml/2006/main"/>
        <a:p xmlns:a="http://schemas.openxmlformats.org/drawingml/2006/main">
          <a:pPr>
            <a:lnSpc>
              <a:spcPct val="100000"/>
            </a:lnSpc>
          </a:pPr>
          <a:r>
            <a:rPr lang="en-US" sz="1200" b="1" strike="noStrike" spc="-1" dirty="0">
              <a:solidFill>
                <a:schemeClr val="bg1"/>
              </a:solidFill>
              <a:latin typeface="Arial" panose="020B0604020202020204" pitchFamily="34" charset="0"/>
              <a:ea typeface="DejaVu Sans"/>
              <a:cs typeface="Arial" panose="020B0604020202020204" pitchFamily="34" charset="0"/>
            </a:rPr>
            <a:t>46%</a:t>
          </a:r>
          <a:endParaRPr sz="1200" b="1" strike="noStrike" spc="-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0.77993</cdr:x>
      <cdr:y>0.24882</cdr:y>
    </cdr:from>
    <cdr:to>
      <cdr:x>0.92202</cdr:x>
      <cdr:y>0.35624</cdr:y>
    </cdr:to>
    <cdr:sp macro="" textlink="">
      <cdr:nvSpPr>
        <cdr:cNvPr id="627" name="TextBox 6"/>
        <cdr:cNvSpPr/>
      </cdr:nvSpPr>
      <cdr:spPr>
        <a:xfrm xmlns:a="http://schemas.openxmlformats.org/drawingml/2006/main">
          <a:off x="2854365" y="507974"/>
          <a:ext cx="520015" cy="2193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0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/>
      </cdr:style>
      <cdr:txBody>
        <a:bodyPr xmlns:a="http://schemas.openxmlformats.org/drawingml/2006/main" vertOverflow="clip" lIns="90000" tIns="45000" rIns="90000" bIns="45000" anchor="t">
          <a:noAutofit/>
        </a:bodyPr>
        <a:lstStyle xmlns:a="http://schemas.openxmlformats.org/drawingml/2006/main"/>
        <a:p xmlns:a="http://schemas.openxmlformats.org/drawingml/2006/main">
          <a:pPr>
            <a:lnSpc>
              <a:spcPct val="100000"/>
            </a:lnSpc>
          </a:pPr>
          <a:r>
            <a:rPr lang="en-US" sz="1200" b="1" strike="noStrike" spc="-1" dirty="0">
              <a:solidFill>
                <a:schemeClr val="bg1"/>
              </a:solidFill>
              <a:latin typeface="Arial" panose="020B0604020202020204" pitchFamily="34" charset="0"/>
              <a:ea typeface="DejaVu Sans"/>
              <a:cs typeface="Arial" panose="020B0604020202020204" pitchFamily="34" charset="0"/>
            </a:rPr>
            <a:t>35%</a:t>
          </a:r>
          <a:endParaRPr sz="1200" b="1" strike="noStrike" spc="-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0.01768</cdr:x>
      <cdr:y>0</cdr:y>
    </cdr:from>
    <cdr:to>
      <cdr:x>1</cdr:x>
      <cdr:y>0.68254</cdr:y>
    </cdr:to>
    <cdr:sp macro="" textlink="">
      <cdr:nvSpPr>
        <cdr:cNvPr id="616" name="TextBox 1"/>
        <cdr:cNvSpPr/>
      </cdr:nvSpPr>
      <cdr:spPr>
        <a:xfrm xmlns:a="http://schemas.openxmlformats.org/drawingml/2006/main">
          <a:off x="69554" y="-1517369"/>
          <a:ext cx="3865257" cy="13510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0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/>
      </cdr:style>
      <cdr:txBody>
        <a:bodyPr xmlns:a="http://schemas.openxmlformats.org/drawingml/2006/main" vertOverflow="clip" lIns="90000" tIns="45000" rIns="90000" bIns="45000" anchor="t">
          <a:noAutofit/>
        </a:bodyPr>
        <a:lstStyle xmlns:a="http://schemas.openxmlformats.org/drawingml/2006/main"/>
        <a:p xmlns:a="http://schemas.openxmlformats.org/drawingml/2006/main">
          <a:pPr algn="l"/>
          <a:r>
            <a:rPr lang="en-US" sz="2000" b="0" strike="noStrike" spc="-1" dirty="0">
              <a:solidFill>
                <a:srgbClr val="000000"/>
              </a:solidFill>
              <a:latin typeface="+mj-lt"/>
              <a:ea typeface="DejaVu Sans"/>
            </a:rPr>
            <a:t>Cost of basic facilities in M </a:t>
          </a:r>
          <a:r>
            <a:rPr lang="ru-RU" sz="2000" dirty="0">
              <a:latin typeface="+mj-lt"/>
            </a:rPr>
            <a:t>₽</a:t>
          </a:r>
          <a:r>
            <a:rPr lang="en-US" sz="2000" b="0" strike="noStrike" spc="-1" dirty="0">
              <a:solidFill>
                <a:srgbClr val="000000"/>
              </a:solidFill>
              <a:latin typeface="+mj-lt"/>
              <a:ea typeface="DejaVu Sans"/>
            </a:rPr>
            <a:t> </a:t>
          </a:r>
          <a:endParaRPr lang="ru-RU" sz="2000" b="0" strike="noStrike" spc="-1" dirty="0">
            <a:solidFill>
              <a:srgbClr val="000000"/>
            </a:solidFill>
            <a:latin typeface="+mj-lt"/>
            <a:ea typeface="DejaVu Sans"/>
          </a:endParaRPr>
        </a:p>
        <a:p xmlns:a="http://schemas.openxmlformats.org/drawingml/2006/main">
          <a:pPr algn="l"/>
          <a:r>
            <a:rPr lang="en-US" sz="2000" b="0" strike="noStrike" spc="-1" dirty="0">
              <a:solidFill>
                <a:srgbClr val="000000"/>
              </a:solidFill>
              <a:latin typeface="+mj-lt"/>
              <a:ea typeface="DejaVu Sans"/>
            </a:rPr>
            <a:t>per</a:t>
          </a:r>
          <a:r>
            <a:rPr lang="ru-RU" sz="2000" b="0" strike="noStrike" spc="-1" dirty="0">
              <a:solidFill>
                <a:srgbClr val="000000"/>
              </a:solidFill>
              <a:latin typeface="+mj-lt"/>
              <a:ea typeface="DejaVu Sans"/>
            </a:rPr>
            <a:t> </a:t>
          </a:r>
          <a:r>
            <a:rPr lang="en-US" sz="2000" b="0" strike="noStrike" spc="-1" dirty="0">
              <a:solidFill>
                <a:srgbClr val="000000"/>
              </a:solidFill>
              <a:latin typeface="+mj-lt"/>
              <a:ea typeface="DejaVu Sans"/>
            </a:rPr>
            <a:t>1 researcher</a:t>
          </a:r>
          <a:endParaRPr sz="2000" b="0" strike="noStrike" spc="-1" dirty="0">
            <a:solidFill>
              <a:srgbClr val="000000"/>
            </a:solidFill>
            <a:latin typeface="+mj-lt"/>
          </a:endParaRPr>
        </a:p>
      </cdr:txBody>
    </cdr:sp>
  </cdr:relSizeAnchor>
  <cdr:relSizeAnchor xmlns:cdr="http://schemas.openxmlformats.org/drawingml/2006/chartDrawing">
    <cdr:from>
      <cdr:x>0.86045</cdr:x>
      <cdr:y>0.77496</cdr:y>
    </cdr:from>
    <cdr:to>
      <cdr:x>0.99983</cdr:x>
      <cdr:y>0.89692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E5F6365-5464-4394-9303-F044D445D699}"/>
            </a:ext>
          </a:extLst>
        </cdr:cNvPr>
        <cdr:cNvSpPr txBox="1"/>
      </cdr:nvSpPr>
      <cdr:spPr>
        <a:xfrm xmlns:a="http://schemas.openxmlformats.org/drawingml/2006/main">
          <a:off x="3445479" y="1567054"/>
          <a:ext cx="558148" cy="2466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0.76125</cdr:x>
      <cdr:y>0.78447</cdr:y>
    </cdr:from>
    <cdr:to>
      <cdr:x>0.97953</cdr:x>
      <cdr:y>0.92496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5CD37F7-22E9-4A30-BEE8-1DEE6C4AD5EC}"/>
            </a:ext>
          </a:extLst>
        </cdr:cNvPr>
        <cdr:cNvSpPr txBox="1"/>
      </cdr:nvSpPr>
      <cdr:spPr>
        <a:xfrm xmlns:a="http://schemas.openxmlformats.org/drawingml/2006/main">
          <a:off x="3029513" y="1586287"/>
          <a:ext cx="868654" cy="2840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0.07041</cdr:x>
      <cdr:y>0.46586</cdr:y>
    </cdr:from>
    <cdr:to>
      <cdr:x>0.92959</cdr:x>
      <cdr:y>0.77444</cdr:y>
    </cdr:to>
    <cdr:sp macro="" textlink="">
      <cdr:nvSpPr>
        <cdr:cNvPr id="618" name="TextBox 1"/>
        <cdr:cNvSpPr/>
      </cdr:nvSpPr>
      <cdr:spPr>
        <a:xfrm xmlns:a="http://schemas.openxmlformats.org/drawingml/2006/main">
          <a:off x="281848" y="648184"/>
          <a:ext cx="3439264" cy="42934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0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/>
      </cdr:style>
      <cdr:txBody>
        <a:bodyPr xmlns:a="http://schemas.openxmlformats.org/drawingml/2006/main" lIns="90000" tIns="45000" rIns="90000" bIns="45000" anchor="t">
          <a:noAutofit/>
        </a:bodyPr>
        <a:lstStyle xmlns:a="http://schemas.openxmlformats.org/drawingml/2006/main"/>
        <a:p xmlns:a="http://schemas.openxmlformats.org/drawingml/2006/main">
          <a:pPr defTabSz="914400">
            <a:lnSpc>
              <a:spcPct val="100000"/>
            </a:lnSpc>
            <a:tabLst>
              <a:tab pos="0" algn="l"/>
            </a:tabLst>
          </a:pPr>
          <a:r>
            <a:rPr lang="en-US" sz="1400" b="0" i="1" strike="noStrike" spc="-1" dirty="0">
              <a:solidFill>
                <a:srgbClr val="000000"/>
              </a:solidFill>
              <a:latin typeface="Arial"/>
              <a:ea typeface="DejaVu Sans"/>
            </a:rPr>
            <a:t>Results of Intellectual Activity (RIA)</a:t>
          </a:r>
          <a:r>
            <a:rPr lang="ru-RU" sz="1400" b="0" i="1" strike="noStrike" spc="-1" dirty="0">
              <a:solidFill>
                <a:srgbClr val="000000"/>
              </a:solidFill>
              <a:latin typeface="Arial"/>
              <a:ea typeface="DejaVu Sans"/>
            </a:rPr>
            <a:t> </a:t>
          </a:r>
          <a:r>
            <a:rPr lang="en-US" sz="1400" b="0" i="1" strike="noStrike" spc="-1" dirty="0">
              <a:solidFill>
                <a:srgbClr val="000000"/>
              </a:solidFill>
              <a:latin typeface="Arial"/>
              <a:ea typeface="DejaVu Sans"/>
            </a:rPr>
            <a:t>for the years include publications, defended dissertations and received patents</a:t>
          </a:r>
          <a:endParaRPr sz="1400" b="0" i="1" strike="noStrike" spc="-1" dirty="0">
            <a:solidFill>
              <a:srgbClr val="000000"/>
            </a:solidFill>
            <a:latin typeface="Times New Roman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0.99929</cdr:x>
      <cdr:y>0.25004</cdr:y>
    </cdr:to>
    <cdr:sp macro="" textlink="">
      <cdr:nvSpPr>
        <cdr:cNvPr id="619" name="TextBox 1"/>
        <cdr:cNvSpPr/>
      </cdr:nvSpPr>
      <cdr:spPr>
        <a:xfrm xmlns:a="http://schemas.openxmlformats.org/drawingml/2006/main">
          <a:off x="0" y="0"/>
          <a:ext cx="3956888" cy="66039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0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/>
      </cdr:style>
      <cdr:txBody>
        <a:bodyPr xmlns:a="http://schemas.openxmlformats.org/drawingml/2006/main" lIns="90000" tIns="45000" rIns="90000" bIns="45000" anchor="t">
          <a:noAutofit/>
        </a:bodyPr>
        <a:lstStyle xmlns:a="http://schemas.openxmlformats.org/drawingml/2006/main"/>
        <a:p xmlns:a="http://schemas.openxmlformats.org/drawingml/2006/main">
          <a:pPr algn="l" defTabSz="914400">
            <a:lnSpc>
              <a:spcPct val="100000"/>
            </a:lnSpc>
            <a:tabLst>
              <a:tab pos="0" algn="l"/>
            </a:tabLst>
          </a:pPr>
          <a:r>
            <a:rPr lang="en-US" sz="1980" b="0" strike="noStrike" spc="-1" dirty="0">
              <a:solidFill>
                <a:srgbClr val="000000"/>
              </a:solidFill>
              <a:latin typeface="Arial"/>
              <a:ea typeface="DejaVu Sans"/>
            </a:rPr>
            <a:t>number of Results of Intellectual activity</a:t>
          </a:r>
          <a:endParaRPr sz="1980" b="0" strike="noStrike" spc="-1" dirty="0">
            <a:solidFill>
              <a:srgbClr val="000000"/>
            </a:solidFill>
            <a:latin typeface="Times New Roman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8EE47-4524-5846-B234-EF4ED062A120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E365E-AED5-654A-9A99-5F2AF5A87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280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E365E-AED5-654A-9A99-5F2AF5A87FC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697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6775" cy="3346450"/>
          </a:xfrm>
          <a:prstGeom prst="rect">
            <a:avLst/>
          </a:prstGeom>
          <a:ln w="0">
            <a:noFill/>
          </a:ln>
        </p:spPr>
      </p:sp>
      <p:sp>
        <p:nvSpPr>
          <p:cNvPr id="1249" name="PlaceHolder 2"/>
          <p:cNvSpPr>
            <a:spLocks noGrp="1"/>
          </p:cNvSpPr>
          <p:nvPr>
            <p:ph type="body"/>
          </p:nvPr>
        </p:nvSpPr>
        <p:spPr>
          <a:xfrm>
            <a:off x="679680" y="4777920"/>
            <a:ext cx="5433480" cy="390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0" name="PlaceHolder 3"/>
          <p:cNvSpPr>
            <a:spLocks noGrp="1"/>
          </p:cNvSpPr>
          <p:nvPr>
            <p:ph type="sldNum" idx="59"/>
          </p:nvPr>
        </p:nvSpPr>
        <p:spPr>
          <a:xfrm>
            <a:off x="3850560" y="9430200"/>
            <a:ext cx="2940840" cy="493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2308A5E1-6826-4C9A-B3E3-26CB2FCD82CC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27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627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6775" cy="3346450"/>
          </a:xfrm>
          <a:prstGeom prst="rect">
            <a:avLst/>
          </a:prstGeom>
          <a:ln w="0">
            <a:noFill/>
          </a:ln>
        </p:spPr>
      </p:sp>
      <p:sp>
        <p:nvSpPr>
          <p:cNvPr id="1246" name="PlaceHolder 2"/>
          <p:cNvSpPr>
            <a:spLocks noGrp="1"/>
          </p:cNvSpPr>
          <p:nvPr>
            <p:ph type="body"/>
          </p:nvPr>
        </p:nvSpPr>
        <p:spPr>
          <a:xfrm>
            <a:off x="679680" y="4777920"/>
            <a:ext cx="5433480" cy="390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7" name="PlaceHolder 3"/>
          <p:cNvSpPr>
            <a:spLocks noGrp="1"/>
          </p:cNvSpPr>
          <p:nvPr>
            <p:ph type="sldNum" idx="58"/>
          </p:nvPr>
        </p:nvSpPr>
        <p:spPr>
          <a:xfrm>
            <a:off x="3850560" y="9430200"/>
            <a:ext cx="2940840" cy="493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C42A7BBE-FABE-4C28-ACBB-04DC4FD2DBCF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28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725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18C71-7510-483B-83E8-9641174680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19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18C71-7510-483B-83E8-9641174680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89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2425" cy="3770312"/>
          </a:xfrm>
          <a:prstGeom prst="rect">
            <a:avLst/>
          </a:prstGeom>
          <a:ln w="0">
            <a:noFill/>
          </a:ln>
        </p:spPr>
      </p:sp>
      <p:sp>
        <p:nvSpPr>
          <p:cNvPr id="118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840" cy="4809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1" name="PlaceHolder 3"/>
          <p:cNvSpPr>
            <a:spLocks noGrp="1"/>
          </p:cNvSpPr>
          <p:nvPr>
            <p:ph type="sldNum" idx="39"/>
          </p:nvPr>
        </p:nvSpPr>
        <p:spPr>
          <a:xfrm>
            <a:off x="4278960" y="10157400"/>
            <a:ext cx="3278880" cy="532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6270BA0B-1D4A-4CAE-9FE3-CE6B06024576}" type="slidenum">
              <a:rPr kumimoji="0" lang="en-US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13</a:t>
            </a:fld>
            <a:endParaRPr kumimoji="0" lang="en-US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2AC5F-8203-4004-ACC7-0BE74ACBD1F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820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ln w="0">
            <a:noFill/>
          </a:ln>
        </p:spPr>
      </p:sp>
      <p:sp>
        <p:nvSpPr>
          <p:cNvPr id="1234" name="PlaceHolder 2"/>
          <p:cNvSpPr>
            <a:spLocks noGrp="1"/>
          </p:cNvSpPr>
          <p:nvPr>
            <p:ph type="body"/>
          </p:nvPr>
        </p:nvSpPr>
        <p:spPr>
          <a:xfrm>
            <a:off x="679680" y="4777920"/>
            <a:ext cx="5437440" cy="3908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buNone/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5" name="PlaceHolder 3"/>
          <p:cNvSpPr>
            <a:spLocks noGrp="1"/>
          </p:cNvSpPr>
          <p:nvPr>
            <p:ph type="sldNum" idx="54"/>
          </p:nvPr>
        </p:nvSpPr>
        <p:spPr>
          <a:xfrm>
            <a:off x="3850560" y="9430200"/>
            <a:ext cx="2944800" cy="497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CC026EC0-3423-434B-BF92-E9A0D247A3AC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22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169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ln w="0">
            <a:noFill/>
          </a:ln>
        </p:spPr>
      </p:sp>
      <p:sp>
        <p:nvSpPr>
          <p:cNvPr id="1234" name="PlaceHolder 2"/>
          <p:cNvSpPr>
            <a:spLocks noGrp="1"/>
          </p:cNvSpPr>
          <p:nvPr>
            <p:ph type="body"/>
          </p:nvPr>
        </p:nvSpPr>
        <p:spPr>
          <a:xfrm>
            <a:off x="679680" y="4777920"/>
            <a:ext cx="5437440" cy="3908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buNone/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5" name="PlaceHolder 3"/>
          <p:cNvSpPr>
            <a:spLocks noGrp="1"/>
          </p:cNvSpPr>
          <p:nvPr>
            <p:ph type="sldNum" idx="54"/>
          </p:nvPr>
        </p:nvSpPr>
        <p:spPr>
          <a:xfrm>
            <a:off x="3850560" y="9430200"/>
            <a:ext cx="2944800" cy="497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CC026EC0-3423-434B-BF92-E9A0D247A3AC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23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974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ln w="0">
            <a:noFill/>
          </a:ln>
        </p:spPr>
      </p:sp>
      <p:sp>
        <p:nvSpPr>
          <p:cNvPr id="1234" name="PlaceHolder 2"/>
          <p:cNvSpPr>
            <a:spLocks noGrp="1"/>
          </p:cNvSpPr>
          <p:nvPr>
            <p:ph type="body"/>
          </p:nvPr>
        </p:nvSpPr>
        <p:spPr>
          <a:xfrm>
            <a:off x="679680" y="4777920"/>
            <a:ext cx="5437440" cy="3908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buNone/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5" name="PlaceHolder 3"/>
          <p:cNvSpPr>
            <a:spLocks noGrp="1"/>
          </p:cNvSpPr>
          <p:nvPr>
            <p:ph type="sldNum" idx="54"/>
          </p:nvPr>
        </p:nvSpPr>
        <p:spPr>
          <a:xfrm>
            <a:off x="3850560" y="9430200"/>
            <a:ext cx="2944800" cy="497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CC026EC0-3423-434B-BF92-E9A0D247A3AC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24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76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1425"/>
            <a:ext cx="5946775" cy="3346450"/>
          </a:xfrm>
          <a:prstGeom prst="rect">
            <a:avLst/>
          </a:prstGeom>
          <a:ln w="0">
            <a:noFill/>
          </a:ln>
        </p:spPr>
      </p:sp>
      <p:sp>
        <p:nvSpPr>
          <p:cNvPr id="1249" name="PlaceHolder 2"/>
          <p:cNvSpPr>
            <a:spLocks noGrp="1"/>
          </p:cNvSpPr>
          <p:nvPr>
            <p:ph type="body"/>
          </p:nvPr>
        </p:nvSpPr>
        <p:spPr>
          <a:xfrm>
            <a:off x="679680" y="4777920"/>
            <a:ext cx="5433480" cy="390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0" name="PlaceHolder 3"/>
          <p:cNvSpPr>
            <a:spLocks noGrp="1"/>
          </p:cNvSpPr>
          <p:nvPr>
            <p:ph type="sldNum" idx="59"/>
          </p:nvPr>
        </p:nvSpPr>
        <p:spPr>
          <a:xfrm>
            <a:off x="3850560" y="9430200"/>
            <a:ext cx="2940840" cy="493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2308A5E1-6826-4C9A-B3E3-26CB2FCD82CC}" type="slidenum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26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87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446A14E-8014-450D-A57A-4B94AA7378F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333785B-F453-4496-B96A-E38D81C64D9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3E00CC29-C32F-4CFE-B008-0A9AA2E7DA2A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7A45715-B467-465D-ADB4-471C46223F05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2152-B2BF-4DAE-9F51-D35FCC679A05}" type="datetimeFigureOut">
              <a:rPr lang="en-US" smtClean="0"/>
              <a:t>6/23/25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3104">
              <a:spcBef>
                <a:spcPts val="21"/>
              </a:spcBef>
            </a:pPr>
            <a:fld id="{81D60167-4931-47E6-BA6A-407CBD079E47}" type="slidenum">
              <a:rPr lang="en-US" spc="106" smtClean="0"/>
              <a:pPr marL="23104">
                <a:spcBef>
                  <a:spcPts val="21"/>
                </a:spcBef>
              </a:pPr>
              <a:t>‹#›</a:t>
            </a:fld>
            <a:endParaRPr lang="en-US" spc="106" dirty="0"/>
          </a:p>
        </p:txBody>
      </p:sp>
    </p:spTree>
    <p:extLst>
      <p:ext uri="{BB962C8B-B14F-4D97-AF65-F5344CB8AC3E}">
        <p14:creationId xmlns:p14="http://schemas.microsoft.com/office/powerpoint/2010/main" val="149789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964E986-FCAC-43BA-9900-330E0B79B38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92234BD-891C-4EB4-B915-0940BB48A02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FBCDC16-78EF-400A-B223-37F1AC568AB5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260568D-65B9-4852-A14F-A68CB689DBC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F378B68-DDAB-4D32-ADE1-3E4C2114A0C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D85926D-B8E3-4C58-B415-7DF0105EC53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2D57A1A-CCA8-416E-938D-9CC34A928FD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D4D643B-867A-4EE3-8D53-5434F5985C5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78DE0CD2-2BCE-4716-9299-3230CD3AB79D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70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Relationship Id="rId9" Type="http://schemas.openxmlformats.org/officeDocument/2006/relationships/chart" Target="../charts/char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Box 1"/>
          <p:cNvSpPr/>
          <p:nvPr/>
        </p:nvSpPr>
        <p:spPr>
          <a:xfrm>
            <a:off x="0" y="3747600"/>
            <a:ext cx="12191400" cy="4427620"/>
          </a:xfrm>
          <a:prstGeom prst="rect">
            <a:avLst/>
          </a:prstGeom>
          <a:gradFill rotWithShape="0">
            <a:gsLst>
              <a:gs pos="0">
                <a:srgbClr val="00A0FC"/>
              </a:gs>
              <a:gs pos="100000">
                <a:srgbClr val="AADCF7"/>
              </a:gs>
            </a:gsLst>
            <a:lin ang="54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6760" tIns="43560" rIns="86760" bIns="43560" anchor="t">
            <a:spAutoFit/>
          </a:bodyPr>
          <a:lstStyle/>
          <a:p>
            <a:pPr algn="ctr" defTabSz="1507846"/>
            <a:endParaRPr lang="ru-RU" sz="3200" spc="-2" dirty="0">
              <a:solidFill>
                <a:srgbClr val="000000"/>
              </a:solidFill>
              <a:latin typeface="Arial"/>
            </a:endParaRPr>
          </a:p>
          <a:p>
            <a:pPr lvl="0" algn="ctr">
              <a:defRPr/>
            </a:pPr>
            <a:r>
              <a:rPr lang="ru-RU" sz="2800" b="1" spc="-100" dirty="0">
                <a:solidFill>
                  <a:srgbClr val="102D69"/>
                </a:solidFill>
                <a:latin typeface="+mj-lt"/>
                <a:ea typeface="Verdana" panose="020B0604030504040204" pitchFamily="34" charset="0"/>
              </a:rPr>
              <a:t>6</a:t>
            </a:r>
            <a:r>
              <a:rPr lang="en-US" sz="2800" b="1" spc="-100" dirty="0">
                <a:solidFill>
                  <a:srgbClr val="102D69"/>
                </a:solidFill>
                <a:latin typeface="+mj-lt"/>
                <a:ea typeface="Verdana" panose="020B0604030504040204" pitchFamily="34" charset="0"/>
              </a:rPr>
              <a:t>2-nd Session of the </a:t>
            </a:r>
            <a:endParaRPr lang="ru-RU" sz="2800" b="1" spc="-100" dirty="0">
              <a:solidFill>
                <a:srgbClr val="102D69"/>
              </a:solidFill>
              <a:latin typeface="+mj-lt"/>
              <a:ea typeface="Verdana" panose="020B0604030504040204" pitchFamily="34" charset="0"/>
            </a:endParaRPr>
          </a:p>
          <a:p>
            <a:pPr lvl="0" algn="ctr">
              <a:defRPr/>
            </a:pPr>
            <a:r>
              <a:rPr lang="en-US" sz="2800" b="1" spc="-100" dirty="0">
                <a:solidFill>
                  <a:srgbClr val="102D69"/>
                </a:solidFill>
                <a:latin typeface="+mj-lt"/>
                <a:ea typeface="Verdana" panose="020B0604030504040204" pitchFamily="34" charset="0"/>
              </a:rPr>
              <a:t>Program Advisory Committee</a:t>
            </a:r>
            <a:r>
              <a:rPr lang="ru-RU" sz="2800" b="1" spc="-100" dirty="0">
                <a:solidFill>
                  <a:srgbClr val="102D69"/>
                </a:solidFill>
                <a:latin typeface="+mj-lt"/>
                <a:ea typeface="Verdana" panose="020B0604030504040204" pitchFamily="34" charset="0"/>
              </a:rPr>
              <a:t> </a:t>
            </a:r>
            <a:r>
              <a:rPr lang="en-US" sz="2800" b="1" spc="-100" dirty="0">
                <a:solidFill>
                  <a:srgbClr val="102D69"/>
                </a:solidFill>
                <a:latin typeface="+mj-lt"/>
                <a:ea typeface="Verdana" panose="020B0604030504040204" pitchFamily="34" charset="0"/>
              </a:rPr>
              <a:t>in Particle Physics</a:t>
            </a:r>
            <a:endParaRPr lang="ru-RU" sz="2800" b="1" spc="-100" dirty="0">
              <a:solidFill>
                <a:srgbClr val="102D69"/>
              </a:solidFill>
              <a:latin typeface="+mj-lt"/>
              <a:ea typeface="Verdana" panose="020B0604030504040204" pitchFamily="34" charset="0"/>
            </a:endParaRPr>
          </a:p>
          <a:p>
            <a:pPr algn="ctr" defTabSz="1507846"/>
            <a:endParaRPr lang="en-US" sz="2400" spc="-100" dirty="0">
              <a:solidFill>
                <a:srgbClr val="102D69"/>
              </a:solidFill>
              <a:latin typeface="+mj-lt"/>
              <a:ea typeface="Verdana" panose="020B0604030504040204" pitchFamily="34" charset="0"/>
            </a:endParaRPr>
          </a:p>
          <a:p>
            <a:pPr algn="ctr" defTabSz="1507846"/>
            <a:endParaRPr lang="en-US" sz="2400" spc="-100" dirty="0">
              <a:solidFill>
                <a:srgbClr val="102D69"/>
              </a:solidFill>
              <a:latin typeface="+mj-lt"/>
              <a:ea typeface="Verdana" panose="020B0604030504040204" pitchFamily="34" charset="0"/>
            </a:endParaRPr>
          </a:p>
          <a:p>
            <a:pPr algn="ctr" defTabSz="1507846"/>
            <a:endParaRPr lang="en-US" sz="2400" spc="-100" dirty="0">
              <a:solidFill>
                <a:srgbClr val="102D69"/>
              </a:solidFill>
              <a:latin typeface="+mj-lt"/>
              <a:ea typeface="Verdana" panose="020B0604030504040204" pitchFamily="34" charset="0"/>
            </a:endParaRPr>
          </a:p>
          <a:p>
            <a:pPr algn="ctr" defTabSz="1507846"/>
            <a:r>
              <a:rPr lang="ru-RU" sz="2400" spc="-100" dirty="0">
                <a:solidFill>
                  <a:srgbClr val="102D69"/>
                </a:solidFill>
                <a:latin typeface="+mj-lt"/>
                <a:ea typeface="Verdana" panose="020B0604030504040204" pitchFamily="34" charset="0"/>
              </a:rPr>
              <a:t>23 </a:t>
            </a:r>
            <a:r>
              <a:rPr lang="en-US" sz="2400" spc="-100" dirty="0">
                <a:solidFill>
                  <a:srgbClr val="102D69"/>
                </a:solidFill>
                <a:latin typeface="+mj-lt"/>
                <a:ea typeface="Verdana" panose="020B0604030504040204" pitchFamily="34" charset="0"/>
              </a:rPr>
              <a:t>June 2025, Dubna</a:t>
            </a:r>
          </a:p>
          <a:p>
            <a:pPr algn="ctr" defTabSz="914400">
              <a:lnSpc>
                <a:spcPct val="100000"/>
              </a:lnSpc>
            </a:pP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ru-RU" sz="16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ru-RU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ru-RU" sz="1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ru-RU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0" name="Picture 159"/>
          <p:cNvPicPr/>
          <p:nvPr/>
        </p:nvPicPr>
        <p:blipFill>
          <a:blip r:embed="rId3"/>
          <a:srcRect b="11400"/>
          <a:stretch/>
        </p:blipFill>
        <p:spPr>
          <a:xfrm>
            <a:off x="4320" y="0"/>
            <a:ext cx="12187080" cy="3782880"/>
          </a:xfrm>
          <a:prstGeom prst="rect">
            <a:avLst/>
          </a:prstGeom>
          <a:ln w="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07DD58-A850-3341-B2A2-14321BE7260D}"/>
              </a:ext>
            </a:extLst>
          </p:cNvPr>
          <p:cNvSpPr txBox="1"/>
          <p:nvPr/>
        </p:nvSpPr>
        <p:spPr>
          <a:xfrm>
            <a:off x="9717024" y="6217920"/>
            <a:ext cx="1951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002060"/>
                </a:solidFill>
              </a:rPr>
              <a:t>V. </a:t>
            </a:r>
            <a:r>
              <a:rPr lang="en-US" sz="2400" b="1" i="1" dirty="0" err="1">
                <a:solidFill>
                  <a:srgbClr val="002060"/>
                </a:solidFill>
              </a:rPr>
              <a:t>Kekelidze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B0C053-C4CB-4877-AC60-6786CD091746}"/>
              </a:ext>
            </a:extLst>
          </p:cNvPr>
          <p:cNvSpPr txBox="1"/>
          <p:nvPr/>
        </p:nvSpPr>
        <p:spPr>
          <a:xfrm>
            <a:off x="68456" y="831744"/>
            <a:ext cx="7610627" cy="1990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6821" indent="-342900" algn="just" defTabSz="554492">
              <a:spcAft>
                <a:spcPts val="364"/>
              </a:spcAft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appreciated the progress in resuming </a:t>
            </a:r>
            <a:r>
              <a:rPr lang="en-US" sz="2000" b="1" i="1" spc="-1" dirty="0">
                <a:solidFill>
                  <a:srgbClr val="002060"/>
                </a:solidFill>
              </a:rPr>
              <a:t>IBR-2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 operation &amp; highly appreciates the </a:t>
            </a:r>
            <a:r>
              <a:rPr lang="en-US" sz="2000" i="1" spc="-1" dirty="0">
                <a:solidFill>
                  <a:srgbClr val="002060"/>
                </a:solidFill>
              </a:rPr>
              <a:t>Directorate efforts to 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resume regular cycles for users &amp; plans to extend the operation with high-performance parameters by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  <a:ea typeface="DejaVu Sans"/>
              </a:rPr>
              <a:t>loading new fuel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;</a:t>
            </a:r>
          </a:p>
          <a:p>
            <a:pPr marL="396821" indent="-342900" algn="just" defTabSz="554492">
              <a:spcAft>
                <a:spcPts val="364"/>
              </a:spcAft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supported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  <a:ea typeface="DejaVu Sans"/>
              </a:rPr>
              <a:t>PAC’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s recommendations to strengthen its work with potential users to attract the maximum number of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1B18A1-D57B-4846-9402-2A4EE18472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7284" y="76592"/>
            <a:ext cx="4273107" cy="22980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284C64-F38E-EDDB-09D8-934E3D01B1E5}"/>
              </a:ext>
            </a:extLst>
          </p:cNvPr>
          <p:cNvSpPr txBox="1"/>
          <p:nvPr/>
        </p:nvSpPr>
        <p:spPr>
          <a:xfrm>
            <a:off x="124084" y="2883417"/>
            <a:ext cx="11775307" cy="1682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6821" indent="-342900" algn="just" defTabSz="554492">
              <a:spcAft>
                <a:spcPts val="364"/>
              </a:spcAft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lang="en-US" sz="2000" i="1" spc="-1" dirty="0">
                <a:solidFill>
                  <a:srgbClr val="002060"/>
                </a:solidFill>
                <a:latin typeface="Arial"/>
              </a:rPr>
              <a:t>welcomed the permanent attention of the PAC to the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</a:rPr>
              <a:t>new neutron source </a:t>
            </a:r>
            <a:r>
              <a:rPr lang="en-US" sz="2000" i="1" spc="-1" dirty="0">
                <a:solidFill>
                  <a:srgbClr val="002060"/>
                </a:solidFill>
                <a:latin typeface="Arial"/>
              </a:rPr>
              <a:t>project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000" i="1" spc="-1" dirty="0">
                <a:solidFill>
                  <a:srgbClr val="002060"/>
                </a:solidFill>
                <a:latin typeface="Arial"/>
              </a:rPr>
              <a:t>&amp; the developing new advanced devices &amp; technologies for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</a:rPr>
              <a:t>cryogenic moderators </a:t>
            </a:r>
            <a:r>
              <a:rPr lang="en-US" sz="2000" i="1" spc="-1" dirty="0">
                <a:solidFill>
                  <a:srgbClr val="002060"/>
                </a:solidFill>
                <a:latin typeface="Arial"/>
              </a:rPr>
              <a:t>of the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</a:rPr>
              <a:t>new neutron sou</a:t>
            </a:r>
            <a:r>
              <a:rPr lang="en-US" sz="2000" i="1" spc="-1" dirty="0">
                <a:solidFill>
                  <a:srgbClr val="002060"/>
                </a:solidFill>
                <a:latin typeface="Arial"/>
              </a:rPr>
              <a:t>rce.</a:t>
            </a:r>
          </a:p>
          <a:p>
            <a:pPr marL="396821" indent="-342900" algn="just" defTabSz="554492">
              <a:spcAft>
                <a:spcPts val="364"/>
              </a:spcAft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lang="en-US" sz="2000" i="1" spc="-1" dirty="0">
                <a:solidFill>
                  <a:srgbClr val="002060"/>
                </a:solidFill>
                <a:latin typeface="Arial"/>
              </a:rPr>
              <a:t>noted the progress in the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</a:rPr>
              <a:t>IBR-2 instrumentation </a:t>
            </a:r>
            <a:r>
              <a:rPr lang="en-US" sz="2000" i="1" spc="-1" dirty="0">
                <a:solidFill>
                  <a:srgbClr val="002060"/>
                </a:solidFill>
                <a:latin typeface="Arial"/>
              </a:rPr>
              <a:t>development during the technical shutdown &amp; considered these activities important for the successful realization of the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</a:rPr>
              <a:t>FLNP</a:t>
            </a:r>
            <a:r>
              <a:rPr lang="en-US" sz="2000" i="1" spc="-1" dirty="0">
                <a:solidFill>
                  <a:srgbClr val="002060"/>
                </a:solidFill>
                <a:latin typeface="Arial"/>
              </a:rPr>
              <a:t> scientific program &amp; the user program at a competitive level.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292A9E-B66F-34BA-1209-1E0585C83622}"/>
              </a:ext>
            </a:extLst>
          </p:cNvPr>
          <p:cNvSpPr txBox="1"/>
          <p:nvPr/>
        </p:nvSpPr>
        <p:spPr>
          <a:xfrm>
            <a:off x="352528" y="4969784"/>
            <a:ext cx="8508001" cy="1015663"/>
          </a:xfrm>
          <a:prstGeom prst="rect">
            <a:avLst/>
          </a:prstGeom>
          <a:solidFill>
            <a:srgbClr val="CDFEFF"/>
          </a:solidFill>
        </p:spPr>
        <p:txBody>
          <a:bodyPr wrap="square">
            <a:spAutoFit/>
          </a:bodyPr>
          <a:lstStyle/>
          <a:p>
            <a:r>
              <a:rPr lang="en-US" sz="2000" b="1" i="1" spc="-61" dirty="0">
                <a:solidFill>
                  <a:srgbClr val="00246B"/>
                </a:solidFill>
                <a:latin typeface="Arial"/>
              </a:rPr>
              <a:t>SC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appointed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Jabarov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Supreme Attestation Commission under the President of the Republic of Azerbaijan, Baku, Azerbaijan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as a member of the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PAC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Condensed Matter Physics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for a term of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years.</a:t>
            </a:r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Назначен новый заместитель председателя Высшей аттестационной комиссии">
            <a:extLst>
              <a:ext uri="{FF2B5EF4-FFF2-40B4-BE49-F238E27FC236}">
                <a16:creationId xmlns:a16="http://schemas.microsoft.com/office/drawing/2014/main" id="{45AEF6E8-5254-0DFB-A5B4-BA5CC9DC1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8972" y="4934876"/>
            <a:ext cx="2961420" cy="184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37F813-60ED-1E4D-DF53-95967AAF7A55}"/>
              </a:ext>
            </a:extLst>
          </p:cNvPr>
          <p:cNvSpPr txBox="1"/>
          <p:nvPr/>
        </p:nvSpPr>
        <p:spPr>
          <a:xfrm>
            <a:off x="141609" y="76592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u="sng" spc="-1" dirty="0">
                <a:solidFill>
                  <a:srgbClr val="00246B"/>
                </a:solidFill>
                <a:latin typeface="Arial"/>
                <a:ea typeface="DejaVu Sans"/>
              </a:rPr>
              <a:t>Condensed matter physics.</a:t>
            </a:r>
            <a:r>
              <a:rPr lang="en-GB" sz="2000" spc="-1" dirty="0">
                <a:solidFill>
                  <a:srgbClr val="00246B"/>
                </a:solidFill>
                <a:latin typeface="Arial"/>
                <a:ea typeface="DejaVu Sans"/>
              </a:rPr>
              <a:t> </a:t>
            </a:r>
            <a:endParaRPr lang="en-RU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FD5966-A0C8-FBC1-12E6-96510CE6DC7D}"/>
              </a:ext>
            </a:extLst>
          </p:cNvPr>
          <p:cNvSpPr txBox="1"/>
          <p:nvPr/>
        </p:nvSpPr>
        <p:spPr>
          <a:xfrm>
            <a:off x="68457" y="476702"/>
            <a:ext cx="58793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921" algn="just" defTabSz="554492">
              <a:spcBef>
                <a:spcPts val="352"/>
              </a:spcBef>
              <a:defRPr/>
            </a:pPr>
            <a:r>
              <a:rPr lang="en-US" sz="2000" b="1" spc="-1" dirty="0">
                <a:solidFill>
                  <a:srgbClr val="002060"/>
                </a:solidFill>
                <a:latin typeface="Arial"/>
                <a:ea typeface="DejaVu Sans"/>
              </a:rPr>
              <a:t>The Scientific Council:</a:t>
            </a:r>
            <a:endParaRPr lang="ru-RU" sz="2000" b="1" spc="-1" dirty="0">
              <a:solidFill>
                <a:srgbClr val="002060"/>
              </a:solidFill>
              <a:latin typeface="Arial"/>
              <a:ea typeface="DejaVu 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76B662-07FC-0143-2BB0-367D6D802073}"/>
              </a:ext>
            </a:extLst>
          </p:cNvPr>
          <p:cNvSpPr txBox="1"/>
          <p:nvPr/>
        </p:nvSpPr>
        <p:spPr>
          <a:xfrm>
            <a:off x="6096000" y="2399793"/>
            <a:ext cx="42731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researchers, primarily from the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  <a:ea typeface="DejaVu Sans"/>
              </a:rPr>
              <a:t>MS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.</a:t>
            </a:r>
            <a:endParaRPr lang="en-RU" sz="2000" dirty="0"/>
          </a:p>
        </p:txBody>
      </p:sp>
    </p:spTree>
    <p:extLst>
      <p:ext uri="{BB962C8B-B14F-4D97-AF65-F5344CB8AC3E}">
        <p14:creationId xmlns:p14="http://schemas.microsoft.com/office/powerpoint/2010/main" val="340778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3A3D608-9B18-4ACA-8E96-A03113A7859D}"/>
              </a:ext>
            </a:extLst>
          </p:cNvPr>
          <p:cNvSpPr txBox="1"/>
          <p:nvPr/>
        </p:nvSpPr>
        <p:spPr>
          <a:xfrm>
            <a:off x="222834" y="381675"/>
            <a:ext cx="1169056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spc="-61" dirty="0">
                <a:solidFill>
                  <a:srgbClr val="0024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Reports by young scientists</a:t>
            </a:r>
          </a:p>
          <a:p>
            <a:pPr algn="just"/>
            <a:endParaRPr lang="en-US" sz="2000" b="1" spc="-61" dirty="0">
              <a:solidFill>
                <a:srgbClr val="0024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followed with interest the reports by young scientists (selected by PACs) : “Construction of the ISCRA &amp; SIMBO stations for applied research on high-energy ion beams. Radiation hardness testing of microchips by low energy pulsed ion beams at the SOCHI station” by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Slivin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(VBLHEP), “Intense metallic ion beams for SHE synthesis” by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D. Pugachev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(DLNP), and “Structural and vibrational properties of the Cu3Bi(SeO3)2O2Cl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francisite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at high-pressure” by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Rutkauskas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(FLNP). </a:t>
            </a:r>
          </a:p>
          <a:p>
            <a:pPr algn="just"/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thanked the speakers and welcomed such selected reports in the future.</a:t>
            </a:r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BF551A-4211-44F8-B2D9-023DE2DE7B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53" y="3824545"/>
            <a:ext cx="3978358" cy="26517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887EEE-148F-4B6E-88B5-D7BF6287B5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488" y="3824545"/>
            <a:ext cx="3978359" cy="26517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8C0CC5D-8A34-4E8A-9912-60440005B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8935" y="3824545"/>
            <a:ext cx="3978359" cy="265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0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D1A150-C3DD-408E-A549-93CEFAF0F04E}"/>
              </a:ext>
            </a:extLst>
          </p:cNvPr>
          <p:cNvSpPr txBox="1"/>
          <p:nvPr/>
        </p:nvSpPr>
        <p:spPr>
          <a:xfrm>
            <a:off x="1261515" y="111112"/>
            <a:ext cx="10113621" cy="428259"/>
          </a:xfrm>
          <a:prstGeom prst="rect">
            <a:avLst/>
          </a:prstGeom>
          <a:solidFill>
            <a:srgbClr val="CDFEFF"/>
          </a:solidFill>
        </p:spPr>
        <p:txBody>
          <a:bodyPr wrap="square">
            <a:spAutoFit/>
          </a:bodyPr>
          <a:lstStyle/>
          <a:p>
            <a:r>
              <a:rPr lang="en-US" sz="2183" b="1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Festive Opening of the JINR New Basic Facility — the LINAC-200 Accelerator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148A83-C414-48B1-88C9-57BA1AA7C55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224" y="659571"/>
            <a:ext cx="3960091" cy="26396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94DF84-081F-4F18-A67C-FE161CD592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112" y="3647666"/>
            <a:ext cx="4470415" cy="28623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03C939-5CBD-40E9-B89A-7B92F6DC4207}"/>
              </a:ext>
            </a:extLst>
          </p:cNvPr>
          <p:cNvSpPr txBox="1"/>
          <p:nvPr/>
        </p:nvSpPr>
        <p:spPr>
          <a:xfrm>
            <a:off x="219456" y="548212"/>
            <a:ext cx="7544539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13 Feb.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marked the ceremony to launch new base facility of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DLNP  - LINAC-200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12 Feb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lang="en-US" sz="2000" i="1" dirty="0">
                <a:latin typeface="Apple Casual" pitchFamily="2" charset="77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pple Casual" pitchFamily="2" charset="77"/>
                <a:cs typeface="Arial" panose="020B0604020202020204" pitchFamily="34" charset="0"/>
              </a:rPr>
              <a:t>e</a:t>
            </a:r>
            <a:r>
              <a:rPr lang="en-US" sz="2000" b="1" i="1" dirty="0">
                <a:latin typeface="Apple Casual" pitchFamily="2" charset="77"/>
                <a:cs typeface="Arial" panose="020B0604020202020204" pitchFamily="34" charset="0"/>
              </a:rPr>
              <a:t>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test beam was successfully launched; it is planned in future to gradually put the accelerator structures into operation at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400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800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MeV.</a:t>
            </a:r>
          </a:p>
          <a:p>
            <a:pPr algn="just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Before commissioning the accelerator an extensive work in repairs of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building 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№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118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was done. This accelerator, transferred to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JINR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NIKHEF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(Netherlands), underwent extensive upgrades.</a:t>
            </a:r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06066C-72A4-42E3-8805-66B1EF57BC91}"/>
              </a:ext>
            </a:extLst>
          </p:cNvPr>
          <p:cNvSpPr txBox="1"/>
          <p:nvPr/>
        </p:nvSpPr>
        <p:spPr>
          <a:xfrm>
            <a:off x="4742689" y="3377812"/>
            <a:ext cx="722985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user program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LINAC-200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is  being developed, primarily focused on the requests of Labs &amp; scientific groups from the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JINR MS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. The beams will be used for testing of MPD &amp; SPD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detector prototypes, applied work in radiation materials science, radiobiology, &amp; radiochemistry, nuclear physics experiments, &amp; University Centre’s internships for students &amp; specialists from the MS. Specialists from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Vietnam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are planning to study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photonuclear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reactions at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133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207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MeV with extracted beams.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DLNP, VBLHEP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FLNP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jointly implemented the project.</a:t>
            </a:r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74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EFEC2414-BB48-4DBC-9580-B4D399C4ECB4}"/>
              </a:ext>
            </a:extLst>
          </p:cNvPr>
          <p:cNvGraphicFramePr>
            <a:graphicFrameLocks/>
          </p:cNvGraphicFramePr>
          <p:nvPr/>
        </p:nvGraphicFramePr>
        <p:xfrm>
          <a:off x="4080787" y="1192577"/>
          <a:ext cx="4012689" cy="2223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21" name="Диаграмма 13"/>
          <p:cNvGraphicFramePr/>
          <p:nvPr>
            <p:extLst>
              <p:ext uri="{D42A27DB-BD31-4B8C-83A1-F6EECF244321}">
                <p14:modId xmlns:p14="http://schemas.microsoft.com/office/powerpoint/2010/main" val="2763860603"/>
              </p:ext>
            </p:extLst>
          </p:nvPr>
        </p:nvGraphicFramePr>
        <p:xfrm>
          <a:off x="8166565" y="171870"/>
          <a:ext cx="3713775" cy="2041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12" name="Диаграмма 9"/>
          <p:cNvGraphicFramePr/>
          <p:nvPr>
            <p:extLst>
              <p:ext uri="{D42A27DB-BD31-4B8C-83A1-F6EECF244321}">
                <p14:modId xmlns:p14="http://schemas.microsoft.com/office/powerpoint/2010/main" val="1298873112"/>
              </p:ext>
            </p:extLst>
          </p:nvPr>
        </p:nvGraphicFramePr>
        <p:xfrm>
          <a:off x="4286345" y="4412113"/>
          <a:ext cx="3659394" cy="2128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13" name="TextBox 58"/>
          <p:cNvSpPr/>
          <p:nvPr/>
        </p:nvSpPr>
        <p:spPr>
          <a:xfrm>
            <a:off x="1514359" y="111704"/>
            <a:ext cx="5555538" cy="457297"/>
          </a:xfrm>
          <a:prstGeom prst="rect">
            <a:avLst/>
          </a:prstGeom>
          <a:solidFill>
            <a:srgbClr val="CDFE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6754" tIns="43557" rIns="86754" bIns="43557" anchor="t">
            <a:spAutoFit/>
          </a:bodyPr>
          <a:lstStyle/>
          <a:p>
            <a:pPr algn="ctr" defTabSz="914358">
              <a:spcAft>
                <a:spcPts val="600"/>
              </a:spcAft>
              <a:tabLst>
                <a:tab pos="0" algn="l"/>
              </a:tabLst>
              <a:defRPr/>
            </a:pPr>
            <a:r>
              <a:rPr lang="en-US" sz="2400" b="1" spc="-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</a:t>
            </a:r>
            <a:r>
              <a:rPr lang="cs-CZ" sz="2400" b="1" spc="-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Indicators</a:t>
            </a:r>
            <a:endParaRPr lang="en-US" sz="2400" b="1" spc="-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" name="Прямоугольник 15"/>
          <p:cNvSpPr/>
          <p:nvPr/>
        </p:nvSpPr>
        <p:spPr>
          <a:xfrm>
            <a:off x="4059918" y="743579"/>
            <a:ext cx="3797310" cy="64487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94" tIns="44997" rIns="89994" bIns="44997" anchor="t">
            <a:spAutoFit/>
          </a:bodyPr>
          <a:lstStyle/>
          <a:p>
            <a:pPr algn="ctr" defTabSz="914358">
              <a:tabLst>
                <a:tab pos="0" algn="l"/>
              </a:tabLst>
              <a:defRPr/>
            </a:pPr>
            <a:r>
              <a:rPr lang="en-US" spc="-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Number of </a:t>
            </a:r>
            <a:r>
              <a:rPr lang="cs-CZ" spc="-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Universit</a:t>
            </a:r>
            <a:r>
              <a:rPr lang="en-US" spc="-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y Centre programmes participants</a:t>
            </a:r>
            <a:endParaRPr lang="en-US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20" name="Диаграмма 12"/>
          <p:cNvGraphicFramePr/>
          <p:nvPr/>
        </p:nvGraphicFramePr>
        <p:xfrm>
          <a:off x="8166565" y="2316864"/>
          <a:ext cx="3875594" cy="2128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29" name="Прямоугольник 20"/>
          <p:cNvSpPr/>
          <p:nvPr/>
        </p:nvSpPr>
        <p:spPr>
          <a:xfrm>
            <a:off x="8266035" y="2369298"/>
            <a:ext cx="3613755" cy="3678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94" tIns="44997" rIns="89994" bIns="44997" anchor="t">
            <a:spAutoFit/>
          </a:bodyPr>
          <a:lstStyle/>
          <a:p>
            <a:pPr algn="ctr" defTabSz="914358">
              <a:tabLst>
                <a:tab pos="0" algn="l"/>
              </a:tabLst>
              <a:defRPr/>
            </a:pPr>
            <a:r>
              <a:rPr lang="en-US" spc="-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staff with academic degrees</a:t>
            </a:r>
            <a:endParaRPr lang="en-US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0" name="Прямоугольник 27"/>
          <p:cNvSpPr/>
          <p:nvPr/>
        </p:nvSpPr>
        <p:spPr>
          <a:xfrm>
            <a:off x="8191792" y="4572253"/>
            <a:ext cx="3817722" cy="27553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94" tIns="44997" rIns="89994" bIns="44997" anchor="t">
            <a:spAutoFit/>
          </a:bodyPr>
          <a:lstStyle/>
          <a:p>
            <a:pPr algn="ctr" defTabSz="914358">
              <a:tabLst>
                <a:tab pos="0" algn="l"/>
              </a:tabLst>
              <a:defRPr/>
            </a:pPr>
            <a:r>
              <a:rPr lang="en-US" sz="1200" spc="-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Total amount of data in the JINR storage system (PB)</a:t>
            </a:r>
            <a:endParaRPr lang="en-US" sz="1200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5" name="TextBox 59"/>
          <p:cNvSpPr/>
          <p:nvPr/>
        </p:nvSpPr>
        <p:spPr>
          <a:xfrm>
            <a:off x="4257102" y="3988712"/>
            <a:ext cx="3729338" cy="64487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94" tIns="44997" rIns="89994" bIns="44997" anchor="t">
            <a:spAutoFit/>
          </a:bodyPr>
          <a:lstStyle/>
          <a:p>
            <a:pPr algn="ctr" defTabSz="914358">
              <a:tabLst>
                <a:tab pos="0" algn="l"/>
              </a:tabLst>
              <a:defRPr/>
            </a:pPr>
            <a:r>
              <a:rPr lang="en-US" spc="-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Breakdown of number of basic facilities by age</a:t>
            </a:r>
            <a:endParaRPr lang="en-US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Таблица 4">
            <a:extLst>
              <a:ext uri="{FF2B5EF4-FFF2-40B4-BE49-F238E27FC236}">
                <a16:creationId xmlns:a16="http://schemas.microsoft.com/office/drawing/2014/main" id="{2BDBEB9C-7CF9-40D5-9629-9555146A2D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2648584"/>
              </p:ext>
            </p:extLst>
          </p:nvPr>
        </p:nvGraphicFramePr>
        <p:xfrm>
          <a:off x="74403" y="5538330"/>
          <a:ext cx="4002682" cy="1009693"/>
        </p:xfrm>
        <a:graphic>
          <a:graphicData uri="http://schemas.openxmlformats.org/drawingml/2006/table">
            <a:tbl>
              <a:tblPr/>
              <a:tblGrid>
                <a:gridCol w="1610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8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81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81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8159">
                  <a:extLst>
                    <a:ext uri="{9D8B030D-6E8A-4147-A177-3AD203B41FA5}">
                      <a16:colId xmlns:a16="http://schemas.microsoft.com/office/drawing/2014/main" val="2932647207"/>
                    </a:ext>
                  </a:extLst>
                </a:gridCol>
              </a:tblGrid>
              <a:tr h="363767">
                <a:tc>
                  <a:txBody>
                    <a:bodyPr/>
                    <a:lstStyle/>
                    <a:p>
                      <a:pPr algn="ctr"/>
                      <a:endParaRPr lang="ru-RU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9" marR="7559" marT="45717" marB="45717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strike="noStrike" spc="-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en-US" sz="1600" b="1" strike="noStrike" spc="-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9" marR="7559" marT="45717" marB="45717" anchor="ctr" anchorCtr="1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strike="noStrike" spc="-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en-US" sz="1600" b="1" strike="noStrike" spc="-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559" marR="7559" marT="45717" marB="45717" anchor="ctr" anchorCtr="1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trike="noStrike" kern="1200" spc="-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marL="7559" marR="7559" marT="45717" marB="45717" anchor="ctr" anchorCtr="1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strike="noStrike" kern="1200" spc="-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2024</a:t>
                      </a:r>
                      <a:endParaRPr lang="ru-RU" sz="1600" b="1" strike="noStrike" kern="1200" spc="-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559" marR="7559" marT="45717" marB="45717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59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1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publications </a:t>
                      </a:r>
                      <a:endParaRPr lang="ru-RU" sz="1800" b="0" i="1" strike="noStrike" spc="-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i="1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1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Scopus</a:t>
                      </a:r>
                      <a:endParaRPr lang="en-US" sz="1800" b="0" i="1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9" marR="7559" marT="45717" marB="45717" anchor="b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r>
                        <a:rPr lang="ru-RU" sz="16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n-US" sz="16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9" marR="7559" marT="45717" marB="45717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59" marR="7559" marT="45717" marB="45717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kern="1200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141</a:t>
                      </a:r>
                      <a:r>
                        <a:rPr lang="ru-RU" sz="1600" b="0" strike="noStrike" kern="1200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lang="en-US" sz="1600" b="0" strike="noStrike" kern="1200" spc="-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559" marR="7559" marT="45717" marB="45717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kern="1200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</a:t>
                      </a:r>
                      <a:r>
                        <a:rPr lang="ru-RU" sz="1600" b="0" strike="noStrike" kern="1200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</a:t>
                      </a:r>
                      <a:endParaRPr lang="en-US" sz="1600" b="0" strike="noStrike" kern="1200" spc="-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559" marR="7559" marT="45717" marB="45717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15" name="Диаграмма 10"/>
          <p:cNvGraphicFramePr/>
          <p:nvPr>
            <p:extLst>
              <p:ext uri="{D42A27DB-BD31-4B8C-83A1-F6EECF244321}">
                <p14:modId xmlns:p14="http://schemas.microsoft.com/office/powerpoint/2010/main" val="1135690789"/>
              </p:ext>
            </p:extLst>
          </p:nvPr>
        </p:nvGraphicFramePr>
        <p:xfrm>
          <a:off x="72887" y="685686"/>
          <a:ext cx="3934811" cy="2041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73DB792-2102-4031-8FB8-6F1380328C4A}"/>
              </a:ext>
            </a:extLst>
          </p:cNvPr>
          <p:cNvSpPr txBox="1"/>
          <p:nvPr/>
        </p:nvSpPr>
        <p:spPr>
          <a:xfrm>
            <a:off x="9447883" y="678695"/>
            <a:ext cx="1349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8"/>
            <a:r>
              <a:rPr lang="en-US" sz="1200" dirty="0">
                <a:solidFill>
                  <a:prstClr val="white"/>
                </a:solidFill>
                <a:latin typeface="Arial"/>
              </a:rPr>
              <a:t>&gt; 60 years</a:t>
            </a:r>
            <a:endParaRPr lang="ru-RU" sz="12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6C0DB2-5163-49BF-A126-B527E41AB6BD}"/>
              </a:ext>
            </a:extLst>
          </p:cNvPr>
          <p:cNvSpPr txBox="1"/>
          <p:nvPr/>
        </p:nvSpPr>
        <p:spPr>
          <a:xfrm>
            <a:off x="9447883" y="1153351"/>
            <a:ext cx="1534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8"/>
            <a:r>
              <a:rPr lang="en-US" sz="1200" dirty="0">
                <a:solidFill>
                  <a:prstClr val="white"/>
                </a:solidFill>
                <a:latin typeface="Arial"/>
              </a:rPr>
              <a:t>35 – 60 years</a:t>
            </a:r>
            <a:endParaRPr lang="ru-RU" sz="12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DD1312-FF06-45E6-BEDE-3C07FCD9AEE2}"/>
              </a:ext>
            </a:extLst>
          </p:cNvPr>
          <p:cNvSpPr txBox="1"/>
          <p:nvPr/>
        </p:nvSpPr>
        <p:spPr>
          <a:xfrm>
            <a:off x="9447883" y="1555855"/>
            <a:ext cx="1349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8"/>
            <a:r>
              <a:rPr lang="en-US" sz="1200" dirty="0">
                <a:solidFill>
                  <a:prstClr val="white"/>
                </a:solidFill>
                <a:latin typeface="Arial"/>
              </a:rPr>
              <a:t>&lt; 35 years</a:t>
            </a:r>
            <a:endParaRPr lang="ru-RU" sz="1200" dirty="0">
              <a:solidFill>
                <a:prstClr val="white"/>
              </a:solidFill>
              <a:latin typeface="Arial"/>
            </a:endParaRPr>
          </a:p>
        </p:txBody>
      </p:sp>
      <p:graphicFrame>
        <p:nvGraphicFramePr>
          <p:cNvPr id="19" name="Диаграмма 14">
            <a:extLst>
              <a:ext uri="{FF2B5EF4-FFF2-40B4-BE49-F238E27FC236}">
                <a16:creationId xmlns:a16="http://schemas.microsoft.com/office/drawing/2014/main" id="{A1764664-0AC1-4C9F-BF03-0EE6BA23DB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211960"/>
              </p:ext>
            </p:extLst>
          </p:nvPr>
        </p:nvGraphicFramePr>
        <p:xfrm>
          <a:off x="8160984" y="4572252"/>
          <a:ext cx="3879339" cy="1975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3" name="Диаграмма 11">
            <a:extLst>
              <a:ext uri="{FF2B5EF4-FFF2-40B4-BE49-F238E27FC236}">
                <a16:creationId xmlns:a16="http://schemas.microsoft.com/office/drawing/2014/main" id="{632370E6-B923-4FD4-BC91-BF8E27B934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5306851"/>
              </p:ext>
            </p:extLst>
          </p:nvPr>
        </p:nvGraphicFramePr>
        <p:xfrm>
          <a:off x="57152" y="2897189"/>
          <a:ext cx="3959699" cy="2641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164351AC-590F-0DEC-F25A-CF64273947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1176219"/>
              </p:ext>
            </p:extLst>
          </p:nvPr>
        </p:nvGraphicFramePr>
        <p:xfrm>
          <a:off x="6039821" y="1615598"/>
          <a:ext cx="3855590" cy="3179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694131B-6BAE-696D-EFEF-15916D2CB783}"/>
              </a:ext>
            </a:extLst>
          </p:cNvPr>
          <p:cNvSpPr/>
          <p:nvPr/>
        </p:nvSpPr>
        <p:spPr>
          <a:xfrm>
            <a:off x="5341864" y="1830604"/>
            <a:ext cx="1508271" cy="742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58">
              <a:lnSpc>
                <a:spcPts val="1736"/>
              </a:lnSpc>
            </a:pPr>
            <a:r>
              <a:rPr lang="en-US" sz="2000" b="1" dirty="0">
                <a:solidFill>
                  <a:prstClr val="black"/>
                </a:solidFill>
                <a:latin typeface="Arial"/>
              </a:rPr>
              <a:t>91 M$</a:t>
            </a:r>
          </a:p>
          <a:p>
            <a:pPr defTabSz="914358">
              <a:lnSpc>
                <a:spcPts val="1736"/>
              </a:lnSpc>
            </a:pPr>
            <a:r>
              <a:rPr lang="en-US" sz="2000" dirty="0">
                <a:solidFill>
                  <a:prstClr val="black"/>
                </a:solidFill>
                <a:latin typeface="Arial"/>
              </a:rPr>
              <a:t>Personnel</a:t>
            </a:r>
          </a:p>
          <a:p>
            <a:pPr defTabSz="914358">
              <a:lnSpc>
                <a:spcPts val="1736"/>
              </a:lnSpc>
            </a:pPr>
            <a:r>
              <a:rPr lang="en-US" sz="2000" dirty="0">
                <a:solidFill>
                  <a:prstClr val="black"/>
                </a:solidFill>
                <a:latin typeface="Arial"/>
              </a:rPr>
              <a:t>(42%)</a:t>
            </a:r>
            <a:endParaRPr lang="ru-RU" sz="2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963034-7EB5-2134-8977-DABB98BCEECA}"/>
              </a:ext>
            </a:extLst>
          </p:cNvPr>
          <p:cNvSpPr txBox="1"/>
          <p:nvPr/>
        </p:nvSpPr>
        <p:spPr>
          <a:xfrm>
            <a:off x="1790998" y="259163"/>
            <a:ext cx="8610004" cy="478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58"/>
            <a:r>
              <a:rPr lang="en-US" sz="2400" b="1" spc="-100" dirty="0">
                <a:solidFill>
                  <a:srgbClr val="102D69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Actual Amounts of Income and Expenditure for 2024</a:t>
            </a:r>
            <a:endParaRPr lang="ru-RU" sz="2400" b="1" spc="-100" dirty="0">
              <a:solidFill>
                <a:srgbClr val="102D69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601DF73F-A5BE-17C5-0110-BCD52EF62190}"/>
              </a:ext>
            </a:extLst>
          </p:cNvPr>
          <p:cNvCxnSpPr>
            <a:cxnSpLocks/>
          </p:cNvCxnSpPr>
          <p:nvPr/>
        </p:nvCxnSpPr>
        <p:spPr>
          <a:xfrm>
            <a:off x="7033832" y="2573249"/>
            <a:ext cx="413520" cy="268629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headEnd type="none" w="lg" len="lg"/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6495421F-66FE-1E8C-69B4-D11268EC68F1}"/>
              </a:ext>
            </a:extLst>
          </p:cNvPr>
          <p:cNvCxnSpPr>
            <a:cxnSpLocks/>
          </p:cNvCxnSpPr>
          <p:nvPr/>
        </p:nvCxnSpPr>
        <p:spPr>
          <a:xfrm flipH="1">
            <a:off x="7626466" y="4176035"/>
            <a:ext cx="358228" cy="574309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headEnd type="none" w="lg" len="lg"/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5C0A3515-4A08-FC40-456B-719AF632DC7F}"/>
              </a:ext>
            </a:extLst>
          </p:cNvPr>
          <p:cNvCxnSpPr>
            <a:cxnSpLocks/>
          </p:cNvCxnSpPr>
          <p:nvPr/>
        </p:nvCxnSpPr>
        <p:spPr>
          <a:xfrm flipH="1" flipV="1">
            <a:off x="8822600" y="4154313"/>
            <a:ext cx="180926" cy="32285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headEnd type="none" w="lg" len="lg"/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FDD7B926-FC0B-2E61-958E-C7101527D19B}"/>
              </a:ext>
            </a:extLst>
          </p:cNvPr>
          <p:cNvCxnSpPr>
            <a:cxnSpLocks/>
          </p:cNvCxnSpPr>
          <p:nvPr/>
        </p:nvCxnSpPr>
        <p:spPr>
          <a:xfrm flipH="1">
            <a:off x="9169070" y="2707565"/>
            <a:ext cx="506048" cy="188372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headEnd type="none" w="lg" len="lg"/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E1A91D8-1A0C-0335-1690-2FBDEAEBD756}"/>
              </a:ext>
            </a:extLst>
          </p:cNvPr>
          <p:cNvSpPr/>
          <p:nvPr/>
        </p:nvSpPr>
        <p:spPr>
          <a:xfrm>
            <a:off x="9744346" y="2535549"/>
            <a:ext cx="2166261" cy="997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58">
              <a:lnSpc>
                <a:spcPts val="1736"/>
              </a:lnSpc>
            </a:pPr>
            <a:r>
              <a:rPr lang="en-US" sz="2000" b="1" dirty="0">
                <a:solidFill>
                  <a:prstClr val="black"/>
                </a:solidFill>
                <a:latin typeface="Arial"/>
              </a:rPr>
              <a:t>79</a:t>
            </a:r>
            <a:r>
              <a:rPr lang="ru-RU" sz="2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Arial"/>
              </a:rPr>
              <a:t>M$</a:t>
            </a:r>
            <a:endParaRPr lang="ru-RU" sz="2000" b="1" dirty="0">
              <a:solidFill>
                <a:prstClr val="black"/>
              </a:solidFill>
              <a:latin typeface="Arial"/>
            </a:endParaRPr>
          </a:p>
          <a:p>
            <a:pPr algn="ctr" defTabSz="914358">
              <a:lnSpc>
                <a:spcPts val="1736"/>
              </a:lnSpc>
            </a:pPr>
            <a:r>
              <a:rPr lang="en-US" sz="2000" dirty="0">
                <a:solidFill>
                  <a:prstClr val="black"/>
                </a:solidFill>
                <a:latin typeface="Arial"/>
              </a:rPr>
              <a:t>Material costs for scientific research</a:t>
            </a:r>
          </a:p>
          <a:p>
            <a:pPr algn="ctr" defTabSz="914358">
              <a:lnSpc>
                <a:spcPts val="1736"/>
              </a:lnSpc>
            </a:pPr>
            <a:r>
              <a:rPr lang="en-US" sz="2000" dirty="0">
                <a:solidFill>
                  <a:prstClr val="black"/>
                </a:solidFill>
                <a:latin typeface="Arial"/>
              </a:rPr>
              <a:t>(36%)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E1A91D8-1A0C-0335-1690-2FBDEAEBD756}"/>
              </a:ext>
            </a:extLst>
          </p:cNvPr>
          <p:cNvSpPr/>
          <p:nvPr/>
        </p:nvSpPr>
        <p:spPr>
          <a:xfrm>
            <a:off x="8146316" y="4533860"/>
            <a:ext cx="2934852" cy="1241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58">
              <a:lnSpc>
                <a:spcPts val="1736"/>
              </a:lnSpc>
            </a:pPr>
            <a:r>
              <a:rPr lang="en-US" sz="2000" b="1" dirty="0">
                <a:solidFill>
                  <a:prstClr val="black"/>
                </a:solidFill>
                <a:latin typeface="Arial"/>
              </a:rPr>
              <a:t>28 M$</a:t>
            </a:r>
            <a:endParaRPr lang="en-US" sz="2000" dirty="0">
              <a:solidFill>
                <a:prstClr val="black"/>
              </a:solidFill>
              <a:latin typeface="Arial"/>
            </a:endParaRPr>
          </a:p>
          <a:p>
            <a:pPr algn="ctr" defTabSz="914358">
              <a:lnSpc>
                <a:spcPts val="1736"/>
              </a:lnSpc>
            </a:pPr>
            <a:r>
              <a:rPr lang="en-US" sz="2000" dirty="0">
                <a:solidFill>
                  <a:prstClr val="black"/>
                </a:solidFill>
                <a:latin typeface="Arial"/>
              </a:rPr>
              <a:t>Material costs for infrastructure</a:t>
            </a:r>
          </a:p>
          <a:p>
            <a:pPr algn="ctr" defTabSz="914358">
              <a:lnSpc>
                <a:spcPts val="1736"/>
              </a:lnSpc>
            </a:pPr>
            <a:r>
              <a:rPr lang="en-US" sz="2000" dirty="0">
                <a:solidFill>
                  <a:prstClr val="black"/>
                </a:solidFill>
                <a:latin typeface="Arial"/>
              </a:rPr>
              <a:t>(13%)</a:t>
            </a:r>
            <a:endParaRPr lang="ru-RU" sz="2000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5C0A3515-4A08-FC40-456B-719AF632DC7F}"/>
              </a:ext>
            </a:extLst>
          </p:cNvPr>
          <p:cNvCxnSpPr>
            <a:cxnSpLocks/>
          </p:cNvCxnSpPr>
          <p:nvPr/>
        </p:nvCxnSpPr>
        <p:spPr>
          <a:xfrm flipV="1">
            <a:off x="8190045" y="4280349"/>
            <a:ext cx="10856" cy="72994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headEnd type="none" w="lg" len="lg"/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E1A91D8-1A0C-0335-1690-2FBDEAEBD756}"/>
              </a:ext>
            </a:extLst>
          </p:cNvPr>
          <p:cNvSpPr/>
          <p:nvPr/>
        </p:nvSpPr>
        <p:spPr>
          <a:xfrm>
            <a:off x="6700508" y="5464625"/>
            <a:ext cx="2303018" cy="973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58">
              <a:lnSpc>
                <a:spcPts val="1736"/>
              </a:lnSpc>
            </a:pPr>
            <a:r>
              <a:rPr lang="ru-RU" sz="2000" b="1" dirty="0">
                <a:solidFill>
                  <a:prstClr val="black"/>
                </a:solidFill>
                <a:latin typeface="Arial"/>
              </a:rPr>
              <a:t>8</a:t>
            </a:r>
            <a:r>
              <a:rPr lang="en-US" sz="2000" b="1" dirty="0">
                <a:solidFill>
                  <a:prstClr val="black"/>
                </a:solidFill>
                <a:latin typeface="Arial"/>
              </a:rPr>
              <a:t> M$</a:t>
            </a:r>
          </a:p>
          <a:p>
            <a:pPr algn="ctr" defTabSz="914358">
              <a:lnSpc>
                <a:spcPts val="1736"/>
              </a:lnSpc>
            </a:pPr>
            <a:r>
              <a:rPr lang="en-US" sz="2000" dirty="0">
                <a:solidFill>
                  <a:prstClr val="black"/>
                </a:solidFill>
                <a:latin typeface="Arial"/>
              </a:rPr>
              <a:t>International cooperation</a:t>
            </a:r>
          </a:p>
          <a:p>
            <a:pPr algn="ctr" defTabSz="914358">
              <a:lnSpc>
                <a:spcPts val="1736"/>
              </a:lnSpc>
            </a:pPr>
            <a:r>
              <a:rPr lang="en-US" sz="2000" dirty="0">
                <a:solidFill>
                  <a:prstClr val="black"/>
                </a:solidFill>
                <a:latin typeface="Arial"/>
              </a:rPr>
              <a:t>(4%)</a:t>
            </a:r>
            <a:endParaRPr lang="ru-RU" sz="2000" dirty="0">
              <a:solidFill>
                <a:prstClr val="black"/>
              </a:solidFill>
              <a:latin typeface="Arial"/>
            </a:endParaRPr>
          </a:p>
        </p:txBody>
      </p:sp>
      <p:graphicFrame>
        <p:nvGraphicFramePr>
          <p:cNvPr id="17" name="Диаграмма 10">
            <a:extLst>
              <a:ext uri="{FF2B5EF4-FFF2-40B4-BE49-F238E27FC236}">
                <a16:creationId xmlns:a16="http://schemas.microsoft.com/office/drawing/2014/main" id="{09FA9AB9-9010-B78B-42D9-9E1724EF07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9321342"/>
              </p:ext>
            </p:extLst>
          </p:nvPr>
        </p:nvGraphicFramePr>
        <p:xfrm>
          <a:off x="1110833" y="1675504"/>
          <a:ext cx="3305652" cy="3074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Прямоугольник 11">
            <a:extLst>
              <a:ext uri="{FF2B5EF4-FFF2-40B4-BE49-F238E27FC236}">
                <a16:creationId xmlns:a16="http://schemas.microsoft.com/office/drawing/2014/main" id="{95C5801F-40B7-D16E-E764-B861429BB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056" y="1675094"/>
            <a:ext cx="1794449" cy="96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358">
              <a:lnSpc>
                <a:spcPts val="1736"/>
              </a:lnSpc>
              <a:spcBef>
                <a:spcPct val="0"/>
              </a:spcBef>
              <a:buNone/>
            </a:pPr>
            <a:r>
              <a:rPr lang="en-US" altLang="ru-RU" sz="2000" b="1" dirty="0">
                <a:solidFill>
                  <a:prstClr val="black"/>
                </a:solidFill>
                <a:latin typeface="Arial"/>
              </a:rPr>
              <a:t>170</a:t>
            </a:r>
            <a:r>
              <a:rPr lang="ru-RU" altLang="ru-RU" sz="2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altLang="ru-RU" sz="2000" b="1" dirty="0">
                <a:solidFill>
                  <a:prstClr val="black"/>
                </a:solidFill>
                <a:latin typeface="Arial"/>
              </a:rPr>
              <a:t>M$</a:t>
            </a:r>
            <a:endParaRPr lang="ru-RU" altLang="ru-RU" sz="2000" b="1" dirty="0">
              <a:solidFill>
                <a:prstClr val="black"/>
              </a:solidFill>
              <a:latin typeface="Arial"/>
            </a:endParaRPr>
          </a:p>
          <a:p>
            <a:pPr defTabSz="914358">
              <a:lnSpc>
                <a:spcPts val="1736"/>
              </a:lnSpc>
              <a:spcBef>
                <a:spcPct val="0"/>
              </a:spcBef>
              <a:buNone/>
            </a:pPr>
            <a:r>
              <a:rPr lang="en-US" altLang="ru-RU" sz="2000" dirty="0">
                <a:solidFill>
                  <a:prstClr val="black"/>
                </a:solidFill>
                <a:latin typeface="Arial"/>
              </a:rPr>
              <a:t>Contributions </a:t>
            </a:r>
          </a:p>
          <a:p>
            <a:pPr defTabSz="914358">
              <a:lnSpc>
                <a:spcPts val="1736"/>
              </a:lnSpc>
              <a:spcBef>
                <a:spcPct val="0"/>
              </a:spcBef>
              <a:buNone/>
            </a:pPr>
            <a:r>
              <a:rPr lang="en-US" altLang="ru-RU" sz="2000" dirty="0">
                <a:solidFill>
                  <a:prstClr val="black"/>
                </a:solidFill>
                <a:latin typeface="Arial"/>
              </a:rPr>
              <a:t>of the MS</a:t>
            </a:r>
          </a:p>
          <a:p>
            <a:pPr defTabSz="914358">
              <a:lnSpc>
                <a:spcPts val="1736"/>
              </a:lnSpc>
              <a:spcBef>
                <a:spcPct val="0"/>
              </a:spcBef>
              <a:buNone/>
            </a:pPr>
            <a:r>
              <a:rPr lang="en-US" altLang="ru-RU" sz="2000" dirty="0">
                <a:solidFill>
                  <a:prstClr val="black"/>
                </a:solidFill>
                <a:latin typeface="Arial"/>
              </a:rPr>
              <a:t>(85%)</a:t>
            </a:r>
            <a:endParaRPr lang="ru-RU" altLang="ru-RU" sz="2000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AE2E2617-4D17-79A6-0731-0AFABBCF9F2C}"/>
              </a:ext>
            </a:extLst>
          </p:cNvPr>
          <p:cNvCxnSpPr/>
          <p:nvPr/>
        </p:nvCxnSpPr>
        <p:spPr>
          <a:xfrm>
            <a:off x="1867577" y="2641097"/>
            <a:ext cx="412546" cy="308013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headEnd type="none" w="lg" len="lg"/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4">
            <a:extLst>
              <a:ext uri="{FF2B5EF4-FFF2-40B4-BE49-F238E27FC236}">
                <a16:creationId xmlns:a16="http://schemas.microsoft.com/office/drawing/2014/main" id="{DA1599C5-0DC7-6BB8-5FA6-6D2664DAA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3791" y="4480465"/>
            <a:ext cx="2228829" cy="96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914358">
              <a:lnSpc>
                <a:spcPts val="1736"/>
              </a:lnSpc>
              <a:spcBef>
                <a:spcPct val="0"/>
              </a:spcBef>
              <a:buNone/>
            </a:pPr>
            <a:r>
              <a:rPr lang="en-US" altLang="ru-RU" sz="2000" b="1" dirty="0">
                <a:solidFill>
                  <a:prstClr val="black"/>
                </a:solidFill>
                <a:latin typeface="Arial"/>
              </a:rPr>
              <a:t>30</a:t>
            </a:r>
            <a:r>
              <a:rPr lang="ru-RU" altLang="ru-RU" sz="2000" b="1" dirty="0">
                <a:solidFill>
                  <a:prstClr val="black"/>
                </a:solidFill>
                <a:latin typeface="Arial"/>
              </a:rPr>
              <a:t> М</a:t>
            </a:r>
            <a:r>
              <a:rPr lang="en-US" altLang="ru-RU" sz="2000" b="1" dirty="0">
                <a:solidFill>
                  <a:prstClr val="black"/>
                </a:solidFill>
                <a:latin typeface="Arial"/>
              </a:rPr>
              <a:t>$</a:t>
            </a:r>
            <a:br>
              <a:rPr lang="en-US" altLang="ru-RU" sz="2000" dirty="0">
                <a:solidFill>
                  <a:prstClr val="black"/>
                </a:solidFill>
                <a:latin typeface="Arial"/>
              </a:rPr>
            </a:br>
            <a:r>
              <a:rPr lang="en-US" altLang="ru-RU" sz="2000" dirty="0">
                <a:solidFill>
                  <a:prstClr val="black"/>
                </a:solidFill>
                <a:latin typeface="Arial"/>
              </a:rPr>
              <a:t>Other </a:t>
            </a:r>
          </a:p>
          <a:p>
            <a:pPr algn="r" defTabSz="914358">
              <a:lnSpc>
                <a:spcPts val="1736"/>
              </a:lnSpc>
              <a:spcBef>
                <a:spcPct val="0"/>
              </a:spcBef>
              <a:buNone/>
            </a:pPr>
            <a:r>
              <a:rPr lang="en-US" altLang="ru-RU" sz="2000" dirty="0">
                <a:solidFill>
                  <a:prstClr val="black"/>
                </a:solidFill>
                <a:latin typeface="Arial"/>
              </a:rPr>
              <a:t>revenues</a:t>
            </a:r>
          </a:p>
          <a:p>
            <a:pPr algn="r" defTabSz="914358">
              <a:lnSpc>
                <a:spcPts val="1736"/>
              </a:lnSpc>
              <a:spcBef>
                <a:spcPct val="0"/>
              </a:spcBef>
              <a:buNone/>
            </a:pPr>
            <a:r>
              <a:rPr lang="en-US" altLang="ru-RU" sz="2000" dirty="0">
                <a:solidFill>
                  <a:prstClr val="black"/>
                </a:solidFill>
                <a:latin typeface="Arial"/>
              </a:rPr>
              <a:t>(15%)</a:t>
            </a:r>
            <a:endParaRPr lang="ru-RU" altLang="ru-RU" sz="2000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2D3AD935-F1E6-1DAD-6B74-11537FF04656}"/>
              </a:ext>
            </a:extLst>
          </p:cNvPr>
          <p:cNvCxnSpPr/>
          <p:nvPr/>
        </p:nvCxnSpPr>
        <p:spPr>
          <a:xfrm>
            <a:off x="3570388" y="4111368"/>
            <a:ext cx="248771" cy="36580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headEnd type="none" w="lg" len="lg"/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6963034-7EB5-2134-8977-DABB98BCEECA}"/>
              </a:ext>
            </a:extLst>
          </p:cNvPr>
          <p:cNvSpPr txBox="1"/>
          <p:nvPr/>
        </p:nvSpPr>
        <p:spPr>
          <a:xfrm>
            <a:off x="2179908" y="1091660"/>
            <a:ext cx="15148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58"/>
            <a:r>
              <a:rPr lang="en-US" sz="2000" b="1" u="sng" dirty="0">
                <a:solidFill>
                  <a:prstClr val="black"/>
                </a:solidFill>
                <a:latin typeface="Arial"/>
                <a:ea typeface="Calibri" panose="020F0502020204030204" pitchFamily="34" charset="0"/>
              </a:rPr>
              <a:t>Income</a:t>
            </a:r>
            <a:endParaRPr lang="ru-RU" sz="2000" b="1" u="sng" dirty="0">
              <a:solidFill>
                <a:prstClr val="black"/>
              </a:solidFill>
              <a:latin typeface="Arial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963034-7EB5-2134-8977-DABB98BCEECA}"/>
              </a:ext>
            </a:extLst>
          </p:cNvPr>
          <p:cNvSpPr txBox="1"/>
          <p:nvPr/>
        </p:nvSpPr>
        <p:spPr>
          <a:xfrm>
            <a:off x="6572794" y="840602"/>
            <a:ext cx="3256214" cy="622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58"/>
            <a:r>
              <a:rPr lang="en-US" sz="2000" b="1" u="sng" dirty="0">
                <a:solidFill>
                  <a:prstClr val="black"/>
                </a:solidFill>
                <a:latin typeface="Arial"/>
                <a:ea typeface="Calibri" panose="020F0502020204030204" pitchFamily="34" charset="0"/>
              </a:rPr>
              <a:t>Expenditure</a:t>
            </a:r>
          </a:p>
          <a:p>
            <a:pPr algn="ctr" defTabSz="914358">
              <a:lnSpc>
                <a:spcPts val="1736"/>
              </a:lnSpc>
            </a:pPr>
            <a:r>
              <a:rPr lang="en-US" sz="2000" dirty="0">
                <a:solidFill>
                  <a:prstClr val="black"/>
                </a:solidFill>
                <a:latin typeface="Arial"/>
                <a:ea typeface="Calibri" panose="020F0502020204030204" pitchFamily="34" charset="0"/>
              </a:rPr>
              <a:t>(by consolidated items)</a:t>
            </a:r>
            <a:endParaRPr lang="ru-RU" sz="2000" dirty="0">
              <a:solidFill>
                <a:prstClr val="black"/>
              </a:solidFill>
              <a:latin typeface="Arial"/>
              <a:ea typeface="Calibri" panose="020F0502020204030204" pitchFamily="34" charset="0"/>
            </a:endParaRPr>
          </a:p>
        </p:txBody>
      </p:sp>
      <p:sp>
        <p:nvSpPr>
          <p:cNvPr id="24" name="Прямоугольник 11">
            <a:extLst>
              <a:ext uri="{FF2B5EF4-FFF2-40B4-BE49-F238E27FC236}">
                <a16:creationId xmlns:a16="http://schemas.microsoft.com/office/drawing/2014/main" id="{95C5801F-40B7-D16E-E764-B861429BB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6168" y="3114747"/>
            <a:ext cx="1224844" cy="31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358">
              <a:lnSpc>
                <a:spcPts val="1736"/>
              </a:lnSpc>
              <a:spcBef>
                <a:spcPct val="0"/>
              </a:spcBef>
              <a:buNone/>
            </a:pPr>
            <a:r>
              <a:rPr lang="en-US" altLang="ru-RU" sz="2000" b="1" dirty="0">
                <a:solidFill>
                  <a:prstClr val="black"/>
                </a:solidFill>
                <a:latin typeface="Arial"/>
              </a:rPr>
              <a:t>200</a:t>
            </a:r>
            <a:r>
              <a:rPr lang="ru-RU" altLang="ru-RU" sz="2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altLang="ru-RU" sz="2000" b="1" dirty="0">
                <a:solidFill>
                  <a:prstClr val="black"/>
                </a:solidFill>
                <a:latin typeface="Arial"/>
              </a:rPr>
              <a:t>M$</a:t>
            </a:r>
            <a:endParaRPr lang="ru-RU" altLang="ru-RU" sz="20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" name="Прямоугольник 11">
            <a:extLst>
              <a:ext uri="{FF2B5EF4-FFF2-40B4-BE49-F238E27FC236}">
                <a16:creationId xmlns:a16="http://schemas.microsoft.com/office/drawing/2014/main" id="{95C5801F-40B7-D16E-E764-B861429BB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0696" y="3000628"/>
            <a:ext cx="1156487" cy="31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358">
              <a:lnSpc>
                <a:spcPts val="1736"/>
              </a:lnSpc>
              <a:spcBef>
                <a:spcPct val="0"/>
              </a:spcBef>
              <a:buNone/>
            </a:pPr>
            <a:r>
              <a:rPr lang="en-US" altLang="ru-RU" sz="2000" b="1" dirty="0">
                <a:solidFill>
                  <a:prstClr val="black"/>
                </a:solidFill>
                <a:latin typeface="Arial"/>
              </a:rPr>
              <a:t>21</a:t>
            </a:r>
            <a:r>
              <a:rPr lang="ru-RU" altLang="ru-RU" sz="2000" b="1" dirty="0">
                <a:solidFill>
                  <a:prstClr val="black"/>
                </a:solidFill>
                <a:latin typeface="Arial"/>
              </a:rPr>
              <a:t>6 </a:t>
            </a:r>
            <a:r>
              <a:rPr lang="en-US" altLang="ru-RU" sz="2000" b="1" dirty="0">
                <a:solidFill>
                  <a:prstClr val="black"/>
                </a:solidFill>
                <a:latin typeface="Arial"/>
              </a:rPr>
              <a:t>M$</a:t>
            </a:r>
            <a:endParaRPr lang="ru-RU" altLang="ru-RU" sz="20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FA8ED14F-ED0C-450A-1374-75D0998828BE}"/>
              </a:ext>
            </a:extLst>
          </p:cNvPr>
          <p:cNvSpPr/>
          <p:nvPr/>
        </p:nvSpPr>
        <p:spPr>
          <a:xfrm>
            <a:off x="6003130" y="4458604"/>
            <a:ext cx="1094732" cy="1294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58">
              <a:lnSpc>
                <a:spcPts val="1736"/>
              </a:lnSpc>
            </a:pPr>
            <a:r>
              <a:rPr lang="en-US" sz="2000" b="1" dirty="0">
                <a:solidFill>
                  <a:prstClr val="black"/>
                </a:solidFill>
                <a:latin typeface="Arial"/>
              </a:rPr>
              <a:t>10 M$</a:t>
            </a:r>
          </a:p>
          <a:p>
            <a:pPr algn="r" defTabSz="914358">
              <a:lnSpc>
                <a:spcPts val="1736"/>
              </a:lnSpc>
            </a:pPr>
            <a:r>
              <a:rPr lang="en-US" sz="2000" dirty="0">
                <a:solidFill>
                  <a:prstClr val="black"/>
                </a:solidFill>
                <a:latin typeface="Arial"/>
              </a:rPr>
              <a:t>Service costs</a:t>
            </a:r>
          </a:p>
          <a:p>
            <a:pPr algn="r" defTabSz="914358">
              <a:lnSpc>
                <a:spcPts val="1736"/>
              </a:lnSpc>
            </a:pPr>
            <a:r>
              <a:rPr lang="en-US" sz="2000" dirty="0">
                <a:solidFill>
                  <a:prstClr val="black"/>
                </a:solidFill>
                <a:latin typeface="Arial"/>
              </a:rPr>
              <a:t>(5%)</a:t>
            </a:r>
            <a:endParaRPr lang="ru-RU" sz="2000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5697052" y="1565799"/>
            <a:ext cx="0" cy="399275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23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77EEEE-116A-42E1-873B-8601FFE9C7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89" y="186567"/>
            <a:ext cx="12155911" cy="66184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688" y="87624"/>
            <a:ext cx="11985223" cy="667500"/>
          </a:xfrm>
          <a:solidFill>
            <a:srgbClr val="CDFEFF"/>
          </a:solidFill>
        </p:spPr>
        <p:txBody>
          <a:bodyPr>
            <a:noAutofit/>
          </a:bodyPr>
          <a:lstStyle/>
          <a:p>
            <a:pPr algn="ctr"/>
            <a:r>
              <a:rPr lang="en-US" sz="2400" b="1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 the Resolution of the Session of the JINR Committee of Plenipotentiaries</a:t>
            </a:r>
            <a:br>
              <a:rPr lang="en-US" sz="2400" b="1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400" b="1" i="1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1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25 March 2025, Dubna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7E79BF-2F9F-4412-9CCC-DAC0A832FE76}"/>
              </a:ext>
            </a:extLst>
          </p:cNvPr>
          <p:cNvSpPr txBox="1"/>
          <p:nvPr/>
        </p:nvSpPr>
        <p:spPr>
          <a:xfrm>
            <a:off x="1006615" y="755124"/>
            <a:ext cx="10324669" cy="400110"/>
          </a:xfrm>
          <a:prstGeom prst="rect">
            <a:avLst/>
          </a:prstGeom>
          <a:solidFill>
            <a:srgbClr val="CDFEFF"/>
          </a:solidFill>
        </p:spPr>
        <p:txBody>
          <a:bodyPr wrap="square">
            <a:spAutoFit/>
          </a:bodyPr>
          <a:lstStyle/>
          <a:p>
            <a:pPr algn="ctr" defTabSz="554492"/>
            <a:r>
              <a:rPr lang="en-US" sz="2000" b="1" spc="-6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Chair </a:t>
            </a:r>
            <a:r>
              <a:rPr lang="en-US" sz="2000" spc="-6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of the Committee of Plenipotentiaries ― representative of Georgia</a:t>
            </a:r>
            <a:r>
              <a:rPr lang="ru-RU" sz="2000" spc="-6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6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A. </a:t>
            </a:r>
            <a:r>
              <a:rPr lang="en-US" sz="2000" b="1" spc="-6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Khvedelidze</a:t>
            </a:r>
            <a:endParaRPr lang="ru-RU" sz="2000" b="1" spc="-6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89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4ACE01-8102-4C8A-98A3-DEB5E5373292}"/>
              </a:ext>
            </a:extLst>
          </p:cNvPr>
          <p:cNvSpPr txBox="1"/>
          <p:nvPr/>
        </p:nvSpPr>
        <p:spPr>
          <a:xfrm>
            <a:off x="585216" y="189107"/>
            <a:ext cx="11289791" cy="461665"/>
          </a:xfrm>
          <a:prstGeom prst="rect">
            <a:avLst/>
          </a:prstGeom>
          <a:solidFill>
            <a:srgbClr val="CDFEFF"/>
          </a:solidFill>
        </p:spPr>
        <p:txBody>
          <a:bodyPr wrap="square">
            <a:spAutoFit/>
          </a:bodyPr>
          <a:lstStyle/>
          <a:p>
            <a:pPr algn="ctr" defTabSz="554492"/>
            <a:r>
              <a:rPr lang="en-US" sz="2400" b="1" spc="-61" dirty="0">
                <a:solidFill>
                  <a:srgbClr val="00246B"/>
                </a:solidFill>
                <a:latin typeface="Arial"/>
                <a:ea typeface="Times New Roman"/>
              </a:rPr>
              <a:t>S</a:t>
            </a:r>
            <a:r>
              <a:rPr lang="en-GB" sz="2400" b="1" spc="-61" dirty="0" err="1">
                <a:solidFill>
                  <a:srgbClr val="00246B"/>
                </a:solidFill>
                <a:latin typeface="Arial"/>
                <a:ea typeface="Times New Roman"/>
              </a:rPr>
              <a:t>ession</a:t>
            </a:r>
            <a:r>
              <a:rPr lang="en-GB" sz="2400" b="1" spc="-61" dirty="0">
                <a:solidFill>
                  <a:srgbClr val="00246B"/>
                </a:solidFill>
                <a:latin typeface="Arial"/>
                <a:ea typeface="Times New Roman"/>
              </a:rPr>
              <a:t> of the </a:t>
            </a:r>
            <a:r>
              <a:rPr lang="en-US" sz="2400" b="1" spc="-61" dirty="0">
                <a:solidFill>
                  <a:srgbClr val="00246B"/>
                </a:solidFill>
                <a:latin typeface="Arial"/>
                <a:ea typeface="Times New Roman"/>
              </a:rPr>
              <a:t>JINR </a:t>
            </a:r>
            <a:r>
              <a:rPr lang="en-GB" sz="2400" b="1" spc="-61" dirty="0">
                <a:solidFill>
                  <a:srgbClr val="00246B"/>
                </a:solidFill>
                <a:latin typeface="Arial"/>
                <a:ea typeface="Times New Roman"/>
              </a:rPr>
              <a:t>Committee of Plenipotentiaries</a:t>
            </a:r>
            <a:r>
              <a:rPr lang="en-US" sz="2400" spc="-61" dirty="0">
                <a:solidFill>
                  <a:srgbClr val="000000"/>
                </a:solidFill>
                <a:latin typeface="Arial"/>
              </a:rPr>
              <a:t>, </a:t>
            </a:r>
            <a:r>
              <a:rPr lang="ru-RU" sz="2400" b="1" spc="-61" dirty="0">
                <a:solidFill>
                  <a:srgbClr val="00246B"/>
                </a:solidFill>
                <a:latin typeface="Arial"/>
                <a:ea typeface="Times New Roman"/>
              </a:rPr>
              <a:t>25</a:t>
            </a:r>
            <a:r>
              <a:rPr lang="en-US" sz="2400" b="1" spc="-61" dirty="0">
                <a:solidFill>
                  <a:srgbClr val="00246B"/>
                </a:solidFill>
                <a:latin typeface="Arial"/>
                <a:ea typeface="Times New Roman"/>
              </a:rPr>
              <a:t> March 2025</a:t>
            </a:r>
            <a:endParaRPr lang="ru-RU" sz="2400" spc="-6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F8FF44-9524-4AD4-B333-4CA9DE053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500" y="1036321"/>
            <a:ext cx="6075814" cy="34116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BD7B76-9B41-4EA9-BF49-682E839D277C}"/>
              </a:ext>
            </a:extLst>
          </p:cNvPr>
          <p:cNvSpPr txBox="1"/>
          <p:nvPr/>
        </p:nvSpPr>
        <p:spPr>
          <a:xfrm>
            <a:off x="266144" y="1235597"/>
            <a:ext cx="5799358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 defTabSz="554492">
              <a:spcAft>
                <a:spcPts val="364"/>
              </a:spcAft>
              <a:buAutoNum type="arabicPeriod"/>
            </a:pPr>
            <a:r>
              <a:rPr lang="en-US" sz="2000" b="1" spc="-1" dirty="0">
                <a:solidFill>
                  <a:srgbClr val="002060"/>
                </a:solidFill>
              </a:rPr>
              <a:t>G. </a:t>
            </a:r>
            <a:r>
              <a:rPr lang="en-US" sz="2000" b="1" spc="-1" dirty="0" err="1">
                <a:solidFill>
                  <a:srgbClr val="002060"/>
                </a:solidFill>
              </a:rPr>
              <a:t>Trubnikov</a:t>
            </a:r>
            <a:r>
              <a:rPr lang="en-US" sz="2000" b="1" spc="-1" dirty="0">
                <a:solidFill>
                  <a:srgbClr val="002060"/>
                </a:solidFill>
              </a:rPr>
              <a:t>: </a:t>
            </a:r>
            <a:r>
              <a:rPr lang="en-US" sz="2000" i="1" spc="-1" dirty="0">
                <a:solidFill>
                  <a:srgbClr val="002060"/>
                </a:solidFill>
                <a:latin typeface="Arial"/>
              </a:rPr>
              <a:t>Report by the JINR Director</a:t>
            </a:r>
          </a:p>
          <a:p>
            <a:pPr marL="457200" indent="-457200" algn="just" defTabSz="554492">
              <a:spcAft>
                <a:spcPts val="364"/>
              </a:spcAft>
              <a:buAutoNum type="arabicPeriod"/>
            </a:pPr>
            <a:r>
              <a:rPr lang="en-US" sz="2000" b="1" spc="-1" dirty="0">
                <a:solidFill>
                  <a:srgbClr val="002060"/>
                </a:solidFill>
                <a:latin typeface="Arial"/>
              </a:rPr>
              <a:t>V. </a:t>
            </a:r>
            <a:r>
              <a:rPr lang="en-US" sz="2000" b="1" spc="-1" dirty="0" err="1">
                <a:solidFill>
                  <a:srgbClr val="002060"/>
                </a:solidFill>
                <a:latin typeface="Arial"/>
              </a:rPr>
              <a:t>Kekelidze</a:t>
            </a:r>
            <a:r>
              <a:rPr lang="en-US" sz="2000" b="1" spc="-1" dirty="0">
                <a:solidFill>
                  <a:srgbClr val="002060"/>
                </a:solidFill>
                <a:latin typeface="Arial"/>
              </a:rPr>
              <a:t>: </a:t>
            </a:r>
            <a:r>
              <a:rPr lang="en-US" sz="2000" i="1" spc="-1" dirty="0">
                <a:solidFill>
                  <a:srgbClr val="002060"/>
                </a:solidFill>
                <a:latin typeface="Arial"/>
              </a:rPr>
              <a:t>On the first run at the NICA Accelerator Complex</a:t>
            </a:r>
          </a:p>
          <a:p>
            <a:pPr marL="457200" indent="-457200" algn="just" defTabSz="554492">
              <a:spcAft>
                <a:spcPts val="364"/>
              </a:spcAft>
              <a:buFontTx/>
              <a:buAutoNum type="arabicPeriod"/>
            </a:pPr>
            <a:r>
              <a:rPr lang="en-US" sz="2000" b="1" spc="-1" dirty="0">
                <a:solidFill>
                  <a:srgbClr val="002060"/>
                </a:solidFill>
                <a:latin typeface="Arial"/>
              </a:rPr>
              <a:t>N. Kalinin: </a:t>
            </a:r>
            <a:r>
              <a:rPr lang="en-US" sz="2000" i="1" spc="-1" dirty="0">
                <a:solidFill>
                  <a:srgbClr val="002060"/>
                </a:solidFill>
                <a:latin typeface="Arial"/>
              </a:rPr>
              <a:t>Execution of the JINR budget for 2024 and draft of the  revised budget of JINR for 2025</a:t>
            </a:r>
          </a:p>
          <a:p>
            <a:pPr marL="457200" indent="-457200" algn="just" defTabSz="554492">
              <a:spcAft>
                <a:spcPts val="364"/>
              </a:spcAft>
              <a:buFontTx/>
              <a:buAutoNum type="arabicPeriod"/>
            </a:pPr>
            <a:r>
              <a:rPr lang="en-US" sz="2000" b="1" spc="-1" dirty="0">
                <a:solidFill>
                  <a:srgbClr val="002060"/>
                </a:solidFill>
                <a:latin typeface="Arial"/>
              </a:rPr>
              <a:t>A. </a:t>
            </a:r>
            <a:r>
              <a:rPr lang="en-US" sz="2000" b="1" spc="-1" dirty="0" err="1">
                <a:solidFill>
                  <a:srgbClr val="002060"/>
                </a:solidFill>
                <a:latin typeface="Arial"/>
              </a:rPr>
              <a:t>Omelchuk</a:t>
            </a:r>
            <a:r>
              <a:rPr lang="en-US" sz="2000" b="1" spc="-1" dirty="0">
                <a:solidFill>
                  <a:srgbClr val="002060"/>
                </a:solidFill>
                <a:latin typeface="Arial"/>
              </a:rPr>
              <a:t>: </a:t>
            </a:r>
            <a:r>
              <a:rPr lang="en-US" sz="2000" i="1" spc="-1" dirty="0">
                <a:solidFill>
                  <a:srgbClr val="002060"/>
                </a:solidFill>
                <a:latin typeface="Arial"/>
              </a:rPr>
              <a:t>Results of the meeting of the JINR Finance Committee held on 24 March 2025</a:t>
            </a:r>
            <a:endParaRPr lang="ru-RU" sz="2000" i="1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C295E5-EE7A-44DF-ACAF-168C06F924A6}"/>
              </a:ext>
            </a:extLst>
          </p:cNvPr>
          <p:cNvSpPr txBox="1"/>
          <p:nvPr/>
        </p:nvSpPr>
        <p:spPr>
          <a:xfrm>
            <a:off x="412447" y="4545224"/>
            <a:ext cx="11551937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554492">
              <a:spcAft>
                <a:spcPts val="364"/>
              </a:spcAft>
              <a:tabLst>
                <a:tab pos="0" algn="l"/>
              </a:tabLst>
            </a:pPr>
            <a:r>
              <a:rPr lang="en-US" sz="2000" b="1" spc="-1" dirty="0">
                <a:solidFill>
                  <a:srgbClr val="000000"/>
                </a:solidFill>
                <a:latin typeface="Arial"/>
              </a:rPr>
              <a:t>5. A. </a:t>
            </a:r>
            <a:r>
              <a:rPr lang="en-US" sz="2000" b="1" spc="-1" dirty="0" err="1">
                <a:solidFill>
                  <a:srgbClr val="000000"/>
                </a:solidFill>
                <a:latin typeface="Arial"/>
              </a:rPr>
              <a:t>Khvedelidze</a:t>
            </a:r>
            <a:r>
              <a:rPr lang="en-US" sz="2000" b="1" spc="-1" dirty="0">
                <a:solidFill>
                  <a:srgbClr val="000000"/>
                </a:solidFill>
                <a:latin typeface="Arial"/>
              </a:rPr>
              <a:t>: </a:t>
            </a:r>
            <a:r>
              <a:rPr lang="en-US" sz="2000" i="1" spc="-1" dirty="0">
                <a:solidFill>
                  <a:srgbClr val="000000"/>
                </a:solidFill>
                <a:latin typeface="Arial"/>
              </a:rPr>
              <a:t>On the call of elections &amp; nomination of candidates for the position of </a:t>
            </a:r>
            <a:r>
              <a:rPr lang="en-US" sz="2000" b="1" i="1" spc="-1" dirty="0">
                <a:solidFill>
                  <a:srgbClr val="000000"/>
                </a:solidFill>
                <a:latin typeface="Arial"/>
              </a:rPr>
              <a:t>JINR Director</a:t>
            </a:r>
            <a:r>
              <a:rPr lang="en-US" sz="2000" i="1" spc="-1" dirty="0">
                <a:solidFill>
                  <a:srgbClr val="000000"/>
                </a:solidFill>
                <a:latin typeface="Arial"/>
              </a:rPr>
              <a:t>	</a:t>
            </a:r>
            <a:endParaRPr lang="ru-RU" sz="2000" spc="-1" dirty="0">
              <a:solidFill>
                <a:srgbClr val="000000"/>
              </a:solidFill>
              <a:latin typeface="Arial"/>
            </a:endParaRPr>
          </a:p>
          <a:p>
            <a:pPr algn="just" defTabSz="554492">
              <a:spcAft>
                <a:spcPts val="364"/>
              </a:spcAft>
              <a:tabLst>
                <a:tab pos="0" algn="l"/>
              </a:tabLst>
            </a:pPr>
            <a:r>
              <a:rPr lang="en-US" sz="2000" b="1" spc="-1" dirty="0">
                <a:solidFill>
                  <a:srgbClr val="000000"/>
                </a:solidFill>
                <a:latin typeface="Arial"/>
              </a:rPr>
              <a:t>6. </a:t>
            </a:r>
            <a:r>
              <a:rPr lang="en-US" sz="2000" b="1" spc="-1" dirty="0" err="1">
                <a:solidFill>
                  <a:srgbClr val="000000"/>
                </a:solidFill>
                <a:latin typeface="Arial"/>
              </a:rPr>
              <a:t>V.Matveev</a:t>
            </a:r>
            <a:r>
              <a:rPr lang="en-US" sz="2000" b="1" spc="-1" dirty="0">
                <a:solidFill>
                  <a:srgbClr val="000000"/>
                </a:solidFill>
                <a:latin typeface="Arial"/>
              </a:rPr>
              <a:t>: </a:t>
            </a:r>
            <a:r>
              <a:rPr lang="en-US" sz="2000" i="1" spc="-1" dirty="0">
                <a:solidFill>
                  <a:srgbClr val="000000"/>
                </a:solidFill>
                <a:latin typeface="Arial"/>
              </a:rPr>
              <a:t>Scientific report: “To the 60th anniversary of the hypothesis of colored quarks and the Dubna model of hadrons”</a:t>
            </a:r>
            <a:endParaRPr lang="ru-RU" sz="2000" i="1" spc="-1" dirty="0">
              <a:solidFill>
                <a:srgbClr val="000000"/>
              </a:solidFill>
              <a:latin typeface="Arial"/>
            </a:endParaRPr>
          </a:p>
          <a:p>
            <a:pPr algn="just" defTabSz="554492">
              <a:spcAft>
                <a:spcPts val="364"/>
              </a:spcAft>
              <a:tabLst>
                <a:tab pos="0" algn="l"/>
              </a:tabLst>
            </a:pPr>
            <a:r>
              <a:rPr lang="en-US" sz="2000" b="1" spc="-1" dirty="0">
                <a:solidFill>
                  <a:srgbClr val="000000"/>
                </a:solidFill>
                <a:latin typeface="Arial"/>
              </a:rPr>
              <a:t>	7. </a:t>
            </a:r>
            <a:r>
              <a:rPr lang="en-US" sz="2000" b="1" spc="-1" dirty="0" err="1">
                <a:solidFill>
                  <a:srgbClr val="000000"/>
                </a:solidFill>
                <a:latin typeface="Arial"/>
              </a:rPr>
              <a:t>S.Nedelko</a:t>
            </a:r>
            <a:r>
              <a:rPr lang="en-US" sz="2000" b="1" spc="-1" dirty="0">
                <a:solidFill>
                  <a:srgbClr val="000000"/>
                </a:solidFill>
                <a:latin typeface="Arial"/>
              </a:rPr>
              <a:t>: </a:t>
            </a:r>
            <a:r>
              <a:rPr lang="en-US" sz="2000" i="1" spc="-1" dirty="0">
                <a:solidFill>
                  <a:srgbClr val="000000"/>
                </a:solidFill>
                <a:latin typeface="Arial"/>
              </a:rPr>
              <a:t>On preparing and holding the events dedicated to the 70th anniversary of JINR</a:t>
            </a:r>
            <a:endParaRPr lang="ru-RU" sz="2000" i="1" spc="-1" dirty="0">
              <a:solidFill>
                <a:srgbClr val="000000"/>
              </a:solidFill>
              <a:latin typeface="Arial"/>
            </a:endParaRPr>
          </a:p>
          <a:p>
            <a:pPr algn="just" defTabSz="554492">
              <a:spcAft>
                <a:spcPts val="364"/>
              </a:spcAft>
              <a:tabLst>
                <a:tab pos="0" algn="l"/>
              </a:tabLst>
            </a:pPr>
            <a:r>
              <a:rPr lang="en-US" sz="2000" i="1" spc="-1" dirty="0">
                <a:solidFill>
                  <a:srgbClr val="000000"/>
                </a:solidFill>
                <a:latin typeface="Arial"/>
              </a:rPr>
              <a:t>		</a:t>
            </a:r>
            <a:endParaRPr lang="ru-RU" sz="20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42D5A4-468D-704A-97AE-CE71DA0A7A6D}"/>
              </a:ext>
            </a:extLst>
          </p:cNvPr>
          <p:cNvSpPr txBox="1"/>
          <p:nvPr/>
        </p:nvSpPr>
        <p:spPr>
          <a:xfrm>
            <a:off x="128015" y="748066"/>
            <a:ext cx="61020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54492"/>
            <a:r>
              <a:rPr lang="en-US" sz="2000" b="1" spc="-61" dirty="0">
                <a:solidFill>
                  <a:srgbClr val="00246B"/>
                </a:solidFill>
                <a:latin typeface="Arial"/>
                <a:ea typeface="Times New Roman"/>
              </a:rPr>
              <a:t>AGENDA</a:t>
            </a:r>
            <a:endParaRPr lang="ru-RU" sz="2000" spc="-6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178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3A9536C-993E-7CCC-DB71-DABB05A545EA}"/>
              </a:ext>
            </a:extLst>
          </p:cNvPr>
          <p:cNvSpPr txBox="1"/>
          <p:nvPr/>
        </p:nvSpPr>
        <p:spPr>
          <a:xfrm>
            <a:off x="349751" y="1478601"/>
            <a:ext cx="115168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approved the progress in implementing the current plan for research and development of the </a:t>
            </a:r>
            <a:r>
              <a:rPr lang="en-US" sz="2000" b="1" i="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large scientific infrastructure of JINR</a:t>
            </a:r>
            <a:r>
              <a:rPr lang="en-US" sz="2000" i="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the successful participation of the Institute in </a:t>
            </a:r>
            <a:r>
              <a:rPr lang="en-US" sz="2000" b="1" i="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international collaborations</a:t>
            </a:r>
            <a:r>
              <a:rPr lang="en-US" sz="2000" i="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&amp; achievements in strengthening </a:t>
            </a:r>
            <a:r>
              <a:rPr lang="en-US" sz="2000" b="1" i="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international cooperation</a:t>
            </a:r>
            <a:r>
              <a:rPr lang="ru-RU" sz="2000" i="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E5C642-CDFF-596F-EBBF-BFC1F7D0D08B}"/>
              </a:ext>
            </a:extLst>
          </p:cNvPr>
          <p:cNvSpPr txBox="1"/>
          <p:nvPr/>
        </p:nvSpPr>
        <p:spPr>
          <a:xfrm>
            <a:off x="243028" y="2553185"/>
            <a:ext cx="117059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noted with satisfaction the publication of the first issue of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new JINR scientific journal “Natural Science Review”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in December 2024.</a:t>
            </a: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43E172-C79E-3C1E-D761-93E763DECD78}"/>
              </a:ext>
            </a:extLst>
          </p:cNvPr>
          <p:cNvSpPr txBox="1"/>
          <p:nvPr/>
        </p:nvSpPr>
        <p:spPr>
          <a:xfrm>
            <a:off x="260594" y="3522516"/>
            <a:ext cx="116708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noted the high efficiency of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support program of the Ministry of Education &amp; Science of RF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 organizations collaborating in the framework of research at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NICA complex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&amp; to consider it as an example of efficient assistance from a JINR MS in expanding the Institute’s cooperation with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national research organizations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&amp; universities to projects based at JINR.</a:t>
            </a: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D6099F-76EF-9FDD-66B0-315D2952D25F}"/>
              </a:ext>
            </a:extLst>
          </p:cNvPr>
          <p:cNvSpPr txBox="1"/>
          <p:nvPr/>
        </p:nvSpPr>
        <p:spPr>
          <a:xfrm>
            <a:off x="585216" y="189107"/>
            <a:ext cx="11289791" cy="461665"/>
          </a:xfrm>
          <a:prstGeom prst="rect">
            <a:avLst/>
          </a:prstGeom>
          <a:solidFill>
            <a:srgbClr val="CDFEFF"/>
          </a:solidFill>
        </p:spPr>
        <p:txBody>
          <a:bodyPr wrap="square">
            <a:spAutoFit/>
          </a:bodyPr>
          <a:lstStyle/>
          <a:p>
            <a:pPr algn="ctr" defTabSz="554492"/>
            <a:r>
              <a:rPr lang="en-US" sz="2400" b="1" spc="-61" dirty="0">
                <a:solidFill>
                  <a:srgbClr val="00246B"/>
                </a:solidFill>
                <a:latin typeface="Arial"/>
                <a:ea typeface="Times New Roman"/>
              </a:rPr>
              <a:t>S</a:t>
            </a:r>
            <a:r>
              <a:rPr lang="en-GB" sz="2400" b="1" spc="-61" dirty="0" err="1">
                <a:solidFill>
                  <a:srgbClr val="00246B"/>
                </a:solidFill>
                <a:latin typeface="Arial"/>
                <a:ea typeface="Times New Roman"/>
              </a:rPr>
              <a:t>ession</a:t>
            </a:r>
            <a:r>
              <a:rPr lang="en-GB" sz="2400" b="1" spc="-61" dirty="0">
                <a:solidFill>
                  <a:srgbClr val="00246B"/>
                </a:solidFill>
                <a:latin typeface="Arial"/>
                <a:ea typeface="Times New Roman"/>
              </a:rPr>
              <a:t> of the </a:t>
            </a:r>
            <a:r>
              <a:rPr lang="en-US" sz="2400" b="1" spc="-61" dirty="0">
                <a:solidFill>
                  <a:srgbClr val="00246B"/>
                </a:solidFill>
                <a:latin typeface="Arial"/>
                <a:ea typeface="Times New Roman"/>
              </a:rPr>
              <a:t>JINR </a:t>
            </a:r>
            <a:r>
              <a:rPr lang="en-GB" sz="2400" b="1" spc="-61" dirty="0">
                <a:solidFill>
                  <a:srgbClr val="00246B"/>
                </a:solidFill>
                <a:latin typeface="Arial"/>
                <a:ea typeface="Times New Roman"/>
              </a:rPr>
              <a:t>Committee of Plenipotentiaries</a:t>
            </a:r>
            <a:r>
              <a:rPr lang="en-US" sz="2400" spc="-61" dirty="0">
                <a:solidFill>
                  <a:srgbClr val="000000"/>
                </a:solidFill>
                <a:latin typeface="Arial"/>
              </a:rPr>
              <a:t>, </a:t>
            </a:r>
            <a:r>
              <a:rPr lang="ru-RU" sz="2400" b="1" spc="-61" dirty="0">
                <a:solidFill>
                  <a:srgbClr val="00246B"/>
                </a:solidFill>
                <a:latin typeface="Arial"/>
                <a:ea typeface="Times New Roman"/>
              </a:rPr>
              <a:t>25</a:t>
            </a:r>
            <a:r>
              <a:rPr lang="en-US" sz="2400" b="1" spc="-61" dirty="0">
                <a:solidFill>
                  <a:srgbClr val="00246B"/>
                </a:solidFill>
                <a:latin typeface="Arial"/>
                <a:ea typeface="Times New Roman"/>
              </a:rPr>
              <a:t> March 2025</a:t>
            </a:r>
            <a:endParaRPr lang="ru-RU" sz="2400" spc="-6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B7EC55-53A7-B506-D32D-7F747F412C77}"/>
              </a:ext>
            </a:extLst>
          </p:cNvPr>
          <p:cNvSpPr txBox="1"/>
          <p:nvPr/>
        </p:nvSpPr>
        <p:spPr>
          <a:xfrm>
            <a:off x="487680" y="88002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</a:t>
            </a:r>
            <a:r>
              <a:rPr lang="en-US" sz="2000" b="1" i="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Committee of Plenipotentiaries: </a:t>
            </a:r>
            <a:endParaRPr lang="en-RU" sz="2000" dirty="0"/>
          </a:p>
        </p:txBody>
      </p:sp>
    </p:spTree>
    <p:extLst>
      <p:ext uri="{BB962C8B-B14F-4D97-AF65-F5344CB8AC3E}">
        <p14:creationId xmlns:p14="http://schemas.microsoft.com/office/powerpoint/2010/main" val="135326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E65494F-B588-4646-8CC3-2C5D6AAE5CCE}"/>
              </a:ext>
            </a:extLst>
          </p:cNvPr>
          <p:cNvSpPr txBox="1"/>
          <p:nvPr/>
        </p:nvSpPr>
        <p:spPr>
          <a:xfrm>
            <a:off x="352781" y="3231288"/>
            <a:ext cx="115416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commissioned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JINR Directorate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&amp; 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Working Group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JINR Financial Issues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to work out the possibility of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indexation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of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Incentive Fund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 highly qualified employees, &amp; to analyze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competitiveness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of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salary level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of scientific workers.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F5DF9E-6636-99EB-E62B-BA1BC8214BFE}"/>
              </a:ext>
            </a:extLst>
          </p:cNvPr>
          <p:cNvSpPr txBox="1"/>
          <p:nvPr/>
        </p:nvSpPr>
        <p:spPr>
          <a:xfrm>
            <a:off x="335216" y="2129751"/>
            <a:ext cx="116113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approved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revised budget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of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JINR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for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2025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with the income amounting to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kUS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$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234 017.7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&amp; the expenditure amounting to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kUS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$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315 465.3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taking into account the positive opening balance amounting to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kUS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$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40 170.2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A2DB6877-73D7-19CE-51B7-97A02C8292C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6895" y="4722816"/>
            <a:ext cx="2703912" cy="1802157"/>
          </a:xfrm>
          <a:prstGeom prst="rect">
            <a:avLst/>
          </a:prstGeom>
        </p:spPr>
      </p:pic>
      <p:pic>
        <p:nvPicPr>
          <p:cNvPr id="3" name="Рисунок 5">
            <a:extLst>
              <a:ext uri="{FF2B5EF4-FFF2-40B4-BE49-F238E27FC236}">
                <a16:creationId xmlns:a16="http://schemas.microsoft.com/office/drawing/2014/main" id="{055AA4CE-C3C4-B5B4-7FBD-12B31FB40C8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7307" y="4722623"/>
            <a:ext cx="2703912" cy="1802296"/>
          </a:xfrm>
          <a:prstGeom prst="rect">
            <a:avLst/>
          </a:prstGeom>
        </p:spPr>
      </p:pic>
      <p:pic>
        <p:nvPicPr>
          <p:cNvPr id="4" name="Рисунок 8">
            <a:extLst>
              <a:ext uri="{FF2B5EF4-FFF2-40B4-BE49-F238E27FC236}">
                <a16:creationId xmlns:a16="http://schemas.microsoft.com/office/drawing/2014/main" id="{0D3A9539-C2A8-E90E-FC58-CE147AAE626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0762" y="4721248"/>
            <a:ext cx="2703621" cy="1802102"/>
          </a:xfrm>
          <a:prstGeom prst="rect">
            <a:avLst/>
          </a:prstGeom>
        </p:spPr>
      </p:pic>
      <p:pic>
        <p:nvPicPr>
          <p:cNvPr id="5" name="Рисунок 10">
            <a:extLst>
              <a:ext uri="{FF2B5EF4-FFF2-40B4-BE49-F238E27FC236}">
                <a16:creationId xmlns:a16="http://schemas.microsoft.com/office/drawing/2014/main" id="{91B5496C-1F88-911E-A97E-7A2861BD1D2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32" y="4726474"/>
            <a:ext cx="2703621" cy="18021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8D30E2-C2F0-4581-AF6F-30B98CC86B0E}"/>
              </a:ext>
            </a:extLst>
          </p:cNvPr>
          <p:cNvSpPr txBox="1"/>
          <p:nvPr/>
        </p:nvSpPr>
        <p:spPr>
          <a:xfrm>
            <a:off x="317651" y="128989"/>
            <a:ext cx="116465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approved the organizational &amp; financial decisions made by the JINR Directorate to minimize the risks of non-implementation of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NICA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project in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2022–2025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to find ways to reduce costs, &amp; the presented updated cost of the project in the amount of M RUB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34 000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Commissioned the JINR Directorate to continue this work and to ensure the adoption of decisions &amp; measures for maintaining the project implementation schedule to achieve the main parameters of the complex, as well as to continue active claims work with unfair suppliers.</a:t>
            </a:r>
          </a:p>
        </p:txBody>
      </p:sp>
    </p:spTree>
    <p:extLst>
      <p:ext uri="{BB962C8B-B14F-4D97-AF65-F5344CB8AC3E}">
        <p14:creationId xmlns:p14="http://schemas.microsoft.com/office/powerpoint/2010/main" val="142891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2977F6-AD63-4E2E-B2F4-DB028EB4BD08}"/>
              </a:ext>
            </a:extLst>
          </p:cNvPr>
          <p:cNvSpPr txBox="1"/>
          <p:nvPr/>
        </p:nvSpPr>
        <p:spPr>
          <a:xfrm>
            <a:off x="1226250" y="80304"/>
            <a:ext cx="9939733" cy="465640"/>
          </a:xfrm>
          <a:prstGeom prst="rect">
            <a:avLst/>
          </a:prstGeom>
          <a:solidFill>
            <a:srgbClr val="CDFE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Session of the JINR Committee of Plenipotentiaries, </a:t>
            </a:r>
            <a:r>
              <a:rPr lang="ru-RU" sz="2400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25</a:t>
            </a:r>
            <a:r>
              <a:rPr lang="en-US" sz="2400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March 202</a:t>
            </a:r>
            <a:r>
              <a:rPr lang="ru-RU" sz="2400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</a:t>
            </a:r>
            <a:endParaRPr lang="ru-RU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83959E-EBF1-4D14-90A2-9DA5035239A4}"/>
              </a:ext>
            </a:extLst>
          </p:cNvPr>
          <p:cNvSpPr txBox="1"/>
          <p:nvPr/>
        </p:nvSpPr>
        <p:spPr>
          <a:xfrm>
            <a:off x="223766" y="934307"/>
            <a:ext cx="116910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554492">
              <a:defRPr/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election of the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Insitute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Directo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r, whose powers expire on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31 Dec. ‘25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was  the central items on the agenda. The Chairman, </a:t>
            </a:r>
            <a:r>
              <a:rPr lang="en-US" sz="2000" b="1" i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A.Khvedelidze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announced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rules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for calling elections &amp; nominating candidates.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CP members proposed to hold elections at the current meeting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003880-0229-4681-AE20-101941595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388" y="1949970"/>
            <a:ext cx="5564408" cy="28759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83161B-46A5-452B-81EC-9D8C132D25D2}"/>
              </a:ext>
            </a:extLst>
          </p:cNvPr>
          <p:cNvSpPr txBox="1"/>
          <p:nvPr/>
        </p:nvSpPr>
        <p:spPr>
          <a:xfrm>
            <a:off x="223766" y="5600976"/>
            <a:ext cx="77227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i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G.Trubnikov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expressed gratitude to the JINR member countries' plenipotentiaries for their trust &amp; appreciation of the work of both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Directorate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&amp;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entire staff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of the Institute.</a:t>
            </a: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F6AF36-72D1-4D89-99F9-6C6536EC0B2A}"/>
              </a:ext>
            </a:extLst>
          </p:cNvPr>
          <p:cNvSpPr txBox="1"/>
          <p:nvPr/>
        </p:nvSpPr>
        <p:spPr>
          <a:xfrm>
            <a:off x="223766" y="1949970"/>
            <a:ext cx="59608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Having discussed the report “On the call of elections &amp; nomination of candidates for the position of JINR Director” by 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A. </a:t>
            </a:r>
            <a:r>
              <a:rPr lang="en-US" sz="2000" b="1" i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Khvedelidze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taking into account the unanimous decision of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PP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to nominate </a:t>
            </a:r>
            <a:r>
              <a:rPr lang="en-US" sz="2000" b="1" i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G.Trubnikov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as the only candidate for the position of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Director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as well as the consent of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G. </a:t>
            </a:r>
            <a:r>
              <a:rPr lang="en-US" sz="2000" b="1" i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Trubnikov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to be nominated, based on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results of open voting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in accordance with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JINR Charter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&amp;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Regulation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G.Trubnikov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was unanimously elected to the position of JINR Director for a term of 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years taking office on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550522-97D0-4330-BAC0-1695B87BAA9D}"/>
              </a:ext>
            </a:extLst>
          </p:cNvPr>
          <p:cNvSpPr txBox="1"/>
          <p:nvPr/>
        </p:nvSpPr>
        <p:spPr>
          <a:xfrm>
            <a:off x="2804286" y="518772"/>
            <a:ext cx="56324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Election of the Institute Director </a:t>
            </a:r>
            <a:endParaRPr lang="ru-RU" sz="2400" b="1" spc="-61" dirty="0">
              <a:solidFill>
                <a:srgbClr val="102D69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54A374-992C-4EA0-B912-DEE44B227C9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239" y="4131299"/>
            <a:ext cx="3970282" cy="26463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63790E-06FE-A2F6-B034-705D72A5F2EF}"/>
              </a:ext>
            </a:extLst>
          </p:cNvPr>
          <p:cNvSpPr txBox="1"/>
          <p:nvPr/>
        </p:nvSpPr>
        <p:spPr>
          <a:xfrm>
            <a:off x="5921385" y="4999021"/>
            <a:ext cx="18772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January 2026.</a:t>
            </a:r>
            <a:endParaRPr lang="en-RU" sz="2000" dirty="0"/>
          </a:p>
        </p:txBody>
      </p:sp>
    </p:spTree>
    <p:extLst>
      <p:ext uri="{BB962C8B-B14F-4D97-AF65-F5344CB8AC3E}">
        <p14:creationId xmlns:p14="http://schemas.microsoft.com/office/powerpoint/2010/main" val="191060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9B1D2C5-7FD5-425A-AFF9-4ADA5D5F5DE5}"/>
              </a:ext>
            </a:extLst>
          </p:cNvPr>
          <p:cNvSpPr txBox="1"/>
          <p:nvPr/>
        </p:nvSpPr>
        <p:spPr>
          <a:xfrm>
            <a:off x="3048489" y="2094552"/>
            <a:ext cx="6095022" cy="2695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58">
              <a:lnSpc>
                <a:spcPts val="2911"/>
              </a:lnSpc>
              <a:defRPr/>
            </a:pPr>
            <a:r>
              <a:rPr lang="en-US" sz="2400" b="1" spc="-6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Information on the Resolution of the JINR Scientific Council</a:t>
            </a:r>
            <a:br>
              <a:rPr lang="en-US" sz="2400" spc="-6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400" spc="-6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13</a:t>
            </a:r>
            <a:r>
              <a:rPr lang="ru-RU" sz="2400" spc="-6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</a:t>
            </a:r>
            <a:r>
              <a:rPr lang="en-US" sz="2400" spc="-6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</a:t>
            </a:r>
            <a:r>
              <a:rPr lang="en-US" sz="2400" spc="-6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session, 1</a:t>
            </a:r>
            <a:r>
              <a:rPr lang="ru-RU" sz="2400" spc="-6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</a:t>
            </a:r>
            <a:r>
              <a:rPr lang="en-US" sz="2400" spc="-6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–1</a:t>
            </a:r>
            <a:r>
              <a:rPr lang="ru-RU" sz="2400" spc="-6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</a:t>
            </a:r>
            <a:r>
              <a:rPr lang="en-US" sz="2400" spc="-6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February 202</a:t>
            </a:r>
            <a:r>
              <a:rPr lang="ru-RU" sz="2400" spc="-6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</a:t>
            </a:r>
            <a:r>
              <a:rPr lang="en-US" sz="2400" spc="-6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br>
              <a:rPr lang="en-US" sz="2400" spc="-6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400" spc="-6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and </a:t>
            </a:r>
            <a:br>
              <a:rPr lang="en-US" sz="2400" spc="-6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400" b="1" spc="-6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 the decisions of the JINR Committee of Plenipotentiaries </a:t>
            </a:r>
          </a:p>
          <a:p>
            <a:pPr algn="ctr" defTabSz="914358">
              <a:lnSpc>
                <a:spcPts val="2911"/>
              </a:lnSpc>
              <a:defRPr/>
            </a:pPr>
            <a:r>
              <a:rPr lang="en-US" sz="2400" spc="-6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r>
              <a:rPr lang="ru-RU" sz="2400" spc="-6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</a:t>
            </a:r>
            <a:r>
              <a:rPr lang="en-US" sz="2400" spc="-6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March 202</a:t>
            </a:r>
            <a:r>
              <a:rPr lang="ru-RU" sz="2400" spc="-6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</a:t>
            </a:r>
            <a:r>
              <a:rPr lang="en-US" sz="2400" spc="-6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2400" spc="-6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Dubna</a:t>
            </a:r>
            <a:endParaRPr lang="ru-RU" sz="2400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599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E65494F-B588-4646-8CC3-2C5D6AAE5CCE}"/>
              </a:ext>
            </a:extLst>
          </p:cNvPr>
          <p:cNvSpPr txBox="1"/>
          <p:nvPr/>
        </p:nvSpPr>
        <p:spPr>
          <a:xfrm>
            <a:off x="187757" y="1266869"/>
            <a:ext cx="8365451" cy="4632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364"/>
              </a:spcBef>
              <a:spcAft>
                <a:spcPts val="728"/>
              </a:spcAft>
              <a:buFont typeface="Arial" panose="020B0604020202020204" pitchFamily="34" charset="0"/>
              <a:buChar char="•"/>
            </a:pP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thanked Scientific Leader of JINR, </a:t>
            </a:r>
            <a:r>
              <a:rPr lang="en-US" sz="2000" b="1" i="1" spc="-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V.Matveev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 his interesting &amp; informative report  “To the 60th anniversary of the hypothesis of colored quarks and the Dubna model of hadrons”.</a:t>
            </a:r>
            <a:endParaRPr lang="en-US" sz="2000" i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728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approved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Plan of events </a:t>
            </a:r>
            <a:r>
              <a:rPr lang="en-US" sz="20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dedicated to the </a:t>
            </a:r>
            <a:r>
              <a:rPr lang="en-US" sz="2000" b="1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70th anniversary </a:t>
            </a:r>
            <a:r>
              <a:rPr lang="en-US" sz="20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of JINR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proposed by the Organizing Committee &amp;  reported by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S. </a:t>
            </a:r>
            <a:r>
              <a:rPr lang="en-US" sz="2000" b="1" i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Nedelko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which includes holding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JINR Days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MS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major scientific conferences, exhibitions, cultural &amp; sporting events, as well as the preparation &amp; publication of a book about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history of JINR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The Committee decided to hold a ceremonial meeting dedicated to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70th anniversary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March 2026 in Dubna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spcBef>
                <a:spcPts val="364"/>
              </a:spcBef>
              <a:spcAft>
                <a:spcPts val="728"/>
              </a:spcAft>
              <a:buFont typeface="Arial" panose="020B0604020202020204" pitchFamily="34" charset="0"/>
              <a:buChar char="•"/>
            </a:pP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invited all JINR MS to send their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national delegations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to participate in this event &amp; commissioned the JINR Directorate to organize a meeting of the Working Group under the CP Chair for JINR Financial Issues in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June–July 2025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 Armenia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A4B1AB-DE58-4619-A75F-5A2CD39F51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0394" y="4909625"/>
            <a:ext cx="3250425" cy="186807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AB2E601-C56B-4CD8-9B43-1A9BC9AF7B8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7651" y="2846201"/>
            <a:ext cx="3095910" cy="20634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57F1B75-B0A6-4B3D-88FF-4CFAE6A8675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8797" y="602218"/>
            <a:ext cx="3122890" cy="20814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9948A4-C033-FD6E-4E9A-04194ACCC5D8}"/>
              </a:ext>
            </a:extLst>
          </p:cNvPr>
          <p:cNvSpPr txBox="1"/>
          <p:nvPr/>
        </p:nvSpPr>
        <p:spPr>
          <a:xfrm>
            <a:off x="1226250" y="80304"/>
            <a:ext cx="9939733" cy="465640"/>
          </a:xfrm>
          <a:prstGeom prst="rect">
            <a:avLst/>
          </a:prstGeom>
          <a:solidFill>
            <a:srgbClr val="CDFE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Session of the JINR Committee of Plenipotentiaries, </a:t>
            </a:r>
            <a:r>
              <a:rPr lang="ru-RU" sz="2400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25</a:t>
            </a:r>
            <a:r>
              <a:rPr lang="en-US" sz="2400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March 202</a:t>
            </a:r>
            <a:r>
              <a:rPr lang="ru-RU" sz="2400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</a:t>
            </a:r>
            <a:endParaRPr lang="ru-RU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A47518-B8D6-A7A4-BAF0-58D059BF8A47}"/>
              </a:ext>
            </a:extLst>
          </p:cNvPr>
          <p:cNvSpPr txBox="1"/>
          <p:nvPr/>
        </p:nvSpPr>
        <p:spPr>
          <a:xfrm>
            <a:off x="295204" y="618673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</a:t>
            </a:r>
            <a:r>
              <a:rPr lang="en-US" sz="2000" b="1" i="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Committee of Plenipotentiaries: </a:t>
            </a:r>
            <a:endParaRPr lang="en-RU" sz="2000" dirty="0"/>
          </a:p>
        </p:txBody>
      </p:sp>
    </p:spTree>
    <p:extLst>
      <p:ext uri="{BB962C8B-B14F-4D97-AF65-F5344CB8AC3E}">
        <p14:creationId xmlns:p14="http://schemas.microsoft.com/office/powerpoint/2010/main" val="62082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2595B2-E613-4F1C-81A2-55F7D77B4573}"/>
              </a:ext>
            </a:extLst>
          </p:cNvPr>
          <p:cNvSpPr txBox="1"/>
          <p:nvPr/>
        </p:nvSpPr>
        <p:spPr>
          <a:xfrm>
            <a:off x="0" y="125528"/>
            <a:ext cx="12033504" cy="465640"/>
          </a:xfrm>
          <a:prstGeom prst="rect">
            <a:avLst/>
          </a:prstGeom>
          <a:solidFill>
            <a:srgbClr val="CDFE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26" b="1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Run #1 at the NICA Accelerator Complex has been Launched</a:t>
            </a:r>
            <a:endParaRPr lang="ru-RU" sz="2426" b="1" spc="-61" dirty="0">
              <a:solidFill>
                <a:srgbClr val="102D69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B26AEC-E9E3-470B-AF26-E1B5150C47A9}"/>
              </a:ext>
            </a:extLst>
          </p:cNvPr>
          <p:cNvSpPr txBox="1"/>
          <p:nvPr/>
        </p:nvSpPr>
        <p:spPr>
          <a:xfrm>
            <a:off x="282852" y="734380"/>
            <a:ext cx="623804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25 March 2025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run #1 at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accelerator complex was started. The ceremony took place alongside a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 session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presence of representatives of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 States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 Members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well as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partners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JINR.</a:t>
            </a: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10EFD87-4CDC-463B-9422-14343E806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852" y="2337298"/>
            <a:ext cx="2836578" cy="189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6354B-E799-4A90-8166-D4797A236946}"/>
              </a:ext>
            </a:extLst>
          </p:cNvPr>
          <p:cNvSpPr txBox="1"/>
          <p:nvPr/>
        </p:nvSpPr>
        <p:spPr>
          <a:xfrm>
            <a:off x="3119429" y="4279728"/>
            <a:ext cx="885200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event took place in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MPD hall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hybrid format, as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control room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located ~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km from the MPD hall.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VBLHEP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Acting Director </a:t>
            </a:r>
            <a:r>
              <a:rPr lang="en-US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A.Butenko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Chair </a:t>
            </a:r>
            <a:r>
              <a:rPr lang="en-US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A.Khvedelidze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&amp;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Deputy Minister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SHE RF </a:t>
            </a:r>
            <a:r>
              <a:rPr lang="en-US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A.Omelchuk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together with </a:t>
            </a:r>
            <a:r>
              <a:rPr lang="en-US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G.Trubnikov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shared the honor to give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command to start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After the dispatcher in the control room confirmed that all systems are ready, the cold gas started to fill the accelerators, &amp; a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of ~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microamperes, was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injected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05F2D3-1FC8-416F-8BDE-7FA3CF9A18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568" y="4492405"/>
            <a:ext cx="2841122" cy="18476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22A267-CD0F-487C-8E73-26AED942188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563" y="2349401"/>
            <a:ext cx="2836578" cy="18905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0B3F54-011A-4CDD-85E2-A5F542C556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0898" y="630916"/>
            <a:ext cx="5494872" cy="360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9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15">
            <a:extLst>
              <a:ext uri="{FF2B5EF4-FFF2-40B4-BE49-F238E27FC236}">
                <a16:creationId xmlns:a16="http://schemas.microsoft.com/office/drawing/2014/main" id="{0C8AB6A2-EC39-3CDA-1360-4F3448158E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9917" y="4022651"/>
            <a:ext cx="4100934" cy="27890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B53A63-CF9E-39B2-71DE-8169BF0ACB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527168" y="162506"/>
            <a:ext cx="4468538" cy="29833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E4E9C8-8ABD-4DBE-9AFD-7CCEA388C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" y="4563696"/>
            <a:ext cx="3205549" cy="2135589"/>
          </a:xfrm>
          <a:prstGeom prst="rect">
            <a:avLst/>
          </a:prstGeom>
        </p:spPr>
      </p:pic>
      <p:sp>
        <p:nvSpPr>
          <p:cNvPr id="2" name="Прямоугольник 31">
            <a:extLst>
              <a:ext uri="{FF2B5EF4-FFF2-40B4-BE49-F238E27FC236}">
                <a16:creationId xmlns:a16="http://schemas.microsoft.com/office/drawing/2014/main" id="{27E20223-C088-CDDA-5B2D-CC9DE30D5A9F}"/>
              </a:ext>
            </a:extLst>
          </p:cNvPr>
          <p:cNvSpPr/>
          <p:nvPr/>
        </p:nvSpPr>
        <p:spPr>
          <a:xfrm>
            <a:off x="1" y="86886"/>
            <a:ext cx="3730752" cy="460205"/>
          </a:xfrm>
          <a:prstGeom prst="rect">
            <a:avLst/>
          </a:prstGeom>
          <a:solidFill>
            <a:srgbClr val="CDFE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94" tIns="44997" rIns="89994" bIns="44997" anchor="t">
            <a:spAutoFit/>
          </a:bodyPr>
          <a:lstStyle/>
          <a:p>
            <a:pPr algn="ctr" defTabSz="914358">
              <a:tabLst>
                <a:tab pos="0" algn="l"/>
              </a:tabLst>
              <a:defRPr/>
            </a:pPr>
            <a:r>
              <a:rPr lang="en-US" sz="2400" b="1" spc="-100" dirty="0">
                <a:solidFill>
                  <a:srgbClr val="002060"/>
                </a:solidFill>
                <a:latin typeface="Arial"/>
                <a:ea typeface="DejaVu Sans"/>
              </a:rPr>
              <a:t>International Cooperation</a:t>
            </a:r>
            <a:endParaRPr lang="en-US" sz="2400" spc="-1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3" name="TextBox 89">
            <a:extLst>
              <a:ext uri="{FF2B5EF4-FFF2-40B4-BE49-F238E27FC236}">
                <a16:creationId xmlns:a16="http://schemas.microsoft.com/office/drawing/2014/main" id="{6B26C256-8ECB-1D61-90DB-F8C83A9701B8}"/>
              </a:ext>
            </a:extLst>
          </p:cNvPr>
          <p:cNvSpPr/>
          <p:nvPr/>
        </p:nvSpPr>
        <p:spPr>
          <a:xfrm>
            <a:off x="3730753" y="86886"/>
            <a:ext cx="2264961" cy="4602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94" tIns="44997" rIns="89994" bIns="44997" anchor="t">
            <a:spAutoFit/>
          </a:bodyPr>
          <a:lstStyle/>
          <a:p>
            <a:pPr algn="ctr" defTabSz="914358">
              <a:tabLst>
                <a:tab pos="0" algn="l"/>
              </a:tabLst>
              <a:defRPr/>
            </a:pPr>
            <a:r>
              <a:rPr lang="en-US" sz="2400" b="1" spc="-100" dirty="0">
                <a:solidFill>
                  <a:srgbClr val="0086CB"/>
                </a:solidFill>
                <a:latin typeface="Arial"/>
              </a:rPr>
              <a:t>Member States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5467BA60-566D-42CB-8943-209F0B1EF7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412" y="591342"/>
            <a:ext cx="3205549" cy="255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0AC6353-42F2-42F6-A7E0-25B5C563ACD5}"/>
              </a:ext>
            </a:extLst>
          </p:cNvPr>
          <p:cNvSpPr txBox="1"/>
          <p:nvPr/>
        </p:nvSpPr>
        <p:spPr>
          <a:xfrm>
            <a:off x="12192" y="3098713"/>
            <a:ext cx="3846593" cy="1631216"/>
          </a:xfrm>
          <a:prstGeom prst="rect">
            <a:avLst/>
          </a:prstGeom>
          <a:solidFill>
            <a:srgbClr val="FFEDE3"/>
          </a:solidFill>
        </p:spPr>
        <p:txBody>
          <a:bodyPr wrap="square">
            <a:spAutoFit/>
          </a:bodyPr>
          <a:lstStyle/>
          <a:p>
            <a:pPr defTabSz="914358">
              <a:tabLst>
                <a:tab pos="0" algn="l"/>
              </a:tabLst>
              <a:defRPr/>
            </a:pPr>
            <a:r>
              <a:rPr lang="en-US" sz="2000" b="1" i="1" u="sng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24‒26 Mar. ’25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 of the AS </a:t>
            </a:r>
            <a:r>
              <a:rPr lang="en-US" sz="2000" i="1" spc="-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RUz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spc="-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Shavkat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spc="-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Ayupov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paid a visit to JINR,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participated in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meetings, &amp; met with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JINR Director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32FDD6-8715-46AF-B2B8-08BFCEB1CAA2}"/>
              </a:ext>
            </a:extLst>
          </p:cNvPr>
          <p:cNvSpPr txBox="1"/>
          <p:nvPr/>
        </p:nvSpPr>
        <p:spPr>
          <a:xfrm>
            <a:off x="2913888" y="638930"/>
            <a:ext cx="4584192" cy="2246769"/>
          </a:xfrm>
          <a:prstGeom prst="rect">
            <a:avLst/>
          </a:prstGeom>
          <a:solidFill>
            <a:srgbClr val="FFEDE3"/>
          </a:solidFill>
        </p:spPr>
        <p:txBody>
          <a:bodyPr wrap="square">
            <a:spAutoFit/>
          </a:bodyPr>
          <a:lstStyle/>
          <a:p>
            <a:pPr defTabSz="914358">
              <a:tabLst>
                <a:tab pos="0" algn="l"/>
              </a:tabLst>
              <a:defRPr/>
            </a:pPr>
            <a:r>
              <a:rPr lang="en-US" sz="2000" b="1" i="1" u="sng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24–26 Feb. ‘25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JINR delegation led by Vice-Dir.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</a:t>
            </a:r>
            <a:r>
              <a:rPr lang="en-US" sz="2000" b="1" i="1" spc="-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Kostov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visited the AS </a:t>
            </a:r>
            <a:r>
              <a:rPr lang="en-US" sz="2000" i="1" spc="-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RUz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Institute of Nuclear Physics &amp; met with President of the AS </a:t>
            </a:r>
            <a:r>
              <a:rPr lang="en-US" sz="2000" b="1" i="1" spc="-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Shavkat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spc="-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Ayupov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parties discussed expansion  of the cooperation &amp; agreed on the meeting in April 2025.</a:t>
            </a:r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EA18A3-F6E0-9C6B-461B-BDF5737D2C7A}"/>
              </a:ext>
            </a:extLst>
          </p:cNvPr>
          <p:cNvSpPr txBox="1"/>
          <p:nvPr/>
        </p:nvSpPr>
        <p:spPr>
          <a:xfrm>
            <a:off x="3944129" y="2849474"/>
            <a:ext cx="8051577" cy="1631216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defTabSz="914358">
              <a:tabLst>
                <a:tab pos="0" algn="l"/>
              </a:tabLst>
              <a:defRPr/>
            </a:pPr>
            <a:r>
              <a:rPr lang="en-US" sz="2000" b="1" i="1" u="sng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22-24  Apr. ‘25 </a:t>
            </a:r>
            <a:r>
              <a:rPr lang="en-US" sz="2000" b="1" i="1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JINR Days in Uzbekistan took place. JINR</a:t>
            </a:r>
            <a:r>
              <a:rPr lang="en-US" sz="2000" i="1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2000" b="1" i="1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US" sz="2000" b="1" i="1" spc="-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RUz</a:t>
            </a:r>
            <a:r>
              <a:rPr lang="en-US" sz="2000" b="1" i="1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signed a scientific &amp; technical cooperation agreement. </a:t>
            </a:r>
            <a:r>
              <a:rPr lang="en-US" sz="2000" i="1" spc="-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G.Trubnikov</a:t>
            </a:r>
            <a:r>
              <a:rPr lang="en-US" sz="2000" i="1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awarded the “</a:t>
            </a:r>
            <a:r>
              <a:rPr lang="en-US" sz="2000" b="1" i="1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years of the AS</a:t>
            </a:r>
            <a:r>
              <a:rPr lang="en-US" sz="2000" i="1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honorary medal. JINR delegation met with First Deputy Minister of Higher Education, Science &amp; Innovation </a:t>
            </a:r>
            <a:r>
              <a:rPr lang="en-US" sz="2000" b="1" i="1" spc="-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Shaxrukh</a:t>
            </a:r>
            <a:r>
              <a:rPr lang="en-US" sz="2000" b="1" i="1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spc="-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Daliyev</a:t>
            </a:r>
            <a:endParaRPr lang="en-US" sz="2000" i="1" spc="-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E078CD-CDFA-AAFA-339B-663A38EE6BFB}"/>
              </a:ext>
            </a:extLst>
          </p:cNvPr>
          <p:cNvSpPr txBox="1"/>
          <p:nvPr/>
        </p:nvSpPr>
        <p:spPr>
          <a:xfrm>
            <a:off x="3303085" y="4475195"/>
            <a:ext cx="4745712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AS Presidium hosted interactive exhibition dedicated to JINR’s activities. </a:t>
            </a:r>
          </a:p>
          <a:p>
            <a:pPr algn="just"/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ceremony participants laid flowers on the grave of Acad. </a:t>
            </a:r>
            <a:r>
              <a:rPr lang="en-US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B.Yuldashev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long-time AS President, Plenipotentiary Representative of the Government of Uzbekistan at JINR. </a:t>
            </a:r>
          </a:p>
        </p:txBody>
      </p:sp>
    </p:spTree>
    <p:extLst>
      <p:ext uri="{BB962C8B-B14F-4D97-AF65-F5344CB8AC3E}">
        <p14:creationId xmlns:p14="http://schemas.microsoft.com/office/powerpoint/2010/main" val="381344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4">
            <a:extLst>
              <a:ext uri="{FF2B5EF4-FFF2-40B4-BE49-F238E27FC236}">
                <a16:creationId xmlns:a16="http://schemas.microsoft.com/office/drawing/2014/main" id="{81647C67-2569-EEC7-932F-1E623309B0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057" y="2061042"/>
            <a:ext cx="3072056" cy="206614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0AE0C0-8ACA-41A5-A647-9DDE5BFAB2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3404" y="65992"/>
            <a:ext cx="3362373" cy="20073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32FDD6-8715-46AF-B2B8-08BFCEB1CAA2}"/>
              </a:ext>
            </a:extLst>
          </p:cNvPr>
          <p:cNvSpPr txBox="1"/>
          <p:nvPr/>
        </p:nvSpPr>
        <p:spPr>
          <a:xfrm>
            <a:off x="2235683" y="651296"/>
            <a:ext cx="6577721" cy="1323439"/>
          </a:xfrm>
          <a:prstGeom prst="rect">
            <a:avLst/>
          </a:prstGeom>
          <a:solidFill>
            <a:srgbClr val="FFEDE3"/>
          </a:solidFill>
        </p:spPr>
        <p:txBody>
          <a:bodyPr wrap="square">
            <a:spAutoFit/>
          </a:bodyPr>
          <a:lstStyle/>
          <a:p>
            <a:pPr defTabSz="914358">
              <a:tabLst>
                <a:tab pos="0" algn="l"/>
              </a:tabLst>
              <a:defRPr/>
            </a:pPr>
            <a:r>
              <a:rPr lang="en-US" sz="2000" b="1" i="1" u="sng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7–8 April 2025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 of the National Assembly of the Republic of Bulgaria, </a:t>
            </a:r>
            <a:r>
              <a:rPr lang="en-US" sz="2000" b="1" i="1" spc="-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Yordan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Todorov &amp;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Angel </a:t>
            </a:r>
            <a:r>
              <a:rPr lang="en-US" sz="2000" b="1" i="1" spc="-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Yanchev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visited the JNR &amp; got acquainted</a:t>
            </a:r>
            <a:r>
              <a:rPr lang="ru-RU" sz="2000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JINR laboratories &amp; main facilities.</a:t>
            </a:r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EA5B47-F1BF-482A-B5EB-FFD49A77D18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56" y="540107"/>
            <a:ext cx="2125626" cy="1416730"/>
          </a:xfrm>
          <a:prstGeom prst="rect">
            <a:avLst/>
          </a:prstGeom>
        </p:spPr>
      </p:pic>
      <p:sp>
        <p:nvSpPr>
          <p:cNvPr id="4" name="Прямоугольник 31">
            <a:extLst>
              <a:ext uri="{FF2B5EF4-FFF2-40B4-BE49-F238E27FC236}">
                <a16:creationId xmlns:a16="http://schemas.microsoft.com/office/drawing/2014/main" id="{B70C6B66-B1EE-2C9C-C140-88A091965359}"/>
              </a:ext>
            </a:extLst>
          </p:cNvPr>
          <p:cNvSpPr/>
          <p:nvPr/>
        </p:nvSpPr>
        <p:spPr>
          <a:xfrm>
            <a:off x="1" y="86886"/>
            <a:ext cx="3730752" cy="460205"/>
          </a:xfrm>
          <a:prstGeom prst="rect">
            <a:avLst/>
          </a:prstGeom>
          <a:solidFill>
            <a:srgbClr val="CDFE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94" tIns="44997" rIns="89994" bIns="44997" anchor="t">
            <a:spAutoFit/>
          </a:bodyPr>
          <a:lstStyle/>
          <a:p>
            <a:pPr algn="ctr" defTabSz="914358">
              <a:tabLst>
                <a:tab pos="0" algn="l"/>
              </a:tabLst>
              <a:defRPr/>
            </a:pPr>
            <a:r>
              <a:rPr lang="en-US" sz="2400" b="1" spc="-100" dirty="0">
                <a:solidFill>
                  <a:srgbClr val="002060"/>
                </a:solidFill>
                <a:latin typeface="Arial"/>
                <a:ea typeface="DejaVu Sans"/>
              </a:rPr>
              <a:t>International Cooperation</a:t>
            </a:r>
            <a:endParaRPr lang="en-US" sz="2400" spc="-1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6" name="TextBox 89">
            <a:extLst>
              <a:ext uri="{FF2B5EF4-FFF2-40B4-BE49-F238E27FC236}">
                <a16:creationId xmlns:a16="http://schemas.microsoft.com/office/drawing/2014/main" id="{B19655AC-3418-330C-7201-4E6FD3ADC3CA}"/>
              </a:ext>
            </a:extLst>
          </p:cNvPr>
          <p:cNvSpPr/>
          <p:nvPr/>
        </p:nvSpPr>
        <p:spPr>
          <a:xfrm>
            <a:off x="3730753" y="86886"/>
            <a:ext cx="2264961" cy="4602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94" tIns="44997" rIns="89994" bIns="44997" anchor="t">
            <a:spAutoFit/>
          </a:bodyPr>
          <a:lstStyle/>
          <a:p>
            <a:pPr algn="ctr" defTabSz="914358">
              <a:tabLst>
                <a:tab pos="0" algn="l"/>
              </a:tabLst>
              <a:defRPr/>
            </a:pPr>
            <a:r>
              <a:rPr lang="en-US" sz="2400" b="1" spc="-100" dirty="0">
                <a:solidFill>
                  <a:srgbClr val="0086CB"/>
                </a:solidFill>
                <a:latin typeface="Arial"/>
              </a:rPr>
              <a:t>Member States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5E17E4-976C-962A-DB41-F467774F1D12}"/>
              </a:ext>
            </a:extLst>
          </p:cNvPr>
          <p:cNvSpPr txBox="1"/>
          <p:nvPr/>
        </p:nvSpPr>
        <p:spPr>
          <a:xfrm>
            <a:off x="3182114" y="2066377"/>
            <a:ext cx="8899830" cy="707886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defTabSz="914358">
              <a:tabLst>
                <a:tab pos="0" algn="l"/>
              </a:tabLst>
              <a:defRPr/>
            </a:pPr>
            <a:r>
              <a:rPr lang="ru-RU" sz="2000" b="1" i="1" u="sng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n-US" sz="2000" b="1" i="1" u="sng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Mar. ‘25  </a:t>
            </a:r>
            <a:r>
              <a:rPr lang="en-US" sz="2000" i="1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Plenipotentiary of Mongolia </a:t>
            </a:r>
            <a:r>
              <a:rPr lang="en-US" sz="2000" b="1" i="1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Suren </a:t>
            </a:r>
            <a:r>
              <a:rPr lang="en-US" sz="2000" b="1" i="1" spc="-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Davaa</a:t>
            </a:r>
            <a:r>
              <a:rPr lang="en-US" sz="2000" b="1" i="1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Director NRC at the National University of Mongolia </a:t>
            </a:r>
            <a:r>
              <a:rPr lang="en-US" sz="2000" b="1" i="1" spc="-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Byambajav</a:t>
            </a:r>
            <a:r>
              <a:rPr lang="en-US" sz="2000" b="1" i="1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spc="-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Munkhbat</a:t>
            </a:r>
            <a:r>
              <a:rPr lang="en-US" sz="2000" b="1" i="1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visited JINR. </a:t>
            </a:r>
          </a:p>
        </p:txBody>
      </p:sp>
      <p:sp>
        <p:nvSpPr>
          <p:cNvPr id="12" name="TextBox 95">
            <a:extLst>
              <a:ext uri="{FF2B5EF4-FFF2-40B4-BE49-F238E27FC236}">
                <a16:creationId xmlns:a16="http://schemas.microsoft.com/office/drawing/2014/main" id="{DDAB4542-ECC8-69BB-92E9-46B91D2627E6}"/>
              </a:ext>
            </a:extLst>
          </p:cNvPr>
          <p:cNvSpPr/>
          <p:nvPr/>
        </p:nvSpPr>
        <p:spPr>
          <a:xfrm>
            <a:off x="3182112" y="2737979"/>
            <a:ext cx="8968705" cy="1014203"/>
          </a:xfrm>
          <a:prstGeom prst="rect">
            <a:avLst/>
          </a:prstGeom>
          <a:solidFill>
            <a:srgbClr val="FFEDE3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94" tIns="44997" rIns="89994" bIns="44997" numCol="1" spcCol="180000" anchor="t">
            <a:spAutoFit/>
          </a:bodyPr>
          <a:lstStyle/>
          <a:p>
            <a:pPr defTabSz="914358">
              <a:tabLst>
                <a:tab pos="0" algn="l"/>
              </a:tabLst>
              <a:defRPr/>
            </a:pP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delegates met with JINR Directorate &amp; Mongolia national group. It was agreed to hold the 2025 NUMAR-Gobi International School on Nuclear Methods &amp; Applied Research in Ulaanbaatar this summer.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F526A0-0819-F5D3-E843-C92ECAF52EB6}"/>
              </a:ext>
            </a:extLst>
          </p:cNvPr>
          <p:cNvSpPr txBox="1"/>
          <p:nvPr/>
        </p:nvSpPr>
        <p:spPr>
          <a:xfrm>
            <a:off x="53314" y="3784063"/>
            <a:ext cx="12028629" cy="1631216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r" defTabSz="914358">
              <a:tabLst>
                <a:tab pos="0" algn="l"/>
              </a:tabLst>
              <a:defRPr/>
            </a:pPr>
            <a:r>
              <a:rPr lang="en-US" sz="2000" b="1" i="1" u="sng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Feb. ‘25</a:t>
            </a:r>
            <a:r>
              <a:rPr lang="en-US" sz="2000" b="1" i="1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VINATOM</a:t>
            </a:r>
            <a:r>
              <a:rPr lang="en-US" sz="2000" i="1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delegation, headed by President </a:t>
            </a:r>
            <a:r>
              <a:rPr lang="en-US" sz="2000" b="1" i="1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 </a:t>
            </a:r>
            <a:r>
              <a:rPr lang="en-US" sz="2000" b="1" i="1" spc="-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2000" b="1" i="1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Thanh</a:t>
            </a:r>
            <a:r>
              <a:rPr lang="en-US" sz="2000" i="1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&amp; representatives of the Rosatom, visited the FLNP at JINR &amp; got introduced to IBR-2M pulsed reactor &amp; facilities using extracted neutron beams.</a:t>
            </a:r>
            <a:r>
              <a:rPr lang="en-US" sz="2000" i="1" spc="-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spc="-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Parties discussed FLNP specialists’ participation in </a:t>
            </a:r>
          </a:p>
          <a:p>
            <a:pPr algn="r" defTabSz="914358">
              <a:tabLst>
                <a:tab pos="0" algn="l"/>
              </a:tabLst>
              <a:defRPr/>
            </a:pPr>
            <a:r>
              <a:rPr lang="en-US" sz="2000" i="1" spc="-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reactor being designed in Vietnam, &amp; agreed to involve </a:t>
            </a:r>
          </a:p>
          <a:p>
            <a:pPr algn="r" defTabSz="914358">
              <a:tabLst>
                <a:tab pos="0" algn="l"/>
              </a:tabLst>
              <a:defRPr/>
            </a:pPr>
            <a:r>
              <a:rPr lang="en-US" sz="2000" i="1" spc="-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 scientists in the activities at the IBR-2M</a:t>
            </a:r>
            <a:endParaRPr lang="ru-RU" sz="2000" i="1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8B6C900-9D0F-86BB-5129-890608293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14" y="4557037"/>
            <a:ext cx="4364736" cy="230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9492BC-EED5-D523-7765-24B3E65289AA}"/>
              </a:ext>
            </a:extLst>
          </p:cNvPr>
          <p:cNvSpPr txBox="1"/>
          <p:nvPr/>
        </p:nvSpPr>
        <p:spPr>
          <a:xfrm>
            <a:off x="4418050" y="5477765"/>
            <a:ext cx="7663893" cy="1323439"/>
          </a:xfrm>
          <a:prstGeom prst="rect">
            <a:avLst/>
          </a:prstGeom>
          <a:solidFill>
            <a:srgbClr val="FFEDE3"/>
          </a:solidFill>
        </p:spPr>
        <p:txBody>
          <a:bodyPr wrap="square">
            <a:spAutoFit/>
          </a:bodyPr>
          <a:lstStyle/>
          <a:p>
            <a:pPr defTabSz="914358">
              <a:tabLst>
                <a:tab pos="0" algn="l"/>
              </a:tabLst>
              <a:defRPr/>
            </a:pPr>
            <a:r>
              <a:rPr lang="en-US" sz="2000" b="1" i="1" u="sng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10–16 May ‘25 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Hanoi, representatives of VBLHEP, FLNP, FLNR, MLIT, &amp;  the University Centre participated in a number of meetings on education &amp; personnel training with universities &amp; scientific </a:t>
            </a:r>
            <a:r>
              <a:rPr lang="en-US" sz="2000" i="1" spc="-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centres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Vietnam.</a:t>
            </a:r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67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40CAF141-78A7-4ACB-9F7F-4E8D59A5FCB5}"/>
              </a:ext>
            </a:extLst>
          </p:cNvPr>
          <p:cNvSpPr txBox="1"/>
          <p:nvPr/>
        </p:nvSpPr>
        <p:spPr>
          <a:xfrm>
            <a:off x="3040527" y="532491"/>
            <a:ext cx="92910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58">
              <a:tabLst>
                <a:tab pos="0" algn="l"/>
              </a:tabLst>
              <a:defRPr/>
            </a:pPr>
            <a:r>
              <a:rPr lang="en-US" sz="2000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Jan. ‘25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Academician-Secretary of the Physics Department of RAS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Vitaly </a:t>
            </a:r>
            <a:r>
              <a:rPr lang="en-US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Kveder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Director of the Solid State Physics institute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Alexander Levchenko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visited JINR,  met with the Directorate &amp;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Yuri </a:t>
            </a:r>
            <a:r>
              <a:rPr lang="en-US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Oganessian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discussed Russian federal program “Fundamental properties of matter”.</a:t>
            </a:r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AF118EE8-3140-477D-8293-6759BF20CB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041" y="3344"/>
            <a:ext cx="2842446" cy="311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31">
            <a:extLst>
              <a:ext uri="{FF2B5EF4-FFF2-40B4-BE49-F238E27FC236}">
                <a16:creationId xmlns:a16="http://schemas.microsoft.com/office/drawing/2014/main" id="{7E9AE859-281F-12CA-B7AF-E071DC6C847F}"/>
              </a:ext>
            </a:extLst>
          </p:cNvPr>
          <p:cNvSpPr/>
          <p:nvPr/>
        </p:nvSpPr>
        <p:spPr>
          <a:xfrm>
            <a:off x="1" y="86886"/>
            <a:ext cx="3730752" cy="460205"/>
          </a:xfrm>
          <a:prstGeom prst="rect">
            <a:avLst/>
          </a:prstGeom>
          <a:solidFill>
            <a:srgbClr val="CDFE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94" tIns="44997" rIns="89994" bIns="44997" anchor="t">
            <a:spAutoFit/>
          </a:bodyPr>
          <a:lstStyle/>
          <a:p>
            <a:pPr algn="ctr" defTabSz="914358">
              <a:tabLst>
                <a:tab pos="0" algn="l"/>
              </a:tabLst>
              <a:defRPr/>
            </a:pPr>
            <a:r>
              <a:rPr lang="en-US" sz="2400" b="1" spc="-100" dirty="0">
                <a:solidFill>
                  <a:srgbClr val="002060"/>
                </a:solidFill>
                <a:latin typeface="Arial"/>
                <a:ea typeface="DejaVu Sans"/>
              </a:rPr>
              <a:t>International Cooperation</a:t>
            </a:r>
            <a:endParaRPr lang="en-US" sz="2400" spc="-1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5" name="TextBox 89">
            <a:extLst>
              <a:ext uri="{FF2B5EF4-FFF2-40B4-BE49-F238E27FC236}">
                <a16:creationId xmlns:a16="http://schemas.microsoft.com/office/drawing/2014/main" id="{9EFAF98B-C3D2-966A-0062-8E617EC1F2B7}"/>
              </a:ext>
            </a:extLst>
          </p:cNvPr>
          <p:cNvSpPr/>
          <p:nvPr/>
        </p:nvSpPr>
        <p:spPr>
          <a:xfrm>
            <a:off x="3730753" y="86886"/>
            <a:ext cx="2264961" cy="4602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94" tIns="44997" rIns="89994" bIns="44997" anchor="t">
            <a:spAutoFit/>
          </a:bodyPr>
          <a:lstStyle/>
          <a:p>
            <a:pPr algn="ctr" defTabSz="914358">
              <a:tabLst>
                <a:tab pos="0" algn="l"/>
              </a:tabLst>
              <a:defRPr/>
            </a:pPr>
            <a:r>
              <a:rPr lang="en-US" sz="2400" b="1" spc="-100" dirty="0">
                <a:solidFill>
                  <a:srgbClr val="0086CB"/>
                </a:solidFill>
                <a:latin typeface="Arial"/>
              </a:rPr>
              <a:t>Member States</a:t>
            </a:r>
          </a:p>
        </p:txBody>
      </p:sp>
      <p:sp>
        <p:nvSpPr>
          <p:cNvPr id="7" name="Прямоугольник 31">
            <a:extLst>
              <a:ext uri="{FF2B5EF4-FFF2-40B4-BE49-F238E27FC236}">
                <a16:creationId xmlns:a16="http://schemas.microsoft.com/office/drawing/2014/main" id="{D0E91665-ACC1-E4F0-F684-67EFB6256774}"/>
              </a:ext>
            </a:extLst>
          </p:cNvPr>
          <p:cNvSpPr/>
          <p:nvPr/>
        </p:nvSpPr>
        <p:spPr>
          <a:xfrm>
            <a:off x="1" y="2582513"/>
            <a:ext cx="3730752" cy="460205"/>
          </a:xfrm>
          <a:prstGeom prst="rect">
            <a:avLst/>
          </a:prstGeom>
          <a:solidFill>
            <a:srgbClr val="CDFE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94" tIns="44997" rIns="89994" bIns="44997" anchor="t">
            <a:spAutoFit/>
          </a:bodyPr>
          <a:lstStyle/>
          <a:p>
            <a:pPr algn="ctr" defTabSz="914358">
              <a:tabLst>
                <a:tab pos="0" algn="l"/>
              </a:tabLst>
              <a:defRPr/>
            </a:pPr>
            <a:r>
              <a:rPr lang="en-US" sz="2400" b="1" spc="-100" dirty="0">
                <a:solidFill>
                  <a:srgbClr val="002060"/>
                </a:solidFill>
                <a:latin typeface="Arial"/>
                <a:ea typeface="DejaVu Sans"/>
              </a:rPr>
              <a:t>International Cooperation</a:t>
            </a:r>
            <a:endParaRPr lang="en-US" sz="2400" spc="-1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8" name="TextBox 89">
            <a:extLst>
              <a:ext uri="{FF2B5EF4-FFF2-40B4-BE49-F238E27FC236}">
                <a16:creationId xmlns:a16="http://schemas.microsoft.com/office/drawing/2014/main" id="{CFEB6FE4-E0D9-22EC-A79B-DB86F76B1747}"/>
              </a:ext>
            </a:extLst>
          </p:cNvPr>
          <p:cNvSpPr/>
          <p:nvPr/>
        </p:nvSpPr>
        <p:spPr>
          <a:xfrm>
            <a:off x="3866369" y="2617884"/>
            <a:ext cx="3194304" cy="4602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94" tIns="44997" rIns="89994" bIns="44997" anchor="t">
            <a:spAutoFit/>
          </a:bodyPr>
          <a:lstStyle/>
          <a:p>
            <a:pPr algn="ctr" defTabSz="914358">
              <a:tabLst>
                <a:tab pos="0" algn="l"/>
              </a:tabLst>
              <a:defRPr/>
            </a:pPr>
            <a:r>
              <a:rPr lang="en-US" sz="2400" b="1" spc="-100" dirty="0">
                <a:solidFill>
                  <a:srgbClr val="0086CB"/>
                </a:solidFill>
                <a:latin typeface="Arial"/>
              </a:rPr>
              <a:t>Associated Members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31A17D-FD8C-A190-9C53-1FF424D822D4}"/>
              </a:ext>
            </a:extLst>
          </p:cNvPr>
          <p:cNvSpPr txBox="1"/>
          <p:nvPr/>
        </p:nvSpPr>
        <p:spPr>
          <a:xfrm>
            <a:off x="206514" y="3157542"/>
            <a:ext cx="78889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58">
              <a:tabLst>
                <a:tab pos="0" algn="l"/>
              </a:tabLst>
              <a:defRPr/>
            </a:pPr>
            <a:r>
              <a:rPr lang="en-US" sz="2000" b="1" i="1" u="sng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Feb. ’25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JINR hosted a meeting with Director of the </a:t>
            </a:r>
            <a:r>
              <a:rPr lang="en-US" sz="2000" i="1" spc="-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Vinča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Institute of Nuclear Sciences (Serbia)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Slavko </a:t>
            </a:r>
            <a:r>
              <a:rPr lang="en-US" sz="2000" b="1" i="1" spc="-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Dimović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The parties discussed cooperation prospects and potential new projects. </a:t>
            </a:r>
            <a:endParaRPr lang="ru-RU" sz="2000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FB192873-43C2-D43C-BF3A-9343E537B8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6514" y="4131748"/>
            <a:ext cx="5078325" cy="248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E992D18-17AD-CC44-D745-B3B98BC219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82458" y="1982211"/>
            <a:ext cx="4003028" cy="239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93">
            <a:extLst>
              <a:ext uri="{FF2B5EF4-FFF2-40B4-BE49-F238E27FC236}">
                <a16:creationId xmlns:a16="http://schemas.microsoft.com/office/drawing/2014/main" id="{A3566960-0AA5-A4CF-A84E-9D490735984B}"/>
              </a:ext>
            </a:extLst>
          </p:cNvPr>
          <p:cNvSpPr/>
          <p:nvPr/>
        </p:nvSpPr>
        <p:spPr>
          <a:xfrm>
            <a:off x="5425441" y="4583796"/>
            <a:ext cx="6766559" cy="1937532"/>
          </a:xfrm>
          <a:prstGeom prst="rect">
            <a:avLst/>
          </a:prstGeom>
          <a:solidFill>
            <a:srgbClr val="0070C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94" tIns="44997" rIns="89994" bIns="44997" numCol="1" spcCol="180000" anchor="t">
            <a:spAutoFit/>
          </a:bodyPr>
          <a:lstStyle/>
          <a:p>
            <a:pPr defTabSz="914358">
              <a:tabLst>
                <a:tab pos="0" algn="l"/>
              </a:tabLst>
              <a:defRPr/>
            </a:pPr>
            <a:r>
              <a:rPr lang="en-US" sz="2000" b="1" i="1" u="sng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Mar. ’25 </a:t>
            </a:r>
            <a:r>
              <a:rPr lang="en-US" sz="2000" i="1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Secretaries of the Ministry of Science, Technological Development &amp; Innovation of Serbia, </a:t>
            </a:r>
            <a:r>
              <a:rPr lang="en-US" sz="2000" b="1" i="1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Miroslav </a:t>
            </a:r>
            <a:r>
              <a:rPr lang="en-US" sz="2000" b="1" i="1" spc="-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Trajanović</a:t>
            </a:r>
            <a:r>
              <a:rPr lang="en-US" sz="2000" i="1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met with the JINR Directorate. The parties discussed the prospects of JINR–Serbia cooperation &amp; outlined the next steps to implement joint initiatives and projects. </a:t>
            </a:r>
          </a:p>
        </p:txBody>
      </p:sp>
    </p:spTree>
    <p:extLst>
      <p:ext uri="{BB962C8B-B14F-4D97-AF65-F5344CB8AC3E}">
        <p14:creationId xmlns:p14="http://schemas.microsoft.com/office/powerpoint/2010/main" val="27317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F64D9BBD-C3BC-4ACB-843D-F0F296ADB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503" y="2076074"/>
            <a:ext cx="5182029" cy="304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93">
            <a:extLst>
              <a:ext uri="{FF2B5EF4-FFF2-40B4-BE49-F238E27FC236}">
                <a16:creationId xmlns:a16="http://schemas.microsoft.com/office/drawing/2014/main" id="{E00B8470-725E-4D95-A650-83D1017DDBEA}"/>
              </a:ext>
            </a:extLst>
          </p:cNvPr>
          <p:cNvSpPr/>
          <p:nvPr/>
        </p:nvSpPr>
        <p:spPr>
          <a:xfrm>
            <a:off x="143503" y="721099"/>
            <a:ext cx="7181653" cy="1629756"/>
          </a:xfrm>
          <a:prstGeom prst="rect">
            <a:avLst/>
          </a:prstGeom>
          <a:solidFill>
            <a:srgbClr val="0070C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94" tIns="44997" rIns="89994" bIns="44997" numCol="1" spcCol="180000" anchor="t">
            <a:spAutoFit/>
          </a:bodyPr>
          <a:lstStyle/>
          <a:p>
            <a:pPr defTabSz="914358">
              <a:tabLst>
                <a:tab pos="0" algn="l"/>
              </a:tabLst>
              <a:defRPr/>
            </a:pPr>
            <a:r>
              <a:rPr lang="ru-RU" sz="2000" b="1" u="sng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sz="2000" b="1" u="sng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‒2</a:t>
            </a:r>
            <a:r>
              <a:rPr lang="ru-RU" sz="2000" b="1" u="sng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b="1" u="sng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’25 </a:t>
            </a:r>
            <a:r>
              <a:rPr lang="en-US" sz="2000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JINR delegation led by </a:t>
            </a:r>
            <a:r>
              <a:rPr lang="en-US" sz="2000" b="1" spc="-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G.Trubnikov</a:t>
            </a:r>
            <a:r>
              <a:rPr lang="en-US" sz="2000" b="1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visited Japan &amp; took part in working meetings at major national research </a:t>
            </a:r>
            <a:r>
              <a:rPr lang="en-US" sz="2000" spc="-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centres</a:t>
            </a:r>
            <a:r>
              <a:rPr lang="en-US" sz="2000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1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KEK (High Energy Accelerator Research Organization) </a:t>
            </a:r>
            <a:r>
              <a:rPr lang="en-US" sz="2000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2000" b="1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J-PARC (Japan Proton Accelerator</a:t>
            </a:r>
          </a:p>
          <a:p>
            <a:pPr defTabSz="914358">
              <a:tabLst>
                <a:tab pos="0" algn="l"/>
              </a:tabLst>
              <a:defRPr/>
            </a:pPr>
            <a:r>
              <a:rPr lang="en-US" sz="2000" b="1" spc="-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Research Complex).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D653E-640C-4BEA-A7A3-53972C1D0F19}"/>
              </a:ext>
            </a:extLst>
          </p:cNvPr>
          <p:cNvSpPr txBox="1"/>
          <p:nvPr/>
        </p:nvSpPr>
        <p:spPr>
          <a:xfrm>
            <a:off x="143503" y="5294880"/>
            <a:ext cx="55501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58">
              <a:defRPr/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parties discussed opportunities for cooperation in JINR, KEK, and J-PARC projects, expressed mutual interest &amp; noted were willing to update the current MoU.</a:t>
            </a: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10">
            <a:extLst>
              <a:ext uri="{FF2B5EF4-FFF2-40B4-BE49-F238E27FC236}">
                <a16:creationId xmlns:a16="http://schemas.microsoft.com/office/drawing/2014/main" id="{264AF624-2B12-4546-A8EF-4271C4854490}"/>
              </a:ext>
            </a:extLst>
          </p:cNvPr>
          <p:cNvSpPr/>
          <p:nvPr/>
        </p:nvSpPr>
        <p:spPr>
          <a:xfrm>
            <a:off x="3608040" y="102654"/>
            <a:ext cx="3825103" cy="4602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94" tIns="44997" rIns="89994" bIns="44997" anchor="t">
            <a:spAutoFit/>
          </a:bodyPr>
          <a:lstStyle/>
          <a:p>
            <a:pPr algn="ctr" defTabSz="914358">
              <a:tabLst>
                <a:tab pos="0" algn="l"/>
              </a:tabLst>
              <a:defRPr/>
            </a:pPr>
            <a:r>
              <a:rPr lang="en-GB" sz="2400" b="1" spc="-100" dirty="0">
                <a:solidFill>
                  <a:srgbClr val="0086CB"/>
                </a:solidFill>
                <a:latin typeface="Arial"/>
                <a:ea typeface="DejaVu Sans"/>
              </a:rPr>
              <a:t>JINR Delegation in Japan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42640A-C57F-4F90-8A28-524F1686F027}"/>
              </a:ext>
            </a:extLst>
          </p:cNvPr>
          <p:cNvSpPr txBox="1"/>
          <p:nvPr/>
        </p:nvSpPr>
        <p:spPr>
          <a:xfrm>
            <a:off x="5847648" y="3265715"/>
            <a:ext cx="589135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58">
              <a:defRPr/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JINR scientists are actively involved in the</a:t>
            </a:r>
          </a:p>
          <a:p>
            <a:pPr defTabSz="914358">
              <a:defRPr/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COMET &amp; T2K experiments at J-PARC , making a significant contribution to detector systems &amp; data analysis. The KEK &amp; J-PARC leadership highly appreciated the achievements of the JINR specialists &amp; noted the potential for their participation in the future Hyper-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Kamiokande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Project. The parties expressed mutual interest in involving Japanese scientists in experiments at JINR’s main facilities, &amp; </a:t>
            </a: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hlighted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importance of academic mobility for  physicists..</a:t>
            </a: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BFFABD24-8012-4F62-8533-0F6D8E7A5B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41131" y="86886"/>
            <a:ext cx="4482152" cy="317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31">
            <a:extLst>
              <a:ext uri="{FF2B5EF4-FFF2-40B4-BE49-F238E27FC236}">
                <a16:creationId xmlns:a16="http://schemas.microsoft.com/office/drawing/2014/main" id="{0E889F47-6531-8C5C-BCED-3EE91D03ABAC}"/>
              </a:ext>
            </a:extLst>
          </p:cNvPr>
          <p:cNvSpPr/>
          <p:nvPr/>
        </p:nvSpPr>
        <p:spPr>
          <a:xfrm>
            <a:off x="1" y="86886"/>
            <a:ext cx="3730752" cy="460205"/>
          </a:xfrm>
          <a:prstGeom prst="rect">
            <a:avLst/>
          </a:prstGeom>
          <a:solidFill>
            <a:srgbClr val="CDFE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94" tIns="44997" rIns="89994" bIns="44997" anchor="t">
            <a:spAutoFit/>
          </a:bodyPr>
          <a:lstStyle/>
          <a:p>
            <a:pPr algn="ctr" defTabSz="914358">
              <a:tabLst>
                <a:tab pos="0" algn="l"/>
              </a:tabLst>
              <a:defRPr/>
            </a:pPr>
            <a:r>
              <a:rPr lang="en-US" sz="2400" b="1" spc="-100" dirty="0">
                <a:solidFill>
                  <a:srgbClr val="002060"/>
                </a:solidFill>
                <a:latin typeface="Arial"/>
                <a:ea typeface="DejaVu Sans"/>
              </a:rPr>
              <a:t>International Cooperation</a:t>
            </a:r>
            <a:endParaRPr lang="en-US" sz="2400" spc="-100" dirty="0">
              <a:solidFill>
                <a:srgbClr val="00206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58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0610F1F0-8D1A-437E-8093-37C69C669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54586" y="641529"/>
            <a:ext cx="3998268" cy="255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B53D69-18E7-4329-8CDE-31279E0AC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2997" y="1768302"/>
            <a:ext cx="5087326" cy="293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8" name="TextBox 113"/>
          <p:cNvSpPr/>
          <p:nvPr/>
        </p:nvSpPr>
        <p:spPr>
          <a:xfrm>
            <a:off x="3264705" y="81393"/>
            <a:ext cx="5654887" cy="4572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6754" tIns="43557" rIns="86754" bIns="43557" anchor="t">
            <a:spAutoFit/>
          </a:bodyPr>
          <a:lstStyle/>
          <a:p>
            <a:pPr algn="ctr" defTabSz="914358">
              <a:tabLst>
                <a:tab pos="0" algn="l"/>
              </a:tabLst>
              <a:defRPr/>
            </a:pPr>
            <a:r>
              <a:rPr lang="en-US" sz="2400" b="1" spc="-100" dirty="0">
                <a:solidFill>
                  <a:srgbClr val="0086CB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Deepening Ties with Latin America</a:t>
            </a:r>
            <a:endParaRPr lang="en-US" sz="2400" spc="-100" dirty="0">
              <a:solidFill>
                <a:srgbClr val="0086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49">
            <a:extLst>
              <a:ext uri="{FF2B5EF4-FFF2-40B4-BE49-F238E27FC236}">
                <a16:creationId xmlns:a16="http://schemas.microsoft.com/office/drawing/2014/main" id="{AC51B392-1CBC-F6D7-9C70-96F45B02B0C7}"/>
              </a:ext>
            </a:extLst>
          </p:cNvPr>
          <p:cNvSpPr/>
          <p:nvPr/>
        </p:nvSpPr>
        <p:spPr>
          <a:xfrm>
            <a:off x="150052" y="641529"/>
            <a:ext cx="5173217" cy="1649101"/>
          </a:xfrm>
          <a:prstGeom prst="rect">
            <a:avLst/>
          </a:prstGeom>
          <a:solidFill>
            <a:srgbClr val="0070C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5491" tIns="65491" rIns="65491" bIns="43661" anchor="t">
            <a:spAutoFit/>
          </a:bodyPr>
          <a:lstStyle/>
          <a:p>
            <a:pPr algn="just" defTabSz="914358">
              <a:tabLst>
                <a:tab pos="0" algn="l"/>
              </a:tabLst>
              <a:defRPr/>
            </a:pPr>
            <a:r>
              <a:rPr lang="en-US" sz="2000" b="1" i="1" u="sng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2000" b="1" i="1" u="sng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u="sng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</a:t>
            </a:r>
            <a:r>
              <a:rPr lang="en-GB" sz="2000" b="1" i="1" u="sng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’25 </a:t>
            </a:r>
            <a:r>
              <a:rPr lang="en-US" sz="2000" i="1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JINR &amp; the Ministry of Science, Technology and Innovation (MCTI) of the Federative Republic of Brazil signed a </a:t>
            </a:r>
            <a:r>
              <a:rPr lang="en-US" sz="2000" b="1" i="1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 </a:t>
            </a:r>
            <a:r>
              <a:rPr lang="en-US" sz="2000" i="1" spc="-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aimed at strengthening cooperation in fundamental &amp; applied research</a:t>
            </a:r>
            <a:endParaRPr lang="en-GB" sz="2000" i="1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F306EE-C680-47FF-932C-CE27BCBDC0CC}"/>
              </a:ext>
            </a:extLst>
          </p:cNvPr>
          <p:cNvSpPr txBox="1"/>
          <p:nvPr/>
        </p:nvSpPr>
        <p:spPr>
          <a:xfrm>
            <a:off x="53137" y="4671971"/>
            <a:ext cx="55084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58">
              <a:spcAft>
                <a:spcPts val="800"/>
              </a:spcAft>
              <a:tabLst>
                <a:tab pos="0" algn="l"/>
              </a:tabLst>
              <a:defRPr/>
            </a:pP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Parties agreed  to create a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JINR–Brazil JCC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governmental level.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JCC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designed to establish a method of selecting &amp; implementing collaborative usage of JINR &amp; Brazil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infrastructures 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scientific &amp; technological development of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Brazil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the </a:t>
            </a:r>
            <a:r>
              <a:rPr lang="en-US" sz="2000" b="1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JINR MS</a:t>
            </a:r>
            <a:endParaRPr lang="en-GB" sz="2000" b="1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12CC58-B920-4E74-95B4-D26C3E8944FD}"/>
              </a:ext>
            </a:extLst>
          </p:cNvPr>
          <p:cNvSpPr txBox="1"/>
          <p:nvPr/>
        </p:nvSpPr>
        <p:spPr>
          <a:xfrm>
            <a:off x="7656576" y="641529"/>
            <a:ext cx="4457764" cy="255454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defTabSz="914358">
              <a:tabLst>
                <a:tab pos="0" algn="l"/>
              </a:tabLst>
              <a:defRPr/>
            </a:pPr>
            <a:r>
              <a:rPr lang="en-US" sz="2000" b="1" i="1" u="sng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May ‘25</a:t>
            </a:r>
            <a:r>
              <a:rPr lang="en-US" sz="2000" b="1" i="1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JNR &amp; Federal University of Rio Grande do Sul </a:t>
            </a:r>
            <a:r>
              <a:rPr lang="en-US" sz="2000" i="1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signed a </a:t>
            </a:r>
            <a:r>
              <a:rPr lang="en-US" sz="2000" b="1" i="1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</a:t>
            </a:r>
            <a:r>
              <a:rPr lang="en-US" sz="2000" i="1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Porto Alegre, Brazil. </a:t>
            </a:r>
          </a:p>
          <a:p>
            <a:pPr defTabSz="914358">
              <a:tabLst>
                <a:tab pos="0" algn="l"/>
              </a:tabLst>
              <a:defRPr/>
            </a:pPr>
            <a:r>
              <a:rPr lang="en-US" sz="2000" i="1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JINR &amp; educational organizations of Brazil established a partnership in fundamental &amp; applied research &amp; made a step in developing scientific cooperation.</a:t>
            </a:r>
            <a:endParaRPr lang="ru-RU" sz="2000" i="1" spc="-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064939-36E4-4C62-B434-74A41941ECB1}"/>
              </a:ext>
            </a:extLst>
          </p:cNvPr>
          <p:cNvSpPr txBox="1"/>
          <p:nvPr/>
        </p:nvSpPr>
        <p:spPr>
          <a:xfrm>
            <a:off x="6092149" y="5646533"/>
            <a:ext cx="5867589" cy="297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58">
              <a:defRPr/>
            </a:pPr>
            <a:endParaRPr lang="ru-RU" sz="1334" spc="-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3B65CE-26CB-46F0-AA51-CAE6E4407CEF}"/>
              </a:ext>
            </a:extLst>
          </p:cNvPr>
          <p:cNvSpPr txBox="1"/>
          <p:nvPr/>
        </p:nvSpPr>
        <p:spPr>
          <a:xfrm>
            <a:off x="5810884" y="3661927"/>
            <a:ext cx="6048956" cy="2554545"/>
          </a:xfrm>
          <a:prstGeom prst="rect">
            <a:avLst/>
          </a:prstGeom>
          <a:solidFill>
            <a:srgbClr val="FFEDE3"/>
          </a:solidFill>
        </p:spPr>
        <p:txBody>
          <a:bodyPr wrap="square">
            <a:spAutoFit/>
          </a:bodyPr>
          <a:lstStyle/>
          <a:p>
            <a:pPr defTabSz="914358">
              <a:defRPr/>
            </a:pPr>
            <a:r>
              <a:rPr lang="en-US" sz="2000" b="1" i="1" spc="-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13 May</a:t>
            </a:r>
            <a:r>
              <a:rPr lang="en-US" sz="2000" i="1" spc="-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delegation from Dubna visited several scientific &amp; educational departments of the </a:t>
            </a:r>
            <a:r>
              <a:rPr lang="en-US" sz="2000" b="1" i="1" spc="-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Rio Grande do Sul</a:t>
            </a:r>
            <a:r>
              <a:rPr lang="en-US" sz="2000" i="1" spc="-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The parties discussed areas for joint research &amp; noted the complementarity of the existing scientific infrastructure. Representatives of the UFRGS Institute of Geoscience expressed interest in collaborating with JINR in </a:t>
            </a:r>
            <a:r>
              <a:rPr lang="en-US" sz="2000" b="1" i="1" spc="-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studies</a:t>
            </a:r>
            <a:r>
              <a:rPr lang="en-US" sz="2000" i="1" spc="-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i="1" spc="-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1">
            <a:extLst>
              <a:ext uri="{FF2B5EF4-FFF2-40B4-BE49-F238E27FC236}">
                <a16:creationId xmlns:a16="http://schemas.microsoft.com/office/drawing/2014/main" id="{D3994B32-16C9-2462-FFBE-BFBDCB30F39E}"/>
              </a:ext>
            </a:extLst>
          </p:cNvPr>
          <p:cNvSpPr/>
          <p:nvPr/>
        </p:nvSpPr>
        <p:spPr>
          <a:xfrm>
            <a:off x="1" y="86886"/>
            <a:ext cx="3730752" cy="460205"/>
          </a:xfrm>
          <a:prstGeom prst="rect">
            <a:avLst/>
          </a:prstGeom>
          <a:solidFill>
            <a:srgbClr val="CDFE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94" tIns="44997" rIns="89994" bIns="44997" anchor="t">
            <a:spAutoFit/>
          </a:bodyPr>
          <a:lstStyle/>
          <a:p>
            <a:pPr algn="ctr" defTabSz="914358">
              <a:tabLst>
                <a:tab pos="0" algn="l"/>
              </a:tabLst>
              <a:defRPr/>
            </a:pPr>
            <a:r>
              <a:rPr lang="en-US" sz="2400" b="1" spc="-100" dirty="0">
                <a:solidFill>
                  <a:srgbClr val="002060"/>
                </a:solidFill>
                <a:latin typeface="Arial"/>
                <a:ea typeface="DejaVu Sans"/>
              </a:rPr>
              <a:t>International Cooperation</a:t>
            </a:r>
            <a:endParaRPr lang="en-US" sz="2400" spc="-100" dirty="0">
              <a:solidFill>
                <a:srgbClr val="00206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63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D0271EAE-709F-41FE-93F6-E2E3176A2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2262" y="3481022"/>
            <a:ext cx="7561301" cy="325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8" name="TextBox 113"/>
          <p:cNvSpPr/>
          <p:nvPr/>
        </p:nvSpPr>
        <p:spPr>
          <a:xfrm>
            <a:off x="3730753" y="120599"/>
            <a:ext cx="5654887" cy="4572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6754" tIns="43557" rIns="86754" bIns="43557" anchor="t">
            <a:spAutoFit/>
          </a:bodyPr>
          <a:lstStyle/>
          <a:p>
            <a:pPr algn="ctr" defTabSz="914358">
              <a:tabLst>
                <a:tab pos="0" algn="l"/>
              </a:tabLst>
              <a:defRPr/>
            </a:pPr>
            <a:r>
              <a:rPr lang="en-US" sz="2400" b="1" spc="-100" dirty="0">
                <a:solidFill>
                  <a:srgbClr val="0086CB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Scientific Cooperation with South Africa</a:t>
            </a:r>
            <a:endParaRPr lang="en-US" sz="2400" spc="-100" dirty="0">
              <a:solidFill>
                <a:srgbClr val="0086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49">
            <a:extLst>
              <a:ext uri="{FF2B5EF4-FFF2-40B4-BE49-F238E27FC236}">
                <a16:creationId xmlns:a16="http://schemas.microsoft.com/office/drawing/2014/main" id="{AC51B392-1CBC-F6D7-9C70-96F45B02B0C7}"/>
              </a:ext>
            </a:extLst>
          </p:cNvPr>
          <p:cNvSpPr/>
          <p:nvPr/>
        </p:nvSpPr>
        <p:spPr>
          <a:xfrm>
            <a:off x="232262" y="1089614"/>
            <a:ext cx="5133606" cy="2550387"/>
          </a:xfrm>
          <a:prstGeom prst="rect">
            <a:avLst/>
          </a:prstGeom>
          <a:solidFill>
            <a:srgbClr val="0070C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43661" tIns="43661" rIns="109152" bIns="43661" anchor="t">
            <a:spAutoFit/>
          </a:bodyPr>
          <a:lstStyle/>
          <a:p>
            <a:pPr algn="just" defTabSz="914358">
              <a:tabLst>
                <a:tab pos="0" algn="l"/>
              </a:tabLst>
              <a:defRPr/>
            </a:pPr>
            <a:r>
              <a:rPr lang="ru-RU" sz="2000" b="1" u="sng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19‒20 </a:t>
            </a:r>
            <a:r>
              <a:rPr lang="en-US" sz="2000" b="1" u="sng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Mar.’ </a:t>
            </a:r>
            <a:r>
              <a:rPr lang="en-GB" sz="2000" b="1" u="sng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GB" sz="2000" b="1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international radiobiology meeting organized by the Republic’s accelerator </a:t>
            </a:r>
            <a:r>
              <a:rPr lang="en-US" sz="2000" i="1" spc="-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sz="2000" i="1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NRF:  </a:t>
            </a:r>
            <a:r>
              <a:rPr lang="en-US" sz="2000" i="1" spc="-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iThemba</a:t>
            </a:r>
            <a:r>
              <a:rPr lang="en-US" sz="2000" i="1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LABS, &amp; JINR took place in Cape Town, SA. </a:t>
            </a:r>
          </a:p>
          <a:p>
            <a:pPr defTabSz="914358">
              <a:tabLst>
                <a:tab pos="0" algn="l"/>
              </a:tabLst>
              <a:defRPr/>
            </a:pPr>
            <a:r>
              <a:rPr lang="en-US" sz="2000" i="1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participants decided to create a consortium that will use infrastructure of SA research </a:t>
            </a:r>
            <a:r>
              <a:rPr lang="en-US" sz="2000" i="1" spc="-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centres</a:t>
            </a:r>
            <a:r>
              <a:rPr lang="en-US" sz="2000" i="1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a&amp; JINR to promote medical radiobiology research.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064939-36E4-4C62-B434-74A41941ECB1}"/>
              </a:ext>
            </a:extLst>
          </p:cNvPr>
          <p:cNvSpPr txBox="1"/>
          <p:nvPr/>
        </p:nvSpPr>
        <p:spPr>
          <a:xfrm>
            <a:off x="5495870" y="949820"/>
            <a:ext cx="641823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4358">
              <a:defRPr/>
            </a:pP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meeting brought together &gt;  50 specialists in radiobiology, medical physics, &amp; radiation therapy from JINR &amp; SA. The event was attended by experts from the SA Nuclear Energy Corporation (NECSA), the Nuclear Medicine Research Infrastructure (</a:t>
            </a:r>
            <a:r>
              <a:rPr lang="en-US" sz="2000" i="1" spc="-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NuMeRI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&amp; medical </a:t>
            </a:r>
            <a:r>
              <a:rPr lang="en-US" sz="2000" i="1" spc="-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centres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spc="-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specialising</a:t>
            </a: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radiation medicine, </a:t>
            </a:r>
          </a:p>
          <a:p>
            <a:pPr algn="r" defTabSz="914358">
              <a:defRPr/>
            </a:pPr>
            <a:r>
              <a:rPr lang="en-US" sz="2000" i="1" spc="-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representatives of leading universities from four provinces of South Africa. </a:t>
            </a:r>
          </a:p>
        </p:txBody>
      </p:sp>
      <p:pic>
        <p:nvPicPr>
          <p:cNvPr id="7178" name="Picture 10">
            <a:extLst>
              <a:ext uri="{FF2B5EF4-FFF2-40B4-BE49-F238E27FC236}">
                <a16:creationId xmlns:a16="http://schemas.microsoft.com/office/drawing/2014/main" id="{3FAF54B0-5F35-41A3-9E90-7ED8D0B25B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43086" y="3876289"/>
            <a:ext cx="3876598" cy="273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31">
            <a:extLst>
              <a:ext uri="{FF2B5EF4-FFF2-40B4-BE49-F238E27FC236}">
                <a16:creationId xmlns:a16="http://schemas.microsoft.com/office/drawing/2014/main" id="{DCC1E78B-3FF0-0867-4E76-9C74E4A8774F}"/>
              </a:ext>
            </a:extLst>
          </p:cNvPr>
          <p:cNvSpPr/>
          <p:nvPr/>
        </p:nvSpPr>
        <p:spPr>
          <a:xfrm>
            <a:off x="1" y="86886"/>
            <a:ext cx="3730752" cy="460205"/>
          </a:xfrm>
          <a:prstGeom prst="rect">
            <a:avLst/>
          </a:prstGeom>
          <a:solidFill>
            <a:srgbClr val="CDFE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94" tIns="44997" rIns="89994" bIns="44997" anchor="t">
            <a:spAutoFit/>
          </a:bodyPr>
          <a:lstStyle/>
          <a:p>
            <a:pPr algn="ctr" defTabSz="914358">
              <a:tabLst>
                <a:tab pos="0" algn="l"/>
              </a:tabLst>
              <a:defRPr/>
            </a:pPr>
            <a:r>
              <a:rPr lang="en-US" sz="2400" b="1" spc="-100" dirty="0">
                <a:solidFill>
                  <a:srgbClr val="002060"/>
                </a:solidFill>
                <a:latin typeface="Arial"/>
                <a:ea typeface="DejaVu Sans"/>
              </a:rPr>
              <a:t>International Cooperation</a:t>
            </a:r>
            <a:endParaRPr lang="en-US" sz="2400" spc="-100" dirty="0">
              <a:solidFill>
                <a:srgbClr val="00206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109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10">
            <a:extLst>
              <a:ext uri="{FF2B5EF4-FFF2-40B4-BE49-F238E27FC236}">
                <a16:creationId xmlns:a16="http://schemas.microsoft.com/office/drawing/2014/main" id="{1D130320-B560-4B6A-A8B4-B9C37C78A881}"/>
              </a:ext>
            </a:extLst>
          </p:cNvPr>
          <p:cNvSpPr/>
          <p:nvPr/>
        </p:nvSpPr>
        <p:spPr>
          <a:xfrm>
            <a:off x="3364991" y="97529"/>
            <a:ext cx="4725691" cy="4602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94" tIns="44997" rIns="89994" bIns="44997" anchor="t">
            <a:spAutoFit/>
          </a:bodyPr>
          <a:lstStyle/>
          <a:p>
            <a:pPr algn="ctr" defTabSz="914358">
              <a:tabLst>
                <a:tab pos="0" algn="l"/>
              </a:tabLst>
              <a:defRPr/>
            </a:pPr>
            <a:r>
              <a:rPr lang="en-GB" sz="2400" b="1" spc="-100" dirty="0">
                <a:solidFill>
                  <a:srgbClr val="0086CB"/>
                </a:solidFill>
                <a:latin typeface="Arial"/>
                <a:ea typeface="DejaVu Sans"/>
              </a:rPr>
              <a:t>Strengthening Partnerships</a:t>
            </a:r>
            <a:endParaRPr lang="en-US" sz="2400" spc="-100" dirty="0">
              <a:solidFill>
                <a:srgbClr val="0086CB"/>
              </a:solidFill>
              <a:latin typeface="Arial"/>
            </a:endParaRPr>
          </a:p>
        </p:txBody>
      </p:sp>
      <p:sp>
        <p:nvSpPr>
          <p:cNvPr id="15" name="Прямоугольник 47">
            <a:extLst>
              <a:ext uri="{FF2B5EF4-FFF2-40B4-BE49-F238E27FC236}">
                <a16:creationId xmlns:a16="http://schemas.microsoft.com/office/drawing/2014/main" id="{DA084FAF-A986-497D-A31F-4DA49E05F94A}"/>
              </a:ext>
            </a:extLst>
          </p:cNvPr>
          <p:cNvSpPr/>
          <p:nvPr/>
        </p:nvSpPr>
        <p:spPr>
          <a:xfrm>
            <a:off x="253602" y="827314"/>
            <a:ext cx="4978864" cy="2245309"/>
          </a:xfrm>
          <a:prstGeom prst="rect">
            <a:avLst/>
          </a:prstGeom>
          <a:solidFill>
            <a:srgbClr val="0070C0">
              <a:alpha val="7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94" tIns="44997" rIns="89994" bIns="44997" anchor="t">
            <a:spAutoFit/>
          </a:bodyPr>
          <a:lstStyle/>
          <a:p>
            <a:pPr algn="just" defTabSz="914358">
              <a:spcAft>
                <a:spcPts val="300"/>
              </a:spcAft>
              <a:tabLst>
                <a:tab pos="0" algn="l"/>
              </a:tabLst>
              <a:defRPr/>
            </a:pPr>
            <a:r>
              <a:rPr lang="en-US" sz="2000" b="1" u="sng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Jan. ’25</a:t>
            </a:r>
            <a:r>
              <a:rPr lang="en-US" sz="2000" b="1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Ambassador of the Republic of India </a:t>
            </a:r>
            <a:r>
              <a:rPr lang="en-US" sz="2000" b="1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Vinay Kumar </a:t>
            </a:r>
            <a:r>
              <a:rPr lang="en-US" sz="2000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visited JINR, met with the group of Indian employees &amp; attended  NICA accelerator complex. Plans to further strengthen the JINR–India relations were discussed JINR Directorate.</a:t>
            </a:r>
            <a:endParaRPr lang="en-US" sz="2000" spc="-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DF218A78-67E3-439B-8014-03A27BF5E8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11" y="3276611"/>
            <a:ext cx="304779" cy="30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defTabSz="914358">
              <a:defRPr/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F6EA2424-3F5D-4B09-9C11-F9471E698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602" y="3068307"/>
            <a:ext cx="5573179" cy="351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2D1CFB-92F4-4D97-813C-B210A84E7707}"/>
              </a:ext>
            </a:extLst>
          </p:cNvPr>
          <p:cNvSpPr txBox="1"/>
          <p:nvPr/>
        </p:nvSpPr>
        <p:spPr>
          <a:xfrm>
            <a:off x="5943611" y="4752359"/>
            <a:ext cx="59947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58">
              <a:spcAft>
                <a:spcPts val="300"/>
              </a:spcAft>
              <a:tabLst>
                <a:tab pos="0" algn="l"/>
              </a:tabLst>
              <a:defRPr/>
            </a:pP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Kamavisdar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Adviser to the Department of Science and Technology of the Embassy of India, took part in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JINR CP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on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March</a:t>
            </a:r>
            <a:endParaRPr lang="ru-RU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80" name="Picture 12">
            <a:extLst>
              <a:ext uri="{FF2B5EF4-FFF2-40B4-BE49-F238E27FC236}">
                <a16:creationId xmlns:a16="http://schemas.microsoft.com/office/drawing/2014/main" id="{DFB1578A-FD7F-40CD-86DB-D0563EE20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41267" y="902886"/>
            <a:ext cx="4725691" cy="351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490086D9-A101-4334-AB06-3BF83ABC9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0836" y="2694432"/>
            <a:ext cx="2667454" cy="177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EBFD3883-18A1-4DF2-9E93-ACAFED5E6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0836" y="897482"/>
            <a:ext cx="2667454" cy="177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31">
            <a:extLst>
              <a:ext uri="{FF2B5EF4-FFF2-40B4-BE49-F238E27FC236}">
                <a16:creationId xmlns:a16="http://schemas.microsoft.com/office/drawing/2014/main" id="{99080A2C-5B87-025C-F228-A4523E7F7E9E}"/>
              </a:ext>
            </a:extLst>
          </p:cNvPr>
          <p:cNvSpPr/>
          <p:nvPr/>
        </p:nvSpPr>
        <p:spPr>
          <a:xfrm>
            <a:off x="1" y="86886"/>
            <a:ext cx="3730752" cy="460205"/>
          </a:xfrm>
          <a:prstGeom prst="rect">
            <a:avLst/>
          </a:prstGeom>
          <a:solidFill>
            <a:srgbClr val="CDFE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94" tIns="44997" rIns="89994" bIns="44997" anchor="t">
            <a:spAutoFit/>
          </a:bodyPr>
          <a:lstStyle/>
          <a:p>
            <a:pPr algn="ctr" defTabSz="914358">
              <a:tabLst>
                <a:tab pos="0" algn="l"/>
              </a:tabLst>
              <a:defRPr/>
            </a:pPr>
            <a:r>
              <a:rPr lang="en-US" sz="2400" b="1" spc="-100" dirty="0">
                <a:solidFill>
                  <a:srgbClr val="002060"/>
                </a:solidFill>
                <a:latin typeface="Arial"/>
                <a:ea typeface="DejaVu Sans"/>
              </a:rPr>
              <a:t>International Cooperation</a:t>
            </a:r>
            <a:endParaRPr lang="en-US" sz="2400" spc="-100" dirty="0">
              <a:solidFill>
                <a:srgbClr val="00206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02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321812-6DAB-7D42-98E6-99232336C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67" y="0"/>
            <a:ext cx="11948983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9B503D-0F61-3B4E-A73D-DF7EA1ED8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11.06.2025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ACE60F-2FD1-BF4B-A002-BA000FAC3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В. Кекелидзе, лекция д/Лиги лучших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B3C06-C86D-DB41-A663-BE438D591A9A}"/>
              </a:ext>
            </a:extLst>
          </p:cNvPr>
          <p:cNvSpPr txBox="1"/>
          <p:nvPr/>
        </p:nvSpPr>
        <p:spPr>
          <a:xfrm>
            <a:off x="8419607" y="5020550"/>
            <a:ext cx="2231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293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758AB14-590E-43A0-AD63-8662FF665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098" y="96814"/>
            <a:ext cx="12226426" cy="666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9243" y="0"/>
            <a:ext cx="9366422" cy="656535"/>
          </a:xfrm>
          <a:solidFill>
            <a:srgbClr val="CDFEFF"/>
          </a:solidFill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Information on the Resolution of the JINR Scientific Council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0624D0-036A-41CC-B631-2C41F265E9E0}"/>
              </a:ext>
            </a:extLst>
          </p:cNvPr>
          <p:cNvSpPr txBox="1"/>
          <p:nvPr/>
        </p:nvSpPr>
        <p:spPr>
          <a:xfrm>
            <a:off x="2907665" y="909114"/>
            <a:ext cx="6515293" cy="369332"/>
          </a:xfrm>
          <a:prstGeom prst="rect">
            <a:avLst/>
          </a:prstGeom>
          <a:solidFill>
            <a:srgbClr val="CDFEFF"/>
          </a:solidFill>
        </p:spPr>
        <p:txBody>
          <a:bodyPr wrap="square">
            <a:spAutoFit/>
          </a:bodyPr>
          <a:lstStyle/>
          <a:p>
            <a:pPr algn="ctr" defTabSz="914358">
              <a:lnSpc>
                <a:spcPct val="90000"/>
              </a:lnSpc>
              <a:spcBef>
                <a:spcPct val="0"/>
              </a:spcBef>
            </a:pPr>
            <a:r>
              <a:rPr lang="en-GB" sz="2000" spc="-6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</a:t>
            </a:r>
            <a:r>
              <a:rPr lang="en-US" sz="2000" spc="-6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o-chaired by </a:t>
            </a:r>
            <a:r>
              <a:rPr lang="en-US" sz="2000" b="1" spc="-6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Grigory</a:t>
            </a:r>
            <a:r>
              <a:rPr lang="en-US" sz="2000" b="1" spc="-6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6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Trubnikov</a:t>
            </a:r>
            <a:r>
              <a:rPr lang="en-US" sz="2000" b="1" spc="-6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spc="-6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and by </a:t>
            </a:r>
            <a:r>
              <a:rPr lang="en-US" sz="2000" b="1" spc="-6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Sergei </a:t>
            </a:r>
            <a:r>
              <a:rPr lang="en-US" sz="2000" b="1" spc="-6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Kilin</a:t>
            </a:r>
            <a:r>
              <a:rPr lang="en-US" sz="2000" b="1" spc="-6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ru-RU" sz="2000" b="1" spc="-6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860CF5-EE4D-44BB-B248-B8B22E2D45B4}"/>
              </a:ext>
            </a:extLst>
          </p:cNvPr>
          <p:cNvSpPr txBox="1"/>
          <p:nvPr/>
        </p:nvSpPr>
        <p:spPr>
          <a:xfrm>
            <a:off x="2227064" y="540266"/>
            <a:ext cx="7737873" cy="369332"/>
          </a:xfrm>
          <a:prstGeom prst="rect">
            <a:avLst/>
          </a:prstGeom>
          <a:solidFill>
            <a:srgbClr val="CDFEFF"/>
          </a:solidFill>
        </p:spPr>
        <p:txBody>
          <a:bodyPr wrap="square">
            <a:spAutoFit/>
          </a:bodyPr>
          <a:lstStyle/>
          <a:p>
            <a:pPr algn="ctr" defTabSz="914358">
              <a:lnSpc>
                <a:spcPct val="90000"/>
              </a:lnSpc>
              <a:spcBef>
                <a:spcPct val="0"/>
              </a:spcBef>
            </a:pPr>
            <a:r>
              <a:rPr lang="en-US" sz="2000" b="1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13</a:t>
            </a:r>
            <a:r>
              <a:rPr lang="ru-RU" sz="2000" b="1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</a:t>
            </a:r>
            <a:r>
              <a:rPr lang="en-US" sz="2000" b="1" spc="-61" dirty="0" err="1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</a:t>
            </a:r>
            <a:r>
              <a:rPr lang="en-US" sz="2000" b="1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session, </a:t>
            </a:r>
            <a:r>
              <a:rPr lang="ru-RU" sz="2000" b="1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13</a:t>
            </a:r>
            <a:r>
              <a:rPr lang="en-US" sz="2000" b="1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–</a:t>
            </a:r>
            <a:r>
              <a:rPr lang="ru-RU" sz="2000" b="1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14</a:t>
            </a:r>
            <a:r>
              <a:rPr lang="en-US" sz="2000" b="1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February 202</a:t>
            </a:r>
            <a:r>
              <a:rPr lang="ru-RU" sz="2000" b="1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</a:t>
            </a:r>
            <a:r>
              <a:rPr lang="en-US" sz="2000" b="1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hybrid mode</a:t>
            </a:r>
          </a:p>
        </p:txBody>
      </p:sp>
    </p:spTree>
    <p:extLst>
      <p:ext uri="{BB962C8B-B14F-4D97-AF65-F5344CB8AC3E}">
        <p14:creationId xmlns:p14="http://schemas.microsoft.com/office/powerpoint/2010/main" val="414312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ED4C4D-431D-4EC0-8564-848D5E197101}"/>
              </a:ext>
            </a:extLst>
          </p:cNvPr>
          <p:cNvSpPr txBox="1"/>
          <p:nvPr/>
        </p:nvSpPr>
        <p:spPr>
          <a:xfrm>
            <a:off x="400894" y="261745"/>
            <a:ext cx="11390211" cy="461665"/>
          </a:xfrm>
          <a:prstGeom prst="rect">
            <a:avLst/>
          </a:prstGeom>
          <a:solidFill>
            <a:srgbClr val="CDFEFF"/>
          </a:solidFill>
        </p:spPr>
        <p:txBody>
          <a:bodyPr wrap="square">
            <a:spAutoFit/>
          </a:bodyPr>
          <a:lstStyle/>
          <a:p>
            <a:pPr algn="ctr" defTabSz="554492"/>
            <a:r>
              <a:rPr lang="en-GB" sz="2400" b="1" spc="-61" dirty="0">
                <a:solidFill>
                  <a:srgbClr val="00246B"/>
                </a:solidFill>
                <a:latin typeface="Arial"/>
                <a:ea typeface="Times New Roman"/>
              </a:rPr>
              <a:t>PROGRAMM: </a:t>
            </a:r>
            <a:r>
              <a:rPr lang="en-US" sz="2400" b="1" spc="-61" dirty="0">
                <a:solidFill>
                  <a:srgbClr val="00246B"/>
                </a:solidFill>
                <a:latin typeface="Arial"/>
                <a:ea typeface="Times New Roman"/>
              </a:rPr>
              <a:t>13</a:t>
            </a:r>
            <a:r>
              <a:rPr lang="ru-RU" sz="2400" b="1" spc="-61" dirty="0">
                <a:solidFill>
                  <a:srgbClr val="00246B"/>
                </a:solidFill>
                <a:latin typeface="Arial"/>
                <a:ea typeface="Times New Roman"/>
              </a:rPr>
              <a:t>7</a:t>
            </a:r>
            <a:r>
              <a:rPr lang="en-US" sz="2400" b="1" spc="-61" baseline="30000" dirty="0" err="1">
                <a:solidFill>
                  <a:srgbClr val="00246B"/>
                </a:solidFill>
                <a:latin typeface="Arial"/>
                <a:ea typeface="Times New Roman"/>
              </a:rPr>
              <a:t>th</a:t>
            </a:r>
            <a:r>
              <a:rPr lang="en-US" sz="2400" b="1" spc="-61" dirty="0">
                <a:solidFill>
                  <a:srgbClr val="00246B"/>
                </a:solidFill>
                <a:latin typeface="Arial"/>
                <a:ea typeface="Times New Roman"/>
              </a:rPr>
              <a:t> </a:t>
            </a:r>
            <a:r>
              <a:rPr lang="en-GB" sz="2400" b="1" spc="-61" dirty="0">
                <a:solidFill>
                  <a:srgbClr val="00246B"/>
                </a:solidFill>
                <a:latin typeface="Arial"/>
                <a:ea typeface="Times New Roman"/>
              </a:rPr>
              <a:t>Session of the </a:t>
            </a:r>
            <a:r>
              <a:rPr lang="en-US" sz="2400" b="1" spc="-61" dirty="0">
                <a:solidFill>
                  <a:srgbClr val="00246B"/>
                </a:solidFill>
                <a:latin typeface="Arial"/>
                <a:ea typeface="Times New Roman"/>
              </a:rPr>
              <a:t>JINR </a:t>
            </a:r>
            <a:r>
              <a:rPr lang="en-GB" sz="2400" b="1" spc="-61" dirty="0">
                <a:solidFill>
                  <a:srgbClr val="00246B"/>
                </a:solidFill>
                <a:latin typeface="Arial"/>
                <a:ea typeface="Times New Roman"/>
              </a:rPr>
              <a:t>Scientific Council </a:t>
            </a:r>
            <a:r>
              <a:rPr lang="ru-RU" sz="2400" b="1" spc="-61" dirty="0">
                <a:solidFill>
                  <a:srgbClr val="00246B"/>
                </a:solidFill>
                <a:latin typeface="Arial"/>
                <a:ea typeface="Times New Roman"/>
              </a:rPr>
              <a:t>13</a:t>
            </a:r>
            <a:r>
              <a:rPr lang="en-US" sz="2400" b="1" spc="-61" dirty="0">
                <a:solidFill>
                  <a:srgbClr val="00246B"/>
                </a:solidFill>
                <a:latin typeface="Arial"/>
                <a:ea typeface="Times New Roman"/>
              </a:rPr>
              <a:t>–</a:t>
            </a:r>
            <a:r>
              <a:rPr lang="ru-RU" sz="2400" b="1" spc="-61" dirty="0">
                <a:solidFill>
                  <a:srgbClr val="00246B"/>
                </a:solidFill>
                <a:latin typeface="Arial"/>
                <a:ea typeface="Times New Roman"/>
              </a:rPr>
              <a:t>14</a:t>
            </a:r>
            <a:r>
              <a:rPr lang="en-US" sz="2400" b="1" spc="-61" dirty="0">
                <a:solidFill>
                  <a:srgbClr val="00246B"/>
                </a:solidFill>
                <a:latin typeface="Arial"/>
                <a:ea typeface="Times New Roman"/>
              </a:rPr>
              <a:t> </a:t>
            </a:r>
            <a:r>
              <a:rPr lang="en-GB" sz="2400" b="1" spc="-61" dirty="0">
                <a:solidFill>
                  <a:srgbClr val="00246B"/>
                </a:solidFill>
                <a:latin typeface="Arial"/>
                <a:ea typeface="Times New Roman"/>
              </a:rPr>
              <a:t>February </a:t>
            </a:r>
            <a:r>
              <a:rPr lang="en-US" sz="2400" b="1" spc="-61" dirty="0">
                <a:solidFill>
                  <a:srgbClr val="00246B"/>
                </a:solidFill>
                <a:latin typeface="Arial"/>
                <a:ea typeface="Times New Roman"/>
              </a:rPr>
              <a:t>2025</a:t>
            </a:r>
            <a:endParaRPr lang="ru-RU" sz="2400" spc="-6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92FFE1-3513-4696-958B-E014B07F39A2}"/>
              </a:ext>
            </a:extLst>
          </p:cNvPr>
          <p:cNvSpPr txBox="1"/>
          <p:nvPr/>
        </p:nvSpPr>
        <p:spPr>
          <a:xfrm>
            <a:off x="296929" y="723410"/>
            <a:ext cx="11390210" cy="588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spc="-1" dirty="0">
                <a:solidFill>
                  <a:srgbClr val="002060"/>
                </a:solidFill>
                <a:latin typeface="Arial"/>
                <a:ea typeface="DejaVu Sans"/>
              </a:rPr>
              <a:t>February 13</a:t>
            </a:r>
            <a:endParaRPr lang="ru-RU" sz="2000" spc="-1" dirty="0">
              <a:solidFill>
                <a:srgbClr val="002060"/>
              </a:solidFill>
              <a:latin typeface="Arial"/>
            </a:endParaRPr>
          </a:p>
          <a:p>
            <a:pPr indent="-130982" algn="just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2060"/>
                </a:solidFill>
                <a:latin typeface="Arial"/>
                <a:ea typeface="DejaVu Sans"/>
              </a:rPr>
              <a:t> Report by the JINR Director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 (</a:t>
            </a:r>
            <a:r>
              <a:rPr lang="en-US" sz="2000" i="1" spc="-1" dirty="0" err="1">
                <a:solidFill>
                  <a:srgbClr val="002060"/>
                </a:solidFill>
                <a:latin typeface="Arial"/>
                <a:ea typeface="DejaVu Sans"/>
              </a:rPr>
              <a:t>G.Trubnikov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)</a:t>
            </a:r>
            <a:r>
              <a:rPr lang="en-US" sz="2000" spc="-1" dirty="0">
                <a:solidFill>
                  <a:srgbClr val="002060"/>
                </a:solidFill>
                <a:latin typeface="Arial"/>
                <a:ea typeface="DejaVu Sans"/>
              </a:rPr>
              <a:t>- The most notable scientific results and events of 2025</a:t>
            </a:r>
            <a:endParaRPr lang="ru-RU" sz="2000" spc="-1" dirty="0">
              <a:solidFill>
                <a:srgbClr val="002060"/>
              </a:solidFill>
              <a:latin typeface="Arial"/>
            </a:endParaRPr>
          </a:p>
          <a:p>
            <a:pPr indent="-130982" algn="just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2060"/>
                </a:solidFill>
              </a:rPr>
              <a:t> PAC </a:t>
            </a:r>
            <a:r>
              <a:rPr lang="en-US" sz="2000" spc="-1" dirty="0">
                <a:solidFill>
                  <a:srgbClr val="002060"/>
                </a:solidFill>
                <a:latin typeface="Arial"/>
              </a:rPr>
              <a:t>r</a:t>
            </a:r>
            <a:r>
              <a:rPr lang="en-US" sz="2000" spc="-1" dirty="0">
                <a:solidFill>
                  <a:srgbClr val="002060"/>
                </a:solidFill>
                <a:latin typeface="Arial"/>
                <a:ea typeface="DejaVu Sans"/>
              </a:rPr>
              <a:t>ecommendations of at the meetings in Jan. 2025: 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( </a:t>
            </a:r>
            <a:r>
              <a:rPr lang="en-US" sz="2000" i="1" spc="-1" dirty="0" err="1">
                <a:solidFill>
                  <a:srgbClr val="002060"/>
                </a:solidFill>
                <a:latin typeface="Arial"/>
                <a:ea typeface="DejaVu Sans"/>
              </a:rPr>
              <a:t>I.Tserruya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, </a:t>
            </a:r>
            <a:r>
              <a:rPr lang="en-US" sz="2000" i="1" spc="-1" dirty="0" err="1">
                <a:solidFill>
                  <a:srgbClr val="002060"/>
                </a:solidFill>
                <a:latin typeface="Arial"/>
                <a:ea typeface="DejaVu Sans"/>
              </a:rPr>
              <a:t>V.Nesvizhevsky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,  </a:t>
            </a:r>
            <a:r>
              <a:rPr lang="en-US" sz="2000" i="1" spc="-1" dirty="0" err="1">
                <a:solidFill>
                  <a:srgbClr val="002060"/>
                </a:solidFill>
                <a:latin typeface="Arial"/>
                <a:ea typeface="DejaVu Sans"/>
              </a:rPr>
              <a:t>D.L.Nagy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)</a:t>
            </a:r>
            <a:endParaRPr lang="ru-RU" sz="2000" i="1" spc="-1" dirty="0">
              <a:solidFill>
                <a:srgbClr val="002060"/>
              </a:solidFill>
              <a:latin typeface="Arial"/>
            </a:endParaRPr>
          </a:p>
          <a:p>
            <a:pPr indent="-130982" algn="just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2060"/>
                </a:solidFill>
                <a:latin typeface="Arial"/>
                <a:ea typeface="DejaVu Sans"/>
              </a:rPr>
              <a:t> Election of Director of FLNR &amp; endorsement of appointments of Deputy Directors of LRB</a:t>
            </a:r>
            <a:endParaRPr lang="ru-RU" sz="2000" spc="-1" dirty="0">
              <a:solidFill>
                <a:srgbClr val="002060"/>
              </a:solidFill>
              <a:latin typeface="Arial"/>
            </a:endParaRPr>
          </a:p>
          <a:p>
            <a:pPr indent="-130982" algn="just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2060"/>
                </a:solidFill>
                <a:latin typeface="Arial"/>
                <a:ea typeface="DejaVu Sans"/>
              </a:rPr>
              <a:t> Announcement of vacancies of positions in the directorates of FLNR</a:t>
            </a:r>
          </a:p>
          <a:p>
            <a:pPr indent="-130982" algn="just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2060"/>
                </a:solidFill>
                <a:latin typeface="Arial"/>
                <a:ea typeface="DejaVu Sans"/>
              </a:rPr>
              <a:t> Visit to the </a:t>
            </a:r>
            <a:r>
              <a:rPr lang="en-US" sz="2000" spc="-1" dirty="0" err="1">
                <a:solidFill>
                  <a:srgbClr val="002060"/>
                </a:solidFill>
                <a:latin typeface="Arial"/>
                <a:ea typeface="DejaVu Sans"/>
              </a:rPr>
              <a:t>Dzhelepov</a:t>
            </a:r>
            <a:r>
              <a:rPr lang="en-US" sz="2000" spc="-1" dirty="0">
                <a:solidFill>
                  <a:srgbClr val="002060"/>
                </a:solidFill>
                <a:latin typeface="Arial"/>
                <a:ea typeface="DejaVu Sans"/>
              </a:rPr>
              <a:t> Laboratory of Nuclear Problems for the festive opening of new base facility,</a:t>
            </a:r>
          </a:p>
          <a:p>
            <a:pPr algn="r">
              <a:buClr>
                <a:srgbClr val="000000"/>
              </a:buClr>
              <a:buSzPct val="45000"/>
            </a:pPr>
            <a:r>
              <a:rPr lang="en-US" sz="2000" spc="-1" dirty="0">
                <a:solidFill>
                  <a:srgbClr val="002060"/>
                </a:solidFill>
                <a:latin typeface="Arial"/>
                <a:ea typeface="DejaVu Sans"/>
              </a:rPr>
              <a:t> the LINAC-200 accelerator</a:t>
            </a:r>
          </a:p>
          <a:p>
            <a:pPr algn="just">
              <a:lnSpc>
                <a:spcPct val="150000"/>
              </a:lnSpc>
            </a:pPr>
            <a:r>
              <a:rPr lang="en-US" sz="2000" b="1" spc="-1" dirty="0">
                <a:solidFill>
                  <a:srgbClr val="002060"/>
                </a:solidFill>
                <a:latin typeface="Arial"/>
                <a:ea typeface="DejaVu Sans"/>
              </a:rPr>
              <a:t>February 14</a:t>
            </a:r>
            <a:endParaRPr lang="ru-RU" sz="2000" b="1" spc="-1" dirty="0">
              <a:solidFill>
                <a:srgbClr val="002060"/>
              </a:solidFill>
              <a:latin typeface="Arial"/>
            </a:endParaRPr>
          </a:p>
          <a:p>
            <a:pPr indent="-130982" algn="just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2060"/>
                </a:solidFill>
                <a:latin typeface="Arial"/>
                <a:ea typeface="DejaVu Sans"/>
              </a:rPr>
              <a:t> Reports by young scientists as recommended by the PACs</a:t>
            </a:r>
          </a:p>
          <a:p>
            <a:pPr indent="-130982" algn="just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2060"/>
                </a:solidFill>
                <a:latin typeface="Arial"/>
              </a:rPr>
              <a:t> Jury’s recommendations on the award of JINR prizes for best papers in theoretical &amp; experimental research, methodology &amp; technology research, &amp; applied technology research </a:t>
            </a:r>
            <a:r>
              <a:rPr lang="en-US" sz="2000" i="1" spc="-1" dirty="0">
                <a:solidFill>
                  <a:srgbClr val="002060"/>
                </a:solidFill>
                <a:latin typeface="Arial"/>
              </a:rPr>
              <a:t>(S. </a:t>
            </a:r>
            <a:r>
              <a:rPr lang="en-US" sz="2000" i="1" spc="-1" dirty="0" err="1">
                <a:solidFill>
                  <a:srgbClr val="002060"/>
                </a:solidFill>
                <a:latin typeface="Arial"/>
              </a:rPr>
              <a:t>Dmitriev</a:t>
            </a:r>
            <a:r>
              <a:rPr lang="en-US" sz="2000" i="1" spc="-1" dirty="0">
                <a:solidFill>
                  <a:srgbClr val="002060"/>
                </a:solidFill>
                <a:latin typeface="Arial"/>
              </a:rPr>
              <a:t>)</a:t>
            </a:r>
            <a:endParaRPr lang="ru-RU" sz="2000" i="1" spc="-1" dirty="0">
              <a:solidFill>
                <a:srgbClr val="002060"/>
              </a:solidFill>
              <a:latin typeface="Arial"/>
            </a:endParaRPr>
          </a:p>
          <a:p>
            <a:pPr indent="-130982" algn="just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2060"/>
                </a:solidFill>
                <a:latin typeface="Arial"/>
                <a:ea typeface="DejaVu Sans"/>
              </a:rPr>
              <a:t> Proposal for awarding the title "Honorary Doctor of JINR“ 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(</a:t>
            </a:r>
            <a:r>
              <a:rPr lang="en-US" sz="2000" i="1" spc="-1" dirty="0" err="1">
                <a:solidFill>
                  <a:srgbClr val="002060"/>
                </a:solidFill>
                <a:latin typeface="Arial"/>
                <a:ea typeface="DejaVu Sans"/>
              </a:rPr>
              <a:t>G.Trubnikov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)</a:t>
            </a:r>
            <a:endParaRPr lang="ru-RU" sz="2000" i="1" spc="-1" dirty="0">
              <a:solidFill>
                <a:srgbClr val="002060"/>
              </a:solidFill>
              <a:latin typeface="Arial"/>
            </a:endParaRPr>
          </a:p>
          <a:p>
            <a:pPr indent="-130982" algn="just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002060"/>
                </a:solidFill>
                <a:latin typeface="Arial"/>
                <a:ea typeface="DejaVu Sans"/>
              </a:rPr>
              <a:t> General discussion.  Adoption of the Resolution of the Scientific Council</a:t>
            </a:r>
            <a:endParaRPr lang="ru-RU" sz="2000" spc="-1" dirty="0">
              <a:solidFill>
                <a:srgbClr val="00206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948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5611" y="92416"/>
            <a:ext cx="9218140" cy="564120"/>
          </a:xfrm>
          <a:solidFill>
            <a:srgbClr val="CDFEFF"/>
          </a:solidFill>
        </p:spPr>
        <p:txBody>
          <a:bodyPr>
            <a:noAutofit/>
          </a:bodyPr>
          <a:lstStyle/>
          <a:p>
            <a:pPr algn="ctr"/>
            <a:r>
              <a:rPr lang="en-US" sz="2400" b="1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13</a:t>
            </a:r>
            <a:r>
              <a:rPr lang="ru-RU" sz="2400" b="1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</a:t>
            </a:r>
            <a:r>
              <a:rPr lang="en-US" sz="2400" b="1" spc="-61" dirty="0" err="1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</a:t>
            </a:r>
            <a:r>
              <a:rPr lang="en-US" sz="2400" b="1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Session of the JINR Scientific Council </a:t>
            </a:r>
            <a:r>
              <a:rPr lang="ru-RU" sz="2400" b="1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</a:t>
            </a:r>
            <a:r>
              <a:rPr lang="en-US" sz="2400" b="1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3–</a:t>
            </a:r>
            <a:r>
              <a:rPr lang="ru-RU" sz="2400" b="1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</a:t>
            </a:r>
            <a:r>
              <a:rPr lang="en-US" sz="2400" b="1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 February 2025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970B750-80C0-43DD-9607-AC5DB9F5363E}"/>
              </a:ext>
            </a:extLst>
          </p:cNvPr>
          <p:cNvSpPr/>
          <p:nvPr/>
        </p:nvSpPr>
        <p:spPr>
          <a:xfrm>
            <a:off x="321276" y="651416"/>
            <a:ext cx="6940271" cy="21655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576" tIns="27288" rIns="54576" bIns="27288" anchor="t">
            <a:noAutofit/>
          </a:bodyPr>
          <a:lstStyle/>
          <a:p>
            <a:pPr algn="just">
              <a:spcAft>
                <a:spcPts val="303"/>
              </a:spcAft>
            </a:pPr>
            <a:r>
              <a:rPr lang="en-US" sz="2000" b="1" i="1" dirty="0">
                <a:solidFill>
                  <a:srgbClr val="002060"/>
                </a:solidFill>
                <a:latin typeface="Arial"/>
              </a:rPr>
              <a:t>G. </a:t>
            </a:r>
            <a:r>
              <a:rPr lang="en-US" sz="2000" b="1" i="1" dirty="0" err="1">
                <a:solidFill>
                  <a:srgbClr val="002060"/>
                </a:solidFill>
                <a:latin typeface="Arial"/>
              </a:rPr>
              <a:t>Trubnikov</a:t>
            </a:r>
            <a:r>
              <a:rPr lang="en-US" sz="2000" b="1" i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000" i="1" dirty="0">
                <a:solidFill>
                  <a:srgbClr val="002060"/>
                </a:solidFill>
                <a:latin typeface="Arial"/>
              </a:rPr>
              <a:t>r</a:t>
            </a:r>
            <a:r>
              <a:rPr lang="en-US" sz="2000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eported </a:t>
            </a:r>
            <a:r>
              <a:rPr lang="en-US" sz="2000" i="1" dirty="0">
                <a:solidFill>
                  <a:srgbClr val="002060"/>
                </a:solidFill>
                <a:latin typeface="Arial"/>
              </a:rPr>
              <a:t>on </a:t>
            </a:r>
            <a:r>
              <a:rPr lang="en-US" sz="2000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the implementation of the JINR 7-Year Plan for </a:t>
            </a:r>
            <a:r>
              <a:rPr lang="en-US" sz="2000" b="1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2024–2030</a:t>
            </a:r>
            <a:r>
              <a:rPr lang="en-US" sz="2000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, on the progress in the project realizations for </a:t>
            </a:r>
            <a:r>
              <a:rPr lang="en-US" sz="2000" b="1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2024</a:t>
            </a:r>
            <a:r>
              <a:rPr lang="en-US" sz="2000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, &amp; on the recent events in JINR’s scientific activities &amp; international cooperation.</a:t>
            </a:r>
          </a:p>
          <a:p>
            <a:pPr algn="just">
              <a:spcAft>
                <a:spcPts val="303"/>
              </a:spcAft>
              <a:defRPr/>
            </a:pPr>
            <a:r>
              <a:rPr lang="en-US" sz="2000" b="1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Sergey </a:t>
            </a:r>
            <a:r>
              <a:rPr lang="en-US" sz="2000" b="1" i="1" dirty="0" err="1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Kilin</a:t>
            </a:r>
            <a:r>
              <a:rPr lang="en-US" sz="2000" b="1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 </a:t>
            </a:r>
            <a:r>
              <a:rPr lang="en-US" sz="2000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(Belarus) was re-elected the </a:t>
            </a:r>
            <a:r>
              <a:rPr lang="en-US" sz="2000" b="1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SC Co-Chair </a:t>
            </a:r>
            <a:r>
              <a:rPr lang="en-US" sz="2000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for the next </a:t>
            </a:r>
            <a:r>
              <a:rPr lang="en-US" sz="2000" b="1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3</a:t>
            </a:r>
            <a:r>
              <a:rPr lang="en-US" sz="2000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 years. </a:t>
            </a:r>
            <a:r>
              <a:rPr lang="en-US" sz="2000" b="1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SC</a:t>
            </a:r>
            <a:r>
              <a:rPr lang="en-US" sz="2000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 welcomed its new members </a:t>
            </a:r>
            <a:r>
              <a:rPr lang="en-US" sz="2000" b="1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Raghunath Sahoo </a:t>
            </a:r>
            <a:r>
              <a:rPr lang="en-US" sz="2000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(India) &amp; </a:t>
            </a:r>
            <a:r>
              <a:rPr lang="en-US" sz="2000" b="1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Song </a:t>
            </a:r>
            <a:r>
              <a:rPr lang="en-US" sz="2000" b="1" i="1" dirty="0" err="1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Yuntao</a:t>
            </a:r>
            <a:r>
              <a:rPr lang="en-US" sz="2000" b="1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 </a:t>
            </a:r>
            <a:r>
              <a:rPr lang="en-US" sz="2000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(China).</a:t>
            </a:r>
          </a:p>
          <a:p>
            <a:pPr algn="just" defTabSz="554492">
              <a:spcAft>
                <a:spcPts val="303"/>
              </a:spcAft>
              <a:defRPr/>
            </a:pPr>
            <a:r>
              <a:rPr lang="en-US" sz="2000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DE5C22-DB27-4566-AF62-C38DC607CE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0002" y="582130"/>
            <a:ext cx="4677280" cy="26715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9E90E1-C934-4B97-AAFB-7ED6F3D04C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8642" y="3518275"/>
            <a:ext cx="2270472" cy="151338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96B2E8D-FCF9-425D-8997-0E9BD397D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7361" y="5138687"/>
            <a:ext cx="2272672" cy="151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B0125D-95A9-1671-43DD-18A824BD225A}"/>
              </a:ext>
            </a:extLst>
          </p:cNvPr>
          <p:cNvSpPr txBox="1"/>
          <p:nvPr/>
        </p:nvSpPr>
        <p:spPr>
          <a:xfrm>
            <a:off x="182885" y="4387192"/>
            <a:ext cx="93818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554492">
              <a:spcAft>
                <a:spcPts val="303"/>
              </a:spcAft>
              <a:defRPr/>
            </a:pPr>
            <a:r>
              <a:rPr lang="en-US" sz="2000" b="1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SC</a:t>
            </a:r>
            <a:r>
              <a:rPr lang="en-US" sz="2000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 approved Director’s proposal to award the title “</a:t>
            </a:r>
            <a:r>
              <a:rPr lang="en-US" sz="2000" b="1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Honorary Doctor of JINR</a:t>
            </a:r>
            <a:r>
              <a:rPr lang="en-US" sz="2000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” to </a:t>
            </a:r>
            <a:r>
              <a:rPr lang="en-US" sz="2000" b="1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M. </a:t>
            </a:r>
            <a:r>
              <a:rPr lang="en-US" sz="2000" b="1" i="1" dirty="0" err="1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Sakr</a:t>
            </a:r>
            <a:r>
              <a:rPr lang="en-US" sz="2000" b="1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 </a:t>
            </a:r>
            <a:r>
              <a:rPr lang="en-US" sz="2000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for his great contribution to enhancing the role of the </a:t>
            </a:r>
            <a:r>
              <a:rPr lang="en-US" sz="2000" b="1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ARE</a:t>
            </a:r>
            <a:r>
              <a:rPr lang="en-US" sz="2000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 in </a:t>
            </a:r>
            <a:r>
              <a:rPr lang="en-US" sz="2000" b="1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JINR</a:t>
            </a:r>
            <a:r>
              <a:rPr lang="en-US" sz="2000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’s scientific life, strengthening scientific cooperation between the </a:t>
            </a:r>
            <a:r>
              <a:rPr lang="en-US" sz="2000" b="1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ARE</a:t>
            </a:r>
            <a:r>
              <a:rPr lang="en-US" sz="2000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 &amp; </a:t>
            </a:r>
            <a:r>
              <a:rPr lang="en-US" sz="2000" b="1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JINR</a:t>
            </a:r>
            <a:r>
              <a:rPr lang="en-US" sz="2000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A52EBF-D824-F057-70E1-E21BADCBA50F}"/>
              </a:ext>
            </a:extLst>
          </p:cNvPr>
          <p:cNvSpPr txBox="1"/>
          <p:nvPr/>
        </p:nvSpPr>
        <p:spPr>
          <a:xfrm>
            <a:off x="182886" y="3602069"/>
            <a:ext cx="93818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554492">
              <a:spcAft>
                <a:spcPts val="303"/>
              </a:spcAft>
              <a:defRPr/>
            </a:pPr>
            <a:r>
              <a:rPr lang="en-US" sz="2000" b="1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SC</a:t>
            </a:r>
            <a:r>
              <a:rPr lang="en-US" sz="2000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 endorsed the appointments of </a:t>
            </a:r>
            <a:r>
              <a:rPr lang="en-US" sz="2000" b="1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A. </a:t>
            </a:r>
            <a:r>
              <a:rPr lang="en-US" sz="2000" b="1" i="1" dirty="0" err="1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Boreyko</a:t>
            </a:r>
            <a:r>
              <a:rPr lang="en-US" sz="2000" b="1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 </a:t>
            </a:r>
            <a:r>
              <a:rPr lang="en-US" sz="2000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&amp; </a:t>
            </a:r>
            <a:r>
              <a:rPr lang="en-US" sz="2000" b="1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I. </a:t>
            </a:r>
            <a:r>
              <a:rPr lang="en-US" sz="2000" b="1" i="1" dirty="0" err="1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Padrón</a:t>
            </a:r>
            <a:r>
              <a:rPr lang="en-US" sz="2000" b="1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 Díaz </a:t>
            </a:r>
            <a:r>
              <a:rPr lang="en-US" sz="2000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as </a:t>
            </a:r>
            <a:r>
              <a:rPr lang="en-US" sz="2000" b="1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Deputy Directors</a:t>
            </a:r>
            <a:r>
              <a:rPr lang="en-US" sz="2000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 of the </a:t>
            </a:r>
            <a:r>
              <a:rPr lang="en-US" sz="2000" b="1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LRB</a:t>
            </a:r>
            <a:r>
              <a:rPr lang="en-US" sz="2000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 until the completion of the term of the </a:t>
            </a:r>
            <a:r>
              <a:rPr lang="en-US" sz="2000" b="1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LRB Director</a:t>
            </a:r>
            <a:r>
              <a:rPr lang="en-US" sz="2000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5F1DCB-5738-D657-F93E-00141950E69D}"/>
              </a:ext>
            </a:extLst>
          </p:cNvPr>
          <p:cNvSpPr txBox="1"/>
          <p:nvPr/>
        </p:nvSpPr>
        <p:spPr>
          <a:xfrm>
            <a:off x="321275" y="2894183"/>
            <a:ext cx="99224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S. </a:t>
            </a:r>
            <a:r>
              <a:rPr lang="en-US" sz="2000" b="1" i="1" dirty="0" err="1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Sidorchuk</a:t>
            </a:r>
            <a:r>
              <a:rPr lang="en-US" sz="2000" b="1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 </a:t>
            </a:r>
            <a:r>
              <a:rPr lang="en-US" sz="2000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was elected as </a:t>
            </a:r>
            <a:r>
              <a:rPr lang="en-US" sz="2000" b="1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FLNR Director </a:t>
            </a:r>
            <a:r>
              <a:rPr lang="en-US" sz="2000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for </a:t>
            </a:r>
            <a:r>
              <a:rPr lang="en-US" sz="2000" b="1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2</a:t>
            </a:r>
            <a:r>
              <a:rPr lang="en-US" sz="2000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-nd term </a:t>
            </a:r>
          </a:p>
          <a:p>
            <a:r>
              <a:rPr lang="en-US" sz="2000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of</a:t>
            </a:r>
            <a:r>
              <a:rPr lang="en-US" sz="2000" b="1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 5 </a:t>
            </a:r>
            <a:r>
              <a:rPr lang="en-US" sz="2000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years, vacancies for the positions of </a:t>
            </a:r>
            <a:r>
              <a:rPr lang="en-US" sz="2000" b="1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FLNR</a:t>
            </a:r>
            <a:r>
              <a:rPr lang="en-US" sz="2000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 </a:t>
            </a:r>
            <a:r>
              <a:rPr lang="en-US" sz="2000" b="1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Deputy Directors </a:t>
            </a:r>
            <a:r>
              <a:rPr lang="en-US" sz="2000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were announced</a:t>
            </a:r>
            <a:endParaRPr lang="en-RU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EEFDCC-43CE-1A32-98C0-6F38B31C9933}"/>
              </a:ext>
            </a:extLst>
          </p:cNvPr>
          <p:cNvSpPr txBox="1"/>
          <p:nvPr/>
        </p:nvSpPr>
        <p:spPr>
          <a:xfrm>
            <a:off x="182886" y="5676930"/>
            <a:ext cx="94860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554492">
              <a:spcAft>
                <a:spcPts val="303"/>
              </a:spcAft>
              <a:defRPr/>
            </a:pPr>
            <a:r>
              <a:rPr lang="en-US" sz="2000" i="1" dirty="0">
                <a:solidFill>
                  <a:srgbClr val="002060"/>
                </a:solidFill>
                <a:latin typeface="Arial"/>
                <a:ea typeface="Courier New" panose="02070309020205020404" pitchFamily="49" charset="0"/>
              </a:rPr>
              <a:t>Jury’s recommendations were presented by </a:t>
            </a:r>
            <a:r>
              <a:rPr lang="en-US" sz="2000" i="1" dirty="0">
                <a:solidFill>
                  <a:srgbClr val="002060"/>
                </a:solidFill>
                <a:latin typeface="Arial"/>
              </a:rPr>
              <a:t>S. </a:t>
            </a:r>
            <a:r>
              <a:rPr lang="en-US" sz="2000" i="1" dirty="0" err="1">
                <a:solidFill>
                  <a:srgbClr val="002060"/>
                </a:solidFill>
                <a:latin typeface="Arial"/>
              </a:rPr>
              <a:t>Dmitriev</a:t>
            </a:r>
            <a:r>
              <a:rPr lang="en-US" sz="2000" i="1" dirty="0">
                <a:solidFill>
                  <a:srgbClr val="002060"/>
                </a:solidFill>
                <a:latin typeface="Arial"/>
              </a:rPr>
              <a:t> on awarding the </a:t>
            </a:r>
            <a:r>
              <a:rPr lang="en-US" sz="2000" b="1" i="1" dirty="0">
                <a:solidFill>
                  <a:srgbClr val="002060"/>
                </a:solidFill>
                <a:latin typeface="Arial"/>
              </a:rPr>
              <a:t>JINR annual prizes</a:t>
            </a:r>
            <a:r>
              <a:rPr lang="en-US" sz="2000" i="1" dirty="0">
                <a:solidFill>
                  <a:srgbClr val="002060"/>
                </a:solidFill>
                <a:latin typeface="Arial"/>
              </a:rPr>
              <a:t> for best scientific, methodological, technological, &amp; applied research </a:t>
            </a:r>
            <a:r>
              <a:rPr lang="en-US" sz="2000" b="1" i="1" dirty="0">
                <a:solidFill>
                  <a:srgbClr val="002060"/>
                </a:solidFill>
                <a:latin typeface="Arial"/>
              </a:rPr>
              <a:t>papers</a:t>
            </a:r>
            <a:r>
              <a:rPr lang="en-US" sz="2000" i="1" dirty="0">
                <a:solidFill>
                  <a:srgbClr val="002060"/>
                </a:solidFill>
                <a:latin typeface="Arial"/>
              </a:rPr>
              <a:t> were approved.</a:t>
            </a:r>
          </a:p>
        </p:txBody>
      </p:sp>
    </p:spTree>
    <p:extLst>
      <p:ext uri="{BB962C8B-B14F-4D97-AF65-F5344CB8AC3E}">
        <p14:creationId xmlns:p14="http://schemas.microsoft.com/office/powerpoint/2010/main" val="261824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4E4587-488B-409E-AFFA-6AD22C1D08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54" y="148250"/>
            <a:ext cx="3313619" cy="23148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2506D9-15B7-4FDA-836D-57517ACEEB49}"/>
              </a:ext>
            </a:extLst>
          </p:cNvPr>
          <p:cNvSpPr txBox="1"/>
          <p:nvPr/>
        </p:nvSpPr>
        <p:spPr>
          <a:xfrm>
            <a:off x="3363073" y="92655"/>
            <a:ext cx="8532877" cy="428259"/>
          </a:xfrm>
          <a:prstGeom prst="rect">
            <a:avLst/>
          </a:prstGeom>
          <a:solidFill>
            <a:srgbClr val="CDFEFF"/>
          </a:solidFill>
        </p:spPr>
        <p:txBody>
          <a:bodyPr wrap="square">
            <a:spAutoFit/>
          </a:bodyPr>
          <a:lstStyle/>
          <a:p>
            <a:r>
              <a:rPr lang="en-US" sz="2183" b="1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13</a:t>
            </a:r>
            <a:r>
              <a:rPr lang="ru-RU" sz="2183" b="1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</a:t>
            </a:r>
            <a:r>
              <a:rPr lang="en-US" sz="2183" b="1" spc="-61" dirty="0" err="1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</a:t>
            </a:r>
            <a:r>
              <a:rPr lang="en-US" sz="2183" b="1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Session of the JINR Scientific Council </a:t>
            </a:r>
            <a:r>
              <a:rPr lang="ru-RU" sz="2183" b="1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</a:t>
            </a:r>
            <a:r>
              <a:rPr lang="en-US" sz="2183" b="1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3–</a:t>
            </a:r>
            <a:r>
              <a:rPr lang="ru-RU" sz="2183" b="1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</a:t>
            </a:r>
            <a:r>
              <a:rPr lang="en-US" sz="2183" b="1" spc="-61" dirty="0">
                <a:solidFill>
                  <a:srgbClr val="102D6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 February 2025</a:t>
            </a:r>
            <a:endParaRPr lang="ru-RU" sz="1092" spc="-6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B2325E-1CFF-4A7F-8278-03256764E936}"/>
              </a:ext>
            </a:extLst>
          </p:cNvPr>
          <p:cNvSpPr txBox="1"/>
          <p:nvPr/>
        </p:nvSpPr>
        <p:spPr>
          <a:xfrm>
            <a:off x="3431507" y="614561"/>
            <a:ext cx="8532877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appreciated recent achievements reported by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</a:t>
            </a:r>
            <a:r>
              <a:rPr lang="en-US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Trubnikov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07935" indent="-207935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 to launch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accelerator complex; </a:t>
            </a: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7935" indent="-207935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MPD solenoid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 down to t =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 К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preparation for the data analysis of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fixed-target mode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 with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MPD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07935" indent="-207935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 in the analysis of </a:t>
            </a:r>
            <a:r>
              <a:rPr lang="en-US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Xe+CsI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interactions at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3.8 </a:t>
            </a:r>
            <a:r>
              <a:rPr lang="en-US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AGeV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BM@N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7D5CF8-B877-F01A-136A-BFDBD1DA09CD}"/>
              </a:ext>
            </a:extLst>
          </p:cNvPr>
          <p:cNvSpPr txBox="1"/>
          <p:nvPr/>
        </p:nvSpPr>
        <p:spPr>
          <a:xfrm>
            <a:off x="172752" y="2689416"/>
            <a:ext cx="1184649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7935" indent="-207935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 in the development of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Baikal-GVD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telescope - the installation of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clusters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07935" indent="-207935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successful participation in advanced neutrino experiments: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JUNO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T2K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LEGEND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4758B0-3BE0-180E-5A49-321EC697F318}"/>
              </a:ext>
            </a:extLst>
          </p:cNvPr>
          <p:cNvSpPr txBox="1"/>
          <p:nvPr/>
        </p:nvSpPr>
        <p:spPr>
          <a:xfrm>
            <a:off x="143109" y="3687054"/>
            <a:ext cx="11846496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7935" indent="-207935" algn="just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 to the second phase of upgrading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ATLAS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CMS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&amp;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ALICE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&amp; obtaining new results in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CERN-SPS experiments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07935" indent="-207935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 of the new facility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LINAC-800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commissioning mode with an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energy of up to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MeV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07935" indent="-207935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Factory achieved project parameters; preparation for certification of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Factory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halls for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1-st class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radiation safety; the synthesis of element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116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were performed using </a:t>
            </a:r>
            <a:r>
              <a:rPr lang="en-US" sz="2000" b="1" i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 with </a:t>
            </a:r>
            <a:r>
              <a:rPr lang="en-US" sz="2000" b="1" i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preparation for the synthesis of elements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119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07935" indent="-207935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facilities of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U-400R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being designed. The launch of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DC-140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accelerator complex for applied research with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ion beams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scheduled for the second half of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year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42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46D7D90-07BB-37A7-20C4-E70E8473B32E}"/>
              </a:ext>
            </a:extLst>
          </p:cNvPr>
          <p:cNvSpPr txBox="1"/>
          <p:nvPr/>
        </p:nvSpPr>
        <p:spPr>
          <a:xfrm>
            <a:off x="353568" y="268189"/>
            <a:ext cx="11521440" cy="5247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7935" indent="-207935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research pulsed reactor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IBR-2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FLNP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started again its operation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reactor’s engineering systems were thoroughly modernized.  </a:t>
            </a: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7935" indent="-207935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MLIT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continued actively work for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JINR experiments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continues to develop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JINR Digital Ecosystem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updating its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administrative services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7935" indent="-207935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LRB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scientists published papers on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proton therapy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pharmaceuticals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that promote efficient repair of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stranded DNA break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7935" indent="-207935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BLTP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scientists achieved significant progress in theoretical, mathematical, nuclear, particle, relativistic heavy ion, &amp; solid-state physics as well as materials science;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conferences were organized with the active participation of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BLTP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including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Nucleus-2024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a session of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Physics Section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07935" indent="-207935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year, &gt;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people participated in the educational programs of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JINR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Centre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7935" indent="-207935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JINR dissertation councils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successfully worked to improve the qualifications of researchers from the Institute &amp; organizations in the Member States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07935" indent="-207935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issue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new online journal of JINR “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Science Review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was published. </a:t>
            </a: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7935" indent="-207935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competition of innovative activities at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JINR started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laboratories collected &amp; discussed requests</a:t>
            </a:r>
            <a:endParaRPr lang="en-RU" sz="2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125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D24527-253A-400E-99E9-6423810FDBC4}"/>
              </a:ext>
            </a:extLst>
          </p:cNvPr>
          <p:cNvSpPr txBox="1"/>
          <p:nvPr/>
        </p:nvSpPr>
        <p:spPr>
          <a:xfrm>
            <a:off x="1203014" y="81790"/>
            <a:ext cx="8742615" cy="400110"/>
          </a:xfrm>
          <a:prstGeom prst="rect">
            <a:avLst/>
          </a:prstGeom>
          <a:solidFill>
            <a:srgbClr val="CDFEFF"/>
          </a:solidFill>
        </p:spPr>
        <p:txBody>
          <a:bodyPr wrap="square">
            <a:spAutoFit/>
          </a:bodyPr>
          <a:lstStyle/>
          <a:p>
            <a:pPr marL="53921" algn="just">
              <a:spcBef>
                <a:spcPts val="352"/>
              </a:spcBef>
            </a:pPr>
            <a:r>
              <a:rPr lang="en-US" sz="2000" b="1" spc="-1" dirty="0">
                <a:solidFill>
                  <a:srgbClr val="00246B"/>
                </a:solidFill>
                <a:latin typeface="Arial"/>
              </a:rPr>
              <a:t>SC took note of the recommendations of PACs at Jan. ‘25 meetings</a:t>
            </a:r>
            <a:endParaRPr lang="ru-RU" sz="2000" b="1" spc="-1" dirty="0">
              <a:solidFill>
                <a:srgbClr val="00246B"/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E55D54-2B49-4377-A9D3-739E203363D3}"/>
              </a:ext>
            </a:extLst>
          </p:cNvPr>
          <p:cNvSpPr txBox="1"/>
          <p:nvPr/>
        </p:nvSpPr>
        <p:spPr>
          <a:xfrm>
            <a:off x="3129350" y="1476487"/>
            <a:ext cx="84673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6821" indent="-342900" algn="just" defTabSz="554492">
              <a:spcBef>
                <a:spcPts val="352"/>
              </a:spcBef>
              <a:buFont typeface="Arial" panose="020B0604020202020204" pitchFamily="34" charset="0"/>
              <a:buChar char="•"/>
            </a:pPr>
            <a:r>
              <a:rPr lang="en-US" sz="2000" i="1" spc="-1" dirty="0">
                <a:solidFill>
                  <a:srgbClr val="000000"/>
                </a:solidFill>
                <a:latin typeface="Arial"/>
                <a:ea typeface="DejaVu Sans"/>
              </a:rPr>
              <a:t>appreciated the </a:t>
            </a:r>
            <a:r>
              <a:rPr lang="en-US" sz="2000" b="1" i="1" spc="-1" dirty="0">
                <a:solidFill>
                  <a:srgbClr val="000000"/>
                </a:solidFill>
                <a:latin typeface="Arial"/>
                <a:ea typeface="DejaVu Sans"/>
              </a:rPr>
              <a:t>PAC’</a:t>
            </a:r>
            <a:r>
              <a:rPr lang="en-US" sz="2000" i="1" spc="-1" dirty="0">
                <a:solidFill>
                  <a:srgbClr val="000000"/>
                </a:solidFill>
                <a:latin typeface="Arial"/>
                <a:ea typeface="DejaVu Sans"/>
              </a:rPr>
              <a:t>s support for the signing of a </a:t>
            </a:r>
            <a:r>
              <a:rPr lang="en-US" sz="2000" b="1" i="1" spc="-1" dirty="0">
                <a:solidFill>
                  <a:srgbClr val="000000"/>
                </a:solidFill>
                <a:latin typeface="Arial"/>
                <a:ea typeface="DejaVu Sans"/>
              </a:rPr>
              <a:t>high-level agreement </a:t>
            </a:r>
            <a:r>
              <a:rPr lang="en-US" sz="2000" i="1" spc="-1" dirty="0">
                <a:solidFill>
                  <a:srgbClr val="000000"/>
                </a:solidFill>
                <a:latin typeface="Arial"/>
                <a:ea typeface="DejaVu Sans"/>
              </a:rPr>
              <a:t>between </a:t>
            </a:r>
            <a:r>
              <a:rPr lang="en-US" sz="2000" b="1" i="1" spc="-1" dirty="0">
                <a:solidFill>
                  <a:srgbClr val="000000"/>
                </a:solidFill>
                <a:latin typeface="Arial"/>
                <a:ea typeface="DejaVu Sans"/>
              </a:rPr>
              <a:t>JINR</a:t>
            </a:r>
            <a:r>
              <a:rPr lang="en-US" sz="2000" i="1" spc="-1" dirty="0">
                <a:solidFill>
                  <a:srgbClr val="000000"/>
                </a:solidFill>
                <a:latin typeface="Arial"/>
                <a:ea typeface="DejaVu Sans"/>
              </a:rPr>
              <a:t> &amp; </a:t>
            </a:r>
            <a:r>
              <a:rPr lang="en-US" sz="2000" b="1" i="1" spc="-1" dirty="0">
                <a:solidFill>
                  <a:srgbClr val="000000"/>
                </a:solidFill>
                <a:latin typeface="Arial"/>
                <a:ea typeface="DejaVu Sans"/>
              </a:rPr>
              <a:t>Ministry</a:t>
            </a:r>
            <a:r>
              <a:rPr lang="en-US" sz="2000" i="1" spc="-1" dirty="0">
                <a:solidFill>
                  <a:srgbClr val="000000"/>
                </a:solidFill>
                <a:latin typeface="Arial"/>
                <a:ea typeface="DejaVu Sans"/>
              </a:rPr>
              <a:t> of </a:t>
            </a:r>
            <a:r>
              <a:rPr lang="en-US" sz="2000" b="1" i="1" spc="-1" dirty="0">
                <a:solidFill>
                  <a:srgbClr val="000000"/>
                </a:solidFill>
                <a:latin typeface="Arial"/>
                <a:ea typeface="DejaVu Sans"/>
              </a:rPr>
              <a:t>Science</a:t>
            </a:r>
            <a:r>
              <a:rPr lang="en-US" sz="2000" i="1" spc="-1" dirty="0">
                <a:solidFill>
                  <a:srgbClr val="000000"/>
                </a:solidFill>
                <a:latin typeface="Arial"/>
                <a:ea typeface="DejaVu Sans"/>
              </a:rPr>
              <a:t> &amp; </a:t>
            </a:r>
            <a:r>
              <a:rPr lang="en-US" sz="2000" b="1" i="1" spc="-1" dirty="0">
                <a:solidFill>
                  <a:srgbClr val="000000"/>
                </a:solidFill>
                <a:latin typeface="Arial"/>
                <a:ea typeface="DejaVu Sans"/>
              </a:rPr>
              <a:t>Technology</a:t>
            </a:r>
            <a:r>
              <a:rPr lang="en-US" sz="2000" i="1" spc="-1" dirty="0">
                <a:solidFill>
                  <a:srgbClr val="000000"/>
                </a:solidFill>
                <a:latin typeface="Arial"/>
                <a:ea typeface="DejaVu Sans"/>
              </a:rPr>
              <a:t> (</a:t>
            </a:r>
            <a:r>
              <a:rPr lang="en-US" sz="2000" b="1" i="1" spc="-1" dirty="0">
                <a:solidFill>
                  <a:srgbClr val="000000"/>
                </a:solidFill>
                <a:latin typeface="Arial"/>
                <a:ea typeface="DejaVu Sans"/>
              </a:rPr>
              <a:t>China</a:t>
            </a:r>
            <a:r>
              <a:rPr lang="en-US" sz="2000" i="1" spc="-1" dirty="0">
                <a:solidFill>
                  <a:srgbClr val="000000"/>
                </a:solidFill>
                <a:latin typeface="Arial"/>
                <a:ea typeface="DejaVu Sans"/>
              </a:rPr>
              <a:t>) on the beginning of joint projects implementations;</a:t>
            </a:r>
            <a:endParaRPr lang="ru-RU" sz="2000" i="1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02C41C-4988-488E-91AB-AFFADE10EEFE}"/>
              </a:ext>
            </a:extLst>
          </p:cNvPr>
          <p:cNvSpPr txBox="1"/>
          <p:nvPr/>
        </p:nvSpPr>
        <p:spPr>
          <a:xfrm>
            <a:off x="3129351" y="2492150"/>
            <a:ext cx="876089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1856" indent="-207935" algn="just" defTabSz="554492">
              <a:spcBef>
                <a:spcPts val="352"/>
              </a:spcBef>
              <a:buFont typeface="Arial" panose="020B0604020202020204" pitchFamily="34" charset="0"/>
              <a:buChar char="•"/>
              <a:defRPr/>
            </a:pP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acknowledged the significant progress in the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  <a:ea typeface="DejaVu Sans"/>
              </a:rPr>
              <a:t>NICA collider 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commissioning;</a:t>
            </a:r>
          </a:p>
          <a:p>
            <a:pPr marL="261856" indent="-207935" algn="just" defTabSz="554492">
              <a:spcBef>
                <a:spcPts val="352"/>
              </a:spcBef>
              <a:buFont typeface="Arial" panose="020B0604020202020204" pitchFamily="34" charset="0"/>
              <a:buChar char="•"/>
              <a:defRPr/>
            </a:pP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noted that the main subsystems of the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  <a:ea typeface="DejaVu Sans"/>
              </a:rPr>
              <a:t>Phase-I MPD 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are produced;</a:t>
            </a:r>
          </a:p>
          <a:p>
            <a:pPr marL="261856" indent="-207935" algn="just" defTabSz="554492">
              <a:spcBef>
                <a:spcPts val="352"/>
              </a:spcBef>
              <a:buFont typeface="Arial" panose="020B0604020202020204" pitchFamily="34" charset="0"/>
              <a:buChar char="•"/>
              <a:defRPr/>
            </a:pP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appreciated the progress in the implementation of the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  <a:ea typeface="DejaVu Sans"/>
              </a:rPr>
              <a:t>BM@N 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project;</a:t>
            </a:r>
          </a:p>
          <a:p>
            <a:pPr marL="261856" indent="-207935" algn="just" defTabSz="554492">
              <a:spcBef>
                <a:spcPts val="352"/>
              </a:spcBef>
              <a:buFont typeface="Arial" panose="020B0604020202020204" pitchFamily="34" charset="0"/>
              <a:buChar char="•"/>
              <a:defRPr/>
            </a:pPr>
            <a:r>
              <a:rPr lang="en-US" sz="2000" i="1" spc="-1" dirty="0">
                <a:solidFill>
                  <a:srgbClr val="002060"/>
                </a:solidFill>
                <a:latin typeface="Arial"/>
              </a:rPr>
              <a:t>noted with satisfaction, that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</a:rPr>
              <a:t>SPD team </a:t>
            </a:r>
            <a:r>
              <a:rPr lang="en-US" sz="2000" i="1" spc="-1" dirty="0">
                <a:solidFill>
                  <a:srgbClr val="002060"/>
                </a:solidFill>
                <a:latin typeface="Arial"/>
              </a:rPr>
              <a:t>finalized the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</a:rPr>
              <a:t>TDR</a:t>
            </a:r>
            <a:r>
              <a:rPr lang="en-US" sz="2000" i="1" spc="-1" dirty="0">
                <a:solidFill>
                  <a:srgbClr val="002060"/>
                </a:solidFill>
                <a:latin typeface="Arial"/>
              </a:rPr>
              <a:t> &amp; started detector </a:t>
            </a:r>
            <a:r>
              <a:rPr lang="en-US" sz="2000" i="1" spc="-1" dirty="0">
                <a:solidFill>
                  <a:srgbClr val="002060"/>
                </a:solidFill>
              </a:rPr>
              <a:t>main system manufacture </a:t>
            </a:r>
            <a:r>
              <a:rPr lang="en-US" sz="2000" i="1" spc="-1" dirty="0">
                <a:solidFill>
                  <a:srgbClr val="002060"/>
                </a:solidFill>
                <a:latin typeface="Arial"/>
              </a:rPr>
              <a:t>&amp; preparation of computing infrastructure;</a:t>
            </a:r>
            <a:r>
              <a:rPr lang="ru-RU" sz="2000" i="1" spc="-1" dirty="0">
                <a:solidFill>
                  <a:srgbClr val="002060"/>
                </a:solidFill>
                <a:latin typeface="Arial"/>
                <a:ea typeface="DejaVu Sans"/>
              </a:rPr>
              <a:t> </a:t>
            </a:r>
            <a:endParaRPr lang="en-US" sz="2000" i="1" spc="-1" dirty="0">
              <a:solidFill>
                <a:srgbClr val="002060"/>
              </a:solidFill>
              <a:latin typeface="Arial"/>
              <a:ea typeface="DejaVu San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EA0DC-1D8A-4C2B-B418-2B659DB96D5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21" y="616831"/>
            <a:ext cx="3042261" cy="20278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C17F148-24D6-4E46-9F37-31F5588AF5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52" y="2861821"/>
            <a:ext cx="2992198" cy="17878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E8C0E1-B1BC-7141-8221-FB133BCF94B5}"/>
              </a:ext>
            </a:extLst>
          </p:cNvPr>
          <p:cNvSpPr txBox="1"/>
          <p:nvPr/>
        </p:nvSpPr>
        <p:spPr>
          <a:xfrm>
            <a:off x="137152" y="4885150"/>
            <a:ext cx="11753088" cy="1682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1856" indent="-207935" algn="just" defTabSz="554492">
              <a:spcBef>
                <a:spcPts val="352"/>
              </a:spcBef>
              <a:buFont typeface="Arial" panose="020B0604020202020204" pitchFamily="34" charset="0"/>
              <a:buChar char="•"/>
              <a:defRPr/>
            </a:pPr>
            <a:r>
              <a:rPr lang="en-US" sz="2000" i="1" spc="-1" dirty="0">
                <a:solidFill>
                  <a:srgbClr val="002060"/>
                </a:solidFill>
                <a:latin typeface="Arial"/>
              </a:rPr>
              <a:t>supported the PAC’s recommendation to open a new project “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</a:rPr>
              <a:t>Study of neutrino properties in accelerator experiments</a:t>
            </a:r>
            <a:r>
              <a:rPr lang="en-US" sz="2000" i="1" spc="-1" dirty="0">
                <a:solidFill>
                  <a:srgbClr val="002060"/>
                </a:solidFill>
                <a:latin typeface="Arial"/>
              </a:rPr>
              <a:t>”, comprising JINR’s participation in the ongoing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</a:rPr>
              <a:t>accelerator neutrino experiments </a:t>
            </a:r>
            <a:r>
              <a:rPr lang="en-US" sz="2000" b="1" i="1" spc="-1" dirty="0" err="1">
                <a:solidFill>
                  <a:srgbClr val="002060"/>
                </a:solidFill>
                <a:latin typeface="Arial"/>
              </a:rPr>
              <a:t>NOvA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</a:rPr>
              <a:t>, T2K, FASER, and </a:t>
            </a:r>
            <a:r>
              <a:rPr lang="en-US" sz="2000" b="1" i="1" spc="-1" dirty="0" err="1">
                <a:solidFill>
                  <a:srgbClr val="002060"/>
                </a:solidFill>
                <a:latin typeface="Arial"/>
              </a:rPr>
              <a:t>DsTau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</a:rPr>
              <a:t>;</a:t>
            </a:r>
          </a:p>
          <a:p>
            <a:pPr marL="261856" indent="-207935" algn="just" defTabSz="554492">
              <a:spcBef>
                <a:spcPts val="352"/>
              </a:spcBef>
              <a:buFont typeface="Arial" panose="020B0604020202020204" pitchFamily="34" charset="0"/>
              <a:buChar char="•"/>
              <a:defRPr/>
            </a:pPr>
            <a:r>
              <a:rPr lang="en-US" sz="2000" i="1" spc="-1" dirty="0">
                <a:solidFill>
                  <a:srgbClr val="002060"/>
                </a:solidFill>
                <a:latin typeface="Arial"/>
              </a:rPr>
              <a:t>appreciated the contributions of the JINR teams participating in the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</a:rPr>
              <a:t>LHC experiments </a:t>
            </a:r>
            <a:r>
              <a:rPr lang="en-US" sz="2000" i="1" spc="-1" dirty="0">
                <a:solidFill>
                  <a:srgbClr val="002060"/>
                </a:solidFill>
                <a:latin typeface="Arial"/>
              </a:rPr>
              <a:t>in physics analyses &amp; detector upgrades.</a:t>
            </a:r>
            <a:endParaRPr lang="ru-RU" sz="2000" i="1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180220-C095-D6BF-A5F1-C53C70A961A1}"/>
              </a:ext>
            </a:extLst>
          </p:cNvPr>
          <p:cNvSpPr txBox="1"/>
          <p:nvPr/>
        </p:nvSpPr>
        <p:spPr>
          <a:xfrm>
            <a:off x="3218688" y="570835"/>
            <a:ext cx="25085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921" algn="just" defTabSz="554492">
              <a:spcBef>
                <a:spcPts val="352"/>
              </a:spcBef>
            </a:pPr>
            <a:r>
              <a:rPr lang="en-US" sz="2000" b="1" u="sng" spc="-1" dirty="0">
                <a:solidFill>
                  <a:srgbClr val="00246B"/>
                </a:solidFill>
                <a:latin typeface="Arial"/>
                <a:ea typeface="DejaVu Sans"/>
              </a:rPr>
              <a:t>Particle physics</a:t>
            </a:r>
            <a:r>
              <a:rPr lang="ru-RU" sz="2000" b="1" u="sng" spc="-1" dirty="0">
                <a:solidFill>
                  <a:srgbClr val="00246B"/>
                </a:solidFill>
                <a:latin typeface="Arial"/>
                <a:ea typeface="DejaVu Sans"/>
              </a:rPr>
              <a:t>.</a:t>
            </a:r>
            <a:r>
              <a:rPr lang="ru-RU" sz="2000" b="1" spc="-1" dirty="0">
                <a:solidFill>
                  <a:srgbClr val="00246B"/>
                </a:solidFill>
                <a:latin typeface="Arial"/>
                <a:ea typeface="DejaVu Sans"/>
              </a:rPr>
              <a:t> </a:t>
            </a:r>
            <a:endParaRPr lang="en-US" sz="2000" b="1" spc="-1" dirty="0">
              <a:solidFill>
                <a:srgbClr val="00246B"/>
              </a:solidFill>
              <a:latin typeface="Arial"/>
              <a:ea typeface="DejaVu 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2FF49D-6504-9844-E437-2F737FB8BBFF}"/>
              </a:ext>
            </a:extLst>
          </p:cNvPr>
          <p:cNvSpPr txBox="1"/>
          <p:nvPr/>
        </p:nvSpPr>
        <p:spPr>
          <a:xfrm>
            <a:off x="3129350" y="1123928"/>
            <a:ext cx="58793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921" algn="just" defTabSz="554492">
              <a:spcBef>
                <a:spcPts val="352"/>
              </a:spcBef>
              <a:defRPr/>
            </a:pPr>
            <a:r>
              <a:rPr lang="en-US" sz="2000" b="1" spc="-1" dirty="0">
                <a:solidFill>
                  <a:srgbClr val="002060"/>
                </a:solidFill>
                <a:latin typeface="Arial"/>
                <a:ea typeface="DejaVu Sans"/>
              </a:rPr>
              <a:t>The Scientific Council:</a:t>
            </a:r>
            <a:endParaRPr lang="ru-RU" sz="2000" b="1" spc="-1" dirty="0">
              <a:solidFill>
                <a:srgbClr val="002060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412433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155270F-86F6-4606-8D5A-4590492D352F}"/>
              </a:ext>
            </a:extLst>
          </p:cNvPr>
          <p:cNvSpPr txBox="1"/>
          <p:nvPr/>
        </p:nvSpPr>
        <p:spPr>
          <a:xfrm>
            <a:off x="3364992" y="1007559"/>
            <a:ext cx="849782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6821" indent="-342900" algn="just" defTabSz="554492">
              <a:spcBef>
                <a:spcPts val="352"/>
              </a:spcBef>
              <a:buFont typeface="Arial" panose="020B0604020202020204" pitchFamily="34" charset="0"/>
              <a:buChar char="•"/>
              <a:defRPr/>
            </a:pP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appreciated the significance of the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  <a:ea typeface="DejaVu Sans"/>
              </a:rPr>
              <a:t>Baikal-GVD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 project &amp; the leading role of JINR in its implementation &amp; noted an important outcome achieved by the analysis of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  <a:ea typeface="DejaVu Sans"/>
              </a:rPr>
              <a:t>2018–2023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 data –– confirmation of the diffuse astrophysical neutrino flux observed by the </a:t>
            </a:r>
            <a:r>
              <a:rPr lang="en-US" sz="2000" b="1" i="1" spc="-1" dirty="0" err="1">
                <a:solidFill>
                  <a:srgbClr val="002060"/>
                </a:solidFill>
                <a:latin typeface="Arial"/>
                <a:ea typeface="DejaVu Sans"/>
              </a:rPr>
              <a:t>IceCube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 experiment with a significance of above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  <a:ea typeface="DejaVu Sans"/>
              </a:rPr>
              <a:t>5σ;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CED016-EFCE-4C87-A730-142F6D4B5E86}"/>
              </a:ext>
            </a:extLst>
          </p:cNvPr>
          <p:cNvSpPr txBox="1"/>
          <p:nvPr/>
        </p:nvSpPr>
        <p:spPr>
          <a:xfrm>
            <a:off x="66313" y="4219226"/>
            <a:ext cx="11796501" cy="1990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6821" indent="-342900" algn="just">
              <a:buFont typeface="Arial" panose="020B0604020202020204" pitchFamily="34" charset="0"/>
              <a:buChar char="•"/>
              <a:defRPr/>
            </a:pP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acknowledged  tremendous efforts to prepare for long-term experiments on  the spectroscopy  of  the isotopes of superheavy elements synthesized in the </a:t>
            </a:r>
            <a:r>
              <a:rPr lang="en-US" sz="2000" b="1" i="1" spc="-1" baseline="30000" dirty="0">
                <a:solidFill>
                  <a:srgbClr val="002060"/>
                </a:solidFill>
                <a:latin typeface="Arial"/>
                <a:ea typeface="DejaVu Sans"/>
              </a:rPr>
              <a:t>48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  <a:ea typeface="DejaVu Sans"/>
              </a:rPr>
              <a:t>Ca + </a:t>
            </a:r>
            <a:r>
              <a:rPr lang="en-US" sz="2000" b="1" i="1" spc="-1" baseline="30000" dirty="0">
                <a:solidFill>
                  <a:srgbClr val="002060"/>
                </a:solidFill>
                <a:latin typeface="Arial"/>
                <a:ea typeface="DejaVu Sans"/>
              </a:rPr>
              <a:t>242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  <a:ea typeface="DejaVu Sans"/>
              </a:rPr>
              <a:t>Pu 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reaction; </a:t>
            </a:r>
          </a:p>
          <a:p>
            <a:pPr marL="396821" indent="-342900" algn="just" defTabSz="554492">
              <a:spcBef>
                <a:spcPts val="352"/>
              </a:spcBef>
              <a:buFont typeface="Arial" panose="020B0604020202020204" pitchFamily="34" charset="0"/>
              <a:buChar char="•"/>
              <a:defRPr/>
            </a:pP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 greatly supported the program for studying the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  <a:ea typeface="DejaVu Sans"/>
              </a:rPr>
              <a:t>isotopes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 of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  <a:ea typeface="DejaVu Sans"/>
              </a:rPr>
              <a:t>superheavy elements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; endorsed the </a:t>
            </a:r>
            <a:r>
              <a:rPr lang="en-US" sz="2000" b="1" i="1" spc="-1" dirty="0">
                <a:solidFill>
                  <a:srgbClr val="002060"/>
                </a:solidFill>
              </a:rPr>
              <a:t>PAC 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recommendations to explore the possibility of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  <a:ea typeface="DejaVu Sans"/>
              </a:rPr>
              <a:t>designing a station 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to detect the mass &amp;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  <a:ea typeface="DejaVu Sans"/>
              </a:rPr>
              <a:t>TKE distributions of the fission fragments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; this would greatly enhance the comprehension of the fission process in an unknown mass region.</a:t>
            </a:r>
            <a:endParaRPr lang="ru-RU" sz="2000" i="1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D3E5FBF-9582-43C1-B867-C9F5C959449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00" y="275240"/>
            <a:ext cx="3285013" cy="2189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63F214-0605-1923-30F3-2E52FF2A30FE}"/>
              </a:ext>
            </a:extLst>
          </p:cNvPr>
          <p:cNvSpPr txBox="1"/>
          <p:nvPr/>
        </p:nvSpPr>
        <p:spPr>
          <a:xfrm>
            <a:off x="140200" y="2824362"/>
            <a:ext cx="116487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6821" indent="-342900" algn="just" defTabSz="554492">
              <a:spcBef>
                <a:spcPts val="352"/>
              </a:spcBef>
              <a:buFont typeface="Arial" panose="020B0604020202020204" pitchFamily="34" charset="0"/>
              <a:buChar char="•"/>
              <a:defRPr/>
            </a:pP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noted extensive work underway to start the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  <a:ea typeface="DejaVu Sans"/>
              </a:rPr>
              <a:t>LINAC-200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 facility at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  <a:ea typeface="DejaVu Sans"/>
              </a:rPr>
              <a:t>DLNP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, which is part of the future 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  <a:ea typeface="DejaVu Sans"/>
              </a:rPr>
              <a:t>LINAC-800</a:t>
            </a:r>
            <a:r>
              <a:rPr lang="en-US" sz="2000" i="1" spc="-1" dirty="0">
                <a:solidFill>
                  <a:srgbClr val="002060"/>
                </a:solidFill>
                <a:latin typeface="Arial"/>
                <a:ea typeface="DejaVu Sans"/>
              </a:rPr>
              <a:t> accelerator, indicated that r</a:t>
            </a:r>
            <a:r>
              <a:rPr lang="en-US" sz="2000" i="1" spc="-1" dirty="0">
                <a:solidFill>
                  <a:srgbClr val="002060"/>
                </a:solidFill>
              </a:rPr>
              <a:t>equests from the Laboratories &amp; research teams of JINR participating countries are the primary focus in the user research program, &amp; recommended to concentrate efforts on preparing the </a:t>
            </a:r>
            <a:r>
              <a:rPr lang="en-US" sz="2000" b="1" i="1" spc="-1" dirty="0">
                <a:solidFill>
                  <a:srgbClr val="002060"/>
                </a:solidFill>
              </a:rPr>
              <a:t>1-st experiments </a:t>
            </a:r>
            <a:r>
              <a:rPr lang="en-US" sz="2000" i="1" spc="-1" dirty="0">
                <a:solidFill>
                  <a:srgbClr val="002060"/>
                </a:solidFill>
              </a:rPr>
              <a:t>at </a:t>
            </a:r>
            <a:r>
              <a:rPr lang="en-US" sz="2000" b="1" i="1" spc="-1" dirty="0">
                <a:solidFill>
                  <a:srgbClr val="002060"/>
                </a:solidFill>
              </a:rPr>
              <a:t>LINAC-200;</a:t>
            </a:r>
            <a:r>
              <a:rPr lang="en-US" sz="2000" i="1" spc="-1" dirty="0">
                <a:solidFill>
                  <a:srgbClr val="002060"/>
                </a:solidFill>
              </a:rPr>
              <a:t> </a:t>
            </a:r>
            <a:endParaRPr lang="en-US" sz="2000" i="1" spc="-1" dirty="0">
              <a:solidFill>
                <a:srgbClr val="002060"/>
              </a:solidFill>
              <a:latin typeface="Arial"/>
              <a:ea typeface="DejaVu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B19762-B861-B9C5-4116-69751A800DB5}"/>
              </a:ext>
            </a:extLst>
          </p:cNvPr>
          <p:cNvSpPr txBox="1"/>
          <p:nvPr/>
        </p:nvSpPr>
        <p:spPr>
          <a:xfrm>
            <a:off x="3584448" y="11156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u="sng" spc="-1" dirty="0">
                <a:solidFill>
                  <a:srgbClr val="00246B"/>
                </a:solidFill>
                <a:latin typeface="Arial"/>
                <a:ea typeface="DejaVu Sans"/>
              </a:rPr>
              <a:t>Nuclear physics.</a:t>
            </a:r>
            <a:r>
              <a:rPr lang="en-GB" sz="2000" spc="-1" dirty="0">
                <a:solidFill>
                  <a:srgbClr val="00246B"/>
                </a:solidFill>
                <a:latin typeface="Arial"/>
                <a:ea typeface="DejaVu Sans"/>
              </a:rPr>
              <a:t> </a:t>
            </a:r>
            <a:endParaRPr lang="en-RU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0771A4-615A-5BF9-92DB-10E8CC5D6555}"/>
              </a:ext>
            </a:extLst>
          </p:cNvPr>
          <p:cNvSpPr txBox="1"/>
          <p:nvPr/>
        </p:nvSpPr>
        <p:spPr>
          <a:xfrm>
            <a:off x="3473330" y="630325"/>
            <a:ext cx="58793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921" algn="just" defTabSz="554492">
              <a:spcBef>
                <a:spcPts val="352"/>
              </a:spcBef>
              <a:defRPr/>
            </a:pPr>
            <a:r>
              <a:rPr lang="en-US" sz="2000" b="1" spc="-1" dirty="0">
                <a:solidFill>
                  <a:srgbClr val="002060"/>
                </a:solidFill>
                <a:latin typeface="Arial"/>
                <a:ea typeface="DejaVu Sans"/>
              </a:rPr>
              <a:t>The Scientific Council:</a:t>
            </a:r>
            <a:endParaRPr lang="ru-RU" sz="2000" b="1" spc="-1" dirty="0">
              <a:solidFill>
                <a:srgbClr val="002060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44002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6857</TotalTime>
  <Words>4041</Words>
  <Application>Microsoft Macintosh PowerPoint</Application>
  <PresentationFormat>Widescreen</PresentationFormat>
  <Paragraphs>257</Paragraphs>
  <Slides>29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Apple Casual</vt:lpstr>
      <vt:lpstr>Arial</vt:lpstr>
      <vt:lpstr>Calibri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Information on the Resolution of the JINR Scientific Council </vt:lpstr>
      <vt:lpstr>PowerPoint Presentation</vt:lpstr>
      <vt:lpstr>137th Session of the JINR Scientific Council 13–14 February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 the Resolution of the Session of the JINR Committee of Plenipotentiaries  25 March 2025, Dubna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yulia@jinr.ru</dc:creator>
  <dc:description/>
  <cp:lastModifiedBy>Vladimir Kekelidze</cp:lastModifiedBy>
  <cp:revision>263</cp:revision>
  <dcterms:created xsi:type="dcterms:W3CDTF">2023-10-10T06:45:04Z</dcterms:created>
  <dcterms:modified xsi:type="dcterms:W3CDTF">2025-06-23T05:37:43Z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i4>7</vt:i4>
  </property>
</Properties>
</file>