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169" r:id="rId1"/>
    <p:sldMasterId id="2147490448" r:id="rId2"/>
  </p:sldMasterIdLst>
  <p:notesMasterIdLst>
    <p:notesMasterId r:id="rId32"/>
  </p:notesMasterIdLst>
  <p:handoutMasterIdLst>
    <p:handoutMasterId r:id="rId33"/>
  </p:handoutMasterIdLst>
  <p:sldIdLst>
    <p:sldId id="3996" r:id="rId3"/>
    <p:sldId id="3986" r:id="rId4"/>
    <p:sldId id="3949" r:id="rId5"/>
    <p:sldId id="3987" r:id="rId6"/>
    <p:sldId id="3988" r:id="rId7"/>
    <p:sldId id="1481" r:id="rId8"/>
    <p:sldId id="1146" r:id="rId9"/>
    <p:sldId id="3990" r:id="rId10"/>
    <p:sldId id="3991" r:id="rId11"/>
    <p:sldId id="3992" r:id="rId12"/>
    <p:sldId id="3993" r:id="rId13"/>
    <p:sldId id="3995" r:id="rId14"/>
    <p:sldId id="3963" r:id="rId15"/>
    <p:sldId id="3984" r:id="rId16"/>
    <p:sldId id="446" r:id="rId17"/>
    <p:sldId id="3924" r:id="rId18"/>
    <p:sldId id="1996" r:id="rId19"/>
    <p:sldId id="3972" r:id="rId20"/>
    <p:sldId id="3882" r:id="rId21"/>
    <p:sldId id="295" r:id="rId22"/>
    <p:sldId id="3938" r:id="rId23"/>
    <p:sldId id="2016" r:id="rId24"/>
    <p:sldId id="3975" r:id="rId25"/>
    <p:sldId id="3946" r:id="rId26"/>
    <p:sldId id="3978" r:id="rId27"/>
    <p:sldId id="3980" r:id="rId28"/>
    <p:sldId id="3981" r:id="rId29"/>
    <p:sldId id="3997" r:id="rId30"/>
    <p:sldId id="1501" r:id="rId31"/>
  </p:sldIdLst>
  <p:sldSz cx="12192000" cy="6858000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" lastIdx="2" clrIdx="0"/>
  <p:cmAuthor id="2" name="Professional" initials="P" lastIdx="0" clrIdx="1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520E"/>
    <a:srgbClr val="D8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2" autoAdjust="0"/>
    <p:restoredTop sz="97066" autoAdjust="0"/>
  </p:normalViewPr>
  <p:slideViewPr>
    <p:cSldViewPr snapToGrid="0" snapToObjects="1">
      <p:cViewPr varScale="1">
        <p:scale>
          <a:sx n="88" d="100"/>
          <a:sy n="88" d="100"/>
        </p:scale>
        <p:origin x="786" y="90"/>
      </p:cViewPr>
      <p:guideLst>
        <p:guide orient="horz" pos="25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12" y="19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6B311779-0D22-4BFD-813F-27FD75ACC1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877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7" rIns="91916" bIns="45957" numCol="1" anchor="t" anchorCtr="0" compatLnSpc="1">
            <a:prstTxWarp prst="textNoShape">
              <a:avLst/>
            </a:prstTxWarp>
          </a:bodyPr>
          <a:lstStyle>
            <a:lvl1pPr algn="l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7C8B49B-EE43-45B6-9A3C-E05607329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7" y="0"/>
            <a:ext cx="2946876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7" rIns="91916" bIns="45957" numCol="1" anchor="t" anchorCtr="0" compatLnSpc="1">
            <a:prstTxWarp prst="textNoShape">
              <a:avLst/>
            </a:prstTxWarp>
          </a:bodyPr>
          <a:lstStyle>
            <a:lvl1pPr algn="r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44642324-A25A-4DD3-91B2-8A0ED8116B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00585"/>
            <a:ext cx="2946877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7" rIns="91916" bIns="45957" numCol="1" anchor="b" anchorCtr="0" compatLnSpc="1">
            <a:prstTxWarp prst="textNoShape">
              <a:avLst/>
            </a:prstTxWarp>
          </a:bodyPr>
          <a:lstStyle>
            <a:lvl1pPr algn="l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id="{2AF4145C-BF0B-497C-8462-D3CFDA684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7" y="9400585"/>
            <a:ext cx="2946876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7" rIns="91916" bIns="45957" numCol="1" anchor="b" anchorCtr="0" compatLnSpc="1">
            <a:prstTxWarp prst="textNoShape">
              <a:avLst/>
            </a:prstTxWarp>
          </a:bodyPr>
          <a:lstStyle>
            <a:lvl1pPr algn="r" defTabSz="918313">
              <a:defRPr sz="1300"/>
            </a:lvl1pPr>
          </a:lstStyle>
          <a:p>
            <a:fld id="{9C01EA6E-4E0F-4948-B74E-7131F544E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B46C2A-18FE-49FB-B030-73D874A8E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643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" tIns="0" rIns="9191" bIns="0" numCol="1" anchor="t" anchorCtr="0" compatLnSpc="1">
            <a:prstTxWarp prst="textNoShape">
              <a:avLst/>
            </a:prstTxWarp>
          </a:bodyPr>
          <a:lstStyle>
            <a:lvl1pPr algn="l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D6BEE6-5B32-4973-ACD1-003F2D0D2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507" y="1"/>
            <a:ext cx="2950055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" tIns="0" rIns="9191" bIns="0" numCol="1" anchor="t" anchorCtr="0" compatLnSpc="1">
            <a:prstTxWarp prst="textNoShape">
              <a:avLst/>
            </a:prstTxWarp>
          </a:bodyPr>
          <a:lstStyle>
            <a:lvl1pPr algn="r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800B5ED-D9E9-0146-B79B-7E0E7B52E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74700"/>
            <a:ext cx="66627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F3524C9-D133-4E9F-A0A4-5C58764528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864" y="4743997"/>
            <a:ext cx="4988244" cy="44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" tIns="0" rIns="919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Щелчок правит образец текста</a:t>
            </a:r>
          </a:p>
          <a:p>
            <a:pPr lvl="1"/>
            <a:r>
              <a:rPr lang="en-GB" noProof="0"/>
              <a:t>Второй уровень</a:t>
            </a:r>
          </a:p>
          <a:p>
            <a:pPr lvl="2"/>
            <a:r>
              <a:rPr lang="en-GB" noProof="0"/>
              <a:t>Третий уровень</a:t>
            </a:r>
          </a:p>
          <a:p>
            <a:pPr lvl="3"/>
            <a:r>
              <a:rPr lang="en-GB" noProof="0"/>
              <a:t>Четвертый уровень</a:t>
            </a:r>
          </a:p>
          <a:p>
            <a:pPr lvl="4"/>
            <a:r>
              <a:rPr lang="en-GB" noProof="0"/>
              <a:t>Пятый уровень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601F2055-1B73-49DD-8DCC-23BE9C3EE7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335"/>
            <a:ext cx="2951643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" tIns="0" rIns="9191" bIns="0" numCol="1" anchor="b" anchorCtr="0" compatLnSpc="1">
            <a:prstTxWarp prst="textNoShape">
              <a:avLst/>
            </a:prstTxWarp>
          </a:bodyPr>
          <a:lstStyle>
            <a:lvl1pPr algn="l" defTabSz="919043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9DA658D9-5452-4164-B1AD-36E1B018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507" y="9378335"/>
            <a:ext cx="2950055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" tIns="0" rIns="9191" bIns="0" numCol="1" anchor="b" anchorCtr="0" compatLnSpc="1">
            <a:prstTxWarp prst="textNoShape">
              <a:avLst/>
            </a:prstTxWarp>
          </a:bodyPr>
          <a:lstStyle>
            <a:lvl1pPr algn="r" defTabSz="918313">
              <a:defRPr sz="1300"/>
            </a:lvl1pPr>
          </a:lstStyle>
          <a:p>
            <a:fld id="{ECD644A1-98D1-484E-A8F1-D15CD792CC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74700"/>
            <a:ext cx="6662737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768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4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1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4493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0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86D8-94B4-45CB-98E0-AA47F8F07E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6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86D8-94B4-45CB-98E0-AA47F8F07E8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0A68-77B3-0363-A757-C68D877F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4CCCB762-6C46-2BB8-300A-61C85E549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F17BC385-B516-822F-1D2D-CF70CD727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F60994C-5FFE-6009-89CE-44477348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18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404704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21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394235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22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127802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092938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7C67-4BA3-EA38-6A87-42EF3590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6412B51-8FF8-59F8-5A6F-C84BCB7E6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0A4D04-81C0-2B1D-B399-624122231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E2A68-632F-4FC7-F61B-C1CB8CEA0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7411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D703F-6423-7CE5-0E24-876E88BC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D7150B-C0A4-8429-B575-2F155BF6B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892E2EE-D3DB-1943-F7AB-B0727655B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2F41F-571F-05AD-5E14-E6E082062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923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A1D2-4BA3-B9D0-9615-BB0CA660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42E408-6688-2DD5-A18C-8F06BA23E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CF855B-BBFF-8333-09FA-DB3D699B3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08581C-2506-C2D3-350E-8DE54346E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026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BE98F-A882-A0EE-5752-7B8688A72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7FEE972-7102-8B5D-C51E-B533B37C1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D44434-CBB1-5558-A316-704C2865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F22F50-DF5F-4657-4E55-3B22515DA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1155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3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428401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9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1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547" indent="-285980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919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487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055" indent="-228784" defTabSz="918313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622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191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1757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326" indent="-228784" defTabSz="9183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6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65689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7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3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337481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29300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475005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956390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431611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0509266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723A-C7E1-4605-FC9A-316990C3C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84061-4634-58E4-4828-C323AB35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DF59-DF63-8DCA-AAA7-C730A36B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CB21-63E9-4A28-8CB0-DCC19F50FD2C}" type="datetime1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3B17C-7430-79F4-9607-C688ACE8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Vladimir Karjavine. «Vladimir Karjavine. «Construction of CMS detector systems» 8.08.2024, JINR.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8252C-5B5B-1890-3B00-1E4E0E6D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35D6-E262-4895-8AAB-64865E26B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0484650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4996061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85" indent="0">
              <a:buNone/>
              <a:defRPr sz="1463"/>
            </a:lvl2pPr>
            <a:lvl3pPr marL="742969" indent="0">
              <a:buNone/>
              <a:defRPr sz="1300"/>
            </a:lvl3pPr>
            <a:lvl4pPr marL="1114453" indent="0">
              <a:buNone/>
              <a:defRPr sz="1138"/>
            </a:lvl4pPr>
            <a:lvl5pPr marL="1485937" indent="0">
              <a:buNone/>
              <a:defRPr sz="1138"/>
            </a:lvl5pPr>
            <a:lvl6pPr marL="1857421" indent="0">
              <a:buNone/>
              <a:defRPr sz="1138"/>
            </a:lvl6pPr>
            <a:lvl7pPr marL="2228906" indent="0">
              <a:buNone/>
              <a:defRPr sz="1138"/>
            </a:lvl7pPr>
            <a:lvl8pPr marL="2600390" indent="0">
              <a:buNone/>
              <a:defRPr sz="1138"/>
            </a:lvl8pPr>
            <a:lvl9pPr marL="2971874" indent="0">
              <a:buNone/>
              <a:defRPr sz="11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6050436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53171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4565191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767001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0466875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52395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8" y="273092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918329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85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9103864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0791338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5217880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9765244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5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6205784"/>
      </p:ext>
    </p:extLst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0567192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77801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801895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60589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507797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100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8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74472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38412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277E66C-39D7-094B-98CB-0BDD66B63567}"/>
              </a:ext>
            </a:extLst>
          </p:cNvPr>
          <p:cNvPicPr>
            <a:picLocks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3069" y="9527"/>
            <a:ext cx="67893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1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C83A2-1544-4A31-9C14-1A30940252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00" y="-142369"/>
            <a:ext cx="2087549" cy="1051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  <p:sldLayoutId id="2147490445" r:id="rId12"/>
    <p:sldLayoutId id="2147490446" r:id="rId13"/>
    <p:sldLayoutId id="2147490447" r:id="rId14"/>
    <p:sldLayoutId id="2147490463" r:id="rId15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975"/>
          </a:p>
        </p:txBody>
      </p:sp>
    </p:spTree>
    <p:extLst>
      <p:ext uri="{BB962C8B-B14F-4D97-AF65-F5344CB8AC3E}">
        <p14:creationId xmlns:p14="http://schemas.microsoft.com/office/powerpoint/2010/main" val="38279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9" r:id="rId1"/>
    <p:sldLayoutId id="2147490450" r:id="rId2"/>
    <p:sldLayoutId id="2147490451" r:id="rId3"/>
    <p:sldLayoutId id="2147490452" r:id="rId4"/>
    <p:sldLayoutId id="2147490453" r:id="rId5"/>
    <p:sldLayoutId id="2147490454" r:id="rId6"/>
    <p:sldLayoutId id="2147490455" r:id="rId7"/>
    <p:sldLayoutId id="2147490456" r:id="rId8"/>
    <p:sldLayoutId id="2147490457" r:id="rId9"/>
    <p:sldLayoutId id="2147490458" r:id="rId10"/>
    <p:sldLayoutId id="2147490459" r:id="rId11"/>
    <p:sldLayoutId id="2147490460" r:id="rId12"/>
    <p:sldLayoutId id="2147490461" r:id="rId13"/>
    <p:sldLayoutId id="2147490462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5pPr>
      <a:lvl6pPr marL="371485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6pPr>
      <a:lvl7pPr marL="742969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7pPr>
      <a:lvl8pPr marL="1114453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8pPr>
      <a:lvl9pPr marL="1485937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9pPr>
    </p:titleStyle>
    <p:bodyStyle>
      <a:lvl1pPr marL="278613" indent="-2786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75">
          <a:solidFill>
            <a:schemeClr val="tx1"/>
          </a:solidFill>
          <a:latin typeface="+mn-lt"/>
        </a:defRPr>
      </a:lvl2pPr>
      <a:lvl3pPr marL="92871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>
          <a:solidFill>
            <a:schemeClr val="tx1"/>
          </a:solidFill>
          <a:latin typeface="+mn-lt"/>
        </a:defRPr>
      </a:lvl3pPr>
      <a:lvl4pPr marL="1300195" indent="-185742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1625">
          <a:solidFill>
            <a:schemeClr val="tx1"/>
          </a:solidFill>
          <a:latin typeface="+mn-lt"/>
        </a:defRPr>
      </a:lvl4pPr>
      <a:lvl5pPr marL="167168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5pPr>
      <a:lvl6pPr marL="2043164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6pPr>
      <a:lvl7pPr marL="2414648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7pPr>
      <a:lvl8pPr marL="2786132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8pPr>
      <a:lvl9pPr marL="3157616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ki.cern.ch/twiki/bin/view/CMSPublic/DataQuality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link.springer.com/article/10.1007/JHEP07(2021)2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3299F9C3-BFAC-D64E-980C-45F253AB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088" y="1992705"/>
            <a:ext cx="689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JINR Theme </a:t>
            </a:r>
            <a:r>
              <a:rPr lang="en-GB" altLang="ru-RU" sz="2000" dirty="0">
                <a:solidFill>
                  <a:schemeClr val="accent2">
                    <a:lumMod val="75000"/>
                  </a:schemeClr>
                </a:solidFill>
              </a:rPr>
              <a:t>02-1-1083-2009</a:t>
            </a:r>
            <a:endParaRPr lang="pt-BR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BA2452-E55C-4348-B592-49EF6384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576" y="5789193"/>
            <a:ext cx="6696921" cy="66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62nd Meeting of the </a:t>
            </a:r>
            <a:r>
              <a:rPr lang="en-US" altLang="ru-RU" sz="1600" dirty="0" err="1">
                <a:solidFill>
                  <a:srgbClr val="002060"/>
                </a:solidFill>
                <a:latin typeface="+mn-lt"/>
              </a:rPr>
              <a:t>Programme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 Advisory Committee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June 23 2025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0278F6-0DFD-4C4B-9035-4C043C3A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80" y="639806"/>
            <a:ext cx="10397521" cy="12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Physics studies at the CMS experiment and the second phase of detector upgrade for operation in high luminosity conditions</a:t>
            </a:r>
          </a:p>
          <a:p>
            <a:pPr algn="ctr" eaLnBrk="1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(2026-2030)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  <a:cs typeface="PingFang SC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A0D42F40-6107-4841-9419-652519369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75" y="4382854"/>
            <a:ext cx="86473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</a:rPr>
              <a:t>Current projects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alt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CMS</a:t>
            </a: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. Physics research at the LHC. 02-1-1083-1-2010/2025 </a:t>
            </a:r>
          </a:p>
          <a:p>
            <a:pPr>
              <a:spcBef>
                <a:spcPts val="0"/>
              </a:spcBef>
              <a:buNone/>
            </a:pPr>
            <a:r>
              <a:rPr lang="pt-BR" altLang="ru-RU" sz="2000" dirty="0">
                <a:solidFill>
                  <a:schemeClr val="accent2">
                    <a:lumMod val="75000"/>
                  </a:schemeClr>
                </a:solidFill>
              </a:rPr>
              <a:t>CMS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ru-RU" sz="2000" dirty="0">
                <a:solidFill>
                  <a:schemeClr val="accent2">
                    <a:lumMod val="75000"/>
                  </a:schemeClr>
                </a:solidFill>
              </a:rPr>
              <a:t>detector upgrade</a:t>
            </a:r>
            <a:r>
              <a:rPr lang="pt-BR" altLang="ru-RU" sz="2000" dirty="0">
                <a:solidFill>
                  <a:schemeClr val="accent2">
                    <a:lumMod val="75000"/>
                  </a:schemeClr>
                </a:solidFill>
              </a:rPr>
              <a:t>. 02-1-1083-2-2010/2026  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1663527-B17F-464D-BE8B-27C2F5E0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950" y="2913924"/>
            <a:ext cx="4870650" cy="9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Leader: </a:t>
            </a:r>
            <a:r>
              <a:rPr lang="en-US" altLang="ru-RU" sz="1600" dirty="0" err="1">
                <a:solidFill>
                  <a:srgbClr val="002060"/>
                </a:solidFill>
                <a:latin typeface="+mn-lt"/>
              </a:rPr>
              <a:t>V.Yu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. Karjavine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Deputy Leader: S.V. Shmatov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Project Scientific Leader:</a:t>
            </a:r>
            <a:r>
              <a:rPr lang="ru-RU" altLang="ru-RU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latin typeface="+mn-lt"/>
              </a:rPr>
              <a:t>V.A. Matveev</a:t>
            </a:r>
            <a:endParaRPr lang="en-GB" alt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125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7" y="23382"/>
            <a:ext cx="9696410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Long-lived Particles with Dimuons (Displaced Dimuons)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A04FED7-6EF0-45C3-A0B0-1D0DBF78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6" y="1586586"/>
            <a:ext cx="3951196" cy="2811812"/>
          </a:xfrm>
          <a:prstGeom prst="rect">
            <a:avLst/>
          </a:prstGeom>
        </p:spPr>
      </p:pic>
      <p:pic>
        <p:nvPicPr>
          <p:cNvPr id="37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D5298B5-41A2-473D-B9A4-E8CC9218B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777" y="838194"/>
            <a:ext cx="3552730" cy="2116816"/>
          </a:xfrm>
          <a:prstGeom prst="rect">
            <a:avLst/>
          </a:prstGeom>
        </p:spPr>
      </p:pic>
      <p:sp>
        <p:nvSpPr>
          <p:cNvPr id="38" name="Прямоугольник 3">
            <a:extLst>
              <a:ext uri="{FF2B5EF4-FFF2-40B4-BE49-F238E27FC236}">
                <a16:creationId xmlns:a16="http://schemas.microsoft.com/office/drawing/2014/main" id="{2F476795-7DC4-4578-9C8D-97747CE83726}"/>
              </a:ext>
            </a:extLst>
          </p:cNvPr>
          <p:cNvSpPr/>
          <p:nvPr/>
        </p:nvSpPr>
        <p:spPr>
          <a:xfrm>
            <a:off x="4042391" y="3098712"/>
            <a:ext cx="405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proper lifetime c</a:t>
            </a:r>
            <a:r>
              <a:rPr lang="el-GR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τ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is greater than or comparable to the characteristic size of the (sub)detectors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1D6E757-0183-4750-A7EB-2CF6146F3857}"/>
              </a:ext>
            </a:extLst>
          </p:cNvPr>
          <p:cNvSpPr/>
          <p:nvPr/>
        </p:nvSpPr>
        <p:spPr>
          <a:xfrm>
            <a:off x="247696" y="4800094"/>
            <a:ext cx="381696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Long-lived particles (LLP) may have decay lengths up to several meters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traveling through the inner detector layers without leaving any trace 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056F0D0-EA4F-4D86-9CAF-15186B1F7362}"/>
              </a:ext>
            </a:extLst>
          </p:cNvPr>
          <p:cNvSpPr/>
          <p:nvPr/>
        </p:nvSpPr>
        <p:spPr>
          <a:xfrm>
            <a:off x="282310" y="760290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New (unconventional) topologies!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28">
            <a:extLst>
              <a:ext uri="{FF2B5EF4-FFF2-40B4-BE49-F238E27FC236}">
                <a16:creationId xmlns:a16="http://schemas.microsoft.com/office/drawing/2014/main" id="{5C96B50B-B7CD-421C-9598-00A9A10E068C}"/>
              </a:ext>
            </a:extLst>
          </p:cNvPr>
          <p:cNvSpPr/>
          <p:nvPr/>
        </p:nvSpPr>
        <p:spPr>
          <a:xfrm>
            <a:off x="8525892" y="760290"/>
            <a:ext cx="3383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rgbClr val="C00000"/>
                </a:solidFill>
                <a:latin typeface="+mj-lt"/>
              </a:rPr>
              <a:t>Ex., dark photon and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long-lived neutralinos decays</a:t>
            </a:r>
            <a:endParaRPr lang="en-US" alt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BE814-3C2C-449F-AAE2-E2A143A0C3EF}"/>
              </a:ext>
            </a:extLst>
          </p:cNvPr>
          <p:cNvSpPr txBox="1"/>
          <p:nvPr/>
        </p:nvSpPr>
        <p:spPr>
          <a:xfrm>
            <a:off x="9283764" y="2052788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Dark photon</a:t>
            </a:r>
          </a:p>
        </p:txBody>
      </p:sp>
      <p:sp>
        <p:nvSpPr>
          <p:cNvPr id="15" name="Arc 38">
            <a:extLst>
              <a:ext uri="{FF2B5EF4-FFF2-40B4-BE49-F238E27FC236}">
                <a16:creationId xmlns:a16="http://schemas.microsoft.com/office/drawing/2014/main" id="{9E6CF89A-6686-40A5-86CE-DD9F7B203B37}"/>
              </a:ext>
            </a:extLst>
          </p:cNvPr>
          <p:cNvSpPr/>
          <p:nvPr/>
        </p:nvSpPr>
        <p:spPr>
          <a:xfrm rot="18520160">
            <a:off x="9177384" y="1953823"/>
            <a:ext cx="384492" cy="490587"/>
          </a:xfrm>
          <a:prstGeom prst="arc">
            <a:avLst>
              <a:gd name="adj1" fmla="val 19143003"/>
              <a:gd name="adj2" fmla="val 0"/>
            </a:avLst>
          </a:prstGeom>
          <a:ln w="19050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30">
            <a:extLst>
              <a:ext uri="{FF2B5EF4-FFF2-40B4-BE49-F238E27FC236}">
                <a16:creationId xmlns:a16="http://schemas.microsoft.com/office/drawing/2014/main" id="{1FE3BBDB-0AFE-4190-AA23-C2406322F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9744" y="1306371"/>
            <a:ext cx="1897393" cy="17954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6D4BCD-2D86-4A5B-96DA-5B933B837917}"/>
              </a:ext>
            </a:extLst>
          </p:cNvPr>
          <p:cNvSpPr txBox="1"/>
          <p:nvPr/>
        </p:nvSpPr>
        <p:spPr>
          <a:xfrm>
            <a:off x="7996926" y="2429116"/>
            <a:ext cx="124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SM Higgs boson mixes with the dark-sector Higgs boson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4CC0AC-8CBA-42EF-B678-573D3DEF20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034" y="1450953"/>
            <a:ext cx="2188678" cy="14718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10FC20-FBDF-448D-AD45-4FC56DDF0B6C}"/>
              </a:ext>
            </a:extLst>
          </p:cNvPr>
          <p:cNvSpPr txBox="1"/>
          <p:nvPr/>
        </p:nvSpPr>
        <p:spPr>
          <a:xfrm>
            <a:off x="11178207" y="1225992"/>
            <a:ext cx="9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LLP neutralinos decays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BC528-87EE-4C20-9A49-D77978E2C123}"/>
              </a:ext>
            </a:extLst>
          </p:cNvPr>
          <p:cNvSpPr txBox="1"/>
          <p:nvPr/>
        </p:nvSpPr>
        <p:spPr>
          <a:xfrm>
            <a:off x="11089226" y="215026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RPV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id="{F56CD908-7212-4264-8D45-196C27AC532D}"/>
              </a:ext>
            </a:extLst>
          </p:cNvPr>
          <p:cNvSpPr/>
          <p:nvPr/>
        </p:nvSpPr>
        <p:spPr>
          <a:xfrm>
            <a:off x="10342337" y="6208125"/>
            <a:ext cx="1787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JHEP05 (2024) 047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D894D-1313-45ED-BCB9-ABAFB0F7DF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338" y="3318719"/>
            <a:ext cx="3701663" cy="267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7" descr="Diagram&#10;&#10;Description automatically generated">
            <a:extLst>
              <a:ext uri="{FF2B5EF4-FFF2-40B4-BE49-F238E27FC236}">
                <a16:creationId xmlns:a16="http://schemas.microsoft.com/office/drawing/2014/main" id="{F3A9EE34-E618-4151-AC45-260976A041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511" y="3901605"/>
            <a:ext cx="3473387" cy="268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11">
            <a:extLst>
              <a:ext uri="{FF2B5EF4-FFF2-40B4-BE49-F238E27FC236}">
                <a16:creationId xmlns:a16="http://schemas.microsoft.com/office/drawing/2014/main" id="{BF0FE0F6-0466-4BFB-8E1D-FE936C28413C}"/>
              </a:ext>
            </a:extLst>
          </p:cNvPr>
          <p:cNvSpPr/>
          <p:nvPr/>
        </p:nvSpPr>
        <p:spPr>
          <a:xfrm>
            <a:off x="8958456" y="3143186"/>
            <a:ext cx="183736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The first RUN3 results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648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17960-5185-498A-BEAB-C2D0AFB90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7" y="833441"/>
            <a:ext cx="1562795" cy="1123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DFFC1-41B0-4628-8681-C1486E936B22}"/>
              </a:ext>
            </a:extLst>
          </p:cNvPr>
          <p:cNvSpPr txBox="1"/>
          <p:nvPr/>
        </p:nvSpPr>
        <p:spPr>
          <a:xfrm>
            <a:off x="6952450" y="6281940"/>
            <a:ext cx="519305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  <a:latin typeface="+mn-lt"/>
              </a:rPr>
              <a:t>The most stringent limits on mass parameters of non-minimal Higgs scenarios, ex. 2HDM+s    </a:t>
            </a:r>
            <a:endParaRPr lang="ru-RU" sz="15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4A89AD-22FB-4EFC-A32C-0FF225CDF3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395" y="744151"/>
            <a:ext cx="6339147" cy="225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121" y="23382"/>
            <a:ext cx="9730925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Higgs Boson as a Tool to Search for the New Physics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B6AB69-77AA-41EE-ACAC-FC5E222139E6}"/>
              </a:ext>
            </a:extLst>
          </p:cNvPr>
          <p:cNvSpPr/>
          <p:nvPr/>
        </p:nvSpPr>
        <p:spPr>
          <a:xfrm>
            <a:off x="141357" y="3145771"/>
            <a:ext cx="5538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“New“ physics objects </a:t>
            </a:r>
            <a:r>
              <a:rPr lang="en-US" sz="20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 new decay channels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30F19-E9C9-4D3F-BCCE-5C99DFC72C62}"/>
              </a:ext>
            </a:extLst>
          </p:cNvPr>
          <p:cNvSpPr txBox="1"/>
          <p:nvPr/>
        </p:nvSpPr>
        <p:spPr>
          <a:xfrm>
            <a:off x="141357" y="3610407"/>
            <a:ext cx="69590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048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combinations of physics objects </a:t>
            </a:r>
            <a:r>
              <a:rPr lang="ru-RU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(</a:t>
            </a:r>
            <a:r>
              <a:rPr lang="en-US" sz="1600" dirty="0">
                <a:solidFill>
                  <a:srgbClr val="002060"/>
                </a:solidFill>
                <a:latin typeface="+mj-lt"/>
                <a:sym typeface="Symbol" panose="05050102010706020507" pitchFamily="18" charset="2"/>
              </a:rPr>
              <a:t>leptons/photons/jets)  and Missing Transverse Energy (MET)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9E22D4-4F45-4A47-BF86-3F51B569A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57" y="5007897"/>
            <a:ext cx="2034716" cy="1219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858C4D-8397-412E-B954-592C80EB2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878" y="4928093"/>
            <a:ext cx="2057578" cy="120406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0DD511-47EF-4B4E-AC7E-8EAEF3246DE5}"/>
              </a:ext>
            </a:extLst>
          </p:cNvPr>
          <p:cNvSpPr/>
          <p:nvPr/>
        </p:nvSpPr>
        <p:spPr>
          <a:xfrm>
            <a:off x="241866" y="4388429"/>
            <a:ext cx="3005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bbar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) </a:t>
            </a:r>
            <a:r>
              <a:rPr lang="ru-RU" sz="1600" dirty="0">
                <a:solidFill>
                  <a:srgbClr val="C00000"/>
                </a:solidFill>
              </a:rPr>
              <a:t>+ </a:t>
            </a:r>
            <a:r>
              <a:rPr lang="en-US" sz="1600" dirty="0">
                <a:solidFill>
                  <a:srgbClr val="C00000"/>
                </a:solidFill>
              </a:rPr>
              <a:t>a 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) =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bbar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 + MET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27C392-B19B-4F49-AD1C-50CB185C0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986" y="4783980"/>
            <a:ext cx="1999474" cy="149229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C62B92-F148-4429-ADFC-BF5B177FFE62}"/>
              </a:ext>
            </a:extLst>
          </p:cNvPr>
          <p:cNvSpPr/>
          <p:nvPr/>
        </p:nvSpPr>
        <p:spPr>
          <a:xfrm>
            <a:off x="4129460" y="4388374"/>
            <a:ext cx="2521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Z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+ </a:t>
            </a:r>
            <a:r>
              <a:rPr lang="en-US" sz="1600" dirty="0">
                <a:solidFill>
                  <a:srgbClr val="C00000"/>
                </a:solidFill>
              </a:rPr>
              <a:t>a (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) = Z ( </a:t>
            </a:r>
            <a:r>
              <a:rPr lang="en-US" sz="1600" dirty="0" err="1">
                <a:solidFill>
                  <a:srgbClr val="C00000"/>
                </a:solidFill>
                <a:sym typeface="Symbol" panose="05050102010706020507" pitchFamily="18" charset="2"/>
              </a:rPr>
              <a:t>ll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) + MET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A4C743-1463-483E-B85D-5ED291A15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145" y="4928093"/>
            <a:ext cx="1885203" cy="1289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12662-4A57-4CCE-88FF-16D7600779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916" y="3822732"/>
            <a:ext cx="3756502" cy="251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rrow: Right 5">
            <a:extLst>
              <a:ext uri="{FF2B5EF4-FFF2-40B4-BE49-F238E27FC236}">
                <a16:creationId xmlns:a16="http://schemas.microsoft.com/office/drawing/2014/main" id="{B69DEAAF-5C02-4645-97A4-443B3FBF0956}"/>
              </a:ext>
            </a:extLst>
          </p:cNvPr>
          <p:cNvSpPr/>
          <p:nvPr/>
        </p:nvSpPr>
        <p:spPr>
          <a:xfrm>
            <a:off x="7954530" y="4384208"/>
            <a:ext cx="216024" cy="47935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20AF48-30F4-4DC3-B85D-47CF5182FD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716" y="1174411"/>
            <a:ext cx="2879331" cy="247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E6377F-8186-47B1-A81B-05C534DFEEF8}"/>
              </a:ext>
            </a:extLst>
          </p:cNvPr>
          <p:cNvSpPr/>
          <p:nvPr/>
        </p:nvSpPr>
        <p:spPr>
          <a:xfrm>
            <a:off x="8373513" y="556442"/>
            <a:ext cx="34333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  <a:latin typeface="+mn-lt"/>
              </a:rPr>
              <a:t>Universality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is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a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powerful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test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the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validity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the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underlying</a:t>
            </a:r>
            <a:r>
              <a:rPr lang="ru-RU" sz="1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rgbClr val="C00000"/>
                </a:solidFill>
                <a:latin typeface="+mn-lt"/>
              </a:rPr>
              <a:t>physics</a:t>
            </a:r>
            <a:endParaRPr lang="ru-RU" sz="15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633168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New Algorithms and Selection Methods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3" y="1014926"/>
            <a:ext cx="11870236" cy="56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Muon reconstruction and Selection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high-momentum muons reconstruction and triggering, including AI methods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muon tracks </a:t>
            </a:r>
            <a:r>
              <a:rPr lang="en-US" altLang="ru-RU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reco</a:t>
            </a: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for HGCal testing and study of an efficiency of HGCal sensor elements  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Hits and track segments in Cathode Strip Chambers, CSC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HGCal based algorithms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particle-flow</a:t>
            </a: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algorithms for reconstruction of energy flows (information 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from all detector systems) </a:t>
            </a: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 MET </a:t>
            </a:r>
            <a:r>
              <a:rPr lang="en-US" altLang="ru-RU" sz="1800" dirty="0" err="1">
                <a:solidFill>
                  <a:schemeClr val="accent6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reco</a:t>
            </a:r>
            <a:endParaRPr lang="en-US" altLang="ru-RU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jet structure, charged particle multiplicity inside jets </a:t>
            </a:r>
          </a:p>
          <a:p>
            <a:pPr marL="0" indent="0">
              <a:spcBef>
                <a:spcPts val="1800"/>
              </a:spcBef>
              <a:buClr>
                <a:schemeClr val="tx1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Simulation of Physics Processes and Detector Facility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data cards of model parameters for the number of physics generators (EGM, dark matter scenarios, extended Higgs sector, Drell-Yan production, </a:t>
            </a:r>
            <a:r>
              <a:rPr lang="en-US" altLang="ru-RU" sz="18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etc</a:t>
            </a: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full chains of MC mass production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HGCal test facilities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HGCal working release in CMSSW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endParaRPr lang="en-US" altLang="ru-RU" sz="1800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снимок экрана, График, линия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5F272E-2EDF-432D-8646-0974487FD5D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932" y="2319708"/>
            <a:ext cx="3745865" cy="185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337962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EEB4BF-22EE-453A-99EA-FB94C9FB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90" y="-40344"/>
            <a:ext cx="10679289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JINR in WLCG/CMS Computing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5704A31-2C43-AAB1-8878-486E5F7EA406}"/>
              </a:ext>
            </a:extLst>
          </p:cNvPr>
          <p:cNvSpPr txBox="1"/>
          <p:nvPr/>
        </p:nvSpPr>
        <p:spPr>
          <a:xfrm>
            <a:off x="280923" y="955472"/>
            <a:ext cx="555128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INR grid Tier-1 and Tier-2 centers extensively used for processing and storing CMS data, ensuring 100% availability and reliability of services. </a:t>
            </a:r>
            <a:endParaRPr lang="en-RU" kern="1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 than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 billion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events were successfully processed by JINR Tier-1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000" lvl="0" indent="-180000" algn="just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RU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The J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INR</a:t>
            </a:r>
            <a:r>
              <a:rPr kumimoji="0" lang="en-RU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 Tier-1 is ranked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the second place among all </a:t>
            </a:r>
            <a:r>
              <a:rPr kumimoji="0" lang="en-RU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Tier-1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Times New Roman" panose="02020603050405020304" pitchFamily="18" charset="0"/>
              </a:rPr>
              <a:t>world centers for CMS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(with 1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en-US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ue circle with different colored numbers&#10;&#10;Description automatically generated">
            <a:extLst>
              <a:ext uri="{FF2B5EF4-FFF2-40B4-BE49-F238E27FC236}">
                <a16:creationId xmlns:a16="http://schemas.microsoft.com/office/drawing/2014/main" id="{FE7DBA3B-C0BC-B964-FDF5-ECDDCB9F54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858" y="960502"/>
            <a:ext cx="3288294" cy="2319439"/>
          </a:xfrm>
          <a:prstGeom prst="rect">
            <a:avLst/>
          </a:prstGeom>
        </p:spPr>
      </p:pic>
      <p:pic>
        <p:nvPicPr>
          <p:cNvPr id="19" name="Picture 18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E302AECA-F2CB-C493-DA35-D90A18BBFA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1521" y="1157227"/>
            <a:ext cx="2347067" cy="19259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1D458-9A90-418F-9B54-9A5AE89C5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42" y="3896031"/>
            <a:ext cx="11074316" cy="2573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B20564-A65F-F384-4529-79B155874632}"/>
              </a:ext>
            </a:extLst>
          </p:cNvPr>
          <p:cNvSpPr txBox="1"/>
          <p:nvPr/>
        </p:nvSpPr>
        <p:spPr>
          <a:xfrm>
            <a:off x="5887060" y="607602"/>
            <a:ext cx="340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 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rocessed by Tier-1 world centers </a:t>
            </a:r>
            <a:endParaRPr lang="en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7CAC4-E262-72AC-7021-58A14BDD3ED9}"/>
              </a:ext>
            </a:extLst>
          </p:cNvPr>
          <p:cNvSpPr txBox="1"/>
          <p:nvPr/>
        </p:nvSpPr>
        <p:spPr>
          <a:xfrm>
            <a:off x="9294608" y="614366"/>
            <a:ext cx="2616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 jobs ratio by JINR Tier-2 center </a:t>
            </a:r>
            <a:endParaRPr lang="en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56A9D-98AE-A7FF-791C-510448698FB2}"/>
              </a:ext>
            </a:extLst>
          </p:cNvPr>
          <p:cNvSpPr txBox="1"/>
          <p:nvPr/>
        </p:nvSpPr>
        <p:spPr>
          <a:xfrm>
            <a:off x="8969138" y="3167846"/>
            <a:ext cx="3111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More than 1.2 million CMS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jobs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above all Monte-Carlo production and analysis</a:t>
            </a:r>
            <a:endParaRPr lang="en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7B788-D712-7159-8A5C-995858CD185C}"/>
              </a:ext>
            </a:extLst>
          </p:cNvPr>
          <p:cNvSpPr txBox="1"/>
          <p:nvPr/>
        </p:nvSpPr>
        <p:spPr>
          <a:xfrm>
            <a:off x="590872" y="3595182"/>
            <a:ext cx="299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</a:rPr>
              <a:t>Resources pledged in 2025</a:t>
            </a:r>
          </a:p>
        </p:txBody>
      </p:sp>
    </p:spTree>
    <p:extLst>
      <p:ext uri="{BB962C8B-B14F-4D97-AF65-F5344CB8AC3E}">
        <p14:creationId xmlns:p14="http://schemas.microsoft.com/office/powerpoint/2010/main" val="11153287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40" y="9574"/>
            <a:ext cx="10786094" cy="620688"/>
          </a:xfrm>
        </p:spPr>
        <p:txBody>
          <a:bodyPr>
            <a:noAutofit/>
          </a:bodyPr>
          <a:lstStyle/>
          <a:p>
            <a:pPr defTabSz="912813" eaLnBrk="1" hangingPunct="1"/>
            <a:r>
              <a:rPr lang="en-US" altLang="ru-RU" sz="2800" b="1" kern="1200" dirty="0">
                <a:solidFill>
                  <a:srgbClr val="17375E"/>
                </a:solidFill>
                <a:latin typeface="+mn-lt"/>
                <a:ea typeface="+mn-ea"/>
                <a:cs typeface="Arial" panose="020B0604020202020204" pitchFamily="34" charset="0"/>
              </a:rPr>
              <a:t>JINR contribution to CMS Phase 1 Upgrade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DD7F84-5A45-70CB-9BDA-AD8AD34D6A2A}"/>
              </a:ext>
            </a:extLst>
          </p:cNvPr>
          <p:cNvSpPr txBox="1"/>
          <p:nvPr/>
        </p:nvSpPr>
        <p:spPr>
          <a:xfrm>
            <a:off x="1213406" y="1328218"/>
            <a:ext cx="9428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CMS Phase-1 upgrade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task: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to ensure reliable work of detectors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in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the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LHC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design operation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mode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at the energy of 13.6 TeV and instantaneous luminosity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L=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sym typeface="Symbol" pitchFamily="2" charset="2"/>
              </a:rPr>
              <a:t>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х10</a:t>
            </a:r>
            <a:r>
              <a:rPr kumimoji="0" lang="ru-RU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34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см</a:t>
            </a:r>
            <a:r>
              <a:rPr kumimoji="0" lang="ru-RU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-2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с</a:t>
            </a:r>
            <a:r>
              <a:rPr kumimoji="0" lang="ru-RU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-1</a:t>
            </a:r>
            <a:endParaRPr kumimoji="0" lang="en-US" sz="2400" i="0" u="none" strike="noStrike" kern="1200" cap="none" spc="0" normalizeH="0" baseline="3000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5A728-618E-1C30-CA66-34961E81FDD6}"/>
              </a:ext>
            </a:extLst>
          </p:cNvPr>
          <p:cNvSpPr txBox="1"/>
          <p:nvPr/>
        </p:nvSpPr>
        <p:spPr>
          <a:xfrm>
            <a:off x="875819" y="3125784"/>
            <a:ext cx="1078609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Arial" panose="020B0604020202020204" pitchFamily="34" charset="0"/>
              </a:rPr>
              <a:t>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Phase-1 upgrade completed during periods of long shutdowns LS1 and LS2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JINR contribute to the Muon Endcap and HCAL subsystems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7C6BBA4-2393-D67A-A37C-3AB0E1998F16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579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4585" y="13277"/>
            <a:ext cx="11479501" cy="44269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of the Endcap Muon system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097B468-6ACE-D8FA-E5BE-76DDB855C75A}"/>
              </a:ext>
            </a:extLst>
          </p:cNvPr>
          <p:cNvGrpSpPr/>
          <p:nvPr/>
        </p:nvGrpSpPr>
        <p:grpSpPr>
          <a:xfrm>
            <a:off x="4155143" y="4022916"/>
            <a:ext cx="3272225" cy="2379161"/>
            <a:chOff x="849655" y="4117777"/>
            <a:chExt cx="3770834" cy="2311428"/>
          </a:xfrm>
        </p:grpSpPr>
        <p:grpSp>
          <p:nvGrpSpPr>
            <p:cNvPr id="33" name="Group 9">
              <a:extLst>
                <a:ext uri="{FF2B5EF4-FFF2-40B4-BE49-F238E27FC236}">
                  <a16:creationId xmlns:a16="http://schemas.microsoft.com/office/drawing/2014/main" id="{22530F16-B50C-6AC8-F59C-6C235AB20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655" y="4117777"/>
              <a:ext cx="3000277" cy="2311428"/>
              <a:chOff x="777238" y="661722"/>
              <a:chExt cx="4767754" cy="3150424"/>
            </a:xfrm>
          </p:grpSpPr>
          <p:pic>
            <p:nvPicPr>
              <p:cNvPr id="36" name="Picture 3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8E348582-10F3-DC21-6F1E-F1B1CD742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38" y="661722"/>
                <a:ext cx="4767754" cy="315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464C6844-9C9B-D7DD-9FFD-ED2A63079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2446866"/>
                <a:ext cx="1659467" cy="898973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CH" altLang="en-CH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4E1F00C4-CAC0-76AC-5999-5CD9C020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933" y="4332139"/>
              <a:ext cx="770556" cy="1589613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CH" b="1" dirty="0">
                  <a:cs typeface="Times New Roman" panose="02020603050405020304" pitchFamily="18" charset="0"/>
                </a:rPr>
                <a:t>Inner rings stations: </a:t>
              </a:r>
            </a:p>
            <a:p>
              <a:pPr algn="ctr"/>
              <a:r>
                <a:rPr lang="en-US" altLang="en-CH" dirty="0">
                  <a:cs typeface="Times New Roman" panose="02020603050405020304" pitchFamily="18" charset="0"/>
                </a:rPr>
                <a:t>ME1/1, </a:t>
              </a:r>
            </a:p>
            <a:p>
              <a:pPr algn="ctr"/>
              <a:r>
                <a:rPr lang="en-US" altLang="en-CH" dirty="0">
                  <a:cs typeface="Times New Roman" panose="02020603050405020304" pitchFamily="18" charset="0"/>
                </a:rPr>
                <a:t>ME2/1, </a:t>
              </a:r>
            </a:p>
            <a:p>
              <a:pPr algn="ctr"/>
              <a:r>
                <a:rPr lang="en-US" altLang="en-CH" dirty="0">
                  <a:cs typeface="Times New Roman" panose="02020603050405020304" pitchFamily="18" charset="0"/>
                </a:rPr>
                <a:t>ME3/1,</a:t>
              </a:r>
              <a:endParaRPr lang="ru-RU" altLang="en-CH" dirty="0"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CH" dirty="0">
                  <a:cs typeface="Times New Roman" panose="02020603050405020304" pitchFamily="18" charset="0"/>
                </a:rPr>
                <a:t>ME4/1</a:t>
              </a:r>
              <a:r>
                <a:rPr lang="en-GB" altLang="en-CH" dirty="0"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GB" altLang="en-CH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Total 180 CSCs </a:t>
              </a:r>
              <a:endParaRPr lang="en-CH" altLang="en-CH" dirty="0"/>
            </a:p>
          </p:txBody>
        </p:sp>
        <p:cxnSp>
          <p:nvCxnSpPr>
            <p:cNvPr id="35" name="Straight Arrow Connector 20">
              <a:extLst>
                <a:ext uri="{FF2B5EF4-FFF2-40B4-BE49-F238E27FC236}">
                  <a16:creationId xmlns:a16="http://schemas.microsoft.com/office/drawing/2014/main" id="{273D1F42-D4B8-DF11-491B-E05F217ABEC4}"/>
                </a:ext>
              </a:extLst>
            </p:cNvPr>
            <p:cNvCxnSpPr>
              <a:cxnSpLocks/>
              <a:stCxn id="34" idx="1"/>
            </p:cNvCxnSpPr>
            <p:nvPr/>
          </p:nvCxnSpPr>
          <p:spPr bwMode="auto">
            <a:xfrm flipH="1">
              <a:off x="3262954" y="5126946"/>
              <a:ext cx="586979" cy="375947"/>
            </a:xfrm>
            <a:prstGeom prst="straightConnector1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9B820DA-BB78-B0A1-9C98-8834CECBA88B}"/>
              </a:ext>
            </a:extLst>
          </p:cNvPr>
          <p:cNvSpPr txBox="1"/>
          <p:nvPr/>
        </p:nvSpPr>
        <p:spPr>
          <a:xfrm>
            <a:off x="94731" y="4181610"/>
            <a:ext cx="40389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180 chambers of inner rings  were upgraded with the new electronics to sustain HL-LHC conditions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72 ME1/1 CSCs were equipped with the new on-chamber cooling systems.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9B48D80-1F01-D69E-6D5A-14B9F6692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"/>
          <a:stretch/>
        </p:blipFill>
        <p:spPr bwMode="auto">
          <a:xfrm>
            <a:off x="3920413" y="1193496"/>
            <a:ext cx="2962981" cy="19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A45A4FD-71AA-C0D3-6CCB-A0024299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585" y="3124105"/>
            <a:ext cx="2490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 Narrow" panose="020B0606020202030204" pitchFamily="34" charset="0"/>
              </a:rPr>
              <a:t>ME1/1 CSC  installation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pic>
        <p:nvPicPr>
          <p:cNvPr id="15" name="Picture 3" descr="A picture containing building, indoor, table, kitchen&#10;&#10;Description automatically generated">
            <a:extLst>
              <a:ext uri="{FF2B5EF4-FFF2-40B4-BE49-F238E27FC236}">
                <a16:creationId xmlns:a16="http://schemas.microsoft.com/office/drawing/2014/main" id="{71857613-6BBF-C7A1-63EF-65BE205A5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7642"/>
          <a:stretch/>
        </p:blipFill>
        <p:spPr bwMode="auto">
          <a:xfrm>
            <a:off x="6970163" y="1199191"/>
            <a:ext cx="2839706" cy="19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0ECCF5E8-FF5D-B9EE-A777-EDD63945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931" y="3096928"/>
            <a:ext cx="26455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 Narrow" panose="020B0606020202030204" pitchFamily="34" charset="0"/>
              </a:rPr>
              <a:t>CSC upgrade infrastructure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A6D682-B85F-955E-6D19-7CB2922AE390}"/>
              </a:ext>
            </a:extLst>
          </p:cNvPr>
          <p:cNvSpPr txBox="1"/>
          <p:nvPr/>
        </p:nvSpPr>
        <p:spPr>
          <a:xfrm>
            <a:off x="-1" y="1234682"/>
            <a:ext cx="392041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72 ME1/1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were disassembled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refurbished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 tested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reinstalled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New digital FE boards (DCFEBs)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installed on the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ME1/1</a:t>
            </a: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station - 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minimize dead time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3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DCFEBs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instead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</a:rPr>
              <a:t>of 1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at the bottom part of CSCs  to restore the trigger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up to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η </a:t>
            </a:r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=2.4 </a:t>
            </a:r>
          </a:p>
        </p:txBody>
      </p:sp>
      <p:pic>
        <p:nvPicPr>
          <p:cNvPr id="51" name="Picture 6" descr="A diagram of a computer component&#10;&#10;Description automatically generated">
            <a:extLst>
              <a:ext uri="{FF2B5EF4-FFF2-40B4-BE49-F238E27FC236}">
                <a16:creationId xmlns:a16="http://schemas.microsoft.com/office/drawing/2014/main" id="{D624C52F-F471-1EC0-77A8-D3C387C6B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6" y="4119818"/>
            <a:ext cx="4016102" cy="213514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EDB2B71-93E8-0A5F-D0EC-7CCD6BAE2409}"/>
              </a:ext>
            </a:extLst>
          </p:cNvPr>
          <p:cNvSpPr txBox="1"/>
          <p:nvPr/>
        </p:nvSpPr>
        <p:spPr>
          <a:xfrm>
            <a:off x="7711088" y="6254960"/>
            <a:ext cx="4242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Major part of CSC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Phase-2 </a:t>
            </a:r>
            <a:r>
              <a:rPr lang="en-US" sz="1600" kern="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upgrade completed in LS2. </a:t>
            </a:r>
            <a:endParaRPr lang="en-US" altLang="ru-RU" sz="16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875C2E-A9BB-1601-3EFA-23ABD4F7DEA9}"/>
              </a:ext>
            </a:extLst>
          </p:cNvPr>
          <p:cNvSpPr txBox="1"/>
          <p:nvPr/>
        </p:nvSpPr>
        <p:spPr>
          <a:xfrm>
            <a:off x="715467" y="3539277"/>
            <a:ext cx="9361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kern="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LS2 period 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- CSC electronics was replaced on detectors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of the inner rings Endcap stations. 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435F60B-CF69-5487-394E-07B5A617BD8A}"/>
              </a:ext>
            </a:extLst>
          </p:cNvPr>
          <p:cNvSpPr txBox="1">
            <a:spLocks/>
          </p:cNvSpPr>
          <p:nvPr/>
        </p:nvSpPr>
        <p:spPr bwMode="auto">
          <a:xfrm>
            <a:off x="11693681" y="6395573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F95CF-C8E6-E446-6FC8-FDFA79F4F802}"/>
              </a:ext>
            </a:extLst>
          </p:cNvPr>
          <p:cNvSpPr txBox="1"/>
          <p:nvPr/>
        </p:nvSpPr>
        <p:spPr>
          <a:xfrm>
            <a:off x="673592" y="646987"/>
            <a:ext cx="9917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LS1 period</a:t>
            </a:r>
            <a:r>
              <a:rPr lang="en-US" sz="2000" b="1" kern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– restoring number of ME1/1 FE cards (were reduced on construction staging).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CFEB7-F629-DBEC-A60A-FEFDADDD6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05" y="1207658"/>
            <a:ext cx="2209689" cy="1941848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CF76D375-A7C8-C970-1ADB-49326267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341" y="3096929"/>
            <a:ext cx="2117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Arial Narrow" panose="020B0606020202030204" pitchFamily="34" charset="0"/>
              </a:rPr>
              <a:t>CSC test stand</a:t>
            </a:r>
          </a:p>
        </p:txBody>
      </p:sp>
    </p:spTree>
    <p:extLst>
      <p:ext uri="{BB962C8B-B14F-4D97-AF65-F5344CB8AC3E}">
        <p14:creationId xmlns:p14="http://schemas.microsoft.com/office/powerpoint/2010/main" val="45939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F1B097-97F5-1476-3D27-9C84A558089E}"/>
              </a:ext>
            </a:extLst>
          </p:cNvPr>
          <p:cNvSpPr txBox="1"/>
          <p:nvPr/>
        </p:nvSpPr>
        <p:spPr>
          <a:xfrm>
            <a:off x="723899" y="-7797"/>
            <a:ext cx="10630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>
                <a:solidFill>
                  <a:srgbClr val="17375E"/>
                </a:solidFill>
                <a:latin typeface="+mn-lt"/>
                <a:cs typeface="Calibri" panose="020F0502020204030204" pitchFamily="34" charset="0"/>
              </a:rPr>
              <a:t>Upgrade of the Hadron Calorimeter, HCAL 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74F1BE7-5041-4C77-8133-156897A7DAE8}"/>
              </a:ext>
            </a:extLst>
          </p:cNvPr>
          <p:cNvSpPr txBox="1">
            <a:spLocks/>
          </p:cNvSpPr>
          <p:nvPr/>
        </p:nvSpPr>
        <p:spPr bwMode="auto">
          <a:xfrm>
            <a:off x="11763131" y="6621322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16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91A58-2656-055B-A84C-874E2909CEAF}"/>
              </a:ext>
            </a:extLst>
          </p:cNvPr>
          <p:cNvSpPr txBox="1"/>
          <p:nvPr/>
        </p:nvSpPr>
        <p:spPr>
          <a:xfrm>
            <a:off x="609390" y="510127"/>
            <a:ext cx="650145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HCAL </a:t>
            </a:r>
            <a:r>
              <a:rPr lang="en-US" sz="2000" b="1" kern="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upgrades </a:t>
            </a:r>
            <a:r>
              <a:rPr lang="en-US" alt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LS1, </a:t>
            </a:r>
            <a:r>
              <a:rPr lang="en-US" sz="2000" b="1" kern="0" dirty="0">
                <a:solidFill>
                  <a:srgbClr val="C00000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LS2 periods </a:t>
            </a:r>
            <a:endParaRPr lang="en-US" sz="2000" b="1" kern="0" dirty="0">
              <a:solidFill>
                <a:srgbClr val="C0000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Hybrid photodetectors(HPD) replaced with new silicon multipliers (SiPM)</a:t>
            </a:r>
          </a:p>
          <a:p>
            <a:r>
              <a:rPr lang="en-GB" sz="16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  - 3 times higher photon detection efficiency, 200 times higher gain</a:t>
            </a:r>
            <a:endParaRPr lang="en-US" altLang="ru-RU" sz="1600" dirty="0">
              <a:solidFill>
                <a:schemeClr val="accent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Increase dynamic range, rate capability, sub-ns timing, muon ID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Finer depth segmentation 4 in barrel, up to 7 in endcap</a:t>
            </a: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Number of channels increase by factor ~2.5;  </a:t>
            </a: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Depth dependent calibration.</a:t>
            </a:r>
          </a:p>
        </p:txBody>
      </p:sp>
      <p:pic>
        <p:nvPicPr>
          <p:cNvPr id="16" name="Рисунок 15" descr="Изображение выглядит как пластик, в помещении, магазин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3B7607CA-5176-DF2C-D74A-521F2B9A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73" y="907460"/>
            <a:ext cx="3946420" cy="51604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086A07-635B-C4AD-2512-C944207FC1D0}"/>
              </a:ext>
            </a:extLst>
          </p:cNvPr>
          <p:cNvSpPr txBox="1"/>
          <p:nvPr/>
        </p:nvSpPr>
        <p:spPr>
          <a:xfrm>
            <a:off x="7566673" y="6090848"/>
            <a:ext cx="3707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Commissioning of HCAL electronics</a:t>
            </a:r>
          </a:p>
        </p:txBody>
      </p:sp>
      <p:grpSp>
        <p:nvGrpSpPr>
          <p:cNvPr id="4" name="Группа 14">
            <a:extLst>
              <a:ext uri="{FF2B5EF4-FFF2-40B4-BE49-F238E27FC236}">
                <a16:creationId xmlns:a16="http://schemas.microsoft.com/office/drawing/2014/main" id="{CDF2C8F0-5DBF-2287-F656-BF7A1D5D9FD9}"/>
              </a:ext>
            </a:extLst>
          </p:cNvPr>
          <p:cNvGrpSpPr/>
          <p:nvPr/>
        </p:nvGrpSpPr>
        <p:grpSpPr>
          <a:xfrm>
            <a:off x="822688" y="2789554"/>
            <a:ext cx="5859812" cy="2243282"/>
            <a:chOff x="552335" y="4646543"/>
            <a:chExt cx="5406505" cy="2141149"/>
          </a:xfrm>
        </p:grpSpPr>
        <p:pic>
          <p:nvPicPr>
            <p:cNvPr id="6" name="Picture 5" descr="A diagram of a diagram of a structure&#10;&#10;Description automatically generated with medium confidence">
              <a:extLst>
                <a:ext uri="{FF2B5EF4-FFF2-40B4-BE49-F238E27FC236}">
                  <a16:creationId xmlns:a16="http://schemas.microsoft.com/office/drawing/2014/main" id="{6C0AF8D3-2659-0EA5-F07F-63F87772B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971" y="4646543"/>
              <a:ext cx="2750724" cy="1964839"/>
            </a:xfrm>
            <a:prstGeom prst="rect">
              <a:avLst/>
            </a:prstGeom>
          </p:spPr>
        </p:pic>
        <p:pic>
          <p:nvPicPr>
            <p:cNvPr id="10" name="Picture 9" descr="A diagram of a structure&#10;&#10;Description automatically generated">
              <a:extLst>
                <a:ext uri="{FF2B5EF4-FFF2-40B4-BE49-F238E27FC236}">
                  <a16:creationId xmlns:a16="http://schemas.microsoft.com/office/drawing/2014/main" id="{71CAE3C8-C3B8-3897-913A-956051BD3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335" y="4668379"/>
              <a:ext cx="2429928" cy="17264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03F20-3DEF-CAC9-492C-AAFD1BAC0BA8}"/>
                </a:ext>
              </a:extLst>
            </p:cNvPr>
            <p:cNvSpPr txBox="1"/>
            <p:nvPr/>
          </p:nvSpPr>
          <p:spPr>
            <a:xfrm>
              <a:off x="3285896" y="6493928"/>
              <a:ext cx="2672944" cy="293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10000"/>
                    </a:schemeClr>
                  </a:solidFill>
                  <a:effectLst/>
                  <a:latin typeface="+mn-lt"/>
                  <a:cs typeface="Arial" panose="020B0604020202020204" pitchFamily="34" charset="0"/>
                </a:rPr>
                <a:t>Barrel upgraded </a:t>
              </a:r>
              <a:r>
                <a:rPr lang="en-GB" sz="1400" dirty="0">
                  <a:solidFill>
                    <a:schemeClr val="accent1">
                      <a:lumMod val="10000"/>
                    </a:schemeClr>
                  </a:solidFill>
                  <a:latin typeface="+mn-lt"/>
                  <a:cs typeface="Arial" panose="020B0604020202020204" pitchFamily="34" charset="0"/>
                </a:rPr>
                <a:t>for RUN 3 (2023)</a:t>
              </a:r>
              <a:endParaRPr lang="en-RU" sz="1400" dirty="0">
                <a:solidFill>
                  <a:schemeClr val="accent1">
                    <a:lumMod val="1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780006-BD78-1062-0B3B-A81CB55F3F41}"/>
                </a:ext>
              </a:extLst>
            </p:cNvPr>
            <p:cNvSpPr txBox="1"/>
            <p:nvPr/>
          </p:nvSpPr>
          <p:spPr>
            <a:xfrm>
              <a:off x="639563" y="6481706"/>
              <a:ext cx="2400263" cy="293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10000"/>
                    </a:schemeClr>
                  </a:solidFill>
                  <a:effectLst/>
                  <a:latin typeface="+mn-lt"/>
                  <a:cs typeface="Arial" panose="020B0604020202020204" pitchFamily="34" charset="0"/>
                </a:rPr>
                <a:t>Endcap upgrade before 2018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56BFEA-A744-FEC6-8BC9-7C433958009C}"/>
              </a:ext>
            </a:extLst>
          </p:cNvPr>
          <p:cNvSpPr txBox="1"/>
          <p:nvPr/>
        </p:nvSpPr>
        <p:spPr>
          <a:xfrm>
            <a:off x="356544" y="5051662"/>
            <a:ext cx="6501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New front-end and back-end electronics </a:t>
            </a: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increase Particle Flow capability and 1-level trigger. </a:t>
            </a: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 Enable new triggers (e. g. long lived particles).</a:t>
            </a:r>
          </a:p>
          <a:p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Better timing information (0.5ns resolution);  </a:t>
            </a:r>
          </a:p>
          <a:p>
            <a:pPr eaLnBrk="1" hangingPunct="1"/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Encoding an energy value into 8 bits instead of 6 bits as now;</a:t>
            </a:r>
          </a:p>
          <a:p>
            <a:pPr eaLnBrk="1" hangingPunct="1"/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- Increase a bandwidth of data transfer from 1.6 Gbit/s to 4.8 Gbit/s. </a:t>
            </a:r>
          </a:p>
        </p:txBody>
      </p:sp>
    </p:spTree>
    <p:extLst>
      <p:ext uri="{BB962C8B-B14F-4D97-AF65-F5344CB8AC3E}">
        <p14:creationId xmlns:p14="http://schemas.microsoft.com/office/powerpoint/2010/main" val="1577060124"/>
      </p:ext>
    </p:extLst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845" y="2252457"/>
            <a:ext cx="11767757" cy="39337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The Phase-2 upgrade will be done during LS3 long shutdown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JINR will contribute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in High Granularity Calorimeter (HGCal) project.</a:t>
            </a:r>
          </a:p>
          <a:p>
            <a:pPr marL="3600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x-none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Design and construction of the HGCAL silicon and scintillator cassettes test facility</a:t>
            </a:r>
          </a:p>
          <a:p>
            <a:pPr marL="3600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x-none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Development of the HGCAL LV power supply system prototype  </a:t>
            </a:r>
            <a:endParaRPr lang="en-US" altLang="ru-RU" sz="24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JINR will 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Participate in the Endcap Muon system upgrade.</a:t>
            </a:r>
          </a:p>
          <a:p>
            <a:pPr marL="360000" lvl="1" indent="-2880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ME1/1 CSC upgrade and maintenance </a:t>
            </a:r>
          </a:p>
          <a:p>
            <a:pPr marL="360000" lvl="1" indent="-2880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Design and construction of the new ME1/1 Patch Panel</a:t>
            </a:r>
          </a:p>
          <a:p>
            <a:pPr marL="360000" lvl="1" indent="-2880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Design and construction of new tooling for ME1/1 CSC assembly and installation</a:t>
            </a:r>
            <a:endParaRPr lang="en-US" alt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0000" lvl="1" indent="-2880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ru-RU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CSC longevity study and searches for eco friendly gas mixtures R&amp;D.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6546B-BA3D-C81F-E353-3C534C6853DF}"/>
              </a:ext>
            </a:extLst>
          </p:cNvPr>
          <p:cNvSpPr txBox="1"/>
          <p:nvPr/>
        </p:nvSpPr>
        <p:spPr>
          <a:xfrm>
            <a:off x="719519" y="772401"/>
            <a:ext cx="10555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CMS Phase-2 upgrade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task: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ensure reliable work of detectors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in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High Luminosity LHC operation mode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(HL-LHC)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at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the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energy of 13.6 TeV and instantaneous luminosity L= 5-7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sym typeface="Symbol" panose="05050102010706020507" pitchFamily="18" charset="2"/>
              </a:rPr>
              <a:t>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10</a:t>
            </a:r>
            <a:r>
              <a:rPr kumimoji="0" lang="ru-RU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34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с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GB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-2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с</a:t>
            </a:r>
            <a:r>
              <a:rPr kumimoji="0" lang="ru-RU" sz="24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-1</a:t>
            </a:r>
            <a:endParaRPr lang="en-US" sz="2400" baseline="30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68423-17E6-0B8F-C0A9-9092930A02C1}"/>
              </a:ext>
            </a:extLst>
          </p:cNvPr>
          <p:cNvSpPr txBox="1"/>
          <p:nvPr/>
        </p:nvSpPr>
        <p:spPr>
          <a:xfrm>
            <a:off x="1875367" y="70037"/>
            <a:ext cx="8734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  <a:cs typeface="Calibri" panose="020F0502020204030204" pitchFamily="34" charset="0"/>
              </a:rPr>
              <a:t>JINR contribution to CMS Phase 2 Upgrade</a:t>
            </a:r>
          </a:p>
        </p:txBody>
      </p:sp>
    </p:spTree>
    <p:extLst>
      <p:ext uri="{BB962C8B-B14F-4D97-AF65-F5344CB8AC3E}">
        <p14:creationId xmlns:p14="http://schemas.microsoft.com/office/powerpoint/2010/main" val="427718766"/>
      </p:ext>
    </p:extLst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75FD-F6A3-CEBD-5CCE-0E10FF14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C8F61BE3-D5F4-C885-0A82-A17576BF0103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8C3D745F-6B53-3CE6-8AC1-30DAF5522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11" y="10518"/>
            <a:ext cx="10517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17375E"/>
                </a:solidFill>
                <a:latin typeface="+mn-lt"/>
                <a:cs typeface="Calibri" panose="020F0502020204030204" pitchFamily="34" charset="0"/>
              </a:rPr>
              <a:t>New LS3 Schedule</a:t>
            </a:r>
            <a:endParaRPr lang="en-US" altLang="ru-RU" sz="2800" b="1" dirty="0">
              <a:solidFill>
                <a:srgbClr val="17375E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E1ED64-F5DD-5851-AF38-9F12A77BCA78}"/>
              </a:ext>
            </a:extLst>
          </p:cNvPr>
          <p:cNvGrpSpPr/>
          <p:nvPr/>
        </p:nvGrpSpPr>
        <p:grpSpPr>
          <a:xfrm>
            <a:off x="26220" y="857442"/>
            <a:ext cx="12139560" cy="5490698"/>
            <a:chOff x="40508" y="843154"/>
            <a:chExt cx="12139560" cy="5490698"/>
          </a:xfrm>
        </p:grpSpPr>
        <p:pic>
          <p:nvPicPr>
            <p:cNvPr id="5" name="Picture 4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9B432649-1824-9556-6252-320884B7A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08" y="843154"/>
              <a:ext cx="12139560" cy="38145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4926E-361B-479A-FCDA-EFE1E62278E9}"/>
                </a:ext>
              </a:extLst>
            </p:cNvPr>
            <p:cNvSpPr txBox="1"/>
            <p:nvPr/>
          </p:nvSpPr>
          <p:spPr>
            <a:xfrm>
              <a:off x="892968" y="4902691"/>
              <a:ext cx="7222331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+mn-lt"/>
                </a:rPr>
                <a:t>Three identified risks for CMS</a:t>
              </a: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n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n-lt"/>
                </a:rPr>
                <a:t>readiness of detectors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n-lt"/>
                </a:rPr>
                <a:t> for installation</a:t>
              </a:r>
              <a:endParaRPr lang="en-GB" sz="1800" dirty="0">
                <a:solidFill>
                  <a:srgbClr val="C60013"/>
                </a:solidFill>
                <a:effectLst/>
                <a:latin typeface="+mn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n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n-lt"/>
                </a:rPr>
                <a:t>readiness of infrastructures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n-lt"/>
                </a:rPr>
                <a:t> to commission the detectors</a:t>
              </a:r>
              <a:endParaRPr lang="en-GB" sz="1800" dirty="0">
                <a:solidFill>
                  <a:srgbClr val="C60013"/>
                </a:solidFill>
                <a:effectLst/>
                <a:latin typeface="+mn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n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n-lt"/>
                </a:rPr>
                <a:t>very dense LS3 program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n-lt"/>
                </a:rPr>
                <a:t> and with high person-power needs</a:t>
              </a:r>
            </a:p>
          </p:txBody>
        </p:sp>
        <p:pic>
          <p:nvPicPr>
            <p:cNvPr id="7" name="Picture 6" descr="A row of colored rectangular objects&#10;&#10;Description automatically generated with medium confidence">
              <a:extLst>
                <a:ext uri="{FF2B5EF4-FFF2-40B4-BE49-F238E27FC236}">
                  <a16:creationId xmlns:a16="http://schemas.microsoft.com/office/drawing/2014/main" id="{437E8A31-1F27-768F-A2F6-DCD164F7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8665" y="4281212"/>
              <a:ext cx="22352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1783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B7FC-EF97-5963-8118-118F8F04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-23364"/>
            <a:ext cx="10912612" cy="6658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High Granularity Calorimeter (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HGCal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8E91-39F0-2DBA-39C9-4CB316A0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03" y="744520"/>
            <a:ext cx="11051191" cy="773025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HGCal will replace the present Endcap Calorimeter (ECAL and HCAL) and </a:t>
            </a:r>
            <a:r>
              <a:rPr lang="en-US" sz="2200" b="1" strike="noStrike" spc="-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Preshower</a:t>
            </a:r>
            <a:r>
              <a:rPr lang="en-US" sz="2200" b="1" strike="noStrike" spc="-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sub-systems</a:t>
            </a:r>
          </a:p>
          <a:p>
            <a:pPr marL="180000" indent="-180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Installation during next Long Shutdown (LS3) of LHC (lowering Q3 2027)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8A9E5-B3C9-D656-1CD0-1BE10296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June 26,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525-BCF2-17EF-982F-A1645AB0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HGCAL: Project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12615-3D80-C657-A35E-7E05763486D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81693" y="1847628"/>
            <a:ext cx="5808677" cy="4499834"/>
          </a:xfrm>
          <a:prstGeom prst="rect">
            <a:avLst/>
          </a:prstGeom>
          <a:ln w="0">
            <a:noFill/>
          </a:ln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608289E-E675-D315-ECBA-002B0603B863}"/>
              </a:ext>
            </a:extLst>
          </p:cNvPr>
          <p:cNvGrpSpPr/>
          <p:nvPr/>
        </p:nvGrpSpPr>
        <p:grpSpPr>
          <a:xfrm>
            <a:off x="359229" y="1934207"/>
            <a:ext cx="5108883" cy="4042054"/>
            <a:chOff x="52990" y="1734719"/>
            <a:chExt cx="6171823" cy="46491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4F347-C0C8-21B8-1EED-B2B73B5A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90" y="1734719"/>
              <a:ext cx="6171823" cy="464914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50B034-7F4B-CA61-960D-0D3052C267EB}"/>
                </a:ext>
              </a:extLst>
            </p:cNvPr>
            <p:cNvSpPr/>
            <p:nvPr/>
          </p:nvSpPr>
          <p:spPr>
            <a:xfrm>
              <a:off x="1391285" y="3009596"/>
              <a:ext cx="1618407" cy="1691236"/>
            </a:xfrm>
            <a:prstGeom prst="ellipse">
              <a:avLst/>
            </a:prstGeom>
            <a:noFill/>
            <a:ln w="4762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B739BC2-18C8-5B3C-1820-7A1FEB36E8E5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19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13892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33102" y="6547012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 smtClean="0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0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in CMS</a:t>
            </a:r>
            <a:endParaRPr lang="en-US" altLang="ru-RU" sz="2800" b="1" dirty="0">
              <a:solidFill>
                <a:srgbClr val="17375E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640B98-9FCB-424A-A237-93F11BBDB55A}"/>
              </a:ext>
            </a:extLst>
          </p:cNvPr>
          <p:cNvSpPr/>
          <p:nvPr/>
        </p:nvSpPr>
        <p:spPr>
          <a:xfrm>
            <a:off x="184935" y="1067504"/>
            <a:ext cx="657546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JINR has been actively involved in the CMS project  during </a:t>
            </a: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more then 30 years</a:t>
            </a:r>
            <a:endParaRPr lang="en-US" sz="1700" dirty="0">
              <a:solidFill>
                <a:srgbClr val="002060"/>
              </a:solidFill>
              <a:latin typeface="+mn-lt"/>
              <a:ea typeface="MS PGothic" panose="020B0600070205080204" pitchFamily="34" charset="-128"/>
            </a:endParaRP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carrying out the </a:t>
            </a: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CMS physics research program </a:t>
            </a: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design, construction, operation and upgrade of the  detectors for  the CMS endcap region </a:t>
            </a:r>
          </a:p>
          <a:p>
            <a:pPr marL="432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maintaining the efficient operation </a:t>
            </a: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of the CMS detector and participating in experimental data taking</a:t>
            </a:r>
          </a:p>
          <a:p>
            <a:pPr algn="just">
              <a:spcBef>
                <a:spcPts val="1200"/>
              </a:spcBef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main contribution of JINR was focused on </a:t>
            </a:r>
          </a:p>
          <a:p>
            <a:pPr marL="432000" indent="-216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Endcap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Hadron Calorimeter (HCAL)</a:t>
            </a:r>
          </a:p>
          <a:p>
            <a:pPr marL="432000" indent="-216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Forward Muon Station (ME1/1)</a:t>
            </a:r>
          </a:p>
          <a:p>
            <a:pPr lvl="0" algn="just">
              <a:spcBef>
                <a:spcPts val="1800"/>
              </a:spcBef>
              <a:defRPr/>
            </a:pP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Two periods of </a:t>
            </a:r>
            <a:r>
              <a:rPr lang="en-US" sz="1700" b="1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CMS upgrade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during</a:t>
            </a:r>
            <a:r>
              <a:rPr lang="en-US" sz="1700" b="1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LHC technical long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stops:</a:t>
            </a:r>
          </a:p>
          <a:p>
            <a:pPr marL="432000" marR="0" lvl="0" indent="-2160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2013–2015 (Long Stop 1,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LS1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32000" marR="0" lvl="0" indent="-2160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2019–2022 (Long Stop 2,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LS2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the goal is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to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ensure efficient operation of all systems at </a:t>
            </a:r>
            <a:r>
              <a:rPr lang="en-US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the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 LHC luminosity up to </a:t>
            </a:r>
            <a:r>
              <a:rPr lang="ru-RU" sz="1700" dirty="0">
                <a:solidFill>
                  <a:srgbClr val="002060"/>
                </a:solidFill>
                <a:latin typeface="Arial"/>
                <a:ea typeface="MS PGothic" panose="020B0600070205080204" pitchFamily="34" charset="-128"/>
              </a:rPr>
              <a:t>2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х10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см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-2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</a:t>
            </a:r>
            <a:r>
              <a:rPr kumimoji="0" lang="ru-RU" sz="1700" i="0" u="none" strike="noStrike" kern="1200" cap="none" spc="0" normalizeH="0" baseline="3000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-1 </a:t>
            </a:r>
            <a:r>
              <a:rPr kumimoji="0" lang="en-US" sz="1700" i="0" u="none" strike="noStrike" kern="1200" cap="none" spc="0" normalizeH="0" baseline="3000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 panose="020B0604020202020204" pitchFamily="34" charset="0"/>
              </a:rPr>
              <a:t>with a design value of proton-proton collision energy up to 13.6 TeV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6000" lvl="1"/>
            <a:endParaRPr lang="ru-RU" sz="1700" dirty="0">
              <a:solidFill>
                <a:srgbClr val="002060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FE7FC-2FF4-41D6-B52C-32BFEDFBA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04" y="3031643"/>
            <a:ext cx="5221397" cy="311678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0AFDE2-69C7-43A0-8D2D-62A4ECB16429}"/>
              </a:ext>
            </a:extLst>
          </p:cNvPr>
          <p:cNvSpPr/>
          <p:nvPr/>
        </p:nvSpPr>
        <p:spPr>
          <a:xfrm>
            <a:off x="7220035" y="620713"/>
            <a:ext cx="4576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The research program  was performed within </a:t>
            </a:r>
            <a:r>
              <a:rPr lang="en-US" sz="1600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RDMS Collaboration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bringing together physicists from more than twenty institutes from Russia and Member States of Joint Institute for Nuclear Research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+mn-lt"/>
              <a:ea typeface="MS PGothic" panose="020B0600070205080204" pitchFamily="34" charset="-128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This days: JINR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+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Armenia, Belarus, Georgia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Uzbekistan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DMS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3165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50CA-C864-13EB-8898-226FFBE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41" y="-2669"/>
            <a:ext cx="10079064" cy="692752"/>
          </a:xfrm>
        </p:spPr>
        <p:txBody>
          <a:bodyPr>
            <a:noAutofit/>
          </a:bodyPr>
          <a:lstStyle/>
          <a:p>
            <a:r>
              <a:rPr lang="en-US" sz="2800" b="1" kern="12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HGCal</a:t>
            </a:r>
            <a:r>
              <a:rPr lang="en-US" sz="2800" b="1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 Main Active Elements (Cassettes)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9712-EA7E-708F-FE18-46B5A8AC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June 26, 2023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3EA4AFF-4F1B-A4FD-6993-6165D016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682849"/>
            <a:ext cx="7996173" cy="7857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Cassettes: 30- or 60-degree segments, integrating module and ancillary electronics on a copper cooling plate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4CF800-E72E-E052-BB00-3E91DC2677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97" y="1749782"/>
            <a:ext cx="6416551" cy="445910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F01398D-8F33-9F56-85C4-452AD28AFF61}"/>
              </a:ext>
            </a:extLst>
          </p:cNvPr>
          <p:cNvGrpSpPr/>
          <p:nvPr/>
        </p:nvGrpSpPr>
        <p:grpSpPr>
          <a:xfrm rot="220560">
            <a:off x="7922791" y="3274523"/>
            <a:ext cx="3475119" cy="3223970"/>
            <a:chOff x="7970292" y="2582663"/>
            <a:chExt cx="3845604" cy="38417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276C238-F2CE-1729-F728-53899239AECE}"/>
                </a:ext>
              </a:extLst>
            </p:cNvPr>
            <p:cNvGrpSpPr/>
            <p:nvPr/>
          </p:nvGrpSpPr>
          <p:grpSpPr>
            <a:xfrm>
              <a:off x="7985020" y="2582663"/>
              <a:ext cx="3830876" cy="3816977"/>
              <a:chOff x="7630119" y="1857032"/>
              <a:chExt cx="4400142" cy="431677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76F826C-6378-42AF-8BFF-EE31907EB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0119" y="1857032"/>
                <a:ext cx="4400142" cy="4316772"/>
              </a:xfrm>
              <a:prstGeom prst="rect">
                <a:avLst/>
              </a:prstGeom>
              <a:solidFill>
                <a:schemeClr val="accent1"/>
              </a:solidFill>
            </p:spPr>
          </p:pic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D11BCED-D0AA-87F0-99D0-C9F3E41508A4}"/>
                  </a:ext>
                </a:extLst>
              </p:cNvPr>
              <p:cNvSpPr/>
              <p:nvPr/>
            </p:nvSpPr>
            <p:spPr>
              <a:xfrm>
                <a:off x="7990532" y="4450006"/>
                <a:ext cx="1010316" cy="1080654"/>
              </a:xfrm>
              <a:custGeom>
                <a:avLst/>
                <a:gdLst>
                  <a:gd name="connsiteX0" fmla="*/ 76733 w 1010316"/>
                  <a:gd name="connsiteY0" fmla="*/ 0 h 1080654"/>
                  <a:gd name="connsiteX1" fmla="*/ 959161 w 1010316"/>
                  <a:gd name="connsiteY1" fmla="*/ 287748 h 1080654"/>
                  <a:gd name="connsiteX2" fmla="*/ 952766 w 1010316"/>
                  <a:gd name="connsiteY2" fmla="*/ 402847 h 1080654"/>
                  <a:gd name="connsiteX3" fmla="*/ 1010316 w 1010316"/>
                  <a:gd name="connsiteY3" fmla="*/ 485975 h 1080654"/>
                  <a:gd name="connsiteX4" fmla="*/ 575496 w 1010316"/>
                  <a:gd name="connsiteY4" fmla="*/ 1080654 h 1080654"/>
                  <a:gd name="connsiteX5" fmla="*/ 402847 w 1010316"/>
                  <a:gd name="connsiteY5" fmla="*/ 908005 h 1080654"/>
                  <a:gd name="connsiteX6" fmla="*/ 249382 w 1010316"/>
                  <a:gd name="connsiteY6" fmla="*/ 690596 h 1080654"/>
                  <a:gd name="connsiteX7" fmla="*/ 115099 w 1010316"/>
                  <a:gd name="connsiteY7" fmla="*/ 434819 h 1080654"/>
                  <a:gd name="connsiteX8" fmla="*/ 0 w 1010316"/>
                  <a:gd name="connsiteY8" fmla="*/ 159860 h 1080654"/>
                  <a:gd name="connsiteX9" fmla="*/ 76733 w 1010316"/>
                  <a:gd name="connsiteY9" fmla="*/ 0 h 108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316" h="1080654">
                    <a:moveTo>
                      <a:pt x="76733" y="0"/>
                    </a:moveTo>
                    <a:lnTo>
                      <a:pt x="959161" y="287748"/>
                    </a:lnTo>
                    <a:lnTo>
                      <a:pt x="952766" y="402847"/>
                    </a:lnTo>
                    <a:lnTo>
                      <a:pt x="1010316" y="485975"/>
                    </a:lnTo>
                    <a:lnTo>
                      <a:pt x="575496" y="1080654"/>
                    </a:lnTo>
                    <a:lnTo>
                      <a:pt x="402847" y="908005"/>
                    </a:lnTo>
                    <a:lnTo>
                      <a:pt x="249382" y="690596"/>
                    </a:lnTo>
                    <a:lnTo>
                      <a:pt x="115099" y="434819"/>
                    </a:lnTo>
                    <a:lnTo>
                      <a:pt x="0" y="159860"/>
                    </a:lnTo>
                    <a:lnTo>
                      <a:pt x="76733" y="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DE63024-9E67-E007-09EE-314E243BB6C6}"/>
                </a:ext>
              </a:extLst>
            </p:cNvPr>
            <p:cNvSpPr/>
            <p:nvPr/>
          </p:nvSpPr>
          <p:spPr bwMode="auto">
            <a:xfrm>
              <a:off x="7970292" y="5911464"/>
              <a:ext cx="623249" cy="5129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3150DB-BBE1-0402-94B9-D955EC64415D}"/>
              </a:ext>
            </a:extLst>
          </p:cNvPr>
          <p:cNvCxnSpPr>
            <a:cxnSpLocks/>
          </p:cNvCxnSpPr>
          <p:nvPr/>
        </p:nvCxnSpPr>
        <p:spPr>
          <a:xfrm>
            <a:off x="6369273" y="3955781"/>
            <a:ext cx="1826839" cy="13164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7224CC-45C9-A33D-5BD2-F493BAF8D153}"/>
              </a:ext>
            </a:extLst>
          </p:cNvPr>
          <p:cNvSpPr txBox="1"/>
          <p:nvPr/>
        </p:nvSpPr>
        <p:spPr>
          <a:xfrm>
            <a:off x="6654417" y="1700151"/>
            <a:ext cx="55375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 different sensors thickness: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300um, 200um and 120um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 optimize radiation hardness in the range from 5x10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n/cm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for the Silicon-Scintillator cassettes (CE-H) up to 1x10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n/cm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- the inner radius of the all-silicon cassettes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Номер слайда 5">
            <a:extLst>
              <a:ext uri="{FF2B5EF4-FFF2-40B4-BE49-F238E27FC236}">
                <a16:creationId xmlns:a16="http://schemas.microsoft.com/office/drawing/2014/main" id="{AE3E351B-F1FF-4342-B8CE-74A904119BB5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20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40901"/>
      </p:ext>
    </p:extLst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62" y="-5996"/>
            <a:ext cx="1059542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b="1" dirty="0">
                <a:solidFill>
                  <a:srgbClr val="17375E"/>
                </a:solidFill>
                <a:latin typeface="+mj-lt"/>
              </a:rPr>
              <a:t>Setup for HGCal Cassettes Testing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5C382-39DD-0EEE-3B1F-A95D62C7F7DE}"/>
              </a:ext>
            </a:extLst>
          </p:cNvPr>
          <p:cNvSpPr txBox="1"/>
          <p:nvPr/>
        </p:nvSpPr>
        <p:spPr>
          <a:xfrm>
            <a:off x="2507590" y="6276686"/>
            <a:ext cx="840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Plan to have the test facility is ready for operation by the middle of 2025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95D049-0FE2-1CA5-C0D7-3DE03F689F2C}"/>
              </a:ext>
            </a:extLst>
          </p:cNvPr>
          <p:cNvSpPr txBox="1">
            <a:spLocks/>
          </p:cNvSpPr>
          <p:nvPr/>
        </p:nvSpPr>
        <p:spPr bwMode="auto">
          <a:xfrm>
            <a:off x="148090" y="3723671"/>
            <a:ext cx="2781097" cy="220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296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Test setup includes: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Racks for cassettes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    (inside cold rooms) 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Supporting frames for cassettes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Scintillation trigger planes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on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top and bottom of rooms)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Readout electronics  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FE104-A216-1488-511D-67EB785F1D5B}"/>
              </a:ext>
            </a:extLst>
          </p:cNvPr>
          <p:cNvSpPr txBox="1"/>
          <p:nvPr/>
        </p:nvSpPr>
        <p:spPr>
          <a:xfrm>
            <a:off x="5656498" y="550704"/>
            <a:ext cx="568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Commissioning of the scintillation trigger planes.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A02B9-151F-E6B5-AB23-809E98FB27CE}"/>
              </a:ext>
            </a:extLst>
          </p:cNvPr>
          <p:cNvSpPr txBox="1"/>
          <p:nvPr/>
        </p:nvSpPr>
        <p:spPr>
          <a:xfrm>
            <a:off x="508417" y="663846"/>
            <a:ext cx="4556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Cold rooms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were assembled at SX5 CERN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 descr="Изображение выглядит как в помещении, пол, стен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5968E676-000F-0473-36E5-87F1BC77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610" y="987168"/>
            <a:ext cx="3611962" cy="259145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93BF99-3474-AE82-052D-DD6E3E8EA6E1}"/>
              </a:ext>
            </a:extLst>
          </p:cNvPr>
          <p:cNvGrpSpPr/>
          <p:nvPr/>
        </p:nvGrpSpPr>
        <p:grpSpPr>
          <a:xfrm>
            <a:off x="2857590" y="3500643"/>
            <a:ext cx="1943874" cy="2643308"/>
            <a:chOff x="0" y="3413206"/>
            <a:chExt cx="1943874" cy="2643308"/>
          </a:xfrm>
        </p:grpSpPr>
        <p:pic>
          <p:nvPicPr>
            <p:cNvPr id="19" name="Рисунок 18" descr="Изображение выглядит как текст, снимок экран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83300673-536A-5CE6-D010-F60E9B214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194" y="3850480"/>
              <a:ext cx="1800680" cy="22060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27E294-D0F3-FE40-3735-64AFCCBF9B57}"/>
                </a:ext>
              </a:extLst>
            </p:cNvPr>
            <p:cNvSpPr txBox="1"/>
            <p:nvPr/>
          </p:nvSpPr>
          <p:spPr>
            <a:xfrm>
              <a:off x="0" y="3413206"/>
              <a:ext cx="194387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Cassette on the supporting frame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9E5D3-3F33-26A9-F71A-278D982761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62" y="1040384"/>
            <a:ext cx="4236186" cy="2388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04DCB-866B-4D53-EB35-E314F3416E06}"/>
              </a:ext>
            </a:extLst>
          </p:cNvPr>
          <p:cNvSpPr txBox="1"/>
          <p:nvPr/>
        </p:nvSpPr>
        <p:spPr>
          <a:xfrm>
            <a:off x="5344711" y="3931128"/>
            <a:ext cx="35446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Plane efficiency of ~98%.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 plane time resolution  ~0.9 ns.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Time resolution of 2 planes ~3ns.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385BB-939B-5BA6-3F2A-5AAB715B1E13}"/>
              </a:ext>
            </a:extLst>
          </p:cNvPr>
          <p:cNvSpPr txBox="1"/>
          <p:nvPr/>
        </p:nvSpPr>
        <p:spPr>
          <a:xfrm>
            <a:off x="5344711" y="5040202"/>
            <a:ext cx="64075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Triggers frequency in the fourfold coincidence mode: 130-160 Hz  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corresponds to ~3000 triggers per 1cm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in 10 days 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matches with the simulation: 10 days cassettes test cycle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  required minimum 1000 triggers per 1cm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A151576-840D-74F1-AC30-D3937F63699E}"/>
              </a:ext>
            </a:extLst>
          </p:cNvPr>
          <p:cNvGrpSpPr/>
          <p:nvPr/>
        </p:nvGrpSpPr>
        <p:grpSpPr>
          <a:xfrm>
            <a:off x="9115394" y="998293"/>
            <a:ext cx="2632214" cy="1863804"/>
            <a:chOff x="8967345" y="998293"/>
            <a:chExt cx="2632214" cy="186380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19270C5-07D5-17EA-DEBA-4982F942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7345" y="998293"/>
              <a:ext cx="2632214" cy="18638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B57F18-85D3-4E1C-F207-9B9345510DF2}"/>
                </a:ext>
              </a:extLst>
            </p:cNvPr>
            <p:cNvSpPr txBox="1"/>
            <p:nvPr/>
          </p:nvSpPr>
          <p:spPr>
            <a:xfrm>
              <a:off x="9120002" y="1930195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1 plane</a:t>
              </a:r>
              <a:r>
                <a:rPr lang="en-US" dirty="0"/>
                <a:t>~0.9 ns </a:t>
              </a:r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C8D2639-3A48-D90E-893F-E396619CE876}"/>
              </a:ext>
            </a:extLst>
          </p:cNvPr>
          <p:cNvGrpSpPr/>
          <p:nvPr/>
        </p:nvGrpSpPr>
        <p:grpSpPr>
          <a:xfrm>
            <a:off x="9118673" y="3013433"/>
            <a:ext cx="2632214" cy="1795809"/>
            <a:chOff x="8970624" y="2996015"/>
            <a:chExt cx="2632214" cy="17958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CA05ACE-4355-363F-3EBD-FA6CBD5C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0624" y="2996015"/>
              <a:ext cx="2632214" cy="179580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196BD6-FC63-9562-6DFD-CCB25A7DD25F}"/>
                </a:ext>
              </a:extLst>
            </p:cNvPr>
            <p:cNvSpPr txBox="1"/>
            <p:nvPr/>
          </p:nvSpPr>
          <p:spPr>
            <a:xfrm>
              <a:off x="9227524" y="3977697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2 plane</a:t>
              </a:r>
              <a:r>
                <a:rPr lang="en-US" dirty="0"/>
                <a:t>~2.4 ns </a:t>
              </a:r>
              <a:endParaRPr lang="ru-RU" dirty="0"/>
            </a:p>
          </p:txBody>
        </p:sp>
      </p:grp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2AB1F763-D5D2-834E-E2C5-7A44D26124A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712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5F70578-252C-DAB7-7DFA-2598AA62CF89}"/>
              </a:ext>
            </a:extLst>
          </p:cNvPr>
          <p:cNvCxnSpPr>
            <a:cxnSpLocks/>
          </p:cNvCxnSpPr>
          <p:nvPr/>
        </p:nvCxnSpPr>
        <p:spPr bwMode="auto">
          <a:xfrm>
            <a:off x="3595926" y="3921068"/>
            <a:ext cx="451978" cy="355577"/>
          </a:xfrm>
          <a:prstGeom prst="straightConnector1">
            <a:avLst/>
          </a:prstGeom>
          <a:ln w="254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yellow metal frame on a cardboard surface&#10;&#10;Description automatically generated">
            <a:extLst>
              <a:ext uri="{FF2B5EF4-FFF2-40B4-BE49-F238E27FC236}">
                <a16:creationId xmlns:a16="http://schemas.microsoft.com/office/drawing/2014/main" id="{03D1AE0C-A49D-0DFF-029D-864E48028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94" y="4276645"/>
            <a:ext cx="6041124" cy="2155211"/>
          </a:xfrm>
          <a:prstGeom prst="rect">
            <a:avLst/>
          </a:prstGeom>
        </p:spPr>
      </p:pic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969" y="23118"/>
            <a:ext cx="9712272" cy="5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Preparation to the Phase-2 ME1/1 CSC Upgrade in LS3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512514-E47D-F8A5-DBCC-4D6AAAC49729}"/>
              </a:ext>
            </a:extLst>
          </p:cNvPr>
          <p:cNvGrpSpPr/>
          <p:nvPr/>
        </p:nvGrpSpPr>
        <p:grpSpPr>
          <a:xfrm>
            <a:off x="4889267" y="782272"/>
            <a:ext cx="6907446" cy="2834786"/>
            <a:chOff x="3693937" y="405814"/>
            <a:chExt cx="8185736" cy="3144214"/>
          </a:xfrm>
        </p:grpSpPr>
        <p:pic>
          <p:nvPicPr>
            <p:cNvPr id="4" name="Picture 3" descr="A grey metal piece with many metal pipes&#10;&#10;Description automatically generated with medium confidence">
              <a:extLst>
                <a:ext uri="{FF2B5EF4-FFF2-40B4-BE49-F238E27FC236}">
                  <a16:creationId xmlns:a16="http://schemas.microsoft.com/office/drawing/2014/main" id="{83C76B2B-6A86-02AE-D786-2707CBE0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3937" y="1112706"/>
              <a:ext cx="4211452" cy="2410021"/>
            </a:xfrm>
            <a:prstGeom prst="rect">
              <a:avLst/>
            </a:prstGeom>
          </p:spPr>
        </p:pic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6C324FEF-2D11-DE84-7B41-910B90E43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471" y="405814"/>
              <a:ext cx="3436783" cy="443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ME1/1 Patch panel</a:t>
              </a:r>
              <a:endParaRPr lang="ru-RU" altLang="ru-RU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A25FC-D79E-98F0-AA77-03EAD4C60B0C}"/>
                </a:ext>
              </a:extLst>
            </p:cNvPr>
            <p:cNvSpPr txBox="1"/>
            <p:nvPr/>
          </p:nvSpPr>
          <p:spPr>
            <a:xfrm>
              <a:off x="8204284" y="922260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Prototype</a:t>
              </a:r>
              <a:endParaRPr lang="en-RU" sz="1800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BC1C1-AFA4-BBEA-FB96-855451C0BE48}"/>
                </a:ext>
              </a:extLst>
            </p:cNvPr>
            <p:cNvSpPr txBox="1"/>
            <p:nvPr/>
          </p:nvSpPr>
          <p:spPr>
            <a:xfrm>
              <a:off x="5096840" y="877294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3d model</a:t>
              </a:r>
              <a:endParaRPr lang="en-RU" sz="1800" dirty="0">
                <a:latin typeface="+mn-lt"/>
              </a:endParaRPr>
            </a:p>
          </p:txBody>
        </p:sp>
        <p:pic>
          <p:nvPicPr>
            <p:cNvPr id="18" name="Picture 17" descr="A close-up of a circuit board&#10;&#10;Description automatically generated">
              <a:extLst>
                <a:ext uri="{FF2B5EF4-FFF2-40B4-BE49-F238E27FC236}">
                  <a16:creationId xmlns:a16="http://schemas.microsoft.com/office/drawing/2014/main" id="{F2724887-4E43-FA38-42CE-987AB0A9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831" y="1267838"/>
              <a:ext cx="4013842" cy="2282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B5E8D2-B32C-B7B6-7314-A002BE6AE72C}"/>
              </a:ext>
            </a:extLst>
          </p:cNvPr>
          <p:cNvSpPr txBox="1"/>
          <p:nvPr/>
        </p:nvSpPr>
        <p:spPr>
          <a:xfrm>
            <a:off x="34063" y="1435597"/>
            <a:ext cx="464917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x-none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Patch Panel </a:t>
            </a:r>
            <a:r>
              <a:rPr lang="en-US" altLang="x-none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redesigned to fit more rigid envelope for endcap detectors cables and services in the CMS Phase-2 configuration</a:t>
            </a:r>
            <a:endParaRPr lang="en-US" altLang="x-none" sz="2000" dirty="0">
              <a:solidFill>
                <a:schemeClr val="accent6">
                  <a:lumMod val="75000"/>
                </a:schemeClr>
              </a:solidFill>
              <a:latin typeface="+mn-lt"/>
              <a:cs typeface="Arial Narrow" panose="020B0604020202020204" pitchFamily="34" charset="0"/>
            </a:endParaRPr>
          </a:p>
          <a:p>
            <a:pPr marL="252000" indent="-2520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80% parts for 36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 ME1/1 PP have been constructed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F9852-DB5F-50B4-F5ED-BD2BA167BE7C}"/>
              </a:ext>
            </a:extLst>
          </p:cNvPr>
          <p:cNvSpPr txBox="1"/>
          <p:nvPr/>
        </p:nvSpPr>
        <p:spPr>
          <a:xfrm>
            <a:off x="6666161" y="3769469"/>
            <a:ext cx="251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Loading machines </a:t>
            </a:r>
            <a:endParaRPr lang="en-R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600C9-6EB6-5D59-9990-3B4F049EACC3}"/>
              </a:ext>
            </a:extLst>
          </p:cNvPr>
          <p:cNvSpPr txBox="1"/>
          <p:nvPr/>
        </p:nvSpPr>
        <p:spPr>
          <a:xfrm>
            <a:off x="237862" y="4561916"/>
            <a:ext cx="4797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two loading machines </a:t>
            </a:r>
            <a:r>
              <a:rPr lang="en-US" altLang="ru-RU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extraction/installation of ME1/1 CSCs </a:t>
            </a:r>
            <a:r>
              <a:rPr lang="en-US" altLang="ru-RU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were constructed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0825195-76B0-0D59-212B-FDC6581967C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1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D903-1E30-0F0E-4C75-81CACB2D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7C65C-4EFF-60E0-DA4E-3F6CF82A44A4}"/>
              </a:ext>
            </a:extLst>
          </p:cNvPr>
          <p:cNvSpPr txBox="1"/>
          <p:nvPr/>
        </p:nvSpPr>
        <p:spPr>
          <a:xfrm>
            <a:off x="212964" y="753437"/>
            <a:ext cx="7552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Cathode Strip Chamber Longevity Study @ GIF++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8896-F270-9B2F-F784-005C4732E3E6}"/>
              </a:ext>
            </a:extLst>
          </p:cNvPr>
          <p:cNvSpPr txBox="1"/>
          <p:nvPr/>
        </p:nvSpPr>
        <p:spPr>
          <a:xfrm>
            <a:off x="5863881" y="5118139"/>
            <a:ext cx="445288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C00000"/>
                </a:solidFill>
                <a:latin typeface="+mj-lt"/>
              </a:rPr>
              <a:t>No aging effects </a:t>
            </a:r>
            <a:r>
              <a:rPr lang="en-GB" sz="1800" b="1" dirty="0">
                <a:solidFill>
                  <a:srgbClr val="C00000"/>
                </a:solidFill>
                <a:latin typeface="+mn-lt"/>
              </a:rPr>
              <a:t>observed</a:t>
            </a:r>
            <a:r>
              <a:rPr lang="en-GB" sz="1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 far</a:t>
            </a:r>
            <a:endParaRPr kumimoji="0" lang="en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7D604A-FF69-3E21-FD73-B316250391D9}"/>
              </a:ext>
            </a:extLst>
          </p:cNvPr>
          <p:cNvSpPr txBox="1"/>
          <p:nvPr/>
        </p:nvSpPr>
        <p:spPr>
          <a:xfrm>
            <a:off x="312658" y="1131461"/>
            <a:ext cx="10752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Irradiation setup: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ME1/1 and ME2/1 CSCs exposed with the 12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TBq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137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Cs gamma source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at the GIF++ Facility (HV-ON on 4 layers and HV-OFF on 2 layers kept as reference).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6FE1B-F009-3AFC-607D-1AD931358B34}"/>
              </a:ext>
            </a:extLst>
          </p:cNvPr>
          <p:cNvSpPr txBox="1"/>
          <p:nvPr/>
        </p:nvSpPr>
        <p:spPr>
          <a:xfrm>
            <a:off x="4450192" y="1782554"/>
            <a:ext cx="7280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CSCs spatial resolution as a function of the accumulated charge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667688-802E-B503-EB5D-29336C863DA2}"/>
              </a:ext>
            </a:extLst>
          </p:cNvPr>
          <p:cNvGrpSpPr/>
          <p:nvPr/>
        </p:nvGrpSpPr>
        <p:grpSpPr>
          <a:xfrm>
            <a:off x="1091449" y="2053579"/>
            <a:ext cx="9974116" cy="3165813"/>
            <a:chOff x="296518" y="1657070"/>
            <a:chExt cx="11409121" cy="35758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B4AB46-78EB-53D2-837F-C7B4C4DCC6CC}"/>
                </a:ext>
              </a:extLst>
            </p:cNvPr>
            <p:cNvGrpSpPr/>
            <p:nvPr/>
          </p:nvGrpSpPr>
          <p:grpSpPr>
            <a:xfrm>
              <a:off x="296518" y="1943636"/>
              <a:ext cx="3983069" cy="3131611"/>
              <a:chOff x="279749" y="1195226"/>
              <a:chExt cx="3984989" cy="255102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78D34E-528F-12A6-E99F-20BA9E1298E1}"/>
                  </a:ext>
                </a:extLst>
              </p:cNvPr>
              <p:cNvSpPr txBox="1"/>
              <p:nvPr/>
            </p:nvSpPr>
            <p:spPr>
              <a:xfrm>
                <a:off x="1917778" y="3376922"/>
                <a:ext cx="2346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2023 Test Beam at GIF++</a:t>
                </a:r>
                <a:endParaRPr lang="en-RU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Picture 4" descr="A machine in a factory&#10;&#10;Description automatically generated">
                <a:extLst>
                  <a:ext uri="{FF2B5EF4-FFF2-40B4-BE49-F238E27FC236}">
                    <a16:creationId xmlns:a16="http://schemas.microsoft.com/office/drawing/2014/main" id="{8BCF18F6-F38C-C647-D77D-8702B3D0F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74"/>
              <a:stretch/>
            </p:blipFill>
            <p:spPr>
              <a:xfrm>
                <a:off x="279749" y="1195226"/>
                <a:ext cx="3864073" cy="237436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22ECEE-C21C-C4AF-793A-BD9E1A7A0552}"/>
                  </a:ext>
                </a:extLst>
              </p:cNvPr>
              <p:cNvSpPr txBox="1"/>
              <p:nvPr/>
            </p:nvSpPr>
            <p:spPr>
              <a:xfrm>
                <a:off x="3534122" y="1606220"/>
                <a:ext cx="730616" cy="39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baseline="30000" dirty="0">
                    <a:solidFill>
                      <a:schemeClr val="bg1"/>
                    </a:solidFill>
                  </a:rPr>
                  <a:t>137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9D011-4486-0D1A-3F45-4E18F5E38448}"/>
                  </a:ext>
                </a:extLst>
              </p:cNvPr>
              <p:cNvSpPr txBox="1"/>
              <p:nvPr/>
            </p:nvSpPr>
            <p:spPr>
              <a:xfrm>
                <a:off x="2016830" y="1893400"/>
                <a:ext cx="883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ME1/1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D21E55-9D16-6A4D-2E03-ABB30B7DC804}"/>
                  </a:ext>
                </a:extLst>
              </p:cNvPr>
              <p:cNvSpPr txBox="1"/>
              <p:nvPr/>
            </p:nvSpPr>
            <p:spPr>
              <a:xfrm>
                <a:off x="766964" y="2101408"/>
                <a:ext cx="883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ME2/1</a:t>
                </a:r>
              </a:p>
            </p:txBody>
          </p:sp>
        </p:grpSp>
        <p:pic>
          <p:nvPicPr>
            <p:cNvPr id="19" name="Picture 18" descr="A graph of a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FF773B5A-EC9E-CD6A-8ADB-666EA448E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841" y="1657070"/>
              <a:ext cx="3638095" cy="3543599"/>
            </a:xfrm>
            <a:prstGeom prst="rect">
              <a:avLst/>
            </a:prstGeom>
          </p:spPr>
        </p:pic>
        <p:pic>
          <p:nvPicPr>
            <p:cNvPr id="21" name="Picture 20" descr="A graph of a number of red and blue points&#10;&#10;Description automatically generated">
              <a:extLst>
                <a:ext uri="{FF2B5EF4-FFF2-40B4-BE49-F238E27FC236}">
                  <a16:creationId xmlns:a16="http://schemas.microsoft.com/office/drawing/2014/main" id="{A36B3780-FEB5-A1AA-4828-A8BA9880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794" y="1689313"/>
              <a:ext cx="3653845" cy="354359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11D6C6-F2D7-5DE9-A453-AE4F81907CD5}"/>
              </a:ext>
            </a:extLst>
          </p:cNvPr>
          <p:cNvSpPr txBox="1"/>
          <p:nvPr/>
        </p:nvSpPr>
        <p:spPr>
          <a:xfrm>
            <a:off x="1021281" y="4932356"/>
            <a:ext cx="3907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 CSCs irradiation setup at GIF++ </a:t>
            </a:r>
            <a:endParaRPr lang="en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94DD59F-BB5E-A1B7-DF84-2FF9E349280C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51429-2D7D-7E97-E9BC-D20DE3518D86}"/>
              </a:ext>
            </a:extLst>
          </p:cNvPr>
          <p:cNvSpPr txBox="1"/>
          <p:nvPr/>
        </p:nvSpPr>
        <p:spPr>
          <a:xfrm>
            <a:off x="240248" y="5539384"/>
            <a:ext cx="1195175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Study of the CSC Parameters with new gas mixtures </a:t>
            </a:r>
            <a:r>
              <a:rPr lang="en-US" altLang="ru-RU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(Mini CSCs 30 x 30 cm</a:t>
            </a:r>
            <a:r>
              <a:rPr lang="en-US" altLang="ru-RU" sz="2000" baseline="30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2</a:t>
            </a:r>
            <a:r>
              <a:rPr lang="en-US" altLang="ru-RU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were constructed )</a:t>
            </a:r>
          </a:p>
          <a:p>
            <a:pPr>
              <a:spcBef>
                <a:spcPts val="600"/>
              </a:spcBef>
              <a:defRPr/>
            </a:pP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Motivation: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CSC use CF4 to protect anode wire from Si deposits, but it’s Global Warning Potential (GWP) is too high: ~ 7000 x CO</a:t>
            </a:r>
            <a:r>
              <a:rPr lang="en-GB" sz="2000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en-RU" sz="2000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7F8FD-F2AA-6A90-BD54-498598610C22}"/>
              </a:ext>
            </a:extLst>
          </p:cNvPr>
          <p:cNvSpPr txBox="1"/>
          <p:nvPr/>
        </p:nvSpPr>
        <p:spPr>
          <a:xfrm>
            <a:off x="1839132" y="43161"/>
            <a:ext cx="9645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2813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Cathode Strip Chamber Performance Study @ HL-LHC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696370"/>
      </p:ext>
    </p:extLst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0D11F-B78F-CAA1-4E7D-34754699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FE76B76A-59C2-7F26-B382-E0A64A72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Plan for 2025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B45C3B1-DF07-42D7-7514-13242ECA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90" y="804114"/>
            <a:ext cx="11517017" cy="524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marL="0" indent="-324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RUN-2 and RUN-3 data analysis.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Dimuons, Z + MET, </a:t>
            </a:r>
            <a:r>
              <a:rPr lang="en-US" altLang="ru-RU" sz="2000" b="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bbar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+ MET, dimuons + MET to search for the new physics and test the SM.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optimization of the hadronization model for the q/g jet fractions measurement.</a:t>
            </a:r>
          </a:p>
          <a:p>
            <a:pPr marL="180000" indent="-3240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2025 RUN-3 data taking within JINR responsibilities.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- Participation in shifts.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- Detectors operation and maintenance.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Detectors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performance study.</a:t>
            </a:r>
            <a:endParaRPr lang="en-US" altLang="ru-RU" sz="20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indent="-17775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HGCAL project.</a:t>
            </a:r>
          </a:p>
          <a:p>
            <a:pPr marL="36000" indent="0">
              <a:spcBef>
                <a:spcPts val="300"/>
              </a:spcBef>
              <a:buClr>
                <a:srgbClr val="002060"/>
              </a:buClr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- Launching of the HGCAL cassettes test facility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 </a:t>
            </a:r>
            <a:endParaRPr lang="ru-RU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6000" indent="0">
              <a:spcBef>
                <a:spcPts val="0"/>
              </a:spcBef>
              <a:buClr>
                <a:srgbClr val="002060"/>
              </a:buClr>
            </a:pPr>
            <a:r>
              <a:rPr lang="ru-RU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- </a:t>
            </a: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Powering of the cassette's assembly facilities</a:t>
            </a:r>
            <a:r>
              <a:rPr lang="ru-RU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en-US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indent="-16290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upgrade of Muon Endcap System. 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chemeClr val="accent6">
                    <a:lumMod val="50000"/>
                  </a:schemeClr>
                </a:solidFill>
              </a:rPr>
              <a:t>Preparation to the ME1/1 CSC upgrade during LS3.  </a:t>
            </a:r>
            <a:endParaRPr lang="en-US" altLang="ru-RU" sz="20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of the CSC detectors ageing effects study at GIF ++ facility.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20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and test of algorithms for reconstruction of the muon track segments.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2CC45465-6721-5611-F800-3E5D9D13EAB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52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F6DEF-5FED-D6D2-1583-8FA9BA749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FC677617-9CFD-3AE6-AEE7-1506D8BA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Staffing Resources 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7D5978B-B59E-78B5-2F95-8B6BDF92360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676B-0F7D-4408-A91C-BF5A5AD9301A}"/>
              </a:ext>
            </a:extLst>
          </p:cNvPr>
          <p:cNvSpPr txBox="1"/>
          <p:nvPr/>
        </p:nvSpPr>
        <p:spPr>
          <a:xfrm>
            <a:off x="801328" y="661098"/>
            <a:ext cx="11535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LHEP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32 (23.3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LIT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22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LTP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5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),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JINR Management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– 1 (0.1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FTE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 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6450C6F-3585-2049-B073-BA524E5A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27458"/>
              </p:ext>
            </p:extLst>
          </p:nvPr>
        </p:nvGraphicFramePr>
        <p:xfrm>
          <a:off x="1601336" y="1260733"/>
          <a:ext cx="6158605" cy="2349564"/>
        </p:xfrm>
        <a:graphic>
          <a:graphicData uri="http://schemas.openxmlformats.org/drawingml/2006/table">
            <a:tbl>
              <a:tblPr/>
              <a:tblGrid>
                <a:gridCol w="693594">
                  <a:extLst>
                    <a:ext uri="{9D8B030D-6E8A-4147-A177-3AD203B41FA5}">
                      <a16:colId xmlns:a16="http://schemas.microsoft.com/office/drawing/2014/main" val="3671654861"/>
                    </a:ext>
                  </a:extLst>
                </a:gridCol>
                <a:gridCol w="1841971">
                  <a:extLst>
                    <a:ext uri="{9D8B030D-6E8A-4147-A177-3AD203B41FA5}">
                      <a16:colId xmlns:a16="http://schemas.microsoft.com/office/drawing/2014/main" val="1857368363"/>
                    </a:ext>
                  </a:extLst>
                </a:gridCol>
                <a:gridCol w="1957010">
                  <a:extLst>
                    <a:ext uri="{9D8B030D-6E8A-4147-A177-3AD203B41FA5}">
                      <a16:colId xmlns:a16="http://schemas.microsoft.com/office/drawing/2014/main" val="1484250257"/>
                    </a:ext>
                  </a:extLst>
                </a:gridCol>
                <a:gridCol w="1666030">
                  <a:extLst>
                    <a:ext uri="{9D8B030D-6E8A-4147-A177-3AD203B41FA5}">
                      <a16:colId xmlns:a16="http://schemas.microsoft.com/office/drawing/2014/main" val="4078685021"/>
                    </a:ext>
                  </a:extLst>
                </a:gridCol>
              </a:tblGrid>
              <a:tr h="4486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№№</a:t>
                      </a:r>
                      <a:b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</a:b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п/п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Category 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 employees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Core staff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Amount of FTE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Associated Personnel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Amount of FTE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59561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scientific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staff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24,5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15,2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59449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engineers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7,9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15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3.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professionals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2,5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5446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4.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employees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2559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5.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workers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u="none" strike="noStrike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8793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u="none" strike="noStrike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</a:t>
                      </a:r>
                      <a:r>
                        <a:rPr lang="en-US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: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34,5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</a:rPr>
                        <a:t>15,2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8568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99CAD63-62D9-98C7-0B13-E57FFB86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77798"/>
              </p:ext>
            </p:extLst>
          </p:nvPr>
        </p:nvGraphicFramePr>
        <p:xfrm>
          <a:off x="132128" y="3913692"/>
          <a:ext cx="11841432" cy="241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83">
                  <a:extLst>
                    <a:ext uri="{9D8B030D-6E8A-4147-A177-3AD203B41FA5}">
                      <a16:colId xmlns:a16="http://schemas.microsoft.com/office/drawing/2014/main" val="1703761056"/>
                    </a:ext>
                  </a:extLst>
                </a:gridCol>
                <a:gridCol w="9844949">
                  <a:extLst>
                    <a:ext uri="{9D8B030D-6E8A-4147-A177-3AD203B41FA5}">
                      <a16:colId xmlns:a16="http://schemas.microsoft.com/office/drawing/2014/main" val="2637284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LHEP: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Aleksakhin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V.Yu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Afanasyev S.V.,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Budkovsky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D.V., Bunin P.D., Golunov A.O., Gorbunov I.N., Gorbunov N.V., Golova N.S., Ershov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Yu.V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Kamenev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A.Yu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 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Karzhavin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V.Yu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., Kilchakovskaya S.V.,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Kobylets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L.G. Kozlov D. N., Kurenkov A.M.,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Kutinova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O.V., Lanev A.V., Makankin A.M., Malakhov A.I.,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Milnov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G.D., Perelygin V.V., </a:t>
                      </a:r>
                      <a:r>
                        <a:rPr kumimoji="0" lang="en-US" sz="1400" b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Sakulin</a:t>
                      </a: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D.G., Smirnov V.A., Sukhov E.V., Ustinov V.V., Shalaev V.V., Shulga S.G., Zarubin A.V., Zhizhin I.A., Zaitsev A.A.</a:t>
                      </a:r>
                      <a:endParaRPr kumimoji="0" lang="ru-RU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5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LIT: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S.V. Shmatov,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Korenkov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A.O.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Golunov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A.G.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Dolbilov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I.A.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Kashunin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Khvedelidze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O.L. Kodolova,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Yu.V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Korsakov,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Mitsyn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A.N.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Moibenko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A.N. Nikitenko, N.N.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Voytishin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G.A.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Ososkov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 D.A. Oleynik,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Palchik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A.Sh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Petrosyan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   R. Semenov, I.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Satyshev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K.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Slizhevsky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T.A.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Strizh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E.N.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Tolochko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V.V.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Trofimov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1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LTP: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Kazakov D.I., Kozlov G.A., Savina M.V., Teryaev O.V., Zykunov V.A.</a:t>
                      </a:r>
                      <a:endParaRPr kumimoji="0" 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 JINR Management: 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Matveev V.A.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41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22828B-075E-4A28-BB82-929FDEB6F638}"/>
              </a:ext>
            </a:extLst>
          </p:cNvPr>
          <p:cNvSpPr txBox="1"/>
          <p:nvPr/>
        </p:nvSpPr>
        <p:spPr>
          <a:xfrm>
            <a:off x="8357421" y="1483261"/>
            <a:ext cx="334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A part of Associated personals will be reassigned as the JINR staff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3663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8B239-DB93-948C-9296-3C820C459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0C994842-8F9F-9ABC-BF0E-AA2C3C31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96" y="-4572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Cost Estimate of the Project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001B97A-E04E-9F58-8DDF-A0A6008AFBAB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E776E-028A-299F-F479-698D14E1306E}"/>
              </a:ext>
            </a:extLst>
          </p:cNvPr>
          <p:cNvSpPr txBox="1"/>
          <p:nvPr/>
        </p:nvSpPr>
        <p:spPr>
          <a:xfrm>
            <a:off x="139485" y="688214"/>
            <a:ext cx="120525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+mj-lt"/>
              </a:rPr>
              <a:t>Based on the official commitments of JINR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 </a:t>
            </a:r>
            <a:br>
              <a:rPr lang="en-US" sz="2000" dirty="0">
                <a:solidFill>
                  <a:schemeClr val="accent4"/>
                </a:solidFill>
                <a:latin typeface="+mj-lt"/>
              </a:rPr>
            </a:br>
            <a:endParaRPr lang="en-US" sz="500" dirty="0">
              <a:solidFill>
                <a:schemeClr val="accent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+mj-lt"/>
              </a:rPr>
              <a:t>MoU on the creation of the CMS detector (CERN-RRB-2024-039) and the corresponding addendums 	</a:t>
            </a:r>
            <a:r>
              <a:rPr lang="en-US" sz="1600" dirty="0">
                <a:solidFill>
                  <a:schemeClr val="accent4"/>
                </a:solidFill>
                <a:latin typeface="+mj-lt"/>
              </a:rPr>
              <a:t>Addendum No. 10 (CERN-MoU-2024-010)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  <a:latin typeface="+mj-lt"/>
              </a:rPr>
              <a:t>	Addendum No. 13 (CERN-MoU-2019-008)		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  <a:latin typeface="+mj-lt"/>
              </a:rPr>
              <a:t>	Addendum No. 14 (CERN-MoU-2019-009)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  <a:latin typeface="+mj-lt"/>
              </a:rPr>
              <a:t>	Addendum No. 15 (CERN-MoU-2019-036)</a:t>
            </a:r>
          </a:p>
          <a:p>
            <a:pPr lvl="1"/>
            <a:endParaRPr lang="en-US" sz="500" dirty="0">
              <a:solidFill>
                <a:schemeClr val="accent4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+mj-lt"/>
              </a:rPr>
              <a:t>MoU on the participation of JINR in the HGCal CMS project (CMS2020-010).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6E023-5D65-E5A3-1ABA-C217ED89D44F}"/>
              </a:ext>
            </a:extLst>
          </p:cNvPr>
          <p:cNvSpPr txBox="1"/>
          <p:nvPr/>
        </p:nvSpPr>
        <p:spPr>
          <a:xfrm>
            <a:off x="355459" y="2891124"/>
            <a:ext cx="1171772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Main cost items</a:t>
            </a:r>
          </a:p>
          <a:p>
            <a:pPr lvl="0" algn="just"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Common funds</a:t>
            </a:r>
            <a:endParaRPr lang="ru-RU" sz="18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A payment (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M&amp;O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cat.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A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 for 24 authors:  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1300 </a:t>
            </a:r>
            <a:r>
              <a:rPr lang="en-US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effectLst/>
                <a:latin typeface="+mn-lt"/>
                <a:ea typeface="Aptos" panose="020B0004020202020204" pitchFamily="34" charset="0"/>
              </a:rPr>
              <a:t>(260 </a:t>
            </a:r>
            <a:r>
              <a:rPr lang="ru-RU" sz="1600" kern="100" dirty="0" err="1"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latin typeface="+mn-lt"/>
                <a:ea typeface="Aptos" panose="020B0004020202020204" pitchFamily="34" charset="0"/>
              </a:rPr>
              <a:t>per year)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payment (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M&amp;O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cat. B): 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365 </a:t>
            </a:r>
            <a:r>
              <a:rPr lang="en-US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</a:rPr>
              <a:t>(7</a:t>
            </a:r>
            <a:r>
              <a:rPr lang="ru-RU" sz="1600" kern="100" dirty="0">
                <a:solidFill>
                  <a:schemeClr val="accent4"/>
                </a:solidFill>
                <a:latin typeface="+mn-lt"/>
              </a:rPr>
              <a:t>3 </a:t>
            </a:r>
            <a:r>
              <a:rPr lang="ru-RU" sz="1600" kern="100" dirty="0" err="1">
                <a:solidFill>
                  <a:schemeClr val="accent4"/>
                </a:solidFill>
                <a:latin typeface="+mn-lt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</a:rPr>
              <a:t>per year)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D</a:t>
            </a:r>
            <a:r>
              <a:rPr lang="en-US" sz="18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eliverables</a:t>
            </a:r>
            <a:endParaRPr lang="ru-RU" sz="18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Equipment deliverables cost: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962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6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792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en-US" sz="16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for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Front-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end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tileboards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and DAQ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contribution to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</a:t>
            </a:r>
            <a:r>
              <a:rPr lang="en-US" sz="1600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</a:rPr>
              <a:t>ORE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and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rgbClr val="C00000"/>
                </a:solidFill>
                <a:latin typeface="+mn-lt"/>
              </a:rPr>
              <a:t>170 </a:t>
            </a:r>
            <a:r>
              <a:rPr lang="en-US" sz="1600" kern="100" dirty="0" err="1">
                <a:solidFill>
                  <a:srgbClr val="C00000"/>
                </a:solidFill>
                <a:latin typeface="+mn-lt"/>
              </a:rPr>
              <a:t>kUSD</a:t>
            </a:r>
            <a:r>
              <a:rPr lang="en-US" sz="1600" kern="1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for HV cables production for ME1/1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CSC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s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–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I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n-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K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contribution)</a:t>
            </a:r>
            <a:endParaRPr lang="ru-RU" sz="16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Materials cost for Phase-2 upgrade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of the muon system and </a:t>
            </a:r>
            <a:r>
              <a:rPr lang="en-US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HGCal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: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500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(80 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per year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</a:t>
            </a:r>
            <a:endParaRPr lang="en-US" sz="1600" kern="100" dirty="0">
              <a:solidFill>
                <a:srgbClr val="C00000"/>
              </a:solidFill>
              <a:latin typeface="+mn-lt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Visits</a:t>
            </a:r>
            <a:endParaRPr lang="ru-RU" sz="18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Visits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expenses for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5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years: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3450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(690 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per year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).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Including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565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</a:t>
            </a:r>
            <a:r>
              <a:rPr lang="en-US" sz="16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will be accounted as In-Kind CORE for the </a:t>
            </a:r>
            <a:r>
              <a:rPr lang="en-US" sz="1600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HGCal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, </a:t>
            </a:r>
            <a:r>
              <a:rPr lang="ru-RU" sz="1600" kern="100" dirty="0">
                <a:solidFill>
                  <a:srgbClr val="C00000"/>
                </a:solidFill>
                <a:latin typeface="+mn-lt"/>
              </a:rPr>
              <a:t>1070 </a:t>
            </a:r>
            <a:r>
              <a:rPr lang="ru-RU" sz="1600" kern="100" dirty="0" err="1">
                <a:solidFill>
                  <a:srgbClr val="C00000"/>
                </a:solidFill>
                <a:latin typeface="+mn-lt"/>
              </a:rPr>
              <a:t>kUSD</a:t>
            </a:r>
            <a:r>
              <a:rPr lang="ru-RU" sz="1600" kern="1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- will be accounted as I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n-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K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category B </a:t>
            </a:r>
            <a:r>
              <a:rPr lang="en-US" sz="1600" kern="100" dirty="0">
                <a:solidFill>
                  <a:schemeClr val="accent4"/>
                </a:solidFill>
                <a:latin typeface="+mn-lt"/>
                <a:ea typeface="Aptos" panose="020B0004020202020204" pitchFamily="34" charset="0"/>
              </a:rPr>
              <a:t>and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825 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– upgrade works 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(2460 </a:t>
            </a:r>
            <a:r>
              <a:rPr lang="ru-RU" sz="1600" kern="100" dirty="0" err="1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kUSD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en-US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in total</a:t>
            </a:r>
            <a:r>
              <a:rPr lang="ru-RU" sz="1600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)</a:t>
            </a:r>
            <a:endParaRPr lang="en-US" sz="1600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ru-RU" sz="1600" b="1" dirty="0">
                <a:solidFill>
                  <a:schemeClr val="accent4"/>
                </a:solidFill>
                <a:latin typeface="+mn-lt"/>
              </a:rPr>
              <a:t>Full estimated cost </a:t>
            </a:r>
            <a:r>
              <a:rPr lang="en-US" sz="1600" b="1" dirty="0">
                <a:solidFill>
                  <a:schemeClr val="accent4"/>
                </a:solidFill>
                <a:latin typeface="+mn-lt"/>
              </a:rPr>
              <a:t>o</a:t>
            </a:r>
            <a:r>
              <a:rPr lang="ru-RU" sz="1600" b="1" dirty="0">
                <a:solidFill>
                  <a:schemeClr val="accent4"/>
                </a:solidFill>
                <a:latin typeface="+mn-lt"/>
              </a:rPr>
              <a:t>f </a:t>
            </a:r>
            <a:r>
              <a:rPr lang="ru-RU" sz="1600" b="1" dirty="0" err="1">
                <a:solidFill>
                  <a:schemeClr val="accent4"/>
                </a:solidFill>
                <a:latin typeface="+mn-lt"/>
              </a:rPr>
              <a:t>the</a:t>
            </a:r>
            <a:r>
              <a:rPr lang="ru-RU" sz="1600" b="1" dirty="0">
                <a:solidFill>
                  <a:schemeClr val="accent4"/>
                </a:solidFill>
                <a:latin typeface="+mn-lt"/>
              </a:rPr>
              <a:t> project</a:t>
            </a:r>
            <a:r>
              <a:rPr lang="en-US" sz="1600" b="1" dirty="0">
                <a:solidFill>
                  <a:schemeClr val="accent4"/>
                </a:solidFill>
                <a:latin typeface="+mn-lt"/>
              </a:rPr>
              <a:t>: </a:t>
            </a:r>
            <a:r>
              <a:rPr lang="ru-RU" sz="16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6577 </a:t>
            </a:r>
            <a:r>
              <a:rPr lang="ru-RU" sz="16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kUSD</a:t>
            </a:r>
            <a:endParaRPr lang="en-US" sz="1600" b="1" kern="100" dirty="0">
              <a:solidFill>
                <a:schemeClr val="accent4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Full amount of contribution in </a:t>
            </a:r>
            <a:r>
              <a:rPr lang="ru-RU" sz="1600" b="1" kern="100" dirty="0">
                <a:solidFill>
                  <a:schemeClr val="accent4"/>
                </a:solidFill>
                <a:effectLst/>
                <a:latin typeface="+mn-lt"/>
                <a:ea typeface="Aptos" panose="020B0004020202020204" pitchFamily="34" charset="0"/>
              </a:rPr>
              <a:t>CORE</a:t>
            </a:r>
            <a:r>
              <a:rPr lang="en-US" sz="1600" b="1" kern="100" dirty="0">
                <a:solidFill>
                  <a:schemeClr val="accent4"/>
                </a:solidFill>
                <a:latin typeface="+mn-lt"/>
              </a:rPr>
              <a:t>, </a:t>
            </a:r>
            <a:r>
              <a:rPr lang="ru-RU" sz="1600" b="1" kern="100" dirty="0">
                <a:solidFill>
                  <a:schemeClr val="accent4"/>
                </a:solidFill>
                <a:latin typeface="+mn-lt"/>
              </a:rPr>
              <a:t>M&amp;O</a:t>
            </a:r>
            <a:r>
              <a:rPr lang="en-US" sz="1600" b="1" kern="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1600" b="1" kern="100" dirty="0" err="1">
                <a:solidFill>
                  <a:schemeClr val="accent4"/>
                </a:solidFill>
                <a:latin typeface="+mn-lt"/>
              </a:rPr>
              <a:t>cat.A</a:t>
            </a:r>
            <a:r>
              <a:rPr lang="en-US" sz="1600" b="1" kern="100" dirty="0">
                <a:solidFill>
                  <a:schemeClr val="accent4"/>
                </a:solidFill>
                <a:latin typeface="+mn-lt"/>
              </a:rPr>
              <a:t>, </a:t>
            </a:r>
            <a:r>
              <a:rPr lang="ru-RU" sz="1600" b="1" kern="100" dirty="0">
                <a:solidFill>
                  <a:schemeClr val="accent4"/>
                </a:solidFill>
                <a:latin typeface="+mn-lt"/>
              </a:rPr>
              <a:t>M&amp;O</a:t>
            </a:r>
            <a:r>
              <a:rPr lang="en-US" sz="1600" b="1" kern="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1600" b="1" kern="100" dirty="0" err="1">
                <a:solidFill>
                  <a:schemeClr val="accent4"/>
                </a:solidFill>
                <a:latin typeface="+mn-lt"/>
              </a:rPr>
              <a:t>cat.B</a:t>
            </a:r>
            <a:r>
              <a:rPr lang="en-US" sz="1600" b="1" kern="100" dirty="0">
                <a:solidFill>
                  <a:schemeClr val="accent4"/>
                </a:solidFill>
                <a:latin typeface="+mn-lt"/>
              </a:rPr>
              <a:t>: </a:t>
            </a:r>
            <a:r>
              <a:rPr lang="ru-RU" sz="1600" b="1" kern="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</a:rPr>
              <a:t>1357 </a:t>
            </a:r>
            <a:r>
              <a:rPr lang="ru-RU" sz="1600" b="1" kern="100" dirty="0" err="1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</a:rPr>
              <a:t>kUSD</a:t>
            </a:r>
            <a:r>
              <a:rPr lang="en-US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, </a:t>
            </a:r>
            <a:r>
              <a:rPr lang="ru-RU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13</a:t>
            </a:r>
            <a:r>
              <a:rPr lang="en-US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00 </a:t>
            </a:r>
            <a:r>
              <a:rPr lang="ru-RU" sz="1600" b="1" kern="100" dirty="0" err="1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kUSD</a:t>
            </a:r>
            <a:r>
              <a:rPr lang="en-US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, </a:t>
            </a:r>
            <a:r>
              <a:rPr lang="ru-RU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1</a:t>
            </a:r>
            <a:r>
              <a:rPr lang="en-US" sz="1600" b="1" kern="100" dirty="0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605 </a:t>
            </a:r>
            <a:r>
              <a:rPr lang="ru-RU" sz="1600" b="1" kern="100" dirty="0" err="1">
                <a:solidFill>
                  <a:srgbClr val="C00000"/>
                </a:solidFill>
                <a:latin typeface="+mj-lt"/>
                <a:ea typeface="Aptos" panose="020B0004020202020204" pitchFamily="34" charset="0"/>
              </a:rPr>
              <a:t>kUSD</a:t>
            </a:r>
            <a:endParaRPr lang="ru-RU" sz="1600" kern="100" dirty="0">
              <a:solidFill>
                <a:schemeClr val="accent4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735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B1802-07B7-4E11-C160-8CA73791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B49E8D8D-5BB0-4233-D3C7-F4E74D5C3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34" y="1220471"/>
            <a:ext cx="4392118" cy="24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Proposed schedule. </a:t>
            </a:r>
          </a:p>
          <a:p>
            <a:pPr algn="ctr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Required resources.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and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Cost estimate 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EF6B3655-4458-F46F-25C8-BE57DB81E5D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01BA5F1-F17A-3FAB-D89D-41F26D2D0B29}"/>
              </a:ext>
            </a:extLst>
          </p:cNvPr>
          <p:cNvGrpSpPr/>
          <p:nvPr/>
        </p:nvGrpSpPr>
        <p:grpSpPr>
          <a:xfrm>
            <a:off x="4045225" y="213693"/>
            <a:ext cx="7460964" cy="6306381"/>
            <a:chOff x="5312464" y="720586"/>
            <a:chExt cx="6879536" cy="57597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4E7BB4-511A-0028-3D80-AD857A2D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772" y="2942895"/>
              <a:ext cx="6845228" cy="353742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5B76017-9C7C-8DAB-49D0-F5D404442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2464" y="720586"/>
              <a:ext cx="6857823" cy="2246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724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рукописный текст, письмо, черни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56685D-C4C7-6C17-8995-64482E9EFF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900" y="49696"/>
            <a:ext cx="5893832" cy="6678801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0B40206-0A5E-4B30-BABC-C41D3C610BB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916"/>
      </p:ext>
    </p:extLst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984" y="924134"/>
            <a:ext cx="11211338" cy="59959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400" dirty="0">
                <a:solidFill>
                  <a:srgbClr val="C00000"/>
                </a:solidFill>
                <a:latin typeface="+mj-lt"/>
              </a:rPr>
              <a:t>We ask JINR PAC</a:t>
            </a:r>
            <a:r>
              <a:rPr lang="en-US" sz="3600" b="1" dirty="0"/>
              <a:t> </a:t>
            </a:r>
            <a:r>
              <a:rPr lang="en-US" sz="3400" dirty="0">
                <a:solidFill>
                  <a:srgbClr val="C00000"/>
                </a:solidFill>
                <a:latin typeface="+mj-lt"/>
              </a:rPr>
              <a:t>for Particle Physics</a:t>
            </a: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C00000"/>
                </a:solidFill>
                <a:latin typeface="+mj-lt"/>
              </a:rPr>
              <a:t> to support the project</a:t>
            </a:r>
          </a:p>
          <a:p>
            <a:pPr marL="0" indent="0" algn="ctr">
              <a:buNone/>
            </a:pPr>
            <a:endParaRPr lang="en-US" altLang="ru-RU" sz="16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002060"/>
                </a:solidFill>
                <a:latin typeface="+mj-lt"/>
              </a:rPr>
              <a:t>Physics studies with the CMS experiment and the second phase of detector upgrade for operation in high luminosity conditions</a:t>
            </a:r>
          </a:p>
          <a:p>
            <a:pPr marL="0" indent="0" algn="ctr">
              <a:buNone/>
            </a:pPr>
            <a:endParaRPr lang="en-US" altLang="ru-RU" sz="16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C00000"/>
                </a:solidFill>
                <a:latin typeface="+mj-lt"/>
              </a:rPr>
              <a:t>for 2026-2030</a:t>
            </a:r>
            <a:endParaRPr lang="ru-RU" altLang="ru-RU" sz="3400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altLang="ru-RU" sz="3600" dirty="0">
                <a:solidFill>
                  <a:srgbClr val="C00000"/>
                </a:solidFill>
                <a:latin typeface="+mj-lt"/>
              </a:rPr>
              <a:t>Thank you for your attention</a:t>
            </a:r>
            <a:r>
              <a:rPr lang="ru-RU" altLang="ru-RU" sz="3600" dirty="0">
                <a:solidFill>
                  <a:srgbClr val="C00000"/>
                </a:solidFill>
                <a:latin typeface="+mj-lt"/>
              </a:rPr>
              <a:t>!!!</a:t>
            </a:r>
          </a:p>
          <a:p>
            <a:pPr marL="0" indent="0" algn="ctr"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1158409-B635-4168-9E2A-FAB425BDA79C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0"/>
            <a:ext cx="10662355" cy="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JINR Publications in 2020-2025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AC2EF-30E1-4EE1-A01C-AA3C054ACB6F}"/>
              </a:ext>
            </a:extLst>
          </p:cNvPr>
          <p:cNvSpPr txBox="1"/>
          <p:nvPr/>
        </p:nvSpPr>
        <p:spPr>
          <a:xfrm>
            <a:off x="7504455" y="959985"/>
            <a:ext cx="4510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CMS publications statistics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13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73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papers 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based on collision data (RUN-1/RUN-2/RUN3) submitted so far.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30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papers published so far in 202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endParaRPr lang="en-US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Picture 8" descr="A graph of different colored circles&#10;&#10;Description automatically generated">
            <a:extLst>
              <a:ext uri="{FF2B5EF4-FFF2-40B4-BE49-F238E27FC236}">
                <a16:creationId xmlns:a16="http://schemas.microsoft.com/office/drawing/2014/main" id="{AB6810D4-6EC2-4A1D-A134-29C47B779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98" y="2473273"/>
            <a:ext cx="4119205" cy="3686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1C4B4E-EE9B-4E78-ABA6-B5EF8A5FFBDB}"/>
              </a:ext>
            </a:extLst>
          </p:cNvPr>
          <p:cNvSpPr txBox="1"/>
          <p:nvPr/>
        </p:nvSpPr>
        <p:spPr>
          <a:xfrm>
            <a:off x="177544" y="771357"/>
            <a:ext cx="7172222" cy="485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full list of CMS collaboration publications for 2010-2025, authored by JINR representatives (42 authors for this days), includes 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scientific CMS papers.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JINR physicists made a defining contribution to the preparation of 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scientific papers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including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14 papers published by CMS in refereed journals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45 paper in refereed journals (non-CMS papers related with the Project)</a:t>
            </a:r>
          </a:p>
          <a:p>
            <a:pPr marL="432000" lvl="1" indent="-252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 chapters in monographs</a:t>
            </a:r>
          </a:p>
          <a:p>
            <a:pPr marL="216000" indent="-216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results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of the work were presented in more than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reports at various conferences, workshops, 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32000" lvl="1" indent="-2520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LHCP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(2020,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ICHEP (2020),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Conference of SNP NPD RAS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(2020, 2024, 2025), Lomonosov Conference on Elementary Particle Physics (2021, 2023), NUCLEUS (2021, 2022, 2024), PANIC (2021), QFTHEP (2022), GRID (2021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), CHEP-Yerevan (2023), LHC Days in Split (2024),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SILAFAE (2024),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etc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16000" indent="-2160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doctoral dissertations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 candidate dissertation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4CAFC7-B5F2-4957-A759-691570EF73CA}"/>
              </a:ext>
            </a:extLst>
          </p:cNvPr>
          <p:cNvSpPr/>
          <p:nvPr/>
        </p:nvSpPr>
        <p:spPr>
          <a:xfrm>
            <a:off x="177544" y="5975568"/>
            <a:ext cx="712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~40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talks were presented by young scientists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158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иаграмма, График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3EB665-665D-4A6E-0C02-FB04E10B7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744" y="3246419"/>
            <a:ext cx="3660005" cy="2745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LHC Timeline and Data That We Have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6C2E8-D5BD-488E-90DB-E062DB356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28" y="667833"/>
            <a:ext cx="3695592" cy="257858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960069-7480-2F72-EBC5-7CAF9341674F}"/>
              </a:ext>
            </a:extLst>
          </p:cNvPr>
          <p:cNvGrpSpPr/>
          <p:nvPr/>
        </p:nvGrpSpPr>
        <p:grpSpPr>
          <a:xfrm>
            <a:off x="495685" y="687376"/>
            <a:ext cx="6634892" cy="3281825"/>
            <a:chOff x="362889" y="698758"/>
            <a:chExt cx="6634892" cy="328182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CEA5D46-DAD6-4BE4-B160-AFE54DB0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89" y="698758"/>
              <a:ext cx="6483280" cy="2788390"/>
            </a:xfrm>
            <a:prstGeom prst="rect">
              <a:avLst/>
            </a:prstGeom>
          </p:spPr>
        </p:pic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B0F04BCD-E233-4CCC-8DAD-F5EF4BE42C7D}"/>
                </a:ext>
              </a:extLst>
            </p:cNvPr>
            <p:cNvSpPr/>
            <p:nvPr/>
          </p:nvSpPr>
          <p:spPr>
            <a:xfrm rot="16200000">
              <a:off x="4416132" y="3439221"/>
              <a:ext cx="288032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BC2E5B-6AFE-48F3-9A9E-C6D1164CC0E6}"/>
                </a:ext>
              </a:extLst>
            </p:cNvPr>
            <p:cNvSpPr txBox="1"/>
            <p:nvPr/>
          </p:nvSpPr>
          <p:spPr>
            <a:xfrm>
              <a:off x="4092829" y="3703584"/>
              <a:ext cx="941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We are here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4D0A371-8ACB-4CC4-9439-708E46FE641E}"/>
                </a:ext>
              </a:extLst>
            </p:cNvPr>
            <p:cNvSpPr/>
            <p:nvPr/>
          </p:nvSpPr>
          <p:spPr>
            <a:xfrm>
              <a:off x="2415339" y="3448520"/>
              <a:ext cx="1823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400" baseline="-250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</a:t>
              </a:r>
              <a:r>
                <a:rPr lang="en-US" sz="1400" baseline="-25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2.1×10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−2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−1</a:t>
              </a:r>
              <a:endParaRPr lang="ru-RU" sz="1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745F6FB-7557-453E-87D2-3619E4814661}"/>
                </a:ext>
              </a:extLst>
            </p:cNvPr>
            <p:cNvSpPr/>
            <p:nvPr/>
          </p:nvSpPr>
          <p:spPr>
            <a:xfrm>
              <a:off x="5265960" y="3465842"/>
              <a:ext cx="17318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400" baseline="-250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iinst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7×10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34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−2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sz="1400" baseline="30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−1</a:t>
              </a:r>
              <a:endParaRPr lang="ru-RU" sz="1400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755CAB-AB0B-4F04-A17D-323FFFF5D244}"/>
              </a:ext>
            </a:extLst>
          </p:cNvPr>
          <p:cNvSpPr txBox="1"/>
          <p:nvPr/>
        </p:nvSpPr>
        <p:spPr>
          <a:xfrm>
            <a:off x="8201568" y="188600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  3</a:t>
            </a:r>
            <a:r>
              <a:rPr lang="en-US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9</a:t>
            </a:r>
            <a:r>
              <a:rPr lang="ru-RU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0 </a:t>
            </a:r>
            <a:r>
              <a:rPr lang="en-US" sz="18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fb</a:t>
            </a:r>
            <a:r>
              <a:rPr lang="en-US" sz="1800" baseline="30000" dirty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-1</a:t>
            </a:r>
            <a:endParaRPr lang="ru-RU" sz="1800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0FFAC8-E8E2-48DE-AC3A-0819C62ACFFE}"/>
              </a:ext>
            </a:extLst>
          </p:cNvPr>
          <p:cNvSpPr/>
          <p:nvPr/>
        </p:nvSpPr>
        <p:spPr>
          <a:xfrm>
            <a:off x="8445174" y="6120205"/>
            <a:ext cx="341213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CMS Data Quality Information </a:t>
            </a:r>
            <a:endParaRPr lang="en-US" dirty="0">
              <a:solidFill>
                <a:srgbClr val="C000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6"/>
              </a:rPr>
              <a:t>https://twiki.cern.ch/twiki/bin/view/CMSPublic/DataQuality</a:t>
            </a:r>
            <a:r>
              <a:rPr lang="en-US" dirty="0"/>
              <a:t>  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71E9EE-87E1-425E-9428-E76A57561CE0}"/>
              </a:ext>
            </a:extLst>
          </p:cNvPr>
          <p:cNvSpPr/>
          <p:nvPr/>
        </p:nvSpPr>
        <p:spPr>
          <a:xfrm>
            <a:off x="86755" y="3866607"/>
            <a:ext cx="76202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CMS Dataset RUN2</a:t>
            </a:r>
          </a:p>
          <a:p>
            <a:pPr marL="57600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~16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o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f proton-proton collisions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@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13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TeV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is delivered</a:t>
            </a:r>
          </a:p>
          <a:p>
            <a:pPr marL="57600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151.78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is recorded by CMS (data-taking efficiency ~93% )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CMS Dataset RUN3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196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35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is already delivered @ 13.6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TeV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during the RUN3 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180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84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400" baseline="300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is recorded by CMS (data-taking efficiency ~92% )</a:t>
            </a:r>
          </a:p>
          <a:p>
            <a:pPr marL="576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number of pp interactions per beam crossing: </a:t>
            </a:r>
            <a:r>
              <a:rPr lang="el-GR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</a:t>
            </a:r>
            <a:r>
              <a:rPr lang="en-US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PU</a:t>
            </a:r>
            <a:r>
              <a:rPr lang="el-GR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</a:t>
            </a:r>
            <a:r>
              <a:rPr lang="en-US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= 5</a:t>
            </a:r>
            <a:r>
              <a:rPr lang="ru-RU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7</a:t>
            </a:r>
            <a:r>
              <a:rPr lang="en-US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for 202</a:t>
            </a:r>
            <a:r>
              <a:rPr lang="ru-RU" sz="140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4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16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~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260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it is expected @ 13.6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TeV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for the end of the RUN3 (450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fb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in total for RUN1/2/3)</a:t>
            </a:r>
          </a:p>
          <a:p>
            <a:pPr marL="216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pPb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PbPb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Runs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021449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Goals and Tasks of the Project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86" y="789821"/>
            <a:ext cx="11196761" cy="55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</a:rPr>
              <a:t>The main goals of the project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development and implementation of a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research program for precision testing of the Standard Model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(SM) and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searches for new physics beyond SM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(BSM)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maintenance and upgrade of the CMS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experiment to ensure its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efficient operation in HL–LHC mode,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including participation in the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construction of High Granularity Calorimeter (HGCal)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and upgrade of the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CMS endcap muon station ME1/1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indent="270510">
              <a:buNone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Main five tasks which are define the project structure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development and realization of the CMS physics research program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focused on searches for new physics beyond the Standard Model, studies of Higgs boson properties, and other SM tests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CMS detector upgrades for HL–LHC operation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including participation in the construction of the High-Granularity Calorimeter (HGCal) and continued upgrades of the CMS Endcap Muon system detector</a:t>
            </a: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operation and maintenance of detectors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providing of their operational reliability and experimental data taking quality </a:t>
            </a: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development of methods and algorithms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for physical object reconstruction and event selection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  <a:p>
            <a:pPr marL="432000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development of software for the distributed data processing and analysis system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based on grid technologies, ensuring reliable and uninterrupted operation of JINR grid infrastructure for the CMS experiment (Tier-1 and Tier-2 centers)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611422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-111182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JINR Team Obligations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96396-3E30-6EE3-ABD6-8D787EC008DC}"/>
              </a:ext>
            </a:extLst>
          </p:cNvPr>
          <p:cNvSpPr txBox="1"/>
          <p:nvPr/>
        </p:nvSpPr>
        <p:spPr>
          <a:xfrm>
            <a:off x="193427" y="4663392"/>
            <a:ext cx="5080974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EPR 2024 results </a:t>
            </a:r>
          </a:p>
          <a:p>
            <a:pPr lvl="1">
              <a:spcBef>
                <a:spcPts val="300"/>
              </a:spcBef>
            </a:pP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Due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96.91, </a:t>
            </a: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+ Shifts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109.88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Central Shifts – 11.55,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EPR</a:t>
            </a:r>
            <a:r>
              <a:rPr lang="en-US" sz="17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Shifts</a:t>
            </a:r>
            <a:r>
              <a:rPr lang="en-US" sz="1700" dirty="0">
                <a:solidFill>
                  <a:srgbClr val="002060"/>
                </a:solidFill>
                <a:cs typeface="Calibri" panose="020F0502020204030204" pitchFamily="34" charset="0"/>
              </a:rPr>
              <a:t> – 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6.881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EPR Works – 103.0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Ratio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done/expected: 1.13</a:t>
            </a:r>
            <a:endParaRPr lang="en-US" sz="17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E3474-F45B-4521-A607-6EAB5568F6A6}"/>
              </a:ext>
            </a:extLst>
          </p:cNvPr>
          <p:cNvSpPr txBox="1"/>
          <p:nvPr/>
        </p:nvSpPr>
        <p:spPr>
          <a:xfrm>
            <a:off x="863607" y="592187"/>
            <a:ext cx="10093495" cy="143885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Participants: </a:t>
            </a:r>
            <a:r>
              <a:rPr lang="en-US" altLang="ru-RU" sz="2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60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from JINR; </a:t>
            </a:r>
            <a:r>
              <a:rPr lang="en-US" altLang="ru-RU" sz="2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12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from </a:t>
            </a:r>
            <a:r>
              <a:rPr lang="en-GB" altLang="ru-RU" sz="2000" dirty="0">
                <a:solidFill>
                  <a:srgbClr val="002060"/>
                </a:solidFill>
                <a:latin typeface="+mn-lt"/>
              </a:rPr>
              <a:t>JINR member-states (DMS)</a:t>
            </a:r>
            <a:endParaRPr lang="en-US" altLang="ru-RU" sz="2000" dirty="0">
              <a:solidFill>
                <a:srgbClr val="C00000"/>
              </a:solidFill>
              <a:highlight>
                <a:srgbClr val="FF0000"/>
              </a:highlight>
              <a:latin typeface="+mn-lt"/>
              <a:cs typeface="Calibri" panose="020F0502020204030204" pitchFamily="34" charset="0"/>
            </a:endParaRPr>
          </a:p>
          <a:p>
            <a:pPr marL="216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11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young researchers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: 6 PhD Students from JINR,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PhD Students from DMS.</a:t>
            </a:r>
            <a:endParaRPr lang="ru-RU" altLang="ru-RU" sz="20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16000" indent="-216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Authors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2</a:t>
            </a:r>
            <a:r>
              <a:rPr lang="ru-RU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3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from JINR and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3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from DMS (</a:t>
            </a:r>
            <a:r>
              <a:rPr lang="en-GB" altLang="ru-RU" sz="2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paid by JINR and </a:t>
            </a:r>
            <a:r>
              <a:rPr lang="ru-RU" altLang="ru-RU" sz="20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5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unpaid </a:t>
            </a:r>
            <a:r>
              <a:rPr lang="en-GB" altLang="ru-RU" sz="20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PhSt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. )</a:t>
            </a:r>
          </a:p>
          <a:p>
            <a:pPr>
              <a:spcBef>
                <a:spcPts val="300"/>
              </a:spcBef>
            </a:pP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	      </a:t>
            </a:r>
            <a:r>
              <a:rPr lang="en-GB" altLang="ru-RU" sz="2000" dirty="0">
                <a:solidFill>
                  <a:srgbClr val="C00000"/>
                </a:solidFill>
                <a:latin typeface="+mn-lt"/>
              </a:rPr>
              <a:t>16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+mn-lt"/>
              </a:rPr>
              <a:t>from RF Institutions - ex CMS members</a:t>
            </a:r>
            <a:r>
              <a:rPr lang="en-GB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	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D78410-F689-4A0F-9E05-DD7909ED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4" y="2599257"/>
            <a:ext cx="5553512" cy="19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180000" lvl="1" indent="-1692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JINR team obligations in 2025</a:t>
            </a:r>
          </a:p>
          <a:p>
            <a:pPr marL="432000" lvl="2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Detectors maintenance and operation</a:t>
            </a:r>
          </a:p>
          <a:p>
            <a:pPr marL="432000" lvl="2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JINR Tier-1 and Tier-2 centers robust operation</a:t>
            </a:r>
          </a:p>
          <a:p>
            <a:pPr marL="432000" lvl="2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Experimental Physics responsibilities (</a:t>
            </a:r>
            <a:r>
              <a:rPr lang="en-US" sz="1700" dirty="0">
                <a:solidFill>
                  <a:srgbClr val="C00000"/>
                </a:solidFill>
                <a:latin typeface="+mn-lt"/>
              </a:rPr>
              <a:t>EPR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), due for an author is 4.0 months tasks (including shifts), </a:t>
            </a:r>
            <a:r>
              <a:rPr lang="en-US" sz="1700" dirty="0">
                <a:solidFill>
                  <a:srgbClr val="C00000"/>
                </a:solidFill>
                <a:latin typeface="+mn-lt"/>
              </a:rPr>
              <a:t>165.5 FTE-months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in 2025, </a:t>
            </a: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central shifts – 9.51</a:t>
            </a:r>
            <a:endParaRPr lang="en-US" altLang="ru-RU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C044BBF-8048-418D-9F80-0E6F30E6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167" y="2420488"/>
            <a:ext cx="6752979" cy="41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Participation in CMS upgrade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Phase1 upgrade of HCAL and Endcap Muon system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Phase2: Construction of the High Granularity Calorimeter. Endcap</a:t>
            </a:r>
            <a:r>
              <a:rPr lang="ru-RU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Muon system upgrade.</a:t>
            </a:r>
          </a:p>
          <a:p>
            <a:pPr marL="342900" lvl="1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Participation in physics analysis and software development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CMS duties executed by JINR physicists</a:t>
            </a:r>
            <a:r>
              <a:rPr lang="en-US" alt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 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HCAL Technical Coordination 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Co-convening the CMS Generator group </a:t>
            </a: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CMS data managers for Tier-1 and Tier-2 sites.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Deputy Chairman of the CMS Conference Committee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Participation in Analysis  Review  Committee  (ARC) 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and Institutional publication review (IR).</a:t>
            </a:r>
          </a:p>
          <a:p>
            <a:pPr marL="800100" lvl="2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−"/>
            </a:pPr>
            <a:r>
              <a:rPr lang="en-US" altLang="ru-RU" sz="1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Members of institution and  collaboration boards.</a:t>
            </a:r>
          </a:p>
        </p:txBody>
      </p:sp>
    </p:spTree>
    <p:extLst>
      <p:ext uri="{BB962C8B-B14F-4D97-AF65-F5344CB8AC3E}">
        <p14:creationId xmlns:p14="http://schemas.microsoft.com/office/powerpoint/2010/main" val="774465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305" y="23382"/>
            <a:ext cx="9706742" cy="620688"/>
          </a:xfrm>
        </p:spPr>
        <p:txBody>
          <a:bodyPr>
            <a:noAutofit/>
          </a:bodyPr>
          <a:lstStyle/>
          <a:p>
            <a:pPr defTabSz="912813"/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Activity </a:t>
            </a:r>
            <a:r>
              <a:rPr lang="en-US" altLang="ru-RU" sz="2800" b="1" kern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the CMS Physics Analysis</a:t>
            </a:r>
            <a:endParaRPr lang="ru-RU" sz="2800" b="1" kern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3" y="708321"/>
            <a:ext cx="11870236" cy="58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j-lt"/>
              </a:rPr>
              <a:t>Searching for Physics Beyond the Standard Model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Channels with a pair of leptons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(extended gauge models, scenarios with additional spatial dimensions, models with dark matter, testing of lepton universality, search for LFV processes, etc.)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Channels with a pair of leptons/b-quarks and missing transverse energy ET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(dark matter, extended Higgs sector)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C00000"/>
                </a:solidFill>
                <a:latin typeface="+mj-lt"/>
              </a:rPr>
              <a:t>Multiple jet/lepton/photon production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(microscopic black hole scenarios)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Testing the predictions of the Standard Model (EWK and QCD processes)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Precision measurements of the characteristics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Drell-Yan process </a:t>
            </a:r>
          </a:p>
          <a:p>
            <a:pPr>
              <a:spcBef>
                <a:spcPts val="300"/>
              </a:spcBef>
              <a:buClr>
                <a:schemeClr val="tx1"/>
              </a:buClr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(cross-sections, angular characteristics)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Discovery and study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properties of the Higgs boson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(4l, 2b)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 of the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</a:rPr>
              <a:t>characteristics of QCD jets </a:t>
            </a: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(cross-sections, fragmentation functions, etc.) 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B-physics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Heavy Ion Physics</a:t>
            </a:r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Multiple particle production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2000" b="1" dirty="0">
                <a:solidFill>
                  <a:srgbClr val="002060"/>
                </a:solidFill>
                <a:latin typeface="+mn-lt"/>
              </a:rPr>
              <a:t>Algorithms and Software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of algorithms for high-momentum muons reconstruction. Muon hit reconstruction and segment builder.</a:t>
            </a:r>
          </a:p>
        </p:txBody>
      </p:sp>
      <p:pic>
        <p:nvPicPr>
          <p:cNvPr id="6" name="Picture 2" descr="http://www.fnal.gov/pub/today/archive/archive_2014/images/beyond-standard-model-mug.jpg">
            <a:extLst>
              <a:ext uri="{FF2B5EF4-FFF2-40B4-BE49-F238E27FC236}">
                <a16:creationId xmlns:a16="http://schemas.microsoft.com/office/drawing/2014/main" id="{205EA772-1225-4147-BDEA-1EBBD229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6337" y="1505920"/>
            <a:ext cx="3035663" cy="213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69940"/>
      </p:ext>
    </p:extLst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pPr defTabSz="912813"/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Searches for Heavy Resonances</a:t>
            </a:r>
            <a:endParaRPr lang="ru-RU" sz="2800" b="1" kern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BB94DF-52F4-479F-89D4-462A98A8A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93" y="1392108"/>
            <a:ext cx="2892175" cy="281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B6DB099A-EDE6-49AA-9DD0-FBBF9AA8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4" y="623928"/>
            <a:ext cx="635721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New Physics (Z/Z</a:t>
            </a:r>
            <a:r>
              <a:rPr lang="en-US" sz="1800" baseline="-25000" dirty="0">
                <a:solidFill>
                  <a:schemeClr val="accent6">
                    <a:lumMod val="50000"/>
                  </a:schemeClr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KK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/G</a:t>
            </a:r>
            <a:r>
              <a:rPr lang="en-US" sz="1800" baseline="-25000" dirty="0">
                <a:solidFill>
                  <a:schemeClr val="accent6">
                    <a:lumMod val="50000"/>
                  </a:schemeClr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KK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Arial" charset="0"/>
                <a:cs typeface="Arial" charset="0"/>
                <a:sym typeface="Symbol" charset="0"/>
              </a:rPr>
              <a:t>) contributions to SM processes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j-lt"/>
              <a:ea typeface="Arial" charset="0"/>
              <a:cs typeface="Arial" charset="0"/>
              <a:sym typeface="Symbol" charset="0"/>
            </a:endParaRPr>
          </a:p>
        </p:txBody>
      </p:sp>
      <p:pic>
        <p:nvPicPr>
          <p:cNvPr id="8" name="Picture 2" descr="http://cms-results.web.cern.ch/cms-results/public-results/publications/EXO-19-019/CMS-EXO-19-019_Figure_008-c.png">
            <a:extLst>
              <a:ext uri="{FF2B5EF4-FFF2-40B4-BE49-F238E27FC236}">
                <a16:creationId xmlns:a16="http://schemas.microsoft.com/office/drawing/2014/main" id="{D0D46777-F09F-462A-ADD5-C2C14D53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746" y="1412655"/>
            <a:ext cx="3633185" cy="2569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2129CE-9EFF-4C05-B173-814EC6564972}"/>
              </a:ext>
            </a:extLst>
          </p:cNvPr>
          <p:cNvSpPr txBox="1"/>
          <p:nvPr/>
        </p:nvSpPr>
        <p:spPr>
          <a:xfrm>
            <a:off x="200472" y="1053554"/>
            <a:ext cx="22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Dileptons, full RUN2 data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5D694A-6B12-47E0-B4A9-336563D72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466" y="4032754"/>
            <a:ext cx="3560787" cy="2518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E2212-EA7B-4051-8E94-183A295557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4289023"/>
            <a:ext cx="3024965" cy="22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45D31C-9111-41D0-BD7C-C69538A121FE}"/>
              </a:ext>
            </a:extLst>
          </p:cNvPr>
          <p:cNvSpPr txBox="1"/>
          <p:nvPr/>
        </p:nvSpPr>
        <p:spPr>
          <a:xfrm>
            <a:off x="3726492" y="2777856"/>
            <a:ext cx="12207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RS1 graviton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2D86F-88D6-461F-8C03-0A6B8E09BB6E}"/>
              </a:ext>
            </a:extLst>
          </p:cNvPr>
          <p:cNvSpPr txBox="1"/>
          <p:nvPr/>
        </p:nvSpPr>
        <p:spPr>
          <a:xfrm>
            <a:off x="632683" y="5226856"/>
            <a:ext cx="8962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Z’ boson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08EA6-8C34-4D9E-90B4-DD7A76300349}"/>
              </a:ext>
            </a:extLst>
          </p:cNvPr>
          <p:cNvSpPr txBox="1"/>
          <p:nvPr/>
        </p:nvSpPr>
        <p:spPr>
          <a:xfrm>
            <a:off x="4674680" y="4284306"/>
            <a:ext cx="2043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Lepton flavor universality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39F6C-04E6-430C-8F62-1437F732EB42}"/>
              </a:ext>
            </a:extLst>
          </p:cNvPr>
          <p:cNvSpPr/>
          <p:nvPr/>
        </p:nvSpPr>
        <p:spPr>
          <a:xfrm>
            <a:off x="3305615" y="104935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sz="16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07 (2021) 208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1A9FEB-AB25-4F16-BC22-A17000DBFC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42" y="1401616"/>
            <a:ext cx="3715798" cy="241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588FD0-D3D5-4136-B92F-F9B18306E7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873" y="3845995"/>
            <a:ext cx="3469174" cy="2129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0BA998-A755-4A86-9550-8325EA10F0FE}"/>
              </a:ext>
            </a:extLst>
          </p:cNvPr>
          <p:cNvSpPr/>
          <p:nvPr/>
        </p:nvSpPr>
        <p:spPr>
          <a:xfrm>
            <a:off x="9418550" y="1063062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PLB 826 (2022) 136888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46A78F-165D-489D-9E8C-D0A9ED4AA4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0888" y="600434"/>
            <a:ext cx="3128729" cy="590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A05E53-1D9E-4F42-ABAF-8C1D65DD2F18}"/>
              </a:ext>
            </a:extLst>
          </p:cNvPr>
          <p:cNvSpPr txBox="1"/>
          <p:nvPr/>
        </p:nvSpPr>
        <p:spPr>
          <a:xfrm>
            <a:off x="10139662" y="2166110"/>
            <a:ext cx="1610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</a:t>
            </a: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r>
              <a:rPr lang="en-US" sz="1600" dirty="0">
                <a:solidFill>
                  <a:srgbClr val="C00000"/>
                </a:solidFill>
              </a:rPr>
              <a:t>, full RUN2 data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D695C5-594A-40A3-8730-8A824C79B47C}"/>
              </a:ext>
            </a:extLst>
          </p:cNvPr>
          <p:cNvSpPr/>
          <p:nvPr/>
        </p:nvSpPr>
        <p:spPr>
          <a:xfrm>
            <a:off x="7071573" y="6005727"/>
            <a:ext cx="499015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enchmark heavy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scalar (vector) triplet bosons with masses between 0.75 (1.15) and 1.40 (1.36) TeV are excluded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at 95% CL</a:t>
            </a:r>
          </a:p>
        </p:txBody>
      </p:sp>
    </p:spTree>
    <p:extLst>
      <p:ext uri="{BB962C8B-B14F-4D97-AF65-F5344CB8AC3E}">
        <p14:creationId xmlns:p14="http://schemas.microsoft.com/office/powerpoint/2010/main" val="2457894403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699BA5-424D-4A23-B55D-18400AFF3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33" y="1832761"/>
            <a:ext cx="4734407" cy="241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F3282A-E7D8-4A2F-A177-CAFD4F7441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19" y="4337826"/>
            <a:ext cx="4734407" cy="236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620688"/>
          </a:xfrm>
        </p:spPr>
        <p:txBody>
          <a:bodyPr>
            <a:noAutofit/>
          </a:bodyPr>
          <a:lstStyle/>
          <a:p>
            <a:pPr defTabSz="912813"/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Dark Matter Searches in Dijets+Dileptons</a:t>
            </a:r>
            <a:endParaRPr lang="ru-RU" sz="2800" b="1" kern="1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F9EF19-6E84-4046-BB82-224E57FAF213}"/>
              </a:ext>
            </a:extLst>
          </p:cNvPr>
          <p:cNvSpPr/>
          <p:nvPr/>
        </p:nvSpPr>
        <p:spPr>
          <a:xfrm>
            <a:off x="111507" y="650154"/>
            <a:ext cx="9836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We consider a model that assumes the existence of a single DM particle that interacts with the SM particles through a spin-1 mediator, which can be either a vector or axial-vector boson.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1A11FAFB-4F72-46DD-89B9-383F8159E974}"/>
              </a:ext>
            </a:extLst>
          </p:cNvPr>
          <p:cNvSpPr txBox="1"/>
          <p:nvPr/>
        </p:nvSpPr>
        <p:spPr>
          <a:xfrm>
            <a:off x="407285" y="1253055"/>
            <a:ext cx="899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vector mediator with small couplings to leptons, </a:t>
            </a:r>
            <a:r>
              <a:rPr lang="nb-NO" sz="1600" dirty="0">
                <a:solidFill>
                  <a:srgbClr val="002060"/>
                </a:solidFill>
              </a:rPr>
              <a:t>g</a:t>
            </a:r>
            <a:r>
              <a:rPr lang="nb-NO" sz="1600" baseline="-25000" dirty="0">
                <a:solidFill>
                  <a:srgbClr val="002060"/>
                </a:solidFill>
              </a:rPr>
              <a:t>DM</a:t>
            </a:r>
            <a:r>
              <a:rPr lang="nb-NO" sz="1600" dirty="0">
                <a:solidFill>
                  <a:srgbClr val="002060"/>
                </a:solidFill>
              </a:rPr>
              <a:t> = 1.0, g</a:t>
            </a:r>
            <a:r>
              <a:rPr lang="nb-NO" sz="1600" baseline="-25000" dirty="0">
                <a:solidFill>
                  <a:srgbClr val="002060"/>
                </a:solidFill>
              </a:rPr>
              <a:t>q</a:t>
            </a:r>
            <a:r>
              <a:rPr lang="nb-NO" sz="1600" dirty="0">
                <a:solidFill>
                  <a:srgbClr val="002060"/>
                </a:solidFill>
              </a:rPr>
              <a:t> = 0.1, g</a:t>
            </a:r>
            <a:r>
              <a:rPr lang="nb-NO" sz="1600" baseline="-25000" dirty="0">
                <a:solidFill>
                  <a:srgbClr val="002060"/>
                </a:solidFill>
              </a:rPr>
              <a:t>l</a:t>
            </a:r>
            <a:r>
              <a:rPr lang="nb-NO" sz="1600" dirty="0">
                <a:solidFill>
                  <a:srgbClr val="002060"/>
                </a:solidFill>
              </a:rPr>
              <a:t> = 0.01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axial-vector mediator with equal couplings to quark and leptons: g</a:t>
            </a:r>
            <a:r>
              <a:rPr lang="en-US" sz="1600" baseline="-25000" dirty="0">
                <a:solidFill>
                  <a:srgbClr val="002060"/>
                </a:solidFill>
              </a:rPr>
              <a:t>DM</a:t>
            </a:r>
            <a:r>
              <a:rPr lang="en-US" sz="1600" dirty="0">
                <a:solidFill>
                  <a:srgbClr val="002060"/>
                </a:solidFill>
              </a:rPr>
              <a:t> = 1.0, g</a:t>
            </a:r>
            <a:r>
              <a:rPr lang="en-US" sz="1600" baseline="-25000" dirty="0">
                <a:solidFill>
                  <a:srgbClr val="002060"/>
                </a:solidFill>
              </a:rPr>
              <a:t>q </a:t>
            </a:r>
            <a:r>
              <a:rPr lang="en-US" sz="1600" dirty="0">
                <a:solidFill>
                  <a:srgbClr val="002060"/>
                </a:solidFill>
              </a:rPr>
              <a:t>= g</a:t>
            </a:r>
            <a:r>
              <a:rPr lang="en-US" sz="1600" baseline="-25000" dirty="0">
                <a:solidFill>
                  <a:srgbClr val="002060"/>
                </a:solidFill>
              </a:rPr>
              <a:t>l</a:t>
            </a:r>
            <a:r>
              <a:rPr lang="en-US" sz="1600" dirty="0">
                <a:solidFill>
                  <a:srgbClr val="002060"/>
                </a:solidFill>
              </a:rPr>
              <a:t>= 0.1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BAF1D3A-D793-44A5-836C-1FAFD429B78C}"/>
              </a:ext>
            </a:extLst>
          </p:cNvPr>
          <p:cNvGrpSpPr/>
          <p:nvPr/>
        </p:nvGrpSpPr>
        <p:grpSpPr>
          <a:xfrm>
            <a:off x="10063300" y="758815"/>
            <a:ext cx="1937782" cy="1572188"/>
            <a:chOff x="540339" y="4200849"/>
            <a:chExt cx="2070781" cy="1819673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1D94E78B-3025-4E33-A09D-F8CBFC7C5C75}"/>
                </a:ext>
              </a:extLst>
            </p:cNvPr>
            <p:cNvGrpSpPr/>
            <p:nvPr/>
          </p:nvGrpSpPr>
          <p:grpSpPr>
            <a:xfrm>
              <a:off x="540339" y="4200849"/>
              <a:ext cx="2070781" cy="1819673"/>
              <a:chOff x="9646962" y="416424"/>
              <a:chExt cx="2213140" cy="1982386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E4C80321-CDC1-4144-8F22-D54B4FAA3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46962" y="416424"/>
                <a:ext cx="2213140" cy="1982386"/>
              </a:xfrm>
              <a:prstGeom prst="rect">
                <a:avLst/>
              </a:prstGeom>
            </p:spPr>
          </p:pic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B9CC6AA0-F5CF-4E84-AFC3-9F4F70B6FBEB}"/>
                  </a:ext>
                </a:extLst>
              </p:cNvPr>
              <p:cNvSpPr/>
              <p:nvPr/>
            </p:nvSpPr>
            <p:spPr>
              <a:xfrm>
                <a:off x="11009280" y="1269566"/>
                <a:ext cx="271989" cy="3265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45EE50D5-B9A8-495E-8493-A38549658D95}"/>
                  </a:ext>
                </a:extLst>
              </p:cNvPr>
              <p:cNvSpPr/>
              <p:nvPr/>
            </p:nvSpPr>
            <p:spPr>
              <a:xfrm>
                <a:off x="10176388" y="1278531"/>
                <a:ext cx="303352" cy="317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F31470-0A07-4B18-8AA4-B282D452019D}"/>
                  </a:ext>
                </a:extLst>
              </p:cNvPr>
              <p:cNvSpPr txBox="1"/>
              <p:nvPr/>
            </p:nvSpPr>
            <p:spPr>
              <a:xfrm>
                <a:off x="11249532" y="1222951"/>
                <a:ext cx="363457" cy="38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q</a:t>
                </a:r>
                <a:endParaRPr lang="ru-RU" baseline="-250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500B25-6731-4E9B-B810-815B99834F7C}"/>
                  </a:ext>
                </a:extLst>
              </p:cNvPr>
              <p:cNvSpPr txBox="1"/>
              <p:nvPr/>
            </p:nvSpPr>
            <p:spPr>
              <a:xfrm>
                <a:off x="9815185" y="1231911"/>
                <a:ext cx="363457" cy="38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q</a:t>
                </a:r>
                <a:endParaRPr lang="ru-RU" baseline="-250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48A526-F5D9-420F-AB41-A459626400D8}"/>
                </a:ext>
              </a:extLst>
            </p:cNvPr>
            <p:cNvSpPr txBox="1"/>
            <p:nvPr/>
          </p:nvSpPr>
          <p:spPr>
            <a:xfrm>
              <a:off x="1228205" y="4349639"/>
              <a:ext cx="622428" cy="348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V/VA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Arrow: Right 5">
            <a:extLst>
              <a:ext uri="{FF2B5EF4-FFF2-40B4-BE49-F238E27FC236}">
                <a16:creationId xmlns:a16="http://schemas.microsoft.com/office/drawing/2014/main" id="{FB5395F2-7F95-4C7C-9B3D-ED283386563B}"/>
              </a:ext>
            </a:extLst>
          </p:cNvPr>
          <p:cNvSpPr/>
          <p:nvPr/>
        </p:nvSpPr>
        <p:spPr>
          <a:xfrm>
            <a:off x="5296194" y="3904849"/>
            <a:ext cx="216024" cy="47935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7CE9AE-8EF5-4903-B176-D730665C82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302" y="4309569"/>
            <a:ext cx="3844071" cy="226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C674BD-DEDE-4640-ABF2-571B127A17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769" y="1899387"/>
            <a:ext cx="3861139" cy="218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736634-1063-41A1-8B73-D863F9A3567E}"/>
              </a:ext>
            </a:extLst>
          </p:cNvPr>
          <p:cNvSpPr/>
          <p:nvPr/>
        </p:nvSpPr>
        <p:spPr>
          <a:xfrm>
            <a:off x="9641124" y="2537724"/>
            <a:ext cx="2564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CMS physics results from the first decade of LHC data</a:t>
            </a:r>
          </a:p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Physics Report, 1115, 1-772 (17 April 2025)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72C76F-EDD1-4089-A657-CF8B982D2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204" y="3863560"/>
            <a:ext cx="1677511" cy="22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0043"/>
      </p:ext>
    </p:extLst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81185</TotalTime>
  <Words>3750</Words>
  <Application>Microsoft Office PowerPoint</Application>
  <PresentationFormat>Широкоэкранный</PresentationFormat>
  <Paragraphs>416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MS Mincho</vt:lpstr>
      <vt:lpstr>Aptos</vt:lpstr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Wingdings 2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LHC Timeline and Data That We Have</vt:lpstr>
      <vt:lpstr>Goals and Tasks of the Project </vt:lpstr>
      <vt:lpstr>Презентация PowerPoint</vt:lpstr>
      <vt:lpstr>JINR Activity in the CMS Physics Analysis</vt:lpstr>
      <vt:lpstr>Searches for Heavy Resonances</vt:lpstr>
      <vt:lpstr>Dark Matter Searches in Dijets+Dileptons</vt:lpstr>
      <vt:lpstr>Long-lived Particles with Dimuons (Displaced Dimuons)</vt:lpstr>
      <vt:lpstr>Higgs Boson as a Tool to Search for the New Physics</vt:lpstr>
      <vt:lpstr>New Algorithms and Selection Methods</vt:lpstr>
      <vt:lpstr>Презентация PowerPoint</vt:lpstr>
      <vt:lpstr>JINR contribution to CMS Phase 1 Upgrade</vt:lpstr>
      <vt:lpstr>Upgrade of the Endcap Muon system</vt:lpstr>
      <vt:lpstr>Презентация PowerPoint</vt:lpstr>
      <vt:lpstr>Презентация PowerPoint</vt:lpstr>
      <vt:lpstr>Презентация PowerPoint</vt:lpstr>
      <vt:lpstr>High Granularity Calorimeter (HGCal) </vt:lpstr>
      <vt:lpstr>HGCal Main Active Elements (Cassettes)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Vladimir Karjavine</dc:creator>
  <cp:lastModifiedBy>Vladimir</cp:lastModifiedBy>
  <cp:revision>4989</cp:revision>
  <cp:lastPrinted>2025-06-17T18:45:58Z</cp:lastPrinted>
  <dcterms:created xsi:type="dcterms:W3CDTF">2001-03-08T08:59:42Z</dcterms:created>
  <dcterms:modified xsi:type="dcterms:W3CDTF">2025-06-18T18:54:01Z</dcterms:modified>
</cp:coreProperties>
</file>