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57" r:id="rId4"/>
    <p:sldId id="259" r:id="rId5"/>
    <p:sldId id="264" r:id="rId6"/>
    <p:sldId id="291" r:id="rId7"/>
    <p:sldId id="263" r:id="rId8"/>
    <p:sldId id="266" r:id="rId9"/>
    <p:sldId id="289" r:id="rId10"/>
    <p:sldId id="290" r:id="rId11"/>
    <p:sldId id="292" r:id="rId12"/>
    <p:sldId id="276" r:id="rId13"/>
    <p:sldId id="293" r:id="rId14"/>
    <p:sldId id="294" r:id="rId15"/>
    <p:sldId id="260" r:id="rId16"/>
    <p:sldId id="262" r:id="rId17"/>
    <p:sldId id="286" r:id="rId18"/>
    <p:sldId id="287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288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A15E-C619-45E0-BB29-3183F492E2E5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30585-CDD9-46FE-97AC-CA537B6A1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8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30585-CDD9-46FE-97AC-CA537B6A1B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B9B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B9B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B9B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B9B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550" y="230581"/>
            <a:ext cx="981075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B9B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322578"/>
            <a:ext cx="10358120" cy="228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at.ru/upload/medialibrary/26a/advantages2_2-0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honeym@tpu.ru" TargetMode="External"/><Relationship Id="rId2" Type="http://schemas.openxmlformats.org/officeDocument/2006/relationships/hyperlink" Target="mailto:youmnasami24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456" y="2159254"/>
            <a:ext cx="9922510" cy="18639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a GUI interface for the cooling and thermal stabilization systems of the Time Projection Chamber “TPC” and Electromagnetic Calorimeter “ECAL” detectors of the Multi-Purpose Detector “MPD” in the Master-SCADA 4D framework</a:t>
            </a: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" y="5029200"/>
            <a:ext cx="5059680" cy="88165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875"/>
              </a:spcBef>
            </a:pPr>
            <a:r>
              <a:rPr sz="1850" b="1" dirty="0">
                <a:solidFill>
                  <a:srgbClr val="404040"/>
                </a:solidFill>
                <a:latin typeface="Arial"/>
                <a:cs typeface="Arial"/>
              </a:rPr>
              <a:t>Full</a:t>
            </a:r>
            <a:r>
              <a:rPr sz="185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404040"/>
                </a:solidFill>
                <a:latin typeface="Arial"/>
                <a:cs typeface="Arial"/>
              </a:rPr>
              <a:t>name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b="1" spc="-30" dirty="0">
                <a:solidFill>
                  <a:schemeClr val="tx2"/>
                </a:solidFill>
                <a:latin typeface="+mj-lt"/>
                <a:cs typeface="Times New Roman"/>
              </a:rPr>
              <a:t>Youmna</a:t>
            </a:r>
            <a:r>
              <a:rPr sz="2400" b="1" spc="-60" dirty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r>
              <a:rPr sz="2400" b="1" dirty="0">
                <a:solidFill>
                  <a:schemeClr val="tx2"/>
                </a:solidFill>
                <a:latin typeface="+mj-lt"/>
                <a:cs typeface="Times New Roman"/>
              </a:rPr>
              <a:t>Ghoneim</a:t>
            </a:r>
            <a:r>
              <a:rPr sz="2400" b="1" spc="-35" dirty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r>
              <a:rPr sz="2400" b="1" spc="-50" dirty="0">
                <a:solidFill>
                  <a:schemeClr val="tx2"/>
                </a:solidFill>
                <a:latin typeface="+mj-lt"/>
                <a:cs typeface="Times New Roman"/>
              </a:rPr>
              <a:t>,</a:t>
            </a:r>
            <a:r>
              <a:rPr lang="en-US" sz="2400" b="1" spc="-50" dirty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r>
              <a:rPr lang="en-GB" sz="2400" b="1" i="0" dirty="0">
                <a:solidFill>
                  <a:schemeClr val="tx2"/>
                </a:solidFill>
                <a:effectLst/>
                <a:latin typeface="+mj-lt"/>
              </a:rPr>
              <a:t>Vladimir Senkevich</a:t>
            </a:r>
            <a:r>
              <a:rPr lang="en-US" sz="2400" b="1" spc="-50" dirty="0">
                <a:solidFill>
                  <a:schemeClr val="tx2"/>
                </a:solidFill>
                <a:latin typeface="+mj-lt"/>
                <a:cs typeface="Times New Roman"/>
              </a:rPr>
              <a:t> </a:t>
            </a:r>
            <a:endParaRPr sz="2400" b="1" dirty="0">
              <a:solidFill>
                <a:schemeClr val="tx2"/>
              </a:solidFill>
              <a:latin typeface="+mj-lt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365759"/>
            <a:ext cx="1889760" cy="10530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2123" y="0"/>
            <a:ext cx="357987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6CB9-5456-AFC6-ED9D-9AF8AEE0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6F0E7142-9219-8AB7-DF37-6703E9A9A8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346"/>
            <a:ext cx="1889760" cy="90122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9720F0A-32FF-59A5-9849-77C0F82849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4551" y="539330"/>
            <a:ext cx="7616190" cy="51424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89915" algn="ctr">
              <a:lnSpc>
                <a:spcPct val="100000"/>
              </a:lnSpc>
              <a:spcBef>
                <a:spcPts val="650"/>
              </a:spcBef>
            </a:pPr>
            <a:r>
              <a:rPr lang="en-US" sz="2800" dirty="0"/>
              <a:t>GUI Interface screen using TIA Portal</a:t>
            </a:r>
            <a:endParaRPr sz="5400" spc="-1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9AF94-72E0-7316-FC1A-675DA2C8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12191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BE559-B9FF-8E44-B044-86D3B78E0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58097194-F71E-D611-7217-29BA68190A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346"/>
            <a:ext cx="1889760" cy="90122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05E84A1E-0D7C-89AC-BF2F-D6DFAE44B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4551" y="539330"/>
            <a:ext cx="7616190" cy="51424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89915" algn="ctr">
              <a:lnSpc>
                <a:spcPct val="100000"/>
              </a:lnSpc>
              <a:spcBef>
                <a:spcPts val="650"/>
              </a:spcBef>
            </a:pPr>
            <a:r>
              <a:rPr lang="en-US" sz="2800" dirty="0"/>
              <a:t>GUI Interface screen using TIA Portal</a:t>
            </a:r>
            <a:endParaRPr sz="5400" spc="-1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5CD52-FAF0-4CF1-B924-E48F5D8D8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7" y="1219200"/>
            <a:ext cx="1160460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095" y="477469"/>
            <a:ext cx="97872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200" b="1" i="1" dirty="0">
                <a:solidFill>
                  <a:schemeClr val="tx2"/>
                </a:solidFill>
              </a:rPr>
              <a:t>Integration of TIA Portal SCADA into Master SCADA</a:t>
            </a:r>
            <a:endParaRPr sz="54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35636"/>
            <a:ext cx="1493520" cy="1053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F326F1-95F2-4A12-44BC-F3F069104B67}"/>
              </a:ext>
            </a:extLst>
          </p:cNvPr>
          <p:cNvSpPr txBox="1"/>
          <p:nvPr/>
        </p:nvSpPr>
        <p:spPr>
          <a:xfrm>
            <a:off x="304800" y="1447800"/>
            <a:ext cx="5410200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Utilize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OPC UA or Modbus TCP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seamless communication.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WinCC (TIA Portal)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an OPC UA Server.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Master SCADA connects as an OPC UA Client to read/write data.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Share and map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process tags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alarms, setpoints, status).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settings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authentication, access control, encryption.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 real-time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and validation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ensure proper integration.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D465BB-641C-8797-E7F7-D3BA9249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00200"/>
            <a:ext cx="6279573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6AADD-4517-3163-5DA1-9DA47B3BA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14AEAF5-CACE-D75C-AE4F-1A4935962A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9095" y="477469"/>
            <a:ext cx="9787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Master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SCADA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4D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New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Generation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of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SCADA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373CD52-1B86-2849-E28E-45FD91280B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35636"/>
            <a:ext cx="1493520" cy="1053083"/>
          </a:xfrm>
          <a:prstGeom prst="rect">
            <a:avLst/>
          </a:prstGeom>
        </p:spPr>
      </p:pic>
      <p:pic>
        <p:nvPicPr>
          <p:cNvPr id="5" name="object 5">
            <a:hlinkClick r:id="rId3"/>
            <a:extLst>
              <a:ext uri="{FF2B5EF4-FFF2-40B4-BE49-F238E27FC236}">
                <a16:creationId xmlns:a16="http://schemas.microsoft.com/office/drawing/2014/main" id="{3B509122-BE56-61F7-6A79-5C275AF09E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1524000"/>
            <a:ext cx="7720584" cy="473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9339A-6297-B0CA-0D3B-BFD3EA5CF070}"/>
              </a:ext>
            </a:extLst>
          </p:cNvPr>
          <p:cNvSpPr txBox="1"/>
          <p:nvPr/>
        </p:nvSpPr>
        <p:spPr>
          <a:xfrm>
            <a:off x="381000" y="1752600"/>
            <a:ext cx="411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Next-gen SCADA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 by MPS Software with enhanced support for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and large distributed systems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full integration across all management levels: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 controllers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HMI panels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Operator workstations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services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23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30581"/>
            <a:ext cx="9004300" cy="553998"/>
          </a:xfrm>
        </p:spPr>
        <p:txBody>
          <a:bodyPr/>
          <a:lstStyle/>
          <a:p>
            <a:r>
              <a:rPr dirty="0"/>
              <a:t>Integration Strategy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22578"/>
            <a:ext cx="5410199" cy="22834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sz="8000" b="1" dirty="0"/>
              <a:t>Goal</a:t>
            </a:r>
            <a:r>
              <a:rPr sz="8000" dirty="0"/>
              <a:t>: Connect Siemens SCADA (WinCC/PCS 7) to a Master SCADA system </a:t>
            </a:r>
            <a:endParaRPr lang="en-US" sz="8000" dirty="0"/>
          </a:p>
          <a:p>
            <a:pPr algn="l"/>
            <a:endParaRPr lang="en-US" sz="8000" dirty="0"/>
          </a:p>
          <a:p>
            <a:pPr algn="l"/>
            <a:r>
              <a:rPr sz="8000" b="1" dirty="0"/>
              <a:t>Key Protocols:</a:t>
            </a:r>
            <a:endParaRPr lang="en-US" sz="8000" b="1" dirty="0"/>
          </a:p>
          <a:p>
            <a:pPr algn="l"/>
            <a:endParaRPr sz="8000" dirty="0"/>
          </a:p>
          <a:p>
            <a:pPr algn="l"/>
            <a:r>
              <a:rPr sz="8000" dirty="0"/>
              <a:t>- OPC UA / DA: Standard for SCADA integration</a:t>
            </a:r>
          </a:p>
          <a:p>
            <a:pPr algn="l"/>
            <a:r>
              <a:rPr sz="8000" dirty="0"/>
              <a:t>- Modbus TCP: Lightweight and widely used</a:t>
            </a:r>
          </a:p>
          <a:p>
            <a:pPr algn="l"/>
            <a:r>
              <a:rPr sz="8000" dirty="0"/>
              <a:t>- MQTT / REST: For IoT or cloud-based systems</a:t>
            </a:r>
          </a:p>
          <a:p>
            <a:pPr algn="l"/>
            <a:endParaRPr sz="8000" i="1" u="sng" dirty="0"/>
          </a:p>
          <a:p>
            <a:pPr algn="l"/>
            <a:r>
              <a:rPr sz="8000" b="1" i="1" u="sng" dirty="0"/>
              <a:t>Use Siemens SCADA as a Data Server</a:t>
            </a:r>
          </a:p>
          <a:p>
            <a:pPr algn="l"/>
            <a:endParaRPr lang="en-US" sz="8000" b="1" i="1" u="sng" dirty="0"/>
          </a:p>
          <a:p>
            <a:pPr algn="l"/>
            <a:r>
              <a:rPr sz="8000" b="1" i="1" u="sng" dirty="0"/>
              <a:t>Use </a:t>
            </a:r>
            <a:r>
              <a:rPr sz="8000" b="1" i="1" u="sng" dirty="0" err="1"/>
              <a:t>MasterSCADA</a:t>
            </a:r>
            <a:r>
              <a:rPr sz="8000" b="1" i="1" u="sng" dirty="0"/>
              <a:t> as the OPC UA Client</a:t>
            </a:r>
            <a:endParaRPr lang="en-US" sz="8000" b="1" i="1" u="sng" dirty="0"/>
          </a:p>
          <a:p>
            <a:pPr algn="l"/>
            <a:endParaRPr lang="en-GB" sz="8000" dirty="0"/>
          </a:p>
          <a:p>
            <a:pPr algn="l"/>
            <a:r>
              <a:rPr lang="en-GB" sz="8000" dirty="0"/>
              <a:t>- In </a:t>
            </a:r>
            <a:r>
              <a:rPr lang="en-GB" sz="8000" dirty="0" err="1"/>
              <a:t>MasterSCADA</a:t>
            </a:r>
            <a:r>
              <a:rPr lang="en-GB" sz="8000" dirty="0"/>
              <a:t>, add Siemens as OPC UA data source</a:t>
            </a:r>
          </a:p>
          <a:p>
            <a:pPr algn="l"/>
            <a:r>
              <a:rPr lang="en-GB" sz="8000" dirty="0"/>
              <a:t>- Connect to Siemens OPC UA server (IP, Port 50000)</a:t>
            </a:r>
          </a:p>
          <a:p>
            <a:pPr algn="l"/>
            <a:r>
              <a:rPr lang="en-GB" sz="8000" dirty="0"/>
              <a:t>- Browse and import tags</a:t>
            </a:r>
          </a:p>
          <a:p>
            <a:pPr algn="l"/>
            <a:r>
              <a:rPr lang="en-GB" sz="8000" dirty="0"/>
              <a:t>- Assign tags to screens, trends, alarms, etc.</a:t>
            </a:r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F6C63-273F-2A2A-ADE5-98D82B62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7086600" cy="4267200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4D7F7303-1847-9CE5-9FC1-340851B913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" y="135636"/>
            <a:ext cx="1493520" cy="1053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9810750" cy="553998"/>
          </a:xfrm>
        </p:spPr>
        <p:txBody>
          <a:bodyPr/>
          <a:lstStyle/>
          <a:p>
            <a:r>
              <a:rPr dirty="0"/>
              <a:t>GUI-Level Integration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4267200" cy="16190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/>
              <a:t>- Remote Desktop / VNC: Directly launch Siemens SCADA interface</a:t>
            </a:r>
          </a:p>
          <a:p>
            <a:pPr>
              <a:lnSpc>
                <a:spcPct val="150000"/>
              </a:lnSpc>
            </a:pPr>
            <a:r>
              <a:rPr dirty="0"/>
              <a:t>- Hyperlink Launcher: Button in </a:t>
            </a:r>
            <a:r>
              <a:rPr dirty="0" err="1"/>
              <a:t>MasterSCADA</a:t>
            </a:r>
            <a:r>
              <a:rPr dirty="0"/>
              <a:t> opens Siemens HMI</a:t>
            </a:r>
          </a:p>
          <a:p>
            <a:pPr>
              <a:lnSpc>
                <a:spcPct val="150000"/>
              </a:lnSpc>
            </a:pPr>
            <a:r>
              <a:rPr dirty="0"/>
              <a:t>- Thin Client: Host Siemens SCADA on terminal server for browser access</a:t>
            </a:r>
          </a:p>
          <a:p>
            <a:pPr>
              <a:lnSpc>
                <a:spcPct val="150000"/>
              </a:lnSpc>
            </a:pPr>
            <a:r>
              <a:rPr dirty="0"/>
              <a:t>- Embedded HMI Web Page: Use </a:t>
            </a:r>
            <a:r>
              <a:rPr dirty="0" err="1"/>
              <a:t>iframe</a:t>
            </a:r>
            <a:r>
              <a:rPr dirty="0"/>
              <a:t> if web-enabled HMI is available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D2303EE-9BE2-D53E-C28E-50A9F79955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35636"/>
            <a:ext cx="1493520" cy="1053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B668E-474B-7B32-A7E3-27F6B3B4E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01734"/>
            <a:ext cx="7467600" cy="42990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30581"/>
            <a:ext cx="8775700" cy="553998"/>
          </a:xfrm>
        </p:spPr>
        <p:txBody>
          <a:bodyPr/>
          <a:lstStyle/>
          <a:p>
            <a:r>
              <a:rPr dirty="0"/>
              <a:t>Integration Layers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43"/>
            <a:ext cx="8227059" cy="13372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000" dirty="0"/>
              <a:t>1. Real-Time Control: OPC UA Read/Write</a:t>
            </a:r>
            <a:r>
              <a:rPr lang="en-US" sz="2000" dirty="0"/>
              <a:t> </a:t>
            </a:r>
            <a:endParaRPr sz="2000" dirty="0"/>
          </a:p>
          <a:p>
            <a:pPr>
              <a:lnSpc>
                <a:spcPct val="150000"/>
              </a:lnSpc>
            </a:pPr>
            <a:r>
              <a:rPr sz="2000" dirty="0"/>
              <a:t>2. Monitoring: OPC UA Read-only / Modbus TCP</a:t>
            </a:r>
          </a:p>
          <a:p>
            <a:pPr>
              <a:lnSpc>
                <a:spcPct val="150000"/>
              </a:lnSpc>
            </a:pPr>
            <a:r>
              <a:rPr sz="2000" dirty="0"/>
              <a:t>3. GUI Integration: RDP, VNC, Thin Clients</a:t>
            </a:r>
          </a:p>
        </p:txBody>
      </p:sp>
      <p:pic>
        <p:nvPicPr>
          <p:cNvPr id="4" name="Picture 3" descr="A_diagram_illustrates_the_integration_between_Siem.png">
            <a:extLst>
              <a:ext uri="{FF2B5EF4-FFF2-40B4-BE49-F238E27FC236}">
                <a16:creationId xmlns:a16="http://schemas.microsoft.com/office/drawing/2014/main" id="{4FE203D5-4CD5-6D18-7DA8-A2490786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819215"/>
            <a:ext cx="54864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25932-E1DD-81C8-E52C-2BC40AC5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367"/>
            <a:ext cx="7677206" cy="2152666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46F43664-6B9B-7417-9DC9-9330C23B169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3" y="135636"/>
            <a:ext cx="1493520" cy="10530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05" rIns="0" bIns="0" rtlCol="0">
            <a:spAutoFit/>
          </a:bodyPr>
          <a:lstStyle/>
          <a:p>
            <a:pPr marL="29406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1889760" cy="10530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0" y="4724400"/>
            <a:ext cx="3395472" cy="15133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600" y="1272540"/>
            <a:ext cx="11201400" cy="56720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 interface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was developed using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Master-SCADA 4D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TIA Portal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enabling full control, monitoring, and data logging for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cooling and thermal stabilization systems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MPD experiment.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system manages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110 leakless cooling channels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with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76 dedicated to thermal stabilization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ensuring safe operation below atmospheric pressure.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monitoring of key parameters (temperature, pressure, flow, conductivity, vacuum, etc.) is integrated via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multi-zone PLCs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OPC communication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interface supports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control, diagnostics, and data archiving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ensuring reliability and efficient system analysis.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status: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 design completed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with performance and diagnostic tools in place.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- Configure Siemens SCADA OPC UA server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- Setup Master-SCADA OPC UA client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- Secure and validate all communication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Optionally enable GUI-level integration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Test and document the full integration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923" y="1818894"/>
            <a:ext cx="6995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81555" algn="l"/>
              </a:tabLst>
            </a:pP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Thanks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	for</a:t>
            </a:r>
            <a:r>
              <a:rPr sz="4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440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Attention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5104257"/>
            <a:ext cx="4464685" cy="1188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0" dirty="0">
                <a:latin typeface="Arial MT"/>
                <a:cs typeface="Arial MT"/>
              </a:rPr>
              <a:t>Tel.:</a:t>
            </a:r>
            <a:r>
              <a:rPr sz="1450" spc="-1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+7</a:t>
            </a:r>
            <a:r>
              <a:rPr sz="1450" spc="-1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(923)</a:t>
            </a:r>
            <a:r>
              <a:rPr sz="1450" spc="-1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40</a:t>
            </a:r>
            <a:r>
              <a:rPr sz="1450" spc="-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80</a:t>
            </a:r>
            <a:r>
              <a:rPr sz="1450" spc="-5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895</a:t>
            </a: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50" dirty="0">
                <a:latin typeface="Arial MT"/>
                <a:cs typeface="Arial MT"/>
              </a:rPr>
              <a:t>E-mail: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youmnasami24@gmail.com</a:t>
            </a:r>
            <a:r>
              <a:rPr sz="1450" dirty="0">
                <a:latin typeface="Arial MT"/>
                <a:cs typeface="Arial MT"/>
              </a:rPr>
              <a:t>,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Ghoneim@jinr.ru</a:t>
            </a:r>
            <a:endParaRPr sz="14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US" sz="1400" b="1" spc="-10" dirty="0">
                <a:latin typeface="Arial"/>
                <a:cs typeface="Arial"/>
              </a:rPr>
              <a:t>15</a:t>
            </a:r>
            <a:r>
              <a:rPr sz="1400" b="1" spc="-10" dirty="0">
                <a:latin typeface="Arial"/>
                <a:cs typeface="Arial"/>
              </a:rPr>
              <a:t>.0</a:t>
            </a:r>
            <a:r>
              <a:rPr lang="en-US" sz="1400" b="1" spc="-10" dirty="0">
                <a:latin typeface="Arial"/>
                <a:cs typeface="Arial"/>
              </a:rPr>
              <a:t>5</a:t>
            </a:r>
            <a:r>
              <a:rPr sz="1400" b="1" spc="-10" dirty="0">
                <a:latin typeface="Arial"/>
                <a:cs typeface="Arial"/>
              </a:rPr>
              <a:t>.202</a:t>
            </a:r>
            <a:r>
              <a:rPr lang="en-US" sz="1400" b="1" spc="-10" dirty="0"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452" y="3668902"/>
            <a:ext cx="1909445" cy="81343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980"/>
              </a:spcBef>
            </a:pPr>
            <a:r>
              <a:rPr sz="1850" b="1" dirty="0">
                <a:latin typeface="Arial"/>
                <a:cs typeface="Arial"/>
              </a:rPr>
              <a:t>Full</a:t>
            </a:r>
            <a:r>
              <a:rPr sz="1850" b="1" spc="10" dirty="0">
                <a:latin typeface="Arial"/>
                <a:cs typeface="Arial"/>
              </a:rPr>
              <a:t> </a:t>
            </a:r>
            <a:r>
              <a:rPr sz="1850" b="1" spc="-20" dirty="0">
                <a:latin typeface="Arial"/>
                <a:cs typeface="Arial"/>
              </a:rPr>
              <a:t>Name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50" spc="-10" dirty="0">
                <a:latin typeface="Arial MT"/>
                <a:cs typeface="Arial MT"/>
              </a:rPr>
              <a:t>Youmna</a:t>
            </a:r>
            <a:r>
              <a:rPr sz="1850" spc="-100" dirty="0">
                <a:latin typeface="Arial MT"/>
                <a:cs typeface="Arial MT"/>
              </a:rPr>
              <a:t> </a:t>
            </a:r>
            <a:r>
              <a:rPr sz="1850" spc="-10" dirty="0">
                <a:latin typeface="Arial MT"/>
                <a:cs typeface="Arial MT"/>
              </a:rPr>
              <a:t>Ghoneim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0681" y="4369689"/>
            <a:ext cx="170878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-10" dirty="0">
                <a:latin typeface="Times New Roman"/>
                <a:cs typeface="Times New Roman"/>
              </a:rPr>
              <a:t>Telegram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Contact</a:t>
            </a:r>
            <a:endParaRPr sz="18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623" y="505968"/>
            <a:ext cx="1889760" cy="105460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354568" y="0"/>
            <a:ext cx="3837432" cy="6857999"/>
            <a:chOff x="8354568" y="0"/>
            <a:chExt cx="3837432" cy="685799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4568" y="4802123"/>
              <a:ext cx="1620012" cy="1328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5296" y="0"/>
              <a:ext cx="3346704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9EE4-71C8-5415-CA89-EE5676E8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CD7624-4263-C8E2-A6B9-5DCC301EA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699773"/>
            <a:ext cx="7162800" cy="736098"/>
          </a:xfrm>
          <a:prstGeom prst="rect">
            <a:avLst/>
          </a:prstGeom>
        </p:spPr>
        <p:txBody>
          <a:bodyPr vert="horz" wrap="square" lIns="0" tIns="180339" rIns="0" bIns="0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Agenda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C627287-332B-33ED-C402-A7943D6B73AE}"/>
              </a:ext>
            </a:extLst>
          </p:cNvPr>
          <p:cNvSpPr txBox="1"/>
          <p:nvPr/>
        </p:nvSpPr>
        <p:spPr>
          <a:xfrm>
            <a:off x="605739" y="2227326"/>
            <a:ext cx="10060305" cy="65851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F9E7A6F-C7C8-42CD-F304-9FA02EEE5C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60" y="152400"/>
            <a:ext cx="1889760" cy="99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BD59A-E888-8A68-11F2-A4202E4010CB}"/>
              </a:ext>
            </a:extLst>
          </p:cNvPr>
          <p:cNvSpPr txBox="1"/>
          <p:nvPr/>
        </p:nvSpPr>
        <p:spPr>
          <a:xfrm>
            <a:off x="381000" y="1828800"/>
            <a:ext cx="472923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📌 System Architecture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GUI built with TIA Portal + Master-SCADA</a:t>
            </a:r>
          </a:p>
          <a:p>
            <a:pPr marL="0" indent="0">
              <a:buNone/>
            </a:pPr>
            <a:r>
              <a:rPr lang="en-GB" dirty="0"/>
              <a:t>- Enables integrated control and monitoring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🛠️ Control Capabilities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Continuous instrumental &amp; logical control</a:t>
            </a:r>
          </a:p>
          <a:p>
            <a:pPr marL="0" indent="0">
              <a:buNone/>
            </a:pPr>
            <a:r>
              <a:rPr lang="en-GB" dirty="0"/>
              <a:t>- Supports diagnostics and case analysis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🗄️ Data Management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Archiving of measured data</a:t>
            </a:r>
          </a:p>
          <a:p>
            <a:pPr marL="0" indent="0">
              <a:buNone/>
            </a:pPr>
            <a:r>
              <a:rPr lang="en-GB" dirty="0"/>
              <a:t>- Event messages (warnings &amp; errors)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0CF03-0528-3AF4-DF8B-AA915F6FBB4A}"/>
              </a:ext>
            </a:extLst>
          </p:cNvPr>
          <p:cNvSpPr txBox="1"/>
          <p:nvPr/>
        </p:nvSpPr>
        <p:spPr>
          <a:xfrm>
            <a:off x="6248400" y="1957843"/>
            <a:ext cx="5562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📊 Monitored Parameters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- Temperature</a:t>
            </a:r>
          </a:p>
          <a:p>
            <a:pPr marL="0" indent="0">
              <a:buNone/>
            </a:pPr>
            <a:r>
              <a:rPr lang="en-GB" sz="1800" dirty="0"/>
              <a:t>- Pressure</a:t>
            </a:r>
          </a:p>
          <a:p>
            <a:pPr marL="0" indent="0">
              <a:buNone/>
            </a:pPr>
            <a:r>
              <a:rPr lang="en-GB" sz="1800" dirty="0"/>
              <a:t>- Coolant flow rate</a:t>
            </a:r>
          </a:p>
          <a:p>
            <a:pPr marL="0" indent="0">
              <a:buNone/>
            </a:pPr>
            <a:r>
              <a:rPr lang="en-GB" sz="1800" dirty="0"/>
              <a:t>- Coolant level</a:t>
            </a:r>
          </a:p>
          <a:p>
            <a:pPr marL="0" indent="0">
              <a:buNone/>
            </a:pPr>
            <a:r>
              <a:rPr lang="en-GB" sz="1800" dirty="0"/>
              <a:t>- Vacuum in water vessels</a:t>
            </a:r>
          </a:p>
          <a:p>
            <a:pPr marL="0" indent="0">
              <a:buNone/>
            </a:pPr>
            <a:r>
              <a:rPr lang="en-GB" sz="1800" dirty="0"/>
              <a:t>- Other key indicators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06793-ED5D-553A-2775-429134A8EE81}"/>
              </a:ext>
            </a:extLst>
          </p:cNvPr>
          <p:cNvSpPr txBox="1"/>
          <p:nvPr/>
        </p:nvSpPr>
        <p:spPr>
          <a:xfrm>
            <a:off x="6018416" y="4561974"/>
            <a:ext cx="6173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🧩 GUI Development Status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- Presentation of the current design stage</a:t>
            </a:r>
          </a:p>
          <a:p>
            <a:pPr marL="0" indent="0">
              <a:buNone/>
            </a:pPr>
            <a:r>
              <a:rPr lang="en-GB" sz="1800" dirty="0"/>
              <a:t>-integration from TIA Portal Scada to Master Scada</a:t>
            </a:r>
          </a:p>
        </p:txBody>
      </p:sp>
    </p:spTree>
    <p:extLst>
      <p:ext uri="{BB962C8B-B14F-4D97-AF65-F5344CB8AC3E}">
        <p14:creationId xmlns:p14="http://schemas.microsoft.com/office/powerpoint/2010/main" val="248183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365759"/>
            <a:ext cx="1889760" cy="10530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16126"/>
            <a:ext cx="10285730" cy="57451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767205" marR="518795" algn="ctr">
              <a:lnSpc>
                <a:spcPts val="3900"/>
              </a:lnSpc>
              <a:spcBef>
                <a:spcPts val="580"/>
              </a:spcBef>
              <a:tabLst>
                <a:tab pos="2841625" algn="l"/>
              </a:tabLst>
            </a:pPr>
            <a:r>
              <a:rPr lang="en-US" spc="-10" dirty="0">
                <a:latin typeface="Calibri"/>
                <a:cs typeface="Calibri"/>
              </a:rPr>
              <a:t>Introduction</a:t>
            </a:r>
            <a:endParaRPr spc="-1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70D5A-6039-0520-EA19-6C72860FAF4F}"/>
              </a:ext>
            </a:extLst>
          </p:cNvPr>
          <p:cNvSpPr txBox="1"/>
          <p:nvPr/>
        </p:nvSpPr>
        <p:spPr>
          <a:xfrm>
            <a:off x="381000" y="2438400"/>
            <a:ext cx="6477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graphical user interface (GUI) was developed for the </a:t>
            </a:r>
            <a:r>
              <a:rPr lang="en-US" b="1" dirty="0"/>
              <a:t>control, monitoring, and data logging</a:t>
            </a:r>
            <a:r>
              <a:rPr lang="en-US" dirty="0"/>
              <a:t> of the </a:t>
            </a:r>
            <a:r>
              <a:rPr lang="en-US" b="1" dirty="0"/>
              <a:t>cooling and thermal stabilization systems</a:t>
            </a:r>
            <a:r>
              <a:rPr lang="en-US" dirty="0"/>
              <a:t> of the </a:t>
            </a:r>
            <a:r>
              <a:rPr lang="en-US" b="1" dirty="0"/>
              <a:t>TPC and ECAL detectors</a:t>
            </a:r>
            <a:r>
              <a:rPr lang="en-US" dirty="0"/>
              <a:t> in the </a:t>
            </a:r>
            <a:r>
              <a:rPr lang="en-US" b="1" dirty="0"/>
              <a:t>MPD experiment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system is built using </a:t>
            </a:r>
            <a:r>
              <a:rPr lang="en-US" b="1" dirty="0"/>
              <a:t>Master-SCADA 4D</a:t>
            </a:r>
            <a:r>
              <a:rPr lang="en-US" dirty="0"/>
              <a:t> software and communicates via the </a:t>
            </a:r>
            <a:r>
              <a:rPr lang="en-US" b="1" dirty="0"/>
              <a:t>OPC protocol with TIA Portal Tool.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All cooling systems are designed as </a:t>
            </a:r>
            <a:r>
              <a:rPr lang="en-US" b="1" dirty="0"/>
              <a:t>“leakless”</a:t>
            </a:r>
            <a:r>
              <a:rPr lang="en-US" dirty="0"/>
              <a:t>, ensuring coolant pressure remains </a:t>
            </a:r>
            <a:r>
              <a:rPr lang="en-US" b="1" dirty="0"/>
              <a:t>below atmospheric pressure</a:t>
            </a:r>
            <a:r>
              <a:rPr lang="en-US" dirty="0"/>
              <a:t> to prevent water leakage inside the detector.</a:t>
            </a:r>
          </a:p>
          <a:p>
            <a:pPr algn="just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B7C2D-67B7-96D0-CC2D-86C577C0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11" t="2319" r="2058" b="1523"/>
          <a:stretch/>
        </p:blipFill>
        <p:spPr>
          <a:xfrm>
            <a:off x="7181816" y="1752600"/>
            <a:ext cx="4781584" cy="403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DA5ED4-02F9-2DE9-8C56-7E3B6C18C5A2}"/>
              </a:ext>
            </a:extLst>
          </p:cNvPr>
          <p:cNvSpPr txBox="1"/>
          <p:nvPr/>
        </p:nvSpPr>
        <p:spPr>
          <a:xfrm>
            <a:off x="457200" y="166755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2"/>
                </a:solidFill>
              </a:rPr>
              <a:t>Cooling System – Time Projection Chamber (TPC)</a:t>
            </a:r>
            <a:endParaRPr lang="en-GB" sz="2000" i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7A60A-4CC2-749C-1431-07C4FAAB98BB}"/>
              </a:ext>
            </a:extLst>
          </p:cNvPr>
          <p:cNvSpPr txBox="1"/>
          <p:nvPr/>
        </p:nvSpPr>
        <p:spPr>
          <a:xfrm>
            <a:off x="6629400" y="6010011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Platform concept for MPD detector cooling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699773"/>
            <a:ext cx="7162800" cy="1043874"/>
          </a:xfrm>
          <a:prstGeom prst="rect">
            <a:avLst/>
          </a:prstGeom>
        </p:spPr>
        <p:txBody>
          <a:bodyPr vert="horz" wrap="square" lIns="0" tIns="180339" rIns="0" bIns="0" rtlCol="0">
            <a:spAutoFit/>
          </a:bodyPr>
          <a:lstStyle/>
          <a:p>
            <a:pPr algn="ctr"/>
            <a:r>
              <a:rPr lang="en-US" sz="2800" b="1" dirty="0"/>
              <a:t>Cooling System – Time Projection Chamber (TPC)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739" y="2227326"/>
            <a:ext cx="7014261" cy="370550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system includes </a:t>
            </a:r>
            <a:r>
              <a:rPr lang="en-US" b="1" dirty="0"/>
              <a:t>~110 channels</a:t>
            </a:r>
            <a:r>
              <a:rPr lang="en-US" dirty="0"/>
              <a:t>, with </a:t>
            </a:r>
            <a:r>
              <a:rPr lang="en-US" b="1" dirty="0"/>
              <a:t>76 dedicated to thermal stabilization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Each channel comprises: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b="1" dirty="0"/>
              <a:t>water pressure reducer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An </a:t>
            </a:r>
            <a:r>
              <a:rPr lang="en-US" b="1" dirty="0"/>
              <a:t>electric heater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b="1" dirty="0"/>
              <a:t>Temperature and pressure sensors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b="1" dirty="0"/>
              <a:t>flow meter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network of </a:t>
            </a:r>
            <a:r>
              <a:rPr lang="en-US" b="1" dirty="0"/>
              <a:t>250 temperature sensors</a:t>
            </a:r>
            <a:r>
              <a:rPr lang="en-US" dirty="0"/>
              <a:t> on the TPC enables </a:t>
            </a:r>
            <a:r>
              <a:rPr lang="en-US" b="1" dirty="0"/>
              <a:t>multi-zone PLC-based temperature control</a:t>
            </a:r>
            <a:r>
              <a:rPr lang="en-US" dirty="0"/>
              <a:t> across all channels.</a:t>
            </a: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365759"/>
            <a:ext cx="1889760" cy="1053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8ABF8-B5E1-8150-B935-2448328B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18" y="1563234"/>
            <a:ext cx="3830782" cy="5294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7200" y="156508"/>
            <a:ext cx="10363200" cy="60138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423160">
              <a:lnSpc>
                <a:spcPts val="4320"/>
              </a:lnSpc>
              <a:spcBef>
                <a:spcPts val="640"/>
              </a:spcBef>
            </a:pPr>
            <a:r>
              <a:rPr lang="en-GB" sz="3200" dirty="0"/>
              <a:t>PLC Simulator &amp; TIA Portal Integration</a:t>
            </a:r>
            <a:endParaRPr sz="5400" dirty="0">
              <a:latin typeface="Calibri Light"/>
              <a:cs typeface="Calibri Light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35637"/>
            <a:ext cx="1278637" cy="854964"/>
          </a:xfrm>
          <a:prstGeom prst="rect">
            <a:avLst/>
          </a:prstGeom>
        </p:spPr>
      </p:pic>
      <p:sp>
        <p:nvSpPr>
          <p:cNvPr id="60" name="Rectangle 3">
            <a:extLst>
              <a:ext uri="{FF2B5EF4-FFF2-40B4-BE49-F238E27FC236}">
                <a16:creationId xmlns:a16="http://schemas.microsoft.com/office/drawing/2014/main" id="{66E94B4B-A120-8C03-23A9-B7F7D31D2D3E}"/>
              </a:ext>
            </a:extLst>
          </p:cNvPr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313737" y="990600"/>
            <a:ext cx="7239000" cy="12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PLC-SIM allows virtual testing of PLC programs in TIA Portal, enabling real-time logic simulation, HMI interaction, and system verification—</a:t>
            </a:r>
            <a:r>
              <a:rPr lang="en-US" b="1" dirty="0"/>
              <a:t>without physical hardware</a:t>
            </a:r>
            <a:r>
              <a:rPr 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BB385A4-C925-B3C0-7496-72AC95CE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43000"/>
            <a:ext cx="4677157" cy="5715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3F10AE-BFB3-2B75-B6E5-8CA2E540D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57401"/>
            <a:ext cx="6921731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F7F5-E7B5-886D-EA54-A8E43144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3AE12D-2310-D48D-BBF7-B25B4B0191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90600" y="156508"/>
            <a:ext cx="9982200" cy="115281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423160" algn="ctr" rtl="0">
              <a:lnSpc>
                <a:spcPts val="4320"/>
              </a:lnSpc>
              <a:spcBef>
                <a:spcPts val="640"/>
              </a:spcBef>
            </a:pPr>
            <a:r>
              <a:rPr lang="en-GB" sz="3200" dirty="0"/>
              <a:t>PLC Simulator &amp; TIA Portal Integration “Device &amp;Networks”</a:t>
            </a:r>
            <a:endParaRPr sz="5400" dirty="0">
              <a:latin typeface="Calibri Light"/>
              <a:cs typeface="Calibri Light"/>
            </a:endParaRPr>
          </a:p>
        </p:txBody>
      </p:sp>
      <p:pic>
        <p:nvPicPr>
          <p:cNvPr id="55" name="object 55">
            <a:extLst>
              <a:ext uri="{FF2B5EF4-FFF2-40B4-BE49-F238E27FC236}">
                <a16:creationId xmlns:a16="http://schemas.microsoft.com/office/drawing/2014/main" id="{64CB8E2F-ED2B-F7A9-002C-D846179F9F3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" y="135637"/>
            <a:ext cx="1278637" cy="854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8CC630-8138-EB40-A5CC-1FA2172F1D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2" r="21550"/>
          <a:stretch/>
        </p:blipFill>
        <p:spPr>
          <a:xfrm>
            <a:off x="149035" y="1676400"/>
            <a:ext cx="4326637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4F314-877B-3308-C92D-8382E421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371599"/>
            <a:ext cx="7410005" cy="54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2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81000"/>
            <a:ext cx="7543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dirty="0">
                <a:effectLst/>
              </a:rPr>
              <a:t>Copper Thermal </a:t>
            </a:r>
            <a:r>
              <a:rPr lang="en-GB" dirty="0"/>
              <a:t>S</a:t>
            </a:r>
            <a:r>
              <a:rPr lang="en-GB" dirty="0">
                <a:effectLst/>
              </a:rPr>
              <a:t>tabilization </a:t>
            </a:r>
            <a:r>
              <a:rPr lang="en-GB" dirty="0"/>
              <a:t>S</a:t>
            </a:r>
            <a:r>
              <a:rPr lang="en-GB" dirty="0">
                <a:effectLst/>
              </a:rPr>
              <a:t>cheme</a:t>
            </a:r>
            <a:br>
              <a:rPr lang="en-GB" dirty="0">
                <a:effectLst/>
              </a:rPr>
            </a:br>
            <a:endParaRPr spc="-1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277368"/>
            <a:ext cx="1891283" cy="1054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78EE2-56B3-43DB-1979-CB3366FA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10058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346"/>
            <a:ext cx="1889760" cy="10530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4551" y="539330"/>
            <a:ext cx="7616190" cy="51424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89915" algn="ctr">
              <a:lnSpc>
                <a:spcPct val="100000"/>
              </a:lnSpc>
              <a:spcBef>
                <a:spcPts val="650"/>
              </a:spcBef>
            </a:pPr>
            <a:r>
              <a:rPr lang="en-US" sz="2800" dirty="0"/>
              <a:t>GUI Interface screen using TIA Portal</a:t>
            </a:r>
            <a:endParaRPr sz="5400" spc="-1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376EC-0B4F-DC33-4317-C67EA771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6FBAE-592C-E500-E7A9-DBDA0883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49C4318A-20BC-7D13-ED0A-8990D7B9CF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346"/>
            <a:ext cx="1889760" cy="105308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168FEA8-2E80-3F24-A95B-4A83AAB76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4551" y="539330"/>
            <a:ext cx="7616190" cy="51424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89915" algn="ctr">
              <a:lnSpc>
                <a:spcPct val="100000"/>
              </a:lnSpc>
              <a:spcBef>
                <a:spcPts val="650"/>
              </a:spcBef>
            </a:pPr>
            <a:r>
              <a:rPr lang="en-US" sz="2800" dirty="0"/>
              <a:t>GUI Interface screen using TIA Portal</a:t>
            </a:r>
            <a:endParaRPr sz="5400" spc="-1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CE85C-757C-CDFD-A260-6FE9FE8D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866</Words>
  <Application>Microsoft Office PowerPoint</Application>
  <PresentationFormat>Widescreen</PresentationFormat>
  <Paragraphs>123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MT</vt:lpstr>
      <vt:lpstr>Calibri</vt:lpstr>
      <vt:lpstr>Calibri Light</vt:lpstr>
      <vt:lpstr>Courier New</vt:lpstr>
      <vt:lpstr>Times New Roman</vt:lpstr>
      <vt:lpstr>Wingdings</vt:lpstr>
      <vt:lpstr>Office Theme</vt:lpstr>
      <vt:lpstr>Development of a GUI interface for the cooling and thermal stabilization systems of the Time Projection Chamber “TPC” and Electromagnetic Calorimeter “ECAL” detectors of the Multi-Purpose Detector “MPD” in the Master-SCADA 4D framework </vt:lpstr>
      <vt:lpstr>Agenda </vt:lpstr>
      <vt:lpstr>Introduction</vt:lpstr>
      <vt:lpstr>Cooling System – Time Projection Chamber (TPC)</vt:lpstr>
      <vt:lpstr>PLC Simulator &amp; TIA Portal Integration</vt:lpstr>
      <vt:lpstr>PLC Simulator &amp; TIA Portal Integration “Device &amp;Networks”</vt:lpstr>
      <vt:lpstr>Copper Thermal Stabilization Scheme </vt:lpstr>
      <vt:lpstr>GUI Interface screen using TIA Portal</vt:lpstr>
      <vt:lpstr>GUI Interface screen using TIA Portal</vt:lpstr>
      <vt:lpstr>GUI Interface screen using TIA Portal</vt:lpstr>
      <vt:lpstr>GUI Interface screen using TIA Portal</vt:lpstr>
      <vt:lpstr>Integration of TIA Portal SCADA into Master SCADA</vt:lpstr>
      <vt:lpstr>Master SCADA 4D – New Generation of SCADA</vt:lpstr>
      <vt:lpstr>Integration Strategy Overview</vt:lpstr>
      <vt:lpstr>GUI-Level Integration Methods</vt:lpstr>
      <vt:lpstr>Integration Layers Overview</vt:lpstr>
      <vt:lpstr>Conclusion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dns.sadko@mail.ru</dc:creator>
  <cp:lastModifiedBy>Youmna ghoneim</cp:lastModifiedBy>
  <cp:revision>9</cp:revision>
  <dcterms:created xsi:type="dcterms:W3CDTF">2025-05-13T21:38:46Z</dcterms:created>
  <dcterms:modified xsi:type="dcterms:W3CDTF">2025-05-14T23:36:54Z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2025-05-13T00:00:00Z</vt:filetime>
  </property>
  <property fmtid="{D5CDD505-2E9C-101B-9397-08002B2CF9AE}" pid="5" name="Producer">
    <vt:lpwstr>Microsoft® PowerPoint® 2019</vt:lpwstr>
  </property>
</Properties>
</file>