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8" r:id="rId2"/>
    <p:sldId id="257" r:id="rId3"/>
    <p:sldId id="258" r:id="rId4"/>
    <p:sldId id="269" r:id="rId5"/>
    <p:sldId id="273" r:id="rId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64"/>
    <p:restoredTop sz="94873" autoAdjust="0"/>
  </p:normalViewPr>
  <p:slideViewPr>
    <p:cSldViewPr snapToGrid="0">
      <p:cViewPr>
        <p:scale>
          <a:sx n="146" d="100"/>
          <a:sy n="146" d="100"/>
        </p:scale>
        <p:origin x="1544" y="392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A84D8-6E01-4A09-B497-3D50BAAFF7BC}" type="datetimeFigureOut">
              <a:rPr lang="ru-RU" smtClean="0"/>
              <a:pPr/>
              <a:t>26.06.2025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CAC25-3BB0-4DF6-BC96-11FD0607C3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44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26.06.2025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26.06.2025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26.06.2025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26.06.2025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26.06.2025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26.06.2025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A5EB2-8FF9-4F75-AA18-99877E451AD7}" type="datetimeFigureOut">
              <a:rPr lang="ru-RU" smtClean="0"/>
              <a:pPr/>
              <a:t>26.06.2025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CD56A87-9D97-432E-9C9D-A36E02F36ACC}"/>
              </a:ext>
            </a:extLst>
          </p:cNvPr>
          <p:cNvSpPr txBox="1"/>
          <p:nvPr/>
        </p:nvSpPr>
        <p:spPr>
          <a:xfrm>
            <a:off x="1017279" y="1668620"/>
            <a:ext cx="2031325" cy="230832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4400" b="1" dirty="0">
                <a:solidFill>
                  <a:srgbClr val="003399"/>
                </a:solidFill>
                <a:latin typeface="Times" pitchFamily="2" charset="0"/>
              </a:rPr>
              <a:t>61</a:t>
            </a:r>
            <a:endParaRPr lang="ru-RU" sz="14400" b="1" baseline="30000" dirty="0">
              <a:solidFill>
                <a:srgbClr val="003399"/>
              </a:solidFill>
              <a:latin typeface="Times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6FE00C-5502-4D42-95E3-D1B72621DE3C}"/>
              </a:ext>
            </a:extLst>
          </p:cNvPr>
          <p:cNvSpPr txBox="1"/>
          <p:nvPr/>
        </p:nvSpPr>
        <p:spPr>
          <a:xfrm>
            <a:off x="3591120" y="2084313"/>
            <a:ext cx="5270047" cy="138499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3399"/>
                </a:solidFill>
                <a:latin typeface="Times" pitchFamily="2" charset="0"/>
              </a:rPr>
              <a:t>Meeting of the </a:t>
            </a:r>
            <a:r>
              <a:rPr lang="en-GB" sz="2800" dirty="0">
                <a:solidFill>
                  <a:srgbClr val="003399"/>
                </a:solidFill>
                <a:latin typeface="Times" pitchFamily="2" charset="0"/>
              </a:rPr>
              <a:t>Programme </a:t>
            </a:r>
            <a:r>
              <a:rPr lang="en" sz="2800" dirty="0">
                <a:solidFill>
                  <a:srgbClr val="003399"/>
                </a:solidFill>
                <a:latin typeface="Times" pitchFamily="2" charset="0"/>
              </a:rPr>
              <a:t>Advisory Committee for Condensed Matter Physics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20F6B2-6C1F-4C4C-87C7-679A420B6BE2}"/>
              </a:ext>
            </a:extLst>
          </p:cNvPr>
          <p:cNvSpPr txBox="1"/>
          <p:nvPr/>
        </p:nvSpPr>
        <p:spPr>
          <a:xfrm>
            <a:off x="2150162" y="4276253"/>
            <a:ext cx="5270047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3399"/>
                </a:solidFill>
                <a:latin typeface="Times" pitchFamily="2" charset="0"/>
              </a:rPr>
              <a:t>26</a:t>
            </a:r>
            <a:r>
              <a:rPr lang="en" sz="2400" dirty="0">
                <a:solidFill>
                  <a:srgbClr val="003399"/>
                </a:solidFill>
                <a:latin typeface="Times" pitchFamily="2" charset="0"/>
              </a:rPr>
              <a:t> </a:t>
            </a:r>
            <a:r>
              <a:rPr lang="en-GB" sz="2400" dirty="0">
                <a:solidFill>
                  <a:srgbClr val="003399"/>
                </a:solidFill>
                <a:latin typeface="Times" pitchFamily="2" charset="0"/>
              </a:rPr>
              <a:t>June </a:t>
            </a:r>
            <a:r>
              <a:rPr lang="en" sz="2400" dirty="0">
                <a:solidFill>
                  <a:srgbClr val="003399"/>
                </a:solidFill>
                <a:latin typeface="Times" pitchFamily="2" charset="0"/>
              </a:rPr>
              <a:t>202</a:t>
            </a:r>
            <a:r>
              <a:rPr lang="en-US" sz="2400" dirty="0">
                <a:solidFill>
                  <a:srgbClr val="003399"/>
                </a:solidFill>
                <a:latin typeface="Times" pitchFamily="2" charset="0"/>
              </a:rPr>
              <a:t>5</a:t>
            </a:r>
            <a:endParaRPr lang="en" sz="2400" dirty="0">
              <a:solidFill>
                <a:srgbClr val="003399"/>
              </a:solidFill>
              <a:latin typeface="Times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0260D4-CCA3-4C23-A420-DA0A11B7721E}"/>
              </a:ext>
            </a:extLst>
          </p:cNvPr>
          <p:cNvSpPr txBox="1"/>
          <p:nvPr/>
        </p:nvSpPr>
        <p:spPr>
          <a:xfrm>
            <a:off x="2759322" y="1796001"/>
            <a:ext cx="805275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rgbClr val="003399"/>
                </a:solidFill>
                <a:latin typeface="Times" pitchFamily="2" charset="0"/>
              </a:rPr>
              <a:t>st</a:t>
            </a:r>
            <a:endParaRPr lang="en" sz="4800" dirty="0">
              <a:solidFill>
                <a:srgbClr val="003399"/>
              </a:solidFill>
              <a:latin typeface="Times" pitchFamily="2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7898C6B-1BC0-44F5-9CC7-9E6769C417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390" y="214832"/>
            <a:ext cx="1874260" cy="124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171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26486" y="217760"/>
            <a:ext cx="27576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Members of the PAC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2EBDE0F4-A1D3-4E6C-BFA8-A931AEC0D6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91562"/>
              </p:ext>
            </p:extLst>
          </p:nvPr>
        </p:nvGraphicFramePr>
        <p:xfrm>
          <a:off x="1379644" y="664873"/>
          <a:ext cx="7239016" cy="42608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2141">
                  <a:extLst>
                    <a:ext uri="{9D8B030D-6E8A-4147-A177-3AD203B41FA5}">
                      <a16:colId xmlns:a16="http://schemas.microsoft.com/office/drawing/2014/main" val="926307854"/>
                    </a:ext>
                  </a:extLst>
                </a:gridCol>
                <a:gridCol w="1192454">
                  <a:extLst>
                    <a:ext uri="{9D8B030D-6E8A-4147-A177-3AD203B41FA5}">
                      <a16:colId xmlns:a16="http://schemas.microsoft.com/office/drawing/2014/main" val="770050549"/>
                    </a:ext>
                  </a:extLst>
                </a:gridCol>
                <a:gridCol w="4284421">
                  <a:extLst>
                    <a:ext uri="{9D8B030D-6E8A-4147-A177-3AD203B41FA5}">
                      <a16:colId xmlns:a16="http://schemas.microsoft.com/office/drawing/2014/main" val="3482584896"/>
                    </a:ext>
                  </a:extLst>
                </a:gridCol>
              </a:tblGrid>
              <a:tr h="26117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Pavel Alekseev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NRC “</a:t>
                      </a:r>
                      <a:r>
                        <a:rPr lang="en-US" sz="1500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Kurchatov</a:t>
                      </a: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 Institute”, Moscow, Russia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5078512"/>
                  </a:ext>
                </a:extLst>
              </a:tr>
              <a:tr h="2968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Latchezar</a:t>
                      </a: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Avramov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IE BAS, Sofia, Bulgaria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5408123"/>
                  </a:ext>
                </a:extLst>
              </a:tr>
              <a:tr h="2968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Hartmut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Fueß</a:t>
                      </a:r>
                      <a:endParaRPr lang="en-US" sz="1500" b="1" dirty="0">
                        <a:solidFill>
                          <a:srgbClr val="003399"/>
                        </a:solidFill>
                        <a:effectLst/>
                        <a:latin typeface="+mn-lt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IMS</a:t>
                      </a:r>
                      <a:r>
                        <a:rPr lang="hu-HU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 TU Darmstadt, Germany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7868242"/>
                  </a:ext>
                </a:extLst>
              </a:tr>
              <a:tr h="2968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Alexandre Ivanov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ILL, Grenoble, France</a:t>
                      </a:r>
                      <a:endParaRPr lang="ru-RU" sz="1500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615078"/>
                  </a:ext>
                </a:extLst>
              </a:tr>
              <a:tr h="2968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Sakin</a:t>
                      </a: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Jabarov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500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 MSE RA</a:t>
                      </a:r>
                      <a:r>
                        <a:rPr lang="en-US" sz="1500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Baku, </a:t>
                      </a:r>
                      <a:r>
                        <a:rPr lang="en" sz="1500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Azerbaijan</a:t>
                      </a: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656072"/>
                  </a:ext>
                </a:extLst>
              </a:tr>
              <a:tr h="2968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Ravi Kumar N 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IIT Madras, Chennai, India 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4910934"/>
                  </a:ext>
                </a:extLst>
              </a:tr>
              <a:tr h="2968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Alexei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Kuzmin</a:t>
                      </a:r>
                      <a:endParaRPr lang="en-US" sz="1500" b="1" dirty="0">
                        <a:solidFill>
                          <a:srgbClr val="003399"/>
                        </a:solidFill>
                        <a:effectLst/>
                        <a:latin typeface="+mn-lt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ISSP UL, Riga, Latvia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028585"/>
                  </a:ext>
                </a:extLst>
              </a:tr>
              <a:tr h="2968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Dénes</a:t>
                      </a: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 Lajos Nagy</a:t>
                      </a: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Wigner RCP, Budapest, Hungary</a:t>
                      </a:r>
                      <a:r>
                        <a:rPr lang="ru-RU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 (</a:t>
                      </a: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Chair</a:t>
                      </a:r>
                      <a:r>
                        <a:rPr lang="ru-RU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5851427"/>
                  </a:ext>
                </a:extLst>
              </a:tr>
              <a:tr h="2968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Raffaele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Saladino</a:t>
                      </a:r>
                      <a:endParaRPr lang="en-US" sz="1500" b="1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Tuscia University, Viterbo, Italy</a:t>
                      </a:r>
                      <a:endParaRPr lang="ru-RU" sz="150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0253401"/>
                  </a:ext>
                </a:extLst>
              </a:tr>
              <a:tr h="2968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Sangaa</a:t>
                      </a: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Deleg</a:t>
                      </a:r>
                      <a:endParaRPr lang="en-US" sz="1500" b="1" dirty="0">
                        <a:solidFill>
                          <a:srgbClr val="003399"/>
                        </a:solidFill>
                        <a:effectLst/>
                        <a:latin typeface="+mn-lt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IPT MAS, Ulaanbaatar, Mongolia</a:t>
                      </a:r>
                      <a:endParaRPr lang="ru-RU" sz="150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1378301"/>
                  </a:ext>
                </a:extLst>
              </a:tr>
              <a:tr h="35414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Mannab</a:t>
                      </a: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Tashmetov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INP </a:t>
                      </a:r>
                      <a:r>
                        <a:rPr lang="en-US" sz="1500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NUUz</a:t>
                      </a: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, Tashkent, Uzbekistan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841341"/>
                  </a:ext>
                </a:extLst>
              </a:tr>
              <a:tr h="2968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Dmitrii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Tayurskii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KFU, Kazan, Russia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3179797"/>
                  </a:ext>
                </a:extLst>
              </a:tr>
              <a:tr h="2968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Igor Ushakov*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SRC – FMBC, Moscow, Russia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362330"/>
                  </a:ext>
                </a:extLst>
              </a:tr>
              <a:tr h="37995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Nicolae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Verga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u="none" strike="noStrike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UMPCD</a:t>
                      </a: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, Bucharest, Romania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533521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3AF2BEE-E56C-286F-DF6E-926AAF2B1158}"/>
              </a:ext>
            </a:extLst>
          </p:cNvPr>
          <p:cNvSpPr txBox="1"/>
          <p:nvPr/>
        </p:nvSpPr>
        <p:spPr>
          <a:xfrm>
            <a:off x="7462300" y="4787240"/>
            <a:ext cx="181687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3399"/>
                </a:solidFill>
                <a:effectLst/>
                <a:latin typeface="+mn-lt"/>
              </a:rPr>
              <a:t>* Excused absence</a:t>
            </a:r>
            <a:endParaRPr lang="ru-RU" sz="1200" dirty="0">
              <a:solidFill>
                <a:srgbClr val="00339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52893"/>
              </p:ext>
            </p:extLst>
          </p:nvPr>
        </p:nvGraphicFramePr>
        <p:xfrm>
          <a:off x="1306233" y="1054856"/>
          <a:ext cx="7416824" cy="220524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447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2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5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Pavel 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Apel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Head</a:t>
                      </a:r>
                      <a:r>
                        <a:rPr lang="ru-RU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of Centre for Applied Physics, FLNR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Oleg 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Belov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Scientific Secretary of the PAC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Alexander 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Belushkin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Head of Division, FLNP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Ochbadrakh</a:t>
                      </a:r>
                      <a:r>
                        <a:rPr lang="en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Chuluunbaatar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Deputy Director, MLIT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9697590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Michal 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Hnatič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Head of Sector, BLTP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Latchesar</a:t>
                      </a:r>
                      <a:r>
                        <a:rPr lang="ru-RU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Kostov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Vice-Director, JINR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Evgeny</a:t>
                      </a: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Krasavin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Scientific Leader, LRB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36381" y="379634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Ex officio members appointed by the JINR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3534" y="506375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Members of the JINR Directorate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667538"/>
              </p:ext>
            </p:extLst>
          </p:nvPr>
        </p:nvGraphicFramePr>
        <p:xfrm>
          <a:off x="2317558" y="1208799"/>
          <a:ext cx="6211733" cy="37804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933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6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5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Grigory</a:t>
                      </a: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Trubnikov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Director of JINR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</a:rPr>
                        <a:t>Victor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Matveev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Scientific</a:t>
                      </a:r>
                      <a:r>
                        <a:rPr lang="en-US" sz="1500" baseline="0" dirty="0">
                          <a:solidFill>
                            <a:srgbClr val="003399"/>
                          </a:solidFill>
                          <a:effectLst/>
                        </a:rPr>
                        <a:t> Leader</a:t>
                      </a: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 of JINR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</a:rPr>
                        <a:t>Sergey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Dmitriev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Vice-Director of JINR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</a:rPr>
                        <a:t>Vladimir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Kekelidze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Vice-Director of JINR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</a:rPr>
                        <a:t>Latchesar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Kostov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Vice-Director of JINR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Sergey </a:t>
                      </a:r>
                      <a:r>
                        <a:rPr lang="en-US" sz="1500" b="1" kern="1200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Nedelko</a:t>
                      </a:r>
                      <a:endParaRPr lang="ru-RU" sz="1500" b="1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Chief Scientific Secretary of JINR</a:t>
                      </a:r>
                      <a:endParaRPr lang="pl-PL" sz="1500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314738755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</a:rPr>
                        <a:t>Boris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Gikal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Chief Engineer of JINR</a:t>
                      </a:r>
                      <a:endParaRPr lang="ru-RU" sz="1500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endParaRPr lang="ru-RU" sz="1500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b="1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799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05583" y="161523"/>
            <a:ext cx="65527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sz="16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Draft Programme of the PAC meeting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CBCED2F-5FA5-436A-803E-EBF45CDA5FA7}"/>
              </a:ext>
            </a:extLst>
          </p:cNvPr>
          <p:cNvSpPr/>
          <p:nvPr/>
        </p:nvSpPr>
        <p:spPr>
          <a:xfrm>
            <a:off x="600222" y="534798"/>
            <a:ext cx="234314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Thursday</a:t>
            </a:r>
            <a:r>
              <a:rPr lang="en-GB" sz="900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, 2</a:t>
            </a:r>
            <a:r>
              <a:rPr lang="ru-RU" sz="900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6 </a:t>
            </a:r>
            <a:r>
              <a:rPr lang="en-US" sz="900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June </a:t>
            </a:r>
            <a:r>
              <a:rPr lang="en-GB" sz="900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202</a:t>
            </a:r>
            <a:r>
              <a:rPr lang="en-US" sz="900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5</a:t>
            </a:r>
            <a:endParaRPr lang="ru-RU" sz="900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F70F916B-9F35-4D8C-80C4-255721855DE7}"/>
              </a:ext>
            </a:extLst>
          </p:cNvPr>
          <p:cNvCxnSpPr>
            <a:cxnSpLocks/>
          </p:cNvCxnSpPr>
          <p:nvPr/>
        </p:nvCxnSpPr>
        <p:spPr>
          <a:xfrm>
            <a:off x="4592673" y="746976"/>
            <a:ext cx="0" cy="419516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2741971-9630-EB98-7922-8946ED19AC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66" y="861160"/>
            <a:ext cx="4622800" cy="39497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188097C-35FF-AEE7-B06D-407F22183E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3964" y="861160"/>
            <a:ext cx="4724400" cy="336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1917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</TotalTime>
  <Words>283</Words>
  <Application>Microsoft Macintosh PowerPoint</Application>
  <PresentationFormat>Экран (16:9)</PresentationFormat>
  <Paragraphs>94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Work</dc:creator>
  <cp:lastModifiedBy>Microsoft Office User</cp:lastModifiedBy>
  <cp:revision>153</cp:revision>
  <dcterms:created xsi:type="dcterms:W3CDTF">2017-05-29T13:31:35Z</dcterms:created>
  <dcterms:modified xsi:type="dcterms:W3CDTF">2025-06-26T06:15:11Z</dcterms:modified>
</cp:coreProperties>
</file>