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theme/themeOverride1.xml" ContentType="application/vnd.openxmlformats-officedocument.themeOverrid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611" r:id="rId1"/>
    <p:sldMasterId id="2147487623" r:id="rId2"/>
    <p:sldMasterId id="2147487635" r:id="rId3"/>
    <p:sldMasterId id="2147487647" r:id="rId4"/>
    <p:sldMasterId id="2147487659" r:id="rId5"/>
    <p:sldMasterId id="2147487671" r:id="rId6"/>
    <p:sldMasterId id="2147488067" r:id="rId7"/>
    <p:sldMasterId id="2147488407" r:id="rId8"/>
    <p:sldMasterId id="2147495319" r:id="rId9"/>
    <p:sldMasterId id="2147495306" r:id="rId10"/>
    <p:sldMasterId id="2147495332" r:id="rId11"/>
    <p:sldMasterId id="2147495286" r:id="rId12"/>
  </p:sldMasterIdLst>
  <p:notesMasterIdLst>
    <p:notesMasterId r:id="rId25"/>
  </p:notesMasterIdLst>
  <p:handoutMasterIdLst>
    <p:handoutMasterId r:id="rId26"/>
  </p:handoutMasterIdLst>
  <p:sldIdLst>
    <p:sldId id="268" r:id="rId13"/>
    <p:sldId id="1080" r:id="rId14"/>
    <p:sldId id="1085" r:id="rId15"/>
    <p:sldId id="1090" r:id="rId16"/>
    <p:sldId id="1086" r:id="rId17"/>
    <p:sldId id="1095" r:id="rId18"/>
    <p:sldId id="1091" r:id="rId19"/>
    <p:sldId id="585" r:id="rId20"/>
    <p:sldId id="1099" r:id="rId21"/>
    <p:sldId id="1076" r:id="rId22"/>
    <p:sldId id="1096" r:id="rId23"/>
    <p:sldId id="991"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g Belov" initials="OB" lastIdx="1" clrIdx="0">
    <p:extLst>
      <p:ext uri="{19B8F6BF-5375-455C-9EA6-DF929625EA0E}">
        <p15:presenceInfo xmlns:p15="http://schemas.microsoft.com/office/powerpoint/2012/main" userId="b7957bfe5fdd93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24568"/>
    <a:srgbClr val="0000FF"/>
    <a:srgbClr val="CC3399"/>
    <a:srgbClr val="D0EB95"/>
    <a:srgbClr val="004176"/>
    <a:srgbClr val="006600"/>
    <a:srgbClr val="FFFFCC"/>
    <a:srgbClr val="5656C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86152" autoAdjust="0"/>
  </p:normalViewPr>
  <p:slideViewPr>
    <p:cSldViewPr snapToGrid="0">
      <p:cViewPr>
        <p:scale>
          <a:sx n="92" d="100"/>
          <a:sy n="92" d="100"/>
        </p:scale>
        <p:origin x="1712" y="512"/>
      </p:cViewPr>
      <p:guideLst>
        <p:guide orient="horz" pos="2160"/>
        <p:guide pos="3840"/>
      </p:guideLst>
    </p:cSldViewPr>
  </p:slideViewPr>
  <p:notesTextViewPr>
    <p:cViewPr>
      <p:scale>
        <a:sx n="150" d="100"/>
        <a:sy n="150" d="100"/>
      </p:scale>
      <p:origin x="0" y="0"/>
    </p:cViewPr>
  </p:notesTextViewPr>
  <p:sorterViewPr>
    <p:cViewPr>
      <p:scale>
        <a:sx n="200" d="100"/>
        <a:sy n="200" d="100"/>
      </p:scale>
      <p:origin x="0" y="0"/>
    </p:cViewPr>
  </p:sorterViewPr>
  <p:notesViewPr>
    <p:cSldViewPr snapToGrid="0">
      <p:cViewPr varScale="1">
        <p:scale>
          <a:sx n="81" d="100"/>
          <a:sy n="81" d="100"/>
        </p:scale>
        <p:origin x="-24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35CC3AD-BE77-4058-93E1-968FA19484EA}" type="datetimeFigureOut">
              <a:rPr lang="ru-RU"/>
              <a:pPr>
                <a:defRPr/>
              </a:pPr>
              <a:t>25.06.2025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999DE92-8B3C-4CF0-93D4-337118085964}" type="slidenum">
              <a:rPr lang="ru-RU" altLang="hu-HU"/>
              <a:pPr/>
              <a:t>‹#›</a:t>
            </a:fld>
            <a:endParaRPr lang="ru-RU" altLang="hu-HU"/>
          </a:p>
        </p:txBody>
      </p:sp>
    </p:spTree>
    <p:extLst>
      <p:ext uri="{BB962C8B-B14F-4D97-AF65-F5344CB8AC3E}">
        <p14:creationId xmlns:p14="http://schemas.microsoft.com/office/powerpoint/2010/main" val="324504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1269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2744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1269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1269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DB37EC-C76D-4713-9379-AD017256D6F4}" type="slidenum">
              <a:rPr lang="ru-RU" altLang="hu-HU"/>
              <a:pPr/>
              <a:t>‹#›</a:t>
            </a:fld>
            <a:endParaRPr lang="ru-RU" altLang="hu-HU"/>
          </a:p>
        </p:txBody>
      </p:sp>
    </p:spTree>
    <p:extLst>
      <p:ext uri="{BB962C8B-B14F-4D97-AF65-F5344CB8AC3E}">
        <p14:creationId xmlns:p14="http://schemas.microsoft.com/office/powerpoint/2010/main" val="3462491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DB37EC-C76D-4713-9379-AD017256D6F4}" type="slidenum">
              <a:rPr lang="ru-RU" altLang="hu-HU" smtClean="0"/>
              <a:pPr/>
              <a:t>1</a:t>
            </a:fld>
            <a:endParaRPr lang="ru-RU" altLang="hu-HU"/>
          </a:p>
        </p:txBody>
      </p:sp>
    </p:spTree>
    <p:extLst>
      <p:ext uri="{BB962C8B-B14F-4D97-AF65-F5344CB8AC3E}">
        <p14:creationId xmlns:p14="http://schemas.microsoft.com/office/powerpoint/2010/main" val="158022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DB37EC-C76D-4713-9379-AD017256D6F4}" type="slidenum">
              <a:rPr lang="ru-RU" altLang="hu-HU" smtClean="0"/>
              <a:pPr/>
              <a:t>2</a:t>
            </a:fld>
            <a:endParaRPr lang="ru-RU" altLang="hu-HU"/>
          </a:p>
        </p:txBody>
      </p:sp>
    </p:spTree>
    <p:extLst>
      <p:ext uri="{BB962C8B-B14F-4D97-AF65-F5344CB8AC3E}">
        <p14:creationId xmlns:p14="http://schemas.microsoft.com/office/powerpoint/2010/main" val="351607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DB37EC-C76D-4713-9379-AD017256D6F4}" type="slidenum">
              <a:rPr lang="ru-RU" altLang="hu-HU" smtClean="0"/>
              <a:pPr/>
              <a:t>3</a:t>
            </a:fld>
            <a:endParaRPr lang="ru-RU" altLang="hu-HU"/>
          </a:p>
        </p:txBody>
      </p:sp>
    </p:spTree>
    <p:extLst>
      <p:ext uri="{BB962C8B-B14F-4D97-AF65-F5344CB8AC3E}">
        <p14:creationId xmlns:p14="http://schemas.microsoft.com/office/powerpoint/2010/main" val="17205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DB37EC-C76D-4713-9379-AD017256D6F4}" type="slidenum">
              <a:rPr lang="ru-RU" altLang="hu-HU" smtClean="0"/>
              <a:pPr/>
              <a:t>4</a:t>
            </a:fld>
            <a:endParaRPr lang="ru-RU" altLang="hu-HU"/>
          </a:p>
        </p:txBody>
      </p:sp>
    </p:spTree>
    <p:extLst>
      <p:ext uri="{BB962C8B-B14F-4D97-AF65-F5344CB8AC3E}">
        <p14:creationId xmlns:p14="http://schemas.microsoft.com/office/powerpoint/2010/main" val="258390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DB37EC-C76D-4713-9379-AD017256D6F4}" type="slidenum">
              <a:rPr lang="ru-RU" altLang="hu-HU" smtClean="0"/>
              <a:pPr/>
              <a:t>5</a:t>
            </a:fld>
            <a:endParaRPr lang="ru-RU" altLang="hu-HU"/>
          </a:p>
        </p:txBody>
      </p:sp>
    </p:spTree>
    <p:extLst>
      <p:ext uri="{BB962C8B-B14F-4D97-AF65-F5344CB8AC3E}">
        <p14:creationId xmlns:p14="http://schemas.microsoft.com/office/powerpoint/2010/main" val="83110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DB37EC-C76D-4713-9379-AD017256D6F4}" type="slidenum">
              <a:rPr lang="ru-RU" altLang="hu-HU" smtClean="0"/>
              <a:pPr/>
              <a:t>6</a:t>
            </a:fld>
            <a:endParaRPr lang="ru-RU" altLang="hu-HU"/>
          </a:p>
        </p:txBody>
      </p:sp>
    </p:spTree>
    <p:extLst>
      <p:ext uri="{BB962C8B-B14F-4D97-AF65-F5344CB8AC3E}">
        <p14:creationId xmlns:p14="http://schemas.microsoft.com/office/powerpoint/2010/main" val="21003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DB37EC-C76D-4713-9379-AD017256D6F4}" type="slidenum">
              <a:rPr lang="ru-RU" altLang="hu-HU" smtClean="0"/>
              <a:pPr/>
              <a:t>7</a:t>
            </a:fld>
            <a:endParaRPr lang="ru-RU" altLang="hu-HU"/>
          </a:p>
        </p:txBody>
      </p:sp>
    </p:spTree>
    <p:extLst>
      <p:ext uri="{BB962C8B-B14F-4D97-AF65-F5344CB8AC3E}">
        <p14:creationId xmlns:p14="http://schemas.microsoft.com/office/powerpoint/2010/main" val="165983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DB37EC-C76D-4713-9379-AD017256D6F4}" type="slidenum">
              <a:rPr lang="ru-RU" altLang="hu-HU" smtClean="0"/>
              <a:pPr/>
              <a:t>8</a:t>
            </a:fld>
            <a:endParaRPr lang="ru-RU" altLang="hu-HU"/>
          </a:p>
        </p:txBody>
      </p:sp>
    </p:spTree>
    <p:extLst>
      <p:ext uri="{BB962C8B-B14F-4D97-AF65-F5344CB8AC3E}">
        <p14:creationId xmlns:p14="http://schemas.microsoft.com/office/powerpoint/2010/main" val="364584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DB37EC-C76D-4713-9379-AD017256D6F4}" type="slidenum">
              <a:rPr lang="ru-RU" altLang="hu-HU" smtClean="0"/>
              <a:pPr/>
              <a:t>9</a:t>
            </a:fld>
            <a:endParaRPr lang="ru-RU" altLang="hu-HU"/>
          </a:p>
        </p:txBody>
      </p:sp>
    </p:spTree>
    <p:extLst>
      <p:ext uri="{BB962C8B-B14F-4D97-AF65-F5344CB8AC3E}">
        <p14:creationId xmlns:p14="http://schemas.microsoft.com/office/powerpoint/2010/main" val="106486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D9503860-4979-43A5-9B0F-09D72875C399}" type="slidenum">
              <a:rPr lang="ru-RU" altLang="hu-HU"/>
              <a:pPr/>
              <a:t>‹#›</a:t>
            </a:fld>
            <a:endParaRPr lang="ru-RU" altLang="hu-HU"/>
          </a:p>
        </p:txBody>
      </p:sp>
    </p:spTree>
    <p:extLst>
      <p:ext uri="{BB962C8B-B14F-4D97-AF65-F5344CB8AC3E}">
        <p14:creationId xmlns:p14="http://schemas.microsoft.com/office/powerpoint/2010/main" val="30274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25967E4-1189-4A47-9583-7E797A2C7A05}" type="slidenum">
              <a:rPr lang="ru-RU" altLang="hu-HU"/>
              <a:pPr/>
              <a:t>‹#›</a:t>
            </a:fld>
            <a:endParaRPr lang="ru-RU" altLang="hu-HU"/>
          </a:p>
        </p:txBody>
      </p:sp>
    </p:spTree>
    <p:extLst>
      <p:ext uri="{BB962C8B-B14F-4D97-AF65-F5344CB8AC3E}">
        <p14:creationId xmlns:p14="http://schemas.microsoft.com/office/powerpoint/2010/main" val="41158830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246352150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20417741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136871507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204026518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170187524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5" name="Объект 4"/>
          <p:cNvSpPr>
            <a:spLocks noGrp="1"/>
          </p:cNvSpPr>
          <p:nvPr>
            <p:ph sz="quarter" idx="10"/>
          </p:nvPr>
        </p:nvSpPr>
        <p:spPr>
          <a:xfrm>
            <a:off x="10837333" y="5935890"/>
            <a:ext cx="1354667" cy="595313"/>
          </a:xfrm>
          <a:prstGeom prst="rect">
            <a:avLst/>
          </a:prstGeom>
        </p:spPr>
        <p:txBody>
          <a:bodyPr/>
          <a:lstStyle>
            <a:lvl1pPr marL="0" indent="0">
              <a:buNone/>
              <a:defRPr sz="2500" b="0"/>
            </a:lvl1pPr>
          </a:lstStyle>
          <a:p>
            <a:pPr lvl="0"/>
            <a:r>
              <a:rPr lang="ru-RU"/>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255805539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403358534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396824416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122952309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4837114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731388B-1BA9-4E32-BCE1-E11676BB130B}" type="slidenum">
              <a:rPr lang="ru-RU" altLang="hu-HU"/>
              <a:pPr/>
              <a:t>‹#›</a:t>
            </a:fld>
            <a:endParaRPr lang="ru-RU" altLang="hu-HU"/>
          </a:p>
        </p:txBody>
      </p:sp>
    </p:spTree>
    <p:extLst>
      <p:ext uri="{BB962C8B-B14F-4D97-AF65-F5344CB8AC3E}">
        <p14:creationId xmlns:p14="http://schemas.microsoft.com/office/powerpoint/2010/main" val="1674715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87612082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245913759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278830205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361326931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306905922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121183973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289454723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5" name="Объект 4"/>
          <p:cNvSpPr>
            <a:spLocks noGrp="1"/>
          </p:cNvSpPr>
          <p:nvPr>
            <p:ph sz="quarter" idx="10"/>
          </p:nvPr>
        </p:nvSpPr>
        <p:spPr>
          <a:xfrm>
            <a:off x="10837333" y="5935890"/>
            <a:ext cx="1354667" cy="595313"/>
          </a:xfrm>
          <a:prstGeom prst="rect">
            <a:avLst/>
          </a:prstGeom>
        </p:spPr>
        <p:txBody>
          <a:bodyPr/>
          <a:lstStyle>
            <a:lvl1pPr marL="0" indent="0">
              <a:buNone/>
              <a:defRPr sz="2500" b="0"/>
            </a:lvl1pPr>
          </a:lstStyle>
          <a:p>
            <a:pPr lvl="0"/>
            <a:r>
              <a:rPr lang="ru-RU"/>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117472627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133603623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36352728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35A2FEEC-B675-45C7-92C6-2DE5D897B1FE}" type="slidenum">
              <a:rPr lang="ru-RU" altLang="hu-HU"/>
              <a:pPr/>
              <a:t>‹#›</a:t>
            </a:fld>
            <a:endParaRPr lang="ru-RU" altLang="hu-HU"/>
          </a:p>
        </p:txBody>
      </p:sp>
    </p:spTree>
    <p:extLst>
      <p:ext uri="{BB962C8B-B14F-4D97-AF65-F5344CB8AC3E}">
        <p14:creationId xmlns:p14="http://schemas.microsoft.com/office/powerpoint/2010/main" val="41100505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107712258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217028292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256043044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58375648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361406206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47295587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310352499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169902361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14451307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01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4612FA6-C4CB-4585-AF45-E2FFC0E45EA4}" type="slidenum">
              <a:rPr lang="ru-RU" altLang="hu-HU"/>
              <a:pPr/>
              <a:t>‹#›</a:t>
            </a:fld>
            <a:endParaRPr lang="ru-RU" altLang="hu-HU"/>
          </a:p>
        </p:txBody>
      </p:sp>
    </p:spTree>
    <p:extLst>
      <p:ext uri="{BB962C8B-B14F-4D97-AF65-F5344CB8AC3E}">
        <p14:creationId xmlns:p14="http://schemas.microsoft.com/office/powerpoint/2010/main" val="16314031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88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5186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2396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128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5763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7657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031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191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6241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78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50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24175D8-4A12-4ADE-9E17-741AABE7A9F3}" type="slidenum">
              <a:rPr lang="ru-RU" altLang="hu-HU"/>
              <a:pPr/>
              <a:t>‹#›</a:t>
            </a:fld>
            <a:endParaRPr lang="ru-RU" altLang="hu-HU"/>
          </a:p>
        </p:txBody>
      </p:sp>
    </p:spTree>
    <p:extLst>
      <p:ext uri="{BB962C8B-B14F-4D97-AF65-F5344CB8AC3E}">
        <p14:creationId xmlns:p14="http://schemas.microsoft.com/office/powerpoint/2010/main" val="2067512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850900"/>
          </a:xfrm>
        </p:spPr>
        <p:txBody>
          <a:bodyPr/>
          <a:lstStyle/>
          <a:p>
            <a:r>
              <a:rPr lang="ru-RU"/>
              <a:t>Образец заголовка</a:t>
            </a:r>
          </a:p>
        </p:txBody>
      </p:sp>
      <p:sp>
        <p:nvSpPr>
          <p:cNvPr id="3" name="Содержимое 2"/>
          <p:cNvSpPr>
            <a:spLocks noGrp="1"/>
          </p:cNvSpPr>
          <p:nvPr>
            <p:ph sz="quarter" idx="1"/>
          </p:nvPr>
        </p:nvSpPr>
        <p:spPr>
          <a:xfrm>
            <a:off x="624417" y="1268413"/>
            <a:ext cx="5384800" cy="22272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24417" y="3648075"/>
            <a:ext cx="5384800" cy="22288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6212417" y="1268413"/>
            <a:ext cx="5384800" cy="46085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dt" sz="half" idx="10"/>
          </p:nvPr>
        </p:nvSpPr>
        <p:spPr/>
        <p:txBody>
          <a:bodyPr/>
          <a:lstStyle>
            <a:lvl1pPr>
              <a:defRPr/>
            </a:lvl1p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2992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аблица 2"/>
          <p:cNvSpPr>
            <a:spLocks noGrp="1"/>
          </p:cNvSpPr>
          <p:nvPr>
            <p:ph type="tbl" idx="1"/>
          </p:nvPr>
        </p:nvSpPr>
        <p:spPr>
          <a:xfrm>
            <a:off x="914400" y="1981200"/>
            <a:ext cx="10363200" cy="4114800"/>
          </a:xfrm>
        </p:spPr>
        <p:txBody>
          <a:bodyPr/>
          <a:lstStyle/>
          <a:p>
            <a:pPr lvl="0"/>
            <a:r>
              <a:rPr lang="ru-RU" noProof="0"/>
              <a:t>Вставка таблицы</a:t>
            </a:r>
          </a:p>
        </p:txBody>
      </p:sp>
      <p:sp>
        <p:nvSpPr>
          <p:cNvPr id="4" name="Нижний колонтитул 3"/>
          <p:cNvSpPr>
            <a:spLocks noGrp="1"/>
          </p:cNvSpPr>
          <p:nvPr>
            <p:ph type="ftr" sz="quarter" idx="10"/>
          </p:nvPr>
        </p:nvSpPr>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2600894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p:cNvSpPr>
            <a:spLocks noGrp="1"/>
          </p:cNvSpPr>
          <p:nvPr>
            <p:ph type="ftr" sz="quarter" idx="10"/>
          </p:nvPr>
        </p:nvSpPr>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2553057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036716"/>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ru-RU"/>
              <a:t>Образец заголовка</a:t>
            </a:r>
            <a:endParaRPr lang="de-DE"/>
          </a:p>
        </p:txBody>
      </p:sp>
      <p:sp>
        <p:nvSpPr>
          <p:cNvPr id="3" name="Content Placeholder 2"/>
          <p:cNvSpPr>
            <a:spLocks noGrp="1"/>
          </p:cNvSpPr>
          <p:nvPr>
            <p:ph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4" name="Text Placeholder 3"/>
          <p:cNvSpPr>
            <a:spLocks noGrp="1"/>
          </p:cNvSpPr>
          <p:nvPr>
            <p:ph type="body"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5" name="Rectangle 4"/>
          <p:cNvSpPr>
            <a:spLocks noGrp="1" noChangeArrowheads="1"/>
          </p:cNvSpPr>
          <p:nvPr>
            <p:ph type="dt" sz="half" idx="10"/>
          </p:nvPr>
        </p:nvSpPr>
        <p:spPr>
          <a:ln/>
        </p:spPr>
        <p:txBody>
          <a:bodyPr/>
          <a:lstStyle>
            <a:lvl1pPr>
              <a:defRPr/>
            </a:lvl1p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450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ru-RU"/>
              <a:t>Образец заголовка</a:t>
            </a:r>
            <a:endParaRPr lang="de-DE"/>
          </a:p>
        </p:txBody>
      </p:sp>
      <p:sp>
        <p:nvSpPr>
          <p:cNvPr id="3" name="Content Placeholder 2"/>
          <p:cNvSpPr>
            <a:spLocks noGrp="1"/>
          </p:cNvSpPr>
          <p:nvPr>
            <p:ph sz="quarter" idx="1"/>
          </p:nvPr>
        </p:nvSpPr>
        <p:spPr>
          <a:xfrm>
            <a:off x="914400" y="1981200"/>
            <a:ext cx="508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4" name="Content Placeholder 3"/>
          <p:cNvSpPr>
            <a:spLocks noGrp="1"/>
          </p:cNvSpPr>
          <p:nvPr>
            <p:ph sz="quarter" idx="2"/>
          </p:nvPr>
        </p:nvSpPr>
        <p:spPr>
          <a:xfrm>
            <a:off x="6197600" y="1981200"/>
            <a:ext cx="508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5" name="Text Placeholder 4"/>
          <p:cNvSpPr>
            <a:spLocks noGrp="1"/>
          </p:cNvSpPr>
          <p:nvPr>
            <p:ph type="body" sz="half" idx="3"/>
          </p:nvPr>
        </p:nvSpPr>
        <p:spPr>
          <a:xfrm>
            <a:off x="914400" y="4114800"/>
            <a:ext cx="103632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6" name="Rectangle 4"/>
          <p:cNvSpPr>
            <a:spLocks noGrp="1" noChangeArrowheads="1"/>
          </p:cNvSpPr>
          <p:nvPr>
            <p:ph type="dt" sz="half" idx="10"/>
          </p:nvPr>
        </p:nvSpPr>
        <p:spPr>
          <a:ln/>
        </p:spPr>
        <p:txBody>
          <a:bodyPr/>
          <a:lstStyle>
            <a:lvl1pPr>
              <a:defRPr/>
            </a:lvl1p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8308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41"/>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a:defRPr/>
            </a:lvl1pPr>
          </a:lstStyle>
          <a:p>
            <a:fld id="{83CAC67B-886C-4ABF-A2D4-FFA5F1E3E7D4}" type="datetimeFigureOut">
              <a:rPr lang="en-US" smtClean="0">
                <a:solidFill>
                  <a:prstClr val="black">
                    <a:tint val="75000"/>
                  </a:prstClr>
                </a:solidFill>
              </a:rPr>
              <a:pPr/>
              <a:t>6/25/25</a:t>
            </a:fld>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2548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0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3E9E029-2D20-4A92-88AA-7310FFA0722B}" type="slidenum">
              <a:rPr lang="ru-RU" altLang="hu-HU"/>
              <a:pPr/>
              <a:t>‹#›</a:t>
            </a:fld>
            <a:endParaRPr lang="ru-RU" altLang="hu-HU"/>
          </a:p>
        </p:txBody>
      </p:sp>
    </p:spTree>
    <p:extLst>
      <p:ext uri="{BB962C8B-B14F-4D97-AF65-F5344CB8AC3E}">
        <p14:creationId xmlns:p14="http://schemas.microsoft.com/office/powerpoint/2010/main" val="1226457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59F1F47D-1486-4EF5-8B86-6B48431BF2E3}" type="slidenum">
              <a:rPr lang="ru-RU" altLang="hu-HU"/>
              <a:pPr/>
              <a:t>‹#›</a:t>
            </a:fld>
            <a:endParaRPr lang="ru-RU" altLang="hu-HU"/>
          </a:p>
        </p:txBody>
      </p:sp>
    </p:spTree>
    <p:extLst>
      <p:ext uri="{BB962C8B-B14F-4D97-AF65-F5344CB8AC3E}">
        <p14:creationId xmlns:p14="http://schemas.microsoft.com/office/powerpoint/2010/main" val="799241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1E0D10C1-3006-4582-8AA2-A86DE48F8583}" type="slidenum">
              <a:rPr lang="ru-RU" altLang="hu-HU"/>
              <a:pPr/>
              <a:t>‹#›</a:t>
            </a:fld>
            <a:endParaRPr lang="ru-RU" altLang="hu-HU"/>
          </a:p>
        </p:txBody>
      </p:sp>
    </p:spTree>
    <p:extLst>
      <p:ext uri="{BB962C8B-B14F-4D97-AF65-F5344CB8AC3E}">
        <p14:creationId xmlns:p14="http://schemas.microsoft.com/office/powerpoint/2010/main" val="346313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8B2FFD9-B265-4008-92D6-7BE83C0532DF}" type="slidenum">
              <a:rPr lang="ru-RU" altLang="hu-HU"/>
              <a:pPr/>
              <a:t>‹#›</a:t>
            </a:fld>
            <a:endParaRPr lang="ru-RU" altLang="hu-HU"/>
          </a:p>
        </p:txBody>
      </p:sp>
    </p:spTree>
    <p:extLst>
      <p:ext uri="{BB962C8B-B14F-4D97-AF65-F5344CB8AC3E}">
        <p14:creationId xmlns:p14="http://schemas.microsoft.com/office/powerpoint/2010/main" val="361149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76ED22D-F371-4F50-9EEF-DABE639C0F32}" type="slidenum">
              <a:rPr lang="ru-RU" altLang="hu-HU"/>
              <a:pPr/>
              <a:t>‹#›</a:t>
            </a:fld>
            <a:endParaRPr lang="ru-RU" altLang="hu-HU"/>
          </a:p>
        </p:txBody>
      </p:sp>
    </p:spTree>
    <p:extLst>
      <p:ext uri="{BB962C8B-B14F-4D97-AF65-F5344CB8AC3E}">
        <p14:creationId xmlns:p14="http://schemas.microsoft.com/office/powerpoint/2010/main" val="207498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87889FF-429C-4246-9AEB-4410F61D96C8}" type="slidenum">
              <a:rPr lang="ru-RU" altLang="hu-HU"/>
              <a:pPr/>
              <a:t>‹#›</a:t>
            </a:fld>
            <a:endParaRPr lang="ru-RU" altLang="hu-HU"/>
          </a:p>
        </p:txBody>
      </p:sp>
    </p:spTree>
    <p:extLst>
      <p:ext uri="{BB962C8B-B14F-4D97-AF65-F5344CB8AC3E}">
        <p14:creationId xmlns:p14="http://schemas.microsoft.com/office/powerpoint/2010/main" val="2501236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7951226-88F4-412E-8073-4BEA8E2F05A8}" type="slidenum">
              <a:rPr lang="ru-RU" altLang="hu-HU"/>
              <a:pPr/>
              <a:t>‹#›</a:t>
            </a:fld>
            <a:endParaRPr lang="ru-RU" altLang="hu-HU"/>
          </a:p>
        </p:txBody>
      </p:sp>
    </p:spTree>
    <p:extLst>
      <p:ext uri="{BB962C8B-B14F-4D97-AF65-F5344CB8AC3E}">
        <p14:creationId xmlns:p14="http://schemas.microsoft.com/office/powerpoint/2010/main" val="415975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FE429F6-22BD-460D-82C5-58B7FB1C7461}" type="slidenum">
              <a:rPr lang="ru-RU" altLang="hu-HU"/>
              <a:pPr/>
              <a:t>‹#›</a:t>
            </a:fld>
            <a:endParaRPr lang="ru-RU" altLang="hu-HU"/>
          </a:p>
        </p:txBody>
      </p:sp>
    </p:spTree>
    <p:extLst>
      <p:ext uri="{BB962C8B-B14F-4D97-AF65-F5344CB8AC3E}">
        <p14:creationId xmlns:p14="http://schemas.microsoft.com/office/powerpoint/2010/main" val="924361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8E153D4F-D1B2-4337-84D2-49971AE2158F}" type="slidenum">
              <a:rPr lang="ru-RU" altLang="hu-HU"/>
              <a:pPr/>
              <a:t>‹#›</a:t>
            </a:fld>
            <a:endParaRPr lang="ru-RU" altLang="hu-HU"/>
          </a:p>
        </p:txBody>
      </p:sp>
    </p:spTree>
    <p:extLst>
      <p:ext uri="{BB962C8B-B14F-4D97-AF65-F5344CB8AC3E}">
        <p14:creationId xmlns:p14="http://schemas.microsoft.com/office/powerpoint/2010/main" val="3213549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30815DAF-3DB1-4168-A7E8-8A3FA54D4A57}" type="slidenum">
              <a:rPr lang="ru-RU" altLang="hu-HU"/>
              <a:pPr/>
              <a:t>‹#›</a:t>
            </a:fld>
            <a:endParaRPr lang="ru-RU" altLang="hu-HU"/>
          </a:p>
        </p:txBody>
      </p:sp>
    </p:spTree>
    <p:extLst>
      <p:ext uri="{BB962C8B-B14F-4D97-AF65-F5344CB8AC3E}">
        <p14:creationId xmlns:p14="http://schemas.microsoft.com/office/powerpoint/2010/main" val="2159749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87B1B2FB-7291-4B0F-BB5D-0955A86F1995}" type="slidenum">
              <a:rPr lang="ru-RU" altLang="hu-HU"/>
              <a:pPr/>
              <a:t>‹#›</a:t>
            </a:fld>
            <a:endParaRPr lang="ru-RU" altLang="hu-HU"/>
          </a:p>
        </p:txBody>
      </p:sp>
    </p:spTree>
    <p:extLst>
      <p:ext uri="{BB962C8B-B14F-4D97-AF65-F5344CB8AC3E}">
        <p14:creationId xmlns:p14="http://schemas.microsoft.com/office/powerpoint/2010/main" val="2135329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453598F5-E602-42A3-B79C-4EFC07275E50}" type="slidenum">
              <a:rPr lang="ru-RU" altLang="hu-HU"/>
              <a:pPr/>
              <a:t>‹#›</a:t>
            </a:fld>
            <a:endParaRPr lang="ru-RU" altLang="hu-HU"/>
          </a:p>
        </p:txBody>
      </p:sp>
    </p:spTree>
    <p:extLst>
      <p:ext uri="{BB962C8B-B14F-4D97-AF65-F5344CB8AC3E}">
        <p14:creationId xmlns:p14="http://schemas.microsoft.com/office/powerpoint/2010/main" val="1102225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E584AE2D-2D2F-4ADC-86F3-726FE0930018}" type="slidenum">
              <a:rPr lang="ru-RU" altLang="hu-HU"/>
              <a:pPr/>
              <a:t>‹#›</a:t>
            </a:fld>
            <a:endParaRPr lang="ru-RU" altLang="hu-HU"/>
          </a:p>
        </p:txBody>
      </p:sp>
    </p:spTree>
    <p:extLst>
      <p:ext uri="{BB962C8B-B14F-4D97-AF65-F5344CB8AC3E}">
        <p14:creationId xmlns:p14="http://schemas.microsoft.com/office/powerpoint/2010/main" val="258070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12682357-24F0-4BB8-A6DC-064ADE9A0D2F}" type="slidenum">
              <a:rPr lang="ru-RU" altLang="hu-HU"/>
              <a:pPr/>
              <a:t>‹#›</a:t>
            </a:fld>
            <a:endParaRPr lang="ru-RU" altLang="hu-HU"/>
          </a:p>
        </p:txBody>
      </p:sp>
    </p:spTree>
    <p:extLst>
      <p:ext uri="{BB962C8B-B14F-4D97-AF65-F5344CB8AC3E}">
        <p14:creationId xmlns:p14="http://schemas.microsoft.com/office/powerpoint/2010/main" val="1678958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D257841F-0B41-4862-8988-716DD18F3A56}" type="slidenum">
              <a:rPr lang="ru-RU" altLang="hu-HU"/>
              <a:pPr/>
              <a:t>‹#›</a:t>
            </a:fld>
            <a:endParaRPr lang="ru-RU" altLang="hu-HU"/>
          </a:p>
        </p:txBody>
      </p:sp>
    </p:spTree>
    <p:extLst>
      <p:ext uri="{BB962C8B-B14F-4D97-AF65-F5344CB8AC3E}">
        <p14:creationId xmlns:p14="http://schemas.microsoft.com/office/powerpoint/2010/main" val="1800467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1590FD36-45D4-43CA-AE2D-B7372E05813A}" type="slidenum">
              <a:rPr lang="ru-RU" altLang="hu-HU"/>
              <a:pPr/>
              <a:t>‹#›</a:t>
            </a:fld>
            <a:endParaRPr lang="ru-RU" altLang="hu-HU"/>
          </a:p>
        </p:txBody>
      </p:sp>
    </p:spTree>
    <p:extLst>
      <p:ext uri="{BB962C8B-B14F-4D97-AF65-F5344CB8AC3E}">
        <p14:creationId xmlns:p14="http://schemas.microsoft.com/office/powerpoint/2010/main" val="303024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5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983345F-1286-4497-9018-788142C20D24}" type="slidenum">
              <a:rPr lang="ru-RU" altLang="hu-HU"/>
              <a:pPr/>
              <a:t>‹#›</a:t>
            </a:fld>
            <a:endParaRPr lang="ru-RU" altLang="hu-HU"/>
          </a:p>
        </p:txBody>
      </p:sp>
    </p:spTree>
    <p:extLst>
      <p:ext uri="{BB962C8B-B14F-4D97-AF65-F5344CB8AC3E}">
        <p14:creationId xmlns:p14="http://schemas.microsoft.com/office/powerpoint/2010/main" val="1440433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7CA5BF87-5963-449C-B8E0-B374D73C5D62}" type="slidenum">
              <a:rPr lang="ru-RU" altLang="hu-HU"/>
              <a:pPr/>
              <a:t>‹#›</a:t>
            </a:fld>
            <a:endParaRPr lang="ru-RU" altLang="hu-HU"/>
          </a:p>
        </p:txBody>
      </p:sp>
    </p:spTree>
    <p:extLst>
      <p:ext uri="{BB962C8B-B14F-4D97-AF65-F5344CB8AC3E}">
        <p14:creationId xmlns:p14="http://schemas.microsoft.com/office/powerpoint/2010/main" val="868281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7D968E7B-4157-429C-BE56-42695CE122A9}" type="slidenum">
              <a:rPr lang="ru-RU" altLang="hu-HU"/>
              <a:pPr/>
              <a:t>‹#›</a:t>
            </a:fld>
            <a:endParaRPr lang="ru-RU" altLang="hu-HU"/>
          </a:p>
        </p:txBody>
      </p:sp>
    </p:spTree>
    <p:extLst>
      <p:ext uri="{BB962C8B-B14F-4D97-AF65-F5344CB8AC3E}">
        <p14:creationId xmlns:p14="http://schemas.microsoft.com/office/powerpoint/2010/main" val="4204786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290CE67-37D7-4EB6-9C15-18F52BF6B1FB}" type="slidenum">
              <a:rPr lang="ru-RU" altLang="hu-HU"/>
              <a:pPr/>
              <a:t>‹#›</a:t>
            </a:fld>
            <a:endParaRPr lang="ru-RU" altLang="hu-HU"/>
          </a:p>
        </p:txBody>
      </p:sp>
    </p:spTree>
    <p:extLst>
      <p:ext uri="{BB962C8B-B14F-4D97-AF65-F5344CB8AC3E}">
        <p14:creationId xmlns:p14="http://schemas.microsoft.com/office/powerpoint/2010/main" val="2173530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E1B47F6-999A-429F-85AA-278D4F694128}" type="slidenum">
              <a:rPr lang="ru-RU" altLang="hu-HU"/>
              <a:pPr/>
              <a:t>‹#›</a:t>
            </a:fld>
            <a:endParaRPr lang="ru-RU" altLang="hu-HU"/>
          </a:p>
        </p:txBody>
      </p:sp>
    </p:spTree>
    <p:extLst>
      <p:ext uri="{BB962C8B-B14F-4D97-AF65-F5344CB8AC3E}">
        <p14:creationId xmlns:p14="http://schemas.microsoft.com/office/powerpoint/2010/main" val="3446866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D3609EBF-D1AD-42DF-9812-AD7AE39EDB3E}" type="slidenum">
              <a:rPr lang="ru-RU" altLang="hu-HU"/>
              <a:pPr/>
              <a:t>‹#›</a:t>
            </a:fld>
            <a:endParaRPr lang="ru-RU" altLang="hu-HU"/>
          </a:p>
        </p:txBody>
      </p:sp>
    </p:spTree>
    <p:extLst>
      <p:ext uri="{BB962C8B-B14F-4D97-AF65-F5344CB8AC3E}">
        <p14:creationId xmlns:p14="http://schemas.microsoft.com/office/powerpoint/2010/main" val="681254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7EBB1C3-8A40-4B16-A1BC-ADFA782014DB}" type="slidenum">
              <a:rPr lang="ru-RU" altLang="hu-HU"/>
              <a:pPr/>
              <a:t>‹#›</a:t>
            </a:fld>
            <a:endParaRPr lang="ru-RU" altLang="hu-HU"/>
          </a:p>
        </p:txBody>
      </p:sp>
    </p:spTree>
    <p:extLst>
      <p:ext uri="{BB962C8B-B14F-4D97-AF65-F5344CB8AC3E}">
        <p14:creationId xmlns:p14="http://schemas.microsoft.com/office/powerpoint/2010/main" val="283667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0481CCA-1355-4A5D-AE3E-A7FF3D253401}" type="slidenum">
              <a:rPr lang="ru-RU" altLang="hu-HU"/>
              <a:pPr/>
              <a:t>‹#›</a:t>
            </a:fld>
            <a:endParaRPr lang="ru-RU" altLang="hu-HU"/>
          </a:p>
        </p:txBody>
      </p:sp>
    </p:spTree>
    <p:extLst>
      <p:ext uri="{BB962C8B-B14F-4D97-AF65-F5344CB8AC3E}">
        <p14:creationId xmlns:p14="http://schemas.microsoft.com/office/powerpoint/2010/main" val="3729697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7CA90DB-B68D-4924-AB64-76451ECAD23A}" type="slidenum">
              <a:rPr lang="ru-RU" altLang="hu-HU"/>
              <a:pPr/>
              <a:t>‹#›</a:t>
            </a:fld>
            <a:endParaRPr lang="ru-RU" altLang="hu-HU"/>
          </a:p>
        </p:txBody>
      </p:sp>
    </p:spTree>
    <p:extLst>
      <p:ext uri="{BB962C8B-B14F-4D97-AF65-F5344CB8AC3E}">
        <p14:creationId xmlns:p14="http://schemas.microsoft.com/office/powerpoint/2010/main" val="3582531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7ED38B7E-BB27-409D-9586-199D356A5407}" type="slidenum">
              <a:rPr lang="ru-RU" altLang="hu-HU"/>
              <a:pPr/>
              <a:t>‹#›</a:t>
            </a:fld>
            <a:endParaRPr lang="ru-RU" altLang="hu-HU"/>
          </a:p>
        </p:txBody>
      </p:sp>
    </p:spTree>
    <p:extLst>
      <p:ext uri="{BB962C8B-B14F-4D97-AF65-F5344CB8AC3E}">
        <p14:creationId xmlns:p14="http://schemas.microsoft.com/office/powerpoint/2010/main" val="4121813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CAEEF9D0-BB73-4316-B507-1F328D426A30}" type="slidenum">
              <a:rPr lang="ru-RU" altLang="hu-HU"/>
              <a:pPr/>
              <a:t>‹#›</a:t>
            </a:fld>
            <a:endParaRPr lang="ru-RU" altLang="hu-HU"/>
          </a:p>
        </p:txBody>
      </p:sp>
    </p:spTree>
    <p:extLst>
      <p:ext uri="{BB962C8B-B14F-4D97-AF65-F5344CB8AC3E}">
        <p14:creationId xmlns:p14="http://schemas.microsoft.com/office/powerpoint/2010/main" val="409871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89FACAB1-85E5-494A-A70F-DEB83CC058DB}" type="slidenum">
              <a:rPr lang="ru-RU" altLang="hu-HU"/>
              <a:pPr/>
              <a:t>‹#›</a:t>
            </a:fld>
            <a:endParaRPr lang="ru-RU" altLang="hu-HU"/>
          </a:p>
        </p:txBody>
      </p:sp>
    </p:spTree>
    <p:extLst>
      <p:ext uri="{BB962C8B-B14F-4D97-AF65-F5344CB8AC3E}">
        <p14:creationId xmlns:p14="http://schemas.microsoft.com/office/powerpoint/2010/main" val="935079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43D61FB-6A35-4C72-9736-BAD7D9EC9AA6}" type="slidenum">
              <a:rPr lang="ru-RU" altLang="hu-HU"/>
              <a:pPr/>
              <a:t>‹#›</a:t>
            </a:fld>
            <a:endParaRPr lang="ru-RU" altLang="hu-HU"/>
          </a:p>
        </p:txBody>
      </p:sp>
    </p:spTree>
    <p:extLst>
      <p:ext uri="{BB962C8B-B14F-4D97-AF65-F5344CB8AC3E}">
        <p14:creationId xmlns:p14="http://schemas.microsoft.com/office/powerpoint/2010/main" val="1631891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1B15343-8A5C-4CD8-BA2D-42EDEADF52D7}" type="slidenum">
              <a:rPr lang="ru-RU" altLang="hu-HU"/>
              <a:pPr/>
              <a:t>‹#›</a:t>
            </a:fld>
            <a:endParaRPr lang="ru-RU" altLang="hu-HU"/>
          </a:p>
        </p:txBody>
      </p:sp>
    </p:spTree>
    <p:extLst>
      <p:ext uri="{BB962C8B-B14F-4D97-AF65-F5344CB8AC3E}">
        <p14:creationId xmlns:p14="http://schemas.microsoft.com/office/powerpoint/2010/main" val="4158252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49C19D67-9FBC-42F5-A47A-A5E3E3906A43}" type="slidenum">
              <a:rPr lang="ru-RU" altLang="hu-HU"/>
              <a:pPr/>
              <a:t>‹#›</a:t>
            </a:fld>
            <a:endParaRPr lang="ru-RU" altLang="hu-HU"/>
          </a:p>
        </p:txBody>
      </p:sp>
    </p:spTree>
    <p:extLst>
      <p:ext uri="{BB962C8B-B14F-4D97-AF65-F5344CB8AC3E}">
        <p14:creationId xmlns:p14="http://schemas.microsoft.com/office/powerpoint/2010/main" val="1855433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3C766A5-689F-4094-BE7A-6C2541ED8FCE}" type="slidenum">
              <a:rPr lang="ru-RU" altLang="hu-HU"/>
              <a:pPr/>
              <a:t>‹#›</a:t>
            </a:fld>
            <a:endParaRPr lang="ru-RU" altLang="hu-HU"/>
          </a:p>
        </p:txBody>
      </p:sp>
    </p:spTree>
    <p:extLst>
      <p:ext uri="{BB962C8B-B14F-4D97-AF65-F5344CB8AC3E}">
        <p14:creationId xmlns:p14="http://schemas.microsoft.com/office/powerpoint/2010/main" val="1336608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7F29BB1-3807-4A19-9C67-D20F9DE65A6E}" type="slidenum">
              <a:rPr lang="ru-RU" altLang="hu-HU"/>
              <a:pPr/>
              <a:t>‹#›</a:t>
            </a:fld>
            <a:endParaRPr lang="ru-RU" altLang="hu-HU"/>
          </a:p>
        </p:txBody>
      </p:sp>
    </p:spTree>
    <p:extLst>
      <p:ext uri="{BB962C8B-B14F-4D97-AF65-F5344CB8AC3E}">
        <p14:creationId xmlns:p14="http://schemas.microsoft.com/office/powerpoint/2010/main" val="245926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AA4F99B-5B77-4451-9FDD-2CB621F7FCE1}" type="slidenum">
              <a:rPr lang="ru-RU" altLang="hu-HU"/>
              <a:pPr/>
              <a:t>‹#›</a:t>
            </a:fld>
            <a:endParaRPr lang="ru-RU" altLang="hu-HU"/>
          </a:p>
        </p:txBody>
      </p:sp>
    </p:spTree>
    <p:extLst>
      <p:ext uri="{BB962C8B-B14F-4D97-AF65-F5344CB8AC3E}">
        <p14:creationId xmlns:p14="http://schemas.microsoft.com/office/powerpoint/2010/main" val="2505848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C17122B-085B-41D4-85CA-E520DA2FDE9C}" type="slidenum">
              <a:rPr lang="ru-RU" altLang="hu-HU"/>
              <a:pPr/>
              <a:t>‹#›</a:t>
            </a:fld>
            <a:endParaRPr lang="ru-RU" altLang="hu-HU"/>
          </a:p>
        </p:txBody>
      </p:sp>
    </p:spTree>
    <p:extLst>
      <p:ext uri="{BB962C8B-B14F-4D97-AF65-F5344CB8AC3E}">
        <p14:creationId xmlns:p14="http://schemas.microsoft.com/office/powerpoint/2010/main" val="3395185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9A70F65-9079-4600-98B3-749139A69472}" type="slidenum">
              <a:rPr lang="ru-RU" altLang="hu-HU"/>
              <a:pPr/>
              <a:t>‹#›</a:t>
            </a:fld>
            <a:endParaRPr lang="ru-RU" altLang="hu-HU"/>
          </a:p>
        </p:txBody>
      </p:sp>
    </p:spTree>
    <p:extLst>
      <p:ext uri="{BB962C8B-B14F-4D97-AF65-F5344CB8AC3E}">
        <p14:creationId xmlns:p14="http://schemas.microsoft.com/office/powerpoint/2010/main" val="1994893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6B2FB4E5-D990-469B-9D20-984BB393AC8F}" type="slidenum">
              <a:rPr lang="ru-RU" altLang="hu-HU"/>
              <a:pPr/>
              <a:t>‹#›</a:t>
            </a:fld>
            <a:endParaRPr lang="ru-RU" altLang="hu-HU"/>
          </a:p>
        </p:txBody>
      </p:sp>
    </p:spTree>
    <p:extLst>
      <p:ext uri="{BB962C8B-B14F-4D97-AF65-F5344CB8AC3E}">
        <p14:creationId xmlns:p14="http://schemas.microsoft.com/office/powerpoint/2010/main" val="1259849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138345CE-8AC5-4395-AD79-5818271967F9}" type="slidenum">
              <a:rPr lang="ru-RU" altLang="hu-HU"/>
              <a:pPr/>
              <a:t>‹#›</a:t>
            </a:fld>
            <a:endParaRPr lang="ru-RU" altLang="hu-HU"/>
          </a:p>
        </p:txBody>
      </p:sp>
    </p:spTree>
    <p:extLst>
      <p:ext uri="{BB962C8B-B14F-4D97-AF65-F5344CB8AC3E}">
        <p14:creationId xmlns:p14="http://schemas.microsoft.com/office/powerpoint/2010/main" val="91134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03FE8239-9E6C-409A-B62F-FCE61E583E94}" type="slidenum">
              <a:rPr lang="ru-RU" altLang="hu-HU"/>
              <a:pPr/>
              <a:t>‹#›</a:t>
            </a:fld>
            <a:endParaRPr lang="ru-RU" altLang="hu-HU"/>
          </a:p>
        </p:txBody>
      </p:sp>
    </p:spTree>
    <p:extLst>
      <p:ext uri="{BB962C8B-B14F-4D97-AF65-F5344CB8AC3E}">
        <p14:creationId xmlns:p14="http://schemas.microsoft.com/office/powerpoint/2010/main" val="3895149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1F40D8DB-BB74-402E-8E1D-98F1E1A7A42A}" type="slidenum">
              <a:rPr lang="ru-RU" altLang="hu-HU"/>
              <a:pPr/>
              <a:t>‹#›</a:t>
            </a:fld>
            <a:endParaRPr lang="ru-RU" altLang="hu-HU"/>
          </a:p>
        </p:txBody>
      </p:sp>
    </p:spTree>
    <p:extLst>
      <p:ext uri="{BB962C8B-B14F-4D97-AF65-F5344CB8AC3E}">
        <p14:creationId xmlns:p14="http://schemas.microsoft.com/office/powerpoint/2010/main" val="1988620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D0C2B34F-8A7B-499B-807C-37F489B49442}" type="slidenum">
              <a:rPr lang="ru-RU" altLang="hu-HU"/>
              <a:pPr/>
              <a:t>‹#›</a:t>
            </a:fld>
            <a:endParaRPr lang="ru-RU" altLang="hu-HU"/>
          </a:p>
        </p:txBody>
      </p:sp>
    </p:spTree>
    <p:extLst>
      <p:ext uri="{BB962C8B-B14F-4D97-AF65-F5344CB8AC3E}">
        <p14:creationId xmlns:p14="http://schemas.microsoft.com/office/powerpoint/2010/main" val="62732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41C3F0D-118F-4812-AA02-10EAC644FDF1}" type="slidenum">
              <a:rPr lang="ru-RU" altLang="hu-HU"/>
              <a:pPr/>
              <a:t>‹#›</a:t>
            </a:fld>
            <a:endParaRPr lang="ru-RU" altLang="hu-HU"/>
          </a:p>
        </p:txBody>
      </p:sp>
    </p:spTree>
    <p:extLst>
      <p:ext uri="{BB962C8B-B14F-4D97-AF65-F5344CB8AC3E}">
        <p14:creationId xmlns:p14="http://schemas.microsoft.com/office/powerpoint/2010/main" val="617710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69B38E7-A156-488D-A464-D18FE95DDBCB}" type="slidenum">
              <a:rPr lang="ru-RU" altLang="hu-HU"/>
              <a:pPr/>
              <a:t>‹#›</a:t>
            </a:fld>
            <a:endParaRPr lang="ru-RU" altLang="hu-HU"/>
          </a:p>
        </p:txBody>
      </p:sp>
    </p:spTree>
    <p:extLst>
      <p:ext uri="{BB962C8B-B14F-4D97-AF65-F5344CB8AC3E}">
        <p14:creationId xmlns:p14="http://schemas.microsoft.com/office/powerpoint/2010/main" val="3156980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8ADBADC-3A2A-4954-8C4D-EEA78E13907E}" type="slidenum">
              <a:rPr lang="ru-RU" altLang="hu-HU"/>
              <a:pPr/>
              <a:t>‹#›</a:t>
            </a:fld>
            <a:endParaRPr lang="ru-RU" altLang="hu-HU"/>
          </a:p>
        </p:txBody>
      </p:sp>
    </p:spTree>
    <p:extLst>
      <p:ext uri="{BB962C8B-B14F-4D97-AF65-F5344CB8AC3E}">
        <p14:creationId xmlns:p14="http://schemas.microsoft.com/office/powerpoint/2010/main" val="349669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770E2475-D888-4039-9333-B5962B2069B7}" type="slidenum">
              <a:rPr lang="ru-RU" altLang="hu-HU"/>
              <a:pPr/>
              <a:t>‹#›</a:t>
            </a:fld>
            <a:endParaRPr lang="ru-RU" altLang="hu-HU"/>
          </a:p>
        </p:txBody>
      </p:sp>
    </p:spTree>
    <p:extLst>
      <p:ext uri="{BB962C8B-B14F-4D97-AF65-F5344CB8AC3E}">
        <p14:creationId xmlns:p14="http://schemas.microsoft.com/office/powerpoint/2010/main" val="533932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ED50E7D-6081-41C4-BC16-399ADA42AB8C}" type="slidenum">
              <a:rPr lang="ru-RU" altLang="hu-HU"/>
              <a:pPr/>
              <a:t>‹#›</a:t>
            </a:fld>
            <a:endParaRPr lang="ru-RU" altLang="hu-HU"/>
          </a:p>
        </p:txBody>
      </p:sp>
    </p:spTree>
    <p:extLst>
      <p:ext uri="{BB962C8B-B14F-4D97-AF65-F5344CB8AC3E}">
        <p14:creationId xmlns:p14="http://schemas.microsoft.com/office/powerpoint/2010/main" val="1195707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48A1B88-16CB-478C-9D37-B57EA78C91B3}" type="slidenum">
              <a:rPr lang="ru-RU" altLang="hu-HU"/>
              <a:pPr/>
              <a:t>‹#›</a:t>
            </a:fld>
            <a:endParaRPr lang="ru-RU" altLang="hu-HU"/>
          </a:p>
        </p:txBody>
      </p:sp>
    </p:spTree>
    <p:extLst>
      <p:ext uri="{BB962C8B-B14F-4D97-AF65-F5344CB8AC3E}">
        <p14:creationId xmlns:p14="http://schemas.microsoft.com/office/powerpoint/2010/main" val="2640418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E6E540A-E3C5-4783-B8DF-C52C6171A994}" type="slidenum">
              <a:rPr lang="ru-RU" altLang="hu-HU"/>
              <a:pPr/>
              <a:t>‹#›</a:t>
            </a:fld>
            <a:endParaRPr lang="ru-RU" altLang="hu-HU"/>
          </a:p>
        </p:txBody>
      </p:sp>
    </p:spTree>
    <p:extLst>
      <p:ext uri="{BB962C8B-B14F-4D97-AF65-F5344CB8AC3E}">
        <p14:creationId xmlns:p14="http://schemas.microsoft.com/office/powerpoint/2010/main" val="726155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4917E603-FC17-452B-879E-4C6226DE2BE9}" type="slidenum">
              <a:rPr lang="ru-RU" altLang="hu-HU"/>
              <a:pPr/>
              <a:t>‹#›</a:t>
            </a:fld>
            <a:endParaRPr lang="ru-RU" altLang="hu-HU"/>
          </a:p>
        </p:txBody>
      </p:sp>
    </p:spTree>
    <p:extLst>
      <p:ext uri="{BB962C8B-B14F-4D97-AF65-F5344CB8AC3E}">
        <p14:creationId xmlns:p14="http://schemas.microsoft.com/office/powerpoint/2010/main" val="153284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DBF24399-C23C-4FBA-A303-E23402274EF7}" type="slidenum">
              <a:rPr lang="ru-RU" altLang="hu-HU"/>
              <a:pPr/>
              <a:t>‹#›</a:t>
            </a:fld>
            <a:endParaRPr lang="ru-RU" altLang="hu-HU"/>
          </a:p>
        </p:txBody>
      </p:sp>
    </p:spTree>
    <p:extLst>
      <p:ext uri="{BB962C8B-B14F-4D97-AF65-F5344CB8AC3E}">
        <p14:creationId xmlns:p14="http://schemas.microsoft.com/office/powerpoint/2010/main" val="41431898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C2720085-A57E-499F-B1C7-F349D31A8B32}" type="slidenum">
              <a:rPr lang="ru-RU" altLang="hu-HU"/>
              <a:pPr/>
              <a:t>‹#›</a:t>
            </a:fld>
            <a:endParaRPr lang="ru-RU" altLang="hu-HU"/>
          </a:p>
        </p:txBody>
      </p:sp>
    </p:spTree>
    <p:extLst>
      <p:ext uri="{BB962C8B-B14F-4D97-AF65-F5344CB8AC3E}">
        <p14:creationId xmlns:p14="http://schemas.microsoft.com/office/powerpoint/2010/main" val="273835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C0F76D7B-368C-4031-AC5E-9F38ABED344A}" type="slidenum">
              <a:rPr lang="ru-RU" altLang="hu-HU"/>
              <a:pPr/>
              <a:t>‹#›</a:t>
            </a:fld>
            <a:endParaRPr lang="ru-RU" altLang="hu-HU"/>
          </a:p>
        </p:txBody>
      </p:sp>
    </p:spTree>
    <p:extLst>
      <p:ext uri="{BB962C8B-B14F-4D97-AF65-F5344CB8AC3E}">
        <p14:creationId xmlns:p14="http://schemas.microsoft.com/office/powerpoint/2010/main" val="2342808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A072D55-5A19-49AB-AC9E-122B9DB2F889}" type="slidenum">
              <a:rPr lang="ru-RU" altLang="hu-HU"/>
              <a:pPr/>
              <a:t>‹#›</a:t>
            </a:fld>
            <a:endParaRPr lang="ru-RU" altLang="hu-HU"/>
          </a:p>
        </p:txBody>
      </p:sp>
    </p:spTree>
    <p:extLst>
      <p:ext uri="{BB962C8B-B14F-4D97-AF65-F5344CB8AC3E}">
        <p14:creationId xmlns:p14="http://schemas.microsoft.com/office/powerpoint/2010/main" val="110415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E3EAE57-6F79-46AE-AB11-C598B8B6513E}" type="slidenum">
              <a:rPr lang="ru-RU" altLang="hu-HU"/>
              <a:pPr/>
              <a:t>‹#›</a:t>
            </a:fld>
            <a:endParaRPr lang="ru-RU" altLang="hu-HU"/>
          </a:p>
        </p:txBody>
      </p:sp>
    </p:spTree>
    <p:extLst>
      <p:ext uri="{BB962C8B-B14F-4D97-AF65-F5344CB8AC3E}">
        <p14:creationId xmlns:p14="http://schemas.microsoft.com/office/powerpoint/2010/main" val="544910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6397D967-B4A4-4176-B154-FFFA3F0A2F8B}" type="slidenum">
              <a:rPr lang="ru-RU" altLang="hu-HU"/>
              <a:pPr/>
              <a:t>‹#›</a:t>
            </a:fld>
            <a:endParaRPr lang="ru-RU" altLang="hu-HU"/>
          </a:p>
        </p:txBody>
      </p:sp>
    </p:spTree>
    <p:extLst>
      <p:ext uri="{BB962C8B-B14F-4D97-AF65-F5344CB8AC3E}">
        <p14:creationId xmlns:p14="http://schemas.microsoft.com/office/powerpoint/2010/main" val="2358159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8BD1377-1AA4-4391-B3AF-4CB0EF04EE58}" type="slidenum">
              <a:rPr lang="ru-RU" altLang="hu-HU"/>
              <a:pPr/>
              <a:t>‹#›</a:t>
            </a:fld>
            <a:endParaRPr lang="ru-RU" altLang="hu-HU"/>
          </a:p>
        </p:txBody>
      </p:sp>
    </p:spTree>
    <p:extLst>
      <p:ext uri="{BB962C8B-B14F-4D97-AF65-F5344CB8AC3E}">
        <p14:creationId xmlns:p14="http://schemas.microsoft.com/office/powerpoint/2010/main" val="3820652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BED4CA9-809A-4E77-9984-4948A99526E4}" type="slidenum">
              <a:rPr lang="ru-RU" altLang="hu-HU"/>
              <a:pPr/>
              <a:t>‹#›</a:t>
            </a:fld>
            <a:endParaRPr lang="ru-RU" altLang="hu-HU"/>
          </a:p>
        </p:txBody>
      </p:sp>
    </p:spTree>
    <p:extLst>
      <p:ext uri="{BB962C8B-B14F-4D97-AF65-F5344CB8AC3E}">
        <p14:creationId xmlns:p14="http://schemas.microsoft.com/office/powerpoint/2010/main" val="4120823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03163B7D-FAEC-4701-B7C2-DFBD35843872}" type="slidenum">
              <a:rPr lang="en-US" altLang="ru-RU"/>
              <a:pPr/>
              <a:t>‹#›</a:t>
            </a:fld>
            <a:endParaRPr lang="en-US" altLang="ru-RU"/>
          </a:p>
        </p:txBody>
      </p:sp>
    </p:spTree>
    <p:extLst>
      <p:ext uri="{BB962C8B-B14F-4D97-AF65-F5344CB8AC3E}">
        <p14:creationId xmlns:p14="http://schemas.microsoft.com/office/powerpoint/2010/main" val="1428034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09" y="273050"/>
            <a:ext cx="11525331" cy="857250"/>
          </a:xfrm>
        </p:spPr>
        <p:txBody>
          <a:bodyPr/>
          <a:lstStyle/>
          <a:p>
            <a:r>
              <a:rPr lang="ru-RU" dirty="0"/>
              <a:t>Образец заголовка</a:t>
            </a:r>
          </a:p>
        </p:txBody>
      </p:sp>
      <p:sp>
        <p:nvSpPr>
          <p:cNvPr id="3" name="Содержимое 2"/>
          <p:cNvSpPr>
            <a:spLocks noGrp="1"/>
          </p:cNvSpPr>
          <p:nvPr>
            <p:ph idx="1"/>
          </p:nvPr>
        </p:nvSpPr>
        <p:spPr>
          <a:xfrm>
            <a:off x="609600" y="1604963"/>
            <a:ext cx="10915688" cy="438308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5FB16EAF-C4BB-40FB-9A61-2E296FF9141F}" type="slidenum">
              <a:rPr lang="en-US" altLang="ru-RU"/>
              <a:pPr/>
              <a:t>‹#›</a:t>
            </a:fld>
            <a:endParaRPr lang="en-US" altLang="ru-RU"/>
          </a:p>
        </p:txBody>
      </p:sp>
    </p:spTree>
    <p:extLst>
      <p:ext uri="{BB962C8B-B14F-4D97-AF65-F5344CB8AC3E}">
        <p14:creationId xmlns:p14="http://schemas.microsoft.com/office/powerpoint/2010/main" val="944101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7BA6103B-AC58-469B-9BE3-26E92496F1F1}" type="slidenum">
              <a:rPr lang="en-US" altLang="ru-RU"/>
              <a:pPr/>
              <a:t>‹#›</a:t>
            </a:fld>
            <a:endParaRPr lang="en-US" altLang="ru-RU"/>
          </a:p>
        </p:txBody>
      </p:sp>
    </p:spTree>
    <p:extLst>
      <p:ext uri="{BB962C8B-B14F-4D97-AF65-F5344CB8AC3E}">
        <p14:creationId xmlns:p14="http://schemas.microsoft.com/office/powerpoint/2010/main" val="225411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2999D68-B07E-4DDC-BE51-E964BDBC5AEA}" type="slidenum">
              <a:rPr lang="ru-RU" altLang="hu-HU"/>
              <a:pPr/>
              <a:t>‹#›</a:t>
            </a:fld>
            <a:endParaRPr lang="ru-RU" altLang="hu-HU"/>
          </a:p>
        </p:txBody>
      </p:sp>
    </p:spTree>
    <p:extLst>
      <p:ext uri="{BB962C8B-B14F-4D97-AF65-F5344CB8AC3E}">
        <p14:creationId xmlns:p14="http://schemas.microsoft.com/office/powerpoint/2010/main" val="25017738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1604963"/>
            <a:ext cx="5262033"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74834" y="1604963"/>
            <a:ext cx="5262033"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7DBE83D4-BC04-4B26-947C-23131B7FE79E}" type="slidenum">
              <a:rPr lang="en-US" altLang="ru-RU"/>
              <a:pPr/>
              <a:t>‹#›</a:t>
            </a:fld>
            <a:endParaRPr lang="en-US" altLang="ru-RU"/>
          </a:p>
        </p:txBody>
      </p:sp>
    </p:spTree>
    <p:extLst>
      <p:ext uri="{BB962C8B-B14F-4D97-AF65-F5344CB8AC3E}">
        <p14:creationId xmlns:p14="http://schemas.microsoft.com/office/powerpoint/2010/main" val="2729258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fld id="{269AE1DB-9190-4DF5-9B1A-6062D9A14C78}" type="slidenum">
              <a:rPr lang="en-US" altLang="ru-RU"/>
              <a:pPr/>
              <a:t>‹#›</a:t>
            </a:fld>
            <a:endParaRPr lang="en-US" altLang="ru-RU"/>
          </a:p>
        </p:txBody>
      </p:sp>
    </p:spTree>
    <p:extLst>
      <p:ext uri="{BB962C8B-B14F-4D97-AF65-F5344CB8AC3E}">
        <p14:creationId xmlns:p14="http://schemas.microsoft.com/office/powerpoint/2010/main" val="3248292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FC8BA979-5FBB-4069-8111-2A64615051DC}" type="slidenum">
              <a:rPr lang="en-US" altLang="ru-RU"/>
              <a:pPr/>
              <a:t>‹#›</a:t>
            </a:fld>
            <a:endParaRPr lang="en-US" altLang="ru-RU"/>
          </a:p>
        </p:txBody>
      </p:sp>
    </p:spTree>
    <p:extLst>
      <p:ext uri="{BB962C8B-B14F-4D97-AF65-F5344CB8AC3E}">
        <p14:creationId xmlns:p14="http://schemas.microsoft.com/office/powerpoint/2010/main" val="1688167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fld id="{0688CC42-52A8-469F-8C2E-44B66DC1AF95}" type="slidenum">
              <a:rPr lang="en-US" altLang="ru-RU"/>
              <a:pPr/>
              <a:t>‹#›</a:t>
            </a:fld>
            <a:endParaRPr lang="en-US" altLang="ru-RU"/>
          </a:p>
        </p:txBody>
      </p:sp>
    </p:spTree>
    <p:extLst>
      <p:ext uri="{BB962C8B-B14F-4D97-AF65-F5344CB8AC3E}">
        <p14:creationId xmlns:p14="http://schemas.microsoft.com/office/powerpoint/2010/main" val="3755181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7BEB9795-3499-4C21-86AD-58EAA22FDB30}" type="slidenum">
              <a:rPr lang="en-US" altLang="ru-RU"/>
              <a:pPr/>
              <a:t>‹#›</a:t>
            </a:fld>
            <a:endParaRPr lang="en-US" altLang="ru-RU"/>
          </a:p>
        </p:txBody>
      </p:sp>
    </p:spTree>
    <p:extLst>
      <p:ext uri="{BB962C8B-B14F-4D97-AF65-F5344CB8AC3E}">
        <p14:creationId xmlns:p14="http://schemas.microsoft.com/office/powerpoint/2010/main" val="1226221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91B5F25F-C849-41E7-9B1D-1BF236A22780}" type="slidenum">
              <a:rPr lang="en-US" altLang="ru-RU"/>
              <a:pPr/>
              <a:t>‹#›</a:t>
            </a:fld>
            <a:endParaRPr lang="en-US" altLang="ru-RU"/>
          </a:p>
        </p:txBody>
      </p:sp>
    </p:spTree>
    <p:extLst>
      <p:ext uri="{BB962C8B-B14F-4D97-AF65-F5344CB8AC3E}">
        <p14:creationId xmlns:p14="http://schemas.microsoft.com/office/powerpoint/2010/main" val="35266368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AA0007D2-D49A-4D6B-A118-D66EE434993F}" type="slidenum">
              <a:rPr lang="en-US" altLang="ru-RU"/>
              <a:pPr/>
              <a:t>‹#›</a:t>
            </a:fld>
            <a:endParaRPr lang="en-US" altLang="ru-RU"/>
          </a:p>
        </p:txBody>
      </p:sp>
    </p:spTree>
    <p:extLst>
      <p:ext uri="{BB962C8B-B14F-4D97-AF65-F5344CB8AC3E}">
        <p14:creationId xmlns:p14="http://schemas.microsoft.com/office/powerpoint/2010/main" val="4174560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55051" y="273050"/>
            <a:ext cx="2681816"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3050"/>
            <a:ext cx="7842251"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A6F3F4EE-9D4C-4C9D-BFBD-AD83653453A2}" type="slidenum">
              <a:rPr lang="en-US" altLang="ru-RU"/>
              <a:pPr/>
              <a:t>‹#›</a:t>
            </a:fld>
            <a:endParaRPr lang="en-US" altLang="ru-RU"/>
          </a:p>
        </p:txBody>
      </p:sp>
    </p:spTree>
    <p:extLst>
      <p:ext uri="{BB962C8B-B14F-4D97-AF65-F5344CB8AC3E}">
        <p14:creationId xmlns:p14="http://schemas.microsoft.com/office/powerpoint/2010/main" val="19852725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4434" y="273050"/>
            <a:ext cx="6443133" cy="857250"/>
          </a:xfrm>
        </p:spPr>
        <p:txBody>
          <a:bodyPr/>
          <a:lstStyle/>
          <a:p>
            <a:r>
              <a:rPr lang="ru-RU"/>
              <a:t>Образец заголовка</a:t>
            </a:r>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EC9C0B4D-A193-45C3-96F3-D92A8923D6A3}" type="slidenum">
              <a:rPr lang="en-US" altLang="ru-RU"/>
              <a:pPr/>
              <a:t>‹#›</a:t>
            </a:fld>
            <a:endParaRPr lang="en-US" altLang="ru-RU"/>
          </a:p>
        </p:txBody>
      </p:sp>
    </p:spTree>
    <p:extLst>
      <p:ext uri="{BB962C8B-B14F-4D97-AF65-F5344CB8AC3E}">
        <p14:creationId xmlns:p14="http://schemas.microsoft.com/office/powerpoint/2010/main" val="2011634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4434" y="273050"/>
            <a:ext cx="6443133" cy="857250"/>
          </a:xfrm>
        </p:spPr>
        <p:txBody>
          <a:bodyPr/>
          <a:lstStyle/>
          <a:p>
            <a:r>
              <a:rPr lang="ru-RU"/>
              <a:t>Образец заголовка</a:t>
            </a:r>
          </a:p>
        </p:txBody>
      </p:sp>
      <p:sp>
        <p:nvSpPr>
          <p:cNvPr id="3" name="Содержимое 2"/>
          <p:cNvSpPr>
            <a:spLocks noGrp="1"/>
          </p:cNvSpPr>
          <p:nvPr>
            <p:ph sz="quarter" idx="1"/>
          </p:nvPr>
        </p:nvSpPr>
        <p:spPr>
          <a:xfrm>
            <a:off x="609601" y="1604963"/>
            <a:ext cx="5262033" cy="2114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09601" y="3871914"/>
            <a:ext cx="5262033" cy="21161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6074834" y="1604963"/>
            <a:ext cx="5262033" cy="43830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dt" idx="10"/>
          </p:nvPr>
        </p:nvSpPr>
        <p:spPr>
          <a:ln/>
        </p:spPr>
        <p:txBody>
          <a:bodyPr/>
          <a:lstStyle>
            <a:lvl1pPr>
              <a:defRPr/>
            </a:lvl1pPr>
          </a:lstStyle>
          <a:p>
            <a:pPr>
              <a:defRPr/>
            </a:pPr>
            <a:endParaRPr lang="en-US"/>
          </a:p>
        </p:txBody>
      </p:sp>
      <p:sp>
        <p:nvSpPr>
          <p:cNvPr id="7" name="Rectangle 5"/>
          <p:cNvSpPr>
            <a:spLocks noGrp="1" noChangeArrowheads="1"/>
          </p:cNvSpPr>
          <p:nvPr>
            <p:ph type="ftr" idx="11"/>
          </p:nvPr>
        </p:nvSpPr>
        <p:spPr>
          <a:ln/>
        </p:spPr>
        <p:txBody>
          <a:bodyPr/>
          <a:lstStyle>
            <a:lvl1pPr>
              <a:defRPr/>
            </a:lvl1pPr>
          </a:lstStyle>
          <a:p>
            <a:pPr>
              <a:defRPr/>
            </a:pPr>
            <a:endParaRPr lang="en-US"/>
          </a:p>
        </p:txBody>
      </p:sp>
      <p:sp>
        <p:nvSpPr>
          <p:cNvPr id="8" name="Rectangle 6"/>
          <p:cNvSpPr>
            <a:spLocks noGrp="1" noChangeArrowheads="1"/>
          </p:cNvSpPr>
          <p:nvPr>
            <p:ph type="sldNum" idx="12"/>
          </p:nvPr>
        </p:nvSpPr>
        <p:spPr>
          <a:ln/>
        </p:spPr>
        <p:txBody>
          <a:bodyPr/>
          <a:lstStyle>
            <a:lvl1pPr>
              <a:defRPr/>
            </a:lvl1pPr>
          </a:lstStyle>
          <a:p>
            <a:fld id="{A20E49F7-EB72-423C-A80C-BBC389EB97E3}" type="slidenum">
              <a:rPr lang="en-US" altLang="ru-RU"/>
              <a:pPr/>
              <a:t>‹#›</a:t>
            </a:fld>
            <a:endParaRPr lang="en-US" altLang="ru-RU"/>
          </a:p>
        </p:txBody>
      </p:sp>
    </p:spTree>
    <p:extLst>
      <p:ext uri="{BB962C8B-B14F-4D97-AF65-F5344CB8AC3E}">
        <p14:creationId xmlns:p14="http://schemas.microsoft.com/office/powerpoint/2010/main" val="31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CC665B29-CB3A-4942-8C05-723ECF07338F}" type="slidenum">
              <a:rPr lang="ru-RU" altLang="hu-HU"/>
              <a:pPr/>
              <a:t>‹#›</a:t>
            </a:fld>
            <a:endParaRPr lang="ru-RU" altLang="hu-HU"/>
          </a:p>
        </p:txBody>
      </p:sp>
    </p:spTree>
    <p:extLst>
      <p:ext uri="{BB962C8B-B14F-4D97-AF65-F5344CB8AC3E}">
        <p14:creationId xmlns:p14="http://schemas.microsoft.com/office/powerpoint/2010/main" val="2715277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5" name="Объект 4"/>
          <p:cNvSpPr>
            <a:spLocks noGrp="1"/>
          </p:cNvSpPr>
          <p:nvPr>
            <p:ph sz="quarter" idx="10"/>
          </p:nvPr>
        </p:nvSpPr>
        <p:spPr>
          <a:xfrm>
            <a:off x="10837333" y="5935890"/>
            <a:ext cx="1354667" cy="595313"/>
          </a:xfrm>
          <a:prstGeom prst="rect">
            <a:avLst/>
          </a:prstGeom>
        </p:spPr>
        <p:txBody>
          <a:bodyPr/>
          <a:lstStyle>
            <a:lvl1pPr marL="0" indent="0">
              <a:buNone/>
              <a:defRPr sz="2500" b="0"/>
            </a:lvl1pPr>
          </a:lstStyle>
          <a:p>
            <a:pPr lvl="0"/>
            <a:r>
              <a:rPr lang="ru-RU"/>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295668007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177610527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58657087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27252163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84905192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115573282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137009874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372261693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58015193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12843614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42F0A7B-D9D7-46E9-844F-62BCA0407DEA}" type="slidenum">
              <a:rPr lang="ru-RU" altLang="hu-HU"/>
              <a:pPr/>
              <a:t>‹#›</a:t>
            </a:fld>
            <a:endParaRPr lang="ru-RU" altLang="hu-HU"/>
          </a:p>
        </p:txBody>
      </p:sp>
    </p:spTree>
    <p:extLst>
      <p:ext uri="{BB962C8B-B14F-4D97-AF65-F5344CB8AC3E}">
        <p14:creationId xmlns:p14="http://schemas.microsoft.com/office/powerpoint/2010/main" val="4015007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196290445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360958387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8AA5EB2-8FF9-4F75-AA18-99877E451AD7}" type="datetimeFigureOut">
              <a:rPr lang="ru-RU" smtClean="0"/>
              <a:pPr/>
              <a:t>25.06.2025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99ADB-B154-45E1-8F30-197FDE302F96}" type="slidenum">
              <a:rPr lang="ru-RU" smtClean="0"/>
              <a:pPr/>
              <a:t>‹#›</a:t>
            </a:fld>
            <a:endParaRPr lang="ru-RU"/>
          </a:p>
        </p:txBody>
      </p:sp>
    </p:spTree>
    <p:extLst>
      <p:ext uri="{BB962C8B-B14F-4D97-AF65-F5344CB8AC3E}">
        <p14:creationId xmlns:p14="http://schemas.microsoft.com/office/powerpoint/2010/main" val="27373446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5" name="Объект 4"/>
          <p:cNvSpPr>
            <a:spLocks noGrp="1"/>
          </p:cNvSpPr>
          <p:nvPr>
            <p:ph sz="quarter" idx="10"/>
          </p:nvPr>
        </p:nvSpPr>
        <p:spPr>
          <a:xfrm>
            <a:off x="10837333" y="5935890"/>
            <a:ext cx="1354667" cy="595313"/>
          </a:xfrm>
          <a:prstGeom prst="rect">
            <a:avLst/>
          </a:prstGeom>
        </p:spPr>
        <p:txBody>
          <a:bodyPr/>
          <a:lstStyle>
            <a:lvl1pPr marL="0" indent="0">
              <a:buNone/>
              <a:defRPr sz="2500" b="0"/>
            </a:lvl1pPr>
          </a:lstStyle>
          <a:p>
            <a:pPr lvl="0"/>
            <a:r>
              <a:rPr lang="ru-RU"/>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322455232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166245848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335859331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37894704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192788431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213792340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21389162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image" Target="../media/image4.png"/><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theme" Target="../theme/theme12.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image" Target="../media/image6.png"/><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image" Target="../media/image5.png"/><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e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42nd meeting of the PAC for </a:t>
            </a:r>
            <a:r>
              <a:rPr lang="en-US" dirty="0" err="1"/>
              <a:t>for</a:t>
            </a:r>
            <a:r>
              <a:rPr lang="en-US" dirty="0"/>
              <a:t> Condensed Matter Physics, June 22-23 2015, Dubna</a:t>
            </a:r>
            <a:endParaRPr lang="ru-RU" dirty="0"/>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7C18D72-307C-4295-8135-E6CC3D34BC96}" type="slidenum">
              <a:rPr lang="ru-RU" altLang="hu-HU"/>
              <a:pPr/>
              <a:t>‹#›</a:t>
            </a:fld>
            <a:endParaRPr lang="ru-RU" altLang="hu-HU"/>
          </a:p>
        </p:txBody>
      </p:sp>
      <p:pic>
        <p:nvPicPr>
          <p:cNvPr id="1031"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73" r:id="rId1"/>
    <p:sldLayoutId id="2147495074" r:id="rId2"/>
    <p:sldLayoutId id="2147495075" r:id="rId3"/>
    <p:sldLayoutId id="2147495076" r:id="rId4"/>
    <p:sldLayoutId id="2147495077" r:id="rId5"/>
    <p:sldLayoutId id="2147495078" r:id="rId6"/>
    <p:sldLayoutId id="2147495079" r:id="rId7"/>
    <p:sldLayoutId id="2147495080" r:id="rId8"/>
    <p:sldLayoutId id="2147495081" r:id="rId9"/>
    <p:sldLayoutId id="2147495082" r:id="rId10"/>
    <p:sldLayoutId id="2147495083"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597650"/>
            <a:ext cx="12192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19" name="Rectangle 3"/>
          <p:cNvSpPr>
            <a:spLocks noChangeArrowheads="1"/>
          </p:cNvSpPr>
          <p:nvPr userDrawn="1"/>
        </p:nvSpPr>
        <p:spPr bwMode="black">
          <a:xfrm>
            <a:off x="0" y="6589714"/>
            <a:ext cx="91694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1"/>
            <a:ext cx="12192000" cy="1231899"/>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21" name="Rectangle 4"/>
          <p:cNvSpPr>
            <a:spLocks noChangeArrowheads="1"/>
          </p:cNvSpPr>
          <p:nvPr userDrawn="1"/>
        </p:nvSpPr>
        <p:spPr bwMode="black">
          <a:xfrm>
            <a:off x="1" y="6589714"/>
            <a:ext cx="8591551"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400" b="1">
              <a:solidFill>
                <a:srgbClr val="FF0000"/>
              </a:solidFill>
            </a:endParaRPr>
          </a:p>
        </p:txBody>
      </p:sp>
      <p:sp>
        <p:nvSpPr>
          <p:cNvPr id="6" name="Rectangle 6"/>
          <p:cNvSpPr>
            <a:spLocks noGrp="1" noChangeArrowheads="1"/>
          </p:cNvSpPr>
          <p:nvPr>
            <p:ph type="sldNum" sz="quarter" idx="4"/>
          </p:nvPr>
        </p:nvSpPr>
        <p:spPr>
          <a:xfrm>
            <a:off x="10972800" y="6553200"/>
            <a:ext cx="12192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extLst>
      <p:ext uri="{BB962C8B-B14F-4D97-AF65-F5344CB8AC3E}">
        <p14:creationId xmlns:p14="http://schemas.microsoft.com/office/powerpoint/2010/main" val="198060860"/>
      </p:ext>
    </p:extLst>
  </p:cSld>
  <p:clrMap bg1="lt1" tx1="dk1" bg2="lt2" tx2="dk2" accent1="accent1" accent2="accent2" accent3="accent3" accent4="accent4" accent5="accent5" accent6="accent6" hlink="hlink" folHlink="folHlink"/>
  <p:sldLayoutIdLst>
    <p:sldLayoutId id="2147495307" r:id="rId1"/>
    <p:sldLayoutId id="2147495308" r:id="rId2"/>
    <p:sldLayoutId id="2147495309" r:id="rId3"/>
    <p:sldLayoutId id="2147495310" r:id="rId4"/>
    <p:sldLayoutId id="2147495311" r:id="rId5"/>
    <p:sldLayoutId id="2147495312" r:id="rId6"/>
    <p:sldLayoutId id="2147495313" r:id="rId7"/>
    <p:sldLayoutId id="2147495314" r:id="rId8"/>
    <p:sldLayoutId id="2147495315" r:id="rId9"/>
    <p:sldLayoutId id="2147495316" r:id="rId10"/>
    <p:sldLayoutId id="2147495317" r:id="rId11"/>
    <p:sldLayoutId id="2147495318"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ChangeArrowheads="1"/>
          </p:cNvSpPr>
          <p:nvPr userDrawn="1"/>
        </p:nvSpPr>
        <p:spPr bwMode="black">
          <a:xfrm>
            <a:off x="0" y="6589714"/>
            <a:ext cx="91694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1"/>
            <a:ext cx="12192000" cy="1231899"/>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6" name="Rectangle 6"/>
          <p:cNvSpPr>
            <a:spLocks noGrp="1" noChangeArrowheads="1"/>
          </p:cNvSpPr>
          <p:nvPr>
            <p:ph type="sldNum" sz="quarter" idx="4"/>
          </p:nvPr>
        </p:nvSpPr>
        <p:spPr>
          <a:xfrm>
            <a:off x="10972800" y="6553200"/>
            <a:ext cx="12192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extLst>
      <p:ext uri="{BB962C8B-B14F-4D97-AF65-F5344CB8AC3E}">
        <p14:creationId xmlns:p14="http://schemas.microsoft.com/office/powerpoint/2010/main" val="2141968556"/>
      </p:ext>
    </p:extLst>
  </p:cSld>
  <p:clrMap bg1="lt1" tx1="dk1" bg2="lt2" tx2="dk2" accent1="accent1" accent2="accent2" accent3="accent3" accent4="accent4" accent5="accent5" accent6="accent6" hlink="hlink" folHlink="folHlink"/>
  <p:sldLayoutIdLst>
    <p:sldLayoutId id="2147495333" r:id="rId1"/>
    <p:sldLayoutId id="2147495334" r:id="rId2"/>
    <p:sldLayoutId id="2147495335" r:id="rId3"/>
    <p:sldLayoutId id="2147495336" r:id="rId4"/>
    <p:sldLayoutId id="2147495337" r:id="rId5"/>
    <p:sldLayoutId id="2147495338" r:id="rId6"/>
    <p:sldLayoutId id="2147495339" r:id="rId7"/>
    <p:sldLayoutId id="2147495340" r:id="rId8"/>
    <p:sldLayoutId id="2147495341" r:id="rId9"/>
    <p:sldLayoutId id="2147495342" r:id="rId10"/>
    <p:sldLayoutId id="2147495343" r:id="rId11"/>
    <p:sldLayoutId id="2147495344"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1" cstate="screen">
            <a:lum bright="70000" contrast="-70000"/>
            <a:extLst>
              <a:ext uri="{BEBA8EAE-BF5A-486C-A8C5-ECC9F3942E4B}">
                <a14:imgProps xmlns:a14="http://schemas.microsoft.com/office/drawing/2010/main">
                  <a14:imgLayer r:embed="rId22">
                    <a14:imgEffect>
                      <a14:saturation sat="33000"/>
                    </a14:imgEffect>
                  </a14:imgLayer>
                </a14:imgProps>
              </a:ext>
              <a:ext uri="{28A0092B-C50C-407E-A947-70E740481C1C}">
                <a14:useLocalDpi xmlns:a14="http://schemas.microsoft.com/office/drawing/2010/main"/>
              </a:ext>
            </a:extLst>
          </a:blip>
          <a:srcRect/>
          <a:stretch/>
        </p:blipFill>
        <p:spPr>
          <a:xfrm>
            <a:off x="1" y="731521"/>
            <a:ext cx="12186089" cy="6112052"/>
          </a:xfrm>
          <a:prstGeom prst="rect">
            <a:avLst/>
          </a:prstGeom>
        </p:spPr>
      </p:pic>
      <p:sp>
        <p:nvSpPr>
          <p:cNvPr id="10" name="TextBox 9">
            <a:extLst>
              <a:ext uri="{FF2B5EF4-FFF2-40B4-BE49-F238E27FC236}">
                <a16:creationId xmlns:a16="http://schemas.microsoft.com/office/drawing/2014/main" id="{48A9DF09-F029-408A-BA9B-219FF3446A02}"/>
              </a:ext>
            </a:extLst>
          </p:cNvPr>
          <p:cNvSpPr txBox="1"/>
          <p:nvPr userDrawn="1"/>
        </p:nvSpPr>
        <p:spPr>
          <a:xfrm>
            <a:off x="11686610" y="1517510"/>
            <a:ext cx="553998" cy="4183049"/>
          </a:xfrm>
          <a:prstGeom prst="rect">
            <a:avLst/>
          </a:prstGeom>
          <a:noFill/>
        </p:spPr>
        <p:txBody>
          <a:bodyPr vert="vert" wrap="square" rtlCol="0">
            <a:spAutoFit/>
          </a:bodyPr>
          <a:lstStyle/>
          <a:p>
            <a:pPr algn="ctr" fontAlgn="auto">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SOLARIS: JU &amp; JINR</a:t>
            </a:r>
            <a:endPar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Рисунок 6" descr="poster_naglowek.png"/>
          <p:cNvPicPr>
            <a:picLocks noChangeAspect="1"/>
          </p:cNvPicPr>
          <p:nvPr/>
        </p:nvPicPr>
        <p:blipFill rotWithShape="1">
          <a:blip r:embed="rId23" cstate="screen">
            <a:extLst>
              <a:ext uri="{28A0092B-C50C-407E-A947-70E740481C1C}">
                <a14:useLocalDpi xmlns:a14="http://schemas.microsoft.com/office/drawing/2010/main"/>
              </a:ext>
            </a:extLst>
          </a:blip>
          <a:srcRect b="5869"/>
          <a:stretch/>
        </p:blipFill>
        <p:spPr>
          <a:xfrm>
            <a:off x="0" y="2"/>
            <a:ext cx="12192000" cy="1201783"/>
          </a:xfrm>
          <a:prstGeom prst="rect">
            <a:avLst/>
          </a:prstGeom>
          <a:noFill/>
        </p:spPr>
      </p:pic>
      <p:sp>
        <p:nvSpPr>
          <p:cNvPr id="2" name="Заголовок 1"/>
          <p:cNvSpPr>
            <a:spLocks noGrp="1"/>
          </p:cNvSpPr>
          <p:nvPr>
            <p:ph type="title"/>
          </p:nvPr>
        </p:nvSpPr>
        <p:spPr>
          <a:xfrm>
            <a:off x="1204486" y="882292"/>
            <a:ext cx="10351975" cy="88867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204486" y="1809881"/>
            <a:ext cx="10351975" cy="444302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1204484" y="6365369"/>
            <a:ext cx="246467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3CAC67B-886C-4ABF-A2D4-FFA5F1E3E7D4}" type="datetimeFigureOut">
              <a:rPr lang="en-US" smtClean="0">
                <a:solidFill>
                  <a:prstClr val="black">
                    <a:tint val="75000"/>
                  </a:prstClr>
                </a:solidFill>
                <a:latin typeface="Calibri" panose="020F0502020204030204"/>
                <a:cs typeface="+mn-cs"/>
              </a:rPr>
              <a:pPr fontAlgn="auto">
                <a:spcBef>
                  <a:spcPts val="0"/>
                </a:spcBef>
                <a:spcAft>
                  <a:spcPts val="0"/>
                </a:spcAft>
              </a:pPr>
              <a:t>6/25/25</a:t>
            </a:fld>
            <a:endParaRPr lang="en-US">
              <a:solidFill>
                <a:prstClr val="black">
                  <a:tint val="75000"/>
                </a:prstClr>
              </a:solidFill>
              <a:latin typeface="Calibri" panose="020F0502020204030204"/>
              <a:cs typeface="+mn-cs"/>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Номер слайда 5"/>
          <p:cNvSpPr>
            <a:spLocks noGrp="1"/>
          </p:cNvSpPr>
          <p:nvPr>
            <p:ph type="sldNum" sz="quarter" idx="4"/>
          </p:nvPr>
        </p:nvSpPr>
        <p:spPr>
          <a:xfrm>
            <a:off x="8698363" y="6365368"/>
            <a:ext cx="209934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32A75B3B-75F3-40EE-A299-99E920743ED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
        <p:nvSpPr>
          <p:cNvPr id="8" name="TextBox 7">
            <a:extLst>
              <a:ext uri="{FF2B5EF4-FFF2-40B4-BE49-F238E27FC236}">
                <a16:creationId xmlns:a16="http://schemas.microsoft.com/office/drawing/2014/main" id="{2DFC7D3F-C689-4698-B1EB-DCA96EC6305D}"/>
              </a:ext>
            </a:extLst>
          </p:cNvPr>
          <p:cNvSpPr txBox="1"/>
          <p:nvPr/>
        </p:nvSpPr>
        <p:spPr>
          <a:xfrm>
            <a:off x="0" y="1326627"/>
            <a:ext cx="600164" cy="4862774"/>
          </a:xfrm>
          <a:prstGeom prst="rect">
            <a:avLst/>
          </a:prstGeom>
          <a:noFill/>
        </p:spPr>
        <p:txBody>
          <a:bodyPr vert="vert270" wrap="square" rtlCol="0">
            <a:spAutoFit/>
          </a:bodyPr>
          <a:lstStyle/>
          <a:p>
            <a:pPr algn="ctr" fontAlgn="auto">
              <a:spcBef>
                <a:spcPts val="0"/>
              </a:spcBef>
              <a:spcAft>
                <a:spcPts val="0"/>
              </a:spcAft>
            </a:pPr>
            <a:r>
              <a:rPr lang="en-US" sz="2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IBR-2: JINR</a:t>
            </a:r>
            <a:endParaRPr lang="ru-RU" sz="2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38615DFF-E344-46AF-AE1B-09986463631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881800" y="6011694"/>
            <a:ext cx="1310200" cy="982650"/>
          </a:xfrm>
          <a:prstGeom prst="rect">
            <a:avLst/>
          </a:prstGeom>
        </p:spPr>
      </p:pic>
    </p:spTree>
    <p:extLst>
      <p:ext uri="{BB962C8B-B14F-4D97-AF65-F5344CB8AC3E}">
        <p14:creationId xmlns:p14="http://schemas.microsoft.com/office/powerpoint/2010/main" val="2808635620"/>
      </p:ext>
    </p:extLst>
  </p:cSld>
  <p:clrMap bg1="lt1" tx1="dk1" bg2="lt2" tx2="dk2" accent1="accent1" accent2="accent2" accent3="accent3" accent4="accent4" accent5="accent5" accent6="accent6" hlink="hlink" folHlink="folHlink"/>
  <p:sldLayoutIdLst>
    <p:sldLayoutId id="2147495287" r:id="rId1"/>
    <p:sldLayoutId id="2147495288" r:id="rId2"/>
    <p:sldLayoutId id="2147495289" r:id="rId3"/>
    <p:sldLayoutId id="2147495290" r:id="rId4"/>
    <p:sldLayoutId id="2147495291" r:id="rId5"/>
    <p:sldLayoutId id="2147495292" r:id="rId6"/>
    <p:sldLayoutId id="2147495293" r:id="rId7"/>
    <p:sldLayoutId id="2147495294" r:id="rId8"/>
    <p:sldLayoutId id="2147495295" r:id="rId9"/>
    <p:sldLayoutId id="2147495296" r:id="rId10"/>
    <p:sldLayoutId id="2147495297" r:id="rId11"/>
    <p:sldLayoutId id="2147495298" r:id="rId12"/>
    <p:sldLayoutId id="2147495299" r:id="rId13"/>
    <p:sldLayoutId id="2147495300" r:id="rId14"/>
    <p:sldLayoutId id="2147495301" r:id="rId15"/>
    <p:sldLayoutId id="2147495302" r:id="rId16"/>
    <p:sldLayoutId id="2147495303" r:id="rId17"/>
    <p:sldLayoutId id="2147495304" r:id="rId18"/>
    <p:sldLayoutId id="2147495305" r:id="rId19"/>
  </p:sldLayoutIdLst>
  <p:txStyles>
    <p:titleStyle>
      <a:lvl1pPr algn="l" defTabSz="685800" rtl="0" eaLnBrk="1" latinLnBrk="0" hangingPunct="1">
        <a:lnSpc>
          <a:spcPct val="90000"/>
        </a:lnSpc>
        <a:spcBef>
          <a:spcPct val="0"/>
        </a:spcBef>
        <a:buNone/>
        <a:defRPr sz="3300" b="1" kern="120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AFD9A7C-2457-4727-B7B9-C58292A53405}" type="slidenum">
              <a:rPr lang="ru-RU" altLang="hu-HU"/>
              <a:pPr/>
              <a:t>‹#›</a:t>
            </a:fld>
            <a:endParaRPr lang="ru-RU" altLang="hu-HU"/>
          </a:p>
        </p:txBody>
      </p:sp>
      <p:pic>
        <p:nvPicPr>
          <p:cNvPr id="2055"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84" r:id="rId1"/>
    <p:sldLayoutId id="2147495085" r:id="rId2"/>
    <p:sldLayoutId id="2147495086" r:id="rId3"/>
    <p:sldLayoutId id="2147495087" r:id="rId4"/>
    <p:sldLayoutId id="2147495088" r:id="rId5"/>
    <p:sldLayoutId id="2147495089" r:id="rId6"/>
    <p:sldLayoutId id="2147495090" r:id="rId7"/>
    <p:sldLayoutId id="2147495091" r:id="rId8"/>
    <p:sldLayoutId id="2147495092" r:id="rId9"/>
    <p:sldLayoutId id="2147495093" r:id="rId10"/>
    <p:sldLayoutId id="2147495094"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DD1EA87-538B-407A-8EB0-9CD592B471AB}" type="slidenum">
              <a:rPr lang="ru-RU" altLang="hu-HU"/>
              <a:pPr/>
              <a:t>‹#›</a:t>
            </a:fld>
            <a:endParaRPr lang="ru-RU" altLang="hu-HU"/>
          </a:p>
        </p:txBody>
      </p:sp>
      <p:pic>
        <p:nvPicPr>
          <p:cNvPr id="3079"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95" r:id="rId1"/>
    <p:sldLayoutId id="2147495096" r:id="rId2"/>
    <p:sldLayoutId id="2147495097" r:id="rId3"/>
    <p:sldLayoutId id="2147495098" r:id="rId4"/>
    <p:sldLayoutId id="2147495099" r:id="rId5"/>
    <p:sldLayoutId id="2147495100" r:id="rId6"/>
    <p:sldLayoutId id="2147495101" r:id="rId7"/>
    <p:sldLayoutId id="2147495102" r:id="rId8"/>
    <p:sldLayoutId id="2147495103" r:id="rId9"/>
    <p:sldLayoutId id="2147495104" r:id="rId10"/>
    <p:sldLayoutId id="2147495105"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9204161-784A-4E46-80F0-E362732D2A5A}" type="slidenum">
              <a:rPr lang="ru-RU" altLang="hu-HU"/>
              <a:pPr/>
              <a:t>‹#›</a:t>
            </a:fld>
            <a:endParaRPr lang="ru-RU" altLang="hu-HU"/>
          </a:p>
        </p:txBody>
      </p:sp>
      <p:pic>
        <p:nvPicPr>
          <p:cNvPr id="4103"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06" r:id="rId1"/>
    <p:sldLayoutId id="2147495107" r:id="rId2"/>
    <p:sldLayoutId id="2147495108" r:id="rId3"/>
    <p:sldLayoutId id="2147495109" r:id="rId4"/>
    <p:sldLayoutId id="2147495110" r:id="rId5"/>
    <p:sldLayoutId id="2147495111" r:id="rId6"/>
    <p:sldLayoutId id="2147495112" r:id="rId7"/>
    <p:sldLayoutId id="2147495113" r:id="rId8"/>
    <p:sldLayoutId id="2147495114" r:id="rId9"/>
    <p:sldLayoutId id="2147495115" r:id="rId10"/>
    <p:sldLayoutId id="2147495116"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F5F85BD-CE2A-4A32-A0FF-E1E14769F815}" type="slidenum">
              <a:rPr lang="ru-RU" altLang="hu-HU"/>
              <a:pPr/>
              <a:t>‹#›</a:t>
            </a:fld>
            <a:endParaRPr lang="ru-RU" altLang="hu-HU"/>
          </a:p>
        </p:txBody>
      </p:sp>
      <p:pic>
        <p:nvPicPr>
          <p:cNvPr id="5127"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17" r:id="rId1"/>
    <p:sldLayoutId id="2147495118" r:id="rId2"/>
    <p:sldLayoutId id="2147495119" r:id="rId3"/>
    <p:sldLayoutId id="2147495120" r:id="rId4"/>
    <p:sldLayoutId id="2147495121" r:id="rId5"/>
    <p:sldLayoutId id="2147495122" r:id="rId6"/>
    <p:sldLayoutId id="2147495123" r:id="rId7"/>
    <p:sldLayoutId id="2147495124" r:id="rId8"/>
    <p:sldLayoutId id="2147495125" r:id="rId9"/>
    <p:sldLayoutId id="2147495126" r:id="rId10"/>
    <p:sldLayoutId id="2147495127"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5029733-04EE-4877-B35D-E6C16548F165}" type="slidenum">
              <a:rPr lang="ru-RU" altLang="hu-HU"/>
              <a:pPr/>
              <a:t>‹#›</a:t>
            </a:fld>
            <a:endParaRPr lang="ru-RU" altLang="hu-HU"/>
          </a:p>
        </p:txBody>
      </p:sp>
      <p:pic>
        <p:nvPicPr>
          <p:cNvPr id="6151"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28" r:id="rId1"/>
    <p:sldLayoutId id="2147495129" r:id="rId2"/>
    <p:sldLayoutId id="2147495130" r:id="rId3"/>
    <p:sldLayoutId id="2147495131" r:id="rId4"/>
    <p:sldLayoutId id="2147495132" r:id="rId5"/>
    <p:sldLayoutId id="2147495133" r:id="rId6"/>
    <p:sldLayoutId id="2147495134" r:id="rId7"/>
    <p:sldLayoutId id="2147495135" r:id="rId8"/>
    <p:sldLayoutId id="2147495136" r:id="rId9"/>
    <p:sldLayoutId id="2147495137" r:id="rId10"/>
    <p:sldLayoutId id="2147495138"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2874434" y="273050"/>
            <a:ext cx="644313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ru-RU"/>
              <a:t>Click to edit the title text format</a:t>
            </a:r>
          </a:p>
        </p:txBody>
      </p:sp>
      <p:sp>
        <p:nvSpPr>
          <p:cNvPr id="7172" name="Rectangle 3"/>
          <p:cNvSpPr>
            <a:spLocks noGrp="1" noChangeArrowheads="1"/>
          </p:cNvSpPr>
          <p:nvPr>
            <p:ph type="body" idx="1"/>
          </p:nvPr>
        </p:nvSpPr>
        <p:spPr bwMode="auto">
          <a:xfrm>
            <a:off x="609600" y="1604963"/>
            <a:ext cx="10727267"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78" rIns="0" bIns="0" numCol="1" anchor="t" anchorCtr="0" compatLnSpc="1">
            <a:prstTxWarp prst="textNoShape">
              <a:avLst/>
            </a:prstTxWarp>
          </a:bodyPr>
          <a:lstStyle/>
          <a:p>
            <a:pPr lvl="0"/>
            <a:r>
              <a:rPr lang="en-GB" altLang="ru-RU"/>
              <a:t>Click to edit the outline text format</a:t>
            </a:r>
          </a:p>
          <a:p>
            <a:pPr lvl="1"/>
            <a:r>
              <a:rPr lang="en-GB" altLang="ru-RU"/>
              <a:t>Second Outline Level</a:t>
            </a:r>
          </a:p>
          <a:p>
            <a:pPr lvl="2"/>
            <a:r>
              <a:rPr lang="en-GB" altLang="ru-RU"/>
              <a:t>Third Outline Level</a:t>
            </a:r>
          </a:p>
          <a:p>
            <a:pPr lvl="3"/>
            <a:r>
              <a:rPr lang="en-GB" altLang="ru-RU"/>
              <a:t>Fourth Outline Level</a:t>
            </a:r>
          </a:p>
          <a:p>
            <a:pPr lvl="4"/>
            <a:r>
              <a:rPr lang="en-GB" altLang="ru-RU"/>
              <a:t>Fifth Outline Level</a:t>
            </a:r>
          </a:p>
          <a:p>
            <a:pPr lvl="4"/>
            <a:r>
              <a:rPr lang="en-GB" altLang="ru-RU"/>
              <a:t>Sixth Outline Level</a:t>
            </a:r>
          </a:p>
          <a:p>
            <a:pPr lvl="4"/>
            <a:r>
              <a:rPr lang="en-GB" altLang="ru-RU"/>
              <a:t>Seventh Outline Level</a:t>
            </a:r>
          </a:p>
        </p:txBody>
      </p:sp>
      <p:sp>
        <p:nvSpPr>
          <p:cNvPr id="2" name="Rectangle 4"/>
          <p:cNvSpPr>
            <a:spLocks noGrp="1" noChangeArrowheads="1"/>
          </p:cNvSpPr>
          <p:nvPr>
            <p:ph type="dt"/>
          </p:nvPr>
        </p:nvSpPr>
        <p:spPr bwMode="auto">
          <a:xfrm>
            <a:off x="609600" y="6246814"/>
            <a:ext cx="2838451"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buFont typeface="Times New Roman" pitchFamily="16" charset="0"/>
              <a:buNone/>
              <a:tabLst>
                <a:tab pos="449263" algn="l"/>
                <a:tab pos="898525" algn="l"/>
                <a:tab pos="1347788" algn="l"/>
                <a:tab pos="1797050"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7" name="Rectangle 5"/>
          <p:cNvSpPr>
            <a:spLocks noGrp="1" noChangeArrowheads="1"/>
          </p:cNvSpPr>
          <p:nvPr>
            <p:ph type="ftr"/>
          </p:nvPr>
        </p:nvSpPr>
        <p:spPr bwMode="auto">
          <a:xfrm>
            <a:off x="4169834" y="6246814"/>
            <a:ext cx="3862917"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buFont typeface="Times New Roman" pitchFamily="16" charset="0"/>
              <a:buNone/>
              <a:tabLst>
                <a:tab pos="449263" algn="l"/>
                <a:tab pos="898525" algn="l"/>
                <a:tab pos="1347788" algn="l"/>
                <a:tab pos="1797050" algn="l"/>
                <a:tab pos="2246313" algn="l"/>
                <a:tab pos="2695575"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8" name="Rectangle 6"/>
          <p:cNvSpPr>
            <a:spLocks noGrp="1" noChangeArrowheads="1"/>
          </p:cNvSpPr>
          <p:nvPr>
            <p:ph type="sldNum"/>
          </p:nvPr>
        </p:nvSpPr>
        <p:spPr bwMode="auto">
          <a:xfrm>
            <a:off x="8741833" y="6246814"/>
            <a:ext cx="2838451"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anose="02020603050405020304" pitchFamily="18" charset="0"/>
              <a:buNone/>
              <a:defRPr sz="1400">
                <a:solidFill>
                  <a:srgbClr val="FFFFFF"/>
                </a:solidFill>
                <a:latin typeface="Times New Roman" panose="02020603050405020304" pitchFamily="18" charset="0"/>
                <a:cs typeface="Droid Sans Fallback"/>
              </a:defRPr>
            </a:lvl1pPr>
          </a:lstStyle>
          <a:p>
            <a:fld id="{818F3881-8502-4181-91F3-4563BC4405D1}"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95050" r:id="rId1"/>
    <p:sldLayoutId id="2147495051" r:id="rId2"/>
    <p:sldLayoutId id="2147495052" r:id="rId3"/>
    <p:sldLayoutId id="2147495053" r:id="rId4"/>
    <p:sldLayoutId id="2147495054" r:id="rId5"/>
    <p:sldLayoutId id="2147495055" r:id="rId6"/>
    <p:sldLayoutId id="2147495056" r:id="rId7"/>
    <p:sldLayoutId id="2147495057" r:id="rId8"/>
    <p:sldLayoutId id="2147495058" r:id="rId9"/>
    <p:sldLayoutId id="2147495059" r:id="rId10"/>
    <p:sldLayoutId id="2147495060" r:id="rId11"/>
    <p:sldLayoutId id="2147495061" r:id="rId12"/>
    <p:sldLayoutId id="2147495062"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buChar char="–"/>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buChar char="–"/>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buChar char="»"/>
        <a:defRPr sz="2000">
          <a:solidFill>
            <a:srgbClr val="FFFFFF"/>
          </a:solidFill>
          <a:latin typeface="+mn-lt"/>
          <a:ea typeface="+mn-ea"/>
          <a:cs typeface="+mn-cs"/>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597650"/>
            <a:ext cx="12192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19" name="Rectangle 3"/>
          <p:cNvSpPr>
            <a:spLocks noChangeArrowheads="1"/>
          </p:cNvSpPr>
          <p:nvPr userDrawn="1"/>
        </p:nvSpPr>
        <p:spPr bwMode="black">
          <a:xfrm>
            <a:off x="0" y="6589714"/>
            <a:ext cx="91694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1"/>
            <a:ext cx="12192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21" name="Rectangle 4"/>
          <p:cNvSpPr>
            <a:spLocks noChangeArrowheads="1"/>
          </p:cNvSpPr>
          <p:nvPr userDrawn="1"/>
        </p:nvSpPr>
        <p:spPr bwMode="black">
          <a:xfrm>
            <a:off x="1" y="6589714"/>
            <a:ext cx="8591551"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400" b="1">
              <a:solidFill>
                <a:srgbClr val="FF0000"/>
              </a:solidFill>
            </a:endParaRPr>
          </a:p>
        </p:txBody>
      </p:sp>
      <p:sp>
        <p:nvSpPr>
          <p:cNvPr id="6" name="Rectangle 6"/>
          <p:cNvSpPr>
            <a:spLocks noGrp="1" noChangeArrowheads="1"/>
          </p:cNvSpPr>
          <p:nvPr>
            <p:ph type="sldNum" sz="quarter" idx="4"/>
          </p:nvPr>
        </p:nvSpPr>
        <p:spPr>
          <a:xfrm>
            <a:off x="10972800" y="6553200"/>
            <a:ext cx="12192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cSld>
  <p:clrMap bg1="lt1" tx1="dk1" bg2="lt2" tx2="dk2" accent1="accent1" accent2="accent2" accent3="accent3" accent4="accent4" accent5="accent5" accent6="accent6" hlink="hlink" folHlink="folHlink"/>
  <p:sldLayoutIdLst>
    <p:sldLayoutId id="2147495140" r:id="rId1"/>
    <p:sldLayoutId id="2147495141" r:id="rId2"/>
    <p:sldLayoutId id="2147495142" r:id="rId3"/>
    <p:sldLayoutId id="2147495143" r:id="rId4"/>
    <p:sldLayoutId id="2147495144" r:id="rId5"/>
    <p:sldLayoutId id="2147495145" r:id="rId6"/>
    <p:sldLayoutId id="2147495146" r:id="rId7"/>
    <p:sldLayoutId id="2147495147" r:id="rId8"/>
    <p:sldLayoutId id="2147495148" r:id="rId9"/>
    <p:sldLayoutId id="2147495149" r:id="rId10"/>
    <p:sldLayoutId id="2147495150" r:id="rId11"/>
    <p:sldLayoutId id="2147495151" r:id="rId12"/>
    <p:sldLayoutId id="2147495345" r:id="rId13"/>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ChangeArrowheads="1"/>
          </p:cNvSpPr>
          <p:nvPr userDrawn="1"/>
        </p:nvSpPr>
        <p:spPr bwMode="black">
          <a:xfrm>
            <a:off x="0" y="6589714"/>
            <a:ext cx="91694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1"/>
            <a:ext cx="12192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21" name="Rectangle 4"/>
          <p:cNvSpPr>
            <a:spLocks noChangeArrowheads="1"/>
          </p:cNvSpPr>
          <p:nvPr userDrawn="1"/>
        </p:nvSpPr>
        <p:spPr bwMode="black">
          <a:xfrm>
            <a:off x="1" y="6589714"/>
            <a:ext cx="8591551"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400" b="1">
              <a:solidFill>
                <a:srgbClr val="FF0000"/>
              </a:solidFill>
            </a:endParaRPr>
          </a:p>
        </p:txBody>
      </p:sp>
      <p:sp>
        <p:nvSpPr>
          <p:cNvPr id="6" name="Rectangle 6"/>
          <p:cNvSpPr>
            <a:spLocks noGrp="1" noChangeArrowheads="1"/>
          </p:cNvSpPr>
          <p:nvPr>
            <p:ph type="sldNum" sz="quarter" idx="4"/>
          </p:nvPr>
        </p:nvSpPr>
        <p:spPr>
          <a:xfrm>
            <a:off x="10972800" y="6553200"/>
            <a:ext cx="12192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extLst>
      <p:ext uri="{BB962C8B-B14F-4D97-AF65-F5344CB8AC3E}">
        <p14:creationId xmlns:p14="http://schemas.microsoft.com/office/powerpoint/2010/main" val="3185920237"/>
      </p:ext>
    </p:extLst>
  </p:cSld>
  <p:clrMap bg1="lt1" tx1="dk1" bg2="lt2" tx2="dk2" accent1="accent1" accent2="accent2" accent3="accent3" accent4="accent4" accent5="accent5" accent6="accent6" hlink="hlink" folHlink="folHlink"/>
  <p:sldLayoutIdLst>
    <p:sldLayoutId id="2147495320" r:id="rId1"/>
    <p:sldLayoutId id="2147495321" r:id="rId2"/>
    <p:sldLayoutId id="2147495322" r:id="rId3"/>
    <p:sldLayoutId id="2147495323" r:id="rId4"/>
    <p:sldLayoutId id="2147495324" r:id="rId5"/>
    <p:sldLayoutId id="2147495325" r:id="rId6"/>
    <p:sldLayoutId id="2147495326" r:id="rId7"/>
    <p:sldLayoutId id="2147495327" r:id="rId8"/>
    <p:sldLayoutId id="2147495328" r:id="rId9"/>
    <p:sldLayoutId id="2147495329" r:id="rId10"/>
    <p:sldLayoutId id="2147495330" r:id="rId11"/>
    <p:sldLayoutId id="2147495331"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6FE00C-5502-4D42-95E3-D1B72621DE3C}"/>
              </a:ext>
            </a:extLst>
          </p:cNvPr>
          <p:cNvSpPr txBox="1"/>
          <p:nvPr/>
        </p:nvSpPr>
        <p:spPr>
          <a:xfrm>
            <a:off x="2377052" y="2226290"/>
            <a:ext cx="774399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dirty="0">
                <a:solidFill>
                  <a:srgbClr val="003399"/>
                </a:solidFill>
                <a:latin typeface="Times" pitchFamily="2" charset="0"/>
              </a:rPr>
              <a:t>Programme Advisory Committee for Condensed Matter Physics </a:t>
            </a:r>
          </a:p>
        </p:txBody>
      </p:sp>
      <p:pic>
        <p:nvPicPr>
          <p:cNvPr id="4" name="Рисунок 3">
            <a:extLst>
              <a:ext uri="{FF2B5EF4-FFF2-40B4-BE49-F238E27FC236}">
                <a16:creationId xmlns:a16="http://schemas.microsoft.com/office/drawing/2014/main" id="{17898C6B-1BC0-44F5-9CC7-9E6769C417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81294" y="371787"/>
            <a:ext cx="2115139" cy="1400870"/>
          </a:xfrm>
          <a:prstGeom prst="rect">
            <a:avLst/>
          </a:prstGeom>
        </p:spPr>
      </p:pic>
      <p:sp>
        <p:nvSpPr>
          <p:cNvPr id="7" name="TextBox 6">
            <a:extLst>
              <a:ext uri="{FF2B5EF4-FFF2-40B4-BE49-F238E27FC236}">
                <a16:creationId xmlns:a16="http://schemas.microsoft.com/office/drawing/2014/main" id="{8F97F67B-76FA-244F-A87C-147D993745A7}"/>
              </a:ext>
            </a:extLst>
          </p:cNvPr>
          <p:cNvSpPr txBox="1"/>
          <p:nvPr/>
        </p:nvSpPr>
        <p:spPr>
          <a:xfrm>
            <a:off x="2198035" y="3703518"/>
            <a:ext cx="7881656"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003399"/>
                </a:solidFill>
                <a:latin typeface="Times" pitchFamily="2" charset="0"/>
              </a:rPr>
              <a:t>Follow-up after</a:t>
            </a:r>
          </a:p>
          <a:p>
            <a:pPr algn="ctr"/>
            <a:r>
              <a:rPr lang="en-US" sz="2800" dirty="0">
                <a:solidFill>
                  <a:srgbClr val="003399"/>
                </a:solidFill>
                <a:latin typeface="Times" pitchFamily="2" charset="0"/>
              </a:rPr>
              <a:t>60</a:t>
            </a:r>
            <a:r>
              <a:rPr lang="en-US" sz="2800" baseline="30000" dirty="0">
                <a:solidFill>
                  <a:srgbClr val="003399"/>
                </a:solidFill>
                <a:latin typeface="Times" pitchFamily="2" charset="0"/>
              </a:rPr>
              <a:t>th</a:t>
            </a:r>
            <a:r>
              <a:rPr lang="en-US" sz="2800" dirty="0">
                <a:solidFill>
                  <a:srgbClr val="003399"/>
                </a:solidFill>
                <a:latin typeface="Times" pitchFamily="2" charset="0"/>
              </a:rPr>
              <a:t> meeting, 27 January 2025</a:t>
            </a:r>
          </a:p>
        </p:txBody>
      </p:sp>
      <p:sp>
        <p:nvSpPr>
          <p:cNvPr id="11" name="TextBox 10">
            <a:extLst>
              <a:ext uri="{FF2B5EF4-FFF2-40B4-BE49-F238E27FC236}">
                <a16:creationId xmlns:a16="http://schemas.microsoft.com/office/drawing/2014/main" id="{323CFBDC-6829-D44F-A014-462D8A6B7244}"/>
              </a:ext>
            </a:extLst>
          </p:cNvPr>
          <p:cNvSpPr txBox="1"/>
          <p:nvPr/>
        </p:nvSpPr>
        <p:spPr>
          <a:xfrm>
            <a:off x="280416" y="6283962"/>
            <a:ext cx="11448288"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ru-RU" sz="1800" dirty="0">
                <a:solidFill>
                  <a:srgbClr val="003399"/>
                </a:solidFill>
                <a:latin typeface="Times" pitchFamily="2" charset="0"/>
              </a:rPr>
              <a:t>61</a:t>
            </a:r>
            <a:r>
              <a:rPr lang="ru-RU" baseline="30000" dirty="0">
                <a:solidFill>
                  <a:srgbClr val="003399"/>
                </a:solidFill>
                <a:latin typeface="Times" pitchFamily="2" charset="0"/>
              </a:rPr>
              <a:t>st</a:t>
            </a:r>
            <a:r>
              <a:rPr lang="en-US" sz="1800" dirty="0">
                <a:solidFill>
                  <a:srgbClr val="003399"/>
                </a:solidFill>
                <a:latin typeface="Times" pitchFamily="2" charset="0"/>
              </a:rPr>
              <a:t> Meeting of the PAC for Condensed Matter Physics, 26 </a:t>
            </a:r>
            <a:r>
              <a:rPr lang="en-US" dirty="0">
                <a:solidFill>
                  <a:srgbClr val="003399"/>
                </a:solidFill>
                <a:latin typeface="Times" pitchFamily="2" charset="0"/>
              </a:rPr>
              <a:t>June </a:t>
            </a:r>
            <a:r>
              <a:rPr lang="en-US" sz="1800" dirty="0">
                <a:solidFill>
                  <a:srgbClr val="003399"/>
                </a:solidFill>
                <a:latin typeface="Times" pitchFamily="2" charset="0"/>
              </a:rPr>
              <a:t>2025</a:t>
            </a:r>
            <a:endParaRPr lang="en-US" dirty="0">
              <a:solidFill>
                <a:srgbClr val="003399"/>
              </a:solidFill>
              <a:latin typeface="Times" pitchFamily="2" charset="0"/>
            </a:endParaRPr>
          </a:p>
        </p:txBody>
      </p:sp>
      <p:sp>
        <p:nvSpPr>
          <p:cNvPr id="13" name="TextBox 12">
            <a:extLst>
              <a:ext uri="{FF2B5EF4-FFF2-40B4-BE49-F238E27FC236}">
                <a16:creationId xmlns:a16="http://schemas.microsoft.com/office/drawing/2014/main" id="{902FA6EA-1650-864B-97AC-25EB2C3F7014}"/>
              </a:ext>
            </a:extLst>
          </p:cNvPr>
          <p:cNvSpPr txBox="1"/>
          <p:nvPr/>
        </p:nvSpPr>
        <p:spPr>
          <a:xfrm>
            <a:off x="2377052" y="4870679"/>
            <a:ext cx="774399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hu-HU" sz="2800" dirty="0">
                <a:solidFill>
                  <a:srgbClr val="003399"/>
                </a:solidFill>
                <a:latin typeface="Times" pitchFamily="2" charset="0"/>
              </a:rPr>
              <a:t>Dénes Lajos Nagy </a:t>
            </a:r>
          </a:p>
        </p:txBody>
      </p:sp>
    </p:spTree>
    <p:extLst>
      <p:ext uri="{BB962C8B-B14F-4D97-AF65-F5344CB8AC3E}">
        <p14:creationId xmlns:p14="http://schemas.microsoft.com/office/powerpoint/2010/main" val="114217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4A54E0D-ACCF-4485-8646-503A0036549F}"/>
              </a:ext>
            </a:extLst>
          </p:cNvPr>
          <p:cNvSpPr/>
          <p:nvPr/>
        </p:nvSpPr>
        <p:spPr>
          <a:xfrm>
            <a:off x="909184" y="1305253"/>
            <a:ext cx="10711008" cy="4046044"/>
          </a:xfrm>
          <a:prstGeom prst="rect">
            <a:avLst/>
          </a:prstGeom>
        </p:spPr>
        <p:txBody>
          <a:bodyPr wrap="square">
            <a:spAutoFit/>
          </a:bodyPr>
          <a:lstStyle/>
          <a:p>
            <a:pPr algn="just">
              <a:lnSpc>
                <a:spcPct val="150000"/>
              </a:lnSpc>
              <a:spcBef>
                <a:spcPts val="1800"/>
              </a:spcBef>
            </a:pPr>
            <a:r>
              <a:rPr lang="en-US" sz="2200" dirty="0">
                <a:solidFill>
                  <a:srgbClr val="004176"/>
                </a:solidFill>
              </a:rPr>
              <a:t>The PAC heard with interest the scientific reports</a:t>
            </a:r>
          </a:p>
          <a:p>
            <a:pPr marL="342900" indent="-342900" algn="just">
              <a:lnSpc>
                <a:spcPct val="150000"/>
              </a:lnSpc>
              <a:spcBef>
                <a:spcPts val="1800"/>
              </a:spcBef>
              <a:buFont typeface="Arial" panose="020B0604020202020204" pitchFamily="34" charset="0"/>
              <a:buChar char="•"/>
            </a:pPr>
            <a:r>
              <a:rPr lang="en-US" sz="2200" b="1" dirty="0">
                <a:solidFill>
                  <a:srgbClr val="004176"/>
                </a:solidFill>
              </a:rPr>
              <a:t>“Neutron tomography for structural analysis of cement materials, rocks and meteorites” (by Ivan </a:t>
            </a:r>
            <a:r>
              <a:rPr lang="en-US" sz="2200" b="1" dirty="0" err="1">
                <a:solidFill>
                  <a:srgbClr val="004176"/>
                </a:solidFill>
              </a:rPr>
              <a:t>Zel</a:t>
            </a:r>
            <a:r>
              <a:rPr lang="en-US" sz="2200" b="1" dirty="0">
                <a:solidFill>
                  <a:srgbClr val="004176"/>
                </a:solidFill>
              </a:rPr>
              <a:t>)</a:t>
            </a:r>
          </a:p>
          <a:p>
            <a:pPr marL="342900" indent="-342900" algn="just">
              <a:lnSpc>
                <a:spcPct val="150000"/>
              </a:lnSpc>
              <a:spcBef>
                <a:spcPts val="1800"/>
              </a:spcBef>
              <a:buFont typeface="Arial" panose="020B0604020202020204" pitchFamily="34" charset="0"/>
              <a:buChar char="•"/>
            </a:pPr>
            <a:r>
              <a:rPr lang="en-US" sz="2200" b="1" dirty="0">
                <a:solidFill>
                  <a:srgbClr val="004176"/>
                </a:solidFill>
              </a:rPr>
              <a:t>“Analysis of the Aβ42 conformational dynamics in lipid membrane mimetics: spectroscopic and atomistic study” (by </a:t>
            </a:r>
            <a:r>
              <a:rPr lang="en-US" sz="2200" b="1" dirty="0" err="1">
                <a:solidFill>
                  <a:srgbClr val="004176"/>
                </a:solidFill>
              </a:rPr>
              <a:t>Heba</a:t>
            </a:r>
            <a:r>
              <a:rPr lang="en-US" sz="2200" b="1" dirty="0">
                <a:solidFill>
                  <a:srgbClr val="004176"/>
                </a:solidFill>
              </a:rPr>
              <a:t> Esawii)</a:t>
            </a:r>
          </a:p>
          <a:p>
            <a:pPr algn="just">
              <a:lnSpc>
                <a:spcPct val="150000"/>
              </a:lnSpc>
            </a:pPr>
            <a:endParaRPr lang="en-US" sz="2200" b="1" dirty="0">
              <a:solidFill>
                <a:srgbClr val="004176"/>
              </a:solidFill>
            </a:endParaRPr>
          </a:p>
          <a:p>
            <a:pPr algn="just">
              <a:lnSpc>
                <a:spcPct val="150000"/>
              </a:lnSpc>
            </a:pPr>
            <a:r>
              <a:rPr lang="en-US" sz="2200" dirty="0">
                <a:solidFill>
                  <a:srgbClr val="004176"/>
                </a:solidFill>
              </a:rPr>
              <a:t>The PAC thanked the speaker for the excellent reports.</a:t>
            </a:r>
          </a:p>
        </p:txBody>
      </p:sp>
      <p:sp>
        <p:nvSpPr>
          <p:cNvPr id="4" name="Прямоугольник 3">
            <a:extLst>
              <a:ext uri="{FF2B5EF4-FFF2-40B4-BE49-F238E27FC236}">
                <a16:creationId xmlns:a16="http://schemas.microsoft.com/office/drawing/2014/main" id="{8399B432-DDF2-420B-AFE2-6925DC0E03E4}"/>
              </a:ext>
            </a:extLst>
          </p:cNvPr>
          <p:cNvSpPr/>
          <p:nvPr/>
        </p:nvSpPr>
        <p:spPr>
          <a:xfrm>
            <a:off x="276223" y="387351"/>
            <a:ext cx="11468100" cy="658770"/>
          </a:xfrm>
          <a:prstGeom prst="rect">
            <a:avLst/>
          </a:prstGeom>
        </p:spPr>
        <p:txBody>
          <a:bodyPr wrap="square">
            <a:spAutoFit/>
          </a:bodyPr>
          <a:lstStyle/>
          <a:p>
            <a:pPr algn="ctr">
              <a:lnSpc>
                <a:spcPct val="150000"/>
              </a:lnSpc>
              <a:spcBef>
                <a:spcPts val="1800"/>
              </a:spcBef>
              <a:spcAft>
                <a:spcPts val="600"/>
              </a:spcAft>
              <a:buSzPts val="1200"/>
            </a:pPr>
            <a:r>
              <a:rPr lang="en-US" sz="2800" b="1" dirty="0">
                <a:solidFill>
                  <a:srgbClr val="004176"/>
                </a:solidFill>
                <a:cs typeface="Times New Roman" panose="02020603050405020304" pitchFamily="18" charset="0"/>
              </a:rPr>
              <a:t>Scientific reports</a:t>
            </a:r>
          </a:p>
        </p:txBody>
      </p:sp>
    </p:spTree>
    <p:extLst>
      <p:ext uri="{BB962C8B-B14F-4D97-AF65-F5344CB8AC3E}">
        <p14:creationId xmlns:p14="http://schemas.microsoft.com/office/powerpoint/2010/main" val="10458460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399B432-DDF2-420B-AFE2-6925DC0E03E4}"/>
              </a:ext>
            </a:extLst>
          </p:cNvPr>
          <p:cNvSpPr/>
          <p:nvPr/>
        </p:nvSpPr>
        <p:spPr>
          <a:xfrm>
            <a:off x="603250" y="132773"/>
            <a:ext cx="11468100" cy="658770"/>
          </a:xfrm>
          <a:prstGeom prst="rect">
            <a:avLst/>
          </a:prstGeom>
        </p:spPr>
        <p:txBody>
          <a:bodyPr wrap="square">
            <a:spAutoFit/>
          </a:bodyPr>
          <a:lstStyle/>
          <a:p>
            <a:pPr algn="ctr">
              <a:lnSpc>
                <a:spcPct val="150000"/>
              </a:lnSpc>
              <a:spcBef>
                <a:spcPts val="1800"/>
              </a:spcBef>
              <a:spcAft>
                <a:spcPts val="600"/>
              </a:spcAft>
              <a:buSzPts val="1200"/>
            </a:pPr>
            <a:r>
              <a:rPr lang="en-US" sz="2800" b="1" dirty="0">
                <a:solidFill>
                  <a:srgbClr val="004176"/>
                </a:solidFill>
                <a:cs typeface="Times New Roman" panose="02020603050405020304" pitchFamily="18" charset="0"/>
              </a:rPr>
              <a:t>Virtual presentations by young scientists</a:t>
            </a:r>
          </a:p>
        </p:txBody>
      </p:sp>
      <p:sp>
        <p:nvSpPr>
          <p:cNvPr id="5" name="TextBox 4">
            <a:extLst>
              <a:ext uri="{FF2B5EF4-FFF2-40B4-BE49-F238E27FC236}">
                <a16:creationId xmlns:a16="http://schemas.microsoft.com/office/drawing/2014/main" id="{99D16106-57E7-BF42-B39B-450166A298B5}"/>
              </a:ext>
            </a:extLst>
          </p:cNvPr>
          <p:cNvSpPr txBox="1"/>
          <p:nvPr/>
        </p:nvSpPr>
        <p:spPr>
          <a:xfrm>
            <a:off x="566142" y="839527"/>
            <a:ext cx="11216126" cy="1702967"/>
          </a:xfrm>
          <a:prstGeom prst="rect">
            <a:avLst/>
          </a:prstGeom>
          <a:noFill/>
        </p:spPr>
        <p:txBody>
          <a:bodyPr wrap="square">
            <a:spAutoFit/>
          </a:bodyPr>
          <a:lstStyle/>
          <a:p>
            <a:pPr algn="just">
              <a:lnSpc>
                <a:spcPct val="150000"/>
              </a:lnSpc>
            </a:pPr>
            <a:r>
              <a:rPr lang="en-US" dirty="0">
                <a:solidFill>
                  <a:srgbClr val="224568"/>
                </a:solidFill>
                <a:effectLst/>
                <a:ea typeface="Times New Roman" panose="02020603050405020304" pitchFamily="18" charset="0"/>
              </a:rPr>
              <a:t>The PAC reviewed</a:t>
            </a:r>
            <a:r>
              <a:rPr lang="en-US" b="1" dirty="0">
                <a:solidFill>
                  <a:srgbClr val="224568"/>
                </a:solidFill>
                <a:effectLst/>
                <a:ea typeface="Times New Roman" panose="02020603050405020304" pitchFamily="18" charset="0"/>
              </a:rPr>
              <a:t> 14 </a:t>
            </a:r>
            <a:r>
              <a:rPr lang="en-US" dirty="0">
                <a:solidFill>
                  <a:srgbClr val="224568"/>
                </a:solidFill>
                <a:effectLst/>
                <a:ea typeface="Times New Roman" panose="02020603050405020304" pitchFamily="18" charset="0"/>
              </a:rPr>
              <a:t>virtual presentations made by young scientists in the field of condensed matter physics and related fields. The virtual poster presentation </a:t>
            </a:r>
            <a:r>
              <a:rPr lang="en-US" b="1" dirty="0">
                <a:solidFill>
                  <a:srgbClr val="C00000"/>
                </a:solidFill>
                <a:effectLst/>
                <a:ea typeface="Times New Roman" panose="02020603050405020304" pitchFamily="18" charset="0"/>
              </a:rPr>
              <a:t>“</a:t>
            </a:r>
            <a:r>
              <a:rPr lang="en-US" b="1" dirty="0">
                <a:solidFill>
                  <a:srgbClr val="C00000"/>
                </a:solidFill>
              </a:rPr>
              <a:t>Structural and vibrational properties of the Cu</a:t>
            </a:r>
            <a:r>
              <a:rPr lang="en-US" b="1" baseline="-25000" dirty="0">
                <a:solidFill>
                  <a:srgbClr val="C00000"/>
                </a:solidFill>
              </a:rPr>
              <a:t>3</a:t>
            </a:r>
            <a:r>
              <a:rPr lang="en-US" b="1" dirty="0">
                <a:solidFill>
                  <a:srgbClr val="C00000"/>
                </a:solidFill>
              </a:rPr>
              <a:t>Bi(SeO</a:t>
            </a:r>
            <a:r>
              <a:rPr lang="en-US" b="1" baseline="-25000" dirty="0">
                <a:solidFill>
                  <a:srgbClr val="C00000"/>
                </a:solidFill>
              </a:rPr>
              <a:t>3</a:t>
            </a:r>
            <a:r>
              <a:rPr lang="en-US" b="1" dirty="0">
                <a:solidFill>
                  <a:srgbClr val="C00000"/>
                </a:solidFill>
              </a:rPr>
              <a:t>)</a:t>
            </a:r>
            <a:r>
              <a:rPr lang="en-US" b="1" baseline="-25000" dirty="0">
                <a:solidFill>
                  <a:srgbClr val="C00000"/>
                </a:solidFill>
              </a:rPr>
              <a:t>2</a:t>
            </a:r>
            <a:r>
              <a:rPr lang="en-US" b="1" dirty="0">
                <a:solidFill>
                  <a:srgbClr val="C00000"/>
                </a:solidFill>
              </a:rPr>
              <a:t>O</a:t>
            </a:r>
            <a:r>
              <a:rPr lang="en-US" b="1" baseline="-25000" dirty="0">
                <a:solidFill>
                  <a:srgbClr val="C00000"/>
                </a:solidFill>
              </a:rPr>
              <a:t>2</a:t>
            </a:r>
            <a:r>
              <a:rPr lang="en-US" b="1" dirty="0">
                <a:solidFill>
                  <a:srgbClr val="C00000"/>
                </a:solidFill>
              </a:rPr>
              <a:t>Cl </a:t>
            </a:r>
            <a:r>
              <a:rPr lang="en-US" b="1" dirty="0" err="1">
                <a:solidFill>
                  <a:srgbClr val="C00000"/>
                </a:solidFill>
              </a:rPr>
              <a:t>francisite</a:t>
            </a:r>
            <a:r>
              <a:rPr lang="en-US" b="1" dirty="0">
                <a:solidFill>
                  <a:srgbClr val="C00000"/>
                </a:solidFill>
              </a:rPr>
              <a:t> at high-pressure”</a:t>
            </a:r>
            <a:r>
              <a:rPr lang="en-US" b="1" dirty="0">
                <a:solidFill>
                  <a:srgbClr val="224568"/>
                </a:solidFill>
              </a:rPr>
              <a:t> </a:t>
            </a:r>
            <a:r>
              <a:rPr lang="en-US" dirty="0">
                <a:solidFill>
                  <a:srgbClr val="224568"/>
                </a:solidFill>
                <a:effectLst/>
                <a:ea typeface="Times New Roman" panose="02020603050405020304" pitchFamily="18" charset="0"/>
              </a:rPr>
              <a:t>made by </a:t>
            </a:r>
            <a:r>
              <a:rPr lang="en-US" b="1" dirty="0">
                <a:solidFill>
                  <a:srgbClr val="C00000"/>
                </a:solidFill>
                <a:ea typeface="Times New Roman" panose="02020603050405020304" pitchFamily="18" charset="0"/>
              </a:rPr>
              <a:t>Anton </a:t>
            </a:r>
            <a:r>
              <a:rPr lang="en-US" b="1" dirty="0" err="1">
                <a:solidFill>
                  <a:srgbClr val="C00000"/>
                </a:solidFill>
                <a:ea typeface="Times New Roman" panose="02020603050405020304" pitchFamily="18" charset="0"/>
              </a:rPr>
              <a:t>Rutkauskas</a:t>
            </a:r>
            <a:r>
              <a:rPr lang="en-US" b="1" dirty="0">
                <a:solidFill>
                  <a:srgbClr val="C00000"/>
                </a:solidFill>
                <a:ea typeface="Times New Roman" panose="02020603050405020304" pitchFamily="18" charset="0"/>
              </a:rPr>
              <a:t> </a:t>
            </a:r>
            <a:r>
              <a:rPr lang="en-US" dirty="0">
                <a:solidFill>
                  <a:srgbClr val="224568"/>
                </a:solidFill>
                <a:effectLst/>
                <a:ea typeface="Times New Roman" panose="02020603050405020304" pitchFamily="18" charset="0"/>
              </a:rPr>
              <a:t>was selected as the best presentation of the session.</a:t>
            </a:r>
          </a:p>
        </p:txBody>
      </p:sp>
      <p:sp>
        <p:nvSpPr>
          <p:cNvPr id="7" name="TextBox 6">
            <a:extLst>
              <a:ext uri="{FF2B5EF4-FFF2-40B4-BE49-F238E27FC236}">
                <a16:creationId xmlns:a16="http://schemas.microsoft.com/office/drawing/2014/main" id="{88876140-5CA8-A045-818A-C14B22547C11}"/>
              </a:ext>
            </a:extLst>
          </p:cNvPr>
          <p:cNvSpPr txBox="1"/>
          <p:nvPr/>
        </p:nvSpPr>
        <p:spPr>
          <a:xfrm>
            <a:off x="566141" y="2529353"/>
            <a:ext cx="11216127" cy="3818931"/>
          </a:xfrm>
          <a:prstGeom prst="rect">
            <a:avLst/>
          </a:prstGeom>
          <a:noFill/>
        </p:spPr>
        <p:txBody>
          <a:bodyPr wrap="square">
            <a:spAutoFit/>
          </a:bodyPr>
          <a:lstStyle/>
          <a:p>
            <a:pPr algn="just">
              <a:lnSpc>
                <a:spcPct val="150000"/>
              </a:lnSpc>
            </a:pPr>
            <a:r>
              <a:rPr lang="en-US" dirty="0">
                <a:solidFill>
                  <a:srgbClr val="224568"/>
                </a:solidFill>
              </a:rPr>
              <a:t>The PAC also noted two more virtual poster presentations of a high level: </a:t>
            </a:r>
            <a:r>
              <a:rPr lang="en-US" b="1" dirty="0">
                <a:solidFill>
                  <a:srgbClr val="224568"/>
                </a:solidFill>
              </a:rPr>
              <a:t>“The influence of phospholipid composition on membrane interaction with amyloid beta peptides within molecular dynamics simulations” </a:t>
            </a:r>
            <a:r>
              <a:rPr lang="en-US" dirty="0">
                <a:solidFill>
                  <a:srgbClr val="224568"/>
                </a:solidFill>
              </a:rPr>
              <a:t>by </a:t>
            </a:r>
            <a:r>
              <a:rPr lang="en-US" b="1" dirty="0">
                <a:solidFill>
                  <a:srgbClr val="224568"/>
                </a:solidFill>
              </a:rPr>
              <a:t>Dina </a:t>
            </a:r>
            <a:r>
              <a:rPr lang="en-US" b="1" dirty="0" err="1">
                <a:solidFill>
                  <a:srgbClr val="224568"/>
                </a:solidFill>
              </a:rPr>
              <a:t>Badreeva</a:t>
            </a:r>
            <a:r>
              <a:rPr lang="en-US" b="1" dirty="0">
                <a:solidFill>
                  <a:srgbClr val="224568"/>
                </a:solidFill>
              </a:rPr>
              <a:t> </a:t>
            </a:r>
            <a:r>
              <a:rPr lang="en-US" dirty="0">
                <a:solidFill>
                  <a:srgbClr val="224568"/>
                </a:solidFill>
              </a:rPr>
              <a:t>and </a:t>
            </a:r>
            <a:r>
              <a:rPr lang="en-US" b="1" dirty="0">
                <a:solidFill>
                  <a:srgbClr val="224568"/>
                </a:solidFill>
              </a:rPr>
              <a:t>“Polymer brushes synthesized by the</a:t>
            </a:r>
            <a:r>
              <a:rPr lang="ru-RU" b="1" dirty="0">
                <a:solidFill>
                  <a:srgbClr val="224568"/>
                </a:solidFill>
              </a:rPr>
              <a:t> </a:t>
            </a:r>
            <a:r>
              <a:rPr lang="en-US" b="1" dirty="0">
                <a:solidFill>
                  <a:srgbClr val="224568"/>
                </a:solidFill>
              </a:rPr>
              <a:t>“Grafting-through” approach: characterization and scaling analysis” </a:t>
            </a:r>
            <a:r>
              <a:rPr lang="en-US" dirty="0">
                <a:solidFill>
                  <a:srgbClr val="224568"/>
                </a:solidFill>
              </a:rPr>
              <a:t>by </a:t>
            </a:r>
            <a:r>
              <a:rPr lang="en-US" b="1" dirty="0">
                <a:solidFill>
                  <a:srgbClr val="224568"/>
                </a:solidFill>
              </a:rPr>
              <a:t>Mikhail </a:t>
            </a:r>
            <a:r>
              <a:rPr lang="en-US" b="1" dirty="0" err="1">
                <a:solidFill>
                  <a:srgbClr val="224568"/>
                </a:solidFill>
              </a:rPr>
              <a:t>Avdeev</a:t>
            </a:r>
            <a:r>
              <a:rPr lang="en-US" b="1" dirty="0">
                <a:solidFill>
                  <a:srgbClr val="224568"/>
                </a:solidFill>
              </a:rPr>
              <a:t>.</a:t>
            </a:r>
          </a:p>
          <a:p>
            <a:pPr algn="just">
              <a:lnSpc>
                <a:spcPct val="150000"/>
              </a:lnSpc>
            </a:pPr>
            <a:endParaRPr lang="en-US" dirty="0">
              <a:solidFill>
                <a:srgbClr val="224568"/>
              </a:solidFill>
            </a:endParaRPr>
          </a:p>
          <a:p>
            <a:pPr algn="just">
              <a:lnSpc>
                <a:spcPct val="150000"/>
              </a:lnSpc>
            </a:pPr>
            <a:endParaRPr lang="en-US" dirty="0">
              <a:solidFill>
                <a:srgbClr val="224568"/>
              </a:solidFill>
            </a:endParaRPr>
          </a:p>
          <a:p>
            <a:pPr algn="just">
              <a:lnSpc>
                <a:spcPct val="150000"/>
              </a:lnSpc>
              <a:spcBef>
                <a:spcPts val="300"/>
              </a:spcBef>
              <a:spcAft>
                <a:spcPts val="300"/>
              </a:spcAft>
            </a:pPr>
            <a:r>
              <a:rPr lang="en-GB" sz="1800" dirty="0">
                <a:effectLst/>
                <a:latin typeface="Arial" panose="020B0604020202020204" pitchFamily="34" charset="0"/>
                <a:ea typeface="Arial" panose="020B0604020202020204" pitchFamily="34" charset="0"/>
                <a:cs typeface="Arial" panose="020B0604020202020204" pitchFamily="34" charset="0"/>
              </a:rPr>
              <a:t>The Scientific Council followed with interest the reports by young scientists, selected by the PACs for presentation at </a:t>
            </a:r>
            <a:r>
              <a:rPr lang="ru-RU" dirty="0" err="1">
                <a:ea typeface="Arial" panose="020B0604020202020204" pitchFamily="34" charset="0"/>
              </a:rPr>
              <a:t>it</a:t>
            </a:r>
            <a:r>
              <a:rPr lang="en-US" dirty="0">
                <a:ea typeface="Arial" panose="020B0604020202020204" pitchFamily="34" charset="0"/>
              </a:rPr>
              <a:t>’</a:t>
            </a:r>
            <a:r>
              <a:rPr lang="ru-RU" dirty="0" err="1">
                <a:ea typeface="Arial" panose="020B0604020202020204" pitchFamily="34" charset="0"/>
              </a:rPr>
              <a:t>s</a:t>
            </a:r>
            <a:r>
              <a:rPr lang="en-GB" sz="1800" dirty="0">
                <a:effectLst/>
                <a:latin typeface="Arial" panose="020B0604020202020204" pitchFamily="34" charset="0"/>
                <a:ea typeface="Arial" panose="020B0604020202020204" pitchFamily="34" charset="0"/>
                <a:cs typeface="Arial" panose="020B0604020202020204" pitchFamily="34" charset="0"/>
              </a:rPr>
              <a:t> session. The Scientific Council thanked the speakers and welcomes such selected reports in the future.</a:t>
            </a:r>
            <a:endParaRPr lang="ru-RU"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8B38186-0F54-4051-483F-7F10BE99EBCD}"/>
              </a:ext>
            </a:extLst>
          </p:cNvPr>
          <p:cNvSpPr txBox="1"/>
          <p:nvPr/>
        </p:nvSpPr>
        <p:spPr>
          <a:xfrm>
            <a:off x="0" y="4553528"/>
            <a:ext cx="12192000" cy="400110"/>
          </a:xfrm>
          <a:prstGeom prst="rect">
            <a:avLst/>
          </a:prstGeom>
          <a:noFill/>
        </p:spPr>
        <p:txBody>
          <a:bodyPr wrap="square">
            <a:spAutoFit/>
          </a:bodyPr>
          <a:lstStyle/>
          <a:p>
            <a:pPr algn="ctr"/>
            <a:r>
              <a:rPr lang="en-US" sz="2000" b="1" i="1" dirty="0">
                <a:solidFill>
                  <a:srgbClr val="004176"/>
                </a:solidFill>
              </a:rPr>
              <a:t>Resolution of JINR Scientific Council </a:t>
            </a:r>
          </a:p>
        </p:txBody>
      </p:sp>
    </p:spTree>
    <p:extLst>
      <p:ext uri="{BB962C8B-B14F-4D97-AF65-F5344CB8AC3E}">
        <p14:creationId xmlns:p14="http://schemas.microsoft.com/office/powerpoint/2010/main" val="10820380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6D2C401-469B-BA43-82BF-043EA6F6F4C6}"/>
              </a:ext>
            </a:extLst>
          </p:cNvPr>
          <p:cNvSpPr/>
          <p:nvPr/>
        </p:nvSpPr>
        <p:spPr>
          <a:xfrm>
            <a:off x="3029628" y="2555636"/>
            <a:ext cx="5735866" cy="739754"/>
          </a:xfrm>
          <a:prstGeom prst="rect">
            <a:avLst/>
          </a:prstGeom>
        </p:spPr>
        <p:txBody>
          <a:bodyPr wrap="none">
            <a:spAutoFit/>
          </a:bodyPr>
          <a:lstStyle/>
          <a:p>
            <a:pPr algn="just">
              <a:lnSpc>
                <a:spcPct val="150000"/>
              </a:lnSpc>
              <a:spcBef>
                <a:spcPts val="1800"/>
              </a:spcBef>
              <a:spcAft>
                <a:spcPts val="600"/>
              </a:spcAft>
              <a:buSzPts val="1200"/>
            </a:pPr>
            <a:r>
              <a:rPr lang="en-US" altLang="hu-HU" sz="3200" b="1" dirty="0">
                <a:solidFill>
                  <a:srgbClr val="004176"/>
                </a:solidFill>
                <a:cs typeface="Times New Roman" panose="02020603050405020304" pitchFamily="18" charset="0"/>
              </a:rPr>
              <a:t>Thank you for your attention</a:t>
            </a:r>
          </a:p>
        </p:txBody>
      </p:sp>
    </p:spTree>
    <p:extLst>
      <p:ext uri="{BB962C8B-B14F-4D97-AF65-F5344CB8AC3E}">
        <p14:creationId xmlns:p14="http://schemas.microsoft.com/office/powerpoint/2010/main" val="13658217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DDA0E3-6922-564E-B8A5-D48AAF4A7EDF}"/>
              </a:ext>
            </a:extLst>
          </p:cNvPr>
          <p:cNvSpPr txBox="1"/>
          <p:nvPr/>
        </p:nvSpPr>
        <p:spPr>
          <a:xfrm>
            <a:off x="0" y="236709"/>
            <a:ext cx="12192000" cy="830997"/>
          </a:xfrm>
          <a:prstGeom prst="rect">
            <a:avLst/>
          </a:prstGeom>
          <a:noFill/>
        </p:spPr>
        <p:txBody>
          <a:bodyPr wrap="square">
            <a:spAutoFit/>
          </a:bodyPr>
          <a:lstStyle/>
          <a:p>
            <a:pPr algn="ctr"/>
            <a:r>
              <a:rPr lang="en-US" sz="2400" b="1" dirty="0">
                <a:solidFill>
                  <a:srgbClr val="004176"/>
                </a:solidFill>
              </a:rPr>
              <a:t>Progress of work at IBR-2 in preparation for the resuming</a:t>
            </a:r>
            <a:br>
              <a:rPr lang="en-US" sz="2400" b="1" dirty="0">
                <a:solidFill>
                  <a:srgbClr val="004176"/>
                </a:solidFill>
              </a:rPr>
            </a:br>
            <a:r>
              <a:rPr lang="en-US" sz="2400" b="1" dirty="0">
                <a:solidFill>
                  <a:srgbClr val="004176"/>
                </a:solidFill>
              </a:rPr>
              <a:t>of operation of the reactor</a:t>
            </a:r>
          </a:p>
        </p:txBody>
      </p:sp>
      <p:sp>
        <p:nvSpPr>
          <p:cNvPr id="14" name="TextBox 13">
            <a:extLst>
              <a:ext uri="{FF2B5EF4-FFF2-40B4-BE49-F238E27FC236}">
                <a16:creationId xmlns:a16="http://schemas.microsoft.com/office/drawing/2014/main" id="{DFB53EE5-4441-034B-96C4-D14E5CEEAEDE}"/>
              </a:ext>
            </a:extLst>
          </p:cNvPr>
          <p:cNvSpPr txBox="1"/>
          <p:nvPr/>
        </p:nvSpPr>
        <p:spPr>
          <a:xfrm>
            <a:off x="428172" y="1067706"/>
            <a:ext cx="11306627" cy="761812"/>
          </a:xfrm>
          <a:prstGeom prst="rect">
            <a:avLst/>
          </a:prstGeom>
          <a:noFill/>
        </p:spPr>
        <p:txBody>
          <a:bodyPr wrap="square">
            <a:spAutoFit/>
          </a:bodyPr>
          <a:lstStyle/>
          <a:p>
            <a:pPr algn="just">
              <a:lnSpc>
                <a:spcPct val="120000"/>
              </a:lnSpc>
            </a:pPr>
            <a:r>
              <a:rPr lang="en-US" sz="1900" dirty="0">
                <a:solidFill>
                  <a:srgbClr val="224568"/>
                </a:solidFill>
              </a:rPr>
              <a:t>The PAC took note of the information on the completion of repair work at IBR-2 and the receipt of authorization for resuming of operation of the reactor, presented by </a:t>
            </a:r>
            <a:r>
              <a:rPr lang="en-US" sz="1900" b="1" dirty="0" err="1">
                <a:solidFill>
                  <a:srgbClr val="224568"/>
                </a:solidFill>
              </a:rPr>
              <a:t>Egor</a:t>
            </a:r>
            <a:r>
              <a:rPr lang="en-US" sz="1900" b="1" dirty="0">
                <a:solidFill>
                  <a:srgbClr val="224568"/>
                </a:solidFill>
              </a:rPr>
              <a:t> </a:t>
            </a:r>
            <a:r>
              <a:rPr lang="en-US" sz="1900" b="1" dirty="0" err="1">
                <a:solidFill>
                  <a:srgbClr val="224568"/>
                </a:solidFill>
              </a:rPr>
              <a:t>Lychagin</a:t>
            </a:r>
            <a:r>
              <a:rPr lang="en-US" sz="1900" dirty="0">
                <a:solidFill>
                  <a:srgbClr val="224568"/>
                </a:solidFill>
              </a:rPr>
              <a:t>. </a:t>
            </a:r>
          </a:p>
        </p:txBody>
      </p:sp>
      <p:sp>
        <p:nvSpPr>
          <p:cNvPr id="7" name="Прямоугольник 6">
            <a:extLst>
              <a:ext uri="{FF2B5EF4-FFF2-40B4-BE49-F238E27FC236}">
                <a16:creationId xmlns:a16="http://schemas.microsoft.com/office/drawing/2014/main" id="{65D1A70A-BBC0-40ED-849B-247F3607ED68}"/>
              </a:ext>
            </a:extLst>
          </p:cNvPr>
          <p:cNvSpPr/>
          <p:nvPr/>
        </p:nvSpPr>
        <p:spPr>
          <a:xfrm>
            <a:off x="330460" y="2108045"/>
            <a:ext cx="5899540" cy="2215991"/>
          </a:xfrm>
          <a:prstGeom prst="rect">
            <a:avLst/>
          </a:prstGeom>
        </p:spPr>
        <p:txBody>
          <a:bodyPr wrap="square">
            <a:spAutoFit/>
          </a:bodyPr>
          <a:lstStyle/>
          <a:p>
            <a:r>
              <a:rPr lang="en-US" sz="1600" b="1" dirty="0"/>
              <a:t>October 16</a:t>
            </a:r>
            <a:r>
              <a:rPr lang="ru-RU" sz="1600" b="1" dirty="0"/>
              <a:t>,</a:t>
            </a:r>
            <a:r>
              <a:rPr lang="en-US" sz="1600" b="1" dirty="0"/>
              <a:t> 2021 </a:t>
            </a:r>
            <a:r>
              <a:rPr lang="en-US" sz="1600" dirty="0"/>
              <a:t>– reactor </a:t>
            </a:r>
            <a:r>
              <a:rPr lang="en-US" sz="1600" b="1" dirty="0"/>
              <a:t>shutdown</a:t>
            </a:r>
            <a:r>
              <a:rPr lang="en-US" sz="1600" dirty="0"/>
              <a:t> due to a leak in the secondary cooling circuit of the air heat exchanger (HE)</a:t>
            </a:r>
            <a:r>
              <a:rPr lang="ru-RU" sz="1600" dirty="0"/>
              <a:t> </a:t>
            </a:r>
          </a:p>
          <a:p>
            <a:pPr marL="285750" indent="-285750">
              <a:spcBef>
                <a:spcPts val="1200"/>
              </a:spcBef>
              <a:buFont typeface="Arial" panose="020B0604020202020204" pitchFamily="34" charset="0"/>
              <a:buChar char="•"/>
            </a:pPr>
            <a:r>
              <a:rPr lang="en-US" sz="1600" dirty="0"/>
              <a:t>Repair of the faulty HE (safety regulations require operation of 2 HE) was carried out in April 2021;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On April 25, 2024, a </a:t>
            </a:r>
            <a:r>
              <a:rPr lang="en-US" sz="1600" b="1" dirty="0">
                <a:solidFill>
                  <a:srgbClr val="FF0000"/>
                </a:solidFill>
              </a:rPr>
              <a:t>license was received</a:t>
            </a:r>
            <a:r>
              <a:rPr lang="en-US" sz="1600" dirty="0">
                <a:solidFill>
                  <a:srgbClr val="FF0000"/>
                </a:solidFill>
              </a:rPr>
              <a:t> </a:t>
            </a:r>
            <a:r>
              <a:rPr lang="en-US" sz="1600" dirty="0"/>
              <a:t>from ROSTEKHNADZOR  for the operation of the IBR-2 research nuclear facility until </a:t>
            </a:r>
            <a:r>
              <a:rPr lang="en-US" sz="1600" b="1" dirty="0">
                <a:solidFill>
                  <a:srgbClr val="FF0000"/>
                </a:solidFill>
              </a:rPr>
              <a:t>April 1, 2032</a:t>
            </a:r>
            <a:r>
              <a:rPr lang="en-US" sz="1600" dirty="0"/>
              <a:t>;</a:t>
            </a:r>
          </a:p>
        </p:txBody>
      </p:sp>
      <p:sp>
        <p:nvSpPr>
          <p:cNvPr id="9" name="TextBox 8">
            <a:extLst>
              <a:ext uri="{FF2B5EF4-FFF2-40B4-BE49-F238E27FC236}">
                <a16:creationId xmlns:a16="http://schemas.microsoft.com/office/drawing/2014/main" id="{2C3C8023-FFFF-4B7C-9AE4-6AA28383AE59}"/>
              </a:ext>
            </a:extLst>
          </p:cNvPr>
          <p:cNvSpPr txBox="1"/>
          <p:nvPr/>
        </p:nvSpPr>
        <p:spPr>
          <a:xfrm>
            <a:off x="330460" y="4358834"/>
            <a:ext cx="373513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Plan at the beginning of 2024</a:t>
            </a:r>
            <a:br>
              <a:rPr lang="en-US" sz="1600" dirty="0"/>
            </a:br>
            <a:r>
              <a:rPr lang="en-US" sz="1600" dirty="0"/>
              <a:t>and the previous PAC.</a:t>
            </a:r>
          </a:p>
        </p:txBody>
      </p:sp>
      <p:pic>
        <p:nvPicPr>
          <p:cNvPr id="10" name="Рисунок 9">
            <a:extLst>
              <a:ext uri="{FF2B5EF4-FFF2-40B4-BE49-F238E27FC236}">
                <a16:creationId xmlns:a16="http://schemas.microsoft.com/office/drawing/2014/main" id="{A72C216E-BB19-459F-AD78-C93B7B268EFC}"/>
              </a:ext>
            </a:extLst>
          </p:cNvPr>
          <p:cNvPicPr>
            <a:picLocks noChangeAspect="1"/>
          </p:cNvPicPr>
          <p:nvPr/>
        </p:nvPicPr>
        <p:blipFill>
          <a:blip r:embed="rId3"/>
          <a:stretch>
            <a:fillRect/>
          </a:stretch>
        </p:blipFill>
        <p:spPr>
          <a:xfrm>
            <a:off x="6695866" y="2494111"/>
            <a:ext cx="1343453" cy="1901204"/>
          </a:xfrm>
          <a:prstGeom prst="rect">
            <a:avLst/>
          </a:prstGeom>
        </p:spPr>
      </p:pic>
      <p:sp>
        <p:nvSpPr>
          <p:cNvPr id="11" name="TextBox 10">
            <a:extLst>
              <a:ext uri="{FF2B5EF4-FFF2-40B4-BE49-F238E27FC236}">
                <a16:creationId xmlns:a16="http://schemas.microsoft.com/office/drawing/2014/main" id="{AFDF1A27-7F8B-45B6-9A54-A5FF35FE2C95}"/>
              </a:ext>
            </a:extLst>
          </p:cNvPr>
          <p:cNvSpPr txBox="1"/>
          <p:nvPr/>
        </p:nvSpPr>
        <p:spPr>
          <a:xfrm>
            <a:off x="6600195" y="2108045"/>
            <a:ext cx="1449436" cy="369332"/>
          </a:xfrm>
          <a:prstGeom prst="rect">
            <a:avLst/>
          </a:prstGeom>
          <a:noFill/>
        </p:spPr>
        <p:txBody>
          <a:bodyPr wrap="none" rtlCol="0">
            <a:spAutoFit/>
          </a:bodyPr>
          <a:lstStyle/>
          <a:p>
            <a:r>
              <a:rPr lang="en-US" b="1" dirty="0">
                <a:solidFill>
                  <a:srgbClr val="C00000"/>
                </a:solidFill>
              </a:rPr>
              <a:t>April 25 2024</a:t>
            </a:r>
            <a:endParaRPr lang="ru-RU" b="1" dirty="0">
              <a:solidFill>
                <a:srgbClr val="C00000"/>
              </a:solidFill>
            </a:endParaRPr>
          </a:p>
        </p:txBody>
      </p:sp>
      <p:grpSp>
        <p:nvGrpSpPr>
          <p:cNvPr id="12" name="Группа 11">
            <a:extLst>
              <a:ext uri="{FF2B5EF4-FFF2-40B4-BE49-F238E27FC236}">
                <a16:creationId xmlns:a16="http://schemas.microsoft.com/office/drawing/2014/main" id="{4D196FA6-409B-48BC-9B43-54912BC6B697}"/>
              </a:ext>
            </a:extLst>
          </p:cNvPr>
          <p:cNvGrpSpPr/>
          <p:nvPr/>
        </p:nvGrpSpPr>
        <p:grpSpPr>
          <a:xfrm>
            <a:off x="8274686" y="2061748"/>
            <a:ext cx="3767245" cy="2355771"/>
            <a:chOff x="11147936" y="-4430046"/>
            <a:chExt cx="11127517" cy="6899201"/>
          </a:xfrm>
        </p:grpSpPr>
        <p:pic>
          <p:nvPicPr>
            <p:cNvPr id="13" name="Рисунок 12" descr="Изображение выглядит как карта&#10;&#10;Автоматически созданное описание">
              <a:extLst>
                <a:ext uri="{FF2B5EF4-FFF2-40B4-BE49-F238E27FC236}">
                  <a16:creationId xmlns:a16="http://schemas.microsoft.com/office/drawing/2014/main" id="{57870F6E-1851-4369-9501-1F5D7363E2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7936" y="-4430046"/>
              <a:ext cx="11127517" cy="6899201"/>
            </a:xfrm>
            <a:prstGeom prst="rect">
              <a:avLst/>
            </a:prstGeom>
          </p:spPr>
        </p:pic>
        <p:sp>
          <p:nvSpPr>
            <p:cNvPr id="15" name="Облачко с текстом: овальное 14">
              <a:extLst>
                <a:ext uri="{FF2B5EF4-FFF2-40B4-BE49-F238E27FC236}">
                  <a16:creationId xmlns:a16="http://schemas.microsoft.com/office/drawing/2014/main" id="{8FD1BCEE-3E4B-4D75-8FF6-BEFC043C822F}"/>
                </a:ext>
              </a:extLst>
            </p:cNvPr>
            <p:cNvSpPr/>
            <p:nvPr/>
          </p:nvSpPr>
          <p:spPr>
            <a:xfrm>
              <a:off x="19625170" y="-1373031"/>
              <a:ext cx="2650283" cy="973919"/>
            </a:xfrm>
            <a:prstGeom prst="wedgeEllipseCallout">
              <a:avLst>
                <a:gd name="adj1" fmla="val 12335"/>
                <a:gd name="adj2" fmla="val 1290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Core</a:t>
              </a:r>
              <a:endParaRPr lang="ru-RU" sz="1200" b="1" dirty="0">
                <a:effectLst>
                  <a:outerShdw blurRad="38100" dist="38100" dir="2700000" algn="tl">
                    <a:srgbClr val="000000">
                      <a:alpha val="43137"/>
                    </a:srgbClr>
                  </a:outerShdw>
                </a:effectLst>
              </a:endParaRPr>
            </a:p>
          </p:txBody>
        </p:sp>
        <p:sp>
          <p:nvSpPr>
            <p:cNvPr id="16" name="Облачко с текстом: овальное 15">
              <a:extLst>
                <a:ext uri="{FF2B5EF4-FFF2-40B4-BE49-F238E27FC236}">
                  <a16:creationId xmlns:a16="http://schemas.microsoft.com/office/drawing/2014/main" id="{57BC2E2C-9A8D-4DAD-905B-B7F8DAB26112}"/>
                </a:ext>
              </a:extLst>
            </p:cNvPr>
            <p:cNvSpPr/>
            <p:nvPr/>
          </p:nvSpPr>
          <p:spPr>
            <a:xfrm>
              <a:off x="15672113" y="-3266756"/>
              <a:ext cx="3953057" cy="1304855"/>
            </a:xfrm>
            <a:prstGeom prst="wedgeEllipseCallout">
              <a:avLst>
                <a:gd name="adj1" fmla="val -32191"/>
                <a:gd name="adj2" fmla="val 1052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Primary circuit</a:t>
              </a:r>
              <a:endParaRPr lang="ru-RU" sz="1200" b="1" dirty="0">
                <a:effectLst>
                  <a:outerShdw blurRad="38100" dist="38100" dir="2700000" algn="tl">
                    <a:srgbClr val="000000">
                      <a:alpha val="43137"/>
                    </a:srgbClr>
                  </a:outerShdw>
                </a:effectLst>
              </a:endParaRPr>
            </a:p>
          </p:txBody>
        </p:sp>
        <p:sp>
          <p:nvSpPr>
            <p:cNvPr id="17" name="Облачко с текстом: овальное 16">
              <a:extLst>
                <a:ext uri="{FF2B5EF4-FFF2-40B4-BE49-F238E27FC236}">
                  <a16:creationId xmlns:a16="http://schemas.microsoft.com/office/drawing/2014/main" id="{999FE297-C6EF-409A-B39A-07730ED71438}"/>
                </a:ext>
              </a:extLst>
            </p:cNvPr>
            <p:cNvSpPr/>
            <p:nvPr/>
          </p:nvSpPr>
          <p:spPr>
            <a:xfrm>
              <a:off x="12523990" y="-414420"/>
              <a:ext cx="4455290" cy="1304855"/>
            </a:xfrm>
            <a:prstGeom prst="wedgeEllipseCallout">
              <a:avLst>
                <a:gd name="adj1" fmla="val -19094"/>
                <a:gd name="adj2" fmla="val -1472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effectLst>
                    <a:outerShdw blurRad="38100" dist="38100" dir="2700000" algn="tl">
                      <a:srgbClr val="000000">
                        <a:alpha val="43137"/>
                      </a:srgbClr>
                    </a:outerShdw>
                  </a:effectLst>
                </a:rPr>
                <a:t>Secondary  circuit</a:t>
              </a:r>
              <a:endParaRPr lang="ru-RU" sz="1100" b="1" dirty="0">
                <a:effectLst>
                  <a:outerShdw blurRad="38100" dist="38100" dir="2700000" algn="tl">
                    <a:srgbClr val="000000">
                      <a:alpha val="43137"/>
                    </a:srgbClr>
                  </a:outerShdw>
                </a:effectLst>
              </a:endParaRPr>
            </a:p>
          </p:txBody>
        </p:sp>
      </p:grpSp>
      <p:pic>
        <p:nvPicPr>
          <p:cNvPr id="18" name="Рисунок 17">
            <a:extLst>
              <a:ext uri="{FF2B5EF4-FFF2-40B4-BE49-F238E27FC236}">
                <a16:creationId xmlns:a16="http://schemas.microsoft.com/office/drawing/2014/main" id="{DE0FF177-B34D-4D7B-A7B8-9D77091CB430}"/>
              </a:ext>
            </a:extLst>
          </p:cNvPr>
          <p:cNvPicPr>
            <a:picLocks noChangeAspect="1"/>
          </p:cNvPicPr>
          <p:nvPr/>
        </p:nvPicPr>
        <p:blipFill>
          <a:blip r:embed="rId5"/>
          <a:stretch>
            <a:fillRect/>
          </a:stretch>
        </p:blipFill>
        <p:spPr>
          <a:xfrm>
            <a:off x="9806356" y="4647040"/>
            <a:ext cx="2390503" cy="2181025"/>
          </a:xfrm>
          <a:prstGeom prst="rect">
            <a:avLst/>
          </a:prstGeom>
        </p:spPr>
      </p:pic>
      <p:pic>
        <p:nvPicPr>
          <p:cNvPr id="19" name="Рисунок 18">
            <a:extLst>
              <a:ext uri="{FF2B5EF4-FFF2-40B4-BE49-F238E27FC236}">
                <a16:creationId xmlns:a16="http://schemas.microsoft.com/office/drawing/2014/main" id="{84679B2F-27F2-4BCC-833C-0BC5DCD82EC4}"/>
              </a:ext>
            </a:extLst>
          </p:cNvPr>
          <p:cNvPicPr>
            <a:picLocks noChangeAspect="1"/>
          </p:cNvPicPr>
          <p:nvPr/>
        </p:nvPicPr>
        <p:blipFill>
          <a:blip r:embed="rId6"/>
          <a:stretch>
            <a:fillRect/>
          </a:stretch>
        </p:blipFill>
        <p:spPr>
          <a:xfrm>
            <a:off x="3821205" y="4360905"/>
            <a:ext cx="5569970" cy="2499514"/>
          </a:xfrm>
          <a:prstGeom prst="rect">
            <a:avLst/>
          </a:prstGeom>
        </p:spPr>
      </p:pic>
      <p:sp>
        <p:nvSpPr>
          <p:cNvPr id="20" name="TextBox 19">
            <a:extLst>
              <a:ext uri="{FF2B5EF4-FFF2-40B4-BE49-F238E27FC236}">
                <a16:creationId xmlns:a16="http://schemas.microsoft.com/office/drawing/2014/main" id="{DAFF6BF0-84D8-4544-A849-D5C79F1D6377}"/>
              </a:ext>
            </a:extLst>
          </p:cNvPr>
          <p:cNvSpPr txBox="1"/>
          <p:nvPr/>
        </p:nvSpPr>
        <p:spPr>
          <a:xfrm>
            <a:off x="417544" y="5135569"/>
            <a:ext cx="3307502" cy="1077218"/>
          </a:xfrm>
          <a:prstGeom prst="rect">
            <a:avLst/>
          </a:prstGeom>
          <a:noFill/>
        </p:spPr>
        <p:txBody>
          <a:bodyPr wrap="square">
            <a:spAutoFit/>
          </a:bodyPr>
          <a:lstStyle/>
          <a:p>
            <a:r>
              <a:rPr lang="en-US" sz="1600" noProof="0" dirty="0"/>
              <a:t>By the end of the summer</a:t>
            </a:r>
            <a:r>
              <a:rPr lang="ru-RU" sz="1600" noProof="0" dirty="0"/>
              <a:t>,</a:t>
            </a:r>
            <a:r>
              <a:rPr lang="en-US" sz="1600" noProof="0" dirty="0"/>
              <a:t> it became clear that the technical work could only be completed by the end of the year.</a:t>
            </a:r>
          </a:p>
        </p:txBody>
      </p:sp>
    </p:spTree>
    <p:extLst>
      <p:ext uri="{BB962C8B-B14F-4D97-AF65-F5344CB8AC3E}">
        <p14:creationId xmlns:p14="http://schemas.microsoft.com/office/powerpoint/2010/main" val="20175001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5">
            <a:extLst>
              <a:ext uri="{FF2B5EF4-FFF2-40B4-BE49-F238E27FC236}">
                <a16:creationId xmlns:a16="http://schemas.microsoft.com/office/drawing/2014/main" id="{E0A327C5-832E-483F-A80D-785F7169AD7E}"/>
              </a:ext>
            </a:extLst>
          </p:cNvPr>
          <p:cNvSpPr/>
          <p:nvPr/>
        </p:nvSpPr>
        <p:spPr>
          <a:xfrm>
            <a:off x="645736" y="2461478"/>
            <a:ext cx="4796530" cy="3990836"/>
          </a:xfrm>
          <a:prstGeom prst="rect">
            <a:avLst/>
          </a:prstGeom>
        </p:spPr>
        <p:txBody>
          <a:bodyPr wrap="square">
            <a:spAutoFit/>
          </a:bodyPr>
          <a:lstStyle/>
          <a:p>
            <a:pPr marL="285750" lvl="0" indent="-193675">
              <a:spcAft>
                <a:spcPts val="800"/>
              </a:spcAft>
              <a:buClr>
                <a:prstClr val="black"/>
              </a:buClr>
              <a:buFont typeface="Arial" panose="020B0604020202020204" pitchFamily="34" charset="0"/>
              <a:buChar char="•"/>
              <a:defRPr/>
            </a:pPr>
            <a:r>
              <a:rPr kumimoji="0" lang="en-US" sz="2000" i="0" u="none" strike="noStrike" kern="1200" cap="none" spc="0" normalizeH="0" baseline="0" noProof="0" dirty="0">
                <a:ln>
                  <a:noFill/>
                </a:ln>
                <a:solidFill>
                  <a:srgbClr val="102D69"/>
                </a:solidFill>
                <a:effectLst/>
                <a:uLnTx/>
                <a:uFillTx/>
                <a:latin typeface="Arial" panose="020B0604020202020204" pitchFamily="34" charset="0"/>
                <a:ea typeface="+mn-ea"/>
                <a:cs typeface="Arial" panose="020B0604020202020204" pitchFamily="34" charset="0"/>
              </a:rPr>
              <a:t>Test cycle of the reactor operation with a gradual increase in power </a:t>
            </a:r>
            <a:r>
              <a:rPr lang="en-US" sz="2000" dirty="0">
                <a:solidFill>
                  <a:srgbClr val="102D69"/>
                </a:solidFill>
                <a:latin typeface="Arial" panose="020B0604020202020204" pitchFamily="34" charset="0"/>
                <a:cs typeface="Arial" panose="020B0604020202020204" pitchFamily="34" charset="0"/>
              </a:rPr>
              <a:t>and first </a:t>
            </a:r>
            <a:r>
              <a:rPr lang="en-US" sz="2000" b="1" dirty="0">
                <a:solidFill>
                  <a:srgbClr val="00B050"/>
                </a:solidFill>
                <a:latin typeface="Arial" panose="020B0604020202020204" pitchFamily="34" charset="0"/>
                <a:cs typeface="Arial" panose="020B0604020202020204" pitchFamily="34" charset="0"/>
              </a:rPr>
              <a:t>experiments</a:t>
            </a:r>
            <a:r>
              <a:rPr lang="en-US" sz="2000" dirty="0">
                <a:solidFill>
                  <a:srgbClr val="102D69"/>
                </a:solidFill>
                <a:latin typeface="Arial" panose="020B0604020202020204" pitchFamily="34" charset="0"/>
                <a:cs typeface="Arial" panose="020B0604020202020204" pitchFamily="34" charset="0"/>
              </a:rPr>
              <a:t> are</a:t>
            </a:r>
            <a:r>
              <a:rPr kumimoji="0" lang="en-US" sz="2000" i="0" u="none" strike="noStrike" kern="1200" cap="none" spc="0" normalizeH="0" baseline="0" noProof="0" dirty="0">
                <a:ln>
                  <a:noFill/>
                </a:ln>
                <a:solidFill>
                  <a:srgbClr val="102D69"/>
                </a:solidFill>
                <a:effectLst/>
                <a:uLnTx/>
                <a:uFillTx/>
                <a:latin typeface="Arial" panose="020B0604020202020204" pitchFamily="34" charset="0"/>
                <a:ea typeface="+mn-ea"/>
                <a:cs typeface="Arial" panose="020B0604020202020204" pitchFamily="34" charset="0"/>
              </a:rPr>
              <a:t> planned for</a:t>
            </a:r>
            <a:r>
              <a:rPr kumimoji="0" lang="en-US" sz="2000" b="1" i="0" u="none" strike="noStrike" kern="1200" cap="none" spc="0" normalizeH="0" baseline="0" noProof="0" dirty="0">
                <a:ln>
                  <a:noFill/>
                </a:ln>
                <a:solidFill>
                  <a:srgbClr val="102D69"/>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February 17,</a:t>
            </a:r>
            <a:r>
              <a:rPr kumimoji="0" lang="ru-RU"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2025</a:t>
            </a:r>
            <a:r>
              <a:rPr lang="ru-RU" sz="2000" b="1" dirty="0">
                <a:solidFill>
                  <a:srgbClr val="102D69"/>
                </a:solidFill>
                <a:latin typeface="Arial" panose="020B0604020202020204" pitchFamily="34" charset="0"/>
                <a:cs typeface="Arial" panose="020B0604020202020204" pitchFamily="34" charset="0"/>
              </a:rPr>
              <a:t>.</a:t>
            </a:r>
          </a:p>
          <a:p>
            <a:pPr marL="285750" lvl="0" indent="-193675">
              <a:spcAft>
                <a:spcPts val="800"/>
              </a:spcAft>
              <a:buClr>
                <a:prstClr val="black"/>
              </a:buClr>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t>
            </a:r>
            <a:r>
              <a:rPr kumimoji="0" lang="en-US"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spring 2025</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beam time in operation cycles will be allocated to JINR researchers and for </a:t>
            </a:r>
            <a:r>
              <a:rPr lang="en-US" sz="2000">
                <a:solidFill>
                  <a:prstClr val="black"/>
                </a:solidFill>
                <a:latin typeface="Arial" panose="020B0604020202020204" pitchFamily="34" charset="0"/>
                <a:cs typeface="Arial" panose="020B0604020202020204" pitchFamily="34" charset="0"/>
              </a:rPr>
              <a:t>fast</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-access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requests. </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reactor operation power for these cycles will be chosen based on the test cycle results.</a:t>
            </a:r>
            <a:endParaRPr lang="en-US" sz="2000" i="1" dirty="0">
              <a:solidFill>
                <a:prstClr val="black"/>
              </a:solidFill>
              <a:latin typeface="Arial" panose="020B0604020202020204" pitchFamily="34" charset="0"/>
              <a:cs typeface="Arial" panose="020B0604020202020204" pitchFamily="34" charset="0"/>
            </a:endParaRPr>
          </a:p>
          <a:p>
            <a:pPr marL="285750" lvl="0" indent="-193675">
              <a:spcAft>
                <a:spcPts val="800"/>
              </a:spcAft>
              <a:buClr>
                <a:prstClr val="black"/>
              </a:buClr>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Resumption</a:t>
            </a:r>
            <a:r>
              <a:rPr kumimoji="0" lang="pl-P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User Program</a:t>
            </a:r>
            <a:r>
              <a:rPr kumimoji="0" lang="en-US" sz="2000" b="0" i="0" u="none" strike="noStrike" kern="1200" cap="none" spc="0" normalizeH="0" baseline="0" noProof="0" dirty="0">
                <a:ln>
                  <a:noFill/>
                </a:ln>
                <a:solidFill>
                  <a:srgbClr val="102D69"/>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scheduled for </a:t>
            </a:r>
            <a:r>
              <a:rPr lang="en-US" sz="2000" dirty="0">
                <a:solidFill>
                  <a:prstClr val="black"/>
                </a:solidFill>
                <a:latin typeface="Arial" panose="020B0604020202020204" pitchFamily="34" charset="0"/>
                <a:cs typeface="Arial" panose="020B0604020202020204" pitchFamily="34" charset="0"/>
              </a:rPr>
              <a:t>autumn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2025.</a:t>
            </a:r>
            <a:endPar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3" name="Рисунок 22">
            <a:extLst>
              <a:ext uri="{FF2B5EF4-FFF2-40B4-BE49-F238E27FC236}">
                <a16:creationId xmlns:a16="http://schemas.microsoft.com/office/drawing/2014/main" id="{3B0BA9B5-D958-4A50-90E4-96E4B7B07884}"/>
              </a:ext>
            </a:extLst>
          </p:cNvPr>
          <p:cNvPicPr>
            <a:picLocks noChangeAspect="1"/>
          </p:cNvPicPr>
          <p:nvPr/>
        </p:nvPicPr>
        <p:blipFill>
          <a:blip r:embed="rId3"/>
          <a:stretch>
            <a:fillRect/>
          </a:stretch>
        </p:blipFill>
        <p:spPr>
          <a:xfrm>
            <a:off x="8294311" y="1079410"/>
            <a:ext cx="3796313" cy="5537083"/>
          </a:xfrm>
          <a:prstGeom prst="rect">
            <a:avLst/>
          </a:prstGeom>
        </p:spPr>
      </p:pic>
      <p:pic>
        <p:nvPicPr>
          <p:cNvPr id="24" name="Рисунок 23">
            <a:extLst>
              <a:ext uri="{FF2B5EF4-FFF2-40B4-BE49-F238E27FC236}">
                <a16:creationId xmlns:a16="http://schemas.microsoft.com/office/drawing/2014/main" id="{D7707BCC-1ADC-407D-8E0D-4C1F76EB45C8}"/>
              </a:ext>
            </a:extLst>
          </p:cNvPr>
          <p:cNvPicPr>
            <a:picLocks noChangeAspect="1"/>
          </p:cNvPicPr>
          <p:nvPr/>
        </p:nvPicPr>
        <p:blipFill>
          <a:blip r:embed="rId4"/>
          <a:stretch>
            <a:fillRect/>
          </a:stretch>
        </p:blipFill>
        <p:spPr>
          <a:xfrm>
            <a:off x="6163540" y="1967998"/>
            <a:ext cx="3160219" cy="4738189"/>
          </a:xfrm>
          <a:prstGeom prst="rect">
            <a:avLst/>
          </a:prstGeom>
          <a:ln w="53975">
            <a:solidFill>
              <a:srgbClr val="00B050"/>
            </a:solidFill>
          </a:ln>
        </p:spPr>
      </p:pic>
      <p:sp>
        <p:nvSpPr>
          <p:cNvPr id="25" name="Rectangle 6">
            <a:extLst>
              <a:ext uri="{FF2B5EF4-FFF2-40B4-BE49-F238E27FC236}">
                <a16:creationId xmlns:a16="http://schemas.microsoft.com/office/drawing/2014/main" id="{3A95C4F0-D161-4E03-A419-E47FC00910AA}"/>
              </a:ext>
            </a:extLst>
          </p:cNvPr>
          <p:cNvSpPr/>
          <p:nvPr/>
        </p:nvSpPr>
        <p:spPr>
          <a:xfrm>
            <a:off x="403269" y="1052584"/>
            <a:ext cx="7556987" cy="646331"/>
          </a:xfrm>
          <a:prstGeom prst="rect">
            <a:avLst/>
          </a:prstGeom>
        </p:spPr>
        <p:txBody>
          <a:bodyPr wrap="square">
            <a:spAutoFit/>
          </a:bodyPr>
          <a:lstStyle/>
          <a:p>
            <a:pPr lvl="0" algn="ctr">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On </a:t>
            </a:r>
            <a:r>
              <a:rPr lang="en-US" b="1" dirty="0">
                <a:solidFill>
                  <a:srgbClr val="FF0000"/>
                </a:solidFill>
                <a:latin typeface="Arial" panose="020B0604020202020204" pitchFamily="34" charset="0"/>
                <a:cs typeface="Arial" panose="020B0604020202020204" pitchFamily="34" charset="0"/>
              </a:rPr>
              <a:t>December</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24</a:t>
            </a:r>
            <a:r>
              <a:rPr lang="en-US" b="1" dirty="0">
                <a:solidFill>
                  <a:srgbClr val="FF0000"/>
                </a:solidFill>
                <a:latin typeface="Arial" panose="020B0604020202020204" pitchFamily="34" charset="0"/>
                <a:cs typeface="Arial" panose="020B0604020202020204" pitchFamily="34" charset="0"/>
              </a:rPr>
              <a:t>,</a:t>
            </a:r>
            <a:r>
              <a:rPr lang="ru-RU" b="1" dirty="0">
                <a:solidFill>
                  <a:srgbClr val="FF0000"/>
                </a:solidFill>
                <a:latin typeface="Arial" panose="020B06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2024, an addendum to the license was received from </a:t>
            </a:r>
            <a:r>
              <a:rPr lang="en-US" b="1" dirty="0" err="1">
                <a:solidFill>
                  <a:srgbClr val="FF0000"/>
                </a:solidFill>
                <a:latin typeface="Arial" panose="020B0604020202020204" pitchFamily="34" charset="0"/>
                <a:cs typeface="Arial" panose="020B0604020202020204" pitchFamily="34" charset="0"/>
              </a:rPr>
              <a:t>Rostekhnadzor</a:t>
            </a:r>
            <a:r>
              <a:rPr lang="en-US" b="1" dirty="0">
                <a:solidFill>
                  <a:srgbClr val="FF0000"/>
                </a:solidFill>
                <a:latin typeface="Arial" panose="020B0604020202020204" pitchFamily="34" charset="0"/>
                <a:cs typeface="Arial" panose="020B0604020202020204" pitchFamily="34" charset="0"/>
              </a:rPr>
              <a:t>. It permits bringing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the IBR-2 to power</a:t>
            </a:r>
            <a:r>
              <a:rPr kumimoji="0" lang="ru-RU"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cxnSp>
        <p:nvCxnSpPr>
          <p:cNvPr id="26" name="Прямая со стрелкой 25">
            <a:extLst>
              <a:ext uri="{FF2B5EF4-FFF2-40B4-BE49-F238E27FC236}">
                <a16:creationId xmlns:a16="http://schemas.microsoft.com/office/drawing/2014/main" id="{305E2395-FC33-4494-A90D-38E2F511B8B1}"/>
              </a:ext>
            </a:extLst>
          </p:cNvPr>
          <p:cNvCxnSpPr/>
          <p:nvPr/>
        </p:nvCxnSpPr>
        <p:spPr>
          <a:xfrm>
            <a:off x="7699896" y="1541661"/>
            <a:ext cx="853089" cy="157254"/>
          </a:xfrm>
          <a:prstGeom prst="straightConnector1">
            <a:avLst/>
          </a:prstGeom>
          <a:ln w="635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D0B2FC-1A01-4E40-851A-1E48F8A22974}"/>
              </a:ext>
            </a:extLst>
          </p:cNvPr>
          <p:cNvSpPr txBox="1"/>
          <p:nvPr/>
        </p:nvSpPr>
        <p:spPr>
          <a:xfrm>
            <a:off x="495015" y="1814444"/>
            <a:ext cx="5600986"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A plan was prepared to resume the operation of IBR-2 nuclear facility at power.</a:t>
            </a:r>
          </a:p>
        </p:txBody>
      </p:sp>
      <p:cxnSp>
        <p:nvCxnSpPr>
          <p:cNvPr id="29" name="Прямая со стрелкой 28">
            <a:extLst>
              <a:ext uri="{FF2B5EF4-FFF2-40B4-BE49-F238E27FC236}">
                <a16:creationId xmlns:a16="http://schemas.microsoft.com/office/drawing/2014/main" id="{76A04DDD-01C1-42A7-8023-6D46D42478EE}"/>
              </a:ext>
            </a:extLst>
          </p:cNvPr>
          <p:cNvCxnSpPr>
            <a:cxnSpLocks/>
          </p:cNvCxnSpPr>
          <p:nvPr/>
        </p:nvCxnSpPr>
        <p:spPr>
          <a:xfrm>
            <a:off x="4885057" y="2330523"/>
            <a:ext cx="1631714" cy="162779"/>
          </a:xfrm>
          <a:prstGeom prst="straightConnector1">
            <a:avLst/>
          </a:prstGeom>
          <a:ln w="635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F14D9CF-C431-47A7-80AF-42A58B64FDEC}"/>
              </a:ext>
            </a:extLst>
          </p:cNvPr>
          <p:cNvSpPr txBox="1"/>
          <p:nvPr/>
        </p:nvSpPr>
        <p:spPr>
          <a:xfrm>
            <a:off x="0" y="149624"/>
            <a:ext cx="12192000" cy="830997"/>
          </a:xfrm>
          <a:prstGeom prst="rect">
            <a:avLst/>
          </a:prstGeom>
          <a:noFill/>
        </p:spPr>
        <p:txBody>
          <a:bodyPr wrap="square">
            <a:spAutoFit/>
          </a:bodyPr>
          <a:lstStyle/>
          <a:p>
            <a:pPr algn="ctr"/>
            <a:r>
              <a:rPr lang="en-US" sz="2400" b="1" dirty="0">
                <a:solidFill>
                  <a:srgbClr val="004176"/>
                </a:solidFill>
              </a:rPr>
              <a:t>Progress of work at IBR-2 in preparation for the resuming</a:t>
            </a:r>
            <a:br>
              <a:rPr lang="en-US" sz="2400" b="1" dirty="0">
                <a:solidFill>
                  <a:srgbClr val="004176"/>
                </a:solidFill>
              </a:rPr>
            </a:br>
            <a:r>
              <a:rPr lang="en-US" sz="2400" b="1" dirty="0">
                <a:solidFill>
                  <a:srgbClr val="004176"/>
                </a:solidFill>
              </a:rPr>
              <a:t>of operation of the reactor</a:t>
            </a:r>
          </a:p>
        </p:txBody>
      </p:sp>
    </p:spTree>
    <p:extLst>
      <p:ext uri="{BB962C8B-B14F-4D97-AF65-F5344CB8AC3E}">
        <p14:creationId xmlns:p14="http://schemas.microsoft.com/office/powerpoint/2010/main" val="21785336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8DBC027-7577-45A5-9905-11CCEF1782D0}"/>
              </a:ext>
            </a:extLst>
          </p:cNvPr>
          <p:cNvSpPr txBox="1"/>
          <p:nvPr/>
        </p:nvSpPr>
        <p:spPr>
          <a:xfrm>
            <a:off x="0" y="439909"/>
            <a:ext cx="12192000" cy="830997"/>
          </a:xfrm>
          <a:prstGeom prst="rect">
            <a:avLst/>
          </a:prstGeom>
          <a:noFill/>
        </p:spPr>
        <p:txBody>
          <a:bodyPr wrap="square">
            <a:spAutoFit/>
          </a:bodyPr>
          <a:lstStyle/>
          <a:p>
            <a:pPr algn="ctr"/>
            <a:r>
              <a:rPr lang="en-US" sz="2400" b="1" dirty="0">
                <a:solidFill>
                  <a:srgbClr val="004176"/>
                </a:solidFill>
              </a:rPr>
              <a:t>Progress of work at IBR-2 in preparation for the resuming</a:t>
            </a:r>
            <a:br>
              <a:rPr lang="en-US" sz="2400" b="1" dirty="0">
                <a:solidFill>
                  <a:srgbClr val="004176"/>
                </a:solidFill>
              </a:rPr>
            </a:br>
            <a:r>
              <a:rPr lang="en-US" sz="2400" b="1" dirty="0">
                <a:solidFill>
                  <a:srgbClr val="004176"/>
                </a:solidFill>
              </a:rPr>
              <a:t>of operation of the reactor</a:t>
            </a:r>
          </a:p>
        </p:txBody>
      </p:sp>
      <p:sp>
        <p:nvSpPr>
          <p:cNvPr id="3" name="TextBox 2">
            <a:extLst>
              <a:ext uri="{FF2B5EF4-FFF2-40B4-BE49-F238E27FC236}">
                <a16:creationId xmlns:a16="http://schemas.microsoft.com/office/drawing/2014/main" id="{D7CC93D1-6F56-4143-83E0-326733A46D4F}"/>
              </a:ext>
            </a:extLst>
          </p:cNvPr>
          <p:cNvSpPr txBox="1"/>
          <p:nvPr/>
        </p:nvSpPr>
        <p:spPr>
          <a:xfrm>
            <a:off x="1347849" y="2127132"/>
            <a:ext cx="10084130" cy="4190250"/>
          </a:xfrm>
          <a:prstGeom prst="rect">
            <a:avLst/>
          </a:prstGeom>
          <a:noFill/>
        </p:spPr>
        <p:txBody>
          <a:bodyPr wrap="square">
            <a:spAutoFit/>
          </a:bodyPr>
          <a:lstStyle/>
          <a:p>
            <a:pPr>
              <a:lnSpc>
                <a:spcPct val="150000"/>
              </a:lnSpc>
            </a:pPr>
            <a:r>
              <a:rPr lang="en-GB" sz="2000" dirty="0">
                <a:solidFill>
                  <a:srgbClr val="224568"/>
                </a:solidFill>
              </a:rPr>
              <a:t>The Scientific </a:t>
            </a:r>
            <a:r>
              <a:rPr lang="en-US" sz="2000" dirty="0">
                <a:solidFill>
                  <a:srgbClr val="224568"/>
                </a:solidFill>
              </a:rPr>
              <a:t>Council was pleased with the progress of work at IBR-2 in preparation for resuming </a:t>
            </a:r>
            <a:r>
              <a:rPr lang="en-GB" sz="2000" dirty="0">
                <a:solidFill>
                  <a:srgbClr val="224568"/>
                </a:solidFill>
              </a:rPr>
              <a:t>the</a:t>
            </a:r>
            <a:r>
              <a:rPr lang="en-US" sz="2000" dirty="0">
                <a:solidFill>
                  <a:srgbClr val="224568"/>
                </a:solidFill>
              </a:rPr>
              <a:t> operation of the reactor and highly </a:t>
            </a:r>
            <a:r>
              <a:rPr lang="en-US" sz="2000" dirty="0" err="1">
                <a:solidFill>
                  <a:srgbClr val="224568"/>
                </a:solidFill>
              </a:rPr>
              <a:t>appreciateed</a:t>
            </a:r>
            <a:r>
              <a:rPr lang="en-US" sz="2000" dirty="0">
                <a:solidFill>
                  <a:srgbClr val="224568"/>
                </a:solidFill>
              </a:rPr>
              <a:t> </a:t>
            </a:r>
            <a:r>
              <a:rPr lang="en-GB" sz="2000" dirty="0">
                <a:solidFill>
                  <a:srgbClr val="224568"/>
                </a:solidFill>
              </a:rPr>
              <a:t>the efforts of the JINR Directorate to resume regular cycles for users, as well as its </a:t>
            </a:r>
            <a:r>
              <a:rPr lang="en-US" sz="2000" dirty="0">
                <a:solidFill>
                  <a:srgbClr val="224568"/>
                </a:solidFill>
              </a:rPr>
              <a:t>plans</a:t>
            </a:r>
            <a:r>
              <a:rPr lang="en-GB" sz="2000" dirty="0">
                <a:solidFill>
                  <a:srgbClr val="224568"/>
                </a:solidFill>
              </a:rPr>
              <a:t> to extend the operation of the reactor with high-performance parameters by loading new fuel.</a:t>
            </a:r>
          </a:p>
          <a:p>
            <a:pPr>
              <a:lnSpc>
                <a:spcPct val="150000"/>
              </a:lnSpc>
            </a:pPr>
            <a:endParaRPr lang="en-GB" sz="2000" dirty="0">
              <a:solidFill>
                <a:srgbClr val="224568"/>
              </a:solidFill>
            </a:endParaRPr>
          </a:p>
          <a:p>
            <a:pPr>
              <a:lnSpc>
                <a:spcPct val="150000"/>
              </a:lnSpc>
            </a:pPr>
            <a:r>
              <a:rPr lang="en-GB" sz="2000" dirty="0">
                <a:solidFill>
                  <a:srgbClr val="224568"/>
                </a:solidFill>
              </a:rPr>
              <a:t>The Scientific Council </a:t>
            </a:r>
            <a:r>
              <a:rPr lang="en-US" sz="2000" dirty="0">
                <a:solidFill>
                  <a:srgbClr val="224568"/>
                </a:solidFill>
              </a:rPr>
              <a:t>supported</a:t>
            </a:r>
            <a:r>
              <a:rPr lang="en-GB" sz="2000" dirty="0">
                <a:solidFill>
                  <a:srgbClr val="224568"/>
                </a:solidFill>
              </a:rPr>
              <a:t> the PAC’s recommendations that in the time remaining until the resumption of regular cycles, work with potential users should be intensified in order to attract the maximum number of researchers to JINR, primarily from the Member States.</a:t>
            </a:r>
            <a:endParaRPr lang="ru-RU" sz="2000" dirty="0">
              <a:solidFill>
                <a:srgbClr val="224568"/>
              </a:solidFill>
            </a:endParaRPr>
          </a:p>
        </p:txBody>
      </p:sp>
      <p:sp>
        <p:nvSpPr>
          <p:cNvPr id="4" name="TextBox 3">
            <a:extLst>
              <a:ext uri="{FF2B5EF4-FFF2-40B4-BE49-F238E27FC236}">
                <a16:creationId xmlns:a16="http://schemas.microsoft.com/office/drawing/2014/main" id="{14CB5577-B964-7CBC-A2FF-C1E3D9F776CD}"/>
              </a:ext>
            </a:extLst>
          </p:cNvPr>
          <p:cNvSpPr txBox="1"/>
          <p:nvPr/>
        </p:nvSpPr>
        <p:spPr>
          <a:xfrm>
            <a:off x="0" y="1555571"/>
            <a:ext cx="12192000" cy="400110"/>
          </a:xfrm>
          <a:prstGeom prst="rect">
            <a:avLst/>
          </a:prstGeom>
          <a:noFill/>
        </p:spPr>
        <p:txBody>
          <a:bodyPr wrap="square">
            <a:spAutoFit/>
          </a:bodyPr>
          <a:lstStyle/>
          <a:p>
            <a:pPr algn="ctr"/>
            <a:r>
              <a:rPr lang="en-US" sz="2000" b="1" i="1" dirty="0">
                <a:solidFill>
                  <a:srgbClr val="004176"/>
                </a:solidFill>
              </a:rPr>
              <a:t>Resolution of JINR Scientific Council </a:t>
            </a:r>
          </a:p>
        </p:txBody>
      </p:sp>
    </p:spTree>
    <p:extLst>
      <p:ext uri="{BB962C8B-B14F-4D97-AF65-F5344CB8AC3E}">
        <p14:creationId xmlns:p14="http://schemas.microsoft.com/office/powerpoint/2010/main" val="22504782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C2B534A-9FC9-DD43-B987-496761BB198D}"/>
              </a:ext>
            </a:extLst>
          </p:cNvPr>
          <p:cNvSpPr txBox="1"/>
          <p:nvPr/>
        </p:nvSpPr>
        <p:spPr>
          <a:xfrm>
            <a:off x="0" y="338600"/>
            <a:ext cx="12192000" cy="461665"/>
          </a:xfrm>
          <a:prstGeom prst="rect">
            <a:avLst/>
          </a:prstGeom>
          <a:noFill/>
        </p:spPr>
        <p:txBody>
          <a:bodyPr wrap="square">
            <a:spAutoFit/>
          </a:bodyPr>
          <a:lstStyle/>
          <a:p>
            <a:pPr algn="ctr"/>
            <a:r>
              <a:rPr lang="en-US" sz="2400" b="1" dirty="0">
                <a:solidFill>
                  <a:srgbClr val="004176"/>
                </a:solidFill>
              </a:rPr>
              <a:t>Development of a mathematical model for the dynamics of pulsed fast reactors</a:t>
            </a:r>
          </a:p>
        </p:txBody>
      </p:sp>
      <p:sp>
        <p:nvSpPr>
          <p:cNvPr id="9" name="Прямоугольник 8">
            <a:extLst>
              <a:ext uri="{FF2B5EF4-FFF2-40B4-BE49-F238E27FC236}">
                <a16:creationId xmlns:a16="http://schemas.microsoft.com/office/drawing/2014/main" id="{855AD852-6DD4-47C0-9C5A-2B7653953786}"/>
              </a:ext>
            </a:extLst>
          </p:cNvPr>
          <p:cNvSpPr/>
          <p:nvPr/>
        </p:nvSpPr>
        <p:spPr>
          <a:xfrm>
            <a:off x="457200" y="1065605"/>
            <a:ext cx="10839450" cy="797078"/>
          </a:xfrm>
          <a:prstGeom prst="rect">
            <a:avLst/>
          </a:prstGeom>
        </p:spPr>
        <p:txBody>
          <a:bodyPr wrap="square">
            <a:spAutoFit/>
          </a:bodyPr>
          <a:lstStyle/>
          <a:p>
            <a:pPr algn="just">
              <a:lnSpc>
                <a:spcPct val="120000"/>
              </a:lnSpc>
            </a:pPr>
            <a:r>
              <a:rPr lang="en-US" sz="2000" dirty="0">
                <a:solidFill>
                  <a:srgbClr val="224568"/>
                </a:solidFill>
              </a:rPr>
              <a:t>The PAC took note of the results and prospects for the development of a mathematical model of pulsed fast reactor dynamics, presented by </a:t>
            </a:r>
            <a:r>
              <a:rPr lang="en-US" sz="2000" b="1" dirty="0">
                <a:solidFill>
                  <a:srgbClr val="224568"/>
                </a:solidFill>
              </a:rPr>
              <a:t>Maksim </a:t>
            </a:r>
            <a:r>
              <a:rPr lang="en-US" sz="2000" b="1" dirty="0" err="1">
                <a:solidFill>
                  <a:srgbClr val="224568"/>
                </a:solidFill>
              </a:rPr>
              <a:t>Bulavin</a:t>
            </a:r>
            <a:r>
              <a:rPr lang="en-US" sz="2000" b="1" dirty="0">
                <a:solidFill>
                  <a:srgbClr val="224568"/>
                </a:solidFill>
              </a:rPr>
              <a:t>. </a:t>
            </a:r>
          </a:p>
        </p:txBody>
      </p:sp>
      <p:pic>
        <p:nvPicPr>
          <p:cNvPr id="17" name="Рисунок 16" descr="Изображение выглядит как текст, снимок экрана, Шрифт, диаграмма&#10;&#10;Автоматически созданное описание">
            <a:extLst>
              <a:ext uri="{FF2B5EF4-FFF2-40B4-BE49-F238E27FC236}">
                <a16:creationId xmlns:a16="http://schemas.microsoft.com/office/drawing/2014/main" id="{A6E43CF5-3C2D-471B-B74A-DA243C650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628" y="2999258"/>
            <a:ext cx="5999734" cy="2531724"/>
          </a:xfrm>
          <a:prstGeom prst="rect">
            <a:avLst/>
          </a:prstGeom>
        </p:spPr>
      </p:pic>
      <p:sp>
        <p:nvSpPr>
          <p:cNvPr id="19" name="TextBox 18">
            <a:extLst>
              <a:ext uri="{FF2B5EF4-FFF2-40B4-BE49-F238E27FC236}">
                <a16:creationId xmlns:a16="http://schemas.microsoft.com/office/drawing/2014/main" id="{190C3A29-D572-4733-B8C9-1AF8B7F543E2}"/>
              </a:ext>
            </a:extLst>
          </p:cNvPr>
          <p:cNvSpPr txBox="1"/>
          <p:nvPr/>
        </p:nvSpPr>
        <p:spPr>
          <a:xfrm>
            <a:off x="175085" y="4982878"/>
            <a:ext cx="6094428" cy="353943"/>
          </a:xfrm>
          <a:prstGeom prst="rect">
            <a:avLst/>
          </a:prstGeom>
          <a:noFill/>
        </p:spPr>
        <p:txBody>
          <a:bodyPr wrap="square">
            <a:spAutoFit/>
          </a:bodyPr>
          <a:lstStyle/>
          <a:p>
            <a:pPr algn="ctr"/>
            <a:r>
              <a:rPr lang="en-US" sz="1700" dirty="0"/>
              <a:t>The three-exponential approximation of the IBR-2 reactor</a:t>
            </a:r>
            <a:endParaRPr lang="ru-RU" sz="1700" dirty="0"/>
          </a:p>
        </p:txBody>
      </p:sp>
      <p:sp>
        <p:nvSpPr>
          <p:cNvPr id="21" name="Прямоугольник 20">
            <a:extLst>
              <a:ext uri="{FF2B5EF4-FFF2-40B4-BE49-F238E27FC236}">
                <a16:creationId xmlns:a16="http://schemas.microsoft.com/office/drawing/2014/main" id="{79399DF4-83DE-4FC1-96C8-D6F3B2F9D452}"/>
              </a:ext>
            </a:extLst>
          </p:cNvPr>
          <p:cNvSpPr/>
          <p:nvPr/>
        </p:nvSpPr>
        <p:spPr>
          <a:xfrm>
            <a:off x="1002481" y="2287606"/>
            <a:ext cx="10294169" cy="461665"/>
          </a:xfrm>
          <a:prstGeom prst="rect">
            <a:avLst/>
          </a:prstGeom>
          <a:solidFill>
            <a:schemeClr val="accent1">
              <a:lumMod val="60000"/>
              <a:lumOff val="40000"/>
            </a:schemeClr>
          </a:solidFill>
          <a:ln>
            <a:noFill/>
          </a:ln>
        </p:spPr>
        <p:txBody>
          <a:bodyPr wrap="square">
            <a:spAutoFit/>
          </a:bodyPr>
          <a:lstStyle/>
          <a:p>
            <a:pPr algn="ctr"/>
            <a:r>
              <a:rPr lang="en-US" sz="2400" dirty="0"/>
              <a:t>Imp</a:t>
            </a:r>
            <a:r>
              <a:rPr lang="en-US" sz="2400" dirty="0">
                <a:effectLst/>
              </a:rPr>
              <a:t>ulse response of power feedback (</a:t>
            </a:r>
            <a:r>
              <a:rPr lang="en-US" sz="2400" dirty="0"/>
              <a:t>I</a:t>
            </a:r>
            <a:r>
              <a:rPr lang="en-US" sz="2400" dirty="0">
                <a:effectLst/>
              </a:rPr>
              <a:t>RPF) of the IBR-2/IBR-2M</a:t>
            </a:r>
            <a:endParaRPr lang="ru-RU" sz="2400" dirty="0"/>
          </a:p>
        </p:txBody>
      </p:sp>
      <p:pic>
        <p:nvPicPr>
          <p:cNvPr id="4" name="Рисунок 3">
            <a:extLst>
              <a:ext uri="{FF2B5EF4-FFF2-40B4-BE49-F238E27FC236}">
                <a16:creationId xmlns:a16="http://schemas.microsoft.com/office/drawing/2014/main" id="{F5806C2E-62C0-4F07-BA9A-CD407EC0FF0C}"/>
              </a:ext>
            </a:extLst>
          </p:cNvPr>
          <p:cNvPicPr>
            <a:picLocks noChangeAspect="1"/>
          </p:cNvPicPr>
          <p:nvPr/>
        </p:nvPicPr>
        <p:blipFill rotWithShape="1">
          <a:blip r:embed="rId4"/>
          <a:srcRect l="13477" r="2688"/>
          <a:stretch/>
        </p:blipFill>
        <p:spPr>
          <a:xfrm>
            <a:off x="341328" y="3025338"/>
            <a:ext cx="5813346" cy="1811649"/>
          </a:xfrm>
          <a:prstGeom prst="rect">
            <a:avLst/>
          </a:prstGeom>
        </p:spPr>
      </p:pic>
      <p:cxnSp>
        <p:nvCxnSpPr>
          <p:cNvPr id="18" name="Прямая со стрелкой 17">
            <a:extLst>
              <a:ext uri="{FF2B5EF4-FFF2-40B4-BE49-F238E27FC236}">
                <a16:creationId xmlns:a16="http://schemas.microsoft.com/office/drawing/2014/main" id="{6F8A7042-92F3-4211-9724-AECD275B9287}"/>
              </a:ext>
            </a:extLst>
          </p:cNvPr>
          <p:cNvCxnSpPr/>
          <p:nvPr/>
        </p:nvCxnSpPr>
        <p:spPr>
          <a:xfrm flipH="1">
            <a:off x="5470951" y="4095457"/>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5575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C2B534A-9FC9-DD43-B987-496761BB198D}"/>
              </a:ext>
            </a:extLst>
          </p:cNvPr>
          <p:cNvSpPr txBox="1"/>
          <p:nvPr/>
        </p:nvSpPr>
        <p:spPr>
          <a:xfrm>
            <a:off x="0" y="452900"/>
            <a:ext cx="12192000" cy="461665"/>
          </a:xfrm>
          <a:prstGeom prst="rect">
            <a:avLst/>
          </a:prstGeom>
          <a:noFill/>
        </p:spPr>
        <p:txBody>
          <a:bodyPr wrap="square">
            <a:spAutoFit/>
          </a:bodyPr>
          <a:lstStyle/>
          <a:p>
            <a:pPr algn="ctr"/>
            <a:r>
              <a:rPr lang="en-US" sz="2400" b="1" dirty="0">
                <a:solidFill>
                  <a:srgbClr val="004176"/>
                </a:solidFill>
              </a:rPr>
              <a:t>Development of a mathematical model for the dynamics of pulsed fast reactors</a:t>
            </a:r>
          </a:p>
        </p:txBody>
      </p:sp>
      <p:sp>
        <p:nvSpPr>
          <p:cNvPr id="3" name="Прямоугольник 2">
            <a:extLst>
              <a:ext uri="{FF2B5EF4-FFF2-40B4-BE49-F238E27FC236}">
                <a16:creationId xmlns:a16="http://schemas.microsoft.com/office/drawing/2014/main" id="{A6ADC7C3-87C2-4B34-8093-A0D0E0498AA4}"/>
              </a:ext>
            </a:extLst>
          </p:cNvPr>
          <p:cNvSpPr/>
          <p:nvPr/>
        </p:nvSpPr>
        <p:spPr>
          <a:xfrm>
            <a:off x="1396629" y="1955681"/>
            <a:ext cx="9683750" cy="4651915"/>
          </a:xfrm>
          <a:prstGeom prst="rect">
            <a:avLst/>
          </a:prstGeom>
        </p:spPr>
        <p:txBody>
          <a:bodyPr wrap="square">
            <a:spAutoFit/>
          </a:bodyPr>
          <a:lstStyle/>
          <a:p>
            <a:pPr algn="just">
              <a:lnSpc>
                <a:spcPct val="150000"/>
              </a:lnSpc>
              <a:spcAft>
                <a:spcPts val="0"/>
              </a:spcAft>
            </a:pPr>
            <a:r>
              <a:rPr lang="en-GB" sz="2000" dirty="0">
                <a:solidFill>
                  <a:srgbClr val="224568"/>
                </a:solidFill>
              </a:rPr>
              <a:t>The </a:t>
            </a:r>
            <a:r>
              <a:rPr lang="en-US" sz="2000" dirty="0">
                <a:solidFill>
                  <a:srgbClr val="224568"/>
                </a:solidFill>
              </a:rPr>
              <a:t>Scientific Council noted the FLNP activities on modelling the dynamics of pulsed fast reactors, which indicate that exceeding the stability limits of a pulsed reactor may be caused by at least two factors: thermal expansion of the fuel and dynamic bending of the fuel rods, or bending of the fuel assemblies during a pulse. </a:t>
            </a:r>
          </a:p>
          <a:p>
            <a:pPr algn="just">
              <a:lnSpc>
                <a:spcPct val="150000"/>
              </a:lnSpc>
              <a:spcAft>
                <a:spcPts val="0"/>
              </a:spcAft>
            </a:pPr>
            <a:endParaRPr lang="en-US" sz="2000" dirty="0">
              <a:solidFill>
                <a:srgbClr val="224568"/>
              </a:solidFill>
            </a:endParaRPr>
          </a:p>
          <a:p>
            <a:pPr>
              <a:lnSpc>
                <a:spcPct val="150000"/>
              </a:lnSpc>
              <a:spcAft>
                <a:spcPts val="0"/>
              </a:spcAft>
            </a:pPr>
            <a:r>
              <a:rPr lang="en-GB" sz="2000" dirty="0">
                <a:solidFill>
                  <a:srgbClr val="224568"/>
                </a:solidFill>
              </a:rPr>
              <a:t>The Scientific </a:t>
            </a:r>
            <a:r>
              <a:rPr lang="en-US" sz="2000" dirty="0">
                <a:solidFill>
                  <a:srgbClr val="224568"/>
                </a:solidFill>
              </a:rPr>
              <a:t>Council shared the PAC</a:t>
            </a:r>
            <a:r>
              <a:rPr lang="en-GB" sz="2000" dirty="0">
                <a:solidFill>
                  <a:srgbClr val="224568"/>
                </a:solidFill>
              </a:rPr>
              <a:t>’s</a:t>
            </a:r>
            <a:r>
              <a:rPr lang="en-US" sz="2000" dirty="0">
                <a:solidFill>
                  <a:srgbClr val="224568"/>
                </a:solidFill>
              </a:rPr>
              <a:t> opinion on the </a:t>
            </a:r>
            <a:r>
              <a:rPr lang="en-GB" sz="2000" dirty="0">
                <a:solidFill>
                  <a:srgbClr val="224568"/>
                </a:solidFill>
              </a:rPr>
              <a:t>continuation of </a:t>
            </a:r>
            <a:r>
              <a:rPr lang="en-US" sz="2000" dirty="0">
                <a:solidFill>
                  <a:srgbClr val="224568"/>
                </a:solidFill>
              </a:rPr>
              <a:t>activities on modelling the dynamics of pulsed fast reactors and considered this work essential both for the operation of IBR-2 and the development of the new neutron source at JINR.</a:t>
            </a:r>
            <a:endParaRPr lang="ru-RU" sz="2000" dirty="0">
              <a:solidFill>
                <a:srgbClr val="224568"/>
              </a:solidFill>
            </a:endParaRPr>
          </a:p>
          <a:p>
            <a:pPr algn="just">
              <a:lnSpc>
                <a:spcPct val="150000"/>
              </a:lnSpc>
              <a:spcAft>
                <a:spcPts val="0"/>
              </a:spcAft>
            </a:pPr>
            <a:endParaRPr lang="ru-RU" sz="2000" dirty="0">
              <a:solidFill>
                <a:srgbClr val="224568"/>
              </a:solidFill>
            </a:endParaRPr>
          </a:p>
        </p:txBody>
      </p:sp>
      <p:sp>
        <p:nvSpPr>
          <p:cNvPr id="2" name="TextBox 1">
            <a:extLst>
              <a:ext uri="{FF2B5EF4-FFF2-40B4-BE49-F238E27FC236}">
                <a16:creationId xmlns:a16="http://schemas.microsoft.com/office/drawing/2014/main" id="{CB35583B-4EA0-E52E-0624-98E22D5BE6AF}"/>
              </a:ext>
            </a:extLst>
          </p:cNvPr>
          <p:cNvSpPr txBox="1"/>
          <p:nvPr/>
        </p:nvSpPr>
        <p:spPr>
          <a:xfrm>
            <a:off x="0" y="1235068"/>
            <a:ext cx="12192000" cy="400110"/>
          </a:xfrm>
          <a:prstGeom prst="rect">
            <a:avLst/>
          </a:prstGeom>
          <a:noFill/>
        </p:spPr>
        <p:txBody>
          <a:bodyPr wrap="square">
            <a:spAutoFit/>
          </a:bodyPr>
          <a:lstStyle/>
          <a:p>
            <a:pPr algn="ctr"/>
            <a:r>
              <a:rPr lang="en-US" sz="2000" b="1" i="1" dirty="0">
                <a:solidFill>
                  <a:srgbClr val="004176"/>
                </a:solidFill>
              </a:rPr>
              <a:t>Resolution of JINR Scientific Council </a:t>
            </a:r>
          </a:p>
        </p:txBody>
      </p:sp>
    </p:spTree>
    <p:extLst>
      <p:ext uri="{BB962C8B-B14F-4D97-AF65-F5344CB8AC3E}">
        <p14:creationId xmlns:p14="http://schemas.microsoft.com/office/powerpoint/2010/main" val="31834291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C2B534A-9FC9-DD43-B987-496761BB198D}"/>
              </a:ext>
            </a:extLst>
          </p:cNvPr>
          <p:cNvSpPr txBox="1"/>
          <p:nvPr/>
        </p:nvSpPr>
        <p:spPr>
          <a:xfrm>
            <a:off x="1465" y="320305"/>
            <a:ext cx="12192000" cy="461665"/>
          </a:xfrm>
          <a:prstGeom prst="rect">
            <a:avLst/>
          </a:prstGeom>
          <a:noFill/>
        </p:spPr>
        <p:txBody>
          <a:bodyPr wrap="square">
            <a:spAutoFit/>
          </a:bodyPr>
          <a:lstStyle/>
          <a:p>
            <a:pPr algn="ctr"/>
            <a:r>
              <a:rPr lang="en-US" sz="2400" b="1" dirty="0">
                <a:solidFill>
                  <a:srgbClr val="004176"/>
                </a:solidFill>
              </a:rPr>
              <a:t>Status of work on the project of the new neutron source</a:t>
            </a:r>
          </a:p>
        </p:txBody>
      </p:sp>
      <p:sp>
        <p:nvSpPr>
          <p:cNvPr id="2" name="Прямоугольник 1">
            <a:extLst>
              <a:ext uri="{FF2B5EF4-FFF2-40B4-BE49-F238E27FC236}">
                <a16:creationId xmlns:a16="http://schemas.microsoft.com/office/drawing/2014/main" id="{438349A8-C8FB-49F8-B7BC-710FB308BABE}"/>
              </a:ext>
            </a:extLst>
          </p:cNvPr>
          <p:cNvSpPr/>
          <p:nvPr/>
        </p:nvSpPr>
        <p:spPr>
          <a:xfrm>
            <a:off x="752475" y="1026340"/>
            <a:ext cx="10687050" cy="2841740"/>
          </a:xfrm>
          <a:prstGeom prst="rect">
            <a:avLst/>
          </a:prstGeom>
        </p:spPr>
        <p:txBody>
          <a:bodyPr wrap="square">
            <a:spAutoFit/>
          </a:bodyPr>
          <a:lstStyle/>
          <a:p>
            <a:pPr>
              <a:lnSpc>
                <a:spcPct val="150000"/>
              </a:lnSpc>
              <a:spcBef>
                <a:spcPts val="1200"/>
              </a:spcBef>
              <a:spcAft>
                <a:spcPts val="0"/>
              </a:spcAft>
            </a:pPr>
            <a:r>
              <a:rPr lang="en-GB" dirty="0">
                <a:solidFill>
                  <a:srgbClr val="224568"/>
                </a:solidFill>
              </a:rPr>
              <a:t>The PAC took note of the </a:t>
            </a:r>
            <a:r>
              <a:rPr lang="en-US" dirty="0">
                <a:solidFill>
                  <a:srgbClr val="224568"/>
                </a:solidFill>
              </a:rPr>
              <a:t>implementation of the recommendations of the previous PAC meeting concerning work on the project of the new neutron source, presented in </a:t>
            </a:r>
            <a:r>
              <a:rPr lang="en-GB" dirty="0">
                <a:solidFill>
                  <a:srgbClr val="224568"/>
                </a:solidFill>
              </a:rPr>
              <a:t>written </a:t>
            </a:r>
            <a:r>
              <a:rPr lang="en-US" dirty="0">
                <a:solidFill>
                  <a:srgbClr val="224568"/>
                </a:solidFill>
              </a:rPr>
              <a:t>form.</a:t>
            </a:r>
            <a:endParaRPr lang="ru-RU" dirty="0">
              <a:solidFill>
                <a:srgbClr val="224568"/>
              </a:solidFill>
            </a:endParaRPr>
          </a:p>
          <a:p>
            <a:pPr>
              <a:lnSpc>
                <a:spcPct val="150000"/>
              </a:lnSpc>
              <a:spcBef>
                <a:spcPts val="1200"/>
              </a:spcBef>
              <a:spcAft>
                <a:spcPts val="0"/>
              </a:spcAft>
            </a:pPr>
            <a:r>
              <a:rPr lang="en-US" dirty="0">
                <a:solidFill>
                  <a:srgbClr val="224568"/>
                </a:solidFill>
              </a:rPr>
              <a:t>The PAC was satisfied with the recent</a:t>
            </a:r>
            <a:r>
              <a:rPr lang="en-GB" dirty="0">
                <a:solidFill>
                  <a:srgbClr val="224568"/>
                </a:solidFill>
              </a:rPr>
              <a:t> progress made in the development of a mathematical model for reactor dynamics.</a:t>
            </a:r>
            <a:endParaRPr lang="ru-RU" dirty="0">
              <a:solidFill>
                <a:srgbClr val="224568"/>
              </a:solidFill>
            </a:endParaRPr>
          </a:p>
          <a:p>
            <a:pPr>
              <a:lnSpc>
                <a:spcPct val="150000"/>
              </a:lnSpc>
              <a:spcBef>
                <a:spcPts val="1200"/>
              </a:spcBef>
              <a:spcAft>
                <a:spcPts val="0"/>
              </a:spcAft>
            </a:pPr>
            <a:r>
              <a:rPr lang="en-US" dirty="0">
                <a:solidFill>
                  <a:srgbClr val="224568"/>
                </a:solidFill>
              </a:rPr>
              <a:t>The PAC noted the continuation of </a:t>
            </a:r>
            <a:r>
              <a:rPr lang="en-GB" dirty="0">
                <a:solidFill>
                  <a:srgbClr val="224568"/>
                </a:solidFill>
              </a:rPr>
              <a:t>developing new advanced devices and technologies for cryogenic moderators of the new high-flux neutron source.</a:t>
            </a:r>
            <a:endParaRPr lang="ru-RU" dirty="0">
              <a:solidFill>
                <a:srgbClr val="224568"/>
              </a:solidFill>
            </a:endParaRPr>
          </a:p>
        </p:txBody>
      </p:sp>
      <p:sp>
        <p:nvSpPr>
          <p:cNvPr id="4" name="TextBox 3">
            <a:extLst>
              <a:ext uri="{FF2B5EF4-FFF2-40B4-BE49-F238E27FC236}">
                <a16:creationId xmlns:a16="http://schemas.microsoft.com/office/drawing/2014/main" id="{DF74B5D7-9ADF-9250-4A3A-2649C883ADE2}"/>
              </a:ext>
            </a:extLst>
          </p:cNvPr>
          <p:cNvSpPr txBox="1"/>
          <p:nvPr/>
        </p:nvSpPr>
        <p:spPr>
          <a:xfrm>
            <a:off x="794162" y="5003928"/>
            <a:ext cx="10966038" cy="1287468"/>
          </a:xfrm>
          <a:prstGeom prst="rect">
            <a:avLst/>
          </a:prstGeom>
          <a:noFill/>
        </p:spPr>
        <p:txBody>
          <a:bodyPr wrap="square">
            <a:spAutoFit/>
          </a:bodyPr>
          <a:lstStyle/>
          <a:p>
            <a:pPr>
              <a:lnSpc>
                <a:spcPct val="15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The Scientific Council welcomed the constant attention of the PAC to the status of the project of the new neutron source at JINR. It also noted the continuation of developing new advanced devices and technologies for cryogenic moderators of the new neutron source.</a:t>
            </a:r>
            <a:endParaRPr lang="ru-RU"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B3EC7A9-51FF-BEF5-061A-C528B177349C}"/>
              </a:ext>
            </a:extLst>
          </p:cNvPr>
          <p:cNvSpPr txBox="1"/>
          <p:nvPr/>
        </p:nvSpPr>
        <p:spPr>
          <a:xfrm>
            <a:off x="-211777" y="4339425"/>
            <a:ext cx="12192000" cy="400110"/>
          </a:xfrm>
          <a:prstGeom prst="rect">
            <a:avLst/>
          </a:prstGeom>
          <a:noFill/>
        </p:spPr>
        <p:txBody>
          <a:bodyPr wrap="square">
            <a:spAutoFit/>
          </a:bodyPr>
          <a:lstStyle/>
          <a:p>
            <a:pPr algn="ctr"/>
            <a:r>
              <a:rPr lang="en-US" sz="2000" b="1" i="1" dirty="0">
                <a:solidFill>
                  <a:srgbClr val="004176"/>
                </a:solidFill>
              </a:rPr>
              <a:t>Resolution of JINR Scientific Council </a:t>
            </a:r>
          </a:p>
        </p:txBody>
      </p:sp>
    </p:spTree>
    <p:extLst>
      <p:ext uri="{BB962C8B-B14F-4D97-AF65-F5344CB8AC3E}">
        <p14:creationId xmlns:p14="http://schemas.microsoft.com/office/powerpoint/2010/main" val="23141503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72D5D1B4-587E-A74A-BBDB-6C6009A6AB28}"/>
              </a:ext>
            </a:extLst>
          </p:cNvPr>
          <p:cNvSpPr>
            <a:spLocks noChangeArrowheads="1"/>
          </p:cNvSpPr>
          <p:nvPr/>
        </p:nvSpPr>
        <p:spPr bwMode="auto">
          <a:xfrm>
            <a:off x="-1893010" y="8158772"/>
            <a:ext cx="58789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Schematic of the large-aperture backscattering detector.</a:t>
            </a:r>
            <a:endParaRPr kumimoji="0" lang="en-US" altLang="ru-RU" sz="20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AE101CD9-48E0-B04D-8F7E-8C74968ADD67}"/>
              </a:ext>
            </a:extLst>
          </p:cNvPr>
          <p:cNvSpPr txBox="1"/>
          <p:nvPr/>
        </p:nvSpPr>
        <p:spPr>
          <a:xfrm>
            <a:off x="0" y="323794"/>
            <a:ext cx="12192000" cy="461665"/>
          </a:xfrm>
          <a:prstGeom prst="rect">
            <a:avLst/>
          </a:prstGeom>
          <a:noFill/>
        </p:spPr>
        <p:txBody>
          <a:bodyPr wrap="square">
            <a:spAutoFit/>
          </a:bodyPr>
          <a:lstStyle/>
          <a:p>
            <a:pPr algn="ctr"/>
            <a:r>
              <a:rPr lang="en-US" sz="2400" b="1" dirty="0">
                <a:solidFill>
                  <a:srgbClr val="004176"/>
                </a:solidFill>
              </a:rPr>
              <a:t>Current state and recent developments of FLNP instruments</a:t>
            </a:r>
          </a:p>
        </p:txBody>
      </p:sp>
      <p:sp>
        <p:nvSpPr>
          <p:cNvPr id="2" name="Прямоугольник 1">
            <a:extLst>
              <a:ext uri="{FF2B5EF4-FFF2-40B4-BE49-F238E27FC236}">
                <a16:creationId xmlns:a16="http://schemas.microsoft.com/office/drawing/2014/main" id="{F44DB057-1023-4703-8CE1-84FB74D662AB}"/>
              </a:ext>
            </a:extLst>
          </p:cNvPr>
          <p:cNvSpPr/>
          <p:nvPr/>
        </p:nvSpPr>
        <p:spPr>
          <a:xfrm>
            <a:off x="317316" y="892301"/>
            <a:ext cx="5764974" cy="2398349"/>
          </a:xfrm>
          <a:prstGeom prst="rect">
            <a:avLst/>
          </a:prstGeom>
        </p:spPr>
        <p:txBody>
          <a:bodyPr wrap="square">
            <a:spAutoFit/>
          </a:bodyPr>
          <a:lstStyle/>
          <a:p>
            <a:pPr>
              <a:lnSpc>
                <a:spcPct val="150000"/>
              </a:lnSpc>
              <a:spcAft>
                <a:spcPts val="0"/>
              </a:spcAft>
            </a:pPr>
            <a:r>
              <a:rPr lang="en-GB" sz="1700" dirty="0">
                <a:solidFill>
                  <a:srgbClr val="224568"/>
                </a:solidFill>
              </a:rPr>
              <a:t>The PAC was informed by </a:t>
            </a:r>
            <a:r>
              <a:rPr lang="en-GB" sz="1700" b="1" dirty="0">
                <a:solidFill>
                  <a:srgbClr val="224568"/>
                </a:solidFill>
              </a:rPr>
              <a:t>Denis</a:t>
            </a:r>
            <a:r>
              <a:rPr lang="en-US" sz="1700" b="1" dirty="0">
                <a:solidFill>
                  <a:srgbClr val="224568"/>
                </a:solidFill>
              </a:rPr>
              <a:t> </a:t>
            </a:r>
            <a:r>
              <a:rPr lang="en-GB" sz="1700" b="1" dirty="0" err="1">
                <a:solidFill>
                  <a:srgbClr val="224568"/>
                </a:solidFill>
              </a:rPr>
              <a:t>Kozlenko</a:t>
            </a:r>
            <a:r>
              <a:rPr lang="en-GB" sz="1700" dirty="0">
                <a:solidFill>
                  <a:srgbClr val="224568"/>
                </a:solidFill>
              </a:rPr>
              <a:t> about progress in the IBR-2 instrumentation development during the technical shutdown of the IBR-2 reactor. These activities are important for the successful realization of the FLNP scientific programme and the User programme at a level competitive with other world neutron centres.</a:t>
            </a:r>
            <a:endParaRPr lang="ru-RU" sz="1700" dirty="0">
              <a:solidFill>
                <a:srgbClr val="224568"/>
              </a:solidFill>
            </a:endParaRPr>
          </a:p>
        </p:txBody>
      </p:sp>
      <p:sp>
        <p:nvSpPr>
          <p:cNvPr id="8" name="Text Box 5">
            <a:extLst>
              <a:ext uri="{FF2B5EF4-FFF2-40B4-BE49-F238E27FC236}">
                <a16:creationId xmlns:a16="http://schemas.microsoft.com/office/drawing/2014/main" id="{EEA71FB6-F993-75C0-C9DF-4DD1B0F1BA50}"/>
              </a:ext>
            </a:extLst>
          </p:cNvPr>
          <p:cNvSpPr txBox="1">
            <a:spLocks noChangeArrowheads="1"/>
          </p:cNvSpPr>
          <p:nvPr/>
        </p:nvSpPr>
        <p:spPr bwMode="auto">
          <a:xfrm>
            <a:off x="6781799" y="964696"/>
            <a:ext cx="5334001"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ct val="50000"/>
              </a:spcBef>
              <a:spcAft>
                <a:spcPts val="0"/>
              </a:spcAft>
              <a:defRPr/>
            </a:pPr>
            <a:r>
              <a:rPr lang="en-US" sz="1900" b="1" kern="0" dirty="0">
                <a:solidFill>
                  <a:srgbClr val="0000FF"/>
                </a:solidFill>
                <a:cs typeface="+mn-cs"/>
              </a:rPr>
              <a:t>SPECTROMETER COMPLEX OF IBR-2</a:t>
            </a:r>
            <a:endParaRPr lang="ru-RU" sz="1900" b="1" kern="0" dirty="0">
              <a:solidFill>
                <a:srgbClr val="0000FF"/>
              </a:solidFill>
              <a:cs typeface="+mn-cs"/>
            </a:endParaRPr>
          </a:p>
        </p:txBody>
      </p:sp>
      <p:grpSp>
        <p:nvGrpSpPr>
          <p:cNvPr id="9" name="Группа 8">
            <a:extLst>
              <a:ext uri="{FF2B5EF4-FFF2-40B4-BE49-F238E27FC236}">
                <a16:creationId xmlns:a16="http://schemas.microsoft.com/office/drawing/2014/main" id="{09B0C4F5-2B01-990E-E270-F8EF2E41FBDA}"/>
              </a:ext>
            </a:extLst>
          </p:cNvPr>
          <p:cNvGrpSpPr/>
          <p:nvPr/>
        </p:nvGrpSpPr>
        <p:grpSpPr>
          <a:xfrm>
            <a:off x="558559" y="6102543"/>
            <a:ext cx="5575753" cy="666785"/>
            <a:chOff x="43429" y="6656269"/>
            <a:chExt cx="5575753" cy="1374601"/>
          </a:xfrm>
        </p:grpSpPr>
        <p:sp>
          <p:nvSpPr>
            <p:cNvPr id="22" name="Прямоугольник 21">
              <a:extLst>
                <a:ext uri="{FF2B5EF4-FFF2-40B4-BE49-F238E27FC236}">
                  <a16:creationId xmlns:a16="http://schemas.microsoft.com/office/drawing/2014/main" id="{72AB71B0-F47E-92CC-E66A-12171347F7E3}"/>
                </a:ext>
              </a:extLst>
            </p:cNvPr>
            <p:cNvSpPr/>
            <p:nvPr/>
          </p:nvSpPr>
          <p:spPr>
            <a:xfrm>
              <a:off x="111296" y="6699494"/>
              <a:ext cx="5354637" cy="1331376"/>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ru-RU" sz="1600"/>
            </a:p>
          </p:txBody>
        </p:sp>
        <p:sp>
          <p:nvSpPr>
            <p:cNvPr id="23" name="TextBox 6">
              <a:extLst>
                <a:ext uri="{FF2B5EF4-FFF2-40B4-BE49-F238E27FC236}">
                  <a16:creationId xmlns:a16="http://schemas.microsoft.com/office/drawing/2014/main" id="{DF924916-127D-6964-63DB-B3EA3D5FF134}"/>
                </a:ext>
              </a:extLst>
            </p:cNvPr>
            <p:cNvSpPr txBox="1">
              <a:spLocks noChangeArrowheads="1"/>
            </p:cNvSpPr>
            <p:nvPr/>
          </p:nvSpPr>
          <p:spPr bwMode="auto">
            <a:xfrm>
              <a:off x="43429" y="6656269"/>
              <a:ext cx="5575753" cy="133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a:solidFill>
                    <a:srgbClr val="002060"/>
                  </a:solidFill>
                </a:rPr>
                <a:t>14 instruments for condensed matter research, </a:t>
              </a:r>
            </a:p>
            <a:p>
              <a:pPr algn="ctr" eaLnBrk="1" hangingPunct="1"/>
              <a:r>
                <a:rPr lang="en-US" b="1" dirty="0">
                  <a:solidFill>
                    <a:srgbClr val="002060"/>
                  </a:solidFill>
                </a:rPr>
                <a:t>2 in development stage</a:t>
              </a:r>
            </a:p>
          </p:txBody>
        </p:sp>
      </p:grpSp>
      <p:pic>
        <p:nvPicPr>
          <p:cNvPr id="11" name="Рисунок 10">
            <a:extLst>
              <a:ext uri="{FF2B5EF4-FFF2-40B4-BE49-F238E27FC236}">
                <a16:creationId xmlns:a16="http://schemas.microsoft.com/office/drawing/2014/main" id="{C53A5D0E-E4EC-8A45-6B55-A6166773E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242" y="3362417"/>
            <a:ext cx="3860227" cy="2654082"/>
          </a:xfrm>
          <a:prstGeom prst="rect">
            <a:avLst/>
          </a:prstGeom>
        </p:spPr>
      </p:pic>
      <p:sp>
        <p:nvSpPr>
          <p:cNvPr id="13" name="Прямоугольник 12">
            <a:extLst>
              <a:ext uri="{FF2B5EF4-FFF2-40B4-BE49-F238E27FC236}">
                <a16:creationId xmlns:a16="http://schemas.microsoft.com/office/drawing/2014/main" id="{032EB2E8-9518-8911-8929-347E4B74E3E9}"/>
              </a:ext>
            </a:extLst>
          </p:cNvPr>
          <p:cNvSpPr/>
          <p:nvPr/>
        </p:nvSpPr>
        <p:spPr>
          <a:xfrm>
            <a:off x="6428718" y="1363721"/>
            <a:ext cx="5764974" cy="5494335"/>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ru-RU" sz="1600"/>
          </a:p>
        </p:txBody>
      </p:sp>
      <p:sp>
        <p:nvSpPr>
          <p:cNvPr id="16" name="Text Box 6">
            <a:extLst>
              <a:ext uri="{FF2B5EF4-FFF2-40B4-BE49-F238E27FC236}">
                <a16:creationId xmlns:a16="http://schemas.microsoft.com/office/drawing/2014/main" id="{84D03A3C-2839-249D-B664-686F4985005C}"/>
              </a:ext>
            </a:extLst>
          </p:cNvPr>
          <p:cNvSpPr txBox="1">
            <a:spLocks noChangeArrowheads="1"/>
          </p:cNvSpPr>
          <p:nvPr/>
        </p:nvSpPr>
        <p:spPr bwMode="auto">
          <a:xfrm>
            <a:off x="6427025" y="1386749"/>
            <a:ext cx="57649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ct val="50000"/>
              </a:spcBef>
              <a:spcAft>
                <a:spcPts val="0"/>
              </a:spcAft>
              <a:defRPr/>
            </a:pPr>
            <a:r>
              <a:rPr lang="en-US" sz="1600" b="1" kern="0" dirty="0" err="1">
                <a:solidFill>
                  <a:srgbClr val="008000"/>
                </a:solidFill>
                <a:cs typeface="+mn-cs"/>
              </a:rPr>
              <a:t>Diffractometers</a:t>
            </a:r>
            <a:r>
              <a:rPr lang="en-US" sz="1600" b="1" kern="0" dirty="0">
                <a:solidFill>
                  <a:srgbClr val="008000"/>
                </a:solidFill>
                <a:cs typeface="+mn-cs"/>
              </a:rPr>
              <a:t>:</a:t>
            </a:r>
          </a:p>
          <a:p>
            <a:pPr eaLnBrk="1" fontAlgn="auto" hangingPunct="1">
              <a:spcBef>
                <a:spcPct val="50000"/>
              </a:spcBef>
              <a:spcAft>
                <a:spcPts val="0"/>
              </a:spcAft>
              <a:defRPr/>
            </a:pPr>
            <a:r>
              <a:rPr lang="en-US" sz="1600" b="1" kern="0" dirty="0">
                <a:solidFill>
                  <a:srgbClr val="008000"/>
                </a:solidFill>
                <a:cs typeface="+mn-cs"/>
              </a:rPr>
              <a:t>HRFD, DN-6, RTD, DN-12,</a:t>
            </a:r>
            <a:r>
              <a:rPr lang="ru-RU" sz="1600" b="1" kern="0" dirty="0">
                <a:solidFill>
                  <a:srgbClr val="008000"/>
                </a:solidFill>
                <a:cs typeface="+mn-cs"/>
              </a:rPr>
              <a:t> </a:t>
            </a:r>
            <a:r>
              <a:rPr lang="en-US" sz="1600" b="1" kern="0" dirty="0">
                <a:solidFill>
                  <a:srgbClr val="008000"/>
                </a:solidFill>
                <a:cs typeface="+mn-cs"/>
              </a:rPr>
              <a:t>FSD, SKAT, Epsilon, FSS</a:t>
            </a:r>
            <a:endParaRPr lang="ru-RU" sz="1600" b="1" kern="0" dirty="0">
              <a:solidFill>
                <a:srgbClr val="008000"/>
              </a:solidFill>
              <a:cs typeface="+mn-cs"/>
            </a:endParaRPr>
          </a:p>
        </p:txBody>
      </p:sp>
      <p:sp>
        <p:nvSpPr>
          <p:cNvPr id="17" name="Text Box 7">
            <a:extLst>
              <a:ext uri="{FF2B5EF4-FFF2-40B4-BE49-F238E27FC236}">
                <a16:creationId xmlns:a16="http://schemas.microsoft.com/office/drawing/2014/main" id="{DDB443D3-3501-6BFD-2176-80A178E3B870}"/>
              </a:ext>
            </a:extLst>
          </p:cNvPr>
          <p:cNvSpPr txBox="1">
            <a:spLocks noChangeArrowheads="1"/>
          </p:cNvSpPr>
          <p:nvPr/>
        </p:nvSpPr>
        <p:spPr bwMode="auto">
          <a:xfrm>
            <a:off x="6500050" y="2991466"/>
            <a:ext cx="44218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ct val="50000"/>
              </a:spcBef>
              <a:spcAft>
                <a:spcPts val="0"/>
              </a:spcAft>
              <a:defRPr/>
            </a:pPr>
            <a:r>
              <a:rPr lang="en-US" sz="1600" b="1" kern="0" dirty="0">
                <a:solidFill>
                  <a:srgbClr val="CC0066"/>
                </a:solidFill>
                <a:cs typeface="+mn-cs"/>
              </a:rPr>
              <a:t>Small Angle Scattering Spectrometer: </a:t>
            </a:r>
            <a:r>
              <a:rPr lang="en-US" sz="1600" b="1" kern="0" dirty="0" err="1">
                <a:solidFill>
                  <a:srgbClr val="CC0066"/>
                </a:solidFill>
                <a:cs typeface="+mn-cs"/>
              </a:rPr>
              <a:t>YuMO</a:t>
            </a:r>
            <a:endParaRPr lang="ru-RU" sz="1600" b="1" kern="0" dirty="0">
              <a:solidFill>
                <a:srgbClr val="CC0066"/>
              </a:solidFill>
              <a:cs typeface="+mn-cs"/>
            </a:endParaRPr>
          </a:p>
        </p:txBody>
      </p:sp>
      <p:sp>
        <p:nvSpPr>
          <p:cNvPr id="18" name="Text Box 8">
            <a:extLst>
              <a:ext uri="{FF2B5EF4-FFF2-40B4-BE49-F238E27FC236}">
                <a16:creationId xmlns:a16="http://schemas.microsoft.com/office/drawing/2014/main" id="{91FB70CF-DA0E-C470-77B9-077C0C77C65A}"/>
              </a:ext>
            </a:extLst>
          </p:cNvPr>
          <p:cNvSpPr txBox="1">
            <a:spLocks noChangeArrowheads="1"/>
          </p:cNvSpPr>
          <p:nvPr/>
        </p:nvSpPr>
        <p:spPr bwMode="auto">
          <a:xfrm>
            <a:off x="6498463" y="2148504"/>
            <a:ext cx="33289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ct val="50000"/>
              </a:spcBef>
              <a:spcAft>
                <a:spcPts val="0"/>
              </a:spcAft>
              <a:defRPr/>
            </a:pPr>
            <a:r>
              <a:rPr lang="en-US" sz="1600" b="1" kern="0" dirty="0" err="1">
                <a:solidFill>
                  <a:srgbClr val="3333FF"/>
                </a:solidFill>
                <a:cs typeface="+mn-cs"/>
              </a:rPr>
              <a:t>Reflectometers</a:t>
            </a:r>
            <a:r>
              <a:rPr lang="en-US" sz="1600" b="1" kern="0" dirty="0">
                <a:solidFill>
                  <a:srgbClr val="3333FF"/>
                </a:solidFill>
                <a:cs typeface="+mn-cs"/>
              </a:rPr>
              <a:t>:</a:t>
            </a:r>
          </a:p>
          <a:p>
            <a:pPr eaLnBrk="1" fontAlgn="auto" hangingPunct="1">
              <a:spcBef>
                <a:spcPct val="50000"/>
              </a:spcBef>
              <a:spcAft>
                <a:spcPts val="0"/>
              </a:spcAft>
              <a:defRPr/>
            </a:pPr>
            <a:r>
              <a:rPr lang="en-US" sz="1600" b="1" kern="0" dirty="0">
                <a:solidFill>
                  <a:srgbClr val="3333FF"/>
                </a:solidFill>
                <a:cs typeface="+mn-cs"/>
              </a:rPr>
              <a:t>REMUR, REFLEX, GRAINS</a:t>
            </a:r>
            <a:endParaRPr lang="ru-RU" sz="1600" b="1" kern="0" dirty="0">
              <a:solidFill>
                <a:srgbClr val="3333FF"/>
              </a:solidFill>
              <a:cs typeface="+mn-cs"/>
            </a:endParaRPr>
          </a:p>
        </p:txBody>
      </p:sp>
      <p:sp>
        <p:nvSpPr>
          <p:cNvPr id="19" name="Text Box 9">
            <a:extLst>
              <a:ext uri="{FF2B5EF4-FFF2-40B4-BE49-F238E27FC236}">
                <a16:creationId xmlns:a16="http://schemas.microsoft.com/office/drawing/2014/main" id="{A5E53EFB-0402-856B-AB0C-CC8E3BB3F3B3}"/>
              </a:ext>
            </a:extLst>
          </p:cNvPr>
          <p:cNvSpPr txBox="1">
            <a:spLocks noChangeArrowheads="1"/>
          </p:cNvSpPr>
          <p:nvPr/>
        </p:nvSpPr>
        <p:spPr bwMode="auto">
          <a:xfrm>
            <a:off x="6506401" y="3742354"/>
            <a:ext cx="50980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ct val="50000"/>
              </a:spcBef>
              <a:spcAft>
                <a:spcPts val="0"/>
              </a:spcAft>
              <a:defRPr/>
            </a:pPr>
            <a:r>
              <a:rPr lang="en-US" sz="1600" b="1" kern="0" dirty="0">
                <a:solidFill>
                  <a:srgbClr val="993300"/>
                </a:solidFill>
                <a:cs typeface="+mn-cs"/>
              </a:rPr>
              <a:t>Inelastic Neutron Scattering Spectrometer:</a:t>
            </a:r>
          </a:p>
          <a:p>
            <a:pPr eaLnBrk="1" fontAlgn="auto" hangingPunct="1">
              <a:spcBef>
                <a:spcPct val="50000"/>
              </a:spcBef>
              <a:spcAft>
                <a:spcPts val="0"/>
              </a:spcAft>
              <a:defRPr/>
            </a:pPr>
            <a:r>
              <a:rPr lang="en-US" sz="1600" b="1" kern="0" dirty="0">
                <a:solidFill>
                  <a:srgbClr val="993300"/>
                </a:solidFill>
                <a:cs typeface="+mn-cs"/>
              </a:rPr>
              <a:t>NERA</a:t>
            </a:r>
            <a:endParaRPr lang="ru-RU" sz="1600" b="1" kern="0" dirty="0">
              <a:solidFill>
                <a:srgbClr val="993300"/>
              </a:solidFill>
              <a:cs typeface="+mn-cs"/>
            </a:endParaRPr>
          </a:p>
        </p:txBody>
      </p:sp>
      <p:sp>
        <p:nvSpPr>
          <p:cNvPr id="20" name="Text Box 9">
            <a:extLst>
              <a:ext uri="{FF2B5EF4-FFF2-40B4-BE49-F238E27FC236}">
                <a16:creationId xmlns:a16="http://schemas.microsoft.com/office/drawing/2014/main" id="{8C4000D1-F76B-4A83-B5C2-BEB35C6F7DBC}"/>
              </a:ext>
            </a:extLst>
          </p:cNvPr>
          <p:cNvSpPr txBox="1">
            <a:spLocks noChangeArrowheads="1"/>
          </p:cNvSpPr>
          <p:nvPr/>
        </p:nvSpPr>
        <p:spPr bwMode="auto">
          <a:xfrm>
            <a:off x="6523758" y="5399722"/>
            <a:ext cx="5571508"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ct val="50000"/>
              </a:spcBef>
              <a:spcAft>
                <a:spcPts val="0"/>
              </a:spcAft>
              <a:defRPr/>
            </a:pPr>
            <a:r>
              <a:rPr lang="en-US" sz="1600" b="1" kern="0" dirty="0">
                <a:solidFill>
                  <a:srgbClr val="7030A0"/>
                </a:solidFill>
                <a:cs typeface="+mn-cs"/>
              </a:rPr>
              <a:t>New Instruments in development:</a:t>
            </a:r>
          </a:p>
          <a:p>
            <a:pPr eaLnBrk="1" fontAlgn="auto" hangingPunct="1">
              <a:spcBef>
                <a:spcPct val="50000"/>
              </a:spcBef>
              <a:spcAft>
                <a:spcPts val="0"/>
              </a:spcAft>
              <a:defRPr/>
            </a:pPr>
            <a:r>
              <a:rPr lang="en-US" sz="1600" b="1" kern="0" dirty="0">
                <a:solidFill>
                  <a:srgbClr val="7030A0"/>
                </a:solidFill>
              </a:rPr>
              <a:t>Small Angle Neutron Scattering and Imaging (Radiography and Tomography) Spectrometer</a:t>
            </a:r>
          </a:p>
          <a:p>
            <a:pPr eaLnBrk="1" fontAlgn="auto" hangingPunct="1">
              <a:spcBef>
                <a:spcPct val="50000"/>
              </a:spcBef>
              <a:spcAft>
                <a:spcPts val="0"/>
              </a:spcAft>
              <a:defRPr/>
            </a:pPr>
            <a:r>
              <a:rPr lang="en-US" sz="1600" b="1" kern="0" dirty="0">
                <a:solidFill>
                  <a:srgbClr val="7030A0"/>
                </a:solidFill>
                <a:cs typeface="+mn-cs"/>
              </a:rPr>
              <a:t>BJN (INS in inverted geometry)</a:t>
            </a:r>
          </a:p>
        </p:txBody>
      </p:sp>
      <p:sp>
        <p:nvSpPr>
          <p:cNvPr id="21" name="Text Box 7">
            <a:extLst>
              <a:ext uri="{FF2B5EF4-FFF2-40B4-BE49-F238E27FC236}">
                <a16:creationId xmlns:a16="http://schemas.microsoft.com/office/drawing/2014/main" id="{824FBC71-E8BA-156B-66AE-EF6DC2959360}"/>
              </a:ext>
            </a:extLst>
          </p:cNvPr>
          <p:cNvSpPr txBox="1">
            <a:spLocks noChangeArrowheads="1"/>
          </p:cNvSpPr>
          <p:nvPr/>
        </p:nvSpPr>
        <p:spPr bwMode="auto">
          <a:xfrm>
            <a:off x="6498463" y="4595336"/>
            <a:ext cx="52658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ct val="50000"/>
              </a:spcBef>
              <a:spcAft>
                <a:spcPts val="0"/>
              </a:spcAft>
              <a:defRPr/>
            </a:pPr>
            <a:r>
              <a:rPr lang="en-US" sz="1600" b="1" kern="0" dirty="0">
                <a:solidFill>
                  <a:srgbClr val="FF0000"/>
                </a:solidFill>
                <a:cs typeface="+mn-cs"/>
              </a:rPr>
              <a:t>Radiography and Tomography Spectrometer:</a:t>
            </a:r>
          </a:p>
          <a:p>
            <a:pPr eaLnBrk="1" fontAlgn="auto" hangingPunct="1">
              <a:spcBef>
                <a:spcPct val="50000"/>
              </a:spcBef>
              <a:spcAft>
                <a:spcPts val="0"/>
              </a:spcAft>
              <a:defRPr/>
            </a:pPr>
            <a:r>
              <a:rPr lang="en-US" sz="1600" b="1" kern="0" dirty="0">
                <a:solidFill>
                  <a:srgbClr val="FF0000"/>
                </a:solidFill>
                <a:cs typeface="+mn-cs"/>
              </a:rPr>
              <a:t> NRT</a:t>
            </a:r>
            <a:endParaRPr lang="ru-RU" sz="1600" b="1" kern="0" dirty="0">
              <a:solidFill>
                <a:srgbClr val="FF0000"/>
              </a:solidFill>
              <a:cs typeface="+mn-cs"/>
            </a:endParaRPr>
          </a:p>
        </p:txBody>
      </p:sp>
    </p:spTree>
    <p:extLst>
      <p:ext uri="{BB962C8B-B14F-4D97-AF65-F5344CB8AC3E}">
        <p14:creationId xmlns:p14="http://schemas.microsoft.com/office/powerpoint/2010/main" val="1468363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72D5D1B4-587E-A74A-BBDB-6C6009A6AB28}"/>
              </a:ext>
            </a:extLst>
          </p:cNvPr>
          <p:cNvSpPr>
            <a:spLocks noChangeArrowheads="1"/>
          </p:cNvSpPr>
          <p:nvPr/>
        </p:nvSpPr>
        <p:spPr bwMode="auto">
          <a:xfrm>
            <a:off x="-1893010" y="8158772"/>
            <a:ext cx="58789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Schematic of the large-aperture backscattering detector.</a:t>
            </a:r>
            <a:endParaRPr kumimoji="0" lang="en-US" altLang="ru-RU" sz="20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AE101CD9-48E0-B04D-8F7E-8C74968ADD67}"/>
              </a:ext>
            </a:extLst>
          </p:cNvPr>
          <p:cNvSpPr txBox="1"/>
          <p:nvPr/>
        </p:nvSpPr>
        <p:spPr>
          <a:xfrm>
            <a:off x="0" y="810682"/>
            <a:ext cx="12192000" cy="461665"/>
          </a:xfrm>
          <a:prstGeom prst="rect">
            <a:avLst/>
          </a:prstGeom>
          <a:noFill/>
        </p:spPr>
        <p:txBody>
          <a:bodyPr wrap="square">
            <a:spAutoFit/>
          </a:bodyPr>
          <a:lstStyle/>
          <a:p>
            <a:pPr algn="ctr"/>
            <a:r>
              <a:rPr lang="en-US" sz="2400" b="1" dirty="0">
                <a:solidFill>
                  <a:srgbClr val="004176"/>
                </a:solidFill>
              </a:rPr>
              <a:t>Current state and recent developments of FLNP instruments</a:t>
            </a:r>
          </a:p>
        </p:txBody>
      </p:sp>
      <p:sp>
        <p:nvSpPr>
          <p:cNvPr id="2" name="Прямоугольник 1">
            <a:extLst>
              <a:ext uri="{FF2B5EF4-FFF2-40B4-BE49-F238E27FC236}">
                <a16:creationId xmlns:a16="http://schemas.microsoft.com/office/drawing/2014/main" id="{F44DB057-1023-4703-8CE1-84FB74D662AB}"/>
              </a:ext>
            </a:extLst>
          </p:cNvPr>
          <p:cNvSpPr/>
          <p:nvPr/>
        </p:nvSpPr>
        <p:spPr>
          <a:xfrm>
            <a:off x="1275345" y="2162018"/>
            <a:ext cx="9902568" cy="2533963"/>
          </a:xfrm>
          <a:prstGeom prst="rect">
            <a:avLst/>
          </a:prstGeom>
        </p:spPr>
        <p:txBody>
          <a:bodyPr wrap="square">
            <a:spAutoFit/>
          </a:bodyPr>
          <a:lstStyle/>
          <a:p>
            <a:pPr>
              <a:lnSpc>
                <a:spcPct val="150000"/>
              </a:lnSpc>
              <a:spcAft>
                <a:spcPts val="0"/>
              </a:spcAft>
            </a:pPr>
            <a:endParaRPr lang="en-GB" dirty="0">
              <a:solidFill>
                <a:srgbClr val="224568"/>
              </a:solidFill>
            </a:endParaRPr>
          </a:p>
          <a:p>
            <a:pPr>
              <a:lnSpc>
                <a:spcPct val="150000"/>
              </a:lnSpc>
              <a:spcAft>
                <a:spcPts val="0"/>
              </a:spcAft>
            </a:pPr>
            <a:r>
              <a:rPr lang="en-US" dirty="0">
                <a:solidFill>
                  <a:srgbClr val="224568"/>
                </a:solidFill>
              </a:rPr>
              <a:t>The Scientific Council noted with satisfaction the progress in the IBR-2 instrumentation development during the technical shutdown of the IBR-2 reactor and considered these activities important for the successful realization of the FLNP scientific </a:t>
            </a:r>
            <a:r>
              <a:rPr lang="en-US" dirty="0" err="1">
                <a:solidFill>
                  <a:srgbClr val="224568"/>
                </a:solidFill>
              </a:rPr>
              <a:t>programme</a:t>
            </a:r>
            <a:r>
              <a:rPr lang="en-US" dirty="0">
                <a:solidFill>
                  <a:srgbClr val="224568"/>
                </a:solidFill>
              </a:rPr>
              <a:t> and the </a:t>
            </a:r>
            <a:r>
              <a:rPr lang="en-GB" dirty="0">
                <a:solidFill>
                  <a:srgbClr val="224568"/>
                </a:solidFill>
              </a:rPr>
              <a:t>u</a:t>
            </a:r>
            <a:r>
              <a:rPr lang="en-US" dirty="0">
                <a:solidFill>
                  <a:srgbClr val="224568"/>
                </a:solidFill>
              </a:rPr>
              <a:t>ser </a:t>
            </a:r>
            <a:r>
              <a:rPr lang="en-US" dirty="0" err="1">
                <a:solidFill>
                  <a:srgbClr val="224568"/>
                </a:solidFill>
              </a:rPr>
              <a:t>programme</a:t>
            </a:r>
            <a:r>
              <a:rPr lang="en-US" dirty="0">
                <a:solidFill>
                  <a:srgbClr val="224568"/>
                </a:solidFill>
              </a:rPr>
              <a:t> at a level competitive with other world </a:t>
            </a:r>
            <a:r>
              <a:rPr lang="ru-RU" dirty="0">
                <a:solidFill>
                  <a:srgbClr val="224568"/>
                </a:solidFill>
              </a:rPr>
              <a:t> </a:t>
            </a:r>
            <a:r>
              <a:rPr lang="en-US" dirty="0">
                <a:solidFill>
                  <a:srgbClr val="224568"/>
                </a:solidFill>
              </a:rPr>
              <a:t>neutron </a:t>
            </a:r>
            <a:r>
              <a:rPr lang="en-US" dirty="0" err="1">
                <a:solidFill>
                  <a:srgbClr val="224568"/>
                </a:solidFill>
              </a:rPr>
              <a:t>centres</a:t>
            </a:r>
            <a:r>
              <a:rPr lang="en-US" dirty="0">
                <a:solidFill>
                  <a:srgbClr val="224568"/>
                </a:solidFill>
              </a:rPr>
              <a:t>.</a:t>
            </a:r>
            <a:endParaRPr lang="ru-RU" dirty="0">
              <a:solidFill>
                <a:srgbClr val="224568"/>
              </a:solidFill>
            </a:endParaRPr>
          </a:p>
          <a:p>
            <a:pPr>
              <a:lnSpc>
                <a:spcPct val="150000"/>
              </a:lnSpc>
              <a:spcAft>
                <a:spcPts val="0"/>
              </a:spcAft>
            </a:pPr>
            <a:endParaRPr lang="ru-RU" dirty="0">
              <a:solidFill>
                <a:srgbClr val="224568"/>
              </a:solidFill>
            </a:endParaRPr>
          </a:p>
        </p:txBody>
      </p:sp>
      <p:sp>
        <p:nvSpPr>
          <p:cNvPr id="3" name="TextBox 2">
            <a:extLst>
              <a:ext uri="{FF2B5EF4-FFF2-40B4-BE49-F238E27FC236}">
                <a16:creationId xmlns:a16="http://schemas.microsoft.com/office/drawing/2014/main" id="{B01E5AC4-DB8C-2527-E9FE-4E10F6E590ED}"/>
              </a:ext>
            </a:extLst>
          </p:cNvPr>
          <p:cNvSpPr txBox="1"/>
          <p:nvPr/>
        </p:nvSpPr>
        <p:spPr>
          <a:xfrm>
            <a:off x="-223652" y="1722224"/>
            <a:ext cx="12192000" cy="400110"/>
          </a:xfrm>
          <a:prstGeom prst="rect">
            <a:avLst/>
          </a:prstGeom>
          <a:noFill/>
        </p:spPr>
        <p:txBody>
          <a:bodyPr wrap="square">
            <a:spAutoFit/>
          </a:bodyPr>
          <a:lstStyle/>
          <a:p>
            <a:pPr algn="ctr"/>
            <a:r>
              <a:rPr lang="en-US" sz="2000" b="1" i="1" dirty="0">
                <a:solidFill>
                  <a:srgbClr val="004176"/>
                </a:solidFill>
              </a:rPr>
              <a:t>Resolution of JINR Scientific Council </a:t>
            </a:r>
          </a:p>
        </p:txBody>
      </p:sp>
    </p:spTree>
    <p:extLst>
      <p:ext uri="{BB962C8B-B14F-4D97-AF65-F5344CB8AC3E}">
        <p14:creationId xmlns:p14="http://schemas.microsoft.com/office/powerpoint/2010/main" val="41015229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nnual_report_2015_nts">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35170</TotalTime>
  <Words>1207</Words>
  <Application>Microsoft Macintosh PowerPoint</Application>
  <PresentationFormat>Широкоэкранный</PresentationFormat>
  <Paragraphs>89</Paragraphs>
  <Slides>12</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12</vt:i4>
      </vt:variant>
      <vt:variant>
        <vt:lpstr>Заголовки слайдов</vt:lpstr>
      </vt:variant>
      <vt:variant>
        <vt:i4>12</vt:i4>
      </vt:variant>
    </vt:vector>
  </HeadingPairs>
  <TitlesOfParts>
    <vt:vector size="29" baseType="lpstr">
      <vt:lpstr>Arial</vt:lpstr>
      <vt:lpstr>Calibri</vt:lpstr>
      <vt:lpstr>Comic Sans MS</vt:lpstr>
      <vt:lpstr>Times</vt:lpstr>
      <vt:lpstr>Times New Roman</vt:lpstr>
      <vt:lpstr>ucansV_shvetsov</vt:lpstr>
      <vt:lpstr>1_ucansV_shvetsov</vt:lpstr>
      <vt:lpstr>2_ucansV_shvetsov</vt:lpstr>
      <vt:lpstr>3_ucansV_shvetsov</vt:lpstr>
      <vt:lpstr>4_ucansV_shvetsov</vt:lpstr>
      <vt:lpstr>5_ucansV_shvetsov</vt:lpstr>
      <vt:lpstr>10_Тема Office</vt:lpstr>
      <vt:lpstr>6_Оформление по умолчанию</vt:lpstr>
      <vt:lpstr>8_Оформление по умолчанию</vt:lpstr>
      <vt:lpstr>7_Оформление по умолчанию</vt:lpstr>
      <vt:lpstr>9_Оформление по умолчанию</vt:lpstr>
      <vt:lpstr>annual_report_2015_nts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PAA</dc:creator>
  <cp:lastModifiedBy>Microsoft Office User</cp:lastModifiedBy>
  <cp:revision>1771</cp:revision>
  <dcterms:created xsi:type="dcterms:W3CDTF">2006-12-22T14:39:55Z</dcterms:created>
  <dcterms:modified xsi:type="dcterms:W3CDTF">2025-06-25T05:51:18Z</dcterms:modified>
</cp:coreProperties>
</file>