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42" r:id="rId2"/>
    <p:sldId id="543" r:id="rId3"/>
    <p:sldId id="544" r:id="rId4"/>
    <p:sldId id="545" r:id="rId5"/>
    <p:sldId id="546" r:id="rId6"/>
    <p:sldId id="276" r:id="rId7"/>
    <p:sldId id="547" r:id="rId8"/>
    <p:sldId id="405" r:id="rId9"/>
    <p:sldId id="417" r:id="rId10"/>
    <p:sldId id="548" r:id="rId11"/>
    <p:sldId id="549" r:id="rId12"/>
    <p:sldId id="550" r:id="rId13"/>
    <p:sldId id="551" r:id="rId14"/>
    <p:sldId id="552" r:id="rId15"/>
    <p:sldId id="256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82" autoAdjust="0"/>
  </p:normalViewPr>
  <p:slideViewPr>
    <p:cSldViewPr snapToGrid="0" showGuides="1">
      <p:cViewPr varScale="1">
        <p:scale>
          <a:sx n="62" d="100"/>
          <a:sy n="62" d="100"/>
        </p:scale>
        <p:origin x="48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2F4F6-6205-4D47-B524-45D8F06C8163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121B9-E781-412D-935B-7F6FFCF83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DAE5-0466-4732-ABBC-002D147031C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08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dirty="0"/>
          </a:p>
        </p:txBody>
      </p:sp>
      <p:sp>
        <p:nvSpPr>
          <p:cNvPr id="15155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1D66AE7-F65F-4D09-A5C9-55F4707CB4F2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49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21B9-E781-412D-935B-7F6FFCF83B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6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Проведены комплексные исследования влияния температурного фактора на структурные особенности сегнетоэлектрика </a:t>
            </a:r>
            <a:r>
              <a:rPr lang="en-US" dirty="0"/>
              <a:t>BaTiO3. </a:t>
            </a:r>
          </a:p>
          <a:p>
            <a:r>
              <a:rPr lang="ru-RU" dirty="0"/>
              <a:t>планируется сравнить значения температур структурных изменений определенные методами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рентгеновской и нейтронной дифракции со значениями определенными с помощью собранной </a:t>
            </a:r>
            <a:r>
              <a:rPr lang="ru-RU" altLang="ru-RU" sz="1200" dirty="0"/>
              <a:t>измерительной системы на основе R&amp;S LCR-метра HM8118 для тестирования емкостных свойств и значений импеданса керамических образцов в интервале температур от 100 К до 650 К. </a:t>
            </a:r>
          </a:p>
          <a:p>
            <a:r>
              <a:rPr lang="en-US" altLang="ru-RU" sz="1200" b="1" dirty="0"/>
              <a:t>Comprehensive studies of the influence of the temperature factor on the structural features of the ferroelectric BaTiO3 have been </a:t>
            </a:r>
            <a:r>
              <a:rPr lang="en-US" altLang="ru-RU" sz="1200" b="1" dirty="0" err="1"/>
              <a:t>conducted.It</a:t>
            </a:r>
            <a:r>
              <a:rPr lang="en-US" altLang="ru-RU" sz="1200" b="1" dirty="0"/>
              <a:t> is planned to compare the values ​​of the temperatures of structural changes determined by X-ray and neutron diffraction methods with the values ​​determined using an assembled measuring system based on the R&amp;S LCR meter HM8118 for testing the capacitive properties and impedance values ​​of ceramic samples in the temperature range from 100 K to 650 K.</a:t>
            </a:r>
          </a:p>
          <a:p>
            <a:endParaRPr lang="en-US" sz="1200" dirty="0"/>
          </a:p>
          <a:p>
            <a:endParaRPr lang="en-US" dirty="0"/>
          </a:p>
          <a:p>
            <a:endParaRPr lang="ru-RU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структуры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BaTiO</a:t>
            </a:r>
            <a:r>
              <a:rPr lang="en-US" altLang="ru-RU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наблюдаемые методом рентгеновской (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нейтронной (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дифракции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изменение диэлектрических свойств (с) от температуры.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DD4B1-42EF-4240-B2F8-23230745BFE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69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21B9-E781-412D-935B-7F6FFCF83BF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запуска реактора ИБР-2, установка НРТ работает в штатном режиме. Продолжаются исследования объектов культурного наследия с различных археологических раскопок Российской Федерации. В качестве примера приводятся результаты нейтронной томографии навершия копья, обнаруженном на могильнике Волна-1 (пос. Волна, Темрюкский район Краснодарского края), принадлежавшем древнегреческому и местному населению Тамани VI–II вв. до н. э. Это один из наиболее исследованных некрополей античного мира эпохи архаики и классики. Представлены фотография навершия (острия) копья, восстановленная из данных нейтронной томографии 3Д модель и продольный срез этой модели.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A6F67-6859-46F0-A8EA-2CFAE9204FB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1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2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1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9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6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5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7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1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4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2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1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CA6BC-A15D-48A9-9E3A-3830A4467D7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B8EC8-4EB5-494D-A564-BDE553E33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97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6.emf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microsoft.com/office/2007/relationships/hdphoto" Target="../media/hdphoto2.wdp"/><Relationship Id="rId5" Type="http://schemas.openxmlformats.org/officeDocument/2006/relationships/image" Target="../media/image83.png"/><Relationship Id="rId15" Type="http://schemas.openxmlformats.org/officeDocument/2006/relationships/image" Target="../media/image90.jpeg"/><Relationship Id="rId10" Type="http://schemas.openxmlformats.org/officeDocument/2006/relationships/image" Target="../media/image87.png"/><Relationship Id="rId4" Type="http://schemas.openxmlformats.org/officeDocument/2006/relationships/image" Target="../media/image82.jpe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9.jpeg"/><Relationship Id="rId7" Type="http://schemas.openxmlformats.org/officeDocument/2006/relationships/image" Target="../media/image33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919288" y="1185497"/>
            <a:ext cx="8424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outcome of spectrometer complex operation after restart of the IBR-2 reactor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968478" y="2689716"/>
            <a:ext cx="64420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D.P. </a:t>
            </a:r>
            <a:r>
              <a:rPr lang="en-US" sz="2000" b="1" dirty="0" err="1">
                <a:solidFill>
                  <a:srgbClr val="008000"/>
                </a:solidFill>
              </a:rPr>
              <a:t>Kozlenko</a:t>
            </a:r>
            <a:endParaRPr lang="ru-RU" sz="2000" dirty="0">
              <a:solidFill>
                <a:srgbClr val="008000"/>
              </a:solidFill>
            </a:endParaRPr>
          </a:p>
          <a:p>
            <a:pPr algn="ctr"/>
            <a:endParaRPr lang="en-US" sz="2000" i="1" dirty="0">
              <a:solidFill>
                <a:srgbClr val="008000"/>
              </a:solidFill>
            </a:endParaRPr>
          </a:p>
          <a:p>
            <a:pPr algn="ctr"/>
            <a:r>
              <a:rPr lang="en-US" sz="2000" i="1" dirty="0">
                <a:solidFill>
                  <a:srgbClr val="008000"/>
                </a:solidFill>
              </a:rPr>
              <a:t>Frank Laboratory of Neutron Physics,                                          Joint Institute for Nuclear Research, 141980 </a:t>
            </a:r>
            <a:r>
              <a:rPr lang="en-US" sz="2000" i="1" dirty="0" err="1">
                <a:solidFill>
                  <a:srgbClr val="008000"/>
                </a:solidFill>
              </a:rPr>
              <a:t>Dubna</a:t>
            </a:r>
            <a:r>
              <a:rPr lang="en-US" sz="2000" i="1" dirty="0">
                <a:solidFill>
                  <a:srgbClr val="008000"/>
                </a:solidFill>
              </a:rPr>
              <a:t>, Russia</a:t>
            </a:r>
            <a:r>
              <a:rPr lang="ru-RU" sz="2000" dirty="0">
                <a:solidFill>
                  <a:srgbClr val="008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24ED0-F94E-D136-5840-FA0B369CC9D7}"/>
              </a:ext>
            </a:extLst>
          </p:cNvPr>
          <p:cNvSpPr txBox="1">
            <a:spLocks/>
          </p:cNvSpPr>
          <p:nvPr/>
        </p:nvSpPr>
        <p:spPr>
          <a:xfrm>
            <a:off x="2086345" y="-147521"/>
            <a:ext cx="7797987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YuMO</a:t>
            </a: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Angle Scattering Spectrometer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structural studies of biological objects and </a:t>
            </a:r>
            <a:r>
              <a:rPr lang="en-US" sz="6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nanosystems</a:t>
            </a:r>
            <a:endParaRPr lang="en-US" sz="6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0E25D-679B-AE47-1515-8190CF42867D}"/>
              </a:ext>
            </a:extLst>
          </p:cNvPr>
          <p:cNvSpPr txBox="1"/>
          <p:nvPr/>
        </p:nvSpPr>
        <p:spPr>
          <a:xfrm>
            <a:off x="6726055" y="672077"/>
            <a:ext cx="5307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Methodical experiments and works were performed: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</a:rPr>
              <a:t>The instrument electronics commissioning after instrument long shutdown;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</a:rPr>
              <a:t>Implementation of upgraded Direct Beam Detector;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</a:rPr>
              <a:t>The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collimator system and chopper adjustment;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</a:rPr>
              <a:t>Tests of the new electronics for the Position Sensitive Detector.</a:t>
            </a:r>
          </a:p>
          <a:p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dirty="0">
                <a:solidFill>
                  <a:srgbClr val="C00000"/>
                </a:solidFill>
              </a:rPr>
              <a:t>In addition, scientific experiments  in the framework of internal research </a:t>
            </a:r>
            <a:r>
              <a:rPr lang="en-US" sz="1400" b="1" dirty="0" err="1">
                <a:solidFill>
                  <a:srgbClr val="C00000"/>
                </a:solidFill>
              </a:rPr>
              <a:t>programme</a:t>
            </a:r>
            <a:r>
              <a:rPr lang="en-US" sz="1400" b="1" dirty="0">
                <a:solidFill>
                  <a:srgbClr val="C00000"/>
                </a:solidFill>
              </a:rPr>
              <a:t> as well as fast proposal experiments were done.</a:t>
            </a:r>
          </a:p>
        </p:txBody>
      </p:sp>
      <p:pic>
        <p:nvPicPr>
          <p:cNvPr id="4" name="Picture 1" descr="A circular object with a circle in the middle&#10;&#10;Description automatically generated">
            <a:extLst>
              <a:ext uri="{FF2B5EF4-FFF2-40B4-BE49-F238E27FC236}">
                <a16:creationId xmlns:a16="http://schemas.microsoft.com/office/drawing/2014/main" id="{4F8C1FFE-8ECF-FB55-0B62-6FF2F6A0F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 bwMode="auto">
          <a:xfrm>
            <a:off x="317031" y="1017017"/>
            <a:ext cx="1799631" cy="1290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2" descr="A blue and red rectangular box with black text&#10;&#10;Description automatically generated">
            <a:extLst>
              <a:ext uri="{FF2B5EF4-FFF2-40B4-BE49-F238E27FC236}">
                <a16:creationId xmlns:a16="http://schemas.microsoft.com/office/drawing/2014/main" id="{E21C5916-4F1B-EF5C-540D-2165F0592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02" y="3190428"/>
            <a:ext cx="1823736" cy="586121"/>
          </a:xfrm>
          <a:prstGeom prst="rect">
            <a:avLst/>
          </a:prstGeom>
          <a:noFill/>
        </p:spPr>
      </p:pic>
      <p:pic>
        <p:nvPicPr>
          <p:cNvPr id="6" name="Picture 9" descr="A math symbols with numbers&#10;&#10;Description automatically generated with medium confidence">
            <a:extLst>
              <a:ext uri="{FF2B5EF4-FFF2-40B4-BE49-F238E27FC236}">
                <a16:creationId xmlns:a16="http://schemas.microsoft.com/office/drawing/2014/main" id="{947D9195-702C-FC20-E97A-7BEBDF8F0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17" y="1178909"/>
            <a:ext cx="2101133" cy="584658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CE201E9-6DEC-4D77-18F5-0D6E37DCCF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6" t="8874" r="12436" b="4050"/>
          <a:stretch/>
        </p:blipFill>
        <p:spPr>
          <a:xfrm>
            <a:off x="2159335" y="1834807"/>
            <a:ext cx="2674722" cy="213685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CC63FCB-4FF9-F06B-8477-1148C2469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74" y="2272894"/>
            <a:ext cx="1108642" cy="975320"/>
          </a:xfrm>
          <a:prstGeom prst="rect">
            <a:avLst/>
          </a:prstGeom>
          <a:ln>
            <a:noFill/>
          </a:ln>
          <a:effectLst>
            <a:outerShdw dist="12700" sx="1000" sy="1000" algn="ctr">
              <a:srgbClr val="000000"/>
            </a:outerShdw>
            <a:softEdge rad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07352-DB4E-663B-182D-481CA53C83F2}"/>
              </a:ext>
            </a:extLst>
          </p:cNvPr>
          <p:cNvSpPr txBox="1"/>
          <p:nvPr/>
        </p:nvSpPr>
        <p:spPr>
          <a:xfrm>
            <a:off x="233206" y="470557"/>
            <a:ext cx="557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Upgrade of Direct Beam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B4FA0-CE4C-8F8E-8C5F-89C010D8D9C5}"/>
              </a:ext>
            </a:extLst>
          </p:cNvPr>
          <p:cNvSpPr txBox="1"/>
          <p:nvPr/>
        </p:nvSpPr>
        <p:spPr>
          <a:xfrm>
            <a:off x="206576" y="799892"/>
            <a:ext cx="562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New B</a:t>
            </a:r>
            <a:r>
              <a:rPr lang="en-US" sz="1400" b="1" baseline="30000" dirty="0">
                <a:solidFill>
                  <a:srgbClr val="0070C0"/>
                </a:solidFill>
              </a:rPr>
              <a:t>10 </a:t>
            </a:r>
            <a:r>
              <a:rPr lang="en-US" sz="1400" b="1" dirty="0">
                <a:solidFill>
                  <a:srgbClr val="0070C0"/>
                </a:solidFill>
              </a:rPr>
              <a:t>converter with sensitive area Ø=80 mm, h=200 </a:t>
            </a:r>
            <a:r>
              <a:rPr lang="en-US" sz="1400" b="1" dirty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sz="1400" b="1" dirty="0">
                <a:solidFill>
                  <a:srgbClr val="0070C0"/>
                </a:solidFill>
              </a:rPr>
              <a:t>m 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95BE1-7B60-27D5-C5FB-3194F1000BBF}"/>
              </a:ext>
            </a:extLst>
          </p:cNvPr>
          <p:cNvSpPr txBox="1"/>
          <p:nvPr/>
        </p:nvSpPr>
        <p:spPr>
          <a:xfrm>
            <a:off x="77211" y="3890219"/>
            <a:ext cx="5733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</a:rPr>
              <a:t>Chopper and Collimators adjustment for optimization of neutron wavelength range 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Picture 14" descr="A diagram of motor steps&#10;&#10;Description automatically generated">
            <a:extLst>
              <a:ext uri="{FF2B5EF4-FFF2-40B4-BE49-F238E27FC236}">
                <a16:creationId xmlns:a16="http://schemas.microsoft.com/office/drawing/2014/main" id="{594C796B-4F9B-EE10-6F6B-F25E9DD525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437" y="4480814"/>
            <a:ext cx="2396821" cy="2100509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AFEABDAD-4DA9-818E-91F5-7B33C7FC7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42" y="4557207"/>
            <a:ext cx="2396821" cy="194772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7D636E7A-4875-B701-7A94-BD53AF1574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624708" y="4897256"/>
            <a:ext cx="1903836" cy="1607673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1258EE3-DBAE-0B12-DF57-CC23A300E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8961" b="17479"/>
          <a:stretch>
            <a:fillRect/>
          </a:stretch>
        </p:blipFill>
        <p:spPr>
          <a:xfrm>
            <a:off x="6767823" y="3337684"/>
            <a:ext cx="1617606" cy="1369265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1F2DFA50-0891-5BF4-B4DA-732FEAC8C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917" t="2550" r="7412" b="3848"/>
          <a:stretch>
            <a:fillRect/>
          </a:stretch>
        </p:blipFill>
        <p:spPr>
          <a:xfrm>
            <a:off x="9329945" y="3350542"/>
            <a:ext cx="1617605" cy="1273708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EA91794E-5627-952E-BD9F-7CE10F9AC2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894" y="4672029"/>
            <a:ext cx="2263620" cy="21247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3567F0-9D08-7E5C-B1E1-490F53705107}"/>
              </a:ext>
            </a:extLst>
          </p:cNvPr>
          <p:cNvSpPr txBox="1"/>
          <p:nvPr/>
        </p:nvSpPr>
        <p:spPr>
          <a:xfrm>
            <a:off x="5540652" y="2895301"/>
            <a:ext cx="6859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Testing of new data acquisition electronics for </a:t>
            </a:r>
            <a:r>
              <a:rPr lang="en-US" sz="1600" b="1" dirty="0" err="1">
                <a:solidFill>
                  <a:srgbClr val="006600"/>
                </a:solidFill>
              </a:rPr>
              <a:t>YuMO</a:t>
            </a:r>
            <a:r>
              <a:rPr lang="en-US" sz="1600" b="1" dirty="0">
                <a:solidFill>
                  <a:srgbClr val="006600"/>
                </a:solidFill>
              </a:rPr>
              <a:t> PSD Detector</a:t>
            </a:r>
            <a:endParaRPr lang="ru-RU" sz="1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2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73EEB4-FACB-4AA3-7692-A1494F349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20" y="310539"/>
            <a:ext cx="4442284" cy="161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6408CB-D4B4-3187-DECD-8A258FCC34BB}"/>
              </a:ext>
            </a:extLst>
          </p:cNvPr>
          <p:cNvSpPr txBox="1"/>
          <p:nvPr/>
        </p:nvSpPr>
        <p:spPr>
          <a:xfrm>
            <a:off x="391664" y="-43404"/>
            <a:ext cx="11414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REMUR Reflectometer with Polarized Neutrons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magnetic and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structural properties of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layered nanostructures and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 films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33C14-D344-F23F-8831-6A02DF0E89D7}"/>
              </a:ext>
            </a:extLst>
          </p:cNvPr>
          <p:cNvSpPr txBox="1"/>
          <p:nvPr/>
        </p:nvSpPr>
        <p:spPr>
          <a:xfrm>
            <a:off x="5915984" y="1096588"/>
            <a:ext cx="573801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</a:rPr>
              <a:t>The </a:t>
            </a:r>
            <a:r>
              <a:rPr lang="en-US" sz="1400" b="1" dirty="0">
                <a:solidFill>
                  <a:srgbClr val="C00000"/>
                </a:solidFill>
              </a:rPr>
              <a:t>new </a:t>
            </a:r>
            <a:r>
              <a:rPr lang="ru-RU" sz="1400" b="1" dirty="0" err="1">
                <a:solidFill>
                  <a:srgbClr val="C00000"/>
                </a:solidFill>
              </a:rPr>
              <a:t>prototype</a:t>
            </a:r>
            <a:r>
              <a:rPr lang="en-US" sz="1400" b="1" dirty="0">
                <a:solidFill>
                  <a:srgbClr val="C00000"/>
                </a:solidFill>
              </a:rPr>
              <a:t> system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for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reflectometric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studies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in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static</a:t>
            </a:r>
            <a:r>
              <a:rPr lang="ru-RU" sz="1400" b="1" dirty="0">
                <a:solidFill>
                  <a:srgbClr val="C00000"/>
                </a:solidFill>
              </a:rPr>
              <a:t> and </a:t>
            </a:r>
            <a:r>
              <a:rPr lang="ru-RU" sz="1400" b="1" dirty="0" err="1">
                <a:solidFill>
                  <a:srgbClr val="C00000"/>
                </a:solidFill>
              </a:rPr>
              <a:t>oscillating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magnetic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fields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was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manufactured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and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tested.</a:t>
            </a:r>
            <a:endParaRPr lang="en-GB" sz="1400" b="1" dirty="0">
              <a:solidFill>
                <a:srgbClr val="C00000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</a:rPr>
              <a:t>The </a:t>
            </a:r>
            <a:r>
              <a:rPr lang="ru-RU" sz="1400" b="1" dirty="0" err="1">
                <a:solidFill>
                  <a:srgbClr val="C00000"/>
                </a:solidFill>
              </a:rPr>
              <a:t>neutron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reflection</a:t>
            </a:r>
            <a:r>
              <a:rPr lang="en-US" sz="1400" b="1" dirty="0">
                <a:solidFill>
                  <a:srgbClr val="C00000"/>
                </a:solidFill>
              </a:rPr>
              <a:t> spectra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in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static</a:t>
            </a:r>
            <a:r>
              <a:rPr lang="ru-RU" sz="1400" b="1" dirty="0">
                <a:solidFill>
                  <a:srgbClr val="C00000"/>
                </a:solidFill>
              </a:rPr>
              <a:t> and </a:t>
            </a:r>
            <a:r>
              <a:rPr lang="ru-RU" sz="1400" b="1" dirty="0" err="1">
                <a:solidFill>
                  <a:srgbClr val="C00000"/>
                </a:solidFill>
              </a:rPr>
              <a:t>oscillating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fields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for</a:t>
            </a:r>
            <a:r>
              <a:rPr lang="ru-RU" sz="1400" b="1" dirty="0">
                <a:solidFill>
                  <a:srgbClr val="C00000"/>
                </a:solidFill>
              </a:rPr>
              <a:t> a </a:t>
            </a:r>
            <a:r>
              <a:rPr lang="en-US" sz="1400" b="1" dirty="0">
                <a:solidFill>
                  <a:srgbClr val="C00000"/>
                </a:solidFill>
              </a:rPr>
              <a:t>model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ferromagnetic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sample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were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measured.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4C8421-9E85-6A15-A22A-762F76CDD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29" y="1493180"/>
            <a:ext cx="1994685" cy="12689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2AFCDA-5F9E-9AE7-0BEE-458373D4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82" y="3565682"/>
            <a:ext cx="4071265" cy="31679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B8A591-6337-FD66-C36F-5C3A48E74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284" y="3443272"/>
            <a:ext cx="4208434" cy="34127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895C12-6617-BB72-0DBE-D0F525984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0"/>
          <a:stretch/>
        </p:blipFill>
        <p:spPr>
          <a:xfrm>
            <a:off x="8600987" y="3636889"/>
            <a:ext cx="2722271" cy="2269133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32FBFDB7-24D0-87EA-CF81-19A33857F94F}"/>
              </a:ext>
            </a:extLst>
          </p:cNvPr>
          <p:cNvSpPr/>
          <p:nvPr/>
        </p:nvSpPr>
        <p:spPr>
          <a:xfrm rot="5400000">
            <a:off x="4984346" y="3423155"/>
            <a:ext cx="317500" cy="35292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96AC45-299B-3384-33E0-5289F84E9EBC}"/>
              </a:ext>
            </a:extLst>
          </p:cNvPr>
          <p:cNvSpPr txBox="1"/>
          <p:nvPr/>
        </p:nvSpPr>
        <p:spPr>
          <a:xfrm>
            <a:off x="4424714" y="3196181"/>
            <a:ext cx="203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Influence of RF magnetic field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83C02-123F-5573-1095-68A6A8D7A9AD}"/>
              </a:ext>
            </a:extLst>
          </p:cNvPr>
          <p:cNvSpPr txBox="1"/>
          <p:nvPr/>
        </p:nvSpPr>
        <p:spPr>
          <a:xfrm>
            <a:off x="803936" y="2822118"/>
            <a:ext cx="1022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Neutron spectra obtained with the new module for Fe(500 </a:t>
            </a:r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en-US" b="1" dirty="0">
                <a:solidFill>
                  <a:srgbClr val="006600"/>
                </a:solidFill>
              </a:rPr>
              <a:t>)//CaTiO3  nanostructure.</a:t>
            </a:r>
            <a:endParaRPr lang="ru-RU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0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8DA16E-3108-753F-1B8D-6C3EF81CEF3D}"/>
              </a:ext>
            </a:extLst>
          </p:cNvPr>
          <p:cNvSpPr txBox="1"/>
          <p:nvPr/>
        </p:nvSpPr>
        <p:spPr>
          <a:xfrm>
            <a:off x="538952" y="-12719"/>
            <a:ext cx="11414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 Reflectometer with Polarized Neutrons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structural and magnetic properties of thin films and layered nanostructures</a:t>
            </a:r>
            <a:endParaRPr lang="ru-RU" dirty="0"/>
          </a:p>
        </p:txBody>
      </p:sp>
      <p:pic>
        <p:nvPicPr>
          <p:cNvPr id="5" name="Изображение 12" descr="Graph3">
            <a:extLst>
              <a:ext uri="{FF2B5EF4-FFF2-40B4-BE49-F238E27FC236}">
                <a16:creationId xmlns:a16="http://schemas.microsoft.com/office/drawing/2014/main" id="{94920D34-EAD0-7499-B7EB-A6BF56521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3" t="12614" r="10746" b="1879"/>
          <a:stretch>
            <a:fillRect/>
          </a:stretch>
        </p:blipFill>
        <p:spPr>
          <a:xfrm>
            <a:off x="4305807" y="891417"/>
            <a:ext cx="3077867" cy="2492050"/>
          </a:xfrm>
          <a:prstGeom prst="rect">
            <a:avLst/>
          </a:prstGeom>
        </p:spPr>
      </p:pic>
      <p:pic>
        <p:nvPicPr>
          <p:cNvPr id="6" name="Изображение 11" descr="db">
            <a:extLst>
              <a:ext uri="{FF2B5EF4-FFF2-40B4-BE49-F238E27FC236}">
                <a16:creationId xmlns:a16="http://schemas.microsoft.com/office/drawing/2014/main" id="{A9D2292C-251A-634D-8564-F7EC2F416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2" t="8482" r="10656" b="3117"/>
          <a:stretch>
            <a:fillRect/>
          </a:stretch>
        </p:blipFill>
        <p:spPr>
          <a:xfrm>
            <a:off x="384056" y="836001"/>
            <a:ext cx="3303330" cy="2580442"/>
          </a:xfrm>
          <a:prstGeom prst="rect">
            <a:avLst/>
          </a:prstGeom>
        </p:spPr>
      </p:pic>
      <p:pic>
        <p:nvPicPr>
          <p:cNvPr id="7" name="Изображение 10" descr="bragg">
            <a:extLst>
              <a:ext uri="{FF2B5EF4-FFF2-40B4-BE49-F238E27FC236}">
                <a16:creationId xmlns:a16="http://schemas.microsoft.com/office/drawing/2014/main" id="{07FE8E83-09C4-028B-BF7E-55CA61F0D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2" t="6265" r="9818" b="3718"/>
          <a:stretch>
            <a:fillRect/>
          </a:stretch>
        </p:blipFill>
        <p:spPr>
          <a:xfrm>
            <a:off x="7788669" y="764045"/>
            <a:ext cx="3174830" cy="2565729"/>
          </a:xfrm>
          <a:prstGeom prst="rect">
            <a:avLst/>
          </a:prstGeom>
        </p:spPr>
      </p:pic>
      <p:sp>
        <p:nvSpPr>
          <p:cNvPr id="8" name="Текстовое поле 4">
            <a:extLst>
              <a:ext uri="{FF2B5EF4-FFF2-40B4-BE49-F238E27FC236}">
                <a16:creationId xmlns:a16="http://schemas.microsoft.com/office/drawing/2014/main" id="{523BECA8-8C4F-0A6A-9BEA-0455CB77AB86}"/>
              </a:ext>
            </a:extLst>
          </p:cNvPr>
          <p:cNvSpPr txBox="1"/>
          <p:nvPr/>
        </p:nvSpPr>
        <p:spPr>
          <a:xfrm>
            <a:off x="673016" y="3259723"/>
            <a:ext cx="3010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C00000"/>
                </a:solidFill>
                <a:cs typeface="Times New Roman" panose="02020603050405020304" charset="0"/>
              </a:rPr>
              <a:t>Direct beam measurements</a:t>
            </a:r>
          </a:p>
        </p:txBody>
      </p:sp>
      <p:sp>
        <p:nvSpPr>
          <p:cNvPr id="9" name="Текстовое поле 4">
            <a:extLst>
              <a:ext uri="{FF2B5EF4-FFF2-40B4-BE49-F238E27FC236}">
                <a16:creationId xmlns:a16="http://schemas.microsoft.com/office/drawing/2014/main" id="{0690757C-D4C7-4253-B09A-937019CBC679}"/>
              </a:ext>
            </a:extLst>
          </p:cNvPr>
          <p:cNvSpPr txBox="1"/>
          <p:nvPr/>
        </p:nvSpPr>
        <p:spPr>
          <a:xfrm>
            <a:off x="4730617" y="3283823"/>
            <a:ext cx="235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 measurements</a:t>
            </a:r>
          </a:p>
        </p:txBody>
      </p:sp>
      <p:sp>
        <p:nvSpPr>
          <p:cNvPr id="10" name="Текстовое поле 4">
            <a:extLst>
              <a:ext uri="{FF2B5EF4-FFF2-40B4-BE49-F238E27FC236}">
                <a16:creationId xmlns:a16="http://schemas.microsoft.com/office/drawing/2014/main" id="{6B82B829-CB4D-055F-368D-4BEB4A83F6D2}"/>
              </a:ext>
            </a:extLst>
          </p:cNvPr>
          <p:cNvSpPr txBox="1"/>
          <p:nvPr/>
        </p:nvSpPr>
        <p:spPr>
          <a:xfrm>
            <a:off x="7441171" y="3176101"/>
            <a:ext cx="486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C00000"/>
                </a:solidFill>
                <a:cs typeface="Times New Roman" panose="02020603050405020304" charset="0"/>
              </a:rPr>
              <a:t>Calibration measurements with a reference sample </a:t>
            </a:r>
            <a:r>
              <a:rPr lang="en-US" sz="1400" b="1" dirty="0">
                <a:solidFill>
                  <a:srgbClr val="C00000"/>
                </a:solidFill>
              </a:rPr>
              <a:t>[Ni(84Å)Ti(70Å)]x4/Si</a:t>
            </a:r>
            <a:endParaRPr lang="en-US" altLang="en-US" sz="1400" b="1" dirty="0">
              <a:solidFill>
                <a:srgbClr val="C00000"/>
              </a:solidFill>
              <a:cs typeface="Times New Roman" panose="020206030504050203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B96BE-B750-28ED-8F5D-7C09FC2E8AE9}"/>
              </a:ext>
            </a:extLst>
          </p:cNvPr>
          <p:cNvSpPr txBox="1"/>
          <p:nvPr/>
        </p:nvSpPr>
        <p:spPr>
          <a:xfrm>
            <a:off x="3539465" y="579379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Methodical experiments and works were performed</a:t>
            </a:r>
            <a:endParaRPr lang="ru-RU" dirty="0"/>
          </a:p>
        </p:txBody>
      </p:sp>
      <p:sp>
        <p:nvSpPr>
          <p:cNvPr id="11" name="Текстовое поле 4">
            <a:extLst>
              <a:ext uri="{FF2B5EF4-FFF2-40B4-BE49-F238E27FC236}">
                <a16:creationId xmlns:a16="http://schemas.microsoft.com/office/drawing/2014/main" id="{835ACD5B-AACB-8970-E6E3-18E8EA8BF47C}"/>
              </a:ext>
            </a:extLst>
          </p:cNvPr>
          <p:cNvSpPr txBox="1"/>
          <p:nvPr/>
        </p:nvSpPr>
        <p:spPr>
          <a:xfrm>
            <a:off x="1625078" y="3557277"/>
            <a:ext cx="8439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6600"/>
                </a:solidFill>
                <a:cs typeface="Times New Roman" panose="02020603050405020304" charset="0"/>
              </a:rPr>
              <a:t>Test measurements</a:t>
            </a:r>
            <a:r>
              <a:rPr lang="ru-RU" altLang="en-US" sz="1600" b="1" dirty="0">
                <a:solidFill>
                  <a:srgbClr val="006600"/>
                </a:solidFill>
                <a:cs typeface="Times New Roman" panose="02020603050405020304" charset="0"/>
              </a:rPr>
              <a:t> </a:t>
            </a:r>
            <a:r>
              <a:rPr lang="en-US" altLang="en-US" sz="1600" b="1" dirty="0">
                <a:solidFill>
                  <a:srgbClr val="006600"/>
                </a:solidFill>
                <a:cs typeface="Times New Roman" panose="02020603050405020304" charset="0"/>
              </a:rPr>
              <a:t>of detection system </a:t>
            </a:r>
            <a:r>
              <a:rPr lang="ru-RU" altLang="en-US" sz="1600" b="1" u="sng" baseline="30000" dirty="0">
                <a:solidFill>
                  <a:srgbClr val="006600"/>
                </a:solidFill>
                <a:cs typeface="Times New Roman" panose="02020603050405020304" charset="0"/>
              </a:rPr>
              <a:t>10</a:t>
            </a:r>
            <a:r>
              <a:rPr lang="en-US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B</a:t>
            </a:r>
            <a:r>
              <a:rPr lang="ru-RU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-</a:t>
            </a:r>
            <a:r>
              <a:rPr lang="en-US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RPC </a:t>
            </a:r>
            <a:r>
              <a:rPr lang="ru-RU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+</a:t>
            </a:r>
            <a:r>
              <a:rPr lang="en-US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 digitizer</a:t>
            </a:r>
            <a:r>
              <a:rPr lang="ru-RU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 С</a:t>
            </a:r>
            <a:r>
              <a:rPr lang="en-US" altLang="en-US" sz="1600" b="1" u="sng" dirty="0">
                <a:solidFill>
                  <a:srgbClr val="006600"/>
                </a:solidFill>
                <a:cs typeface="Times New Roman" panose="02020603050405020304" charset="0"/>
              </a:rPr>
              <a:t>AEN N6730</a:t>
            </a:r>
          </a:p>
        </p:txBody>
      </p:sp>
      <p:pic>
        <p:nvPicPr>
          <p:cNvPr id="12" name="Изображение 7">
            <a:extLst>
              <a:ext uri="{FF2B5EF4-FFF2-40B4-BE49-F238E27FC236}">
                <a16:creationId xmlns:a16="http://schemas.microsoft.com/office/drawing/2014/main" id="{C0B07E7E-4E96-2D19-8678-33C64A7E5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662" y="3876359"/>
            <a:ext cx="3170264" cy="24301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Текстовое поле 9">
            <a:extLst>
              <a:ext uri="{FF2B5EF4-FFF2-40B4-BE49-F238E27FC236}">
                <a16:creationId xmlns:a16="http://schemas.microsoft.com/office/drawing/2014/main" id="{07240FE0-D0F7-E44D-7B1C-08A9A0982DD4}"/>
              </a:ext>
            </a:extLst>
          </p:cNvPr>
          <p:cNvSpPr txBox="1"/>
          <p:nvPr/>
        </p:nvSpPr>
        <p:spPr>
          <a:xfrm>
            <a:off x="8680644" y="4890770"/>
            <a:ext cx="3623434" cy="2884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1400" b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Two beam profiles obtained by the prototype and the </a:t>
            </a:r>
            <a:r>
              <a:rPr lang="en-US" altLang="en-US" sz="1400" b="1" baseline="30000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3</a:t>
            </a:r>
            <a:r>
              <a:rPr lang="en-US" altLang="en-US" sz="1400" b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He-MWPC are compared:</a:t>
            </a:r>
          </a:p>
          <a:p>
            <a:r>
              <a:rPr lang="ru-RU" altLang="en-US" sz="1400" b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 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bin size of prototype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0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.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16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mm</a:t>
            </a:r>
          </a:p>
          <a:p>
            <a:r>
              <a:rPr lang="en-US" altLang="ru-RU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 - bin size of </a:t>
            </a:r>
            <a:r>
              <a:rPr lang="en-US" altLang="en-US" sz="1400" b="1" i="1" baseline="30000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3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He-MWPC </a:t>
            </a:r>
            <a:r>
              <a:rPr lang="ru-RU" altLang="ru-RU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1</a:t>
            </a:r>
            <a:r>
              <a:rPr lang="en-US" altLang="ru-RU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.</a:t>
            </a:r>
            <a:r>
              <a:rPr lang="ru-RU" altLang="ru-RU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24 </a:t>
            </a:r>
            <a:r>
              <a:rPr lang="en-US" altLang="ru-RU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mm</a:t>
            </a:r>
            <a:endParaRPr lang="en-US" altLang="ru-RU" sz="1400" b="1" i="1" dirty="0">
              <a:solidFill>
                <a:srgbClr val="002060"/>
              </a:solidFill>
              <a:sym typeface="+mn-ea"/>
            </a:endParaRPr>
          </a:p>
          <a:p>
            <a:endParaRPr lang="ru-RU" altLang="en-US" sz="1400" b="1" dirty="0">
              <a:solidFill>
                <a:srgbClr val="002060"/>
              </a:solidFill>
              <a:cs typeface="Times New Roman" panose="02020603050405020304" charset="0"/>
            </a:endParaRPr>
          </a:p>
          <a:p>
            <a:r>
              <a:rPr lang="en-US" altLang="en-US" sz="1400" b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Operating characteristics were determined:</a:t>
            </a:r>
          </a:p>
          <a:p>
            <a:r>
              <a:rPr lang="en-US" altLang="en-US" sz="1400" b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- efficiency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</a:t>
            </a:r>
            <a:r>
              <a:rPr lang="en-US" altLang="ru-RU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1.88 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%</a:t>
            </a:r>
            <a:endParaRPr lang="en-US" altLang="en-US" sz="1400" b="1" i="1" dirty="0">
              <a:solidFill>
                <a:srgbClr val="002060"/>
              </a:solidFill>
              <a:cs typeface="Times New Roman" panose="02020603050405020304" charset="0"/>
              <a:sym typeface="+mn-ea"/>
            </a:endParaRPr>
          </a:p>
          <a:p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 - time resolution 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2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.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6 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ns</a:t>
            </a:r>
          </a:p>
          <a:p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  - spatial resolution 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1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.</a:t>
            </a:r>
            <a:r>
              <a:rPr lang="ru-RU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46 </a:t>
            </a:r>
            <a:r>
              <a:rPr lang="en-US" altLang="en-US" sz="1400" b="1" i="1" dirty="0">
                <a:solidFill>
                  <a:srgbClr val="002060"/>
                </a:solidFill>
                <a:cs typeface="Times New Roman" panose="02020603050405020304" charset="0"/>
                <a:sym typeface="+mn-ea"/>
              </a:rPr>
              <a:t>mm</a:t>
            </a:r>
            <a:endParaRPr lang="ru-RU" altLang="en-US" sz="1400" b="1" i="1" dirty="0">
              <a:solidFill>
                <a:srgbClr val="002060"/>
              </a:solidFill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ABA35E46-73CE-9D33-F884-585CACB28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67462"/>
              </p:ext>
            </p:extLst>
          </p:nvPr>
        </p:nvGraphicFramePr>
        <p:xfrm>
          <a:off x="2767474" y="3896526"/>
          <a:ext cx="3050273" cy="243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914775" imgH="3000375" progId="Origin95.Graph">
                  <p:embed/>
                </p:oleObj>
              </mc:Choice>
              <mc:Fallback>
                <p:oleObj r:id="rId6" imgW="3914775" imgH="3000375" progId="Origin95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67474" y="3896526"/>
                        <a:ext cx="3050273" cy="2436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Изображение 16">
            <a:extLst>
              <a:ext uri="{FF2B5EF4-FFF2-40B4-BE49-F238E27FC236}">
                <a16:creationId xmlns:a16="http://schemas.microsoft.com/office/drawing/2014/main" id="{019A2DF1-9648-6426-C950-D66A9D5DF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2289" y="3980810"/>
            <a:ext cx="2861309" cy="2078189"/>
          </a:xfrm>
          <a:prstGeom prst="rect">
            <a:avLst/>
          </a:prstGeom>
        </p:spPr>
      </p:pic>
      <p:sp>
        <p:nvSpPr>
          <p:cNvPr id="16" name="Текстовое поле 17">
            <a:extLst>
              <a:ext uri="{FF2B5EF4-FFF2-40B4-BE49-F238E27FC236}">
                <a16:creationId xmlns:a16="http://schemas.microsoft.com/office/drawing/2014/main" id="{943A425B-94D1-70AA-62B7-436E09119341}"/>
              </a:ext>
            </a:extLst>
          </p:cNvPr>
          <p:cNvSpPr txBox="1"/>
          <p:nvPr/>
        </p:nvSpPr>
        <p:spPr>
          <a:xfrm>
            <a:off x="160317" y="6188710"/>
            <a:ext cx="284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400" b="1" dirty="0">
                <a:solidFill>
                  <a:srgbClr val="C00000"/>
                </a:solidFill>
                <a:cs typeface="Times New Roman" panose="02020603050405020304" charset="0"/>
              </a:rPr>
              <a:t>Direct beam profile measurement by two types of detectors</a:t>
            </a:r>
          </a:p>
        </p:txBody>
      </p:sp>
      <p:sp>
        <p:nvSpPr>
          <p:cNvPr id="17" name="Текстовое поле 19">
            <a:extLst>
              <a:ext uri="{FF2B5EF4-FFF2-40B4-BE49-F238E27FC236}">
                <a16:creationId xmlns:a16="http://schemas.microsoft.com/office/drawing/2014/main" id="{4CFC88D7-2FEC-F6BD-C38B-24A134C13570}"/>
              </a:ext>
            </a:extLst>
          </p:cNvPr>
          <p:cNvSpPr txBox="1"/>
          <p:nvPr/>
        </p:nvSpPr>
        <p:spPr>
          <a:xfrm>
            <a:off x="2927723" y="6202859"/>
            <a:ext cx="271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400" b="1" dirty="0">
                <a:solidFill>
                  <a:srgbClr val="C00000"/>
                </a:solidFill>
                <a:cs typeface="Times New Roman" panose="02020603050405020304" charset="0"/>
              </a:rPr>
              <a:t>Spatial resolution determination by shifting of the cadmium slit</a:t>
            </a:r>
          </a:p>
        </p:txBody>
      </p:sp>
      <p:sp>
        <p:nvSpPr>
          <p:cNvPr id="18" name="Текстовое поле 20">
            <a:extLst>
              <a:ext uri="{FF2B5EF4-FFF2-40B4-BE49-F238E27FC236}">
                <a16:creationId xmlns:a16="http://schemas.microsoft.com/office/drawing/2014/main" id="{694571EF-5206-A34B-4DB0-DFFC6621AA09}"/>
              </a:ext>
            </a:extLst>
          </p:cNvPr>
          <p:cNvSpPr txBox="1"/>
          <p:nvPr/>
        </p:nvSpPr>
        <p:spPr>
          <a:xfrm>
            <a:off x="5510380" y="6058999"/>
            <a:ext cx="3170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400" b="1" dirty="0">
                <a:solidFill>
                  <a:srgbClr val="C00000"/>
                </a:solidFill>
                <a:cs typeface="Times New Roman" panose="02020603050405020304" charset="0"/>
              </a:rPr>
              <a:t>Time resolution is the standard deviation of the sum of the arrival times of signals at both ends of the delay line</a:t>
            </a:r>
            <a:endParaRPr lang="ru-RU" altLang="en-US" sz="1400" b="1" dirty="0">
              <a:solidFill>
                <a:srgbClr val="C00000"/>
              </a:solidFill>
              <a:cs typeface="Times New Roman" panose="0202060305040502030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9D36BC-E1D4-6542-BF0F-F4C844141D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57" y="3653418"/>
            <a:ext cx="1403315" cy="10726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1437F67-A7DF-8AD9-85EC-AD36A7824A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48" y="3659690"/>
            <a:ext cx="1198290" cy="10516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105141C-FDBD-16D3-282E-B112FB01699A}"/>
              </a:ext>
            </a:extLst>
          </p:cNvPr>
          <p:cNvSpPr txBox="1"/>
          <p:nvPr/>
        </p:nvSpPr>
        <p:spPr>
          <a:xfrm>
            <a:off x="8997262" y="4678823"/>
            <a:ext cx="114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>
                <a:solidFill>
                  <a:srgbClr val="006600"/>
                </a:solidFill>
              </a:rPr>
              <a:t>10</a:t>
            </a:r>
            <a:r>
              <a:rPr lang="en-US" sz="1600" b="1" dirty="0">
                <a:solidFill>
                  <a:srgbClr val="006600"/>
                </a:solidFill>
              </a:rPr>
              <a:t>B - RPC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BA699-538F-8EF5-8B20-B7159B9DE98B}"/>
              </a:ext>
            </a:extLst>
          </p:cNvPr>
          <p:cNvSpPr txBox="1"/>
          <p:nvPr/>
        </p:nvSpPr>
        <p:spPr>
          <a:xfrm>
            <a:off x="10516940" y="4685571"/>
            <a:ext cx="134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1" baseline="30000" dirty="0">
                <a:solidFill>
                  <a:srgbClr val="006600"/>
                </a:solidFill>
                <a:cs typeface="Times New Roman" panose="02020603050405020304" charset="0"/>
                <a:sym typeface="+mn-ea"/>
              </a:rPr>
              <a:t>3</a:t>
            </a:r>
            <a:r>
              <a:rPr lang="en-US" altLang="en-US" sz="1600" b="1" dirty="0">
                <a:solidFill>
                  <a:srgbClr val="006600"/>
                </a:solidFill>
                <a:cs typeface="Times New Roman" panose="02020603050405020304" charset="0"/>
                <a:sym typeface="+mn-ea"/>
              </a:rPr>
              <a:t>He-MWPC</a:t>
            </a:r>
            <a:endParaRPr lang="ru-RU" sz="1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31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4AA99-7718-0587-2F98-0D63C728BF3D}"/>
              </a:ext>
            </a:extLst>
          </p:cNvPr>
          <p:cNvSpPr txBox="1"/>
          <p:nvPr/>
        </p:nvSpPr>
        <p:spPr>
          <a:xfrm>
            <a:off x="3176688" y="-70539"/>
            <a:ext cx="5791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GRAINS Reflectometer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structural studies of soft and liquid interfaces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ABE263-55AA-1868-4F85-563245F55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9571" r="12334" b="3526"/>
          <a:stretch/>
        </p:blipFill>
        <p:spPr>
          <a:xfrm>
            <a:off x="3752871" y="753189"/>
            <a:ext cx="3464181" cy="2643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25CD94-EB9A-0718-4053-E407D77DE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7435" r="9642" b="3702"/>
          <a:stretch/>
        </p:blipFill>
        <p:spPr>
          <a:xfrm>
            <a:off x="223589" y="718938"/>
            <a:ext cx="3529282" cy="26735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534446-BDA0-715C-BA46-9A327378F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9" t="9246" r="38358" b="51904"/>
          <a:stretch/>
        </p:blipFill>
        <p:spPr>
          <a:xfrm>
            <a:off x="7693805" y="859605"/>
            <a:ext cx="3529282" cy="2186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11BBD8-657A-2AC0-87D4-B59BAB33C553}"/>
              </a:ext>
            </a:extLst>
          </p:cNvPr>
          <p:cNvSpPr txBox="1"/>
          <p:nvPr/>
        </p:nvSpPr>
        <p:spPr>
          <a:xfrm>
            <a:off x="3539465" y="495668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Methodical experiments and works were performed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A77A3-FA8A-5025-3C6D-3DDECF1D64D2}"/>
              </a:ext>
            </a:extLst>
          </p:cNvPr>
          <p:cNvSpPr txBox="1"/>
          <p:nvPr/>
        </p:nvSpPr>
        <p:spPr>
          <a:xfrm>
            <a:off x="898137" y="3248999"/>
            <a:ext cx="3070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Optimization of chopper mode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B20E6-14B4-56FD-9F7F-33ABD47FB5E8}"/>
              </a:ext>
            </a:extLst>
          </p:cNvPr>
          <p:cNvSpPr txBox="1"/>
          <p:nvPr/>
        </p:nvSpPr>
        <p:spPr>
          <a:xfrm>
            <a:off x="5484961" y="3311384"/>
            <a:ext cx="504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Calibration measurements: [Ni</a:t>
            </a:r>
            <a:r>
              <a:rPr lang="en-US" sz="1400" b="1" baseline="-25000" dirty="0">
                <a:solidFill>
                  <a:srgbClr val="C00000"/>
                </a:solidFill>
              </a:rPr>
              <a:t>0.9</a:t>
            </a:r>
            <a:r>
              <a:rPr lang="en-US" sz="1400" b="1" dirty="0">
                <a:solidFill>
                  <a:srgbClr val="C00000"/>
                </a:solidFill>
              </a:rPr>
              <a:t>Mo</a:t>
            </a:r>
            <a:r>
              <a:rPr lang="en-US" sz="1400" b="1" baseline="-25000" dirty="0">
                <a:solidFill>
                  <a:srgbClr val="C00000"/>
                </a:solidFill>
              </a:rPr>
              <a:t>0.1</a:t>
            </a:r>
            <a:r>
              <a:rPr lang="en-US" sz="1400" b="1" dirty="0">
                <a:solidFill>
                  <a:srgbClr val="C00000"/>
                </a:solidFill>
              </a:rPr>
              <a:t> 6 nm/Ti 6 nm]</a:t>
            </a:r>
            <a:r>
              <a:rPr lang="en-US" sz="1400" b="1" baseline="-25000" dirty="0">
                <a:solidFill>
                  <a:srgbClr val="C00000"/>
                </a:solidFill>
              </a:rPr>
              <a:t>8</a:t>
            </a:r>
            <a:r>
              <a:rPr lang="en-US" sz="1400" b="1" dirty="0">
                <a:solidFill>
                  <a:srgbClr val="C00000"/>
                </a:solidFill>
              </a:rPr>
              <a:t> /float glass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1D3C7D-188A-3435-0C6F-74D905726ACF}"/>
              </a:ext>
            </a:extLst>
          </p:cNvPr>
          <p:cNvSpPr/>
          <p:nvPr/>
        </p:nvSpPr>
        <p:spPr>
          <a:xfrm>
            <a:off x="3092388" y="3614778"/>
            <a:ext cx="5965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Studies of thin silicate films doped with Pt/Pd nanoparticles</a:t>
            </a:r>
            <a:endParaRPr lang="ru-RU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83CA35-B927-F775-0247-9728EE02E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370" y="3825904"/>
            <a:ext cx="4405258" cy="3007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5AF3AA-2D43-0748-CF0B-A0429CAAF90A}"/>
              </a:ext>
            </a:extLst>
          </p:cNvPr>
          <p:cNvSpPr txBox="1"/>
          <p:nvPr/>
        </p:nvSpPr>
        <p:spPr>
          <a:xfrm>
            <a:off x="98582" y="4065439"/>
            <a:ext cx="473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Collaboration with IMC PNPI NRC KI, St.-Petersburg</a:t>
            </a:r>
            <a:endParaRPr lang="ru-RU" sz="1600" dirty="0">
              <a:solidFill>
                <a:srgbClr val="002060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DB23664-9B14-A955-FA71-B6EB0DE2819E}"/>
              </a:ext>
            </a:extLst>
          </p:cNvPr>
          <p:cNvGrpSpPr/>
          <p:nvPr/>
        </p:nvGrpSpPr>
        <p:grpSpPr>
          <a:xfrm>
            <a:off x="8442194" y="3860144"/>
            <a:ext cx="3928050" cy="3007000"/>
            <a:chOff x="8442194" y="3851000"/>
            <a:chExt cx="3928050" cy="3007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E92B916-5D38-6D4E-1305-19B5DBB15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2194" y="3851000"/>
              <a:ext cx="3928050" cy="3007000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C875A83-E81D-C211-12B3-1665F085D53E}"/>
                </a:ext>
              </a:extLst>
            </p:cNvPr>
            <p:cNvSpPr/>
            <p:nvPr/>
          </p:nvSpPr>
          <p:spPr>
            <a:xfrm>
              <a:off x="10196145" y="5329404"/>
              <a:ext cx="14526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37±2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</a:p>
            <a:p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2.1±0.3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  <a:endParaRPr lang="ru-RU" sz="1600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1299261-C731-CFCA-8FA1-EE7ADFB7AB1E}"/>
              </a:ext>
            </a:extLst>
          </p:cNvPr>
          <p:cNvGrpSpPr/>
          <p:nvPr/>
        </p:nvGrpSpPr>
        <p:grpSpPr>
          <a:xfrm>
            <a:off x="35225" y="4535489"/>
            <a:ext cx="4302637" cy="2156723"/>
            <a:chOff x="35225" y="4535489"/>
            <a:chExt cx="4302637" cy="215672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111F28E-0C59-23C0-E0DA-F033C499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74" y="4535489"/>
              <a:ext cx="4060288" cy="19021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2A01EA-6E21-6BB0-50AA-5B7B71B16542}"/>
                </a:ext>
              </a:extLst>
            </p:cNvPr>
            <p:cNvSpPr txBox="1"/>
            <p:nvPr/>
          </p:nvSpPr>
          <p:spPr>
            <a:xfrm>
              <a:off x="2173638" y="6415213"/>
              <a:ext cx="428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TOF</a:t>
              </a:r>
              <a:endParaRPr lang="ru-RU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149700-347A-4A62-049F-AD380C270702}"/>
                </a:ext>
              </a:extLst>
            </p:cNvPr>
            <p:cNvSpPr txBox="1"/>
            <p:nvPr/>
          </p:nvSpPr>
          <p:spPr>
            <a:xfrm>
              <a:off x="35225" y="5238320"/>
              <a:ext cx="2568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Z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883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A0DA3-66D2-4961-26B5-809A6B3AF6FD}"/>
              </a:ext>
            </a:extLst>
          </p:cNvPr>
          <p:cNvSpPr txBox="1"/>
          <p:nvPr/>
        </p:nvSpPr>
        <p:spPr>
          <a:xfrm>
            <a:off x="460008" y="-25008"/>
            <a:ext cx="11414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NERA Inelastic Neutron Scattering Spectrometer in Inverted Geometry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vibrational dynamics of materials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55BF7-2C4E-045A-1B9D-4E9EB65BA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692" y="1310244"/>
            <a:ext cx="7946865" cy="3892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68A470-E28C-939E-E6E8-85ED0F83A11A}"/>
              </a:ext>
            </a:extLst>
          </p:cNvPr>
          <p:cNvSpPr/>
          <p:nvPr/>
        </p:nvSpPr>
        <p:spPr>
          <a:xfrm>
            <a:off x="3251915" y="5202724"/>
            <a:ext cx="862295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Spectra of inelastic neutron scattering of ketoprofen (C</a:t>
            </a:r>
            <a:r>
              <a:rPr lang="en-GB" sz="1600" b="1" baseline="-25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16</a:t>
            </a:r>
            <a:r>
              <a:rPr lang="en-GB" sz="16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en-GB" sz="1600" b="1" baseline="-25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14</a:t>
            </a:r>
            <a:r>
              <a:rPr lang="en-GB" sz="16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O</a:t>
            </a:r>
            <a:r>
              <a:rPr lang="en-GB" sz="1600" b="1" baseline="-25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en-GB" sz="16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) measured on NERA spectrometer at temperatures of 5K, 25K, 50K, 100K, 150K and 200K in the form of dynamical susceptibility χ"(ω).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3775907-1339-9EE5-38B3-D634352B8AA2}"/>
              </a:ext>
            </a:extLst>
          </p:cNvPr>
          <p:cNvSpPr txBox="1"/>
          <p:nvPr/>
        </p:nvSpPr>
        <p:spPr>
          <a:xfrm>
            <a:off x="6266374" y="5844629"/>
            <a:ext cx="475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solidFill>
                  <a:srgbClr val="002060"/>
                </a:solidFill>
              </a:rPr>
              <a:t>χ</a:t>
            </a:r>
            <a:r>
              <a:rPr lang="en-GB" b="1" dirty="0">
                <a:solidFill>
                  <a:srgbClr val="002060"/>
                </a:solidFill>
              </a:rPr>
              <a:t>”(</a:t>
            </a:r>
            <a:r>
              <a:rPr lang="el-GR" b="1" dirty="0">
                <a:solidFill>
                  <a:srgbClr val="002060"/>
                </a:solidFill>
              </a:rPr>
              <a:t>ω</a:t>
            </a:r>
            <a:r>
              <a:rPr lang="en-GB" b="1" dirty="0">
                <a:solidFill>
                  <a:srgbClr val="002060"/>
                </a:solidFill>
              </a:rPr>
              <a:t>) = S(</a:t>
            </a:r>
            <a:r>
              <a:rPr lang="el-GR" b="1" dirty="0">
                <a:solidFill>
                  <a:srgbClr val="002060"/>
                </a:solidFill>
              </a:rPr>
              <a:t>ω</a:t>
            </a:r>
            <a:r>
              <a:rPr lang="en-GB" b="1" dirty="0">
                <a:solidFill>
                  <a:srgbClr val="002060"/>
                </a:solidFill>
              </a:rPr>
              <a:t>)*(1 – </a:t>
            </a:r>
            <a:r>
              <a:rPr lang="en-GB" b="1" dirty="0" err="1">
                <a:solidFill>
                  <a:srgbClr val="002060"/>
                </a:solidFill>
              </a:rPr>
              <a:t>exp</a:t>
            </a:r>
            <a:r>
              <a:rPr lang="en-GB" b="1" dirty="0">
                <a:solidFill>
                  <a:srgbClr val="002060"/>
                </a:solidFill>
              </a:rPr>
              <a:t>(-</a:t>
            </a:r>
            <a:r>
              <a:rPr lang="el-GR" b="1" dirty="0">
                <a:solidFill>
                  <a:srgbClr val="002060"/>
                </a:solidFill>
              </a:rPr>
              <a:t>ω</a:t>
            </a:r>
            <a:r>
              <a:rPr lang="en-GB" b="1" dirty="0">
                <a:solidFill>
                  <a:srgbClr val="002060"/>
                </a:solidFill>
              </a:rPr>
              <a:t>/</a:t>
            </a:r>
            <a:r>
              <a:rPr lang="en-GB" b="1" dirty="0" err="1">
                <a:solidFill>
                  <a:srgbClr val="002060"/>
                </a:solidFill>
              </a:rPr>
              <a:t>k</a:t>
            </a:r>
            <a:r>
              <a:rPr lang="en-GB" b="1" baseline="-25000" dirty="0" err="1">
                <a:solidFill>
                  <a:srgbClr val="002060"/>
                </a:solidFill>
              </a:rPr>
              <a:t>B</a:t>
            </a:r>
            <a:r>
              <a:rPr lang="en-GB" b="1" dirty="0" err="1">
                <a:solidFill>
                  <a:srgbClr val="002060"/>
                </a:solidFill>
              </a:rPr>
              <a:t>T</a:t>
            </a:r>
            <a:r>
              <a:rPr lang="en-GB" b="1" dirty="0">
                <a:solidFill>
                  <a:srgbClr val="002060"/>
                </a:solidFill>
              </a:rPr>
              <a:t>))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67D3B8-9CF2-FF3F-F8AD-FB9C7E17B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7" y="2387644"/>
            <a:ext cx="3556759" cy="160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3AB8DF25-2C3A-D36F-EE48-9B9E2A2E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9" y="549697"/>
            <a:ext cx="14573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BA4C131C-662C-346F-ACE2-A8C774FCAB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306411"/>
              </p:ext>
            </p:extLst>
          </p:nvPr>
        </p:nvGraphicFramePr>
        <p:xfrm>
          <a:off x="141417" y="4331983"/>
          <a:ext cx="2982219" cy="225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3323810" imgH="2505425" progId="Paint.Picture">
                  <p:embed/>
                </p:oleObj>
              </mc:Choice>
              <mc:Fallback>
                <p:oleObj name="Точечный рисунок" r:id="rId6" imgW="3323810" imgH="2505425" progId="Paint.Pictur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17DA839-DC02-EEA6-BB27-11AA89E4DB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17" y="4331983"/>
                        <a:ext cx="2982219" cy="22526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FD4AC6E-546A-5F12-DA92-CCF8F1C4AC36}"/>
              </a:ext>
            </a:extLst>
          </p:cNvPr>
          <p:cNvSpPr txBox="1"/>
          <p:nvPr/>
        </p:nvSpPr>
        <p:spPr>
          <a:xfrm>
            <a:off x="2931181" y="828705"/>
            <a:ext cx="7732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600"/>
                </a:solidFill>
              </a:rPr>
              <a:t>Studies of vibrational dynamics of ibuprofen and ketoprofen were performed </a:t>
            </a:r>
            <a:endParaRPr 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5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Археологические открытия 2018 года. Находки из некрополя Волна-1. | Пикабу">
            <a:extLst>
              <a:ext uri="{FF2B5EF4-FFF2-40B4-BE49-F238E27FC236}">
                <a16:creationId xmlns:a16="http://schemas.microsoft.com/office/drawing/2014/main" id="{5AF0A092-3204-B965-FC8C-00AA3F46A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2" y="3041781"/>
            <a:ext cx="2486549" cy="13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CF4E6629-CB0F-4400-DE45-6CF2A217A47D}"/>
              </a:ext>
            </a:extLst>
          </p:cNvPr>
          <p:cNvSpPr/>
          <p:nvPr/>
        </p:nvSpPr>
        <p:spPr>
          <a:xfrm rot="10800000">
            <a:off x="144060" y="4666671"/>
            <a:ext cx="3164295" cy="2110559"/>
          </a:xfrm>
          <a:prstGeom prst="wedgeRectCallout">
            <a:avLst>
              <a:gd name="adj1" fmla="val 5411"/>
              <a:gd name="adj2" fmla="val 912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7629C-38E0-3852-C2BB-F12A60CEF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2" y="683399"/>
            <a:ext cx="3765465" cy="104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40D28-9B48-0CD9-DBD9-BF65089152FF}"/>
              </a:ext>
            </a:extLst>
          </p:cNvPr>
          <p:cNvGrpSpPr>
            <a:extLst>
              <a:ext uri="smNativeData">
                <sm:smNativeData xmlns:sm="smNativeData" xmlns:lc="http://schemas.openxmlformats.org/drawingml/2006/lockedCanvas" xmlns="" val="SMDATA_7_rb7QuhMAAAAlAAAAAQAAAA8BAAAAkAAAAEgAAACQAAAASAAAAAAAAAAAAAAAAAAAABcAAAAUAAAAAAAAAAAAAAD/fwAA/38AAAAAAAAJAAAABAAAABQAAAAMAAAAEAAAAAAAAAAAAAAAAAAAAAAAAAAfAAAAVAAAAAAAAAAAAAAAAAAAAAAAAAAAAAAAAAAAAAAAAAAAAAAAAAAAAAAAAAAAAAAAAAAAAAAAAAAAAAAAAAAAAAAAAAAAAAAAAAAAAAAAAAAAAAAAAAAAACEAAAAYAAAAFAAAAMMAAAChBQAAsRkAAPATAAAQAAAAJgAAAAgAAAD/////AAAAAA=="/>
              </a:ext>
            </a:extLst>
          </p:cNvGrpSpPr>
          <p:nvPr/>
        </p:nvGrpSpPr>
        <p:grpSpPr>
          <a:xfrm>
            <a:off x="144062" y="1787843"/>
            <a:ext cx="2235244" cy="1253938"/>
            <a:chOff x="0" y="0"/>
            <a:chExt cx="4052570" cy="2326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B9681DE-1702-E4FB-5EAB-C8968CED6B0F}"/>
                </a:ext>
              </a:extLst>
            </p:cNvPr>
            <p:cNvPicPr>
              <a:extLst>
                <a:ext uri="smNativeData">
                  <sm:smNativeData xmlns:sm="smNativeData" xmlns:lc="http://schemas.openxmlformats.org/drawingml/2006/lockedCanvas" xmlns="" val="SMDATA_15_rb7Quh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GwIAAAAAAABkAAAAZAAAAAAAAAAjAAAABAAAAGQAAAAXAAAAFAAAAAAAAAAAAAAA/38AAP9/AAAAAAAACQAAAAQAAAD4dakSDAAAABAAAAAAAAAAAAAAAAAAAAAAAAAAHgAAAGgAAAAAAAAAAAAAAAAAAAAAAAAAAAAAABAnAAAQJwAAAAAAAAAAAAAAAAAAAAAAAAAAAAAAAAAAAAAAAAAAAADMAQAAAAAAAMDA/wAAAAAAAAAAAAAAAAAAAAAAZAAAAAAAAAB/f38ACgAAAB8AAABUAAAARHLEBf///wEAAAAAAAAAAAAAAAAAAAAAAAAAAAAAAAAAAAAAAAAAAAAAAAJ/f38AMzMzAMvLywDAwP8Af39/AAAAAAAAAAAAAAAAAP///wAAAAAAIQAAABgAAAAUAAAAAAAAAAAAAAAAAAAAAAAAAAAAAAAmAAAACAAAAP//////////"/>
                </a:ext>
              </a:extLst>
            </p:cNvPicPr>
            <p:nvPr/>
          </p:nvPicPr>
          <p:blipFill>
            <a:blip r:embed="rId5"/>
            <a:srcRect b="5390"/>
            <a:stretch>
              <a:fillRect/>
            </a:stretch>
          </p:blipFill>
          <p:spPr>
            <a:xfrm>
              <a:off x="0" y="0"/>
              <a:ext cx="4052570" cy="232600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67A6DF7-B805-76B6-A9C3-5ED72F27E23B}"/>
                </a:ext>
              </a:extLst>
            </p:cNvPr>
            <p:cNvPicPr>
              <a:extLst>
                <a:ext uri="smNativeData">
                  <sm:smNativeData xmlns:sm="smNativeData" xmlns:lc="http://schemas.openxmlformats.org/drawingml/2006/lockedCanvas" xmlns="" val="SMDATA_15_rb7Quh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DMAQAAAAAAAMDA/wAAAAAAAAAAAAAAAAAAAAAAZAAAAAAAAAB/f38ACgAAAB8AAABUAAAARHLEBf///wEAAAAAAAAAAAAAAAAAAAAAAAAAAAAAAAAAAAAAAAAAAAAAAAJ/f38AMzMzAMvLywDAwP8Af39/AAAAAAAAAAAAAAAAAP///wAAAAAAIQAAABgAAAAUAAAAAAAAAAAAAAAAAAAAAAAAAAAAAAAmAAAACAAAAP//////////"/>
                </a:ext>
              </a:extLst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575" y="360045"/>
              <a:ext cx="360680" cy="5245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4478F3B-9C0E-2375-E05C-5B6EC6364940}"/>
                </a:ext>
              </a:extLst>
            </p:cNvPr>
            <p:cNvPicPr>
              <a:extLst>
                <a:ext uri="smNativeData">
                  <sm:smNativeData xmlns:sm="smNativeData" xmlns:lc="http://schemas.openxmlformats.org/drawingml/2006/lockedCanvas" xmlns="" val="SMDATA_15_rb7Quh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DMAQAAAAAAAMDA/wAAAAAAAAAAAAAAAAAAAAAAZAAAAAAAAAB/f38ACgAAAB8AAABUAAAARHLEBf///wEAAAAAAAAAAAAAAAAAAAAAAAAAAAAAAAAAAAAAAAAAAAAAAAJ/f38AMzMzAMvLywDAwP8Af39/AAAAAAAAAAAAAAAAAP///wAAAAAAIQAAABgAAAAUAAAAAAAAAAAAAAAAAAAAAAAAAAAAAAAmAAAACAAAAP//////////"/>
                </a:ext>
              </a:extLst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2660" y="1401445"/>
              <a:ext cx="193040" cy="23558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F44EA8-88ED-B618-3B64-284F07DD5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476" y1="10520" x2="54286" y2="12217"/>
                        <a14:foregroundMark x1="61548" y1="14593" x2="61310" y2="19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6244" r="34559" b="11686"/>
          <a:stretch/>
        </p:blipFill>
        <p:spPr>
          <a:xfrm>
            <a:off x="9613862" y="1080413"/>
            <a:ext cx="1849773" cy="46948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8F8774-B87E-DA82-15F1-B24724F281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24" b="89932" l="10000" r="90000">
                        <a14:foregroundMark x1="58095" y1="8824" x2="56786" y2="8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5850" r="33439" b="9116"/>
          <a:stretch/>
        </p:blipFill>
        <p:spPr>
          <a:xfrm>
            <a:off x="7900205" y="1004523"/>
            <a:ext cx="1999358" cy="5059104"/>
          </a:xfrm>
          <a:prstGeom prst="rect">
            <a:avLst/>
          </a:prstGeom>
        </p:spPr>
      </p:pic>
      <p:pic>
        <p:nvPicPr>
          <p:cNvPr id="1026" name="Picture 2" descr="Археологические открытия 2018 года. Находки из некрополя Волна-1. | Пикабу">
            <a:extLst>
              <a:ext uri="{FF2B5EF4-FFF2-40B4-BE49-F238E27FC236}">
                <a16:creationId xmlns:a16="http://schemas.microsoft.com/office/drawing/2014/main" id="{A3F6D51F-8D79-AEDD-539A-A1B4A4FA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2" y="4666673"/>
            <a:ext cx="3164296" cy="211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F9F8FA-0078-AC40-8CEE-1AF9BE866E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24" b="89418" l="5191" r="96585">
                        <a14:foregroundMark x1="91803" y1="37037" x2="91940" y2="65079"/>
                        <a14:foregroundMark x1="91940" y1="65079" x2="91803" y2="65079"/>
                        <a14:foregroundMark x1="96585" y1="56614" x2="96721" y2="63492"/>
                        <a14:foregroundMark x1="5191" y1="34921" x2="7787" y2="65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52161">
            <a:off x="4654437" y="2593778"/>
            <a:ext cx="5170340" cy="1561745"/>
          </a:xfrm>
          <a:prstGeom prst="rect">
            <a:avLst/>
          </a:prstGeom>
        </p:spPr>
      </p:pic>
      <p:pic>
        <p:nvPicPr>
          <p:cNvPr id="1030" name="Picture 6" descr="Скачать картинки Греческий воин, стоковые фото Греческий воин в хорошем  качестве | Depositphotos">
            <a:extLst>
              <a:ext uri="{FF2B5EF4-FFF2-40B4-BE49-F238E27FC236}">
                <a16:creationId xmlns:a16="http://schemas.microsoft.com/office/drawing/2014/main" id="{70A2596E-95B6-EBE8-A2F1-BE0F7949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85" y="2313335"/>
            <a:ext cx="3339109" cy="222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узырек для мыслей: облако 16">
            <a:extLst>
              <a:ext uri="{FF2B5EF4-FFF2-40B4-BE49-F238E27FC236}">
                <a16:creationId xmlns:a16="http://schemas.microsoft.com/office/drawing/2014/main" id="{6216529B-3B00-D095-1E73-F7F8F6ED32AF}"/>
              </a:ext>
            </a:extLst>
          </p:cNvPr>
          <p:cNvSpPr/>
          <p:nvPr/>
        </p:nvSpPr>
        <p:spPr>
          <a:xfrm>
            <a:off x="4786174" y="3797293"/>
            <a:ext cx="588259" cy="606756"/>
          </a:xfrm>
          <a:prstGeom prst="cloudCallout">
            <a:avLst>
              <a:gd name="adj1" fmla="val 336029"/>
              <a:gd name="adj2" fmla="val -19892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701F658-699B-F443-6268-61128956F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41894"/>
            <a:ext cx="8137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00FF"/>
                </a:solidFill>
                <a:cs typeface="Arial" charset="0"/>
              </a:rPr>
              <a:t>Spectrometer for Neutron Radiography and Tomography</a:t>
            </a:r>
            <a:endParaRPr lang="ru-RU" b="1" kern="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3DFFC-2722-DCB7-6DFC-20E1D2EC7CA2}"/>
              </a:ext>
            </a:extLst>
          </p:cNvPr>
          <p:cNvSpPr txBox="1"/>
          <p:nvPr/>
        </p:nvSpPr>
        <p:spPr>
          <a:xfrm>
            <a:off x="4226138" y="579768"/>
            <a:ext cx="7732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600"/>
                </a:solidFill>
              </a:rPr>
              <a:t>Studies of </a:t>
            </a:r>
            <a:r>
              <a:rPr lang="en-US" b="1" dirty="0">
                <a:solidFill>
                  <a:srgbClr val="006600"/>
                </a:solidFill>
              </a:rPr>
              <a:t>cultural heritage objects</a:t>
            </a:r>
            <a:r>
              <a:rPr lang="en-US" sz="1800" b="1" dirty="0">
                <a:solidFill>
                  <a:srgbClr val="006600"/>
                </a:solidFill>
              </a:rPr>
              <a:t> were performed (in </a:t>
            </a:r>
            <a:r>
              <a:rPr lang="en-US" sz="1800" b="1" dirty="0" err="1">
                <a:solidFill>
                  <a:srgbClr val="006600"/>
                </a:solidFill>
              </a:rPr>
              <a:t>cooperaton</a:t>
            </a:r>
            <a:r>
              <a:rPr lang="en-US" sz="1800" b="1" dirty="0">
                <a:solidFill>
                  <a:srgbClr val="006600"/>
                </a:solidFill>
              </a:rPr>
              <a:t> with IA RAS) 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6B5B5-8609-B430-A95C-4AD6F5F10320}"/>
              </a:ext>
            </a:extLst>
          </p:cNvPr>
          <p:cNvSpPr txBox="1"/>
          <p:nvPr/>
        </p:nvSpPr>
        <p:spPr>
          <a:xfrm>
            <a:off x="5259519" y="5958266"/>
            <a:ext cx="6699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Photo of the spearhead, 3D model and longitudinal section reconstructed from the neutron tomography data (dated to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VI - II century BC, Greek urban necropolis Volna-1, Taman peninsula)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2131422" y="2018212"/>
            <a:ext cx="7929155" cy="1750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Thank You for Your Attention!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EEA71FB6-F993-75C0-C9DF-4DD1B0F1B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6" y="61382"/>
            <a:ext cx="1176278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900" b="1" kern="0" dirty="0">
                <a:solidFill>
                  <a:srgbClr val="0000FF"/>
                </a:solidFill>
                <a:cs typeface="+mn-cs"/>
              </a:rPr>
              <a:t>SPECTROMETER COMPLEX OF IBR-2</a:t>
            </a:r>
            <a:endParaRPr lang="ru-RU" sz="1900" b="1" kern="0" dirty="0">
              <a:solidFill>
                <a:srgbClr val="0000FF"/>
              </a:solidFill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3A5D0E-E4EC-8A45-6B55-A6166773E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0" y="573032"/>
            <a:ext cx="5652000" cy="3886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6C64F-B3CC-9B18-46E6-46193EFA96A8}"/>
              </a:ext>
            </a:extLst>
          </p:cNvPr>
          <p:cNvSpPr txBox="1"/>
          <p:nvPr/>
        </p:nvSpPr>
        <p:spPr>
          <a:xfrm>
            <a:off x="6408369" y="1017376"/>
            <a:ext cx="60949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test cycles of reactor operation</a:t>
            </a:r>
          </a:p>
          <a:p>
            <a:endParaRPr lang="en-US" sz="1800" b="1" dirty="0">
              <a:solidFill>
                <a:srgbClr val="0066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February – 07 March 2025;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– 28 March 2025;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– 25 April 2025 (with cryogenic moderator).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A05714-1EB3-85EE-7339-3361394BF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07" y="2793474"/>
            <a:ext cx="5710245" cy="2048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CCC393-F4BB-D6E0-5D71-BA43335F87BE}"/>
              </a:ext>
            </a:extLst>
          </p:cNvPr>
          <p:cNvSpPr txBox="1"/>
          <p:nvPr/>
        </p:nvSpPr>
        <p:spPr>
          <a:xfrm>
            <a:off x="1174507" y="5194451"/>
            <a:ext cx="9900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Methodical experiments aimed at putting into operation newly installed and upgraded elements of instruments being in modernization and determination of current technical parameters;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Realization of the first scientific experiments.</a:t>
            </a:r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9B0C4F5-2B01-990E-E270-F8EF2E41FBDA}"/>
              </a:ext>
            </a:extLst>
          </p:cNvPr>
          <p:cNvGrpSpPr/>
          <p:nvPr/>
        </p:nvGrpSpPr>
        <p:grpSpPr>
          <a:xfrm>
            <a:off x="179786" y="4349062"/>
            <a:ext cx="5972357" cy="707886"/>
            <a:chOff x="6374" y="5926603"/>
            <a:chExt cx="5575753" cy="145933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72AB71B0-F47E-92CC-E66A-12171347F7E3}"/>
                </a:ext>
              </a:extLst>
            </p:cNvPr>
            <p:cNvSpPr/>
            <p:nvPr/>
          </p:nvSpPr>
          <p:spPr>
            <a:xfrm>
              <a:off x="153988" y="6054559"/>
              <a:ext cx="5354637" cy="1331376"/>
            </a:xfrm>
            <a:prstGeom prst="rect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DF924916-127D-6964-63DB-B3EA3D5FF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4" y="5926603"/>
              <a:ext cx="5575753" cy="145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002060"/>
                  </a:solidFill>
                </a:rPr>
                <a:t> First experiments at all of 14 instruments for condensed matter research were performed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28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flipH="1">
            <a:off x="5495132" y="2849490"/>
            <a:ext cx="358775" cy="1603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96406" y="1628703"/>
            <a:ext cx="0" cy="2794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>
          <a:xfrm>
            <a:off x="2515956" y="-133554"/>
            <a:ext cx="7797987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Fourier Diffractometer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precise studies of crystal structure and microstructure of</a:t>
            </a:r>
            <a:r>
              <a:rPr lang="ru-RU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45CB2-4D1B-730B-93AA-3D670249C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2" y="597036"/>
            <a:ext cx="3619188" cy="2412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16DAA2-55C3-F5AC-750B-53854D175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59" y="684418"/>
            <a:ext cx="3233093" cy="25645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E62745-72D2-0C8E-F6FF-060CE9658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" y="3714953"/>
            <a:ext cx="2424198" cy="22674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B1AF15-5D5B-0112-FA51-570487F54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88" y="3404681"/>
            <a:ext cx="3812785" cy="2917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237FBD-33ED-96A3-0AA2-8C3B9B78BF06}"/>
              </a:ext>
            </a:extLst>
          </p:cNvPr>
          <p:cNvSpPr txBox="1"/>
          <p:nvPr/>
        </p:nvSpPr>
        <p:spPr>
          <a:xfrm>
            <a:off x="3938421" y="3048101"/>
            <a:ext cx="35402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functions for detector sectors 1-6 (for 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 </a:t>
            </a:r>
            <a:r>
              <a:rPr lang="en-US" sz="15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max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= 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 rpm)</a:t>
            </a:r>
            <a:endParaRPr lang="ru-RU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09EA3-D6A0-CE0E-19E0-7CA508BDBE90}"/>
              </a:ext>
            </a:extLst>
          </p:cNvPr>
          <p:cNvSpPr txBox="1"/>
          <p:nvPr/>
        </p:nvSpPr>
        <p:spPr>
          <a:xfrm>
            <a:off x="349873" y="6124179"/>
            <a:ext cx="69742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background reduction by detector </a:t>
            </a:r>
            <a:r>
              <a:rPr lang="en-US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schielding</a:t>
            </a:r>
            <a:endParaRPr lang="ru-RU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5727EE-7D03-4829-E615-3308E5E70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0005" y="768240"/>
            <a:ext cx="2570520" cy="19218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3E1A4D-0A21-FE51-A7D6-DFAEB12DC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690" y="828645"/>
            <a:ext cx="2615540" cy="18675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249257-E460-723A-E458-7F2D2D700DC5}"/>
              </a:ext>
            </a:extLst>
          </p:cNvPr>
          <p:cNvSpPr txBox="1"/>
          <p:nvPr/>
        </p:nvSpPr>
        <p:spPr>
          <a:xfrm>
            <a:off x="7779808" y="2690124"/>
            <a:ext cx="404457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diffraction patterns for standard samples (La</a:t>
            </a:r>
            <a:r>
              <a:rPr lang="en-US" sz="15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5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5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ru-RU" sz="15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sz="15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5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6CC4B-4DA6-8ED7-F59B-9CF6F8E89D38}"/>
              </a:ext>
            </a:extLst>
          </p:cNvPr>
          <p:cNvSpPr txBox="1"/>
          <p:nvPr/>
        </p:nvSpPr>
        <p:spPr>
          <a:xfrm>
            <a:off x="7580136" y="3326683"/>
            <a:ext cx="4081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increase in the intensity of registered neutrons up to ~ 5 times.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DC7BF5-5709-6B98-E09F-BA67A2DDE737}"/>
              </a:ext>
            </a:extLst>
          </p:cNvPr>
          <p:cNvSpPr txBox="1"/>
          <p:nvPr/>
        </p:nvSpPr>
        <p:spPr>
          <a:xfrm>
            <a:off x="8035861" y="4021019"/>
            <a:ext cx="323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Further works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79CBAF-822C-9A41-069E-5872B6D17FFD}"/>
              </a:ext>
            </a:extLst>
          </p:cNvPr>
          <p:cNvSpPr txBox="1"/>
          <p:nvPr/>
        </p:nvSpPr>
        <p:spPr>
          <a:xfrm>
            <a:off x="7536376" y="4374433"/>
            <a:ext cx="4385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data acquisition electronics  needs to be changed to CAEN digitizer system for proper detector operation;</a:t>
            </a:r>
          </a:p>
          <a:p>
            <a:endParaRPr lang="en-US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sz="16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schielding</a:t>
            </a:r>
            <a:r>
              <a:rPr lang="en-US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 development to improve background conditions.</a:t>
            </a:r>
            <a:endParaRPr lang="ru-RU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317BC-669A-D80F-6CA9-608C81189418}"/>
              </a:ext>
            </a:extLst>
          </p:cNvPr>
          <p:cNvSpPr txBox="1"/>
          <p:nvPr/>
        </p:nvSpPr>
        <p:spPr>
          <a:xfrm>
            <a:off x="-53249" y="3009828"/>
            <a:ext cx="41226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</a:t>
            </a:r>
            <a:r>
              <a:rPr lang="en-US" sz="15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ide-aperture backscattering detector 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2θ = (133−175)°, solid angle ~ 2 </a:t>
            </a:r>
            <a:r>
              <a:rPr lang="en-US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ru-RU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47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7D243F-F6DE-9DB2-5502-088197E58F39}"/>
              </a:ext>
            </a:extLst>
          </p:cNvPr>
          <p:cNvSpPr txBox="1"/>
          <p:nvPr/>
        </p:nvSpPr>
        <p:spPr>
          <a:xfrm>
            <a:off x="363338" y="0"/>
            <a:ext cx="115761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 Stress Diffractometer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internal stresses in constructional materials and industrial products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33F12-8E5E-3A41-4B76-8D03DA7C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3" y="815234"/>
            <a:ext cx="2898384" cy="2173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AD8D8D-404F-8A59-7D96-C832CB051D84}"/>
              </a:ext>
            </a:extLst>
          </p:cNvPr>
          <p:cNvSpPr txBox="1"/>
          <p:nvPr/>
        </p:nvSpPr>
        <p:spPr>
          <a:xfrm>
            <a:off x="153138" y="3009742"/>
            <a:ext cx="3167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 detector system: 14 new modules were installed at scattering angles 2θ = ±90°. Solid angle increase in ~ 2 times </a:t>
            </a:r>
            <a:endParaRPr lang="ru-RU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0EAABEE-C8D6-9452-8E57-BCB226AE4FA3}"/>
              </a:ext>
            </a:extLst>
          </p:cNvPr>
          <p:cNvSpPr/>
          <p:nvPr/>
        </p:nvSpPr>
        <p:spPr>
          <a:xfrm>
            <a:off x="563173" y="5806629"/>
            <a:ext cx="280652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Arrangement of sensitive ZnS(Ag) layers of the ASTRA 90°-detector in the horizontal scattering plane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9" name="Рисунок 43">
            <a:extLst>
              <a:ext uri="{FF2B5EF4-FFF2-40B4-BE49-F238E27FC236}">
                <a16:creationId xmlns:a16="http://schemas.microsoft.com/office/drawing/2014/main" id="{85CF7688-C2C9-EFB6-AA4F-58DC6F63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6" y="4046647"/>
            <a:ext cx="2371310" cy="16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03D089-6952-4939-F8D3-D7E4C8CC0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0" y="713951"/>
            <a:ext cx="3368140" cy="25679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243297-7E9B-B758-9A51-0000E8AA67EA}"/>
              </a:ext>
            </a:extLst>
          </p:cNvPr>
          <p:cNvSpPr txBox="1"/>
          <p:nvPr/>
        </p:nvSpPr>
        <p:spPr>
          <a:xfrm>
            <a:off x="3320232" y="3204490"/>
            <a:ext cx="391042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functions for FSD detector </a:t>
            </a:r>
            <a:endParaRPr lang="ru-RU" sz="15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292C2B-81A2-7A57-18CF-CA0AFC3E9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895" y="802509"/>
            <a:ext cx="2715105" cy="22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7A3D98C-2DCF-0FD7-4A88-065A69434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28" y="792769"/>
            <a:ext cx="2781656" cy="23326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3D1B7-DDFA-9518-5951-A97D1B9CC4D7}"/>
              </a:ext>
            </a:extLst>
          </p:cNvPr>
          <p:cNvSpPr txBox="1"/>
          <p:nvPr/>
        </p:nvSpPr>
        <p:spPr>
          <a:xfrm>
            <a:off x="6787308" y="3033964"/>
            <a:ext cx="53910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High-resolution diffraction spectra measured with ASTRA-Left (top) and ASTRA-Right (bottom) detectors</a:t>
            </a:r>
            <a:endParaRPr lang="ru-RU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F484DE-509F-B0CD-6BF7-C6584EAC87CF}"/>
              </a:ext>
            </a:extLst>
          </p:cNvPr>
          <p:cNvSpPr txBox="1"/>
          <p:nvPr/>
        </p:nvSpPr>
        <p:spPr>
          <a:xfrm>
            <a:off x="4602741" y="3517573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of n</a:t>
            </a:r>
            <a:r>
              <a:rPr 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DAQ system based on CAEN digitizer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01B1750-E2BD-3404-A217-BDCF8B951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856" y="3840738"/>
            <a:ext cx="2823721" cy="237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3B4C36-FB02-2093-4BF7-0AC1409C0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84" y="3891650"/>
            <a:ext cx="2747736" cy="227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Объект 3">
            <a:extLst>
              <a:ext uri="{FF2B5EF4-FFF2-40B4-BE49-F238E27FC236}">
                <a16:creationId xmlns:a16="http://schemas.microsoft.com/office/drawing/2014/main" id="{070306EB-7B69-E9C3-BBEB-03A9ED2E0286}"/>
              </a:ext>
            </a:extLst>
          </p:cNvPr>
          <p:cNvPicPr>
            <a:picLocks noGrp="1" noChangeAspect="1"/>
          </p:cNvPicPr>
          <p:nvPr/>
        </p:nvPicPr>
        <p:blipFill>
          <a:blip r:embed="rId10"/>
          <a:srcRect t="1927" b="3827"/>
          <a:stretch/>
        </p:blipFill>
        <p:spPr>
          <a:xfrm>
            <a:off x="3500531" y="3965894"/>
            <a:ext cx="2182512" cy="15427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F731481-EA87-3133-D659-5DBC2720BD0A}"/>
              </a:ext>
            </a:extLst>
          </p:cNvPr>
          <p:cNvSpPr txBox="1"/>
          <p:nvPr/>
        </p:nvSpPr>
        <p:spPr>
          <a:xfrm>
            <a:off x="3369701" y="5593372"/>
            <a:ext cx="2523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DAQ system: CAEN digitizer (model DT5560SE)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72C1-E5D5-91B9-536D-4F7C3C2648F5}"/>
              </a:ext>
            </a:extLst>
          </p:cNvPr>
          <p:cNvSpPr txBox="1"/>
          <p:nvPr/>
        </p:nvSpPr>
        <p:spPr>
          <a:xfrm>
            <a:off x="6044379" y="6079666"/>
            <a:ext cx="5802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Comparison of diffraction spectra measured with old (MPD unit) and new (CAEN digitizer) DAQ systems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4909D1-69AD-6D21-716E-4636C8C0ECD8}"/>
              </a:ext>
            </a:extLst>
          </p:cNvPr>
          <p:cNvSpPr txBox="1"/>
          <p:nvPr/>
        </p:nvSpPr>
        <p:spPr>
          <a:xfrm>
            <a:off x="3459198" y="6054851"/>
            <a:ext cx="2574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gain with new DAQ: 1.5 times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83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DE5DC-110F-A9B6-07DF-F072700CDF81}"/>
              </a:ext>
            </a:extLst>
          </p:cNvPr>
          <p:cNvSpPr txBox="1">
            <a:spLocks/>
          </p:cNvSpPr>
          <p:nvPr/>
        </p:nvSpPr>
        <p:spPr>
          <a:xfrm>
            <a:off x="1071847" y="-163832"/>
            <a:ext cx="9817381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DN-6 Diffractometer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crystal and magnetic structure  of</a:t>
            </a:r>
            <a:r>
              <a:rPr lang="ru-RU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at ultrahigh pressures up to 40 </a:t>
            </a:r>
            <a:r>
              <a:rPr lang="en-US" sz="6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endParaRPr lang="en-US" sz="6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812AC-75CB-AF3C-E6BF-93788BABB63B}"/>
              </a:ext>
            </a:extLst>
          </p:cNvPr>
          <p:cNvSpPr txBox="1"/>
          <p:nvPr/>
        </p:nvSpPr>
        <p:spPr>
          <a:xfrm>
            <a:off x="-143854" y="4171528"/>
            <a:ext cx="2204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New central part of curved neutron guide 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section with m=3 side coating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735CCD-9B1F-89E5-593A-1597AC0D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5" y="1393901"/>
            <a:ext cx="1621926" cy="27473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D5E1C0-8995-8AF2-C218-0CA8DB66C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53" y="1126491"/>
            <a:ext cx="1749168" cy="2310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8DF90-DD1D-E0AF-00CE-CF20F02EFA77}"/>
              </a:ext>
            </a:extLst>
          </p:cNvPr>
          <p:cNvSpPr txBox="1"/>
          <p:nvPr/>
        </p:nvSpPr>
        <p:spPr>
          <a:xfrm>
            <a:off x="1802460" y="5340726"/>
            <a:ext cx="299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Spectral distribution of incident neutron flux measured with vanadium sample (top) and calculated gain factor (bottom)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5D4A2-DA2A-8CB8-3CB5-B5FF5CE45BBF}"/>
              </a:ext>
            </a:extLst>
          </p:cNvPr>
          <p:cNvSpPr txBox="1"/>
          <p:nvPr/>
        </p:nvSpPr>
        <p:spPr>
          <a:xfrm>
            <a:off x="5907038" y="571257"/>
            <a:ext cx="457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Upgrade of the detector system: new forward scattering bank (2θ=32-54°)</a:t>
            </a:r>
            <a:endParaRPr lang="ru-RU" sz="1600" b="1" dirty="0">
              <a:solidFill>
                <a:srgbClr val="C00000"/>
              </a:solidFill>
            </a:endParaRP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C12907-6F50-6C26-0E4C-C20CAEA32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71" y="1163669"/>
            <a:ext cx="2008037" cy="1735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77EC1-1DA3-57CC-E23B-411195E48228}"/>
              </a:ext>
            </a:extLst>
          </p:cNvPr>
          <p:cNvSpPr txBox="1"/>
          <p:nvPr/>
        </p:nvSpPr>
        <p:spPr>
          <a:xfrm>
            <a:off x="653530" y="6150010"/>
            <a:ext cx="3377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Average intensity gain </a:t>
            </a:r>
            <a:r>
              <a:rPr lang="en-US" sz="1800" b="1" dirty="0">
                <a:solidFill>
                  <a:srgbClr val="002060"/>
                </a:solidFill>
                <a:sym typeface="Symbol" panose="05050102010706020507" pitchFamily="18" charset="2"/>
              </a:rPr>
              <a:t></a:t>
            </a:r>
            <a:r>
              <a:rPr lang="en-US" sz="1800" b="1" dirty="0">
                <a:solidFill>
                  <a:srgbClr val="002060"/>
                </a:solidFill>
              </a:rPr>
              <a:t> 2 times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FA623E-490C-D793-6C49-572A4D939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03" y="1057057"/>
            <a:ext cx="2547435" cy="20902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2FD044-2963-921B-7D5B-D4DACDA900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03" y="3127630"/>
            <a:ext cx="2431850" cy="2052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46BDBE-DCB4-D1F1-030F-A93D3910A153}"/>
              </a:ext>
            </a:extLst>
          </p:cNvPr>
          <p:cNvSpPr txBox="1"/>
          <p:nvPr/>
        </p:nvSpPr>
        <p:spPr>
          <a:xfrm>
            <a:off x="74013" y="562677"/>
            <a:ext cx="4915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Replacement of the central part of the neutron guide  (from m = 1 to m = 3, made by </a:t>
            </a:r>
            <a:r>
              <a:rPr lang="en-US" sz="1600" b="1" dirty="0" err="1">
                <a:solidFill>
                  <a:srgbClr val="C00000"/>
                </a:solidFill>
              </a:rPr>
              <a:t>SwissNeutronics</a:t>
            </a:r>
            <a:r>
              <a:rPr lang="en-US" sz="1600" b="1" dirty="0">
                <a:solidFill>
                  <a:srgbClr val="C00000"/>
                </a:solidFill>
              </a:rPr>
              <a:t>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188343-64B9-2783-5C37-CEAD8364E33A}"/>
              </a:ext>
            </a:extLst>
          </p:cNvPr>
          <p:cNvSpPr txBox="1"/>
          <p:nvPr/>
        </p:nvSpPr>
        <p:spPr>
          <a:xfrm>
            <a:off x="8701366" y="4345672"/>
            <a:ext cx="313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Neutron diffraction patterns of van der Waals quasi-2D magnetic material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</a:rPr>
              <a:t>CrSBr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measured with new detector module for 2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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= 45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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F12827-B214-0617-8AD6-C78914BBC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35" y="3823129"/>
            <a:ext cx="3762531" cy="281128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462190-2190-1079-02C1-56836463FB59}"/>
              </a:ext>
            </a:extLst>
          </p:cNvPr>
          <p:cNvSpPr txBox="1"/>
          <p:nvPr/>
        </p:nvSpPr>
        <p:spPr>
          <a:xfrm>
            <a:off x="8803683" y="5525392"/>
            <a:ext cx="33257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With the new detector modulus, the accessible </a:t>
            </a:r>
            <a:r>
              <a:rPr lang="en-US" sz="1800" b="1" dirty="0">
                <a:solidFill>
                  <a:srgbClr val="002060"/>
                </a:solidFill>
              </a:rPr>
              <a:t>d-spacing range is extended to </a:t>
            </a:r>
            <a:r>
              <a:rPr lang="en-US" sz="1800" b="1" dirty="0" err="1">
                <a:solidFill>
                  <a:srgbClr val="002060"/>
                </a:solidFill>
              </a:rPr>
              <a:t>d</a:t>
            </a:r>
            <a:r>
              <a:rPr lang="en-US" sz="1800" b="1" baseline="-25000" dirty="0" err="1">
                <a:solidFill>
                  <a:srgbClr val="002060"/>
                </a:solidFill>
              </a:rPr>
              <a:t>hkl</a:t>
            </a:r>
            <a:r>
              <a:rPr lang="en-US" sz="1800" b="1" dirty="0">
                <a:solidFill>
                  <a:srgbClr val="002060"/>
                </a:solidFill>
              </a:rPr>
              <a:t> =  0.8 – 12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8B5B69-C1C5-379F-04E7-9BB69E2DF849}"/>
              </a:ext>
            </a:extLst>
          </p:cNvPr>
          <p:cNvSpPr txBox="1"/>
          <p:nvPr/>
        </p:nvSpPr>
        <p:spPr>
          <a:xfrm>
            <a:off x="4552779" y="3513179"/>
            <a:ext cx="763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General view of the upgraded detector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system, the new detector bank on the right . It contains 15 independent sections arranged in a ring. Design of one section composing of 6 independent </a:t>
            </a:r>
            <a:r>
              <a:rPr lang="en-US" sz="1200" b="1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He neutron counters</a:t>
            </a:r>
          </a:p>
        </p:txBody>
      </p:sp>
    </p:spTree>
    <p:extLst>
      <p:ext uri="{BB962C8B-B14F-4D97-AF65-F5344CB8AC3E}">
        <p14:creationId xmlns:p14="http://schemas.microsoft.com/office/powerpoint/2010/main" val="253554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87A2E6D-0285-4F79-960C-4E754CABCF8D}"/>
              </a:ext>
            </a:extLst>
          </p:cNvPr>
          <p:cNvGrpSpPr/>
          <p:nvPr/>
        </p:nvGrpSpPr>
        <p:grpSpPr>
          <a:xfrm>
            <a:off x="337085" y="3566847"/>
            <a:ext cx="3177581" cy="2698826"/>
            <a:chOff x="9191809" y="2616155"/>
            <a:chExt cx="2726179" cy="2356883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D32ABE5-3AE7-47B7-B758-D71B00A87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1" t="9870" r="12337" b="3487"/>
            <a:stretch/>
          </p:blipFill>
          <p:spPr>
            <a:xfrm>
              <a:off x="9191809" y="2616155"/>
              <a:ext cx="2726179" cy="2356883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DECF6C-E13A-4926-A634-602069386FCE}"/>
                </a:ext>
              </a:extLst>
            </p:cNvPr>
            <p:cNvSpPr txBox="1"/>
            <p:nvPr/>
          </p:nvSpPr>
          <p:spPr>
            <a:xfrm>
              <a:off x="11259980" y="2693725"/>
              <a:ext cx="658008" cy="374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LaB</a:t>
              </a:r>
              <a:r>
                <a:rPr lang="en-US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0D2ACA2-E3B6-41B7-97F0-8E1C87308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239" y="460417"/>
            <a:ext cx="3198306" cy="224297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41C7FC5-1CAA-4A36-AEE9-57A70D504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54" y="460417"/>
            <a:ext cx="2999777" cy="2249832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1F27FD4-7003-4A6E-A595-88D08AB9F353}"/>
              </a:ext>
            </a:extLst>
          </p:cNvPr>
          <p:cNvSpPr txBox="1"/>
          <p:nvPr/>
        </p:nvSpPr>
        <p:spPr>
          <a:xfrm>
            <a:off x="2064239" y="2884197"/>
            <a:ext cx="676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RTD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diffractometer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sample changer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vanadium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4E000B-38EF-42CC-9EF9-E4A73E956135}"/>
              </a:ext>
            </a:extLst>
          </p:cNvPr>
          <p:cNvSpPr txBox="1"/>
          <p:nvPr/>
        </p:nvSpPr>
        <p:spPr>
          <a:xfrm>
            <a:off x="84059" y="6265673"/>
            <a:ext cx="368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r>
              <a:rPr lang="ru-RU" sz="1400" b="1" baseline="-25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6D4E6B6-1A9D-440E-9FEA-8B8E4DE88DCD}"/>
              </a:ext>
            </a:extLst>
          </p:cNvPr>
          <p:cNvSpPr txBox="1"/>
          <p:nvPr/>
        </p:nvSpPr>
        <p:spPr>
          <a:xfrm>
            <a:off x="9192126" y="1052475"/>
            <a:ext cx="2550762" cy="11695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automated sample changer - vanadium containers for liquid and powder samples have been manufactured.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166D5D-25D0-3AB1-543A-67289E82B94E}"/>
              </a:ext>
            </a:extLst>
          </p:cNvPr>
          <p:cNvSpPr/>
          <p:nvPr/>
        </p:nvSpPr>
        <p:spPr>
          <a:xfrm>
            <a:off x="3391623" y="253"/>
            <a:ext cx="4436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</a:rPr>
              <a:t>RTD diffractometer 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for real-time studies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92AB67-581A-44C1-A907-86038BF8A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499" y="3560468"/>
            <a:ext cx="2908156" cy="23825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F2A94-ED18-4CE6-9255-64E8077AE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060" y="3566007"/>
            <a:ext cx="3455859" cy="2370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4CA0DE-0CE6-1864-C941-DD72B725AA4D}"/>
              </a:ext>
            </a:extLst>
          </p:cNvPr>
          <p:cNvSpPr txBox="1"/>
          <p:nvPr/>
        </p:nvSpPr>
        <p:spPr>
          <a:xfrm>
            <a:off x="4333087" y="6135973"/>
            <a:ext cx="6550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diffraction patterns of nanostructured </a:t>
            </a:r>
            <a:r>
              <a:rPr lang="en-US" sz="1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</a:t>
            </a:r>
            <a:r>
              <a:rPr lang="en-US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partially substituted by Cu ions (left) and concentration dependence of unit cell parameters (right).</a:t>
            </a:r>
            <a:endParaRPr lang="ru-RU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54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85163E1-3610-3BDC-6EB3-F55DD94F4539}"/>
              </a:ext>
            </a:extLst>
          </p:cNvPr>
          <p:cNvSpPr txBox="1">
            <a:spLocks/>
          </p:cNvSpPr>
          <p:nvPr/>
        </p:nvSpPr>
        <p:spPr>
          <a:xfrm>
            <a:off x="736882" y="-162866"/>
            <a:ext cx="10775596" cy="92392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DN-12 Spectrometer</a:t>
            </a:r>
          </a:p>
          <a:p>
            <a:pPr>
              <a:defRPr/>
            </a:pP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studies of crystal and magnetic structure  of</a:t>
            </a:r>
            <a:r>
              <a:rPr lang="ru-RU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at high pressures up to 7 </a:t>
            </a:r>
            <a:r>
              <a:rPr lang="en-US" sz="6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6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microsamples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2F8237-7C36-5831-140D-FC0128C9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97" y="1294689"/>
            <a:ext cx="2526960" cy="138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Каркас">
            <a:extLst>
              <a:ext uri="{FF2B5EF4-FFF2-40B4-BE49-F238E27FC236}">
                <a16:creationId xmlns:a16="http://schemas.microsoft.com/office/drawing/2014/main" id="{4F0FE9C7-18D3-57E8-8F97-844AE02A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24" y="1055598"/>
            <a:ext cx="872533" cy="7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59118-4F62-137B-7608-92C9D5773975}"/>
              </a:ext>
            </a:extLst>
          </p:cNvPr>
          <p:cNvSpPr txBox="1"/>
          <p:nvPr/>
        </p:nvSpPr>
        <p:spPr>
          <a:xfrm>
            <a:off x="7765996" y="4551105"/>
            <a:ext cx="4297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expected increase in the intensity of registered neutrons is up to 3 times (2θ=90°) and 2-3 times (2θ=45°).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expected increase in the accessible pressure range from 7 to 10-12 </a:t>
            </a:r>
            <a:r>
              <a:rPr lang="en-US" sz="1600" b="1" dirty="0" err="1">
                <a:solidFill>
                  <a:srgbClr val="002060"/>
                </a:solidFill>
              </a:rPr>
              <a:t>GPa</a:t>
            </a:r>
            <a:r>
              <a:rPr lang="en-US" sz="1600" b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expected reduction of the minimal sample volume from 1.0 to 0.2-0.5 mm</a:t>
            </a:r>
            <a:r>
              <a:rPr lang="en-US" sz="1600" b="1" baseline="30000" dirty="0">
                <a:solidFill>
                  <a:srgbClr val="002060"/>
                </a:solidFill>
              </a:rPr>
              <a:t>3</a:t>
            </a:r>
            <a:r>
              <a:rPr lang="en-US" sz="1600" b="1" dirty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E5F52F-6F9D-728D-689B-FF908672C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32" y="967687"/>
            <a:ext cx="1464664" cy="1948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33BAEF-1585-3CEC-99AF-D535CD3D6576}"/>
              </a:ext>
            </a:extLst>
          </p:cNvPr>
          <p:cNvSpPr txBox="1"/>
          <p:nvPr/>
        </p:nvSpPr>
        <p:spPr>
          <a:xfrm>
            <a:off x="350830" y="2916028"/>
            <a:ext cx="23844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Detector system of DN-12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BB979-522B-12E6-6D9F-AF96E93432C1}"/>
              </a:ext>
            </a:extLst>
          </p:cNvPr>
          <p:cNvSpPr txBox="1"/>
          <p:nvPr/>
        </p:nvSpPr>
        <p:spPr>
          <a:xfrm>
            <a:off x="5916967" y="2955641"/>
            <a:ext cx="3484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Detector module (2θ=45°) consisting of 3 circular arrays of individual </a:t>
            </a:r>
            <a:r>
              <a:rPr lang="en-US" sz="1500" b="1" baseline="30000" dirty="0">
                <a:solidFill>
                  <a:srgbClr val="C00000"/>
                </a:solidFill>
              </a:rPr>
              <a:t>3</a:t>
            </a:r>
            <a:r>
              <a:rPr lang="en-US" sz="1500" b="1" dirty="0">
                <a:solidFill>
                  <a:srgbClr val="C00000"/>
                </a:solidFill>
              </a:rPr>
              <a:t>He counters (16 counters in each array), development in progress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FBD06-9B57-48BE-ABF8-CC30B32C6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57" y="929508"/>
            <a:ext cx="1677856" cy="22371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14BA6E-EE46-638D-3EAD-27546D5B7ABC}"/>
              </a:ext>
            </a:extLst>
          </p:cNvPr>
          <p:cNvSpPr txBox="1"/>
          <p:nvPr/>
        </p:nvSpPr>
        <p:spPr>
          <a:xfrm>
            <a:off x="9456766" y="3267417"/>
            <a:ext cx="23844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New cryostat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08E0A5-656D-424D-8B0D-145A3DFC7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9" y="967687"/>
            <a:ext cx="2623167" cy="1967375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974D62B2-91B4-2D24-2BEE-676B0232FD4C}"/>
              </a:ext>
            </a:extLst>
          </p:cNvPr>
          <p:cNvSpPr txBox="1"/>
          <p:nvPr/>
        </p:nvSpPr>
        <p:spPr>
          <a:xfrm>
            <a:off x="3033871" y="566912"/>
            <a:ext cx="6273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Upgrade of the detector system and sample environment: </a:t>
            </a:r>
            <a:endParaRPr lang="en-US" sz="1800" b="1" dirty="0">
              <a:solidFill>
                <a:srgbClr val="006600"/>
              </a:solidFill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2DBBEE8E-4EFB-0106-D811-E408E959F592}"/>
              </a:ext>
            </a:extLst>
          </p:cNvPr>
          <p:cNvSpPr txBox="1"/>
          <p:nvPr/>
        </p:nvSpPr>
        <p:spPr>
          <a:xfrm>
            <a:off x="2790655" y="2771160"/>
            <a:ext cx="32146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C00000"/>
                </a:solidFill>
              </a:rPr>
              <a:t>Multisectional</a:t>
            </a:r>
            <a:r>
              <a:rPr lang="en-US" sz="1500" b="1" dirty="0">
                <a:solidFill>
                  <a:srgbClr val="C00000"/>
                </a:solidFill>
              </a:rPr>
              <a:t> </a:t>
            </a:r>
            <a:r>
              <a:rPr lang="en-US" sz="1500" b="1" baseline="30000" dirty="0">
                <a:solidFill>
                  <a:srgbClr val="C00000"/>
                </a:solidFill>
              </a:rPr>
              <a:t>3</a:t>
            </a:r>
            <a:r>
              <a:rPr lang="en-US" sz="1500" b="1" dirty="0">
                <a:solidFill>
                  <a:srgbClr val="C00000"/>
                </a:solidFill>
              </a:rPr>
              <a:t>He detector module (2θ=90°), consisting of 96 independent counting elements in the common gas volume. </a:t>
            </a:r>
            <a:endParaRPr lang="ru-RU" sz="15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9EDA40-47BC-80CF-6AB7-038767A5F5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9" y="3682556"/>
            <a:ext cx="3285573" cy="2525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6BEBE-C93E-9389-FB5F-617CEAED5D6E}"/>
              </a:ext>
            </a:extLst>
          </p:cNvPr>
          <p:cNvSpPr txBox="1"/>
          <p:nvPr/>
        </p:nvSpPr>
        <p:spPr>
          <a:xfrm>
            <a:off x="49933" y="6162560"/>
            <a:ext cx="36383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</a:rPr>
              <a:t>Spectral distribution of incident neutron flux measured with vanadium sample with the old and new detector module for 2θ=90°.</a:t>
            </a:r>
            <a:endParaRPr lang="ru-RU" sz="1400" dirty="0">
              <a:solidFill>
                <a:srgbClr val="006600"/>
              </a:solidFill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B8F6909-E30E-9A98-E407-332DF8B19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810374"/>
              </p:ext>
            </p:extLst>
          </p:nvPr>
        </p:nvGraphicFramePr>
        <p:xfrm>
          <a:off x="4258218" y="3755059"/>
          <a:ext cx="2132064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2000520" imgH="2789280" progId="Origin95.Graph">
                  <p:embed/>
                </p:oleObj>
              </mc:Choice>
              <mc:Fallback>
                <p:oleObj name="Graph" r:id="rId8" imgW="2000520" imgH="2789280" progId="Origin95.Graph">
                  <p:embed/>
                  <p:pic>
                    <p:nvPicPr>
                      <p:cNvPr id="298" name="Объект 297">
                        <a:extLst>
                          <a:ext uri="{FF2B5EF4-FFF2-40B4-BE49-F238E27FC236}">
                            <a16:creationId xmlns:a16="http://schemas.microsoft.com/office/drawing/2014/main" id="{4E9B7422-FD41-4BBF-B51C-F76DEE3A60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8218" y="3755059"/>
                        <a:ext cx="2132064" cy="252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9275844-B73B-57FF-8AF0-35D881B35DE6}"/>
              </a:ext>
            </a:extLst>
          </p:cNvPr>
          <p:cNvSpPr txBox="1"/>
          <p:nvPr/>
        </p:nvSpPr>
        <p:spPr>
          <a:xfrm>
            <a:off x="3688285" y="6243295"/>
            <a:ext cx="3638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6600"/>
                </a:solidFill>
              </a:rPr>
              <a:t>Neutron diffraction patterns of nanostructured Fe</a:t>
            </a:r>
            <a:r>
              <a:rPr lang="en-US" sz="1400" b="1" baseline="-25000" dirty="0">
                <a:solidFill>
                  <a:srgbClr val="006600"/>
                </a:solidFill>
              </a:rPr>
              <a:t>3</a:t>
            </a:r>
            <a:r>
              <a:rPr lang="en-US" sz="1400" b="1" dirty="0">
                <a:solidFill>
                  <a:srgbClr val="006600"/>
                </a:solidFill>
              </a:rPr>
              <a:t>O</a:t>
            </a:r>
            <a:r>
              <a:rPr lang="en-US" sz="1400" b="1" baseline="-25000" dirty="0">
                <a:solidFill>
                  <a:srgbClr val="006600"/>
                </a:solidFill>
              </a:rPr>
              <a:t>4</a:t>
            </a:r>
            <a:r>
              <a:rPr lang="en-US" sz="1400" b="1" dirty="0">
                <a:solidFill>
                  <a:srgbClr val="006600"/>
                </a:solidFill>
              </a:rPr>
              <a:t> doped with rare earth metals (2.5 %).</a:t>
            </a:r>
            <a:endParaRPr lang="ru-RU" sz="1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298C17-081C-C402-3916-015B5A6F9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75" y="3134591"/>
            <a:ext cx="4479649" cy="342799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95F178B-E82E-994D-87F7-4DAF617C6072}"/>
              </a:ext>
            </a:extLst>
          </p:cNvPr>
          <p:cNvSpPr txBox="1">
            <a:spLocks/>
          </p:cNvSpPr>
          <p:nvPr/>
        </p:nvSpPr>
        <p:spPr>
          <a:xfrm>
            <a:off x="736882" y="-162866"/>
            <a:ext cx="10775596" cy="923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 Diffractometer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texture analysis of earth rocks, materials, biological and paleontological objects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DA35B0-1A46-ACFC-1BCB-30FAE08AB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99" y="591494"/>
            <a:ext cx="3602761" cy="155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4B9650-81D7-5D13-DA0F-8761E05F4647}"/>
              </a:ext>
            </a:extLst>
          </p:cNvPr>
          <p:cNvSpPr txBox="1"/>
          <p:nvPr/>
        </p:nvSpPr>
        <p:spPr>
          <a:xfrm>
            <a:off x="5895491" y="2143794"/>
            <a:ext cx="5946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6600"/>
                </a:solidFill>
                <a:cs typeface="Arial" panose="020B0604020202020204" pitchFamily="34" charset="0"/>
              </a:rPr>
              <a:t>Putting into operation of an additional detector module installed behind the existing one with the same scattering angle and geometry</a:t>
            </a:r>
            <a:r>
              <a:rPr lang="ru-RU" sz="16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006600"/>
                </a:solidFill>
                <a:cs typeface="Arial" panose="020B0604020202020204" pitchFamily="34" charset="0"/>
              </a:rPr>
              <a:t>using the split of neutron beam into two parts.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6600"/>
                </a:solidFill>
                <a:cs typeface="Arial" panose="020B0604020202020204" pitchFamily="34" charset="0"/>
              </a:rPr>
              <a:t>Putting into operation of the second goniometer unit installed.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DA5D1-0BE7-BAF1-D80F-F6C9046606B9}"/>
              </a:ext>
            </a:extLst>
          </p:cNvPr>
          <p:cNvSpPr txBox="1"/>
          <p:nvPr/>
        </p:nvSpPr>
        <p:spPr>
          <a:xfrm>
            <a:off x="8670179" y="4279307"/>
            <a:ext cx="3206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samples could be measured simultaneously in two experimental positions.</a:t>
            </a:r>
          </a:p>
          <a:p>
            <a:pPr algn="just"/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experiments will be increased in 2 times.</a:t>
            </a:r>
            <a:endParaRPr lang="ru-RU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45F41C-670C-8B9B-5925-B227C2FCA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62" y="982455"/>
            <a:ext cx="2818696" cy="2114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0D1CCC-CDB6-5136-15EF-45FC4C745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9995" y="982454"/>
            <a:ext cx="2818696" cy="21140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E870E2-7508-4423-6746-85E76EF55D69}"/>
              </a:ext>
            </a:extLst>
          </p:cNvPr>
          <p:cNvSpPr txBox="1"/>
          <p:nvPr/>
        </p:nvSpPr>
        <p:spPr>
          <a:xfrm>
            <a:off x="2444624" y="6334780"/>
            <a:ext cx="730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</a:rPr>
              <a:t>Comparison of two diffraction patterns simultaneously measured at two sample positions demonstrates their full independence and no contamination effects from each other.</a:t>
            </a:r>
            <a:endParaRPr lang="ru-RU" sz="1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2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743E7-032A-1D98-DEA5-C6C9F0B8B2EE}"/>
              </a:ext>
            </a:extLst>
          </p:cNvPr>
          <p:cNvSpPr txBox="1"/>
          <p:nvPr/>
        </p:nvSpPr>
        <p:spPr>
          <a:xfrm>
            <a:off x="4573206" y="0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EPSILON Diffractometer 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40B3B-748D-A178-8684-AA5716B0B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" y="587602"/>
            <a:ext cx="3717788" cy="27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D44566-049A-0CFE-AC38-2A6C7CA1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948" y="659602"/>
            <a:ext cx="3130082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D0A18B-B74A-050B-53CC-8B888A105B1F}"/>
              </a:ext>
            </a:extLst>
          </p:cNvPr>
          <p:cNvSpPr txBox="1"/>
          <p:nvPr/>
        </p:nvSpPr>
        <p:spPr>
          <a:xfrm>
            <a:off x="4288169" y="290270"/>
            <a:ext cx="3493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for texture analysis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E14929-4796-2CDF-8EA7-56DB524FA6BA}"/>
              </a:ext>
            </a:extLst>
          </p:cNvPr>
          <p:cNvSpPr txBox="1"/>
          <p:nvPr/>
        </p:nvSpPr>
        <p:spPr>
          <a:xfrm>
            <a:off x="647002" y="3247233"/>
            <a:ext cx="609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Current view of the detector system and sample position (left). Pole figure coverage by the detector modules (right).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160F1-018C-7B25-E4DE-4D840FC802CA}"/>
              </a:ext>
            </a:extLst>
          </p:cNvPr>
          <p:cNvSpPr txBox="1"/>
          <p:nvPr/>
        </p:nvSpPr>
        <p:spPr>
          <a:xfrm>
            <a:off x="7309446" y="757331"/>
            <a:ext cx="4882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detector aluminum frame was modified;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counters, 81 pcs, were installed into available 9 detector modules;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sample motor was installed;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modules were moved to new positions for pole figures measurements with a grid of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x 15 deg.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69D426-60A0-EB79-3A90-4FF217056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87" y="3835018"/>
            <a:ext cx="1297119" cy="19411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98E046-11B8-3AB8-15F9-B1250941062A}"/>
              </a:ext>
            </a:extLst>
          </p:cNvPr>
          <p:cNvSpPr txBox="1"/>
          <p:nvPr/>
        </p:nvSpPr>
        <p:spPr>
          <a:xfrm>
            <a:off x="73809" y="5840739"/>
            <a:ext cx="189667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alloy sample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(asymmetric rolling)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C14F867-212C-5EBC-A9D4-90A6D522695E}"/>
              </a:ext>
            </a:extLst>
          </p:cNvPr>
          <p:cNvGrpSpPr/>
          <p:nvPr/>
        </p:nvGrpSpPr>
        <p:grpSpPr>
          <a:xfrm>
            <a:off x="1970482" y="3990134"/>
            <a:ext cx="5049212" cy="2112215"/>
            <a:chOff x="515631" y="4671090"/>
            <a:chExt cx="4842488" cy="197374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92E2365-E17E-9A2A-8B7F-BBBE1CD7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631" y="4671090"/>
              <a:ext cx="4842488" cy="197374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C3B23B-0BD0-27A5-12D3-7CA66FA3517D}"/>
                </a:ext>
              </a:extLst>
            </p:cNvPr>
            <p:cNvSpPr txBox="1"/>
            <p:nvPr/>
          </p:nvSpPr>
          <p:spPr>
            <a:xfrm>
              <a:off x="2800398" y="4814625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cs typeface="Arial" panose="020B0604020202020204" pitchFamily="34" charset="0"/>
                </a:rPr>
                <a:t>(1 1 1)</a:t>
              </a:r>
              <a:endParaRPr lang="ru-RU" sz="1200" dirty="0"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3C0E3A-022B-49B4-25B0-93EEA4FCBAA7}"/>
                </a:ext>
              </a:extLst>
            </p:cNvPr>
            <p:cNvSpPr txBox="1"/>
            <p:nvPr/>
          </p:nvSpPr>
          <p:spPr>
            <a:xfrm>
              <a:off x="2305098" y="5232024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cs typeface="Arial" panose="020B0604020202020204" pitchFamily="34" charset="0"/>
                </a:rPr>
                <a:t>(2 0 0)</a:t>
              </a:r>
              <a:endParaRPr lang="ru-RU" sz="1200" dirty="0"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F5B2FC8-96A2-4B70-6898-13BC72E2F86E}"/>
              </a:ext>
            </a:extLst>
          </p:cNvPr>
          <p:cNvSpPr txBox="1"/>
          <p:nvPr/>
        </p:nvSpPr>
        <p:spPr>
          <a:xfrm>
            <a:off x="2322905" y="6259953"/>
            <a:ext cx="493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neutron diffraction pattern of Al alloy sample.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4BC4EC-7B5B-F632-E33E-C1CB5499C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37" y="3009542"/>
            <a:ext cx="1437980" cy="14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3EDAF3-8705-C82C-AB9D-2779536B6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37" y="4618002"/>
            <a:ext cx="1582526" cy="1584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D786C6-40C4-CDCD-4822-0062E3763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963" y="4513135"/>
            <a:ext cx="1548511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BA391F2-2FD1-5873-0A77-F5B234731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2633" y="2880257"/>
            <a:ext cx="1558841" cy="162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68D59A-E2A2-0518-B6C6-FF6FB77BE11B}"/>
              </a:ext>
            </a:extLst>
          </p:cNvPr>
          <p:cNvSpPr txBox="1"/>
          <p:nvPr/>
        </p:nvSpPr>
        <p:spPr>
          <a:xfrm>
            <a:off x="7489583" y="25604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EPSILON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71F6A4-6C80-0985-FE5B-E57CB4F8372A}"/>
              </a:ext>
            </a:extLst>
          </p:cNvPr>
          <p:cNvSpPr txBox="1"/>
          <p:nvPr/>
        </p:nvSpPr>
        <p:spPr>
          <a:xfrm>
            <a:off x="9258580" y="2573213"/>
            <a:ext cx="77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SKAT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1C61C8-20F4-E1E9-758B-5945D1F17BBC}"/>
              </a:ext>
            </a:extLst>
          </p:cNvPr>
          <p:cNvSpPr txBox="1"/>
          <p:nvPr/>
        </p:nvSpPr>
        <p:spPr>
          <a:xfrm>
            <a:off x="10589463" y="3295798"/>
            <a:ext cx="1548512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exposition: 20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sample rotations: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angular step: 15 deg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measur</a:t>
            </a:r>
            <a:r>
              <a:rPr lang="en-US" sz="1400" dirty="0"/>
              <a:t>. time: 8 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A2175-3F50-9A30-1D05-9B70251FA12C}"/>
              </a:ext>
            </a:extLst>
          </p:cNvPr>
          <p:cNvSpPr txBox="1"/>
          <p:nvPr/>
        </p:nvSpPr>
        <p:spPr>
          <a:xfrm>
            <a:off x="7224913" y="6326739"/>
            <a:ext cx="493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figures (111) and (200) of Al alloy measured at Epsilon and comparison with SKAT data.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05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1843</Words>
  <Application>Microsoft Office PowerPoint</Application>
  <PresentationFormat>Широкоэкранный</PresentationFormat>
  <Paragraphs>165</Paragraphs>
  <Slides>16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Тема Office</vt:lpstr>
      <vt:lpstr>Graph</vt:lpstr>
      <vt:lpstr>Unicode Origin Graph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Dmitry Kopenko</cp:lastModifiedBy>
  <cp:revision>154</cp:revision>
  <dcterms:created xsi:type="dcterms:W3CDTF">2023-12-26T08:02:37Z</dcterms:created>
  <dcterms:modified xsi:type="dcterms:W3CDTF">2025-06-24T08:00:04Z</dcterms:modified>
</cp:coreProperties>
</file>