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1015" r:id="rId2"/>
    <p:sldId id="1016" r:id="rId3"/>
    <p:sldId id="1014" r:id="rId4"/>
    <p:sldId id="796" r:id="rId5"/>
    <p:sldId id="815" r:id="rId6"/>
    <p:sldId id="256" r:id="rId7"/>
    <p:sldId id="257" r:id="rId8"/>
    <p:sldId id="1011" r:id="rId9"/>
    <p:sldId id="920" r:id="rId10"/>
    <p:sldId id="771" r:id="rId11"/>
    <p:sldId id="934" r:id="rId12"/>
    <p:sldId id="852" r:id="rId13"/>
    <p:sldId id="993" r:id="rId14"/>
    <p:sldId id="782" r:id="rId15"/>
    <p:sldId id="871" r:id="rId16"/>
    <p:sldId id="277" r:id="rId17"/>
    <p:sldId id="982" r:id="rId18"/>
    <p:sldId id="1018" r:id="rId19"/>
    <p:sldId id="981" r:id="rId20"/>
    <p:sldId id="1031" r:id="rId21"/>
    <p:sldId id="1033" r:id="rId22"/>
    <p:sldId id="1034" r:id="rId23"/>
    <p:sldId id="1035" r:id="rId24"/>
    <p:sldId id="984" r:id="rId25"/>
    <p:sldId id="387" r:id="rId26"/>
    <p:sldId id="1037" r:id="rId27"/>
    <p:sldId id="620" r:id="rId28"/>
    <p:sldId id="1028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000"/>
    <a:srgbClr val="C0C0C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19" autoAdjust="0"/>
    <p:restoredTop sz="93673" autoAdjust="0"/>
  </p:normalViewPr>
  <p:slideViewPr>
    <p:cSldViewPr snapToGrid="0">
      <p:cViewPr>
        <p:scale>
          <a:sx n="50" d="100"/>
          <a:sy n="50" d="100"/>
        </p:scale>
        <p:origin x="1185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AE08B-253C-4C1A-8F03-AC75117F53BC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3E14A-FC09-476B-9454-83EE22D92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90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3E14A-FC09-476B-9454-83EE22D9289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91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3E14A-FC09-476B-9454-83EE22D9289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34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4E398-01BF-48B1-A522-808328469CC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85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A9B683-8413-1C02-A008-D0C5AF831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212C61-E254-89B0-8A18-2E09BB82C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606EA5-9F2F-D273-4764-34AB9AB31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A818-AD29-40D1-A6E3-37DBDC9EFE2B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85F7BB-B42D-0ED7-BF66-B94ED236E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9062E6-5E82-F1EB-6E3F-8BA3F59CD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7B69-D1B3-4DA8-A03E-F0E0088A3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196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9EB93C-B31A-A945-12A2-D445823C8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FAE4C2-0759-D598-4E55-7591D471A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08AAA1-14FD-44C5-6742-003941676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A818-AD29-40D1-A6E3-37DBDC9EFE2B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B65D7-3AD1-89D0-CF3E-4622087D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B7143A-E56B-325B-9CC7-37974D8CA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7B69-D1B3-4DA8-A03E-F0E0088A3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31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D764BFB-FE5A-FCB7-2DB2-92036B8843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D95A59-AB3E-7472-F850-6DF4BD82E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CDA18A-2C93-72D4-277B-A6C541BE4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A818-AD29-40D1-A6E3-37DBDC9EFE2B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29162B-FB3A-72F2-BE7A-D24059FF7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320FBB-459B-DE11-23A3-06B79340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7B69-D1B3-4DA8-A03E-F0E0088A3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70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562" y="477271"/>
            <a:ext cx="10972120" cy="73693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5321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562" y="1604399"/>
            <a:ext cx="5354133" cy="189697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87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03" y="1604399"/>
            <a:ext cx="5354133" cy="189697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87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562" y="3682062"/>
            <a:ext cx="5354133" cy="189697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87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03" y="3682062"/>
            <a:ext cx="5354133" cy="189697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5087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AA93F-D3DE-A3D2-EEA5-D845FBBAF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D359FC-7D54-6543-6197-CB8E3B3E8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8B680A-B273-E83C-8CF3-5FAF2E7E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A818-AD29-40D1-A6E3-37DBDC9EFE2B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7757C0-04B6-B921-EA28-2AA6082E0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7EA5A5-4060-30FD-D5C4-0C2B4ACF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7B69-D1B3-4DA8-A03E-F0E0088A3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9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699E59-5480-5062-D3C0-11EDAE621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ED7A7E-2866-715B-4998-013281874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B05B1B-7826-E9B9-B73A-344B6D963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A818-AD29-40D1-A6E3-37DBDC9EFE2B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95C47C-E2B5-D386-01A5-A23C7A0F0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CBC384-0E7B-D31E-F1D0-6D99194CD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7B69-D1B3-4DA8-A03E-F0E0088A3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89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9BDBA9-89E6-1EE7-96D7-E00F9B7EC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CFE542-417B-B8EB-4599-7BD466C5F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4AC726-592A-D48E-609E-D501A79D0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DD621F-DE90-7239-B16D-77274E7F5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A818-AD29-40D1-A6E3-37DBDC9EFE2B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F202CC-5668-7AA6-CCFE-31B60442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246F3E-2E19-A743-A6B1-372958E92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7B69-D1B3-4DA8-A03E-F0E0088A3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36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0E2D92-FF92-478C-B85D-42438BFA7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0430F0-9F63-C96B-D653-6A81437FB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BB53C4-A312-6663-F0A2-87D2E2723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C491AF-A4C0-9301-0706-0FD6F151D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61E719E-A153-6722-7903-D015716E6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C733637-3BE0-BB57-1E4B-38CD3413E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A818-AD29-40D1-A6E3-37DBDC9EFE2B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9EFDF1A-CB3E-D75E-6B89-CFF322EB5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4CCD76D-E2DF-0EB1-44AA-D3F0E2BD2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7B69-D1B3-4DA8-A03E-F0E0088A3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102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91256-27DC-43E9-A4E6-8CE4117A1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2CF59D4-1EDA-1BBF-D2F8-4103CFACC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A818-AD29-40D1-A6E3-37DBDC9EFE2B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947D46-072B-22D4-A36F-3BF1E45E2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04E15B-1468-5793-5544-038B569C8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7B69-D1B3-4DA8-A03E-F0E0088A3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588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90571A2-0FAC-1657-E8E1-46EC1B23E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A818-AD29-40D1-A6E3-37DBDC9EFE2B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D4AC1B-9CA3-BC85-9052-9FA2C34B1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BAECA0-3FDE-6A89-DEB8-EFFB91593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7B69-D1B3-4DA8-A03E-F0E0088A3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2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01E6F-F2FA-EE7D-E141-C4019FB44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C3249F-DE3B-E70A-F8FC-1EF9206AA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75D988-1CFE-307B-4B0C-EBA761A1F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0C93F6-7F47-467E-E177-B4A928B4C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A818-AD29-40D1-A6E3-37DBDC9EFE2B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53004-3B9B-2067-9924-C556A6F37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92DF2F-FC12-9D51-5275-DE55941E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7B69-D1B3-4DA8-A03E-F0E0088A3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07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0CAB7-728E-17FD-6C2C-D604CCE0F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0F04230-0793-5BCF-4970-345A314D24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407EDF-EA05-D058-2978-E38FBA9D0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3A40C7-71B4-7615-FB08-A50A02FD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A818-AD29-40D1-A6E3-37DBDC9EFE2B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FB165B-9AD7-84A5-F717-E8D19B0CB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D92967-AC04-A2B7-F273-04B75FA1A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7B69-D1B3-4DA8-A03E-F0E0088A3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73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4892F9-0929-682D-CD0B-2696DF363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A1710D-200C-1206-11E3-395739618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218274-4CDF-00F2-B4F4-8662A8D4E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BA818-AD29-40D1-A6E3-37DBDC9EFE2B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F4BB98-C7A8-21DB-0AB3-9771DFEF4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860573-1484-870E-6D8F-FA2DD2613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67B69-D1B3-4DA8-A03E-F0E0088A3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96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40.wmf"/><Relationship Id="rId7" Type="http://schemas.openxmlformats.org/officeDocument/2006/relationships/image" Target="../media/image390.png"/><Relationship Id="rId12" Type="http://schemas.openxmlformats.org/officeDocument/2006/relationships/oleObject" Target="../embeddings/oleObject2.bin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11" Type="http://schemas.openxmlformats.org/officeDocument/2006/relationships/image" Target="../media/image39.png"/><Relationship Id="rId5" Type="http://schemas.openxmlformats.org/officeDocument/2006/relationships/image" Target="../media/image75.png"/><Relationship Id="rId15" Type="http://schemas.openxmlformats.org/officeDocument/2006/relationships/image" Target="../media/image460.png"/><Relationship Id="rId10" Type="http://schemas.openxmlformats.org/officeDocument/2006/relationships/image" Target="../media/image440.png"/><Relationship Id="rId4" Type="http://schemas.openxmlformats.org/officeDocument/2006/relationships/image" Target="../media/image38.png"/><Relationship Id="rId9" Type="http://schemas.openxmlformats.org/officeDocument/2006/relationships/image" Target="../media/image37.png"/><Relationship Id="rId14" Type="http://schemas.openxmlformats.org/officeDocument/2006/relationships/image" Target="../media/image4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461.png"/><Relationship Id="rId7" Type="http://schemas.openxmlformats.org/officeDocument/2006/relationships/image" Target="../media/image200.png"/><Relationship Id="rId12" Type="http://schemas.openxmlformats.org/officeDocument/2006/relationships/image" Target="../media/image41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49.png"/><Relationship Id="rId5" Type="http://schemas.openxmlformats.org/officeDocument/2006/relationships/image" Target="../media/image180.png"/><Relationship Id="rId10" Type="http://schemas.openxmlformats.org/officeDocument/2006/relationships/image" Target="../media/image46.png"/><Relationship Id="rId9" Type="http://schemas.openxmlformats.org/officeDocument/2006/relationships/image" Target="../media/image4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00.png"/><Relationship Id="rId13" Type="http://schemas.openxmlformats.org/officeDocument/2006/relationships/image" Target="../media/image288.png"/><Relationship Id="rId12" Type="http://schemas.openxmlformats.org/officeDocument/2006/relationships/image" Target="../media/image287.png"/><Relationship Id="rId17" Type="http://schemas.openxmlformats.org/officeDocument/2006/relationships/image" Target="../media/image56.png"/><Relationship Id="rId2" Type="http://schemas.openxmlformats.org/officeDocument/2006/relationships/image" Target="../media/image52.png"/><Relationship Id="rId16" Type="http://schemas.openxmlformats.org/officeDocument/2006/relationships/image" Target="../media/image5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68.png"/><Relationship Id="rId5" Type="http://schemas.openxmlformats.org/officeDocument/2006/relationships/image" Target="../media/image53.png"/><Relationship Id="rId15" Type="http://schemas.openxmlformats.org/officeDocument/2006/relationships/image" Target="../media/image291.png"/><Relationship Id="rId10" Type="http://schemas.openxmlformats.org/officeDocument/2006/relationships/image" Target="../media/image540.png"/><Relationship Id="rId4" Type="http://schemas.openxmlformats.org/officeDocument/2006/relationships/image" Target="../media/image301.png"/><Relationship Id="rId9" Type="http://schemas.openxmlformats.org/officeDocument/2006/relationships/image" Target="../media/image67.png"/><Relationship Id="rId14" Type="http://schemas.openxmlformats.org/officeDocument/2006/relationships/image" Target="../media/image28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55.png"/><Relationship Id="rId7" Type="http://schemas.openxmlformats.org/officeDocument/2006/relationships/image" Target="../media/image61.png"/><Relationship Id="rId12" Type="http://schemas.openxmlformats.org/officeDocument/2006/relationships/image" Target="../media/image10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11" Type="http://schemas.openxmlformats.org/officeDocument/2006/relationships/image" Target="../media/image95.png"/><Relationship Id="rId5" Type="http://schemas.openxmlformats.org/officeDocument/2006/relationships/image" Target="../media/image58.png"/><Relationship Id="rId10" Type="http://schemas.openxmlformats.org/officeDocument/2006/relationships/image" Target="../media/image812.png"/><Relationship Id="rId4" Type="http://schemas.openxmlformats.org/officeDocument/2006/relationships/image" Target="../media/image57.png"/><Relationship Id="rId9" Type="http://schemas.openxmlformats.org/officeDocument/2006/relationships/image" Target="../media/image6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4.png"/><Relationship Id="rId7" Type="http://schemas.openxmlformats.org/officeDocument/2006/relationships/image" Target="../media/image7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80.png"/><Relationship Id="rId7" Type="http://schemas.openxmlformats.org/officeDocument/2006/relationships/image" Target="../media/image6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0.png"/><Relationship Id="rId5" Type="http://schemas.openxmlformats.org/officeDocument/2006/relationships/image" Target="../media/image590.png"/><Relationship Id="rId10" Type="http://schemas.openxmlformats.org/officeDocument/2006/relationships/image" Target="../media/image650.png"/><Relationship Id="rId4" Type="http://schemas.openxmlformats.org/officeDocument/2006/relationships/image" Target="../media/image580.png"/><Relationship Id="rId9" Type="http://schemas.openxmlformats.org/officeDocument/2006/relationships/image" Target="../media/image6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0.png"/><Relationship Id="rId3" Type="http://schemas.openxmlformats.org/officeDocument/2006/relationships/image" Target="../media/image96.png"/><Relationship Id="rId7" Type="http://schemas.openxmlformats.org/officeDocument/2006/relationships/image" Target="../media/image1180.png"/><Relationship Id="rId12" Type="http://schemas.openxmlformats.org/officeDocument/2006/relationships/image" Target="../media/image124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2.png"/><Relationship Id="rId11" Type="http://schemas.openxmlformats.org/officeDocument/2006/relationships/image" Target="../media/image123.png"/><Relationship Id="rId5" Type="http://schemas.openxmlformats.org/officeDocument/2006/relationships/image" Target="../media/image99.png"/><Relationship Id="rId10" Type="http://schemas.openxmlformats.org/officeDocument/2006/relationships/image" Target="../media/image122.png"/><Relationship Id="rId4" Type="http://schemas.openxmlformats.org/officeDocument/2006/relationships/image" Target="../media/image97.png"/><Relationship Id="rId9" Type="http://schemas.openxmlformats.org/officeDocument/2006/relationships/image" Target="../media/image1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3.pn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2.png"/><Relationship Id="rId5" Type="http://schemas.openxmlformats.org/officeDocument/2006/relationships/image" Target="../media/image109.jpeg"/><Relationship Id="rId4" Type="http://schemas.openxmlformats.org/officeDocument/2006/relationships/image" Target="../media/image1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7.png"/><Relationship Id="rId4" Type="http://schemas.openxmlformats.org/officeDocument/2006/relationships/image" Target="../media/image116.tif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2.png"/><Relationship Id="rId3" Type="http://schemas.openxmlformats.org/officeDocument/2006/relationships/image" Target="../media/image119.png"/><Relationship Id="rId7" Type="http://schemas.openxmlformats.org/officeDocument/2006/relationships/image" Target="../media/image62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09" Type="http://schemas.openxmlformats.org/officeDocument/2006/relationships/image" Target="../media/image3900.png"/><Relationship Id="rId117" Type="http://schemas.openxmlformats.org/officeDocument/2006/relationships/image" Target="../media/image14.png"/><Relationship Id="rId3" Type="http://schemas.openxmlformats.org/officeDocument/2006/relationships/image" Target="../media/image5200.png"/><Relationship Id="rId112" Type="http://schemas.openxmlformats.org/officeDocument/2006/relationships/image" Target="../media/image4200.png"/><Relationship Id="rId7" Type="http://schemas.openxmlformats.org/officeDocument/2006/relationships/image" Target="../media/image40.png"/><Relationship Id="rId116" Type="http://schemas.openxmlformats.org/officeDocument/2006/relationships/image" Target="../media/image13.png"/><Relationship Id="rId2" Type="http://schemas.openxmlformats.org/officeDocument/2006/relationships/image" Target="../media/image501.png"/><Relationship Id="rId111" Type="http://schemas.openxmlformats.org/officeDocument/2006/relationships/image" Target="../media/image410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0" Type="http://schemas.openxmlformats.org/officeDocument/2006/relationships/image" Target="../media/image4000.png"/><Relationship Id="rId115" Type="http://schemas.openxmlformats.org/officeDocument/2006/relationships/image" Target="../media/image12.png"/><Relationship Id="rId5" Type="http://schemas.openxmlformats.org/officeDocument/2006/relationships/image" Target="../media/image9.png"/><Relationship Id="rId114" Type="http://schemas.openxmlformats.org/officeDocument/2006/relationships/image" Target="../media/image4110.png"/><Relationship Id="rId119" Type="http://schemas.openxmlformats.org/officeDocument/2006/relationships/image" Target="../media/image19.png"/><Relationship Id="rId4" Type="http://schemas.openxmlformats.org/officeDocument/2006/relationships/image" Target="../media/image8.png"/><Relationship Id="rId113" Type="http://schemas.openxmlformats.org/officeDocument/2006/relationships/image" Target="../media/image4300.png"/><Relationship Id="rId118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3" Type="http://schemas.openxmlformats.org/officeDocument/2006/relationships/image" Target="NULL"/><Relationship Id="rId7" Type="http://schemas.openxmlformats.org/officeDocument/2006/relationships/image" Target="../media/image81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0.png"/><Relationship Id="rId5" Type="http://schemas.openxmlformats.org/officeDocument/2006/relationships/image" Target="../media/image79.png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48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711.png"/><Relationship Id="rId7" Type="http://schemas.openxmlformats.org/officeDocument/2006/relationships/image" Target="../media/image11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50.png"/><Relationship Id="rId5" Type="http://schemas.openxmlformats.org/officeDocument/2006/relationships/image" Target="../media/image98.png"/><Relationship Id="rId10" Type="http://schemas.openxmlformats.org/officeDocument/2006/relationships/image" Target="../media/image140.png"/><Relationship Id="rId4" Type="http://schemas.openxmlformats.org/officeDocument/2006/relationships/image" Target="../media/image810.png"/><Relationship Id="rId9" Type="http://schemas.openxmlformats.org/officeDocument/2006/relationships/image" Target="../media/image131.png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NULL"/><Relationship Id="rId26" Type="http://schemas.openxmlformats.org/officeDocument/2006/relationships/image" Target="../media/image8101.png"/><Relationship Id="rId3" Type="http://schemas.openxmlformats.org/officeDocument/2006/relationships/image" Target="../media/image44.png"/><Relationship Id="rId21" Type="http://schemas.openxmlformats.org/officeDocument/2006/relationships/image" Target="../media/image22.emf"/><Relationship Id="rId25" Type="http://schemas.openxmlformats.org/officeDocument/2006/relationships/image" Target="../media/image710.png"/><Relationship Id="rId2" Type="http://schemas.openxmlformats.org/officeDocument/2006/relationships/image" Target="../media/image43.png"/><Relationship Id="rId20" Type="http://schemas.openxmlformats.org/officeDocument/2006/relationships/oleObject" Target="../embeddings/oleObject1.bin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6100.png"/><Relationship Id="rId5" Type="http://schemas.openxmlformats.org/officeDocument/2006/relationships/image" Target="../media/image21.png"/><Relationship Id="rId23" Type="http://schemas.openxmlformats.org/officeDocument/2006/relationships/image" Target="../media/image22.emf"/><Relationship Id="rId28" Type="http://schemas.openxmlformats.org/officeDocument/2006/relationships/image" Target="../media/image10101.png"/><Relationship Id="rId19" Type="http://schemas.openxmlformats.org/officeDocument/2006/relationships/image" Target="../media/image47.png"/><Relationship Id="rId4" Type="http://schemas.openxmlformats.org/officeDocument/2006/relationships/image" Target="../media/image45.png"/><Relationship Id="rId22" Type="http://schemas.openxmlformats.org/officeDocument/2006/relationships/oleObject" Target="../embeddings/oleObject1.bin"/><Relationship Id="rId27" Type="http://schemas.openxmlformats.org/officeDocument/2006/relationships/image" Target="../media/image9101.png"/><Relationship Id="rId30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emf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08BCE1C-72D4-CB6D-C489-B07399D5D69F}"/>
              </a:ext>
            </a:extLst>
          </p:cNvPr>
          <p:cNvSpPr/>
          <p:nvPr/>
        </p:nvSpPr>
        <p:spPr>
          <a:xfrm>
            <a:off x="446551" y="5509452"/>
            <a:ext cx="11326349" cy="1252998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F8A07DB-0130-079C-417D-992D447E5BA7}"/>
              </a:ext>
            </a:extLst>
          </p:cNvPr>
          <p:cNvSpPr/>
          <p:nvPr/>
        </p:nvSpPr>
        <p:spPr>
          <a:xfrm>
            <a:off x="304800" y="1814286"/>
            <a:ext cx="11582400" cy="3695165"/>
          </a:xfrm>
          <a:prstGeom prst="rect">
            <a:avLst/>
          </a:prstGeom>
          <a:solidFill>
            <a:srgbClr val="5B9BD5">
              <a:alpha val="40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F54ED36-86FA-A3B4-C2D6-E7B2FFBE3073}"/>
              </a:ext>
            </a:extLst>
          </p:cNvPr>
          <p:cNvSpPr/>
          <p:nvPr/>
        </p:nvSpPr>
        <p:spPr>
          <a:xfrm>
            <a:off x="125102" y="64835"/>
            <a:ext cx="11941796" cy="1749451"/>
          </a:xfrm>
          <a:prstGeom prst="rect">
            <a:avLst/>
          </a:prstGeom>
          <a:solidFill>
            <a:srgbClr val="FFFF00">
              <a:alpha val="41961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46551" y="468746"/>
            <a:ext cx="11326349" cy="1200329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MAGNETISM AND SUPERCONDUCTIVITY IN PERIODIC AND QUASI-PERIODIC LOW-DIMENSIONAL LAYERED SYSTEMS</a:t>
            </a:r>
            <a:endParaRPr lang="ru-RU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2B8655-AB85-410F-EF83-5584336ACB64}"/>
              </a:ext>
            </a:extLst>
          </p:cNvPr>
          <p:cNvSpPr txBox="1"/>
          <p:nvPr/>
        </p:nvSpPr>
        <p:spPr>
          <a:xfrm>
            <a:off x="125102" y="5738518"/>
            <a:ext cx="11941796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/>
              <a:t>61st meeting of the PAC for Condensed Matter Physics,</a:t>
            </a:r>
          </a:p>
          <a:p>
            <a:pPr algn="ctr">
              <a:spcAft>
                <a:spcPts val="600"/>
              </a:spcAft>
            </a:pPr>
            <a:r>
              <a:rPr lang="en-US" sz="2400"/>
              <a:t>Dubna, June 26, 2025</a:t>
            </a:r>
            <a:endParaRPr lang="ru-RU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4100D8-30B2-4098-2BB2-F549ADF80450}"/>
              </a:ext>
            </a:extLst>
          </p:cNvPr>
          <p:cNvSpPr txBox="1"/>
          <p:nvPr/>
        </p:nvSpPr>
        <p:spPr>
          <a:xfrm>
            <a:off x="893006" y="1969097"/>
            <a:ext cx="10549555" cy="3426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pt-BR" sz="2400" u="sng"/>
              <a:t>Zhaketov V.</a:t>
            </a:r>
            <a:r>
              <a:rPr lang="pt-BR" sz="2400" baseline="30000"/>
              <a:t>1,2,3,*</a:t>
            </a:r>
            <a:r>
              <a:rPr lang="pt-BR" sz="2400"/>
              <a:t>,</a:t>
            </a:r>
            <a:endParaRPr lang="pt-BR" sz="2400" baseline="30000"/>
          </a:p>
          <a:p>
            <a:pPr algn="ctr">
              <a:spcAft>
                <a:spcPts val="200"/>
              </a:spcAft>
            </a:pPr>
            <a:r>
              <a:rPr lang="pt-BR" sz="2400"/>
              <a:t>Zaky A</a:t>
            </a:r>
            <a:r>
              <a:rPr lang="ru-RU" sz="2400"/>
              <a:t>.</a:t>
            </a:r>
            <a:r>
              <a:rPr lang="pt-BR" sz="2400"/>
              <a:t> Zaky E</a:t>
            </a:r>
            <a:r>
              <a:rPr lang="ru-RU" sz="2400"/>
              <a:t>.</a:t>
            </a:r>
            <a:r>
              <a:rPr lang="ru-RU" sz="2400" baseline="30000"/>
              <a:t>1,</a:t>
            </a:r>
            <a:r>
              <a:rPr lang="en-US" sz="2400" baseline="30000"/>
              <a:t>4</a:t>
            </a:r>
            <a:r>
              <a:rPr lang="ru-RU" sz="2400"/>
              <a:t>, </a:t>
            </a:r>
            <a:r>
              <a:rPr lang="pt-BR" sz="2400"/>
              <a:t>Norov D.</a:t>
            </a:r>
            <a:r>
              <a:rPr lang="pt-BR" sz="2400" baseline="30000"/>
              <a:t>1,5</a:t>
            </a:r>
            <a:r>
              <a:rPr lang="pt-BR" sz="2400"/>
              <a:t>, Dubkova E.</a:t>
            </a:r>
            <a:r>
              <a:rPr lang="pt-BR" sz="2400" baseline="30000"/>
              <a:t>3</a:t>
            </a:r>
            <a:r>
              <a:rPr lang="pt-BR" sz="2400"/>
              <a:t>, Sadradze</a:t>
            </a:r>
            <a:r>
              <a:rPr lang="ru-RU" sz="2400"/>
              <a:t> </a:t>
            </a:r>
            <a:r>
              <a:rPr lang="pt-BR" sz="2400"/>
              <a:t>R.</a:t>
            </a:r>
            <a:r>
              <a:rPr lang="pt-BR" sz="2400" baseline="30000"/>
              <a:t>3</a:t>
            </a:r>
            <a:r>
              <a:rPr lang="pt-BR" sz="2400"/>
              <a:t>, Kop</a:t>
            </a:r>
            <a:r>
              <a:rPr lang="en-US" sz="2400"/>
              <a:t>y</a:t>
            </a:r>
            <a:r>
              <a:rPr lang="pt-BR" sz="2400"/>
              <a:t>tov G.</a:t>
            </a:r>
            <a:r>
              <a:rPr lang="ru-RU" sz="2400" baseline="30000"/>
              <a:t>6</a:t>
            </a:r>
            <a:r>
              <a:rPr lang="en-US" sz="2400"/>
              <a:t>,</a:t>
            </a:r>
            <a:endParaRPr lang="pt-BR" sz="2400" baseline="30000"/>
          </a:p>
          <a:p>
            <a:pPr algn="ctr">
              <a:spcAft>
                <a:spcPts val="200"/>
              </a:spcAft>
            </a:pPr>
            <a:r>
              <a:rPr lang="en-US" sz="2400"/>
              <a:t>Kolupaev</a:t>
            </a:r>
            <a:r>
              <a:rPr lang="ru-RU" sz="2400"/>
              <a:t> </a:t>
            </a:r>
            <a:r>
              <a:rPr lang="en-US" sz="2400"/>
              <a:t>E.D.</a:t>
            </a:r>
            <a:r>
              <a:rPr lang="en-US" sz="2400" baseline="30000"/>
              <a:t>1,5</a:t>
            </a:r>
            <a:r>
              <a:rPr lang="en-US" sz="2400"/>
              <a:t>, Devyaterikov D.I.</a:t>
            </a:r>
            <a:r>
              <a:rPr lang="en-US" sz="2400" baseline="30000"/>
              <a:t>7</a:t>
            </a:r>
            <a:r>
              <a:rPr lang="en-US" sz="2400"/>
              <a:t>, Chernikov A.N.</a:t>
            </a:r>
            <a:r>
              <a:rPr lang="en-US" sz="2400" baseline="30000"/>
              <a:t>1</a:t>
            </a:r>
            <a:r>
              <a:rPr lang="ru-RU" sz="2400"/>
              <a:t>, </a:t>
            </a:r>
            <a:r>
              <a:rPr lang="en-US" sz="2400"/>
              <a:t>Kravtsov E.A.</a:t>
            </a:r>
            <a:r>
              <a:rPr lang="en-US" sz="2400" baseline="30000"/>
              <a:t>7</a:t>
            </a:r>
            <a:r>
              <a:rPr lang="ru-RU" sz="2400"/>
              <a:t>, </a:t>
            </a:r>
            <a:r>
              <a:rPr lang="en-US" sz="2400"/>
              <a:t>Nikitenko Yu.V.</a:t>
            </a:r>
            <a:r>
              <a:rPr lang="en-US" sz="2400" baseline="30000"/>
              <a:t>1</a:t>
            </a:r>
            <a:endParaRPr lang="ru-RU" sz="2400" baseline="30000"/>
          </a:p>
          <a:p>
            <a:pPr algn="ctr">
              <a:spcAft>
                <a:spcPts val="200"/>
              </a:spcAft>
            </a:pPr>
            <a:r>
              <a:rPr lang="pt-BR" sz="1600" baseline="30000"/>
              <a:t>1 </a:t>
            </a:r>
            <a:r>
              <a:rPr lang="pt-BR" sz="1600"/>
              <a:t>Joint Institute for Nuclear Research, Dubna, Russia</a:t>
            </a:r>
          </a:p>
          <a:p>
            <a:pPr algn="ctr">
              <a:spcAft>
                <a:spcPts val="200"/>
              </a:spcAft>
            </a:pPr>
            <a:r>
              <a:rPr lang="pt-BR" sz="1600" baseline="30000"/>
              <a:t>2 </a:t>
            </a:r>
            <a:r>
              <a:rPr lang="pt-BR" sz="1600"/>
              <a:t>Moscow Institute of Physics and Technology, Dolgoprudny, Russia</a:t>
            </a:r>
          </a:p>
          <a:p>
            <a:pPr algn="ctr">
              <a:spcAft>
                <a:spcPts val="200"/>
              </a:spcAft>
            </a:pPr>
            <a:r>
              <a:rPr lang="pt-BR" sz="1600" baseline="30000"/>
              <a:t>3 </a:t>
            </a:r>
            <a:r>
              <a:rPr lang="pt-BR" sz="1600"/>
              <a:t>Dubna State University, Dubna, Russia</a:t>
            </a:r>
          </a:p>
          <a:p>
            <a:pPr algn="ctr">
              <a:spcAft>
                <a:spcPts val="200"/>
              </a:spcAft>
            </a:pPr>
            <a:r>
              <a:rPr lang="en-US" sz="1600" baseline="30000"/>
              <a:t>4</a:t>
            </a:r>
            <a:r>
              <a:rPr lang="ru-RU" sz="1600" baseline="30000"/>
              <a:t> </a:t>
            </a:r>
            <a:r>
              <a:rPr lang="pt-BR" sz="1600"/>
              <a:t>Beni-Suef University, Egypt</a:t>
            </a:r>
            <a:endParaRPr lang="pt-BR" sz="1600" baseline="30000"/>
          </a:p>
          <a:p>
            <a:pPr algn="ctr">
              <a:spcAft>
                <a:spcPts val="200"/>
              </a:spcAft>
            </a:pPr>
            <a:r>
              <a:rPr lang="pt-BR" sz="1600" baseline="30000"/>
              <a:t>5 </a:t>
            </a:r>
            <a:r>
              <a:rPr lang="pt-BR" sz="1600"/>
              <a:t>Lomonosov Moscow State University, Moscow, Russia </a:t>
            </a:r>
          </a:p>
          <a:p>
            <a:pPr algn="ctr">
              <a:spcAft>
                <a:spcPts val="200"/>
              </a:spcAft>
            </a:pPr>
            <a:r>
              <a:rPr lang="ru-RU" sz="1600" baseline="30000"/>
              <a:t>6 </a:t>
            </a:r>
            <a:r>
              <a:rPr lang="pt-BR" sz="1600"/>
              <a:t>Tomsk Polithechnic University, Tomsk, Russia</a:t>
            </a:r>
          </a:p>
          <a:p>
            <a:pPr algn="ctr">
              <a:spcAft>
                <a:spcPts val="200"/>
              </a:spcAft>
            </a:pPr>
            <a:r>
              <a:rPr lang="pt-BR" sz="1600" baseline="30000"/>
              <a:t>7</a:t>
            </a:r>
            <a:r>
              <a:rPr lang="pt-BR" sz="1600"/>
              <a:t> </a:t>
            </a:r>
            <a:r>
              <a:rPr lang="en-US" sz="1600"/>
              <a:t>M.N. Mikheev Institute of Metal Physics of Ural Branch of RAS, Ekaterinburg, Russia</a:t>
            </a:r>
            <a:endParaRPr lang="pt-BR" sz="1600"/>
          </a:p>
          <a:p>
            <a:pPr algn="ctr">
              <a:spcAft>
                <a:spcPts val="200"/>
              </a:spcAft>
            </a:pPr>
            <a:r>
              <a:rPr lang="pt-BR" sz="1600"/>
              <a:t>* zhaketov@nf.jinr.ru</a:t>
            </a:r>
          </a:p>
        </p:txBody>
      </p:sp>
    </p:spTree>
    <p:extLst>
      <p:ext uri="{BB962C8B-B14F-4D97-AF65-F5344CB8AC3E}">
        <p14:creationId xmlns:p14="http://schemas.microsoft.com/office/powerpoint/2010/main" val="3536088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feld 24">
            <a:extLst>
              <a:ext uri="{FF2B5EF4-FFF2-40B4-BE49-F238E27FC236}">
                <a16:creationId xmlns:a16="http://schemas.microsoft.com/office/drawing/2014/main" id="{42495E3B-14B5-43FB-9E06-599FBD7C1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8146" y="5394081"/>
            <a:ext cx="184731" cy="33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de-DE" sz="1592"/>
          </a:p>
        </p:txBody>
      </p:sp>
      <p:sp>
        <p:nvSpPr>
          <p:cNvPr id="3078" name="Rechteck 25">
            <a:extLst>
              <a:ext uri="{FF2B5EF4-FFF2-40B4-BE49-F238E27FC236}">
                <a16:creationId xmlns:a16="http://schemas.microsoft.com/office/drawing/2014/main" id="{D1A821C7-A451-4F08-AB21-D2ECFC401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41" y="5162560"/>
            <a:ext cx="1181691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de-DE" sz="1400" dirty="0"/>
              <a:t>A gamma radiation signal was obtained from an ultrathin (1 nm) layer of gadolinium placed in a neutron resonator. The mass of gadolinium used in the experiment (3 micrograms) is 25 times less than in the previous experiment (Zhang et al., PRL 72 (1994)).</a:t>
            </a:r>
          </a:p>
          <a:p>
            <a:pPr algn="just"/>
            <a:endParaRPr lang="en-US" altLang="de-DE" sz="1400" dirty="0"/>
          </a:p>
          <a:p>
            <a:pPr algn="just"/>
            <a:r>
              <a:rPr lang="en-US" altLang="de-DE" sz="1400" dirty="0"/>
              <a:t>The work was performed on the REMUR spectrometer (IBR-2, Dubna) in collaboration with colleagues from JINR (Dubna), IPM RAS (Yekaterinburg), and MPI FKF (Stuttgart)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AE6739-9DB7-4780-ABA6-E6D2B952E36C}"/>
              </a:ext>
            </a:extLst>
          </p:cNvPr>
          <p:cNvSpPr txBox="1"/>
          <p:nvPr/>
        </p:nvSpPr>
        <p:spPr>
          <a:xfrm>
            <a:off x="306690" y="79086"/>
            <a:ext cx="11319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GAMMA RADIATION SIGNAL FROM AN ULTRATHIN LAYER OF GADOLINIUM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1CDA39-4D85-A280-0B1B-64D2DBC467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414" y="976178"/>
            <a:ext cx="4707680" cy="3602488"/>
          </a:xfrm>
          <a:prstGeom prst="rect">
            <a:avLst/>
          </a:prstGeom>
          <a:ln>
            <a:noFill/>
          </a:ln>
        </p:spPr>
      </p:pic>
      <p:pic>
        <p:nvPicPr>
          <p:cNvPr id="9" name="Grafik 22">
            <a:extLst>
              <a:ext uri="{FF2B5EF4-FFF2-40B4-BE49-F238E27FC236}">
                <a16:creationId xmlns:a16="http://schemas.microsoft.com/office/drawing/2014/main" id="{E5D81107-1F98-8108-993E-4DB6835C6D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" y="565891"/>
            <a:ext cx="3237742" cy="360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24">
            <a:extLst>
              <a:ext uri="{FF2B5EF4-FFF2-40B4-BE49-F238E27FC236}">
                <a16:creationId xmlns:a16="http://schemas.microsoft.com/office/drawing/2014/main" id="{B4B54C9B-3149-DA5C-1AB2-A328E236D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5240" y="5553896"/>
            <a:ext cx="184731" cy="33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de-DE" sz="1592"/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A9B17E5D-7774-3BBA-9830-21487C2104E9}"/>
              </a:ext>
            </a:extLst>
          </p:cNvPr>
          <p:cNvSpPr/>
          <p:nvPr/>
        </p:nvSpPr>
        <p:spPr>
          <a:xfrm rot="1858913">
            <a:off x="2625752" y="3098399"/>
            <a:ext cx="602343" cy="562119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4657CC39-CC6C-9479-DCD6-B78B3FB23A1E}"/>
              </a:ext>
            </a:extLst>
          </p:cNvPr>
          <p:cNvSpPr/>
          <p:nvPr/>
        </p:nvSpPr>
        <p:spPr>
          <a:xfrm rot="19624616">
            <a:off x="6976705" y="2147086"/>
            <a:ext cx="602343" cy="562119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E3334B3-ECED-4859-9FAB-75B9321B16E6}"/>
              </a:ext>
            </a:extLst>
          </p:cNvPr>
          <p:cNvGrpSpPr/>
          <p:nvPr/>
        </p:nvGrpSpPr>
        <p:grpSpPr>
          <a:xfrm>
            <a:off x="2996209" y="1698878"/>
            <a:ext cx="4452727" cy="3460244"/>
            <a:chOff x="3042485" y="2091709"/>
            <a:chExt cx="4452727" cy="3460244"/>
          </a:xfrm>
        </p:grpSpPr>
        <p:pic>
          <p:nvPicPr>
            <p:cNvPr id="19" name="Grafik 5">
              <a:extLst>
                <a:ext uri="{FF2B5EF4-FFF2-40B4-BE49-F238E27FC236}">
                  <a16:creationId xmlns:a16="http://schemas.microsoft.com/office/drawing/2014/main" id="{4A741DE3-F0D0-4567-B494-70C69BA76C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945"/>
            <a:stretch/>
          </p:blipFill>
          <p:spPr bwMode="auto">
            <a:xfrm>
              <a:off x="3042485" y="2091709"/>
              <a:ext cx="4452727" cy="34602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FEC54F3-BC65-4AE0-90F4-94305C86A628}"/>
                </a:ext>
              </a:extLst>
            </p:cNvPr>
            <p:cNvSpPr txBox="1"/>
            <p:nvPr/>
          </p:nvSpPr>
          <p:spPr>
            <a:xfrm>
              <a:off x="5116080" y="286725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FDADC79-DF90-5231-B0EC-8D280722C7B5}"/>
              </a:ext>
            </a:extLst>
          </p:cNvPr>
          <p:cNvSpPr txBox="1"/>
          <p:nvPr/>
        </p:nvSpPr>
        <p:spPr>
          <a:xfrm>
            <a:off x="278029" y="6471137"/>
            <a:ext cx="104816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Khaydukov Yu.N. et al. // </a:t>
            </a:r>
            <a:r>
              <a:rPr lang="en-US" sz="1400" b="1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Physics of Particles and Nuclei Letters, Vol. 21, No. 5, pp. </a:t>
            </a:r>
            <a:r>
              <a:rPr lang="ru-RU" sz="1400" b="1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1065-1068</a:t>
            </a:r>
            <a:r>
              <a:rPr lang="en-US" sz="1400" b="1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(2024)</a:t>
            </a:r>
            <a:r>
              <a:rPr lang="pt-BR" sz="1400" b="1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endParaRPr lang="ru-RU" sz="1400" b="1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85021DD5-C86D-D0CB-4BE9-7FAE9443D845}"/>
              </a:ext>
            </a:extLst>
          </p:cNvPr>
          <p:cNvGrpSpPr/>
          <p:nvPr/>
        </p:nvGrpSpPr>
        <p:grpSpPr>
          <a:xfrm>
            <a:off x="11072262" y="6255656"/>
            <a:ext cx="1063112" cy="544286"/>
            <a:chOff x="11072262" y="6255656"/>
            <a:chExt cx="1063112" cy="544286"/>
          </a:xfrm>
          <a:solidFill>
            <a:schemeClr val="bg1">
              <a:lumMod val="95000"/>
            </a:schemeClr>
          </a:solidFill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84277F98-B9FC-E907-AF47-7FE74EA5B53D}"/>
                </a:ext>
              </a:extLst>
            </p:cNvPr>
            <p:cNvSpPr/>
            <p:nvPr/>
          </p:nvSpPr>
          <p:spPr>
            <a:xfrm>
              <a:off x="11108548" y="6255656"/>
              <a:ext cx="1004577" cy="544286"/>
            </a:xfrm>
            <a:prstGeom prst="round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3183CBB-A5C3-D90D-E751-2B568CC80968}"/>
                </a:ext>
              </a:extLst>
            </p:cNvPr>
            <p:cNvSpPr txBox="1"/>
            <p:nvPr/>
          </p:nvSpPr>
          <p:spPr>
            <a:xfrm>
              <a:off x="11072262" y="6304223"/>
              <a:ext cx="1063112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+mn-lt"/>
                </a:rPr>
                <a:t>10 / 28</a:t>
              </a:r>
              <a:endParaRPr lang="ru-RU" sz="24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3889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AB6AE54-00BF-4E88-9240-8D4932A58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398" y="2061843"/>
            <a:ext cx="3794884" cy="31772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06E9279-131A-41FD-865C-2780D299B1EA}"/>
                  </a:ext>
                </a:extLst>
              </p:cNvPr>
              <p:cNvSpPr txBox="1"/>
              <p:nvPr/>
            </p:nvSpPr>
            <p:spPr>
              <a:xfrm>
                <a:off x="285503" y="575200"/>
                <a:ext cx="11824189" cy="1508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Structures</a:t>
                </a:r>
                <a:r>
                  <a:rPr lang="ru-RU" sz="2400" dirty="0"/>
                  <a:t> </a:t>
                </a: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Nb(25nm)/Gd(d</a:t>
                </a:r>
                <a:r>
                  <a:rPr lang="en-US" sz="2400" baseline="-25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)/Nb(</a:t>
                </a:r>
                <a:r>
                  <a:rPr lang="ru-RU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25</a:t>
                </a: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nm) were investigated</a:t>
                </a:r>
                <a:endParaRPr lang="ru-RU" sz="2400" dirty="0"/>
              </a:p>
              <a:p>
                <a:pPr marL="285750" indent="-28575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/>
                  <a:t>Observed reducing of </a:t>
                </a:r>
                <a:r>
                  <a:rPr lang="en-US" sz="2400" i="1" dirty="0"/>
                  <a:t>T</a:t>
                </a:r>
                <a:r>
                  <a:rPr lang="en-US" sz="2400" i="1" baseline="-25000" dirty="0"/>
                  <a:t>c</a:t>
                </a:r>
                <a:r>
                  <a:rPr lang="en-US" sz="2400" baseline="-25000" dirty="0"/>
                  <a:t> </a:t>
                </a:r>
                <a:r>
                  <a:rPr lang="en-US" sz="2400" dirty="0"/>
                  <a:t> with increasing of magnetic moment</a:t>
                </a:r>
              </a:p>
              <a:p>
                <a:pPr marL="285750" indent="-28575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Superconducting coherent length in gadolinium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4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=4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nm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06E9279-131A-41FD-865C-2780D299B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03" y="575200"/>
                <a:ext cx="11824189" cy="1508105"/>
              </a:xfrm>
              <a:prstGeom prst="rect">
                <a:avLst/>
              </a:prstGeom>
              <a:blipFill>
                <a:blip r:embed="rId4"/>
                <a:stretch>
                  <a:fillRect l="-722" t="-3226" b="-8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ADD56A0-920E-4BC6-8871-1DC1A1EDA2D6}"/>
                  </a:ext>
                </a:extLst>
              </p:cNvPr>
              <p:cNvSpPr txBox="1"/>
              <p:nvPr/>
            </p:nvSpPr>
            <p:spPr>
              <a:xfrm>
                <a:off x="7508900" y="5965256"/>
                <a:ext cx="112394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ru-RU" sz="2000" i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ADD56A0-920E-4BC6-8871-1DC1A1EDA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900" y="5965256"/>
                <a:ext cx="1123948" cy="400110"/>
              </a:xfrm>
              <a:prstGeom prst="rect">
                <a:avLst/>
              </a:prstGeom>
              <a:blipFill>
                <a:blip r:embed="rId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12AF363-5AE1-4ECE-B42A-320CC56879C3}"/>
                  </a:ext>
                </a:extLst>
              </p:cNvPr>
              <p:cNvSpPr txBox="1"/>
              <p:nvPr/>
            </p:nvSpPr>
            <p:spPr>
              <a:xfrm>
                <a:off x="6406133" y="5158733"/>
                <a:ext cx="1958870" cy="325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/>
                  <a:t>Dependance</a:t>
                </a:r>
                <a:r>
                  <a:rPr lang="ru-RU" sz="1400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1400" i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12AF363-5AE1-4ECE-B42A-320CC5687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133" y="5158733"/>
                <a:ext cx="1958870" cy="325025"/>
              </a:xfrm>
              <a:prstGeom prst="rect">
                <a:avLst/>
              </a:prstGeom>
              <a:blipFill>
                <a:blip r:embed="rId6"/>
                <a:stretch>
                  <a:fillRect l="-935" t="-1852" b="-14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836DD8F-A657-479F-B694-330FD83A86D5}"/>
                  </a:ext>
                </a:extLst>
              </p:cNvPr>
              <p:cNvSpPr txBox="1"/>
              <p:nvPr/>
            </p:nvSpPr>
            <p:spPr>
              <a:xfrm>
                <a:off x="8414071" y="1070833"/>
                <a:ext cx="1274670" cy="4660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Sup>
                        <m:sSubSupPr>
                          <m:ctrlPr>
                            <a:rPr lang="ru-RU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836DD8F-A657-479F-B694-330FD83A8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4071" y="1070833"/>
                <a:ext cx="1274670" cy="466090"/>
              </a:xfrm>
              <a:prstGeom prst="rect">
                <a:avLst/>
              </a:prstGeom>
              <a:blipFill>
                <a:blip r:embed="rId7"/>
                <a:stretch>
                  <a:fillRect l="-957" b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DDD2B8-97D9-4412-BE37-4501FF08A999}"/>
                  </a:ext>
                </a:extLst>
              </p:cNvPr>
              <p:cNvSpPr txBox="1"/>
              <p:nvPr/>
            </p:nvSpPr>
            <p:spPr>
              <a:xfrm>
                <a:off x="9618203" y="1270032"/>
                <a:ext cx="216780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DDD2B8-97D9-4412-BE37-4501FF08A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203" y="1270032"/>
                <a:ext cx="2167802" cy="461665"/>
              </a:xfrm>
              <a:prstGeom prst="rect">
                <a:avLst/>
              </a:prstGeom>
              <a:blipFill>
                <a:blip r:embed="rId8"/>
                <a:stretch>
                  <a:fillRect l="-845"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7CD5CD-8208-4CE7-A29E-EF14D223F1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92802" y="4972098"/>
            <a:ext cx="2167802" cy="10601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84DB013-9EA0-4DE9-BBFD-408919D51EF1}"/>
              </a:ext>
            </a:extLst>
          </p:cNvPr>
          <p:cNvSpPr txBox="1"/>
          <p:nvPr/>
        </p:nvSpPr>
        <p:spPr>
          <a:xfrm>
            <a:off x="-5166" y="6463409"/>
            <a:ext cx="8326903" cy="368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Aft>
                <a:spcPts val="600"/>
              </a:spcAft>
            </a:pPr>
            <a:r>
              <a:rPr lang="en-US" sz="16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Khaydukov Yu.N.</a:t>
            </a:r>
            <a:r>
              <a:rPr lang="en-US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 et al.</a:t>
            </a:r>
            <a:r>
              <a:rPr lang="ru-RU" sz="16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// Phys. Rev. B, 97, 144511 (2018)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4C772E-2459-4FEC-9240-3B8F85654B3E}"/>
                  </a:ext>
                </a:extLst>
              </p:cNvPr>
              <p:cNvSpPr txBox="1"/>
              <p:nvPr/>
            </p:nvSpPr>
            <p:spPr>
              <a:xfrm>
                <a:off x="6869699" y="5518061"/>
                <a:ext cx="12784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4C772E-2459-4FEC-9240-3B8F85654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699" y="5518061"/>
                <a:ext cx="1278401" cy="369332"/>
              </a:xfrm>
              <a:prstGeom prst="rect">
                <a:avLst/>
              </a:prstGeom>
              <a:blipFill>
                <a:blip r:embed="rId10"/>
                <a:stretch>
                  <a:fillRect l="-1429"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64C4FC1-1641-4F18-89BB-EE5CA5B74D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4619" y="2344007"/>
            <a:ext cx="5335428" cy="34867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36E6D8-9FAC-226E-1271-34E4AAEFBB8A}"/>
              </a:ext>
            </a:extLst>
          </p:cNvPr>
          <p:cNvSpPr txBox="1"/>
          <p:nvPr/>
        </p:nvSpPr>
        <p:spPr>
          <a:xfrm>
            <a:off x="421546" y="24603"/>
            <a:ext cx="11371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EFFECT OF MAGNETISM ON SUPERCONDUCTIVITY IN NB/GD/NB TRILAYERS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A81EF549-C440-1962-5DE6-98FDD449B1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60044" y="4533806"/>
          <a:ext cx="1290156" cy="1584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2" imgW="2709720" imgH="3328920" progId="PBrush">
                  <p:embed/>
                </p:oleObj>
              </mc:Choice>
              <mc:Fallback>
                <p:oleObj name="Bitmap Image" r:id="rId12" imgW="2709720" imgH="3328920" progId="PBrush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A81EF549-C440-1962-5DE6-98FDD449B1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60044" y="4533806"/>
                        <a:ext cx="1290156" cy="1584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E768EF6-8416-D6E1-B772-56BD85CFD19F}"/>
              </a:ext>
            </a:extLst>
          </p:cNvPr>
          <p:cNvSpPr txBox="1"/>
          <p:nvPr/>
        </p:nvSpPr>
        <p:spPr>
          <a:xfrm>
            <a:off x="2493312" y="5719088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Q(nm</a:t>
            </a:r>
            <a:r>
              <a:rPr lang="en-US" baseline="30000" dirty="0"/>
              <a:t>-1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CB03611-C9B5-82A2-377C-A6842B1F1534}"/>
              </a:ext>
            </a:extLst>
          </p:cNvPr>
          <p:cNvSpPr/>
          <p:nvPr/>
        </p:nvSpPr>
        <p:spPr>
          <a:xfrm>
            <a:off x="1632857" y="2619826"/>
            <a:ext cx="521861" cy="580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96CB75D-B055-4DD4-98BA-1C3D66ED1E05}"/>
                  </a:ext>
                </a:extLst>
              </p:cNvPr>
              <p:cNvSpPr txBox="1"/>
              <p:nvPr/>
            </p:nvSpPr>
            <p:spPr>
              <a:xfrm>
                <a:off x="1250332" y="2769510"/>
                <a:ext cx="144417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=4 кЭ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96CB75D-B055-4DD4-98BA-1C3D66ED1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332" y="2769510"/>
                <a:ext cx="1444172" cy="430887"/>
              </a:xfrm>
              <a:prstGeom prst="rect">
                <a:avLst/>
              </a:prstGeom>
              <a:blipFill>
                <a:blip r:embed="rId14"/>
                <a:stretch>
                  <a:fillRect l="-4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8EF25D1-F711-475E-B65D-56FFCE94A380}"/>
                  </a:ext>
                </a:extLst>
              </p:cNvPr>
              <p:cNvSpPr txBox="1"/>
              <p:nvPr/>
            </p:nvSpPr>
            <p:spPr>
              <a:xfrm>
                <a:off x="1362764" y="2412463"/>
                <a:ext cx="121930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=6.2 К</m:t>
                      </m:r>
                    </m:oMath>
                  </m:oMathPara>
                </a14:m>
                <a:endParaRPr lang="ru-RU" sz="2200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8EF25D1-F711-475E-B65D-56FFCE94A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764" y="2412463"/>
                <a:ext cx="1219308" cy="338554"/>
              </a:xfrm>
              <a:prstGeom prst="rect">
                <a:avLst/>
              </a:prstGeom>
              <a:blipFill>
                <a:blip r:embed="rId15"/>
                <a:stretch>
                  <a:fillRect l="-5000" r="-5000" b="-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F41A0BB-033A-FC22-73DF-808B85C76F75}"/>
              </a:ext>
            </a:extLst>
          </p:cNvPr>
          <p:cNvGrpSpPr/>
          <p:nvPr/>
        </p:nvGrpSpPr>
        <p:grpSpPr>
          <a:xfrm>
            <a:off x="11072262" y="6255656"/>
            <a:ext cx="1063112" cy="544286"/>
            <a:chOff x="11072262" y="6255656"/>
            <a:chExt cx="1063112" cy="544286"/>
          </a:xfrm>
          <a:solidFill>
            <a:schemeClr val="bg1">
              <a:lumMod val="95000"/>
            </a:schemeClr>
          </a:solidFill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F53B6C82-EAC0-5BB5-4586-8E9B7B2D7279}"/>
                </a:ext>
              </a:extLst>
            </p:cNvPr>
            <p:cNvSpPr/>
            <p:nvPr/>
          </p:nvSpPr>
          <p:spPr>
            <a:xfrm>
              <a:off x="11108548" y="6255656"/>
              <a:ext cx="1004577" cy="544286"/>
            </a:xfrm>
            <a:prstGeom prst="round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30B8057-1776-5E12-98C2-E9CA907CA8E6}"/>
                </a:ext>
              </a:extLst>
            </p:cNvPr>
            <p:cNvSpPr txBox="1"/>
            <p:nvPr/>
          </p:nvSpPr>
          <p:spPr>
            <a:xfrm>
              <a:off x="11072262" y="6304223"/>
              <a:ext cx="1063112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+mn-lt"/>
                </a:rPr>
                <a:t>11 / 28</a:t>
              </a:r>
              <a:endParaRPr lang="ru-RU" sz="24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561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7382FD-0B40-887D-DCD0-3A0FCB1E0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458" y="3799327"/>
            <a:ext cx="4488899" cy="2934233"/>
          </a:xfrm>
          <a:prstGeom prst="rect">
            <a:avLst/>
          </a:prstGeom>
        </p:spPr>
      </p:pic>
      <p:grpSp>
        <p:nvGrpSpPr>
          <p:cNvPr id="16" name="Group 37">
            <a:extLst>
              <a:ext uri="{FF2B5EF4-FFF2-40B4-BE49-F238E27FC236}">
                <a16:creationId xmlns:a16="http://schemas.microsoft.com/office/drawing/2014/main" id="{CC4D741B-078E-8F79-DEB0-3C64607FF576}"/>
              </a:ext>
            </a:extLst>
          </p:cNvPr>
          <p:cNvGrpSpPr>
            <a:grpSpLocks/>
          </p:cNvGrpSpPr>
          <p:nvPr/>
        </p:nvGrpSpPr>
        <p:grpSpPr bwMode="auto">
          <a:xfrm>
            <a:off x="224618" y="3071576"/>
            <a:ext cx="4943475" cy="3316288"/>
            <a:chOff x="26" y="2104"/>
            <a:chExt cx="3114" cy="2089"/>
          </a:xfrm>
        </p:grpSpPr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96606B7B-36BD-A5DD-C503-1CCDBDD11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" y="2301"/>
              <a:ext cx="336" cy="11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Times New Roman" panose="02020603050405020304" pitchFamily="18" charset="0"/>
                </a:rPr>
                <a:t>Fe</a:t>
              </a:r>
              <a:endParaRPr lang="en-CA" altLang="en-US" sz="1400" b="1">
                <a:latin typeface="Times New Roman" panose="02020603050405020304" pitchFamily="18" charset="0"/>
              </a:endParaRPr>
            </a:p>
          </p:txBody>
        </p:sp>
        <p:sp>
          <p:nvSpPr>
            <p:cNvPr id="18" name="Text Box 17">
              <a:extLst>
                <a:ext uri="{FF2B5EF4-FFF2-40B4-BE49-F238E27FC236}">
                  <a16:creationId xmlns:a16="http://schemas.microsoft.com/office/drawing/2014/main" id="{08AF3F3F-384E-DA2C-8897-AB4BA3B794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" y="2104"/>
              <a:ext cx="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SLD</a:t>
              </a:r>
              <a:endParaRPr lang="en-CA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2A36DE4-0CAD-B362-520C-5B7886254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" y="3131"/>
              <a:ext cx="336" cy="3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Times New Roman" panose="02020603050405020304" pitchFamily="18" charset="0"/>
                </a:rPr>
                <a:t>Cr</a:t>
              </a:r>
              <a:endParaRPr lang="en-CA" altLang="en-US" sz="1400" b="1">
                <a:latin typeface="Times New Roman" panose="02020603050405020304" pitchFamily="18" charset="0"/>
              </a:endParaRPr>
            </a:p>
          </p:txBody>
        </p:sp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C2106A7A-5B84-8485-D45E-F0CBBF94D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1" y="2295"/>
              <a:ext cx="336" cy="11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Times New Roman" panose="02020603050405020304" pitchFamily="18" charset="0"/>
                </a:rPr>
                <a:t>Fe</a:t>
              </a:r>
              <a:endParaRPr lang="en-CA" altLang="en-US" sz="1400" b="1">
                <a:latin typeface="Times New Roman" panose="02020603050405020304" pitchFamily="18" charset="0"/>
              </a:endParaRPr>
            </a:p>
          </p:txBody>
        </p:sp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61B67AF6-A260-7C54-05AB-07329E16E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" y="3118"/>
              <a:ext cx="336" cy="32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Times New Roman" panose="02020603050405020304" pitchFamily="18" charset="0"/>
                </a:rPr>
                <a:t>Cr</a:t>
              </a:r>
              <a:endParaRPr lang="en-CA" altLang="en-US" sz="1400" b="1">
                <a:latin typeface="Times New Roman" panose="02020603050405020304" pitchFamily="18" charset="0"/>
              </a:endParaRPr>
            </a:p>
          </p:txBody>
        </p:sp>
        <p:sp>
          <p:nvSpPr>
            <p:cNvPr id="22" name="Rectangle 22">
              <a:extLst>
                <a:ext uri="{FF2B5EF4-FFF2-40B4-BE49-F238E27FC236}">
                  <a16:creationId xmlns:a16="http://schemas.microsoft.com/office/drawing/2014/main" id="{86A0B982-C224-7D44-B44A-3D8557106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" y="3207"/>
              <a:ext cx="665" cy="240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latin typeface="Times New Roman" panose="02020603050405020304" pitchFamily="18" charset="0"/>
                </a:rPr>
                <a:t>Si substrate</a:t>
              </a:r>
              <a:endParaRPr lang="en-CA" altLang="en-US" sz="1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3" name="Rectangle 24">
              <a:extLst>
                <a:ext uri="{FF2B5EF4-FFF2-40B4-BE49-F238E27FC236}">
                  <a16:creationId xmlns:a16="http://schemas.microsoft.com/office/drawing/2014/main" id="{5F45E0DE-2D1A-036F-327E-1B3EBB7A1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" y="2295"/>
              <a:ext cx="336" cy="11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Times New Roman" panose="02020603050405020304" pitchFamily="18" charset="0"/>
                </a:rPr>
                <a:t>Fe</a:t>
              </a:r>
              <a:endParaRPr lang="en-CA" altLang="en-US" sz="1400" b="1">
                <a:latin typeface="Times New Roman" panose="02020603050405020304" pitchFamily="18" charset="0"/>
              </a:endParaRPr>
            </a:p>
          </p:txBody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48AC487B-B229-35BA-AD78-095AA2AB4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8" y="3118"/>
              <a:ext cx="336" cy="32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Times New Roman" panose="02020603050405020304" pitchFamily="18" charset="0"/>
                </a:rPr>
                <a:t>Cr</a:t>
              </a:r>
              <a:endParaRPr lang="en-CA" altLang="en-US" sz="1400" b="1">
                <a:latin typeface="Times New Roman" panose="02020603050405020304" pitchFamily="18" charset="0"/>
              </a:endParaRPr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2148E2D4-3C13-6509-5CF9-553709E470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" y="3451"/>
              <a:ext cx="311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Text Box 26">
              <a:extLst>
                <a:ext uri="{FF2B5EF4-FFF2-40B4-BE49-F238E27FC236}">
                  <a16:creationId xmlns:a16="http://schemas.microsoft.com/office/drawing/2014/main" id="{57086DF6-ECBD-2972-3465-6570D60A9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995" y="3061"/>
              <a:ext cx="392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400">
                  <a:latin typeface="Times New Roman" panose="02020603050405020304" pitchFamily="18" charset="0"/>
                </a:rPr>
                <a:t>}</a:t>
              </a:r>
              <a:endParaRPr lang="en-CA" altLang="en-US" sz="9400">
                <a:latin typeface="Times New Roman" panose="02020603050405020304" pitchFamily="18" charset="0"/>
              </a:endParaRPr>
            </a:p>
          </p:txBody>
        </p:sp>
        <p:sp>
          <p:nvSpPr>
            <p:cNvPr id="27" name="Text Box 27">
              <a:extLst>
                <a:ext uri="{FF2B5EF4-FFF2-40B4-BE49-F238E27FC236}">
                  <a16:creationId xmlns:a16="http://schemas.microsoft.com/office/drawing/2014/main" id="{DF5C6A76-81D9-2191-038A-6227F16104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" y="3670"/>
              <a:ext cx="145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+mn-lt"/>
                </a:rPr>
                <a:t>Bilayer thickness </a:t>
              </a:r>
              <a:r>
                <a:rPr lang="en-US" altLang="en-US" sz="1600" i="1" dirty="0">
                  <a:latin typeface="+mn-lt"/>
                </a:rPr>
                <a:t>d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i="1" dirty="0">
                  <a:latin typeface="+mn-lt"/>
                </a:rPr>
                <a:t>d</a:t>
              </a:r>
              <a:r>
                <a:rPr lang="en-US" altLang="en-US" sz="1600" dirty="0">
                  <a:latin typeface="+mn-lt"/>
                </a:rPr>
                <a:t> = 32.8 Å + 30 Å = 62.8 Å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+mn-lt"/>
                </a:rPr>
                <a:t>Total: 20 bilayers</a:t>
              </a:r>
              <a:endParaRPr lang="en-CA" altLang="en-US" sz="1600" dirty="0">
                <a:latin typeface="+mn-lt"/>
              </a:endParaRPr>
            </a:p>
          </p:txBody>
        </p:sp>
        <p:sp>
          <p:nvSpPr>
            <p:cNvPr id="28" name="Line 15">
              <a:extLst>
                <a:ext uri="{FF2B5EF4-FFF2-40B4-BE49-F238E27FC236}">
                  <a16:creationId xmlns:a16="http://schemas.microsoft.com/office/drawing/2014/main" id="{F0FB0E91-EED7-95EC-D6F4-E1C6194D93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7" y="2135"/>
              <a:ext cx="0" cy="14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Text Box 36">
              <a:extLst>
                <a:ext uri="{FF2B5EF4-FFF2-40B4-BE49-F238E27FC236}">
                  <a16:creationId xmlns:a16="http://schemas.microsoft.com/office/drawing/2014/main" id="{F72A03C8-42E1-F335-903B-4689E362B6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9" y="3155"/>
              <a:ext cx="2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2000">
                  <a:cs typeface="Arial" panose="020B0604020202020204" pitchFamily="34" charset="0"/>
                </a:rPr>
                <a:t>•</a:t>
              </a:r>
              <a:r>
                <a:rPr lang="en-US" altLang="en-US" sz="2000">
                  <a:cs typeface="Arial" panose="020B0604020202020204" pitchFamily="34" charset="0"/>
                </a:rPr>
                <a:t>••</a:t>
              </a:r>
              <a:endParaRPr lang="en-CA" altLang="en-US" sz="200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A117BE2-4AD8-6F20-32AB-510BA2545810}"/>
              </a:ext>
            </a:extLst>
          </p:cNvPr>
          <p:cNvSpPr txBox="1"/>
          <p:nvPr/>
        </p:nvSpPr>
        <p:spPr>
          <a:xfrm>
            <a:off x="3842958" y="97173"/>
            <a:ext cx="4528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PERIODIC SUPERLATTICES</a:t>
            </a:r>
            <a:endParaRPr lang="ru-RU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760DAB3-0812-3C1C-DE87-9D91B16098B7}"/>
                  </a:ext>
                </a:extLst>
              </p:cNvPr>
              <p:cNvSpPr txBox="1"/>
              <p:nvPr/>
            </p:nvSpPr>
            <p:spPr>
              <a:xfrm>
                <a:off x="545126" y="1495714"/>
                <a:ext cx="2151230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760DAB3-0812-3C1C-DE87-9D91B1609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26" y="1495714"/>
                <a:ext cx="2151230" cy="384721"/>
              </a:xfrm>
              <a:prstGeom prst="rect">
                <a:avLst/>
              </a:prstGeom>
              <a:blipFill>
                <a:blip r:embed="rId5"/>
                <a:stretch>
                  <a:fillRect l="-1416" r="-2550" b="-79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Стрелка: вправо 34">
            <a:extLst>
              <a:ext uri="{FF2B5EF4-FFF2-40B4-BE49-F238E27FC236}">
                <a16:creationId xmlns:a16="http://schemas.microsoft.com/office/drawing/2014/main" id="{C661A14A-E208-3DF6-9E58-7561E93B76D8}"/>
              </a:ext>
            </a:extLst>
          </p:cNvPr>
          <p:cNvSpPr/>
          <p:nvPr/>
        </p:nvSpPr>
        <p:spPr>
          <a:xfrm>
            <a:off x="2961878" y="1455825"/>
            <a:ext cx="338591" cy="51866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73FFD1D-CD67-BEFA-6C8E-DD3EFA620A81}"/>
                  </a:ext>
                </a:extLst>
              </p:cNvPr>
              <p:cNvSpPr txBox="1"/>
              <p:nvPr/>
            </p:nvSpPr>
            <p:spPr>
              <a:xfrm>
                <a:off x="3599122" y="1327175"/>
                <a:ext cx="1469505" cy="7227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73FFD1D-CD67-BEFA-6C8E-DD3EFA620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122" y="1327175"/>
                <a:ext cx="1469505" cy="7227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1291BEB-1386-55EA-D7FE-30BBEBDC6F03}"/>
                  </a:ext>
                </a:extLst>
              </p:cNvPr>
              <p:cNvSpPr txBox="1"/>
              <p:nvPr/>
            </p:nvSpPr>
            <p:spPr>
              <a:xfrm>
                <a:off x="792528" y="2073292"/>
                <a:ext cx="1815369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=1, 2, 3 …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1291BEB-1386-55EA-D7FE-30BBEBDC6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28" y="2073292"/>
                <a:ext cx="1815369" cy="384721"/>
              </a:xfrm>
              <a:prstGeom prst="rect">
                <a:avLst/>
              </a:prstGeom>
              <a:blipFill>
                <a:blip r:embed="rId7"/>
                <a:stretch>
                  <a:fillRect l="-2013" b="-63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127241EE-1878-36D8-0351-2B74E77BBD66}"/>
              </a:ext>
            </a:extLst>
          </p:cNvPr>
          <p:cNvSpPr txBox="1"/>
          <p:nvPr/>
        </p:nvSpPr>
        <p:spPr>
          <a:xfrm>
            <a:off x="352883" y="910225"/>
            <a:ext cx="3773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Wolfe-Bragg Law </a:t>
            </a:r>
            <a:r>
              <a:rPr lang="ru-RU" sz="2400" dirty="0"/>
              <a:t>: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0EB1AB7-6FEA-EAAB-33F5-6CB6977F7C20}"/>
              </a:ext>
            </a:extLst>
          </p:cNvPr>
          <p:cNvGrpSpPr/>
          <p:nvPr/>
        </p:nvGrpSpPr>
        <p:grpSpPr>
          <a:xfrm>
            <a:off x="5049736" y="261554"/>
            <a:ext cx="4646197" cy="3552582"/>
            <a:chOff x="5448040" y="270837"/>
            <a:chExt cx="4646197" cy="3552582"/>
          </a:xfrm>
        </p:grpSpPr>
        <p:graphicFrame>
          <p:nvGraphicFramePr>
            <p:cNvPr id="6" name="Object 23">
              <a:extLst>
                <a:ext uri="{FF2B5EF4-FFF2-40B4-BE49-F238E27FC236}">
                  <a16:creationId xmlns:a16="http://schemas.microsoft.com/office/drawing/2014/main" id="{69442585-C577-ACA6-142D-3B46B7A0FAE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040397"/>
                </p:ext>
              </p:extLst>
            </p:nvPr>
          </p:nvGraphicFramePr>
          <p:xfrm>
            <a:off x="5448040" y="270837"/>
            <a:ext cx="4646197" cy="3552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aph" r:id="rId8" imgW="3896563" imgH="2979725" progId="Origin50.Graph">
                    <p:embed/>
                  </p:oleObj>
                </mc:Choice>
                <mc:Fallback>
                  <p:oleObj name="Graph" r:id="rId8" imgW="3896563" imgH="2979725" progId="Origin50.Graph">
                    <p:embed/>
                    <p:pic>
                      <p:nvPicPr>
                        <p:cNvPr id="6" name="Object 23">
                          <a:extLst>
                            <a:ext uri="{FF2B5EF4-FFF2-40B4-BE49-F238E27FC236}">
                              <a16:creationId xmlns:a16="http://schemas.microsoft.com/office/drawing/2014/main" id="{69442585-C577-ACA6-142D-3B46B7A0FAE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8040" y="270837"/>
                          <a:ext cx="4646197" cy="35525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D52C444-71FD-DE5B-EAAA-BE50B55D9483}"/>
                </a:ext>
              </a:extLst>
            </p:cNvPr>
            <p:cNvSpPr txBox="1"/>
            <p:nvPr/>
          </p:nvSpPr>
          <p:spPr>
            <a:xfrm>
              <a:off x="6803757" y="742752"/>
              <a:ext cx="20379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Bragg peaks</a:t>
              </a:r>
              <a:endParaRPr lang="ru-RU" sz="2000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 Box 11">
              <a:extLst>
                <a:ext uri="{FF2B5EF4-FFF2-40B4-BE49-F238E27FC236}">
                  <a16:creationId xmlns:a16="http://schemas.microsoft.com/office/drawing/2014/main" id="{C550A37E-183A-43BE-AC9E-202A8AA5CB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0607" y="2165625"/>
              <a:ext cx="110767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3300"/>
                  </a:solidFill>
                  <a:latin typeface="+mn-lt"/>
                </a:rPr>
                <a:t>Keising</a:t>
              </a:r>
              <a:endParaRPr lang="ru-RU" altLang="en-US" sz="1600">
                <a:solidFill>
                  <a:srgbClr val="FF3300"/>
                </a:solidFill>
                <a:latin typeface="+mn-lt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3300"/>
                  </a:solidFill>
                  <a:latin typeface="+mn-lt"/>
                </a:rPr>
                <a:t>oscillations</a:t>
              </a:r>
              <a:endParaRPr lang="de-DE" altLang="en-US" sz="1600" dirty="0">
                <a:latin typeface="+mn-lt"/>
              </a:endParaRPr>
            </a:p>
          </p:txBody>
        </p:sp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A180CAD-9C7E-2853-7021-EA17575341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14930" y="1079426"/>
            <a:ext cx="2598195" cy="12714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1EBFA87-E636-E902-B32C-CB0890BDF6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64353" y="2448729"/>
            <a:ext cx="2548772" cy="17680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1784333-0D9A-BA1B-8A71-499FC78F0CFE}"/>
                  </a:ext>
                </a:extLst>
              </p:cNvPr>
              <p:cNvSpPr txBox="1"/>
              <p:nvPr/>
            </p:nvSpPr>
            <p:spPr>
              <a:xfrm>
                <a:off x="6976794" y="4222960"/>
                <a:ext cx="3487960" cy="7336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/[1−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ru-RU" sz="120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1784333-0D9A-BA1B-8A71-499FC78F0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794" y="4222960"/>
                <a:ext cx="3487960" cy="733662"/>
              </a:xfrm>
              <a:prstGeom prst="rect">
                <a:avLst/>
              </a:prstGeom>
              <a:blipFill>
                <a:blip r:embed="rId12"/>
                <a:stretch>
                  <a:fillRect t="-21667" b="-4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BC1985F-CCB5-A034-B783-70E44EF202D0}"/>
                  </a:ext>
                </a:extLst>
              </p:cNvPr>
              <p:cNvSpPr txBox="1"/>
              <p:nvPr/>
            </p:nvSpPr>
            <p:spPr>
              <a:xfrm>
                <a:off x="8195312" y="4956622"/>
                <a:ext cx="3312370" cy="5492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)(1+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)/(1−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ru-RU" sz="120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BC1985F-CCB5-A034-B783-70E44EF20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5312" y="4956622"/>
                <a:ext cx="3312370" cy="549253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F0955D7-DB93-B8EE-CBD4-F9A63D72F90D}"/>
              </a:ext>
            </a:extLst>
          </p:cNvPr>
          <p:cNvGrpSpPr/>
          <p:nvPr/>
        </p:nvGrpSpPr>
        <p:grpSpPr>
          <a:xfrm>
            <a:off x="11072262" y="6255656"/>
            <a:ext cx="1063112" cy="544286"/>
            <a:chOff x="11072262" y="6255656"/>
            <a:chExt cx="1063112" cy="544286"/>
          </a:xfrm>
          <a:solidFill>
            <a:schemeClr val="bg1">
              <a:lumMod val="95000"/>
            </a:schemeClr>
          </a:solidFill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4AF996C1-B6B0-C0D2-4C6E-A3C4CEB46C27}"/>
                </a:ext>
              </a:extLst>
            </p:cNvPr>
            <p:cNvSpPr/>
            <p:nvPr/>
          </p:nvSpPr>
          <p:spPr>
            <a:xfrm>
              <a:off x="11108548" y="6255656"/>
              <a:ext cx="1004577" cy="544286"/>
            </a:xfrm>
            <a:prstGeom prst="round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635078B-720E-4DB1-FB04-88981A1C2E26}"/>
                </a:ext>
              </a:extLst>
            </p:cNvPr>
            <p:cNvSpPr txBox="1"/>
            <p:nvPr/>
          </p:nvSpPr>
          <p:spPr>
            <a:xfrm>
              <a:off x="11072262" y="6304223"/>
              <a:ext cx="1063112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/>
                <a:t>12</a:t>
              </a:r>
              <a:r>
                <a:rPr lang="en-US" sz="2400">
                  <a:latin typeface="+mn-lt"/>
                </a:rPr>
                <a:t> / 28</a:t>
              </a:r>
              <a:endParaRPr lang="ru-RU" sz="24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1603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D7C8074-7805-493D-9E39-670FAC4C07D1}"/>
              </a:ext>
            </a:extLst>
          </p:cNvPr>
          <p:cNvGrpSpPr/>
          <p:nvPr/>
        </p:nvGrpSpPr>
        <p:grpSpPr>
          <a:xfrm>
            <a:off x="6567244" y="2484108"/>
            <a:ext cx="5272943" cy="4102139"/>
            <a:chOff x="50500" y="2320603"/>
            <a:chExt cx="4722435" cy="3673866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AA991C4-F7B3-4250-AC03-C6D0BDD4D8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3423" t="25137" r="37842" b="10547"/>
            <a:stretch/>
          </p:blipFill>
          <p:spPr>
            <a:xfrm>
              <a:off x="96052" y="2377791"/>
              <a:ext cx="4511270" cy="334893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D2B1EEA-126D-4E04-AE72-D64F4E72129B}"/>
                </a:ext>
              </a:extLst>
            </p:cNvPr>
            <p:cNvSpPr txBox="1"/>
            <p:nvPr/>
          </p:nvSpPr>
          <p:spPr>
            <a:xfrm>
              <a:off x="802916" y="5663696"/>
              <a:ext cx="3970019" cy="33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/>
                <a:t>Results of experimental data fitting</a:t>
              </a:r>
              <a:endParaRPr lang="ru-RU" i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73A9831-CAD4-430A-A337-7ACA6FD851B9}"/>
                    </a:ext>
                  </a:extLst>
                </p:cNvPr>
                <p:cNvSpPr txBox="1"/>
                <p:nvPr/>
              </p:nvSpPr>
              <p:spPr>
                <a:xfrm>
                  <a:off x="872517" y="4833513"/>
                  <a:ext cx="1294427" cy="28122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=661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𝑂𝑒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73A9831-CAD4-430A-A337-7ACA6FD851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517" y="4833513"/>
                  <a:ext cx="1294427" cy="281227"/>
                </a:xfrm>
                <a:prstGeom prst="rect">
                  <a:avLst/>
                </a:prstGeom>
                <a:blipFill>
                  <a:blip r:embed="rId4"/>
                  <a:stretch>
                    <a:fillRect l="-6604" b="-434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3960DF7F-34E0-4757-B5B9-2172863D96DF}"/>
                </a:ext>
              </a:extLst>
            </p:cNvPr>
            <p:cNvSpPr/>
            <p:nvPr/>
          </p:nvSpPr>
          <p:spPr>
            <a:xfrm>
              <a:off x="50500" y="2320603"/>
              <a:ext cx="277027" cy="3138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3BA0C967-F615-43F8-AA43-8810B1FC5606}"/>
              </a:ext>
            </a:extLst>
          </p:cNvPr>
          <p:cNvSpPr/>
          <p:nvPr/>
        </p:nvSpPr>
        <p:spPr>
          <a:xfrm>
            <a:off x="5470990" y="2235159"/>
            <a:ext cx="751400" cy="1052933"/>
          </a:xfrm>
          <a:prstGeom prst="rightArrow">
            <a:avLst>
              <a:gd name="adj1" fmla="val 50000"/>
              <a:gd name="adj2" fmla="val 5460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5BB31D-B72E-4053-9AAB-4FD4495A94C9}"/>
              </a:ext>
            </a:extLst>
          </p:cNvPr>
          <p:cNvSpPr txBox="1"/>
          <p:nvPr/>
        </p:nvSpPr>
        <p:spPr>
          <a:xfrm>
            <a:off x="56625" y="6458770"/>
            <a:ext cx="11125200" cy="368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Aft>
                <a:spcPts val="600"/>
              </a:spcAft>
            </a:pPr>
            <a:r>
              <a:rPr lang="en-US" sz="16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Khaydukov Yu.N. et al.</a:t>
            </a:r>
            <a:r>
              <a:rPr lang="ru-RU" sz="16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// Phys. Rev. B, 99, 140503 (2019)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91C4096-EDFA-4EC0-965F-C94408C3CF49}"/>
              </a:ext>
            </a:extLst>
          </p:cNvPr>
          <p:cNvGrpSpPr/>
          <p:nvPr/>
        </p:nvGrpSpPr>
        <p:grpSpPr>
          <a:xfrm>
            <a:off x="703935" y="1535761"/>
            <a:ext cx="4422201" cy="3838770"/>
            <a:chOff x="-57970" y="1757564"/>
            <a:chExt cx="5760000" cy="5000070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F69E8A90-DD4F-4254-A82F-A41EDAFA0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57970" y="1757564"/>
              <a:ext cx="5760000" cy="479577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92E678D-01A0-49AE-92E8-2681653B6129}"/>
                    </a:ext>
                  </a:extLst>
                </p:cNvPr>
                <p:cNvSpPr txBox="1"/>
                <p:nvPr/>
              </p:nvSpPr>
              <p:spPr>
                <a:xfrm>
                  <a:off x="1402608" y="5304591"/>
                  <a:ext cx="2796839" cy="36079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=7 К,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=4.5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𝑘𝑂𝑒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92E678D-01A0-49AE-92E8-2681653B61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608" y="5304591"/>
                  <a:ext cx="2796839" cy="360796"/>
                </a:xfrm>
                <a:prstGeom prst="rect">
                  <a:avLst/>
                </a:prstGeom>
                <a:blipFill>
                  <a:blip r:embed="rId6"/>
                  <a:stretch>
                    <a:fillRect l="-1983" r="-1983" b="-88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8E04DAD-F69C-4A24-8674-8C2CA2FC164C}"/>
                    </a:ext>
                  </a:extLst>
                </p:cNvPr>
                <p:cNvSpPr txBox="1"/>
                <p:nvPr/>
              </p:nvSpPr>
              <p:spPr>
                <a:xfrm>
                  <a:off x="161286" y="6185036"/>
                  <a:ext cx="1728900" cy="572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b>
                            </m:sSub>
                          </m:den>
                        </m:f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8E04DAD-F69C-4A24-8674-8C2CA2FC16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286" y="6185036"/>
                  <a:ext cx="1728900" cy="572598"/>
                </a:xfrm>
                <a:prstGeom prst="rect">
                  <a:avLst/>
                </a:prstGeom>
                <a:blipFill>
                  <a:blip r:embed="rId8"/>
                  <a:stretch>
                    <a:fillRect l="-2752" t="-1389" r="-2294" b="-694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123B0CC-6912-47C8-A459-E24A953B7A07}"/>
                    </a:ext>
                  </a:extLst>
                </p:cNvPr>
                <p:cNvSpPr txBox="1"/>
                <p:nvPr/>
              </p:nvSpPr>
              <p:spPr>
                <a:xfrm>
                  <a:off x="1363342" y="2121782"/>
                  <a:ext cx="1431410" cy="389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123B0CC-6912-47C8-A459-E24A953B7A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3342" y="2121782"/>
                  <a:ext cx="1431410" cy="389777"/>
                </a:xfrm>
                <a:prstGeom prst="rect">
                  <a:avLst/>
                </a:prstGeom>
                <a:blipFill>
                  <a:blip r:embed="rId9"/>
                  <a:stretch>
                    <a:fillRect l="-4972" r="-2210" b="-2857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41F9450-A813-6632-EBCB-D33841282716}"/>
              </a:ext>
            </a:extLst>
          </p:cNvPr>
          <p:cNvGrpSpPr/>
          <p:nvPr/>
        </p:nvGrpSpPr>
        <p:grpSpPr>
          <a:xfrm>
            <a:off x="4839515" y="3459348"/>
            <a:ext cx="1443054" cy="1967464"/>
            <a:chOff x="8128017" y="1078541"/>
            <a:chExt cx="1150020" cy="156794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B8AB8F91-FF91-BE7F-D22D-15A8E929469F}"/>
                </a:ext>
              </a:extLst>
            </p:cNvPr>
            <p:cNvSpPr/>
            <p:nvPr/>
          </p:nvSpPr>
          <p:spPr>
            <a:xfrm>
              <a:off x="8163859" y="2047354"/>
              <a:ext cx="832045" cy="118846"/>
            </a:xfrm>
            <a:prstGeom prst="rect">
              <a:avLst/>
            </a:prstGeom>
            <a:solidFill>
              <a:srgbClr val="BA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CA0798ED-8347-8E59-38B6-642C04B92CCF}"/>
                </a:ext>
              </a:extLst>
            </p:cNvPr>
            <p:cNvSpPr/>
            <p:nvPr/>
          </p:nvSpPr>
          <p:spPr>
            <a:xfrm>
              <a:off x="8162669" y="1886117"/>
              <a:ext cx="830319" cy="163721"/>
            </a:xfrm>
            <a:prstGeom prst="rect">
              <a:avLst/>
            </a:prstGeom>
            <a:solidFill>
              <a:srgbClr val="0181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12EAC1E0-7D07-6076-BA9D-181C1E544546}"/>
                </a:ext>
              </a:extLst>
            </p:cNvPr>
            <p:cNvSpPr/>
            <p:nvPr/>
          </p:nvSpPr>
          <p:spPr>
            <a:xfrm>
              <a:off x="8992988" y="1794834"/>
              <a:ext cx="246459" cy="369094"/>
            </a:xfrm>
            <a:custGeom>
              <a:avLst/>
              <a:gdLst>
                <a:gd name="connsiteX0" fmla="*/ 254794 w 255985"/>
                <a:gd name="connsiteY0" fmla="*/ 0 h 369094"/>
                <a:gd name="connsiteX1" fmla="*/ 0 w 255985"/>
                <a:gd name="connsiteY1" fmla="*/ 254794 h 369094"/>
                <a:gd name="connsiteX2" fmla="*/ 0 w 255985"/>
                <a:gd name="connsiteY2" fmla="*/ 369094 h 369094"/>
                <a:gd name="connsiteX3" fmla="*/ 255985 w 255985"/>
                <a:gd name="connsiteY3" fmla="*/ 113110 h 369094"/>
                <a:gd name="connsiteX4" fmla="*/ 254794 w 255985"/>
                <a:gd name="connsiteY4" fmla="*/ 0 h 36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985" h="369094">
                  <a:moveTo>
                    <a:pt x="254794" y="0"/>
                  </a:moveTo>
                  <a:lnTo>
                    <a:pt x="0" y="254794"/>
                  </a:lnTo>
                  <a:lnTo>
                    <a:pt x="0" y="369094"/>
                  </a:lnTo>
                  <a:lnTo>
                    <a:pt x="255985" y="113110"/>
                  </a:lnTo>
                  <a:lnTo>
                    <a:pt x="254794" y="0"/>
                  </a:lnTo>
                  <a:close/>
                </a:path>
              </a:pathLst>
            </a:custGeom>
            <a:solidFill>
              <a:srgbClr val="DF0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BA7CB662-A835-9C59-8F28-45A5C91B72C3}"/>
                </a:ext>
              </a:extLst>
            </p:cNvPr>
            <p:cNvSpPr/>
            <p:nvPr/>
          </p:nvSpPr>
          <p:spPr>
            <a:xfrm>
              <a:off x="8989017" y="1632116"/>
              <a:ext cx="251223" cy="421482"/>
            </a:xfrm>
            <a:custGeom>
              <a:avLst/>
              <a:gdLst>
                <a:gd name="connsiteX0" fmla="*/ 0 w 248841"/>
                <a:gd name="connsiteY0" fmla="*/ 408384 h 408384"/>
                <a:gd name="connsiteX1" fmla="*/ 248841 w 248841"/>
                <a:gd name="connsiteY1" fmla="*/ 159544 h 408384"/>
                <a:gd name="connsiteX2" fmla="*/ 248841 w 248841"/>
                <a:gd name="connsiteY2" fmla="*/ 0 h 408384"/>
                <a:gd name="connsiteX3" fmla="*/ 0 w 248841"/>
                <a:gd name="connsiteY3" fmla="*/ 250031 h 408384"/>
                <a:gd name="connsiteX4" fmla="*/ 0 w 248841"/>
                <a:gd name="connsiteY4" fmla="*/ 408384 h 408384"/>
                <a:gd name="connsiteX0" fmla="*/ 0 w 250032"/>
                <a:gd name="connsiteY0" fmla="*/ 416719 h 416719"/>
                <a:gd name="connsiteX1" fmla="*/ 250032 w 250032"/>
                <a:gd name="connsiteY1" fmla="*/ 159544 h 416719"/>
                <a:gd name="connsiteX2" fmla="*/ 250032 w 250032"/>
                <a:gd name="connsiteY2" fmla="*/ 0 h 416719"/>
                <a:gd name="connsiteX3" fmla="*/ 1191 w 250032"/>
                <a:gd name="connsiteY3" fmla="*/ 250031 h 416719"/>
                <a:gd name="connsiteX4" fmla="*/ 0 w 250032"/>
                <a:gd name="connsiteY4" fmla="*/ 416719 h 416719"/>
                <a:gd name="connsiteX0" fmla="*/ 0 w 251223"/>
                <a:gd name="connsiteY0" fmla="*/ 421482 h 421482"/>
                <a:gd name="connsiteX1" fmla="*/ 251223 w 251223"/>
                <a:gd name="connsiteY1" fmla="*/ 159544 h 421482"/>
                <a:gd name="connsiteX2" fmla="*/ 251223 w 251223"/>
                <a:gd name="connsiteY2" fmla="*/ 0 h 421482"/>
                <a:gd name="connsiteX3" fmla="*/ 2382 w 251223"/>
                <a:gd name="connsiteY3" fmla="*/ 250031 h 421482"/>
                <a:gd name="connsiteX4" fmla="*/ 0 w 251223"/>
                <a:gd name="connsiteY4" fmla="*/ 421482 h 421482"/>
                <a:gd name="connsiteX0" fmla="*/ 0 w 251223"/>
                <a:gd name="connsiteY0" fmla="*/ 421482 h 421482"/>
                <a:gd name="connsiteX1" fmla="*/ 251223 w 251223"/>
                <a:gd name="connsiteY1" fmla="*/ 159544 h 421482"/>
                <a:gd name="connsiteX2" fmla="*/ 251223 w 251223"/>
                <a:gd name="connsiteY2" fmla="*/ 0 h 421482"/>
                <a:gd name="connsiteX3" fmla="*/ 0 w 251223"/>
                <a:gd name="connsiteY3" fmla="*/ 257175 h 421482"/>
                <a:gd name="connsiteX4" fmla="*/ 0 w 251223"/>
                <a:gd name="connsiteY4" fmla="*/ 421482 h 42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223" h="421482">
                  <a:moveTo>
                    <a:pt x="0" y="421482"/>
                  </a:moveTo>
                  <a:lnTo>
                    <a:pt x="251223" y="159544"/>
                  </a:lnTo>
                  <a:lnTo>
                    <a:pt x="251223" y="0"/>
                  </a:lnTo>
                  <a:lnTo>
                    <a:pt x="0" y="257175"/>
                  </a:lnTo>
                  <a:lnTo>
                    <a:pt x="0" y="421482"/>
                  </a:lnTo>
                  <a:close/>
                </a:path>
              </a:pathLst>
            </a:custGeom>
            <a:solidFill>
              <a:srgbClr val="0198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EEC4EB3B-5B9C-3400-82FF-AEC5B0463F5D}"/>
                </a:ext>
              </a:extLst>
            </p:cNvPr>
            <p:cNvSpPr/>
            <p:nvPr/>
          </p:nvSpPr>
          <p:spPr>
            <a:xfrm>
              <a:off x="8162669" y="1768293"/>
              <a:ext cx="832634" cy="118846"/>
            </a:xfrm>
            <a:prstGeom prst="rect">
              <a:avLst/>
            </a:prstGeom>
            <a:solidFill>
              <a:srgbClr val="BA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184327B-D0BE-9959-DAB2-E43CCF980E7F}"/>
                </a:ext>
              </a:extLst>
            </p:cNvPr>
            <p:cNvSpPr/>
            <p:nvPr/>
          </p:nvSpPr>
          <p:spPr>
            <a:xfrm>
              <a:off x="8162670" y="1605468"/>
              <a:ext cx="829718" cy="163721"/>
            </a:xfrm>
            <a:prstGeom prst="rect">
              <a:avLst/>
            </a:prstGeom>
            <a:solidFill>
              <a:srgbClr val="0181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5FC8043E-A4E4-7063-635C-19DAC0CF6DA1}"/>
                </a:ext>
              </a:extLst>
            </p:cNvPr>
            <p:cNvSpPr/>
            <p:nvPr/>
          </p:nvSpPr>
          <p:spPr>
            <a:xfrm>
              <a:off x="8989211" y="1520537"/>
              <a:ext cx="246459" cy="369094"/>
            </a:xfrm>
            <a:custGeom>
              <a:avLst/>
              <a:gdLst>
                <a:gd name="connsiteX0" fmla="*/ 254794 w 255985"/>
                <a:gd name="connsiteY0" fmla="*/ 0 h 369094"/>
                <a:gd name="connsiteX1" fmla="*/ 0 w 255985"/>
                <a:gd name="connsiteY1" fmla="*/ 254794 h 369094"/>
                <a:gd name="connsiteX2" fmla="*/ 0 w 255985"/>
                <a:gd name="connsiteY2" fmla="*/ 369094 h 369094"/>
                <a:gd name="connsiteX3" fmla="*/ 255985 w 255985"/>
                <a:gd name="connsiteY3" fmla="*/ 113110 h 369094"/>
                <a:gd name="connsiteX4" fmla="*/ 254794 w 255985"/>
                <a:gd name="connsiteY4" fmla="*/ 0 h 36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985" h="369094">
                  <a:moveTo>
                    <a:pt x="254794" y="0"/>
                  </a:moveTo>
                  <a:lnTo>
                    <a:pt x="0" y="254794"/>
                  </a:lnTo>
                  <a:lnTo>
                    <a:pt x="0" y="369094"/>
                  </a:lnTo>
                  <a:lnTo>
                    <a:pt x="255985" y="113110"/>
                  </a:lnTo>
                  <a:lnTo>
                    <a:pt x="254794" y="0"/>
                  </a:lnTo>
                  <a:close/>
                </a:path>
              </a:pathLst>
            </a:custGeom>
            <a:solidFill>
              <a:srgbClr val="DF0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AE169D59-4C2D-AD25-8A42-FE99FB1F927B}"/>
                </a:ext>
              </a:extLst>
            </p:cNvPr>
            <p:cNvSpPr/>
            <p:nvPr/>
          </p:nvSpPr>
          <p:spPr>
            <a:xfrm>
              <a:off x="8991592" y="1354643"/>
              <a:ext cx="251223" cy="421482"/>
            </a:xfrm>
            <a:custGeom>
              <a:avLst/>
              <a:gdLst>
                <a:gd name="connsiteX0" fmla="*/ 0 w 248841"/>
                <a:gd name="connsiteY0" fmla="*/ 408384 h 408384"/>
                <a:gd name="connsiteX1" fmla="*/ 248841 w 248841"/>
                <a:gd name="connsiteY1" fmla="*/ 159544 h 408384"/>
                <a:gd name="connsiteX2" fmla="*/ 248841 w 248841"/>
                <a:gd name="connsiteY2" fmla="*/ 0 h 408384"/>
                <a:gd name="connsiteX3" fmla="*/ 0 w 248841"/>
                <a:gd name="connsiteY3" fmla="*/ 250031 h 408384"/>
                <a:gd name="connsiteX4" fmla="*/ 0 w 248841"/>
                <a:gd name="connsiteY4" fmla="*/ 408384 h 408384"/>
                <a:gd name="connsiteX0" fmla="*/ 0 w 250032"/>
                <a:gd name="connsiteY0" fmla="*/ 416719 h 416719"/>
                <a:gd name="connsiteX1" fmla="*/ 250032 w 250032"/>
                <a:gd name="connsiteY1" fmla="*/ 159544 h 416719"/>
                <a:gd name="connsiteX2" fmla="*/ 250032 w 250032"/>
                <a:gd name="connsiteY2" fmla="*/ 0 h 416719"/>
                <a:gd name="connsiteX3" fmla="*/ 1191 w 250032"/>
                <a:gd name="connsiteY3" fmla="*/ 250031 h 416719"/>
                <a:gd name="connsiteX4" fmla="*/ 0 w 250032"/>
                <a:gd name="connsiteY4" fmla="*/ 416719 h 416719"/>
                <a:gd name="connsiteX0" fmla="*/ 0 w 251223"/>
                <a:gd name="connsiteY0" fmla="*/ 421482 h 421482"/>
                <a:gd name="connsiteX1" fmla="*/ 251223 w 251223"/>
                <a:gd name="connsiteY1" fmla="*/ 159544 h 421482"/>
                <a:gd name="connsiteX2" fmla="*/ 251223 w 251223"/>
                <a:gd name="connsiteY2" fmla="*/ 0 h 421482"/>
                <a:gd name="connsiteX3" fmla="*/ 2382 w 251223"/>
                <a:gd name="connsiteY3" fmla="*/ 250031 h 421482"/>
                <a:gd name="connsiteX4" fmla="*/ 0 w 251223"/>
                <a:gd name="connsiteY4" fmla="*/ 421482 h 421482"/>
                <a:gd name="connsiteX0" fmla="*/ 0 w 251223"/>
                <a:gd name="connsiteY0" fmla="*/ 421482 h 421482"/>
                <a:gd name="connsiteX1" fmla="*/ 251223 w 251223"/>
                <a:gd name="connsiteY1" fmla="*/ 159544 h 421482"/>
                <a:gd name="connsiteX2" fmla="*/ 251223 w 251223"/>
                <a:gd name="connsiteY2" fmla="*/ 0 h 421482"/>
                <a:gd name="connsiteX3" fmla="*/ 0 w 251223"/>
                <a:gd name="connsiteY3" fmla="*/ 257175 h 421482"/>
                <a:gd name="connsiteX4" fmla="*/ 0 w 251223"/>
                <a:gd name="connsiteY4" fmla="*/ 421482 h 42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223" h="421482">
                  <a:moveTo>
                    <a:pt x="0" y="421482"/>
                  </a:moveTo>
                  <a:lnTo>
                    <a:pt x="251223" y="159544"/>
                  </a:lnTo>
                  <a:lnTo>
                    <a:pt x="251223" y="0"/>
                  </a:lnTo>
                  <a:lnTo>
                    <a:pt x="0" y="257175"/>
                  </a:lnTo>
                  <a:lnTo>
                    <a:pt x="0" y="421482"/>
                  </a:lnTo>
                  <a:close/>
                </a:path>
              </a:pathLst>
            </a:custGeom>
            <a:solidFill>
              <a:srgbClr val="0198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EC7DDBA9-CDDE-4016-5E18-E525DC5DE5AD}"/>
                </a:ext>
              </a:extLst>
            </p:cNvPr>
            <p:cNvSpPr/>
            <p:nvPr/>
          </p:nvSpPr>
          <p:spPr>
            <a:xfrm>
              <a:off x="8162669" y="1487427"/>
              <a:ext cx="836942" cy="118846"/>
            </a:xfrm>
            <a:prstGeom prst="rect">
              <a:avLst/>
            </a:prstGeom>
            <a:solidFill>
              <a:srgbClr val="BA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94B92563-9A7C-E73F-2D5B-074DE788FE19}"/>
                </a:ext>
              </a:extLst>
            </p:cNvPr>
            <p:cNvSpPr/>
            <p:nvPr/>
          </p:nvSpPr>
          <p:spPr>
            <a:xfrm>
              <a:off x="8162668" y="1329366"/>
              <a:ext cx="838791" cy="163721"/>
            </a:xfrm>
            <a:prstGeom prst="rect">
              <a:avLst/>
            </a:prstGeom>
            <a:solidFill>
              <a:srgbClr val="0181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C27D7B01-28A1-60E0-3809-4F7CF68DD62E}"/>
                </a:ext>
              </a:extLst>
            </p:cNvPr>
            <p:cNvSpPr/>
            <p:nvPr/>
          </p:nvSpPr>
          <p:spPr>
            <a:xfrm>
              <a:off x="8995107" y="1239671"/>
              <a:ext cx="246459" cy="369094"/>
            </a:xfrm>
            <a:custGeom>
              <a:avLst/>
              <a:gdLst>
                <a:gd name="connsiteX0" fmla="*/ 254794 w 255985"/>
                <a:gd name="connsiteY0" fmla="*/ 0 h 369094"/>
                <a:gd name="connsiteX1" fmla="*/ 0 w 255985"/>
                <a:gd name="connsiteY1" fmla="*/ 254794 h 369094"/>
                <a:gd name="connsiteX2" fmla="*/ 0 w 255985"/>
                <a:gd name="connsiteY2" fmla="*/ 369094 h 369094"/>
                <a:gd name="connsiteX3" fmla="*/ 255985 w 255985"/>
                <a:gd name="connsiteY3" fmla="*/ 113110 h 369094"/>
                <a:gd name="connsiteX4" fmla="*/ 254794 w 255985"/>
                <a:gd name="connsiteY4" fmla="*/ 0 h 36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985" h="369094">
                  <a:moveTo>
                    <a:pt x="254794" y="0"/>
                  </a:moveTo>
                  <a:lnTo>
                    <a:pt x="0" y="254794"/>
                  </a:lnTo>
                  <a:lnTo>
                    <a:pt x="0" y="369094"/>
                  </a:lnTo>
                  <a:lnTo>
                    <a:pt x="255985" y="113110"/>
                  </a:lnTo>
                  <a:lnTo>
                    <a:pt x="254794" y="0"/>
                  </a:lnTo>
                  <a:close/>
                </a:path>
              </a:pathLst>
            </a:custGeom>
            <a:solidFill>
              <a:srgbClr val="DF0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7F395EB5-CAD1-23C1-D615-6E024847977C}"/>
                </a:ext>
              </a:extLst>
            </p:cNvPr>
            <p:cNvSpPr/>
            <p:nvPr/>
          </p:nvSpPr>
          <p:spPr>
            <a:xfrm>
              <a:off x="8999076" y="1078541"/>
              <a:ext cx="243739" cy="421482"/>
            </a:xfrm>
            <a:custGeom>
              <a:avLst/>
              <a:gdLst>
                <a:gd name="connsiteX0" fmla="*/ 0 w 248841"/>
                <a:gd name="connsiteY0" fmla="*/ 408384 h 408384"/>
                <a:gd name="connsiteX1" fmla="*/ 248841 w 248841"/>
                <a:gd name="connsiteY1" fmla="*/ 159544 h 408384"/>
                <a:gd name="connsiteX2" fmla="*/ 248841 w 248841"/>
                <a:gd name="connsiteY2" fmla="*/ 0 h 408384"/>
                <a:gd name="connsiteX3" fmla="*/ 0 w 248841"/>
                <a:gd name="connsiteY3" fmla="*/ 250031 h 408384"/>
                <a:gd name="connsiteX4" fmla="*/ 0 w 248841"/>
                <a:gd name="connsiteY4" fmla="*/ 408384 h 408384"/>
                <a:gd name="connsiteX0" fmla="*/ 0 w 250032"/>
                <a:gd name="connsiteY0" fmla="*/ 416719 h 416719"/>
                <a:gd name="connsiteX1" fmla="*/ 250032 w 250032"/>
                <a:gd name="connsiteY1" fmla="*/ 159544 h 416719"/>
                <a:gd name="connsiteX2" fmla="*/ 250032 w 250032"/>
                <a:gd name="connsiteY2" fmla="*/ 0 h 416719"/>
                <a:gd name="connsiteX3" fmla="*/ 1191 w 250032"/>
                <a:gd name="connsiteY3" fmla="*/ 250031 h 416719"/>
                <a:gd name="connsiteX4" fmla="*/ 0 w 250032"/>
                <a:gd name="connsiteY4" fmla="*/ 416719 h 416719"/>
                <a:gd name="connsiteX0" fmla="*/ 0 w 251223"/>
                <a:gd name="connsiteY0" fmla="*/ 421482 h 421482"/>
                <a:gd name="connsiteX1" fmla="*/ 251223 w 251223"/>
                <a:gd name="connsiteY1" fmla="*/ 159544 h 421482"/>
                <a:gd name="connsiteX2" fmla="*/ 251223 w 251223"/>
                <a:gd name="connsiteY2" fmla="*/ 0 h 421482"/>
                <a:gd name="connsiteX3" fmla="*/ 2382 w 251223"/>
                <a:gd name="connsiteY3" fmla="*/ 250031 h 421482"/>
                <a:gd name="connsiteX4" fmla="*/ 0 w 251223"/>
                <a:gd name="connsiteY4" fmla="*/ 421482 h 421482"/>
                <a:gd name="connsiteX0" fmla="*/ 0 w 251223"/>
                <a:gd name="connsiteY0" fmla="*/ 421482 h 421482"/>
                <a:gd name="connsiteX1" fmla="*/ 251223 w 251223"/>
                <a:gd name="connsiteY1" fmla="*/ 159544 h 421482"/>
                <a:gd name="connsiteX2" fmla="*/ 251223 w 251223"/>
                <a:gd name="connsiteY2" fmla="*/ 0 h 421482"/>
                <a:gd name="connsiteX3" fmla="*/ 0 w 251223"/>
                <a:gd name="connsiteY3" fmla="*/ 257175 h 421482"/>
                <a:gd name="connsiteX4" fmla="*/ 0 w 251223"/>
                <a:gd name="connsiteY4" fmla="*/ 421482 h 42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223" h="421482">
                  <a:moveTo>
                    <a:pt x="0" y="421482"/>
                  </a:moveTo>
                  <a:lnTo>
                    <a:pt x="251223" y="159544"/>
                  </a:lnTo>
                  <a:lnTo>
                    <a:pt x="251223" y="0"/>
                  </a:lnTo>
                  <a:lnTo>
                    <a:pt x="0" y="257175"/>
                  </a:lnTo>
                  <a:lnTo>
                    <a:pt x="0" y="421482"/>
                  </a:lnTo>
                  <a:close/>
                </a:path>
              </a:pathLst>
            </a:custGeom>
            <a:solidFill>
              <a:srgbClr val="0198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3F935FFA-8CB1-74F8-A77D-403E94C65A1E}"/>
                </a:ext>
              </a:extLst>
            </p:cNvPr>
            <p:cNvSpPr/>
            <p:nvPr/>
          </p:nvSpPr>
          <p:spPr>
            <a:xfrm>
              <a:off x="8163859" y="2326191"/>
              <a:ext cx="828335" cy="320290"/>
            </a:xfrm>
            <a:prstGeom prst="rect">
              <a:avLst/>
            </a:prstGeom>
            <a:solidFill>
              <a:srgbClr val="BB8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0A4BB54F-369E-7E39-0684-B1024A50206B}"/>
                </a:ext>
              </a:extLst>
            </p:cNvPr>
            <p:cNvSpPr/>
            <p:nvPr/>
          </p:nvSpPr>
          <p:spPr>
            <a:xfrm>
              <a:off x="8989811" y="2068233"/>
              <a:ext cx="248841" cy="575072"/>
            </a:xfrm>
            <a:custGeom>
              <a:avLst/>
              <a:gdLst>
                <a:gd name="connsiteX0" fmla="*/ 0 w 247650"/>
                <a:gd name="connsiteY0" fmla="*/ 255985 h 569119"/>
                <a:gd name="connsiteX1" fmla="*/ 0 w 247650"/>
                <a:gd name="connsiteY1" fmla="*/ 569119 h 569119"/>
                <a:gd name="connsiteX2" fmla="*/ 247650 w 247650"/>
                <a:gd name="connsiteY2" fmla="*/ 326232 h 569119"/>
                <a:gd name="connsiteX3" fmla="*/ 247650 w 247650"/>
                <a:gd name="connsiteY3" fmla="*/ 0 h 569119"/>
                <a:gd name="connsiteX4" fmla="*/ 0 w 247650"/>
                <a:gd name="connsiteY4" fmla="*/ 255985 h 569119"/>
                <a:gd name="connsiteX0" fmla="*/ 0 w 248841"/>
                <a:gd name="connsiteY0" fmla="*/ 250032 h 569119"/>
                <a:gd name="connsiteX1" fmla="*/ 1191 w 248841"/>
                <a:gd name="connsiteY1" fmla="*/ 569119 h 569119"/>
                <a:gd name="connsiteX2" fmla="*/ 248841 w 248841"/>
                <a:gd name="connsiteY2" fmla="*/ 326232 h 569119"/>
                <a:gd name="connsiteX3" fmla="*/ 248841 w 248841"/>
                <a:gd name="connsiteY3" fmla="*/ 0 h 569119"/>
                <a:gd name="connsiteX4" fmla="*/ 0 w 248841"/>
                <a:gd name="connsiteY4" fmla="*/ 250032 h 569119"/>
                <a:gd name="connsiteX0" fmla="*/ 0 w 248841"/>
                <a:gd name="connsiteY0" fmla="*/ 255985 h 575072"/>
                <a:gd name="connsiteX1" fmla="*/ 1191 w 248841"/>
                <a:gd name="connsiteY1" fmla="*/ 575072 h 575072"/>
                <a:gd name="connsiteX2" fmla="*/ 248841 w 248841"/>
                <a:gd name="connsiteY2" fmla="*/ 332185 h 575072"/>
                <a:gd name="connsiteX3" fmla="*/ 248841 w 248841"/>
                <a:gd name="connsiteY3" fmla="*/ 0 h 575072"/>
                <a:gd name="connsiteX4" fmla="*/ 0 w 248841"/>
                <a:gd name="connsiteY4" fmla="*/ 255985 h 57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841" h="575072">
                  <a:moveTo>
                    <a:pt x="0" y="255985"/>
                  </a:moveTo>
                  <a:lnTo>
                    <a:pt x="1191" y="575072"/>
                  </a:lnTo>
                  <a:lnTo>
                    <a:pt x="248841" y="332185"/>
                  </a:lnTo>
                  <a:lnTo>
                    <a:pt x="248841" y="0"/>
                  </a:lnTo>
                  <a:lnTo>
                    <a:pt x="0" y="255985"/>
                  </a:lnTo>
                  <a:close/>
                </a:path>
              </a:pathLst>
            </a:custGeom>
            <a:solidFill>
              <a:srgbClr val="E0A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0D521CB1-CF80-B5CC-5068-188FF0324788}"/>
                </a:ext>
              </a:extLst>
            </p:cNvPr>
            <p:cNvSpPr/>
            <p:nvPr/>
          </p:nvSpPr>
          <p:spPr>
            <a:xfrm>
              <a:off x="8164570" y="1087384"/>
              <a:ext cx="1081760" cy="244475"/>
            </a:xfrm>
            <a:custGeom>
              <a:avLst/>
              <a:gdLst>
                <a:gd name="connsiteX0" fmla="*/ 0 w 1060450"/>
                <a:gd name="connsiteY0" fmla="*/ 244475 h 244475"/>
                <a:gd name="connsiteX1" fmla="*/ 820737 w 1060450"/>
                <a:gd name="connsiteY1" fmla="*/ 244475 h 244475"/>
                <a:gd name="connsiteX2" fmla="*/ 1060450 w 1060450"/>
                <a:gd name="connsiteY2" fmla="*/ 0 h 244475"/>
                <a:gd name="connsiteX3" fmla="*/ 246062 w 1060450"/>
                <a:gd name="connsiteY3" fmla="*/ 0 h 244475"/>
                <a:gd name="connsiteX4" fmla="*/ 0 w 1060450"/>
                <a:gd name="connsiteY4" fmla="*/ 244475 h 2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0450" h="244475">
                  <a:moveTo>
                    <a:pt x="0" y="244475"/>
                  </a:moveTo>
                  <a:lnTo>
                    <a:pt x="820737" y="244475"/>
                  </a:lnTo>
                  <a:lnTo>
                    <a:pt x="1060450" y="0"/>
                  </a:lnTo>
                  <a:lnTo>
                    <a:pt x="246062" y="0"/>
                  </a:lnTo>
                  <a:lnTo>
                    <a:pt x="0" y="244475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B0719B99-0B1C-14A8-FC7F-D9E134F314E1}"/>
                </a:ext>
              </a:extLst>
            </p:cNvPr>
            <p:cNvSpPr/>
            <p:nvPr/>
          </p:nvSpPr>
          <p:spPr>
            <a:xfrm>
              <a:off x="8166128" y="2166988"/>
              <a:ext cx="820783" cy="163721"/>
            </a:xfrm>
            <a:prstGeom prst="rect">
              <a:avLst/>
            </a:prstGeom>
            <a:solidFill>
              <a:srgbClr val="0181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3A8E0F0A-B971-D51B-32C4-E1F342EBF9BA}"/>
                </a:ext>
              </a:extLst>
            </p:cNvPr>
            <p:cNvSpPr/>
            <p:nvPr/>
          </p:nvSpPr>
          <p:spPr>
            <a:xfrm>
              <a:off x="8982940" y="1912987"/>
              <a:ext cx="251223" cy="421482"/>
            </a:xfrm>
            <a:custGeom>
              <a:avLst/>
              <a:gdLst>
                <a:gd name="connsiteX0" fmla="*/ 0 w 248841"/>
                <a:gd name="connsiteY0" fmla="*/ 408384 h 408384"/>
                <a:gd name="connsiteX1" fmla="*/ 248841 w 248841"/>
                <a:gd name="connsiteY1" fmla="*/ 159544 h 408384"/>
                <a:gd name="connsiteX2" fmla="*/ 248841 w 248841"/>
                <a:gd name="connsiteY2" fmla="*/ 0 h 408384"/>
                <a:gd name="connsiteX3" fmla="*/ 0 w 248841"/>
                <a:gd name="connsiteY3" fmla="*/ 250031 h 408384"/>
                <a:gd name="connsiteX4" fmla="*/ 0 w 248841"/>
                <a:gd name="connsiteY4" fmla="*/ 408384 h 408384"/>
                <a:gd name="connsiteX0" fmla="*/ 0 w 250032"/>
                <a:gd name="connsiteY0" fmla="*/ 416719 h 416719"/>
                <a:gd name="connsiteX1" fmla="*/ 250032 w 250032"/>
                <a:gd name="connsiteY1" fmla="*/ 159544 h 416719"/>
                <a:gd name="connsiteX2" fmla="*/ 250032 w 250032"/>
                <a:gd name="connsiteY2" fmla="*/ 0 h 416719"/>
                <a:gd name="connsiteX3" fmla="*/ 1191 w 250032"/>
                <a:gd name="connsiteY3" fmla="*/ 250031 h 416719"/>
                <a:gd name="connsiteX4" fmla="*/ 0 w 250032"/>
                <a:gd name="connsiteY4" fmla="*/ 416719 h 416719"/>
                <a:gd name="connsiteX0" fmla="*/ 0 w 251223"/>
                <a:gd name="connsiteY0" fmla="*/ 421482 h 421482"/>
                <a:gd name="connsiteX1" fmla="*/ 251223 w 251223"/>
                <a:gd name="connsiteY1" fmla="*/ 159544 h 421482"/>
                <a:gd name="connsiteX2" fmla="*/ 251223 w 251223"/>
                <a:gd name="connsiteY2" fmla="*/ 0 h 421482"/>
                <a:gd name="connsiteX3" fmla="*/ 2382 w 251223"/>
                <a:gd name="connsiteY3" fmla="*/ 250031 h 421482"/>
                <a:gd name="connsiteX4" fmla="*/ 0 w 251223"/>
                <a:gd name="connsiteY4" fmla="*/ 421482 h 421482"/>
                <a:gd name="connsiteX0" fmla="*/ 0 w 251223"/>
                <a:gd name="connsiteY0" fmla="*/ 421482 h 421482"/>
                <a:gd name="connsiteX1" fmla="*/ 251223 w 251223"/>
                <a:gd name="connsiteY1" fmla="*/ 159544 h 421482"/>
                <a:gd name="connsiteX2" fmla="*/ 251223 w 251223"/>
                <a:gd name="connsiteY2" fmla="*/ 0 h 421482"/>
                <a:gd name="connsiteX3" fmla="*/ 0 w 251223"/>
                <a:gd name="connsiteY3" fmla="*/ 257175 h 421482"/>
                <a:gd name="connsiteX4" fmla="*/ 0 w 251223"/>
                <a:gd name="connsiteY4" fmla="*/ 421482 h 42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223" h="421482">
                  <a:moveTo>
                    <a:pt x="0" y="421482"/>
                  </a:moveTo>
                  <a:lnTo>
                    <a:pt x="251223" y="159544"/>
                  </a:lnTo>
                  <a:lnTo>
                    <a:pt x="251223" y="0"/>
                  </a:lnTo>
                  <a:lnTo>
                    <a:pt x="0" y="257175"/>
                  </a:lnTo>
                  <a:lnTo>
                    <a:pt x="0" y="421482"/>
                  </a:lnTo>
                  <a:close/>
                </a:path>
              </a:pathLst>
            </a:custGeom>
            <a:solidFill>
              <a:srgbClr val="0198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A55E973A-2B61-E9DF-FC07-733DD58A3FB1}"/>
                </a:ext>
              </a:extLst>
            </p:cNvPr>
            <p:cNvSpPr/>
            <p:nvPr/>
          </p:nvSpPr>
          <p:spPr>
            <a:xfrm>
              <a:off x="8159570" y="2359538"/>
              <a:ext cx="684942" cy="2452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i="1" dirty="0">
                  <a:solidFill>
                    <a:schemeClr val="bg1"/>
                  </a:solidFill>
                </a:rPr>
                <a:t>Al</a:t>
              </a:r>
              <a:r>
                <a:rPr lang="ru-RU" sz="1400" i="1" baseline="-25000" dirty="0">
                  <a:solidFill>
                    <a:schemeClr val="bg1"/>
                  </a:solidFill>
                </a:rPr>
                <a:t>2</a:t>
              </a:r>
              <a:r>
                <a:rPr lang="en-US" sz="1400" i="1" dirty="0">
                  <a:solidFill>
                    <a:schemeClr val="bg1"/>
                  </a:solidFill>
                </a:rPr>
                <a:t>O</a:t>
              </a:r>
              <a:r>
                <a:rPr lang="en-US" sz="1400" i="1" baseline="-25000" dirty="0">
                  <a:solidFill>
                    <a:schemeClr val="bg1"/>
                  </a:solidFill>
                </a:rPr>
                <a:t>3</a:t>
              </a:r>
              <a:endParaRPr lang="ru-RU" sz="1400" i="1" dirty="0">
                <a:solidFill>
                  <a:schemeClr val="bg1"/>
                </a:solidFill>
              </a:endParaRP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A073D003-CB01-490F-98F6-51D4E61A372C}"/>
                </a:ext>
              </a:extLst>
            </p:cNvPr>
            <p:cNvSpPr/>
            <p:nvPr/>
          </p:nvSpPr>
          <p:spPr>
            <a:xfrm>
              <a:off x="8135344" y="1853331"/>
              <a:ext cx="1027162" cy="2452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i="1" dirty="0">
                  <a:solidFill>
                    <a:schemeClr val="bg1"/>
                  </a:solidFill>
                </a:rPr>
                <a:t>Nb</a:t>
              </a:r>
              <a:r>
                <a:rPr lang="en-US" sz="1400" i="1">
                  <a:solidFill>
                    <a:schemeClr val="bg1"/>
                  </a:solidFill>
                </a:rPr>
                <a:t>(25nm)</a:t>
              </a:r>
              <a:endParaRPr lang="ru-RU" sz="1400" i="1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Прямоугольник 36">
                  <a:extLst>
                    <a:ext uri="{FF2B5EF4-FFF2-40B4-BE49-F238E27FC236}">
                      <a16:creationId xmlns:a16="http://schemas.microsoft.com/office/drawing/2014/main" id="{5606BBAA-25E9-B4A2-ABE3-9AB98EA8C76F}"/>
                    </a:ext>
                  </a:extLst>
                </p:cNvPr>
                <p:cNvSpPr/>
                <p:nvPr/>
              </p:nvSpPr>
              <p:spPr>
                <a:xfrm>
                  <a:off x="8128017" y="1700386"/>
                  <a:ext cx="1147324" cy="2590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400" i="1" dirty="0">
                      <a:solidFill>
                        <a:schemeClr val="bg1"/>
                      </a:solidFill>
                    </a:rPr>
                    <a:t>Gd(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a14:m>
                  <a:r>
                    <a:rPr lang="en-US" sz="1400" i="1" dirty="0">
                      <a:solidFill>
                        <a:schemeClr val="bg1"/>
                      </a:solidFill>
                    </a:rPr>
                    <a:t>)</a:t>
                  </a:r>
                  <a:endParaRPr lang="ru-RU" sz="1400" i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Прямоугольник 36">
                  <a:extLst>
                    <a:ext uri="{FF2B5EF4-FFF2-40B4-BE49-F238E27FC236}">
                      <a16:creationId xmlns:a16="http://schemas.microsoft.com/office/drawing/2014/main" id="{5606BBAA-25E9-B4A2-ABE3-9AB98EA8C7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8017" y="1700386"/>
                  <a:ext cx="1147324" cy="259024"/>
                </a:xfrm>
                <a:prstGeom prst="rect">
                  <a:avLst/>
                </a:prstGeom>
                <a:blipFill>
                  <a:blip r:embed="rId10"/>
                  <a:stretch>
                    <a:fillRect l="-1271" b="-1481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Правая фигурная скобка 37">
              <a:extLst>
                <a:ext uri="{FF2B5EF4-FFF2-40B4-BE49-F238E27FC236}">
                  <a16:creationId xmlns:a16="http://schemas.microsoft.com/office/drawing/2014/main" id="{9A9EA0C3-AB9A-A2E3-AE5A-288EDEB42F28}"/>
                </a:ext>
              </a:extLst>
            </p:cNvPr>
            <p:cNvSpPr/>
            <p:nvPr/>
          </p:nvSpPr>
          <p:spPr>
            <a:xfrm>
              <a:off x="9057744" y="1726439"/>
              <a:ext cx="45719" cy="256985"/>
            </a:xfrm>
            <a:prstGeom prst="rightBrac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32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518F3C6-5E62-EDBD-2C47-4AD34BCF69F8}"/>
                </a:ext>
              </a:extLst>
            </p:cNvPr>
            <p:cNvSpPr txBox="1"/>
            <p:nvPr/>
          </p:nvSpPr>
          <p:spPr>
            <a:xfrm>
              <a:off x="8890703" y="1955174"/>
              <a:ext cx="387334" cy="245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chemeClr val="bg1"/>
                  </a:solidFill>
                </a:rPr>
                <a:t>x 12</a:t>
              </a:r>
              <a:endParaRPr lang="ru-RU" sz="14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CAD69F20-1E9D-FFD0-32F3-CC5ABBB43462}"/>
              </a:ext>
            </a:extLst>
          </p:cNvPr>
          <p:cNvSpPr/>
          <p:nvPr/>
        </p:nvSpPr>
        <p:spPr>
          <a:xfrm>
            <a:off x="368441" y="518435"/>
            <a:ext cx="224973" cy="2985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3D469A4D-59E7-A2A6-630A-2CEE9D928977}"/>
              </a:ext>
            </a:extLst>
          </p:cNvPr>
          <p:cNvSpPr/>
          <p:nvPr/>
        </p:nvSpPr>
        <p:spPr>
          <a:xfrm>
            <a:off x="366997" y="856229"/>
            <a:ext cx="224973" cy="2985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44932DDF-54B4-2BC0-A6E1-A6E5C6912F32}"/>
              </a:ext>
            </a:extLst>
          </p:cNvPr>
          <p:cNvSpPr/>
          <p:nvPr/>
        </p:nvSpPr>
        <p:spPr>
          <a:xfrm>
            <a:off x="374254" y="1189790"/>
            <a:ext cx="224973" cy="2985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FB7127-5DDE-4841-AFA7-175D0821A4B6}"/>
                  </a:ext>
                </a:extLst>
              </p:cNvPr>
              <p:cNvSpPr txBox="1"/>
              <p:nvPr/>
            </p:nvSpPr>
            <p:spPr>
              <a:xfrm>
                <a:off x="605363" y="469965"/>
                <a:ext cx="11462140" cy="1077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pt-BR"/>
                  <a:t>Periodic superlattices – artificial crystals with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endParaRPr lang="en-US"/>
              </a:p>
              <a:p>
                <a:pPr algn="just">
                  <a:spcAft>
                    <a:spcPts val="600"/>
                  </a:spcAft>
                </a:pPr>
                <a:r>
                  <a:rPr lang="en-US"/>
                  <a:t>Decreasing of the magnetic moment of the structure</a:t>
                </a:r>
                <a:r>
                  <a:rPr lang="ru-RU"/>
                  <a:t> </a:t>
                </a:r>
                <a:r>
                  <a:rPr lang="ru-RU" i="1"/>
                  <a:t>[</a:t>
                </a:r>
                <a:r>
                  <a:rPr lang="ru-RU" i="1" dirty="0"/>
                  <a:t>Nb(</a:t>
                </a:r>
                <a:r>
                  <a:rPr lang="ru-RU" i="1"/>
                  <a:t>25 </a:t>
                </a:r>
                <a:r>
                  <a:rPr lang="en-US" i="1"/>
                  <a:t>nm</a:t>
                </a:r>
                <a:r>
                  <a:rPr lang="ru-RU" i="1"/>
                  <a:t>)/</a:t>
                </a:r>
                <a:r>
                  <a:rPr lang="ru-RU" i="1" dirty="0"/>
                  <a:t>Gd(x=1.2, 3, </a:t>
                </a:r>
                <a:r>
                  <a:rPr lang="ru-RU" i="1"/>
                  <a:t>5 </a:t>
                </a:r>
                <a:r>
                  <a:rPr lang="en-US" i="1"/>
                  <a:t>nm</a:t>
                </a:r>
                <a:r>
                  <a:rPr lang="ru-RU" i="1"/>
                  <a:t>)]х12</a:t>
                </a:r>
                <a:r>
                  <a:rPr lang="ru-RU"/>
                  <a:t> </a:t>
                </a:r>
                <a:r>
                  <a:rPr lang="en-US"/>
                  <a:t>below</a:t>
                </a:r>
                <a:r>
                  <a:rPr lang="ru-RU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  <a:p>
                <a:pPr algn="just">
                  <a:spcAft>
                    <a:spcPts val="600"/>
                  </a:spcAft>
                </a:pPr>
                <a:r>
                  <a:rPr lang="en-US"/>
                  <a:t>Transition of a ferromagnetic structure into a superconducting state (artificial magnetic superconductor)</a:t>
                </a:r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2FB7127-5DDE-4841-AFA7-175D0821A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63" y="469965"/>
                <a:ext cx="11462140" cy="1077218"/>
              </a:xfrm>
              <a:prstGeom prst="rect">
                <a:avLst/>
              </a:prstGeom>
              <a:blipFill>
                <a:blip r:embed="rId11"/>
                <a:stretch>
                  <a:fillRect l="-425" t="-2825" b="-79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0A5FE4E-CDF7-8846-6E38-A092D33F2C0C}"/>
                  </a:ext>
                </a:extLst>
              </p:cNvPr>
              <p:cNvSpPr txBox="1"/>
              <p:nvPr/>
            </p:nvSpPr>
            <p:spPr>
              <a:xfrm>
                <a:off x="1270565" y="5649298"/>
                <a:ext cx="205844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ru-RU" sz="200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0A5FE4E-CDF7-8846-6E38-A092D33F2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565" y="5649298"/>
                <a:ext cx="2058448" cy="307777"/>
              </a:xfrm>
              <a:prstGeom prst="rect">
                <a:avLst/>
              </a:prstGeom>
              <a:blipFill>
                <a:blip r:embed="rId12"/>
                <a:stretch>
                  <a:fillRect l="-1183" r="-2367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080510F-5C4F-BEF2-41B6-2517D4E8321C}"/>
                  </a:ext>
                </a:extLst>
              </p:cNvPr>
              <p:cNvSpPr txBox="1"/>
              <p:nvPr/>
            </p:nvSpPr>
            <p:spPr>
              <a:xfrm>
                <a:off x="2199618" y="6072465"/>
                <a:ext cx="100308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080510F-5C4F-BEF2-41B6-2517D4E83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618" y="6072465"/>
                <a:ext cx="1003088" cy="4770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Стрелка: вправо 46">
            <a:extLst>
              <a:ext uri="{FF2B5EF4-FFF2-40B4-BE49-F238E27FC236}">
                <a16:creationId xmlns:a16="http://schemas.microsoft.com/office/drawing/2014/main" id="{1F393519-77A0-F045-DF2A-4AB75BC63312}"/>
              </a:ext>
            </a:extLst>
          </p:cNvPr>
          <p:cNvSpPr/>
          <p:nvPr/>
        </p:nvSpPr>
        <p:spPr>
          <a:xfrm>
            <a:off x="3455320" y="5783381"/>
            <a:ext cx="341086" cy="435427"/>
          </a:xfrm>
          <a:prstGeom prst="rightArrow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948F942-8167-D49B-055B-08CBF17460AF}"/>
                  </a:ext>
                </a:extLst>
              </p:cNvPr>
              <p:cNvSpPr txBox="1"/>
              <p:nvPr/>
            </p:nvSpPr>
            <p:spPr>
              <a:xfrm>
                <a:off x="3955650" y="5864889"/>
                <a:ext cx="4426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 </m:t>
                      </m:r>
                    </m:oMath>
                  </m:oMathPara>
                </a14:m>
                <a:endParaRPr lang="ru-RU" sz="200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948F942-8167-D49B-055B-08CBF1746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650" y="5864889"/>
                <a:ext cx="442685" cy="307777"/>
              </a:xfrm>
              <a:prstGeom prst="rect">
                <a:avLst/>
              </a:prstGeom>
              <a:blipFill>
                <a:blip r:embed="rId14"/>
                <a:stretch>
                  <a:fillRect l="-13699" r="-1370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Стрелка: вправо 48">
            <a:extLst>
              <a:ext uri="{FF2B5EF4-FFF2-40B4-BE49-F238E27FC236}">
                <a16:creationId xmlns:a16="http://schemas.microsoft.com/office/drawing/2014/main" id="{3079601C-35F0-A2F7-CA06-CACDDCD6C65D}"/>
              </a:ext>
            </a:extLst>
          </p:cNvPr>
          <p:cNvSpPr/>
          <p:nvPr/>
        </p:nvSpPr>
        <p:spPr>
          <a:xfrm>
            <a:off x="4550125" y="5803187"/>
            <a:ext cx="341086" cy="435427"/>
          </a:xfrm>
          <a:prstGeom prst="rightArrow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F3984C3-31CE-588A-E367-DE0AC1950647}"/>
                  </a:ext>
                </a:extLst>
              </p:cNvPr>
              <p:cNvSpPr txBox="1"/>
              <p:nvPr/>
            </p:nvSpPr>
            <p:spPr>
              <a:xfrm>
                <a:off x="5043001" y="5866376"/>
                <a:ext cx="45704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 </m:t>
                      </m:r>
                    </m:oMath>
                  </m:oMathPara>
                </a14:m>
                <a:endParaRPr lang="ru-RU" sz="200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F3984C3-31CE-588A-E367-DE0AC1950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001" y="5866376"/>
                <a:ext cx="457048" cy="307777"/>
              </a:xfrm>
              <a:prstGeom prst="rect">
                <a:avLst/>
              </a:prstGeom>
              <a:blipFill>
                <a:blip r:embed="rId15"/>
                <a:stretch>
                  <a:fillRect l="-13333" r="-2667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6F0785E5-3D90-3118-8B76-1B8F4C8D4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221" y="-26987"/>
            <a:ext cx="123226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sz="2700" b="1">
                <a:solidFill>
                  <a:srgbClr val="FF0000"/>
                </a:solidFill>
              </a:rPr>
              <a:t>DIAMAGNETISM OF PERIODIC FERROMAGNETIC-SUPERCONDUCTING STRUCTURE</a:t>
            </a:r>
            <a:endParaRPr lang="en-GB" sz="27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47FF0E2-A22B-4A18-3671-B2441DD7A9D2}"/>
                  </a:ext>
                </a:extLst>
              </p:cNvPr>
              <p:cNvSpPr txBox="1"/>
              <p:nvPr/>
            </p:nvSpPr>
            <p:spPr>
              <a:xfrm>
                <a:off x="7010837" y="1582673"/>
                <a:ext cx="40899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ru-RU" sz="1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ru-RU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"/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𝑐h</m:t>
                          </m:r>
                          <m:r>
                            <a:rPr lang="ru-RU" sz="180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ru-RU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"/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𝑐h</m:t>
                              </m:r>
                              <m:r>
                                <a:rPr lang="ru-RU" sz="18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type m:val="lin"/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ru-RU" sz="1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e>
                        <m:sup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47FF0E2-A22B-4A18-3671-B2441DD7A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837" y="1582673"/>
                <a:ext cx="4089968" cy="369332"/>
              </a:xfrm>
              <a:prstGeom prst="rect">
                <a:avLst/>
              </a:prstGeom>
              <a:blipFill>
                <a:blip r:embed="rId16"/>
                <a:stretch>
                  <a:fillRect t="-121667" b="-18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0CAC555-ACAD-D186-3A4F-6431E36303BC}"/>
                  </a:ext>
                </a:extLst>
              </p:cNvPr>
              <p:cNvSpPr txBox="1"/>
              <p:nvPr/>
            </p:nvSpPr>
            <p:spPr>
              <a:xfrm>
                <a:off x="7464235" y="2050493"/>
                <a:ext cx="616131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80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ru-RU" sz="1800" i="0">
                        <a:latin typeface="Cambria Math" panose="02040503050406030204" pitchFamily="18" charset="0"/>
                      </a:rPr>
                      <m:t>=180±10</m:t>
                    </m:r>
                    <m:r>
                      <m:rPr>
                        <m:nor/>
                      </m:rPr>
                      <a:rPr lang="ru-RU" sz="1800" i="1">
                        <a:latin typeface="Cambria Math" panose="02040503050406030204" pitchFamily="18" charset="0"/>
                      </a:rPr>
                      <m:t>  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nm</m:t>
                    </m:r>
                  </m:oMath>
                </a14:m>
                <a:r>
                  <a:rPr lang="en-US" sz="1800" dirty="0"/>
                  <a:t> &gt;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ru-RU" sz="1800"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𝑁𝑏</m:t>
                    </m:r>
                    <m:r>
                      <a:rPr lang="ru-RU" sz="1800">
                        <a:latin typeface="Cambria Math" panose="02040503050406030204" pitchFamily="18" charset="0"/>
                      </a:rPr>
                      <m:t>)=120</m:t>
                    </m:r>
                    <m:r>
                      <m:rPr>
                        <m:nor/>
                      </m:rPr>
                      <a:rPr lang="ru-RU" sz="1800" i="1">
                        <a:latin typeface="Cambria Math" panose="02040503050406030204" pitchFamily="18" charset="0"/>
                      </a:rPr>
                      <m:t>  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nm</m:t>
                    </m:r>
                  </m:oMath>
                </a14:m>
                <a:endParaRPr lang="ru-RU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0CAC555-ACAD-D186-3A4F-6431E3630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235" y="2050493"/>
                <a:ext cx="6161314" cy="369332"/>
              </a:xfrm>
              <a:prstGeom prst="rect">
                <a:avLst/>
              </a:prstGeom>
              <a:blipFill>
                <a:blip r:embed="rId1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726871B6-0270-FC01-F55F-E6542E1853FC}"/>
              </a:ext>
            </a:extLst>
          </p:cNvPr>
          <p:cNvGrpSpPr/>
          <p:nvPr/>
        </p:nvGrpSpPr>
        <p:grpSpPr>
          <a:xfrm>
            <a:off x="11072262" y="6255656"/>
            <a:ext cx="1063112" cy="544286"/>
            <a:chOff x="11072262" y="6255656"/>
            <a:chExt cx="1063112" cy="544286"/>
          </a:xfrm>
          <a:solidFill>
            <a:schemeClr val="bg1">
              <a:lumMod val="95000"/>
            </a:schemeClr>
          </a:solidFill>
        </p:grpSpPr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867C5F56-D4D0-DF87-12FA-C8290BDCF6AF}"/>
                </a:ext>
              </a:extLst>
            </p:cNvPr>
            <p:cNvSpPr/>
            <p:nvPr/>
          </p:nvSpPr>
          <p:spPr>
            <a:xfrm>
              <a:off x="11108548" y="6255656"/>
              <a:ext cx="1004577" cy="544286"/>
            </a:xfrm>
            <a:prstGeom prst="round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026F1B8-8A70-E7A8-ADAA-9CB04685C950}"/>
                </a:ext>
              </a:extLst>
            </p:cNvPr>
            <p:cNvSpPr txBox="1"/>
            <p:nvPr/>
          </p:nvSpPr>
          <p:spPr>
            <a:xfrm>
              <a:off x="11072262" y="6304223"/>
              <a:ext cx="1063112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+mn-lt"/>
                </a:rPr>
                <a:t>13 / 28</a:t>
              </a:r>
              <a:endParaRPr lang="ru-RU" sz="24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5226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E2A88CD-7656-438A-8FA1-586F18D076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46"/>
          <a:stretch/>
        </p:blipFill>
        <p:spPr>
          <a:xfrm>
            <a:off x="1343947" y="4581879"/>
            <a:ext cx="3257965" cy="225151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EF0101E-C5E0-4228-A48E-98698BA60B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89"/>
          <a:stretch/>
        </p:blipFill>
        <p:spPr>
          <a:xfrm>
            <a:off x="127678" y="2527849"/>
            <a:ext cx="3088921" cy="2050791"/>
          </a:xfrm>
          <a:prstGeom prst="rect">
            <a:avLst/>
          </a:prstGeom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4BEB67FB-2C3E-4FCB-A50C-613931D2488B}"/>
              </a:ext>
            </a:extLst>
          </p:cNvPr>
          <p:cNvGrpSpPr/>
          <p:nvPr/>
        </p:nvGrpSpPr>
        <p:grpSpPr>
          <a:xfrm>
            <a:off x="144848" y="1528580"/>
            <a:ext cx="6737958" cy="863696"/>
            <a:chOff x="2093862" y="-559406"/>
            <a:chExt cx="8322754" cy="1066841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41547AB5-D42F-4904-90E6-1B4B74503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3862" y="-559406"/>
              <a:ext cx="8322754" cy="99475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1B0826F-4607-44FA-8091-E1F04235B32C}"/>
                </a:ext>
              </a:extLst>
            </p:cNvPr>
            <p:cNvSpPr txBox="1"/>
            <p:nvPr/>
          </p:nvSpPr>
          <p:spPr>
            <a:xfrm>
              <a:off x="6709459" y="13810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2018</a:t>
              </a:r>
              <a:endParaRPr lang="ru-RU" i="1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3FA1D14-27F5-4350-B2C1-1BCFB90989B9}"/>
              </a:ext>
            </a:extLst>
          </p:cNvPr>
          <p:cNvSpPr txBox="1"/>
          <p:nvPr/>
        </p:nvSpPr>
        <p:spPr>
          <a:xfrm>
            <a:off x="291032" y="459755"/>
            <a:ext cx="117084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/>
              <a:t>Recently, a new proximity effect has been described in ferromagnetic-superconducting layered nanostructures, which is characterized by a large scale (10 nm) of the interaction of superconductivity and magnetism, and which takes place for any ferromagnets.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D1BF482-98E3-4588-8637-BC3552094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680" y="2875601"/>
            <a:ext cx="2492399" cy="215014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8FA37B8-870B-45CB-BE99-BDFCACB0BE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9430" y="3892532"/>
            <a:ext cx="1537454" cy="1454927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BC330EE4-C67E-42B5-878E-F742780C95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5461" y="5235205"/>
            <a:ext cx="1654056" cy="1454927"/>
          </a:xfrm>
          <a:prstGeom prst="rect">
            <a:avLst/>
          </a:prstGeom>
        </p:spPr>
      </p:pic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F365A7C8-B864-408A-85EF-D53B0E49FFDB}"/>
              </a:ext>
            </a:extLst>
          </p:cNvPr>
          <p:cNvCxnSpPr>
            <a:cxnSpLocks/>
          </p:cNvCxnSpPr>
          <p:nvPr/>
        </p:nvCxnSpPr>
        <p:spPr>
          <a:xfrm flipH="1" flipV="1">
            <a:off x="4134250" y="3277322"/>
            <a:ext cx="1510532" cy="76175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CA4B66D1-1D7B-4D86-AB7F-B1739B14990A}"/>
              </a:ext>
            </a:extLst>
          </p:cNvPr>
          <p:cNvCxnSpPr>
            <a:cxnSpLocks/>
          </p:cNvCxnSpPr>
          <p:nvPr/>
        </p:nvCxnSpPr>
        <p:spPr>
          <a:xfrm flipH="1" flipV="1">
            <a:off x="4299441" y="4360791"/>
            <a:ext cx="247859" cy="98666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ADCBBA06-D636-4520-906A-99865E88AC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0363" y="2561972"/>
          <a:ext cx="4738787" cy="3527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8" imgW="3652920" imgH="2719440" progId="Paint.Picture">
                  <p:embed/>
                </p:oleObj>
              </mc:Choice>
              <mc:Fallback>
                <p:oleObj name="Точечный рисунок" r:id="rId8" imgW="3652920" imgH="2719440" progId="Paint.Picture">
                  <p:embed/>
                  <p:pic>
                    <p:nvPicPr>
                      <p:cNvPr id="16" name="Объект 15">
                        <a:extLst>
                          <a:ext uri="{FF2B5EF4-FFF2-40B4-BE49-F238E27FC236}">
                            <a16:creationId xmlns:a16="http://schemas.microsoft.com/office/drawing/2014/main" id="{ADCBBA06-D636-4520-906A-99865E88AC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10363" y="2561972"/>
                        <a:ext cx="4738787" cy="3527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2B17817-AE9C-4714-B8B0-E2C88F7ADE5E}"/>
              </a:ext>
            </a:extLst>
          </p:cNvPr>
          <p:cNvSpPr txBox="1"/>
          <p:nvPr/>
        </p:nvSpPr>
        <p:spPr>
          <a:xfrm>
            <a:off x="11339344" y="2677396"/>
            <a:ext cx="809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2022</a:t>
            </a:r>
            <a:endParaRPr lang="ru-RU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EADBCD-F23D-4982-9F28-8AF31B9E240D}"/>
              </a:ext>
            </a:extLst>
          </p:cNvPr>
          <p:cNvSpPr txBox="1"/>
          <p:nvPr/>
        </p:nvSpPr>
        <p:spPr>
          <a:xfrm>
            <a:off x="7172764" y="1542044"/>
            <a:ext cx="497653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1922FF"/>
                </a:solidFill>
              </a:rPr>
              <a:t>Giant electromagnetic proximity effect in</a:t>
            </a:r>
            <a:endParaRPr lang="en-US" b="1" dirty="0">
              <a:solidFill>
                <a:srgbClr val="1922FF"/>
              </a:solidFill>
            </a:endParaRPr>
          </a:p>
          <a:p>
            <a:pPr algn="just"/>
            <a:r>
              <a:rPr lang="ru-RU" b="1" dirty="0">
                <a:solidFill>
                  <a:srgbClr val="1922FF"/>
                </a:solidFill>
              </a:rPr>
              <a:t>superconductor/ferromagnet superlattices</a:t>
            </a:r>
            <a:endParaRPr lang="en-US" dirty="0"/>
          </a:p>
          <a:p>
            <a:pPr algn="just"/>
            <a:r>
              <a:rPr lang="en-US" sz="1400" dirty="0"/>
              <a:t>            </a:t>
            </a:r>
            <a:r>
              <a:rPr lang="ru-RU" sz="1400" dirty="0"/>
              <a:t>A.V. Putilov, S.V. Mironov, A.S. Mel’nikov, A.I.</a:t>
            </a:r>
            <a:r>
              <a:rPr lang="en-US" sz="1400" dirty="0"/>
              <a:t> </a:t>
            </a:r>
            <a:r>
              <a:rPr lang="ru-RU" sz="1400" dirty="0"/>
              <a:t>Buzdin</a:t>
            </a:r>
            <a:endParaRPr lang="ru-RU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70879E-8B50-DBCA-23FA-890150A08654}"/>
              </a:ext>
            </a:extLst>
          </p:cNvPr>
          <p:cNvSpPr txBox="1"/>
          <p:nvPr/>
        </p:nvSpPr>
        <p:spPr>
          <a:xfrm>
            <a:off x="3096626" y="24603"/>
            <a:ext cx="6020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ELECTROMAGNETIC PROXIMITY EFFECT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B864C0B-00C7-86E1-AA73-4D13C41DF7E3}"/>
              </a:ext>
            </a:extLst>
          </p:cNvPr>
          <p:cNvCxnSpPr/>
          <p:nvPr/>
        </p:nvCxnSpPr>
        <p:spPr>
          <a:xfrm>
            <a:off x="7096584" y="2167379"/>
            <a:ext cx="0" cy="443411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07DD7B3-FB3F-71C4-8D3D-45170F583F45}"/>
              </a:ext>
            </a:extLst>
          </p:cNvPr>
          <p:cNvSpPr txBox="1"/>
          <p:nvPr/>
        </p:nvSpPr>
        <p:spPr>
          <a:xfrm>
            <a:off x="2331743" y="2439114"/>
            <a:ext cx="39353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0" i="0" u="none" strike="noStrike" baseline="0">
                <a:latin typeface="Montserrat-Regular"/>
              </a:rPr>
              <a:t>Appl. Phys. Lett. </a:t>
            </a:r>
            <a:r>
              <a:rPr lang="fr-FR" sz="1400" b="1" i="0" u="none" strike="noStrike" baseline="0">
                <a:latin typeface="Montserrat-Bold"/>
              </a:rPr>
              <a:t>113</a:t>
            </a:r>
            <a:r>
              <a:rPr lang="fr-FR" sz="1400" b="0" i="0" u="none" strike="noStrike" baseline="0">
                <a:latin typeface="Montserrat-Regular"/>
              </a:rPr>
              <a:t>, 022601 (2018)</a:t>
            </a:r>
            <a:endParaRPr lang="ru-RU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445373-CAFE-7542-CEA5-5D0F18C1FB09}"/>
                  </a:ext>
                </a:extLst>
              </p:cNvPr>
              <p:cNvSpPr txBox="1"/>
              <p:nvPr/>
            </p:nvSpPr>
            <p:spPr>
              <a:xfrm>
                <a:off x="-51730" y="5235205"/>
                <a:ext cx="2199864" cy="4040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rot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rot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1" i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𝐣</m:t>
                          </m:r>
                        </m:e>
                        <m:sub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</m:sub>
                      </m:sSub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𝐣</m:t>
                          </m:r>
                        </m:e>
                        <m:sub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𝐦</m:t>
                          </m:r>
                        </m:sub>
                      </m:sSub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1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445373-CAFE-7542-CEA5-5D0F18C1F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730" y="5235205"/>
                <a:ext cx="2199864" cy="404021"/>
              </a:xfrm>
              <a:prstGeom prst="rect">
                <a:avLst/>
              </a:prstGeom>
              <a:blipFill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B7F79F-C8E7-F504-03BC-CC4CDD5D3CCF}"/>
                  </a:ext>
                </a:extLst>
              </p:cNvPr>
              <p:cNvSpPr txBox="1"/>
              <p:nvPr/>
            </p:nvSpPr>
            <p:spPr>
              <a:xfrm>
                <a:off x="191740" y="5752592"/>
                <a:ext cx="178555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ru-RU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14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B7F79F-C8E7-F504-03BC-CC4CDD5D3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40" y="5752592"/>
                <a:ext cx="1785553" cy="215444"/>
              </a:xfrm>
              <a:prstGeom prst="rect">
                <a:avLst/>
              </a:prstGeom>
              <a:blipFill>
                <a:blip r:embed="rId11"/>
                <a:stretch>
                  <a:fillRect l="-1706" r="-3072" b="-3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1E8F5A7E-B881-DE21-87A7-7A88E0CD8618}"/>
              </a:ext>
            </a:extLst>
          </p:cNvPr>
          <p:cNvSpPr txBox="1"/>
          <p:nvPr/>
        </p:nvSpPr>
        <p:spPr>
          <a:xfrm>
            <a:off x="8230574" y="2358572"/>
            <a:ext cx="29690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0" i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Phys. Rev. B </a:t>
            </a:r>
            <a:r>
              <a:rPr lang="pt-BR" sz="1600" b="1" i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105</a:t>
            </a:r>
            <a:r>
              <a:rPr lang="pt-BR" sz="1600" b="0" i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 064510</a:t>
            </a:r>
            <a:endParaRPr lang="ru-RU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BECCD2D-5D94-138B-24DD-D92BAEB95815}"/>
                  </a:ext>
                </a:extLst>
              </p:cNvPr>
              <p:cNvSpPr txBox="1"/>
              <p:nvPr/>
            </p:nvSpPr>
            <p:spPr>
              <a:xfrm>
                <a:off x="8811338" y="6104112"/>
                <a:ext cx="2736327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BECCD2D-5D94-138B-24DD-D92BAEB95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1338" y="6104112"/>
                <a:ext cx="2736327" cy="5185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2645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7EC284-DD0F-41B5-B91E-C2EFE1648FE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526475" y="2572395"/>
            <a:ext cx="4646404" cy="3243480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7E1550F-0101-4796-88ED-6EE44605E621}"/>
              </a:ext>
            </a:extLst>
          </p:cNvPr>
          <p:cNvSpPr/>
          <p:nvPr/>
        </p:nvSpPr>
        <p:spPr>
          <a:xfrm>
            <a:off x="3232748" y="1613395"/>
            <a:ext cx="648728" cy="42330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2A739EE-DDBF-4AFF-9223-E2D57E6F752B}"/>
              </a:ext>
            </a:extLst>
          </p:cNvPr>
          <p:cNvSpPr/>
          <p:nvPr/>
        </p:nvSpPr>
        <p:spPr>
          <a:xfrm>
            <a:off x="7469468" y="1521618"/>
            <a:ext cx="648728" cy="42330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6A2B0A-B5E2-4B27-A175-D973BC9CEDAB}"/>
              </a:ext>
            </a:extLst>
          </p:cNvPr>
          <p:cNvSpPr txBox="1"/>
          <p:nvPr/>
        </p:nvSpPr>
        <p:spPr>
          <a:xfrm>
            <a:off x="8492921" y="566114"/>
            <a:ext cx="3537084" cy="1889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1" strike="noStrike" spc="-1" dirty="0">
                <a:solidFill>
                  <a:srgbClr val="000000"/>
                </a:solidFill>
                <a:ea typeface="DejaVu Sans"/>
              </a:rPr>
              <a:t>Investigated structures</a:t>
            </a:r>
            <a:r>
              <a:rPr lang="ru-RU" sz="2000" b="1" i="1" strike="noStrike" spc="-1" dirty="0">
                <a:solidFill>
                  <a:srgbClr val="000000"/>
                </a:solidFill>
                <a:ea typeface="DejaVu Sans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nn-NO" sz="2000" b="0" i="1" strike="noStrike" spc="-1" dirty="0">
                <a:solidFill>
                  <a:srgbClr val="000000"/>
                </a:solidFill>
                <a:ea typeface="DejaVu Sans"/>
              </a:rPr>
              <a:t>1) Dy</a:t>
            </a:r>
            <a:r>
              <a:rPr lang="ru-RU" sz="2000" b="0" i="1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nn-NO" sz="2000" b="0" i="1" strike="noStrike" spc="-1" dirty="0">
                <a:solidFill>
                  <a:srgbClr val="000000"/>
                </a:solidFill>
                <a:ea typeface="DejaVu Sans"/>
              </a:rPr>
              <a:t>(2000 </a:t>
            </a:r>
            <a:r>
              <a:rPr lang="nn-NO" sz="2000" b="0" i="1" strike="noStrike" spc="-1" dirty="0">
                <a:solidFill>
                  <a:srgbClr val="000000"/>
                </a:solidFill>
                <a:ea typeface="Arial"/>
              </a:rPr>
              <a:t>Å)</a:t>
            </a:r>
            <a:br>
              <a:rPr lang="nn-NO" sz="2000" i="1" dirty="0"/>
            </a:br>
            <a:r>
              <a:rPr lang="nn-NO" sz="2000" b="0" i="1" strike="noStrike" spc="-1" dirty="0">
                <a:solidFill>
                  <a:srgbClr val="000000"/>
                </a:solidFill>
                <a:ea typeface="Arial"/>
              </a:rPr>
              <a:t>2) Ho (2000 Å)</a:t>
            </a:r>
            <a:br>
              <a:rPr lang="nn-NO" sz="2000" i="1" dirty="0"/>
            </a:br>
            <a:r>
              <a:rPr lang="nn-NO" sz="2000" b="0" i="1" strike="noStrike" spc="-1" dirty="0">
                <a:solidFill>
                  <a:srgbClr val="000000"/>
                </a:solidFill>
                <a:ea typeface="Arial"/>
              </a:rPr>
              <a:t>3) [Dy (60 Å)/Ho (60 Å)]×34</a:t>
            </a:r>
            <a:endParaRPr lang="ru-RU" sz="2000" i="1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39372D9-8FA3-4B5A-9E34-B9428B6AE076}"/>
              </a:ext>
            </a:extLst>
          </p:cNvPr>
          <p:cNvGrpSpPr/>
          <p:nvPr/>
        </p:nvGrpSpPr>
        <p:grpSpPr>
          <a:xfrm>
            <a:off x="428412" y="492655"/>
            <a:ext cx="3933293" cy="2379914"/>
            <a:chOff x="428412" y="749830"/>
            <a:chExt cx="3933293" cy="2379914"/>
          </a:xfrm>
        </p:grpSpPr>
        <p:pic>
          <p:nvPicPr>
            <p:cNvPr id="244" name="Рисунок 4"/>
            <p:cNvPicPr/>
            <p:nvPr/>
          </p:nvPicPr>
          <p:blipFill>
            <a:blip r:embed="rId3"/>
            <a:stretch/>
          </p:blipFill>
          <p:spPr>
            <a:xfrm>
              <a:off x="428412" y="749830"/>
              <a:ext cx="3505322" cy="2379914"/>
            </a:xfrm>
            <a:prstGeom prst="rect">
              <a:avLst/>
            </a:prstGeom>
            <a:ln>
              <a:noFill/>
            </a:ln>
          </p:spPr>
        </p:pic>
        <p:sp>
          <p:nvSpPr>
            <p:cNvPr id="249" name="CustomShape 5"/>
            <p:cNvSpPr/>
            <p:nvPr/>
          </p:nvSpPr>
          <p:spPr>
            <a:xfrm>
              <a:off x="3232748" y="1839240"/>
              <a:ext cx="1128957" cy="77996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4354" b="1" spc="-1" dirty="0">
                  <a:solidFill>
                    <a:srgbClr val="000000"/>
                  </a:solidFill>
                  <a:latin typeface="Arial"/>
                  <a:ea typeface="DejaVu Sans"/>
                </a:rPr>
                <a:t>Dy</a:t>
              </a:r>
              <a:endParaRPr lang="ru-RU" sz="4354" spc="-1" dirty="0">
                <a:latin typeface="Arial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3160286-1EA7-4928-B4F6-712B4861AEE8}"/>
              </a:ext>
            </a:extLst>
          </p:cNvPr>
          <p:cNvGrpSpPr/>
          <p:nvPr/>
        </p:nvGrpSpPr>
        <p:grpSpPr>
          <a:xfrm>
            <a:off x="4630053" y="487678"/>
            <a:ext cx="3968372" cy="2200649"/>
            <a:chOff x="4630053" y="744853"/>
            <a:chExt cx="3968372" cy="2200649"/>
          </a:xfrm>
        </p:grpSpPr>
        <p:pic>
          <p:nvPicPr>
            <p:cNvPr id="245" name="Рисунок 3"/>
            <p:cNvPicPr/>
            <p:nvPr/>
          </p:nvPicPr>
          <p:blipFill>
            <a:blip r:embed="rId4"/>
            <a:stretch/>
          </p:blipFill>
          <p:spPr>
            <a:xfrm>
              <a:off x="4630053" y="744853"/>
              <a:ext cx="3391631" cy="2200649"/>
            </a:xfrm>
            <a:prstGeom prst="rect">
              <a:avLst/>
            </a:prstGeom>
            <a:ln>
              <a:noFill/>
            </a:ln>
          </p:spPr>
        </p:pic>
        <p:sp>
          <p:nvSpPr>
            <p:cNvPr id="248" name="CustomShape 4"/>
            <p:cNvSpPr/>
            <p:nvPr/>
          </p:nvSpPr>
          <p:spPr>
            <a:xfrm>
              <a:off x="7469468" y="1845177"/>
              <a:ext cx="1128957" cy="77996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4354" b="1" spc="-1" dirty="0">
                  <a:solidFill>
                    <a:srgbClr val="000000"/>
                  </a:solidFill>
                  <a:latin typeface="Arial"/>
                  <a:ea typeface="DejaVu Sans"/>
                </a:rPr>
                <a:t>Ho</a:t>
              </a:r>
              <a:endParaRPr lang="ru-RU" sz="4354" spc="-1" dirty="0">
                <a:latin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53CCFE5-27A6-D4D7-8C42-C2B98BC9F90E}"/>
              </a:ext>
            </a:extLst>
          </p:cNvPr>
          <p:cNvSpPr txBox="1"/>
          <p:nvPr/>
        </p:nvSpPr>
        <p:spPr>
          <a:xfrm>
            <a:off x="315772" y="24603"/>
            <a:ext cx="11582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FURTHER PERSPECTIVE – RARE EARTH METALS DYSPROSIUM AND HOLMIUM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7ED828-4EDC-C176-8976-9F35A6BD7CCA}"/>
              </a:ext>
            </a:extLst>
          </p:cNvPr>
          <p:cNvSpPr txBox="1"/>
          <p:nvPr/>
        </p:nvSpPr>
        <p:spPr>
          <a:xfrm>
            <a:off x="95567" y="6252905"/>
            <a:ext cx="9366336" cy="614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Devyaterikov</a:t>
            </a:r>
            <a:r>
              <a:rPr lang="en-US" sz="16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D.</a:t>
            </a:r>
            <a:r>
              <a:rPr lang="en-US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6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 et al.</a:t>
            </a:r>
            <a:r>
              <a:rPr lang="ru-RU" sz="16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// </a:t>
            </a:r>
            <a:r>
              <a:rPr lang="en-US" sz="16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Journal of Surface Investigations, Vol. 16, No. 5, pp. 839-842 (2022)</a:t>
            </a:r>
          </a:p>
          <a:p>
            <a:pPr lvl="0" algn="just">
              <a:lnSpc>
                <a:spcPct val="120000"/>
              </a:lnSpc>
              <a:spcAft>
                <a:spcPts val="600"/>
              </a:spcAft>
            </a:pPr>
            <a:r>
              <a:rPr lang="en-US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Devyaterikov D.I. et al. // Physics of Metals and Metallography, Vol. 122, No. 5, pp. 465-471 (2021)</a:t>
            </a:r>
            <a:endParaRPr lang="ru-RU" sz="16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823BD9-75B0-475B-975A-EFE0B671B976}"/>
              </a:ext>
            </a:extLst>
          </p:cNvPr>
          <p:cNvSpPr txBox="1"/>
          <p:nvPr/>
        </p:nvSpPr>
        <p:spPr>
          <a:xfrm>
            <a:off x="161996" y="5557164"/>
            <a:ext cx="1155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200" dirty="0">
                <a:solidFill>
                  <a:srgbClr val="00B050"/>
                </a:solidFill>
              </a:rPr>
              <a:t>Systems with nontrivial magnetic ordering are promising for studies of proximity effects, since they have low phase transition temperatures</a:t>
            </a: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5C72EF45-E96D-E249-DAA8-4E839AF59735}"/>
              </a:ext>
            </a:extLst>
          </p:cNvPr>
          <p:cNvGrpSpPr/>
          <p:nvPr/>
        </p:nvGrpSpPr>
        <p:grpSpPr>
          <a:xfrm>
            <a:off x="56573" y="2880227"/>
            <a:ext cx="3106501" cy="2530562"/>
            <a:chOff x="56573" y="3004052"/>
            <a:chExt cx="3106501" cy="2530562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0DCA68D-CEFB-433D-BE7B-07ABA2794042}"/>
                </a:ext>
              </a:extLst>
            </p:cNvPr>
            <p:cNvPicPr/>
            <p:nvPr/>
          </p:nvPicPr>
          <p:blipFill rotWithShape="1">
            <a:blip r:embed="rId5"/>
            <a:srcRect l="63757" t="50000" r="6197"/>
            <a:stretch/>
          </p:blipFill>
          <p:spPr>
            <a:xfrm>
              <a:off x="56573" y="3015733"/>
              <a:ext cx="3106501" cy="2518881"/>
            </a:xfrm>
            <a:prstGeom prst="rect">
              <a:avLst/>
            </a:prstGeom>
            <a:ln>
              <a:noFill/>
            </a:ln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4FFC5AC-C111-92AE-184F-70B6E69E3AA5}"/>
                </a:ext>
              </a:extLst>
            </p:cNvPr>
            <p:cNvSpPr txBox="1"/>
            <p:nvPr/>
          </p:nvSpPr>
          <p:spPr>
            <a:xfrm>
              <a:off x="664499" y="3300148"/>
              <a:ext cx="152625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n-NO" sz="1400" b="0" i="1" strike="noStrike" spc="-1" dirty="0">
                  <a:solidFill>
                    <a:schemeClr val="bg1"/>
                  </a:solidFill>
                  <a:ea typeface="DejaVu Sans"/>
                </a:rPr>
                <a:t>Dy</a:t>
              </a:r>
              <a:r>
                <a:rPr lang="ru-RU" sz="1400" b="0" i="1" strike="noStrike" spc="-1" dirty="0">
                  <a:solidFill>
                    <a:schemeClr val="bg1"/>
                  </a:solidFill>
                  <a:ea typeface="DejaVu Sans"/>
                </a:rPr>
                <a:t> </a:t>
              </a:r>
              <a:r>
                <a:rPr lang="nn-NO" sz="1400" b="0" i="1" strike="noStrike" spc="-1" dirty="0">
                  <a:solidFill>
                    <a:schemeClr val="bg1"/>
                  </a:solidFill>
                  <a:ea typeface="DejaVu Sans"/>
                </a:rPr>
                <a:t>(2000 </a:t>
              </a:r>
              <a:r>
                <a:rPr lang="nn-NO" sz="1400" b="0" i="1" strike="noStrike" spc="-1" dirty="0">
                  <a:solidFill>
                    <a:schemeClr val="bg1"/>
                  </a:solidFill>
                  <a:ea typeface="Arial"/>
                </a:rPr>
                <a:t>Å)</a:t>
              </a:r>
              <a:br>
                <a:rPr lang="nn-NO" sz="1400" i="1" dirty="0">
                  <a:solidFill>
                    <a:schemeClr val="bg1"/>
                  </a:solidFill>
                </a:rPr>
              </a:br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47A6D20-5FCC-E3C4-BC4D-764EA6B03DAF}"/>
                </a:ext>
              </a:extLst>
            </p:cNvPr>
            <p:cNvSpPr txBox="1"/>
            <p:nvPr/>
          </p:nvSpPr>
          <p:spPr>
            <a:xfrm>
              <a:off x="1081690" y="3004052"/>
              <a:ext cx="362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T=</a:t>
              </a:r>
              <a:endParaRPr lang="ru-RU" sz="1400" b="1" dirty="0"/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701A2725-E235-1228-4F16-1070F4BAD55D}"/>
              </a:ext>
            </a:extLst>
          </p:cNvPr>
          <p:cNvGrpSpPr/>
          <p:nvPr/>
        </p:nvGrpSpPr>
        <p:grpSpPr>
          <a:xfrm>
            <a:off x="2751530" y="2898307"/>
            <a:ext cx="2886765" cy="2535032"/>
            <a:chOff x="2751530" y="3022132"/>
            <a:chExt cx="2886765" cy="2535032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AF083EBE-4DEB-A95F-D033-FB9F6A702C7E}"/>
                </a:ext>
              </a:extLst>
            </p:cNvPr>
            <p:cNvGrpSpPr/>
            <p:nvPr/>
          </p:nvGrpSpPr>
          <p:grpSpPr>
            <a:xfrm>
              <a:off x="2751530" y="3029003"/>
              <a:ext cx="2886765" cy="2528161"/>
              <a:chOff x="2761055" y="3029003"/>
              <a:chExt cx="2886765" cy="2528161"/>
            </a:xfrm>
          </p:grpSpPr>
          <p:pic>
            <p:nvPicPr>
              <p:cNvPr id="3" name="Рисунок 2">
                <a:extLst>
                  <a:ext uri="{FF2B5EF4-FFF2-40B4-BE49-F238E27FC236}">
                    <a16:creationId xmlns:a16="http://schemas.microsoft.com/office/drawing/2014/main" id="{D8A50A2D-1490-4C30-B1E2-E28DB8024447}"/>
                  </a:ext>
                </a:extLst>
              </p:cNvPr>
              <p:cNvPicPr/>
              <p:nvPr/>
            </p:nvPicPr>
            <p:blipFill rotWithShape="1">
              <a:blip r:embed="rId5"/>
              <a:srcRect l="7227" t="50000" r="63603"/>
              <a:stretch/>
            </p:blipFill>
            <p:spPr>
              <a:xfrm>
                <a:off x="2761055" y="3029003"/>
                <a:ext cx="2886765" cy="252816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0ED767-CF29-3361-9168-A4C13C72C00C}"/>
                  </a:ext>
                </a:extLst>
              </p:cNvPr>
              <p:cNvSpPr txBox="1"/>
              <p:nvPr/>
            </p:nvSpPr>
            <p:spPr>
              <a:xfrm>
                <a:off x="3320659" y="3293389"/>
                <a:ext cx="13093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n-NO" sz="1400" b="0" i="1" strike="noStrike" spc="-1" dirty="0">
                    <a:solidFill>
                      <a:schemeClr val="bg1"/>
                    </a:solidFill>
                    <a:ea typeface="DejaVu Sans"/>
                  </a:rPr>
                  <a:t>Dy</a:t>
                </a:r>
                <a:r>
                  <a:rPr lang="ru-RU" sz="1400" b="0" i="1" strike="noStrike" spc="-1" dirty="0">
                    <a:solidFill>
                      <a:schemeClr val="bg1"/>
                    </a:solidFill>
                    <a:ea typeface="DejaVu Sans"/>
                  </a:rPr>
                  <a:t> </a:t>
                </a:r>
                <a:r>
                  <a:rPr lang="nn-NO" sz="1400" b="0" i="1" strike="noStrike" spc="-1" dirty="0">
                    <a:solidFill>
                      <a:schemeClr val="bg1"/>
                    </a:solidFill>
                    <a:ea typeface="DejaVu Sans"/>
                  </a:rPr>
                  <a:t>(2000 </a:t>
                </a:r>
                <a:r>
                  <a:rPr lang="nn-NO" sz="1400" b="0" i="1" strike="noStrike" spc="-1" dirty="0">
                    <a:solidFill>
                      <a:schemeClr val="bg1"/>
                    </a:solidFill>
                    <a:ea typeface="Arial"/>
                  </a:rPr>
                  <a:t>Å)</a:t>
                </a:r>
                <a:br>
                  <a:rPr lang="nn-NO" sz="1400" i="1" dirty="0">
                    <a:solidFill>
                      <a:schemeClr val="bg1"/>
                    </a:solidFill>
                  </a:rPr>
                </a:b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97D2B3E-E20C-A43E-EA92-8645CB7B3181}"/>
                </a:ext>
              </a:extLst>
            </p:cNvPr>
            <p:cNvSpPr txBox="1"/>
            <p:nvPr/>
          </p:nvSpPr>
          <p:spPr>
            <a:xfrm>
              <a:off x="3766215" y="3022132"/>
              <a:ext cx="362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T=</a:t>
              </a:r>
              <a:endParaRPr lang="ru-RU" sz="1400" b="1" dirty="0"/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E3B7DE4C-B2EE-CA44-351E-7A26212B8CBB}"/>
              </a:ext>
            </a:extLst>
          </p:cNvPr>
          <p:cNvGrpSpPr/>
          <p:nvPr/>
        </p:nvGrpSpPr>
        <p:grpSpPr>
          <a:xfrm>
            <a:off x="5430469" y="2855981"/>
            <a:ext cx="2710449" cy="2502793"/>
            <a:chOff x="5430469" y="2979806"/>
            <a:chExt cx="2710449" cy="2502793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6DCE775-0362-C554-0A62-B5C0DB9CF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47910" y="2979806"/>
              <a:ext cx="1981967" cy="2132037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CA76361-D858-8D95-999A-85EB29ED6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62158" y="5027739"/>
              <a:ext cx="1773109" cy="45486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04E4923-4054-06E7-D64B-E7D87C78C1BD}"/>
                </a:ext>
              </a:extLst>
            </p:cNvPr>
            <p:cNvSpPr txBox="1"/>
            <p:nvPr/>
          </p:nvSpPr>
          <p:spPr>
            <a:xfrm>
              <a:off x="6011890" y="3237208"/>
              <a:ext cx="198196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n-NO" sz="1200" b="0" i="1" strike="noStrike" spc="-1" dirty="0">
                  <a:solidFill>
                    <a:schemeClr val="bg1"/>
                  </a:solidFill>
                  <a:ea typeface="Arial"/>
                </a:rPr>
                <a:t>[Dy (60 Å)/Ho (60 Å)]×34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2B240F60-4C8A-7105-8DFC-94CC483E7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30469" y="3237207"/>
              <a:ext cx="512216" cy="1804293"/>
            </a:xfrm>
            <a:prstGeom prst="rect">
              <a:avLst/>
            </a:prstGeom>
          </p:spPr>
        </p:pic>
        <p:sp>
          <p:nvSpPr>
            <p:cNvPr id="40" name="Стрелка: вправо 39">
              <a:extLst>
                <a:ext uri="{FF2B5EF4-FFF2-40B4-BE49-F238E27FC236}">
                  <a16:creationId xmlns:a16="http://schemas.microsoft.com/office/drawing/2014/main" id="{D7ADDD17-B1C2-AEF8-2EA0-2A0AE29ACD9B}"/>
                </a:ext>
              </a:extLst>
            </p:cNvPr>
            <p:cNvSpPr/>
            <p:nvPr/>
          </p:nvSpPr>
          <p:spPr>
            <a:xfrm rot="20156540" flipH="1">
              <a:off x="7629386" y="3722713"/>
              <a:ext cx="211761" cy="276999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7401576-FDCE-59E3-6E06-E584550CEBB2}"/>
                </a:ext>
              </a:extLst>
            </p:cNvPr>
            <p:cNvSpPr txBox="1"/>
            <p:nvPr/>
          </p:nvSpPr>
          <p:spPr>
            <a:xfrm>
              <a:off x="7741170" y="3570999"/>
              <a:ext cx="3770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Dy</a:t>
              </a:r>
              <a:endParaRPr lang="ru-RU" sz="1400" dirty="0"/>
            </a:p>
          </p:txBody>
        </p:sp>
        <p:sp>
          <p:nvSpPr>
            <p:cNvPr id="42" name="Стрелка: вправо 41">
              <a:extLst>
                <a:ext uri="{FF2B5EF4-FFF2-40B4-BE49-F238E27FC236}">
                  <a16:creationId xmlns:a16="http://schemas.microsoft.com/office/drawing/2014/main" id="{273C1E66-6ADD-76D2-F8B8-2DF19C5CA99E}"/>
                </a:ext>
              </a:extLst>
            </p:cNvPr>
            <p:cNvSpPr/>
            <p:nvPr/>
          </p:nvSpPr>
          <p:spPr>
            <a:xfrm rot="20156540" flipH="1">
              <a:off x="7629386" y="3395217"/>
              <a:ext cx="211761" cy="276999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08EABFC-A23C-9C96-9AFB-408DF7F30AB4}"/>
                </a:ext>
              </a:extLst>
            </p:cNvPr>
            <p:cNvSpPr txBox="1"/>
            <p:nvPr/>
          </p:nvSpPr>
          <p:spPr>
            <a:xfrm>
              <a:off x="7749464" y="3251947"/>
              <a:ext cx="3914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Ho</a:t>
              </a:r>
              <a:endParaRPr lang="ru-RU" sz="1400"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358E183-40BA-31DA-C40B-F3AB4AE45F5F}"/>
              </a:ext>
            </a:extLst>
          </p:cNvPr>
          <p:cNvGrpSpPr/>
          <p:nvPr/>
        </p:nvGrpSpPr>
        <p:grpSpPr>
          <a:xfrm>
            <a:off x="11072262" y="6255656"/>
            <a:ext cx="1063112" cy="544286"/>
            <a:chOff x="11072262" y="6255656"/>
            <a:chExt cx="1063112" cy="544286"/>
          </a:xfrm>
          <a:solidFill>
            <a:schemeClr val="bg1">
              <a:lumMod val="95000"/>
            </a:schemeClr>
          </a:solidFill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CC09A193-BA3D-9074-BE6E-5B808D357128}"/>
                </a:ext>
              </a:extLst>
            </p:cNvPr>
            <p:cNvSpPr/>
            <p:nvPr/>
          </p:nvSpPr>
          <p:spPr>
            <a:xfrm>
              <a:off x="11108548" y="6255656"/>
              <a:ext cx="1004577" cy="544286"/>
            </a:xfrm>
            <a:prstGeom prst="round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5DB8DD-6EAE-C2E8-87ED-2160708899EE}"/>
                </a:ext>
              </a:extLst>
            </p:cNvPr>
            <p:cNvSpPr txBox="1"/>
            <p:nvPr/>
          </p:nvSpPr>
          <p:spPr>
            <a:xfrm>
              <a:off x="11072262" y="6304223"/>
              <a:ext cx="1063112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+mn-lt"/>
                </a:rPr>
                <a:t>15 / 28</a:t>
              </a:r>
              <a:endParaRPr lang="ru-RU" sz="24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57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 xmlns:p15="http://schemas.microsoft.com/office/powerpoint/2012/main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0F4D24-F213-3339-6DA6-78D162BC2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016" y="3800493"/>
            <a:ext cx="3603968" cy="270278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1935B6-DECE-E32A-5D6A-53D594A253A8}"/>
              </a:ext>
            </a:extLst>
          </p:cNvPr>
          <p:cNvSpPr txBox="1"/>
          <p:nvPr/>
        </p:nvSpPr>
        <p:spPr>
          <a:xfrm>
            <a:off x="884527" y="6443637"/>
            <a:ext cx="6106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R+</a:t>
            </a:r>
            <a:r>
              <a:rPr lang="ru-RU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pt-BR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an incoherent fan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DF17E7-FD18-7A8F-978A-9384CE328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9" y="3798344"/>
            <a:ext cx="3599283" cy="26994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31ECC5-C073-64C3-9F01-BA1605BEC8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668" y="682828"/>
            <a:ext cx="3983703" cy="2991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C6D0F7-2303-5113-4BB1-FCD8F23380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919" y="593924"/>
            <a:ext cx="4245363" cy="318733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TextBox 203">
            <a:extLst>
              <a:ext uri="{FF2B5EF4-FFF2-40B4-BE49-F238E27FC236}">
                <a16:creationId xmlns:a16="http://schemas.microsoft.com/office/drawing/2014/main" id="{C30304DC-E8AF-7603-B731-4CED05DC893B}"/>
              </a:ext>
            </a:extLst>
          </p:cNvPr>
          <p:cNvSpPr txBox="1"/>
          <p:nvPr/>
        </p:nvSpPr>
        <p:spPr>
          <a:xfrm>
            <a:off x="4388607" y="3615936"/>
            <a:ext cx="3552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R+</a:t>
            </a:r>
            <a:r>
              <a:rPr lang="ru-RU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pt-BR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an incoherent spiral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2C4AD545-2570-46BD-24F8-2DF909E24AFB}"/>
              </a:ext>
            </a:extLst>
          </p:cNvPr>
          <p:cNvSpPr txBox="1"/>
          <p:nvPr/>
        </p:nvSpPr>
        <p:spPr>
          <a:xfrm>
            <a:off x="7940984" y="3619695"/>
            <a:ext cx="4070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++ for coherent spiral (6 layers)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9701EF-1FE4-8CDF-D20E-022FD15FB947}"/>
              </a:ext>
            </a:extLst>
          </p:cNvPr>
          <p:cNvSpPr txBox="1"/>
          <p:nvPr/>
        </p:nvSpPr>
        <p:spPr>
          <a:xfrm>
            <a:off x="4576994" y="6403044"/>
            <a:ext cx="6106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++ </a:t>
            </a:r>
            <a:r>
              <a:rPr lang="pt-BR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coherent fan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11FE2BA6-0249-D5E8-A2F2-C29A36F4D394}"/>
              </a:ext>
            </a:extLst>
          </p:cNvPr>
          <p:cNvGrpSpPr/>
          <p:nvPr/>
        </p:nvGrpSpPr>
        <p:grpSpPr>
          <a:xfrm>
            <a:off x="81219" y="703490"/>
            <a:ext cx="2754459" cy="2870381"/>
            <a:chOff x="18161" y="867923"/>
            <a:chExt cx="2754459" cy="2870381"/>
          </a:xfrm>
        </p:grpSpPr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id="{0A54C4D4-6B0C-9CDB-8722-9A93CCF02A0F}"/>
                </a:ext>
              </a:extLst>
            </p:cNvPr>
            <p:cNvSpPr/>
            <p:nvPr/>
          </p:nvSpPr>
          <p:spPr>
            <a:xfrm>
              <a:off x="2343591" y="2319894"/>
              <a:ext cx="419793" cy="597217"/>
            </a:xfrm>
            <a:custGeom>
              <a:avLst/>
              <a:gdLst>
                <a:gd name="connsiteX0" fmla="*/ 254794 w 255985"/>
                <a:gd name="connsiteY0" fmla="*/ 0 h 369094"/>
                <a:gd name="connsiteX1" fmla="*/ 0 w 255985"/>
                <a:gd name="connsiteY1" fmla="*/ 254794 h 369094"/>
                <a:gd name="connsiteX2" fmla="*/ 0 w 255985"/>
                <a:gd name="connsiteY2" fmla="*/ 369094 h 369094"/>
                <a:gd name="connsiteX3" fmla="*/ 255985 w 255985"/>
                <a:gd name="connsiteY3" fmla="*/ 113110 h 369094"/>
                <a:gd name="connsiteX4" fmla="*/ 254794 w 255985"/>
                <a:gd name="connsiteY4" fmla="*/ 0 h 36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985" h="369094">
                  <a:moveTo>
                    <a:pt x="254794" y="0"/>
                  </a:moveTo>
                  <a:lnTo>
                    <a:pt x="0" y="254794"/>
                  </a:lnTo>
                  <a:lnTo>
                    <a:pt x="0" y="369094"/>
                  </a:lnTo>
                  <a:lnTo>
                    <a:pt x="255985" y="113110"/>
                  </a:lnTo>
                  <a:lnTo>
                    <a:pt x="254794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7" name="Группа 56">
              <a:extLst>
                <a:ext uri="{FF2B5EF4-FFF2-40B4-BE49-F238E27FC236}">
                  <a16:creationId xmlns:a16="http://schemas.microsoft.com/office/drawing/2014/main" id="{85A2568E-0734-245B-1B6D-B97A53FCDF40}"/>
                </a:ext>
              </a:extLst>
            </p:cNvPr>
            <p:cNvGrpSpPr/>
            <p:nvPr/>
          </p:nvGrpSpPr>
          <p:grpSpPr>
            <a:xfrm>
              <a:off x="18161" y="867923"/>
              <a:ext cx="2754459" cy="2870381"/>
              <a:chOff x="15526" y="886718"/>
              <a:chExt cx="2754459" cy="2870381"/>
            </a:xfrm>
          </p:grpSpPr>
          <p:sp>
            <p:nvSpPr>
              <p:cNvPr id="58" name="Полилиния: фигура 57">
                <a:extLst>
                  <a:ext uri="{FF2B5EF4-FFF2-40B4-BE49-F238E27FC236}">
                    <a16:creationId xmlns:a16="http://schemas.microsoft.com/office/drawing/2014/main" id="{5F5037ED-EB39-0B7E-8E56-AEE6E96BC935}"/>
                  </a:ext>
                </a:extLst>
              </p:cNvPr>
              <p:cNvSpPr/>
              <p:nvPr/>
            </p:nvSpPr>
            <p:spPr>
              <a:xfrm>
                <a:off x="2342793" y="2909086"/>
                <a:ext cx="426578" cy="666101"/>
              </a:xfrm>
              <a:custGeom>
                <a:avLst/>
                <a:gdLst>
                  <a:gd name="connsiteX0" fmla="*/ 0 w 248841"/>
                  <a:gd name="connsiteY0" fmla="*/ 408384 h 408384"/>
                  <a:gd name="connsiteX1" fmla="*/ 248841 w 248841"/>
                  <a:gd name="connsiteY1" fmla="*/ 159544 h 408384"/>
                  <a:gd name="connsiteX2" fmla="*/ 248841 w 248841"/>
                  <a:gd name="connsiteY2" fmla="*/ 0 h 408384"/>
                  <a:gd name="connsiteX3" fmla="*/ 0 w 248841"/>
                  <a:gd name="connsiteY3" fmla="*/ 250031 h 408384"/>
                  <a:gd name="connsiteX4" fmla="*/ 0 w 248841"/>
                  <a:gd name="connsiteY4" fmla="*/ 408384 h 408384"/>
                  <a:gd name="connsiteX0" fmla="*/ 0 w 250032"/>
                  <a:gd name="connsiteY0" fmla="*/ 416719 h 416719"/>
                  <a:gd name="connsiteX1" fmla="*/ 250032 w 250032"/>
                  <a:gd name="connsiteY1" fmla="*/ 159544 h 416719"/>
                  <a:gd name="connsiteX2" fmla="*/ 250032 w 250032"/>
                  <a:gd name="connsiteY2" fmla="*/ 0 h 416719"/>
                  <a:gd name="connsiteX3" fmla="*/ 1191 w 250032"/>
                  <a:gd name="connsiteY3" fmla="*/ 250031 h 416719"/>
                  <a:gd name="connsiteX4" fmla="*/ 0 w 250032"/>
                  <a:gd name="connsiteY4" fmla="*/ 416719 h 416719"/>
                  <a:gd name="connsiteX0" fmla="*/ 0 w 251223"/>
                  <a:gd name="connsiteY0" fmla="*/ 421482 h 421482"/>
                  <a:gd name="connsiteX1" fmla="*/ 251223 w 251223"/>
                  <a:gd name="connsiteY1" fmla="*/ 159544 h 421482"/>
                  <a:gd name="connsiteX2" fmla="*/ 251223 w 251223"/>
                  <a:gd name="connsiteY2" fmla="*/ 0 h 421482"/>
                  <a:gd name="connsiteX3" fmla="*/ 2382 w 251223"/>
                  <a:gd name="connsiteY3" fmla="*/ 250031 h 421482"/>
                  <a:gd name="connsiteX4" fmla="*/ 0 w 251223"/>
                  <a:gd name="connsiteY4" fmla="*/ 421482 h 421482"/>
                  <a:gd name="connsiteX0" fmla="*/ 0 w 251223"/>
                  <a:gd name="connsiteY0" fmla="*/ 421482 h 421482"/>
                  <a:gd name="connsiteX1" fmla="*/ 251223 w 251223"/>
                  <a:gd name="connsiteY1" fmla="*/ 159544 h 421482"/>
                  <a:gd name="connsiteX2" fmla="*/ 251223 w 251223"/>
                  <a:gd name="connsiteY2" fmla="*/ 0 h 421482"/>
                  <a:gd name="connsiteX3" fmla="*/ 0 w 251223"/>
                  <a:gd name="connsiteY3" fmla="*/ 257175 h 421482"/>
                  <a:gd name="connsiteX4" fmla="*/ 0 w 251223"/>
                  <a:gd name="connsiteY4" fmla="*/ 421482 h 42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223" h="421482">
                    <a:moveTo>
                      <a:pt x="0" y="421482"/>
                    </a:moveTo>
                    <a:lnTo>
                      <a:pt x="251223" y="159544"/>
                    </a:lnTo>
                    <a:lnTo>
                      <a:pt x="251223" y="0"/>
                    </a:lnTo>
                    <a:lnTo>
                      <a:pt x="0" y="257175"/>
                    </a:lnTo>
                    <a:lnTo>
                      <a:pt x="0" y="42148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олилиния: фигура 58">
                <a:extLst>
                  <a:ext uri="{FF2B5EF4-FFF2-40B4-BE49-F238E27FC236}">
                    <a16:creationId xmlns:a16="http://schemas.microsoft.com/office/drawing/2014/main" id="{39E0B060-216E-F3DE-7E04-2BBBA19C164C}"/>
                  </a:ext>
                </a:extLst>
              </p:cNvPr>
              <p:cNvSpPr/>
              <p:nvPr/>
            </p:nvSpPr>
            <p:spPr>
              <a:xfrm>
                <a:off x="2341768" y="2730569"/>
                <a:ext cx="428217" cy="600708"/>
              </a:xfrm>
              <a:custGeom>
                <a:avLst/>
                <a:gdLst>
                  <a:gd name="connsiteX0" fmla="*/ 254794 w 255985"/>
                  <a:gd name="connsiteY0" fmla="*/ 0 h 369094"/>
                  <a:gd name="connsiteX1" fmla="*/ 0 w 255985"/>
                  <a:gd name="connsiteY1" fmla="*/ 254794 h 369094"/>
                  <a:gd name="connsiteX2" fmla="*/ 0 w 255985"/>
                  <a:gd name="connsiteY2" fmla="*/ 369094 h 369094"/>
                  <a:gd name="connsiteX3" fmla="*/ 255985 w 255985"/>
                  <a:gd name="connsiteY3" fmla="*/ 113110 h 369094"/>
                  <a:gd name="connsiteX4" fmla="*/ 254794 w 255985"/>
                  <a:gd name="connsiteY4" fmla="*/ 0 h 369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985" h="369094">
                    <a:moveTo>
                      <a:pt x="254794" y="0"/>
                    </a:moveTo>
                    <a:lnTo>
                      <a:pt x="0" y="254794"/>
                    </a:lnTo>
                    <a:lnTo>
                      <a:pt x="0" y="369094"/>
                    </a:lnTo>
                    <a:lnTo>
                      <a:pt x="255985" y="113110"/>
                    </a:lnTo>
                    <a:lnTo>
                      <a:pt x="254794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0" name="Группа 59">
                <a:extLst>
                  <a:ext uri="{FF2B5EF4-FFF2-40B4-BE49-F238E27FC236}">
                    <a16:creationId xmlns:a16="http://schemas.microsoft.com/office/drawing/2014/main" id="{6D752E7D-210A-56B1-1031-7B3F75407785}"/>
                  </a:ext>
                </a:extLst>
              </p:cNvPr>
              <p:cNvGrpSpPr/>
              <p:nvPr/>
            </p:nvGrpSpPr>
            <p:grpSpPr>
              <a:xfrm>
                <a:off x="15526" y="886718"/>
                <a:ext cx="2753845" cy="2870381"/>
                <a:chOff x="15526" y="886718"/>
                <a:chExt cx="2753845" cy="2870381"/>
              </a:xfrm>
            </p:grpSpPr>
            <p:sp>
              <p:nvSpPr>
                <p:cNvPr id="61" name="Прямоугольник 60">
                  <a:extLst>
                    <a:ext uri="{FF2B5EF4-FFF2-40B4-BE49-F238E27FC236}">
                      <a16:creationId xmlns:a16="http://schemas.microsoft.com/office/drawing/2014/main" id="{C0DE3FB7-2079-41E6-5EFD-592E5504C6C0}"/>
                    </a:ext>
                  </a:extLst>
                </p:cNvPr>
                <p:cNvSpPr/>
                <p:nvPr/>
              </p:nvSpPr>
              <p:spPr>
                <a:xfrm>
                  <a:off x="908558" y="2486846"/>
                  <a:ext cx="1433143" cy="24396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2" name="Прямоугольник 61">
                  <a:extLst>
                    <a:ext uri="{FF2B5EF4-FFF2-40B4-BE49-F238E27FC236}">
                      <a16:creationId xmlns:a16="http://schemas.microsoft.com/office/drawing/2014/main" id="{15BE986B-5291-425D-D6E3-4CC1553B93AD}"/>
                    </a:ext>
                  </a:extLst>
                </p:cNvPr>
                <p:cNvSpPr/>
                <p:nvPr/>
              </p:nvSpPr>
              <p:spPr>
                <a:xfrm>
                  <a:off x="908457" y="2722674"/>
                  <a:ext cx="1438156" cy="177097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63" name="Группа 62">
                  <a:extLst>
                    <a:ext uri="{FF2B5EF4-FFF2-40B4-BE49-F238E27FC236}">
                      <a16:creationId xmlns:a16="http://schemas.microsoft.com/office/drawing/2014/main" id="{0295BCE0-8564-D4B6-85AC-7E4F7CC17CB1}"/>
                    </a:ext>
                  </a:extLst>
                </p:cNvPr>
                <p:cNvGrpSpPr/>
                <p:nvPr/>
              </p:nvGrpSpPr>
              <p:grpSpPr>
                <a:xfrm>
                  <a:off x="15526" y="886718"/>
                  <a:ext cx="2753845" cy="2870381"/>
                  <a:chOff x="15526" y="886718"/>
                  <a:chExt cx="2753845" cy="2870381"/>
                </a:xfrm>
              </p:grpSpPr>
              <p:grpSp>
                <p:nvGrpSpPr>
                  <p:cNvPr id="128" name="Группа 127">
                    <a:extLst>
                      <a:ext uri="{FF2B5EF4-FFF2-40B4-BE49-F238E27FC236}">
                        <a16:creationId xmlns:a16="http://schemas.microsoft.com/office/drawing/2014/main" id="{100155F5-8B91-4BF9-4243-1FF95B8011E6}"/>
                      </a:ext>
                    </a:extLst>
                  </p:cNvPr>
                  <p:cNvGrpSpPr/>
                  <p:nvPr/>
                </p:nvGrpSpPr>
                <p:grpSpPr>
                  <a:xfrm>
                    <a:off x="15526" y="886718"/>
                    <a:ext cx="2752497" cy="2859643"/>
                    <a:chOff x="7645947" y="1087383"/>
                    <a:chExt cx="1592457" cy="1919049"/>
                  </a:xfrm>
                </p:grpSpPr>
                <p:sp>
                  <p:nvSpPr>
                    <p:cNvPr id="134" name="Прямоугольник 133">
                      <a:extLst>
                        <a:ext uri="{FF2B5EF4-FFF2-40B4-BE49-F238E27FC236}">
                          <a16:creationId xmlns:a16="http://schemas.microsoft.com/office/drawing/2014/main" id="{B264F5F0-A34E-CF5A-B04B-E5F4733596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63859" y="2047354"/>
                      <a:ext cx="832045" cy="118846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35" name="Прямоугольник 134">
                      <a:extLst>
                        <a:ext uri="{FF2B5EF4-FFF2-40B4-BE49-F238E27FC236}">
                          <a16:creationId xmlns:a16="http://schemas.microsoft.com/office/drawing/2014/main" id="{800B403C-249B-B957-CDE5-35C82D58A2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62669" y="1886117"/>
                      <a:ext cx="830319" cy="163721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36" name="Полилиния: фигура 135">
                      <a:extLst>
                        <a:ext uri="{FF2B5EF4-FFF2-40B4-BE49-F238E27FC236}">
                          <a16:creationId xmlns:a16="http://schemas.microsoft.com/office/drawing/2014/main" id="{6FE9DCB7-2903-A54A-7CDD-B5AD950BDD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92988" y="1787584"/>
                      <a:ext cx="245361" cy="376344"/>
                    </a:xfrm>
                    <a:custGeom>
                      <a:avLst/>
                      <a:gdLst>
                        <a:gd name="connsiteX0" fmla="*/ 254794 w 255985"/>
                        <a:gd name="connsiteY0" fmla="*/ 0 h 369094"/>
                        <a:gd name="connsiteX1" fmla="*/ 0 w 255985"/>
                        <a:gd name="connsiteY1" fmla="*/ 254794 h 369094"/>
                        <a:gd name="connsiteX2" fmla="*/ 0 w 255985"/>
                        <a:gd name="connsiteY2" fmla="*/ 369094 h 369094"/>
                        <a:gd name="connsiteX3" fmla="*/ 255985 w 255985"/>
                        <a:gd name="connsiteY3" fmla="*/ 113110 h 369094"/>
                        <a:gd name="connsiteX4" fmla="*/ 254794 w 255985"/>
                        <a:gd name="connsiteY4" fmla="*/ 0 h 3690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5985" h="369094">
                          <a:moveTo>
                            <a:pt x="254794" y="0"/>
                          </a:moveTo>
                          <a:lnTo>
                            <a:pt x="0" y="254794"/>
                          </a:lnTo>
                          <a:lnTo>
                            <a:pt x="0" y="369094"/>
                          </a:lnTo>
                          <a:lnTo>
                            <a:pt x="255985" y="113110"/>
                          </a:lnTo>
                          <a:lnTo>
                            <a:pt x="254794" y="0"/>
                          </a:lnTo>
                          <a:close/>
                        </a:path>
                      </a:pathLst>
                    </a:custGeom>
                    <a:solidFill>
                      <a:schemeClr val="tx2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37" name="Полилиния: фигура 136">
                      <a:extLst>
                        <a:ext uri="{FF2B5EF4-FFF2-40B4-BE49-F238E27FC236}">
                          <a16:creationId xmlns:a16="http://schemas.microsoft.com/office/drawing/2014/main" id="{7B4A2E25-AD30-3C4C-37D4-823095CFB5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89017" y="1624668"/>
                      <a:ext cx="249387" cy="428930"/>
                    </a:xfrm>
                    <a:custGeom>
                      <a:avLst/>
                      <a:gdLst>
                        <a:gd name="connsiteX0" fmla="*/ 0 w 248841"/>
                        <a:gd name="connsiteY0" fmla="*/ 408384 h 408384"/>
                        <a:gd name="connsiteX1" fmla="*/ 248841 w 248841"/>
                        <a:gd name="connsiteY1" fmla="*/ 159544 h 408384"/>
                        <a:gd name="connsiteX2" fmla="*/ 248841 w 248841"/>
                        <a:gd name="connsiteY2" fmla="*/ 0 h 408384"/>
                        <a:gd name="connsiteX3" fmla="*/ 0 w 248841"/>
                        <a:gd name="connsiteY3" fmla="*/ 250031 h 408384"/>
                        <a:gd name="connsiteX4" fmla="*/ 0 w 248841"/>
                        <a:gd name="connsiteY4" fmla="*/ 408384 h 408384"/>
                        <a:gd name="connsiteX0" fmla="*/ 0 w 250032"/>
                        <a:gd name="connsiteY0" fmla="*/ 416719 h 416719"/>
                        <a:gd name="connsiteX1" fmla="*/ 250032 w 250032"/>
                        <a:gd name="connsiteY1" fmla="*/ 159544 h 416719"/>
                        <a:gd name="connsiteX2" fmla="*/ 250032 w 250032"/>
                        <a:gd name="connsiteY2" fmla="*/ 0 h 416719"/>
                        <a:gd name="connsiteX3" fmla="*/ 1191 w 250032"/>
                        <a:gd name="connsiteY3" fmla="*/ 250031 h 416719"/>
                        <a:gd name="connsiteX4" fmla="*/ 0 w 250032"/>
                        <a:gd name="connsiteY4" fmla="*/ 416719 h 416719"/>
                        <a:gd name="connsiteX0" fmla="*/ 0 w 251223"/>
                        <a:gd name="connsiteY0" fmla="*/ 421482 h 421482"/>
                        <a:gd name="connsiteX1" fmla="*/ 251223 w 251223"/>
                        <a:gd name="connsiteY1" fmla="*/ 159544 h 421482"/>
                        <a:gd name="connsiteX2" fmla="*/ 251223 w 251223"/>
                        <a:gd name="connsiteY2" fmla="*/ 0 h 421482"/>
                        <a:gd name="connsiteX3" fmla="*/ 2382 w 251223"/>
                        <a:gd name="connsiteY3" fmla="*/ 250031 h 421482"/>
                        <a:gd name="connsiteX4" fmla="*/ 0 w 251223"/>
                        <a:gd name="connsiteY4" fmla="*/ 421482 h 421482"/>
                        <a:gd name="connsiteX0" fmla="*/ 0 w 251223"/>
                        <a:gd name="connsiteY0" fmla="*/ 421482 h 421482"/>
                        <a:gd name="connsiteX1" fmla="*/ 251223 w 251223"/>
                        <a:gd name="connsiteY1" fmla="*/ 159544 h 421482"/>
                        <a:gd name="connsiteX2" fmla="*/ 251223 w 251223"/>
                        <a:gd name="connsiteY2" fmla="*/ 0 h 421482"/>
                        <a:gd name="connsiteX3" fmla="*/ 0 w 251223"/>
                        <a:gd name="connsiteY3" fmla="*/ 257175 h 421482"/>
                        <a:gd name="connsiteX4" fmla="*/ 0 w 251223"/>
                        <a:gd name="connsiteY4" fmla="*/ 421482 h 4214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1223" h="421482">
                          <a:moveTo>
                            <a:pt x="0" y="421482"/>
                          </a:moveTo>
                          <a:lnTo>
                            <a:pt x="251223" y="159544"/>
                          </a:lnTo>
                          <a:lnTo>
                            <a:pt x="251223" y="0"/>
                          </a:lnTo>
                          <a:lnTo>
                            <a:pt x="0" y="257175"/>
                          </a:lnTo>
                          <a:lnTo>
                            <a:pt x="0" y="421482"/>
                          </a:lnTo>
                          <a:close/>
                        </a:path>
                      </a:pathLst>
                    </a:custGeom>
                    <a:solidFill>
                      <a:srgbClr val="00B0F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38" name="Прямоугольник 137">
                      <a:extLst>
                        <a:ext uri="{FF2B5EF4-FFF2-40B4-BE49-F238E27FC236}">
                          <a16:creationId xmlns:a16="http://schemas.microsoft.com/office/drawing/2014/main" id="{4C6E7FA9-29C1-CCA4-99FD-7AF2F3494F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62669" y="1768293"/>
                      <a:ext cx="832634" cy="118846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41" name="Прямоугольник 140">
                      <a:extLst>
                        <a:ext uri="{FF2B5EF4-FFF2-40B4-BE49-F238E27FC236}">
                          <a16:creationId xmlns:a16="http://schemas.microsoft.com/office/drawing/2014/main" id="{1218687E-8E2B-79EF-B32C-13DD4B62CA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62670" y="1605468"/>
                      <a:ext cx="829718" cy="163721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45" name="Полилиния: фигура 144">
                      <a:extLst>
                        <a:ext uri="{FF2B5EF4-FFF2-40B4-BE49-F238E27FC236}">
                          <a16:creationId xmlns:a16="http://schemas.microsoft.com/office/drawing/2014/main" id="{55829280-69CB-6410-DF89-8F195B601B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88962" y="1503912"/>
                      <a:ext cx="249387" cy="385718"/>
                    </a:xfrm>
                    <a:custGeom>
                      <a:avLst/>
                      <a:gdLst>
                        <a:gd name="connsiteX0" fmla="*/ 254794 w 255985"/>
                        <a:gd name="connsiteY0" fmla="*/ 0 h 369094"/>
                        <a:gd name="connsiteX1" fmla="*/ 0 w 255985"/>
                        <a:gd name="connsiteY1" fmla="*/ 254794 h 369094"/>
                        <a:gd name="connsiteX2" fmla="*/ 0 w 255985"/>
                        <a:gd name="connsiteY2" fmla="*/ 369094 h 369094"/>
                        <a:gd name="connsiteX3" fmla="*/ 255985 w 255985"/>
                        <a:gd name="connsiteY3" fmla="*/ 113110 h 369094"/>
                        <a:gd name="connsiteX4" fmla="*/ 254794 w 255985"/>
                        <a:gd name="connsiteY4" fmla="*/ 0 h 3690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5985" h="369094">
                          <a:moveTo>
                            <a:pt x="254794" y="0"/>
                          </a:moveTo>
                          <a:lnTo>
                            <a:pt x="0" y="254794"/>
                          </a:lnTo>
                          <a:lnTo>
                            <a:pt x="0" y="369094"/>
                          </a:lnTo>
                          <a:lnTo>
                            <a:pt x="255985" y="113110"/>
                          </a:lnTo>
                          <a:lnTo>
                            <a:pt x="254794" y="0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46" name="Полилиния: фигура 145">
                      <a:extLst>
                        <a:ext uri="{FF2B5EF4-FFF2-40B4-BE49-F238E27FC236}">
                          <a16:creationId xmlns:a16="http://schemas.microsoft.com/office/drawing/2014/main" id="{20389496-41A1-4ACF-99AF-64ED62608C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92987" y="1354243"/>
                      <a:ext cx="237813" cy="404966"/>
                    </a:xfrm>
                    <a:custGeom>
                      <a:avLst/>
                      <a:gdLst>
                        <a:gd name="connsiteX0" fmla="*/ 0 w 248841"/>
                        <a:gd name="connsiteY0" fmla="*/ 408384 h 408384"/>
                        <a:gd name="connsiteX1" fmla="*/ 248841 w 248841"/>
                        <a:gd name="connsiteY1" fmla="*/ 159544 h 408384"/>
                        <a:gd name="connsiteX2" fmla="*/ 248841 w 248841"/>
                        <a:gd name="connsiteY2" fmla="*/ 0 h 408384"/>
                        <a:gd name="connsiteX3" fmla="*/ 0 w 248841"/>
                        <a:gd name="connsiteY3" fmla="*/ 250031 h 408384"/>
                        <a:gd name="connsiteX4" fmla="*/ 0 w 248841"/>
                        <a:gd name="connsiteY4" fmla="*/ 408384 h 408384"/>
                        <a:gd name="connsiteX0" fmla="*/ 0 w 250032"/>
                        <a:gd name="connsiteY0" fmla="*/ 416719 h 416719"/>
                        <a:gd name="connsiteX1" fmla="*/ 250032 w 250032"/>
                        <a:gd name="connsiteY1" fmla="*/ 159544 h 416719"/>
                        <a:gd name="connsiteX2" fmla="*/ 250032 w 250032"/>
                        <a:gd name="connsiteY2" fmla="*/ 0 h 416719"/>
                        <a:gd name="connsiteX3" fmla="*/ 1191 w 250032"/>
                        <a:gd name="connsiteY3" fmla="*/ 250031 h 416719"/>
                        <a:gd name="connsiteX4" fmla="*/ 0 w 250032"/>
                        <a:gd name="connsiteY4" fmla="*/ 416719 h 416719"/>
                        <a:gd name="connsiteX0" fmla="*/ 0 w 251223"/>
                        <a:gd name="connsiteY0" fmla="*/ 421482 h 421482"/>
                        <a:gd name="connsiteX1" fmla="*/ 251223 w 251223"/>
                        <a:gd name="connsiteY1" fmla="*/ 159544 h 421482"/>
                        <a:gd name="connsiteX2" fmla="*/ 251223 w 251223"/>
                        <a:gd name="connsiteY2" fmla="*/ 0 h 421482"/>
                        <a:gd name="connsiteX3" fmla="*/ 2382 w 251223"/>
                        <a:gd name="connsiteY3" fmla="*/ 250031 h 421482"/>
                        <a:gd name="connsiteX4" fmla="*/ 0 w 251223"/>
                        <a:gd name="connsiteY4" fmla="*/ 421482 h 421482"/>
                        <a:gd name="connsiteX0" fmla="*/ 0 w 251223"/>
                        <a:gd name="connsiteY0" fmla="*/ 421482 h 421482"/>
                        <a:gd name="connsiteX1" fmla="*/ 251223 w 251223"/>
                        <a:gd name="connsiteY1" fmla="*/ 159544 h 421482"/>
                        <a:gd name="connsiteX2" fmla="*/ 251223 w 251223"/>
                        <a:gd name="connsiteY2" fmla="*/ 0 h 421482"/>
                        <a:gd name="connsiteX3" fmla="*/ 0 w 251223"/>
                        <a:gd name="connsiteY3" fmla="*/ 257175 h 421482"/>
                        <a:gd name="connsiteX4" fmla="*/ 0 w 251223"/>
                        <a:gd name="connsiteY4" fmla="*/ 421482 h 4214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1223" h="421482">
                          <a:moveTo>
                            <a:pt x="0" y="421482"/>
                          </a:moveTo>
                          <a:lnTo>
                            <a:pt x="251223" y="159544"/>
                          </a:lnTo>
                          <a:lnTo>
                            <a:pt x="251223" y="0"/>
                          </a:lnTo>
                          <a:lnTo>
                            <a:pt x="0" y="257175"/>
                          </a:lnTo>
                          <a:lnTo>
                            <a:pt x="0" y="421482"/>
                          </a:lnTo>
                          <a:close/>
                        </a:path>
                      </a:pathLst>
                    </a:custGeom>
                    <a:solidFill>
                      <a:srgbClr val="00B0F0"/>
                    </a:solidFill>
                    <a:ln>
                      <a:solidFill>
                        <a:srgbClr val="00B0F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47" name="Полилиния: фигура 146">
                      <a:extLst>
                        <a:ext uri="{FF2B5EF4-FFF2-40B4-BE49-F238E27FC236}">
                          <a16:creationId xmlns:a16="http://schemas.microsoft.com/office/drawing/2014/main" id="{44CDB830-FBD3-608C-ADA3-4D99A8FB54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92932" y="1237078"/>
                      <a:ext cx="241892" cy="368390"/>
                    </a:xfrm>
                    <a:custGeom>
                      <a:avLst/>
                      <a:gdLst>
                        <a:gd name="connsiteX0" fmla="*/ 254794 w 255985"/>
                        <a:gd name="connsiteY0" fmla="*/ 0 h 369094"/>
                        <a:gd name="connsiteX1" fmla="*/ 0 w 255985"/>
                        <a:gd name="connsiteY1" fmla="*/ 254794 h 369094"/>
                        <a:gd name="connsiteX2" fmla="*/ 0 w 255985"/>
                        <a:gd name="connsiteY2" fmla="*/ 369094 h 369094"/>
                        <a:gd name="connsiteX3" fmla="*/ 255985 w 255985"/>
                        <a:gd name="connsiteY3" fmla="*/ 113110 h 369094"/>
                        <a:gd name="connsiteX4" fmla="*/ 254794 w 255985"/>
                        <a:gd name="connsiteY4" fmla="*/ 0 h 3690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5985" h="369094">
                          <a:moveTo>
                            <a:pt x="254794" y="0"/>
                          </a:moveTo>
                          <a:lnTo>
                            <a:pt x="0" y="254794"/>
                          </a:lnTo>
                          <a:lnTo>
                            <a:pt x="0" y="369094"/>
                          </a:lnTo>
                          <a:lnTo>
                            <a:pt x="255985" y="113110"/>
                          </a:lnTo>
                          <a:lnTo>
                            <a:pt x="254794" y="0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48" name="Полилиния: фигура 147">
                      <a:extLst>
                        <a:ext uri="{FF2B5EF4-FFF2-40B4-BE49-F238E27FC236}">
                          <a16:creationId xmlns:a16="http://schemas.microsoft.com/office/drawing/2014/main" id="{9ACF4211-496C-3EB3-14F5-EDED7D729C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5643" y="1087383"/>
                      <a:ext cx="259182" cy="426954"/>
                    </a:xfrm>
                    <a:custGeom>
                      <a:avLst/>
                      <a:gdLst>
                        <a:gd name="connsiteX0" fmla="*/ 0 w 248841"/>
                        <a:gd name="connsiteY0" fmla="*/ 408384 h 408384"/>
                        <a:gd name="connsiteX1" fmla="*/ 248841 w 248841"/>
                        <a:gd name="connsiteY1" fmla="*/ 159544 h 408384"/>
                        <a:gd name="connsiteX2" fmla="*/ 248841 w 248841"/>
                        <a:gd name="connsiteY2" fmla="*/ 0 h 408384"/>
                        <a:gd name="connsiteX3" fmla="*/ 0 w 248841"/>
                        <a:gd name="connsiteY3" fmla="*/ 250031 h 408384"/>
                        <a:gd name="connsiteX4" fmla="*/ 0 w 248841"/>
                        <a:gd name="connsiteY4" fmla="*/ 408384 h 408384"/>
                        <a:gd name="connsiteX0" fmla="*/ 0 w 250032"/>
                        <a:gd name="connsiteY0" fmla="*/ 416719 h 416719"/>
                        <a:gd name="connsiteX1" fmla="*/ 250032 w 250032"/>
                        <a:gd name="connsiteY1" fmla="*/ 159544 h 416719"/>
                        <a:gd name="connsiteX2" fmla="*/ 250032 w 250032"/>
                        <a:gd name="connsiteY2" fmla="*/ 0 h 416719"/>
                        <a:gd name="connsiteX3" fmla="*/ 1191 w 250032"/>
                        <a:gd name="connsiteY3" fmla="*/ 250031 h 416719"/>
                        <a:gd name="connsiteX4" fmla="*/ 0 w 250032"/>
                        <a:gd name="connsiteY4" fmla="*/ 416719 h 416719"/>
                        <a:gd name="connsiteX0" fmla="*/ 0 w 251223"/>
                        <a:gd name="connsiteY0" fmla="*/ 421482 h 421482"/>
                        <a:gd name="connsiteX1" fmla="*/ 251223 w 251223"/>
                        <a:gd name="connsiteY1" fmla="*/ 159544 h 421482"/>
                        <a:gd name="connsiteX2" fmla="*/ 251223 w 251223"/>
                        <a:gd name="connsiteY2" fmla="*/ 0 h 421482"/>
                        <a:gd name="connsiteX3" fmla="*/ 2382 w 251223"/>
                        <a:gd name="connsiteY3" fmla="*/ 250031 h 421482"/>
                        <a:gd name="connsiteX4" fmla="*/ 0 w 251223"/>
                        <a:gd name="connsiteY4" fmla="*/ 421482 h 421482"/>
                        <a:gd name="connsiteX0" fmla="*/ 0 w 251223"/>
                        <a:gd name="connsiteY0" fmla="*/ 421482 h 421482"/>
                        <a:gd name="connsiteX1" fmla="*/ 251223 w 251223"/>
                        <a:gd name="connsiteY1" fmla="*/ 159544 h 421482"/>
                        <a:gd name="connsiteX2" fmla="*/ 251223 w 251223"/>
                        <a:gd name="connsiteY2" fmla="*/ 0 h 421482"/>
                        <a:gd name="connsiteX3" fmla="*/ 0 w 251223"/>
                        <a:gd name="connsiteY3" fmla="*/ 257175 h 421482"/>
                        <a:gd name="connsiteX4" fmla="*/ 0 w 251223"/>
                        <a:gd name="connsiteY4" fmla="*/ 421482 h 4214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1223" h="421482">
                          <a:moveTo>
                            <a:pt x="0" y="421482"/>
                          </a:moveTo>
                          <a:lnTo>
                            <a:pt x="251223" y="159544"/>
                          </a:lnTo>
                          <a:lnTo>
                            <a:pt x="251223" y="0"/>
                          </a:lnTo>
                          <a:lnTo>
                            <a:pt x="0" y="257175"/>
                          </a:lnTo>
                          <a:lnTo>
                            <a:pt x="0" y="421482"/>
                          </a:lnTo>
                          <a:close/>
                        </a:path>
                      </a:pathLst>
                    </a:custGeom>
                    <a:solidFill>
                      <a:srgbClr val="00B0F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49" name="Полилиния: фигура 148">
                      <a:extLst>
                        <a:ext uri="{FF2B5EF4-FFF2-40B4-BE49-F238E27FC236}">
                          <a16:creationId xmlns:a16="http://schemas.microsoft.com/office/drawing/2014/main" id="{50FB74B6-E533-ADFF-4A28-CC28AB3C47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64570" y="1087384"/>
                      <a:ext cx="1070254" cy="244475"/>
                    </a:xfrm>
                    <a:custGeom>
                      <a:avLst/>
                      <a:gdLst>
                        <a:gd name="connsiteX0" fmla="*/ 0 w 1060450"/>
                        <a:gd name="connsiteY0" fmla="*/ 244475 h 244475"/>
                        <a:gd name="connsiteX1" fmla="*/ 820737 w 1060450"/>
                        <a:gd name="connsiteY1" fmla="*/ 244475 h 244475"/>
                        <a:gd name="connsiteX2" fmla="*/ 1060450 w 1060450"/>
                        <a:gd name="connsiteY2" fmla="*/ 0 h 244475"/>
                        <a:gd name="connsiteX3" fmla="*/ 246062 w 1060450"/>
                        <a:gd name="connsiteY3" fmla="*/ 0 h 244475"/>
                        <a:gd name="connsiteX4" fmla="*/ 0 w 1060450"/>
                        <a:gd name="connsiteY4" fmla="*/ 244475 h 2444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450" h="244475">
                          <a:moveTo>
                            <a:pt x="0" y="244475"/>
                          </a:moveTo>
                          <a:lnTo>
                            <a:pt x="820737" y="244475"/>
                          </a:lnTo>
                          <a:lnTo>
                            <a:pt x="1060450" y="0"/>
                          </a:lnTo>
                          <a:lnTo>
                            <a:pt x="246062" y="0"/>
                          </a:lnTo>
                          <a:lnTo>
                            <a:pt x="0" y="244475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50" name="Прямоугольник 149">
                      <a:extLst>
                        <a:ext uri="{FF2B5EF4-FFF2-40B4-BE49-F238E27FC236}">
                          <a16:creationId xmlns:a16="http://schemas.microsoft.com/office/drawing/2014/main" id="{17F2A905-7BE7-6E75-5A9D-F3766E12F2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67507" y="2439202"/>
                      <a:ext cx="817135" cy="163721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51" name="Полилиния: фигура 150">
                      <a:extLst>
                        <a:ext uri="{FF2B5EF4-FFF2-40B4-BE49-F238E27FC236}">
                          <a16:creationId xmlns:a16="http://schemas.microsoft.com/office/drawing/2014/main" id="{7E518EEE-BC87-9F5C-013A-CEA673DEA6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88331" y="1894710"/>
                      <a:ext cx="247390" cy="433665"/>
                    </a:xfrm>
                    <a:custGeom>
                      <a:avLst/>
                      <a:gdLst>
                        <a:gd name="connsiteX0" fmla="*/ 0 w 248841"/>
                        <a:gd name="connsiteY0" fmla="*/ 408384 h 408384"/>
                        <a:gd name="connsiteX1" fmla="*/ 248841 w 248841"/>
                        <a:gd name="connsiteY1" fmla="*/ 159544 h 408384"/>
                        <a:gd name="connsiteX2" fmla="*/ 248841 w 248841"/>
                        <a:gd name="connsiteY2" fmla="*/ 0 h 408384"/>
                        <a:gd name="connsiteX3" fmla="*/ 0 w 248841"/>
                        <a:gd name="connsiteY3" fmla="*/ 250031 h 408384"/>
                        <a:gd name="connsiteX4" fmla="*/ 0 w 248841"/>
                        <a:gd name="connsiteY4" fmla="*/ 408384 h 408384"/>
                        <a:gd name="connsiteX0" fmla="*/ 0 w 250032"/>
                        <a:gd name="connsiteY0" fmla="*/ 416719 h 416719"/>
                        <a:gd name="connsiteX1" fmla="*/ 250032 w 250032"/>
                        <a:gd name="connsiteY1" fmla="*/ 159544 h 416719"/>
                        <a:gd name="connsiteX2" fmla="*/ 250032 w 250032"/>
                        <a:gd name="connsiteY2" fmla="*/ 0 h 416719"/>
                        <a:gd name="connsiteX3" fmla="*/ 1191 w 250032"/>
                        <a:gd name="connsiteY3" fmla="*/ 250031 h 416719"/>
                        <a:gd name="connsiteX4" fmla="*/ 0 w 250032"/>
                        <a:gd name="connsiteY4" fmla="*/ 416719 h 416719"/>
                        <a:gd name="connsiteX0" fmla="*/ 0 w 251223"/>
                        <a:gd name="connsiteY0" fmla="*/ 421482 h 421482"/>
                        <a:gd name="connsiteX1" fmla="*/ 251223 w 251223"/>
                        <a:gd name="connsiteY1" fmla="*/ 159544 h 421482"/>
                        <a:gd name="connsiteX2" fmla="*/ 251223 w 251223"/>
                        <a:gd name="connsiteY2" fmla="*/ 0 h 421482"/>
                        <a:gd name="connsiteX3" fmla="*/ 2382 w 251223"/>
                        <a:gd name="connsiteY3" fmla="*/ 250031 h 421482"/>
                        <a:gd name="connsiteX4" fmla="*/ 0 w 251223"/>
                        <a:gd name="connsiteY4" fmla="*/ 421482 h 421482"/>
                        <a:gd name="connsiteX0" fmla="*/ 0 w 251223"/>
                        <a:gd name="connsiteY0" fmla="*/ 421482 h 421482"/>
                        <a:gd name="connsiteX1" fmla="*/ 251223 w 251223"/>
                        <a:gd name="connsiteY1" fmla="*/ 159544 h 421482"/>
                        <a:gd name="connsiteX2" fmla="*/ 251223 w 251223"/>
                        <a:gd name="connsiteY2" fmla="*/ 0 h 421482"/>
                        <a:gd name="connsiteX3" fmla="*/ 0 w 251223"/>
                        <a:gd name="connsiteY3" fmla="*/ 257175 h 421482"/>
                        <a:gd name="connsiteX4" fmla="*/ 0 w 251223"/>
                        <a:gd name="connsiteY4" fmla="*/ 421482 h 4214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1223" h="421482">
                          <a:moveTo>
                            <a:pt x="0" y="421482"/>
                          </a:moveTo>
                          <a:lnTo>
                            <a:pt x="251223" y="159544"/>
                          </a:lnTo>
                          <a:lnTo>
                            <a:pt x="251223" y="0"/>
                          </a:lnTo>
                          <a:lnTo>
                            <a:pt x="0" y="257175"/>
                          </a:lnTo>
                          <a:lnTo>
                            <a:pt x="0" y="421482"/>
                          </a:lnTo>
                          <a:close/>
                        </a:path>
                      </a:pathLst>
                    </a:custGeom>
                    <a:solidFill>
                      <a:srgbClr val="00B0F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52" name="Правая фигурная скобка 151">
                      <a:extLst>
                        <a:ext uri="{FF2B5EF4-FFF2-40B4-BE49-F238E27FC236}">
                          <a16:creationId xmlns:a16="http://schemas.microsoft.com/office/drawing/2014/main" id="{807A12CA-AA92-F32A-DDB0-768EE32F4B73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8013258" y="1354243"/>
                      <a:ext cx="112294" cy="1652189"/>
                    </a:xfrm>
                    <a:prstGeom prst="rightBrace">
                      <a:avLst>
                        <a:gd name="adj1" fmla="val 8333"/>
                        <a:gd name="adj2" fmla="val 45412"/>
                      </a:avLst>
                    </a:prstGeom>
                    <a:ln w="63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53" name="TextBox 152">
                      <a:extLst>
                        <a:ext uri="{FF2B5EF4-FFF2-40B4-BE49-F238E27FC236}">
                          <a16:creationId xmlns:a16="http://schemas.microsoft.com/office/drawing/2014/main" id="{2990AD3E-3AEA-34DD-67E5-1B1A00BFEDE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45947" y="1999548"/>
                      <a:ext cx="344258" cy="2788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1050" i="1"/>
                        <a:t>Dy</a:t>
                      </a:r>
                      <a:r>
                        <a:rPr lang="ru-RU" sz="1050" i="1"/>
                        <a:t> </a:t>
                      </a:r>
                      <a:r>
                        <a:rPr lang="en-US" sz="1050" i="1"/>
                        <a:t>/</a:t>
                      </a:r>
                      <a:r>
                        <a:rPr lang="ru-RU" sz="1050" i="1"/>
                        <a:t> </a:t>
                      </a:r>
                      <a:r>
                        <a:rPr lang="en-US" sz="1050" i="1" dirty="0"/>
                        <a:t>Ho</a:t>
                      </a:r>
                      <a:br>
                        <a:rPr lang="en-US" sz="1050" i="1" dirty="0"/>
                      </a:br>
                      <a:r>
                        <a:rPr lang="en-US" sz="1050" i="1" dirty="0"/>
                        <a:t>60A</a:t>
                      </a:r>
                      <a:endParaRPr lang="ru-RU" sz="1050" i="1" dirty="0"/>
                    </a:p>
                  </p:txBody>
                </p:sp>
                <p:sp>
                  <p:nvSpPr>
                    <p:cNvPr id="154" name="Прямоугольник 153">
                      <a:extLst>
                        <a:ext uri="{FF2B5EF4-FFF2-40B4-BE49-F238E27FC236}">
                          <a16:creationId xmlns:a16="http://schemas.microsoft.com/office/drawing/2014/main" id="{4001EAE8-3389-3F37-58F1-AE14DB3314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62668" y="1329366"/>
                      <a:ext cx="832439" cy="163721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55" name="Прямоугольник 154">
                      <a:extLst>
                        <a:ext uri="{FF2B5EF4-FFF2-40B4-BE49-F238E27FC236}">
                          <a16:creationId xmlns:a16="http://schemas.microsoft.com/office/drawing/2014/main" id="{F5EF3917-8878-BCD0-A6C1-3D583FBDFE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62669" y="1487427"/>
                      <a:ext cx="830263" cy="118846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sp>
                <p:nvSpPr>
                  <p:cNvPr id="129" name="Прямоугольник 128">
                    <a:extLst>
                      <a:ext uri="{FF2B5EF4-FFF2-40B4-BE49-F238E27FC236}">
                        <a16:creationId xmlns:a16="http://schemas.microsoft.com/office/drawing/2014/main" id="{22361512-8EA7-B026-47B6-47436C106894}"/>
                      </a:ext>
                    </a:extLst>
                  </p:cNvPr>
                  <p:cNvSpPr/>
                  <p:nvPr/>
                </p:nvSpPr>
                <p:spPr>
                  <a:xfrm>
                    <a:off x="908457" y="3151338"/>
                    <a:ext cx="1438156" cy="177097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0" name="Прямоугольник 129">
                    <a:extLst>
                      <a:ext uri="{FF2B5EF4-FFF2-40B4-BE49-F238E27FC236}">
                        <a16:creationId xmlns:a16="http://schemas.microsoft.com/office/drawing/2014/main" id="{55660165-F581-4CA0-D664-4A956FC25C7E}"/>
                      </a:ext>
                    </a:extLst>
                  </p:cNvPr>
                  <p:cNvSpPr/>
                  <p:nvPr/>
                </p:nvSpPr>
                <p:spPr>
                  <a:xfrm>
                    <a:off x="917019" y="3326406"/>
                    <a:ext cx="1418690" cy="243966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31" name="Прямоугольник 130">
                    <a:extLst>
                      <a:ext uri="{FF2B5EF4-FFF2-40B4-BE49-F238E27FC236}">
                        <a16:creationId xmlns:a16="http://schemas.microsoft.com/office/drawing/2014/main" id="{EB00A5EE-16F8-E535-ECA4-DD3C28AF7FD6}"/>
                      </a:ext>
                    </a:extLst>
                  </p:cNvPr>
                  <p:cNvSpPr/>
                  <p:nvPr/>
                </p:nvSpPr>
                <p:spPr>
                  <a:xfrm>
                    <a:off x="917019" y="3580002"/>
                    <a:ext cx="1438156" cy="177097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2" name="Полилиния: фигура 131">
                    <a:extLst>
                      <a:ext uri="{FF2B5EF4-FFF2-40B4-BE49-F238E27FC236}">
                        <a16:creationId xmlns:a16="http://schemas.microsoft.com/office/drawing/2014/main" id="{245A9E65-7057-048C-5D39-3D69F161D5DE}"/>
                      </a:ext>
                    </a:extLst>
                  </p:cNvPr>
                  <p:cNvSpPr/>
                  <p:nvPr/>
                </p:nvSpPr>
                <p:spPr>
                  <a:xfrm>
                    <a:off x="2343829" y="3165836"/>
                    <a:ext cx="425542" cy="580526"/>
                  </a:xfrm>
                  <a:custGeom>
                    <a:avLst/>
                    <a:gdLst>
                      <a:gd name="connsiteX0" fmla="*/ 254794 w 255985"/>
                      <a:gd name="connsiteY0" fmla="*/ 0 h 369094"/>
                      <a:gd name="connsiteX1" fmla="*/ 0 w 255985"/>
                      <a:gd name="connsiteY1" fmla="*/ 254794 h 369094"/>
                      <a:gd name="connsiteX2" fmla="*/ 0 w 255985"/>
                      <a:gd name="connsiteY2" fmla="*/ 369094 h 369094"/>
                      <a:gd name="connsiteX3" fmla="*/ 255985 w 255985"/>
                      <a:gd name="connsiteY3" fmla="*/ 113110 h 369094"/>
                      <a:gd name="connsiteX4" fmla="*/ 254794 w 255985"/>
                      <a:gd name="connsiteY4" fmla="*/ 0 h 3690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85" h="369094">
                        <a:moveTo>
                          <a:pt x="254794" y="0"/>
                        </a:moveTo>
                        <a:lnTo>
                          <a:pt x="0" y="254794"/>
                        </a:lnTo>
                        <a:lnTo>
                          <a:pt x="0" y="369094"/>
                        </a:lnTo>
                        <a:lnTo>
                          <a:pt x="255985" y="113110"/>
                        </a:lnTo>
                        <a:lnTo>
                          <a:pt x="254794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3" name="Полилиния: фигура 132">
                    <a:extLst>
                      <a:ext uri="{FF2B5EF4-FFF2-40B4-BE49-F238E27FC236}">
                        <a16:creationId xmlns:a16="http://schemas.microsoft.com/office/drawing/2014/main" id="{B6310348-EEAB-B32B-C3C6-B59F480B306B}"/>
                      </a:ext>
                    </a:extLst>
                  </p:cNvPr>
                  <p:cNvSpPr/>
                  <p:nvPr/>
                </p:nvSpPr>
                <p:spPr>
                  <a:xfrm>
                    <a:off x="2335781" y="2516420"/>
                    <a:ext cx="427604" cy="643468"/>
                  </a:xfrm>
                  <a:custGeom>
                    <a:avLst/>
                    <a:gdLst>
                      <a:gd name="connsiteX0" fmla="*/ 0 w 248841"/>
                      <a:gd name="connsiteY0" fmla="*/ 408384 h 408384"/>
                      <a:gd name="connsiteX1" fmla="*/ 248841 w 248841"/>
                      <a:gd name="connsiteY1" fmla="*/ 159544 h 408384"/>
                      <a:gd name="connsiteX2" fmla="*/ 248841 w 248841"/>
                      <a:gd name="connsiteY2" fmla="*/ 0 h 408384"/>
                      <a:gd name="connsiteX3" fmla="*/ 0 w 248841"/>
                      <a:gd name="connsiteY3" fmla="*/ 250031 h 408384"/>
                      <a:gd name="connsiteX4" fmla="*/ 0 w 248841"/>
                      <a:gd name="connsiteY4" fmla="*/ 408384 h 408384"/>
                      <a:gd name="connsiteX0" fmla="*/ 0 w 250032"/>
                      <a:gd name="connsiteY0" fmla="*/ 416719 h 416719"/>
                      <a:gd name="connsiteX1" fmla="*/ 250032 w 250032"/>
                      <a:gd name="connsiteY1" fmla="*/ 159544 h 416719"/>
                      <a:gd name="connsiteX2" fmla="*/ 250032 w 250032"/>
                      <a:gd name="connsiteY2" fmla="*/ 0 h 416719"/>
                      <a:gd name="connsiteX3" fmla="*/ 1191 w 250032"/>
                      <a:gd name="connsiteY3" fmla="*/ 250031 h 416719"/>
                      <a:gd name="connsiteX4" fmla="*/ 0 w 250032"/>
                      <a:gd name="connsiteY4" fmla="*/ 416719 h 416719"/>
                      <a:gd name="connsiteX0" fmla="*/ 0 w 251223"/>
                      <a:gd name="connsiteY0" fmla="*/ 421482 h 421482"/>
                      <a:gd name="connsiteX1" fmla="*/ 251223 w 251223"/>
                      <a:gd name="connsiteY1" fmla="*/ 159544 h 421482"/>
                      <a:gd name="connsiteX2" fmla="*/ 251223 w 251223"/>
                      <a:gd name="connsiteY2" fmla="*/ 0 h 421482"/>
                      <a:gd name="connsiteX3" fmla="*/ 2382 w 251223"/>
                      <a:gd name="connsiteY3" fmla="*/ 250031 h 421482"/>
                      <a:gd name="connsiteX4" fmla="*/ 0 w 251223"/>
                      <a:gd name="connsiteY4" fmla="*/ 421482 h 421482"/>
                      <a:gd name="connsiteX0" fmla="*/ 0 w 251223"/>
                      <a:gd name="connsiteY0" fmla="*/ 421482 h 421482"/>
                      <a:gd name="connsiteX1" fmla="*/ 251223 w 251223"/>
                      <a:gd name="connsiteY1" fmla="*/ 159544 h 421482"/>
                      <a:gd name="connsiteX2" fmla="*/ 251223 w 251223"/>
                      <a:gd name="connsiteY2" fmla="*/ 0 h 421482"/>
                      <a:gd name="connsiteX3" fmla="*/ 0 w 251223"/>
                      <a:gd name="connsiteY3" fmla="*/ 257175 h 421482"/>
                      <a:gd name="connsiteX4" fmla="*/ 0 w 251223"/>
                      <a:gd name="connsiteY4" fmla="*/ 421482 h 4214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223" h="421482">
                        <a:moveTo>
                          <a:pt x="0" y="421482"/>
                        </a:moveTo>
                        <a:lnTo>
                          <a:pt x="251223" y="159544"/>
                        </a:lnTo>
                        <a:lnTo>
                          <a:pt x="251223" y="0"/>
                        </a:lnTo>
                        <a:lnTo>
                          <a:pt x="0" y="257175"/>
                        </a:lnTo>
                        <a:lnTo>
                          <a:pt x="0" y="421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</p:grpSp>
      <p:grpSp>
        <p:nvGrpSpPr>
          <p:cNvPr id="156" name="Группа 155">
            <a:extLst>
              <a:ext uri="{FF2B5EF4-FFF2-40B4-BE49-F238E27FC236}">
                <a16:creationId xmlns:a16="http://schemas.microsoft.com/office/drawing/2014/main" id="{68C1F221-663B-8830-7DA5-2DDB934BE9E8}"/>
              </a:ext>
            </a:extLst>
          </p:cNvPr>
          <p:cNvGrpSpPr/>
          <p:nvPr/>
        </p:nvGrpSpPr>
        <p:grpSpPr>
          <a:xfrm>
            <a:off x="2943060" y="703490"/>
            <a:ext cx="1281365" cy="3130109"/>
            <a:chOff x="7991267" y="767868"/>
            <a:chExt cx="1380379" cy="3323819"/>
          </a:xfrm>
        </p:grpSpPr>
        <p:cxnSp>
          <p:nvCxnSpPr>
            <p:cNvPr id="157" name="Прямая со стрелкой 156">
              <a:extLst>
                <a:ext uri="{FF2B5EF4-FFF2-40B4-BE49-F238E27FC236}">
                  <a16:creationId xmlns:a16="http://schemas.microsoft.com/office/drawing/2014/main" id="{9B86B6C2-0619-E8A0-FB97-C64B93F526C1}"/>
                </a:ext>
              </a:extLst>
            </p:cNvPr>
            <p:cNvCxnSpPr>
              <a:cxnSpLocks/>
            </p:cNvCxnSpPr>
            <p:nvPr/>
          </p:nvCxnSpPr>
          <p:spPr>
            <a:xfrm>
              <a:off x="7991267" y="845315"/>
              <a:ext cx="777511" cy="119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Группа 157">
              <a:extLst>
                <a:ext uri="{FF2B5EF4-FFF2-40B4-BE49-F238E27FC236}">
                  <a16:creationId xmlns:a16="http://schemas.microsoft.com/office/drawing/2014/main" id="{E8187BE3-E35F-F04D-4771-1450B075D593}"/>
                </a:ext>
              </a:extLst>
            </p:cNvPr>
            <p:cNvGrpSpPr/>
            <p:nvPr/>
          </p:nvGrpSpPr>
          <p:grpSpPr>
            <a:xfrm>
              <a:off x="8121288" y="767868"/>
              <a:ext cx="1250358" cy="3323819"/>
              <a:chOff x="8121288" y="767868"/>
              <a:chExt cx="1250358" cy="3323819"/>
            </a:xfrm>
          </p:grpSpPr>
          <p:grpSp>
            <p:nvGrpSpPr>
              <p:cNvPr id="159" name="Группа 158">
                <a:extLst>
                  <a:ext uri="{FF2B5EF4-FFF2-40B4-BE49-F238E27FC236}">
                    <a16:creationId xmlns:a16="http://schemas.microsoft.com/office/drawing/2014/main" id="{FC1E5960-56AF-1041-ADFB-DB5767C38031}"/>
                  </a:ext>
                </a:extLst>
              </p:cNvPr>
              <p:cNvGrpSpPr/>
              <p:nvPr/>
            </p:nvGrpSpPr>
            <p:grpSpPr>
              <a:xfrm>
                <a:off x="8121288" y="793205"/>
                <a:ext cx="617222" cy="3298482"/>
                <a:chOff x="8121288" y="793205"/>
                <a:chExt cx="617222" cy="3298482"/>
              </a:xfrm>
            </p:grpSpPr>
            <p:cxnSp>
              <p:nvCxnSpPr>
                <p:cNvPr id="161" name="Прямая со стрелкой 160">
                  <a:extLst>
                    <a:ext uri="{FF2B5EF4-FFF2-40B4-BE49-F238E27FC236}">
                      <a16:creationId xmlns:a16="http://schemas.microsoft.com/office/drawing/2014/main" id="{1B0C6A3C-8162-378A-750B-0477C1871CE5}"/>
                    </a:ext>
                  </a:extLst>
                </p:cNvPr>
                <p:cNvCxnSpPr/>
                <p:nvPr/>
              </p:nvCxnSpPr>
              <p:spPr>
                <a:xfrm>
                  <a:off x="8148576" y="793205"/>
                  <a:ext cx="0" cy="30480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2" name="Полилиния: фигура 161">
                  <a:extLst>
                    <a:ext uri="{FF2B5EF4-FFF2-40B4-BE49-F238E27FC236}">
                      <a16:creationId xmlns:a16="http://schemas.microsoft.com/office/drawing/2014/main" id="{5F3E76C4-58B2-BFC6-BF1A-F5553535E29E}"/>
                    </a:ext>
                  </a:extLst>
                </p:cNvPr>
                <p:cNvSpPr/>
                <p:nvPr/>
              </p:nvSpPr>
              <p:spPr>
                <a:xfrm>
                  <a:off x="8121288" y="859540"/>
                  <a:ext cx="617222" cy="2796999"/>
                </a:xfrm>
                <a:custGeom>
                  <a:avLst/>
                  <a:gdLst>
                    <a:gd name="connsiteX0" fmla="*/ 15240 w 617222"/>
                    <a:gd name="connsiteY0" fmla="*/ 0 h 2796999"/>
                    <a:gd name="connsiteX1" fmla="*/ 617220 w 617222"/>
                    <a:gd name="connsiteY1" fmla="*/ 182880 h 2796999"/>
                    <a:gd name="connsiteX2" fmla="*/ 22860 w 617222"/>
                    <a:gd name="connsiteY2" fmla="*/ 327660 h 2796999"/>
                    <a:gd name="connsiteX3" fmla="*/ 579120 w 617222"/>
                    <a:gd name="connsiteY3" fmla="*/ 541020 h 2796999"/>
                    <a:gd name="connsiteX4" fmla="*/ 15240 w 617222"/>
                    <a:gd name="connsiteY4" fmla="*/ 678180 h 2796999"/>
                    <a:gd name="connsiteX5" fmla="*/ 563880 w 617222"/>
                    <a:gd name="connsiteY5" fmla="*/ 838200 h 2796999"/>
                    <a:gd name="connsiteX6" fmla="*/ 15240 w 617222"/>
                    <a:gd name="connsiteY6" fmla="*/ 998220 h 2796999"/>
                    <a:gd name="connsiteX7" fmla="*/ 579120 w 617222"/>
                    <a:gd name="connsiteY7" fmla="*/ 1112520 h 2796999"/>
                    <a:gd name="connsiteX8" fmla="*/ 22860 w 617222"/>
                    <a:gd name="connsiteY8" fmla="*/ 1303020 h 2796999"/>
                    <a:gd name="connsiteX9" fmla="*/ 541020 w 617222"/>
                    <a:gd name="connsiteY9" fmla="*/ 1440180 h 2796999"/>
                    <a:gd name="connsiteX10" fmla="*/ 22860 w 617222"/>
                    <a:gd name="connsiteY10" fmla="*/ 1630680 h 2796999"/>
                    <a:gd name="connsiteX11" fmla="*/ 563880 w 617222"/>
                    <a:gd name="connsiteY11" fmla="*/ 1790700 h 2796999"/>
                    <a:gd name="connsiteX12" fmla="*/ 0 w 617222"/>
                    <a:gd name="connsiteY12" fmla="*/ 2034540 h 2796999"/>
                    <a:gd name="connsiteX13" fmla="*/ 563880 w 617222"/>
                    <a:gd name="connsiteY13" fmla="*/ 2263140 h 2796999"/>
                    <a:gd name="connsiteX14" fmla="*/ 38100 w 617222"/>
                    <a:gd name="connsiteY14" fmla="*/ 2461260 h 2796999"/>
                    <a:gd name="connsiteX15" fmla="*/ 563880 w 617222"/>
                    <a:gd name="connsiteY15" fmla="*/ 2659380 h 2796999"/>
                    <a:gd name="connsiteX16" fmla="*/ 60960 w 617222"/>
                    <a:gd name="connsiteY16" fmla="*/ 2796540 h 279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17222" h="2796999">
                      <a:moveTo>
                        <a:pt x="15240" y="0"/>
                      </a:moveTo>
                      <a:cubicBezTo>
                        <a:pt x="315595" y="64135"/>
                        <a:pt x="615950" y="128270"/>
                        <a:pt x="617220" y="182880"/>
                      </a:cubicBezTo>
                      <a:cubicBezTo>
                        <a:pt x="618490" y="237490"/>
                        <a:pt x="29210" y="267970"/>
                        <a:pt x="22860" y="327660"/>
                      </a:cubicBezTo>
                      <a:cubicBezTo>
                        <a:pt x="16510" y="387350"/>
                        <a:pt x="580390" y="482600"/>
                        <a:pt x="579120" y="541020"/>
                      </a:cubicBezTo>
                      <a:cubicBezTo>
                        <a:pt x="577850" y="599440"/>
                        <a:pt x="17780" y="628650"/>
                        <a:pt x="15240" y="678180"/>
                      </a:cubicBezTo>
                      <a:cubicBezTo>
                        <a:pt x="12700" y="727710"/>
                        <a:pt x="563880" y="784860"/>
                        <a:pt x="563880" y="838200"/>
                      </a:cubicBezTo>
                      <a:cubicBezTo>
                        <a:pt x="563880" y="891540"/>
                        <a:pt x="12700" y="952500"/>
                        <a:pt x="15240" y="998220"/>
                      </a:cubicBezTo>
                      <a:cubicBezTo>
                        <a:pt x="17780" y="1043940"/>
                        <a:pt x="577850" y="1061720"/>
                        <a:pt x="579120" y="1112520"/>
                      </a:cubicBezTo>
                      <a:cubicBezTo>
                        <a:pt x="580390" y="1163320"/>
                        <a:pt x="29210" y="1248410"/>
                        <a:pt x="22860" y="1303020"/>
                      </a:cubicBezTo>
                      <a:cubicBezTo>
                        <a:pt x="16510" y="1357630"/>
                        <a:pt x="541020" y="1385570"/>
                        <a:pt x="541020" y="1440180"/>
                      </a:cubicBezTo>
                      <a:cubicBezTo>
                        <a:pt x="541020" y="1494790"/>
                        <a:pt x="19050" y="1572260"/>
                        <a:pt x="22860" y="1630680"/>
                      </a:cubicBezTo>
                      <a:cubicBezTo>
                        <a:pt x="26670" y="1689100"/>
                        <a:pt x="567690" y="1723390"/>
                        <a:pt x="563880" y="1790700"/>
                      </a:cubicBezTo>
                      <a:cubicBezTo>
                        <a:pt x="560070" y="1858010"/>
                        <a:pt x="0" y="1955800"/>
                        <a:pt x="0" y="2034540"/>
                      </a:cubicBezTo>
                      <a:cubicBezTo>
                        <a:pt x="0" y="2113280"/>
                        <a:pt x="557530" y="2192020"/>
                        <a:pt x="563880" y="2263140"/>
                      </a:cubicBezTo>
                      <a:cubicBezTo>
                        <a:pt x="570230" y="2334260"/>
                        <a:pt x="38100" y="2395220"/>
                        <a:pt x="38100" y="2461260"/>
                      </a:cubicBezTo>
                      <a:cubicBezTo>
                        <a:pt x="38100" y="2527300"/>
                        <a:pt x="560070" y="2603500"/>
                        <a:pt x="563880" y="2659380"/>
                      </a:cubicBezTo>
                      <a:cubicBezTo>
                        <a:pt x="567690" y="2715260"/>
                        <a:pt x="11430" y="2804160"/>
                        <a:pt x="60960" y="279654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80898681-67BC-6EF5-DE79-F51A079B73A1}"/>
                    </a:ext>
                  </a:extLst>
                </p:cNvPr>
                <p:cNvSpPr txBox="1"/>
                <p:nvPr/>
              </p:nvSpPr>
              <p:spPr>
                <a:xfrm>
                  <a:off x="8188309" y="3722355"/>
                  <a:ext cx="34861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800" i="1" dirty="0"/>
                    <a:t>z</a:t>
                  </a:r>
                  <a:endParaRPr lang="ru-RU" sz="1800" i="1" dirty="0"/>
                </a:p>
              </p:txBody>
            </p:sp>
          </p:grp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4B31A4EF-A905-A847-20DB-013524E2D6F6}"/>
                  </a:ext>
                </a:extLst>
              </p:cNvPr>
              <p:cNvSpPr txBox="1"/>
              <p:nvPr/>
            </p:nvSpPr>
            <p:spPr>
              <a:xfrm>
                <a:off x="8738510" y="767868"/>
                <a:ext cx="6331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i="1" dirty="0" err="1"/>
                  <a:t>Mz</a:t>
                </a:r>
                <a:endParaRPr lang="ru-RU" sz="1800" i="1" dirty="0"/>
              </a:p>
            </p:txBody>
          </p:sp>
        </p:grpSp>
      </p:grpSp>
      <p:pic>
        <p:nvPicPr>
          <p:cNvPr id="166" name="Рисунок 165">
            <a:extLst>
              <a:ext uri="{FF2B5EF4-FFF2-40B4-BE49-F238E27FC236}">
                <a16:creationId xmlns:a16="http://schemas.microsoft.com/office/drawing/2014/main" id="{3515934F-4B99-0238-0BC4-A9287FD7D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6976" y="4176901"/>
            <a:ext cx="4395306" cy="2481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060985-5598-0CBC-63BF-05C42F1FE0DD}"/>
              </a:ext>
            </a:extLst>
          </p:cNvPr>
          <p:cNvSpPr txBox="1"/>
          <p:nvPr/>
        </p:nvSpPr>
        <p:spPr>
          <a:xfrm>
            <a:off x="3136335" y="24603"/>
            <a:ext cx="5941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NEUTRON REFLECTIVITY FOR HELICOID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81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4A5E54C-7894-4FB0-54AB-A7566B0F7380}"/>
              </a:ext>
            </a:extLst>
          </p:cNvPr>
          <p:cNvSpPr/>
          <p:nvPr/>
        </p:nvSpPr>
        <p:spPr>
          <a:xfrm>
            <a:off x="685278" y="471622"/>
            <a:ext cx="8201547" cy="818925"/>
          </a:xfrm>
          <a:prstGeom prst="rect">
            <a:avLst/>
          </a:prstGeom>
          <a:solidFill>
            <a:srgbClr val="FFFF0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EC3784-5685-789A-795D-E4C187A8C73B}"/>
              </a:ext>
            </a:extLst>
          </p:cNvPr>
          <p:cNvSpPr txBox="1"/>
          <p:nvPr/>
        </p:nvSpPr>
        <p:spPr>
          <a:xfrm>
            <a:off x="4395356" y="24603"/>
            <a:ext cx="3423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EXPERIMENT AT CSNS</a:t>
            </a:r>
            <a:endParaRPr lang="en-GB" sz="2800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7449D79-9330-4B8E-C81D-E21818BBB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81" y="4039920"/>
            <a:ext cx="3191482" cy="270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CF96B69-2D61-E671-223A-FB9A4EEBE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307" y="4068199"/>
            <a:ext cx="3234342" cy="2700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802A450-1E9A-E9BF-EB67-490A3C03D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5277" y="4068199"/>
            <a:ext cx="3236842" cy="270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026358-F3D3-4F7B-F290-35FB12548EDB}"/>
              </a:ext>
            </a:extLst>
          </p:cNvPr>
          <p:cNvSpPr txBox="1"/>
          <p:nvPr/>
        </p:nvSpPr>
        <p:spPr>
          <a:xfrm flipH="1">
            <a:off x="808648" y="520329"/>
            <a:ext cx="8697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>
                <a:effectLst/>
              </a:rPr>
              <a:t>Proposal # P0224072800043 at CSNS. 18-22 December 2024</a:t>
            </a:r>
          </a:p>
          <a:p>
            <a:r>
              <a:rPr lang="pt-BR" sz="2000" b="1"/>
              <a:t>Samples</a:t>
            </a:r>
            <a:r>
              <a:rPr lang="ru-RU" sz="2000" b="1"/>
              <a:t>: </a:t>
            </a:r>
            <a:r>
              <a:rPr lang="en-US" sz="2000" b="1"/>
              <a:t>Al</a:t>
            </a:r>
            <a:r>
              <a:rPr lang="en-US" sz="2000" b="1" baseline="-25000"/>
              <a:t>2</a:t>
            </a:r>
            <a:r>
              <a:rPr lang="en-US" sz="2000" b="1"/>
              <a:t>O</a:t>
            </a:r>
            <a:r>
              <a:rPr lang="en-US" sz="2000" b="1" baseline="-25000"/>
              <a:t>3</a:t>
            </a:r>
            <a:r>
              <a:rPr lang="en-US" sz="2000" b="1"/>
              <a:t> // [Nb(250Å)/RE(d</a:t>
            </a:r>
            <a:r>
              <a:rPr lang="en-US" sz="2000" b="1" baseline="-25000"/>
              <a:t>F</a:t>
            </a:r>
            <a:r>
              <a:rPr lang="en-US" sz="2000" b="1"/>
              <a:t>)]x12/ Nb(50Å), RE=Dy,Ho, d</a:t>
            </a:r>
            <a:r>
              <a:rPr lang="en-US" sz="2000" b="1" baseline="-25000"/>
              <a:t>F </a:t>
            </a:r>
            <a:r>
              <a:rPr lang="en-US" sz="2000" b="1"/>
              <a:t>=2,4,6 nm</a:t>
            </a:r>
            <a:endParaRPr lang="ru-RU" sz="2000" b="1">
              <a:effectLst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75C717B-4CCB-D1A2-0B99-C0758A130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228" y="1290548"/>
            <a:ext cx="3363158" cy="270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A7AFCFE-B88E-B2CF-FE0F-A1C7A6740C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1143" y="1290548"/>
            <a:ext cx="3134220" cy="270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EEFB8D6-EF1E-8B5F-4B8A-29792547BE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1757" y="1290548"/>
            <a:ext cx="3132753" cy="2700000"/>
          </a:xfrm>
          <a:prstGeom prst="rect">
            <a:avLst/>
          </a:prstGeom>
        </p:spPr>
      </p:pic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535C58AA-AC8D-6333-9CA5-63EC187AB07B}"/>
              </a:ext>
            </a:extLst>
          </p:cNvPr>
          <p:cNvSpPr/>
          <p:nvPr/>
        </p:nvSpPr>
        <p:spPr>
          <a:xfrm rot="20334403">
            <a:off x="1117462" y="3829462"/>
            <a:ext cx="451089" cy="435429"/>
          </a:xfrm>
          <a:prstGeom prst="downArrow">
            <a:avLst/>
          </a:prstGeom>
          <a:solidFill>
            <a:srgbClr val="0198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93F30CA1-26FE-456F-1156-B6B7298D3A66}"/>
              </a:ext>
            </a:extLst>
          </p:cNvPr>
          <p:cNvSpPr/>
          <p:nvPr/>
        </p:nvSpPr>
        <p:spPr>
          <a:xfrm rot="1601962">
            <a:off x="6266074" y="3850484"/>
            <a:ext cx="451089" cy="435429"/>
          </a:xfrm>
          <a:prstGeom prst="downArrow">
            <a:avLst/>
          </a:prstGeom>
          <a:solidFill>
            <a:srgbClr val="0198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618D7D11-E65D-666D-B801-DA67B93B4149}"/>
              </a:ext>
            </a:extLst>
          </p:cNvPr>
          <p:cNvSpPr/>
          <p:nvPr/>
        </p:nvSpPr>
        <p:spPr>
          <a:xfrm rot="1601962">
            <a:off x="10020961" y="3850484"/>
            <a:ext cx="451089" cy="435429"/>
          </a:xfrm>
          <a:prstGeom prst="downArrow">
            <a:avLst/>
          </a:prstGeom>
          <a:solidFill>
            <a:srgbClr val="0198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FEE4753-6E97-BEB0-AC86-03708EF90BED}"/>
              </a:ext>
            </a:extLst>
          </p:cNvPr>
          <p:cNvGrpSpPr/>
          <p:nvPr/>
        </p:nvGrpSpPr>
        <p:grpSpPr>
          <a:xfrm>
            <a:off x="11072262" y="6255656"/>
            <a:ext cx="1063112" cy="544286"/>
            <a:chOff x="11072262" y="6255656"/>
            <a:chExt cx="1063112" cy="544286"/>
          </a:xfrm>
          <a:solidFill>
            <a:schemeClr val="bg1">
              <a:lumMod val="95000"/>
            </a:schemeClr>
          </a:solidFill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9E25EFBC-72B0-E639-4B5D-B6C17693F9D2}"/>
                </a:ext>
              </a:extLst>
            </p:cNvPr>
            <p:cNvSpPr/>
            <p:nvPr/>
          </p:nvSpPr>
          <p:spPr>
            <a:xfrm>
              <a:off x="11108548" y="6255656"/>
              <a:ext cx="1004577" cy="544286"/>
            </a:xfrm>
            <a:prstGeom prst="round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37B9098-A940-1ACE-7447-22C12BDCE250}"/>
                </a:ext>
              </a:extLst>
            </p:cNvPr>
            <p:cNvSpPr txBox="1"/>
            <p:nvPr/>
          </p:nvSpPr>
          <p:spPr>
            <a:xfrm>
              <a:off x="11072262" y="6304223"/>
              <a:ext cx="1063112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+mn-lt"/>
                </a:rPr>
                <a:t>17 / 28</a:t>
              </a:r>
              <a:endParaRPr lang="ru-RU" sz="24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0228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B453CC8-62CC-D73D-E831-D51F23D0C394}"/>
              </a:ext>
            </a:extLst>
          </p:cNvPr>
          <p:cNvSpPr txBox="1"/>
          <p:nvPr/>
        </p:nvSpPr>
        <p:spPr>
          <a:xfrm>
            <a:off x="4790562" y="274988"/>
            <a:ext cx="2706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QUASICRYSTAL</a:t>
            </a:r>
            <a:endParaRPr lang="ru-RU" sz="3200" b="1">
              <a:solidFill>
                <a:srgbClr val="FF0000"/>
              </a:solidFill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3B514BF0-19F3-3EAB-E5F3-B52C25B098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5" t="26298" r="22063" b="22746"/>
          <a:stretch/>
        </p:blipFill>
        <p:spPr bwMode="auto">
          <a:xfrm>
            <a:off x="5005341" y="936314"/>
            <a:ext cx="2037759" cy="17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2F89D1E-FD63-4A61-9CC1-1042DA589A89}"/>
              </a:ext>
            </a:extLst>
          </p:cNvPr>
          <p:cNvGrpSpPr/>
          <p:nvPr/>
        </p:nvGrpSpPr>
        <p:grpSpPr>
          <a:xfrm>
            <a:off x="1093593" y="922403"/>
            <a:ext cx="1985144" cy="1994430"/>
            <a:chOff x="1895933" y="9814183"/>
            <a:chExt cx="3179897" cy="3194772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35D5F689-7521-24E2-D0E2-E063B3CA2A09}"/>
                </a:ext>
              </a:extLst>
            </p:cNvPr>
            <p:cNvSpPr/>
            <p:nvPr/>
          </p:nvSpPr>
          <p:spPr>
            <a:xfrm>
              <a:off x="1931021" y="9814243"/>
              <a:ext cx="396083" cy="396083"/>
            </a:xfrm>
            <a:prstGeom prst="rect">
              <a:avLst/>
            </a:prstGeom>
            <a:solidFill>
              <a:srgbClr val="F4EB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364F9AD8-51E5-38D5-6594-D550093CF91B}"/>
                </a:ext>
              </a:extLst>
            </p:cNvPr>
            <p:cNvSpPr/>
            <p:nvPr/>
          </p:nvSpPr>
          <p:spPr>
            <a:xfrm>
              <a:off x="2318496" y="9818139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361AA18E-036E-2E6D-E47F-9BFD8ED1E9A5}"/>
                </a:ext>
              </a:extLst>
            </p:cNvPr>
            <p:cNvSpPr/>
            <p:nvPr/>
          </p:nvSpPr>
          <p:spPr>
            <a:xfrm>
              <a:off x="2712336" y="9814183"/>
              <a:ext cx="396083" cy="396083"/>
            </a:xfrm>
            <a:prstGeom prst="rect">
              <a:avLst/>
            </a:prstGeom>
            <a:solidFill>
              <a:srgbClr val="F4EB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F60F3BFE-0E92-4995-032E-E64D45380596}"/>
                </a:ext>
              </a:extLst>
            </p:cNvPr>
            <p:cNvSpPr/>
            <p:nvPr/>
          </p:nvSpPr>
          <p:spPr>
            <a:xfrm>
              <a:off x="3099812" y="9818079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ED86D6A-80F9-3038-1890-DDA528A55781}"/>
                </a:ext>
              </a:extLst>
            </p:cNvPr>
            <p:cNvSpPr/>
            <p:nvPr/>
          </p:nvSpPr>
          <p:spPr>
            <a:xfrm>
              <a:off x="3500545" y="9814243"/>
              <a:ext cx="396083" cy="396083"/>
            </a:xfrm>
            <a:prstGeom prst="rect">
              <a:avLst/>
            </a:prstGeom>
            <a:solidFill>
              <a:srgbClr val="F4EB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FD2884EE-BB74-DE83-4843-DAD38BF1CC7A}"/>
                </a:ext>
              </a:extLst>
            </p:cNvPr>
            <p:cNvSpPr/>
            <p:nvPr/>
          </p:nvSpPr>
          <p:spPr>
            <a:xfrm>
              <a:off x="3888020" y="9818139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507AAD1D-0C0F-2435-9B88-F6D5CD8CD058}"/>
                </a:ext>
              </a:extLst>
            </p:cNvPr>
            <p:cNvSpPr/>
            <p:nvPr/>
          </p:nvSpPr>
          <p:spPr>
            <a:xfrm>
              <a:off x="4281860" y="9814183"/>
              <a:ext cx="396083" cy="396083"/>
            </a:xfrm>
            <a:prstGeom prst="rect">
              <a:avLst/>
            </a:prstGeom>
            <a:solidFill>
              <a:srgbClr val="F4EB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52040738-52D1-EE11-5468-540914EEA24B}"/>
                </a:ext>
              </a:extLst>
            </p:cNvPr>
            <p:cNvSpPr/>
            <p:nvPr/>
          </p:nvSpPr>
          <p:spPr>
            <a:xfrm>
              <a:off x="4669336" y="9818079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E49C0867-F90D-31A8-9B04-655133002BDE}"/>
                </a:ext>
              </a:extLst>
            </p:cNvPr>
            <p:cNvSpPr/>
            <p:nvPr/>
          </p:nvSpPr>
          <p:spPr>
            <a:xfrm>
              <a:off x="4679747" y="10222387"/>
              <a:ext cx="396083" cy="396083"/>
            </a:xfrm>
            <a:prstGeom prst="rect">
              <a:avLst/>
            </a:prstGeom>
            <a:solidFill>
              <a:srgbClr val="F4EB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8E7E8F9C-C7F0-D63F-3092-D02A81281F6A}"/>
                </a:ext>
              </a:extLst>
            </p:cNvPr>
            <p:cNvSpPr/>
            <p:nvPr/>
          </p:nvSpPr>
          <p:spPr>
            <a:xfrm>
              <a:off x="1919162" y="10212606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AE3932C7-E424-A010-1F0C-A3ECBB6C296E}"/>
                </a:ext>
              </a:extLst>
            </p:cNvPr>
            <p:cNvSpPr/>
            <p:nvPr/>
          </p:nvSpPr>
          <p:spPr>
            <a:xfrm>
              <a:off x="2313003" y="10208650"/>
              <a:ext cx="396083" cy="396083"/>
            </a:xfrm>
            <a:prstGeom prst="rect">
              <a:avLst/>
            </a:prstGeom>
            <a:solidFill>
              <a:srgbClr val="F4EB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9D497E3C-101F-911F-8D29-C8C3ECE7D64A}"/>
                </a:ext>
              </a:extLst>
            </p:cNvPr>
            <p:cNvSpPr/>
            <p:nvPr/>
          </p:nvSpPr>
          <p:spPr>
            <a:xfrm>
              <a:off x="2700478" y="10212546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3D734CBA-BA09-EE54-8A2A-06FDFDB19869}"/>
                </a:ext>
              </a:extLst>
            </p:cNvPr>
            <p:cNvSpPr/>
            <p:nvPr/>
          </p:nvSpPr>
          <p:spPr>
            <a:xfrm>
              <a:off x="3101211" y="10208710"/>
              <a:ext cx="396083" cy="396083"/>
            </a:xfrm>
            <a:prstGeom prst="rect">
              <a:avLst/>
            </a:prstGeom>
            <a:solidFill>
              <a:srgbClr val="F4EB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57597C6B-3CD0-4069-E798-A4C98229AC59}"/>
                </a:ext>
              </a:extLst>
            </p:cNvPr>
            <p:cNvSpPr/>
            <p:nvPr/>
          </p:nvSpPr>
          <p:spPr>
            <a:xfrm>
              <a:off x="3488686" y="10212606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B88E85FD-3168-B083-5991-0A1BA08C4E87}"/>
                </a:ext>
              </a:extLst>
            </p:cNvPr>
            <p:cNvSpPr/>
            <p:nvPr/>
          </p:nvSpPr>
          <p:spPr>
            <a:xfrm>
              <a:off x="3882527" y="10208650"/>
              <a:ext cx="396083" cy="396083"/>
            </a:xfrm>
            <a:prstGeom prst="rect">
              <a:avLst/>
            </a:prstGeom>
            <a:solidFill>
              <a:srgbClr val="F4EB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8E3CA3B1-4346-D636-DFA8-6A34F80DE24A}"/>
                </a:ext>
              </a:extLst>
            </p:cNvPr>
            <p:cNvSpPr/>
            <p:nvPr/>
          </p:nvSpPr>
          <p:spPr>
            <a:xfrm>
              <a:off x="4270002" y="10212546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3A99CD2D-2977-A1BE-CD55-3758AF44DBB3}"/>
                </a:ext>
              </a:extLst>
            </p:cNvPr>
            <p:cNvSpPr/>
            <p:nvPr/>
          </p:nvSpPr>
          <p:spPr>
            <a:xfrm>
              <a:off x="1920235" y="10610636"/>
              <a:ext cx="396083" cy="396083"/>
            </a:xfrm>
            <a:prstGeom prst="rect">
              <a:avLst/>
            </a:prstGeom>
            <a:solidFill>
              <a:srgbClr val="F4EB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C6CAAE73-199D-1066-6EF6-17B295733C70}"/>
                </a:ext>
              </a:extLst>
            </p:cNvPr>
            <p:cNvSpPr/>
            <p:nvPr/>
          </p:nvSpPr>
          <p:spPr>
            <a:xfrm>
              <a:off x="2307710" y="10614532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0CF5ABB0-EA9D-595F-1D95-9DD840A2B236}"/>
                </a:ext>
              </a:extLst>
            </p:cNvPr>
            <p:cNvSpPr/>
            <p:nvPr/>
          </p:nvSpPr>
          <p:spPr>
            <a:xfrm>
              <a:off x="2701551" y="10610576"/>
              <a:ext cx="396083" cy="396083"/>
            </a:xfrm>
            <a:prstGeom prst="rect">
              <a:avLst/>
            </a:prstGeom>
            <a:solidFill>
              <a:srgbClr val="F4EB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BB59265D-F521-646E-5539-403B41C30D97}"/>
                </a:ext>
              </a:extLst>
            </p:cNvPr>
            <p:cNvSpPr/>
            <p:nvPr/>
          </p:nvSpPr>
          <p:spPr>
            <a:xfrm>
              <a:off x="3089026" y="10614472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CE9CFADD-F585-1788-456E-146479CA9002}"/>
                </a:ext>
              </a:extLst>
            </p:cNvPr>
            <p:cNvSpPr/>
            <p:nvPr/>
          </p:nvSpPr>
          <p:spPr>
            <a:xfrm>
              <a:off x="3489759" y="10610636"/>
              <a:ext cx="396083" cy="396083"/>
            </a:xfrm>
            <a:prstGeom prst="rect">
              <a:avLst/>
            </a:prstGeom>
            <a:solidFill>
              <a:srgbClr val="F4EB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07E0ABC2-854C-6ACD-2983-3F34673BD63F}"/>
                </a:ext>
              </a:extLst>
            </p:cNvPr>
            <p:cNvSpPr/>
            <p:nvPr/>
          </p:nvSpPr>
          <p:spPr>
            <a:xfrm>
              <a:off x="3877234" y="10614532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821B4321-89AF-24BA-6E26-590249A452D6}"/>
                </a:ext>
              </a:extLst>
            </p:cNvPr>
            <p:cNvSpPr/>
            <p:nvPr/>
          </p:nvSpPr>
          <p:spPr>
            <a:xfrm>
              <a:off x="4271075" y="10610576"/>
              <a:ext cx="396083" cy="396083"/>
            </a:xfrm>
            <a:prstGeom prst="rect">
              <a:avLst/>
            </a:prstGeom>
            <a:solidFill>
              <a:srgbClr val="F4EB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41D7EE78-2325-7292-3E87-B403F13D6678}"/>
                </a:ext>
              </a:extLst>
            </p:cNvPr>
            <p:cNvSpPr/>
            <p:nvPr/>
          </p:nvSpPr>
          <p:spPr>
            <a:xfrm>
              <a:off x="4658550" y="10614472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32934662-341C-32CE-A530-97E3C1C97DD8}"/>
                </a:ext>
              </a:extLst>
            </p:cNvPr>
            <p:cNvSpPr/>
            <p:nvPr/>
          </p:nvSpPr>
          <p:spPr>
            <a:xfrm>
              <a:off x="4668961" y="11018780"/>
              <a:ext cx="396083" cy="396083"/>
            </a:xfrm>
            <a:prstGeom prst="rect">
              <a:avLst/>
            </a:prstGeom>
            <a:solidFill>
              <a:srgbClr val="F4EB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EB492C1A-55DF-BBF5-D031-128E91CE2F52}"/>
                </a:ext>
              </a:extLst>
            </p:cNvPr>
            <p:cNvSpPr/>
            <p:nvPr/>
          </p:nvSpPr>
          <p:spPr>
            <a:xfrm>
              <a:off x="1908377" y="11008999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8616FED7-EAF6-2715-7DDA-EE8620D9E56E}"/>
                </a:ext>
              </a:extLst>
            </p:cNvPr>
            <p:cNvSpPr/>
            <p:nvPr/>
          </p:nvSpPr>
          <p:spPr>
            <a:xfrm>
              <a:off x="2302217" y="11005043"/>
              <a:ext cx="396083" cy="396083"/>
            </a:xfrm>
            <a:prstGeom prst="rect">
              <a:avLst/>
            </a:prstGeom>
            <a:solidFill>
              <a:srgbClr val="F4EB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0F31F15A-1527-8D1E-3267-4159B2B08255}"/>
                </a:ext>
              </a:extLst>
            </p:cNvPr>
            <p:cNvSpPr/>
            <p:nvPr/>
          </p:nvSpPr>
          <p:spPr>
            <a:xfrm>
              <a:off x="2689692" y="11008939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17413E3C-FC26-584C-0C7C-79EA95860C36}"/>
                </a:ext>
              </a:extLst>
            </p:cNvPr>
            <p:cNvSpPr/>
            <p:nvPr/>
          </p:nvSpPr>
          <p:spPr>
            <a:xfrm>
              <a:off x="3090425" y="11005104"/>
              <a:ext cx="396083" cy="396083"/>
            </a:xfrm>
            <a:prstGeom prst="rect">
              <a:avLst/>
            </a:prstGeom>
            <a:solidFill>
              <a:srgbClr val="F4EB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27AC51BE-D104-07B7-8B76-F98C12A14F6D}"/>
                </a:ext>
              </a:extLst>
            </p:cNvPr>
            <p:cNvSpPr/>
            <p:nvPr/>
          </p:nvSpPr>
          <p:spPr>
            <a:xfrm>
              <a:off x="3477901" y="11008999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842E209E-50FE-69CF-FB22-A8710221DE45}"/>
                </a:ext>
              </a:extLst>
            </p:cNvPr>
            <p:cNvSpPr/>
            <p:nvPr/>
          </p:nvSpPr>
          <p:spPr>
            <a:xfrm>
              <a:off x="3871741" y="11005043"/>
              <a:ext cx="396083" cy="396083"/>
            </a:xfrm>
            <a:prstGeom prst="rect">
              <a:avLst/>
            </a:prstGeom>
            <a:solidFill>
              <a:srgbClr val="F4EB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87D29897-2E8D-E40F-B66B-A54EEF255FEF}"/>
                </a:ext>
              </a:extLst>
            </p:cNvPr>
            <p:cNvSpPr/>
            <p:nvPr/>
          </p:nvSpPr>
          <p:spPr>
            <a:xfrm>
              <a:off x="4259216" y="11008939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D67433E6-FCC7-C6FA-7F36-936153AA1E04}"/>
                </a:ext>
              </a:extLst>
            </p:cNvPr>
            <p:cNvSpPr/>
            <p:nvPr/>
          </p:nvSpPr>
          <p:spPr>
            <a:xfrm>
              <a:off x="1918577" y="11408334"/>
              <a:ext cx="396083" cy="396083"/>
            </a:xfrm>
            <a:prstGeom prst="rect">
              <a:avLst/>
            </a:prstGeom>
            <a:solidFill>
              <a:srgbClr val="F4EB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CDD1379A-B147-9C56-D2EB-793C3D86E343}"/>
                </a:ext>
              </a:extLst>
            </p:cNvPr>
            <p:cNvSpPr/>
            <p:nvPr/>
          </p:nvSpPr>
          <p:spPr>
            <a:xfrm>
              <a:off x="2306053" y="11412230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249DBF29-77AF-C655-73DF-F3E8C0B71260}"/>
                </a:ext>
              </a:extLst>
            </p:cNvPr>
            <p:cNvSpPr/>
            <p:nvPr/>
          </p:nvSpPr>
          <p:spPr>
            <a:xfrm>
              <a:off x="2699893" y="11408274"/>
              <a:ext cx="396083" cy="396083"/>
            </a:xfrm>
            <a:prstGeom prst="rect">
              <a:avLst/>
            </a:prstGeom>
            <a:solidFill>
              <a:srgbClr val="F4EB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136467FE-A966-5918-68D7-9261268C4140}"/>
                </a:ext>
              </a:extLst>
            </p:cNvPr>
            <p:cNvSpPr/>
            <p:nvPr/>
          </p:nvSpPr>
          <p:spPr>
            <a:xfrm>
              <a:off x="3087368" y="11412170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7F6FC6BB-1A01-6825-E7A9-5E829F6B22BE}"/>
                </a:ext>
              </a:extLst>
            </p:cNvPr>
            <p:cNvSpPr/>
            <p:nvPr/>
          </p:nvSpPr>
          <p:spPr>
            <a:xfrm>
              <a:off x="3488101" y="11408334"/>
              <a:ext cx="396083" cy="396083"/>
            </a:xfrm>
            <a:prstGeom prst="rect">
              <a:avLst/>
            </a:prstGeom>
            <a:solidFill>
              <a:srgbClr val="F4EB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CA58E283-80A7-FB5E-34A2-07BDE6FB190F}"/>
                </a:ext>
              </a:extLst>
            </p:cNvPr>
            <p:cNvSpPr/>
            <p:nvPr/>
          </p:nvSpPr>
          <p:spPr>
            <a:xfrm>
              <a:off x="3875577" y="11412230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2AF8C016-EFE0-45A4-9FE5-783F1CC0A04E}"/>
                </a:ext>
              </a:extLst>
            </p:cNvPr>
            <p:cNvSpPr/>
            <p:nvPr/>
          </p:nvSpPr>
          <p:spPr>
            <a:xfrm>
              <a:off x="4269417" y="11408274"/>
              <a:ext cx="396083" cy="396083"/>
            </a:xfrm>
            <a:prstGeom prst="rect">
              <a:avLst/>
            </a:prstGeom>
            <a:solidFill>
              <a:srgbClr val="F4EB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E28D3B9E-19EC-90BB-263E-211A52C98A6F}"/>
                </a:ext>
              </a:extLst>
            </p:cNvPr>
            <p:cNvSpPr/>
            <p:nvPr/>
          </p:nvSpPr>
          <p:spPr>
            <a:xfrm>
              <a:off x="4656892" y="11412170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5F9EF0FE-6EC2-09CE-FC79-F5B81AC336D9}"/>
                </a:ext>
              </a:extLst>
            </p:cNvPr>
            <p:cNvSpPr/>
            <p:nvPr/>
          </p:nvSpPr>
          <p:spPr>
            <a:xfrm>
              <a:off x="4667303" y="11816479"/>
              <a:ext cx="396083" cy="396083"/>
            </a:xfrm>
            <a:prstGeom prst="rect">
              <a:avLst/>
            </a:prstGeom>
            <a:solidFill>
              <a:srgbClr val="F4EB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51F1F1BC-EB02-8131-3143-0D42DCF5BD85}"/>
                </a:ext>
              </a:extLst>
            </p:cNvPr>
            <p:cNvSpPr/>
            <p:nvPr/>
          </p:nvSpPr>
          <p:spPr>
            <a:xfrm>
              <a:off x="1906719" y="11806697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55027D1C-BF0F-0B09-C255-D6D50A280006}"/>
                </a:ext>
              </a:extLst>
            </p:cNvPr>
            <p:cNvSpPr/>
            <p:nvPr/>
          </p:nvSpPr>
          <p:spPr>
            <a:xfrm>
              <a:off x="2300559" y="11802742"/>
              <a:ext cx="396083" cy="396083"/>
            </a:xfrm>
            <a:prstGeom prst="rect">
              <a:avLst/>
            </a:prstGeom>
            <a:solidFill>
              <a:srgbClr val="F4EB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4F861478-45B3-6700-AFD0-DEF7529E728D}"/>
                </a:ext>
              </a:extLst>
            </p:cNvPr>
            <p:cNvSpPr/>
            <p:nvPr/>
          </p:nvSpPr>
          <p:spPr>
            <a:xfrm>
              <a:off x="2688034" y="11806637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C6A48141-73B0-1330-0B6F-D679B5E5F6E9}"/>
                </a:ext>
              </a:extLst>
            </p:cNvPr>
            <p:cNvSpPr/>
            <p:nvPr/>
          </p:nvSpPr>
          <p:spPr>
            <a:xfrm>
              <a:off x="3088767" y="11802802"/>
              <a:ext cx="396083" cy="396083"/>
            </a:xfrm>
            <a:prstGeom prst="rect">
              <a:avLst/>
            </a:prstGeom>
            <a:solidFill>
              <a:srgbClr val="F4EB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E3A2CB67-1830-1079-A01A-8418555C882B}"/>
                </a:ext>
              </a:extLst>
            </p:cNvPr>
            <p:cNvSpPr/>
            <p:nvPr/>
          </p:nvSpPr>
          <p:spPr>
            <a:xfrm>
              <a:off x="3476243" y="11806697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EEC9ABC7-2CB0-231F-FC3C-A2B038AAF3B1}"/>
                </a:ext>
              </a:extLst>
            </p:cNvPr>
            <p:cNvSpPr/>
            <p:nvPr/>
          </p:nvSpPr>
          <p:spPr>
            <a:xfrm>
              <a:off x="3870083" y="11802742"/>
              <a:ext cx="396083" cy="396083"/>
            </a:xfrm>
            <a:prstGeom prst="rect">
              <a:avLst/>
            </a:prstGeom>
            <a:solidFill>
              <a:srgbClr val="F4EB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9A48922F-A439-B754-4DEC-542B66EE5E79}"/>
                </a:ext>
              </a:extLst>
            </p:cNvPr>
            <p:cNvSpPr/>
            <p:nvPr/>
          </p:nvSpPr>
          <p:spPr>
            <a:xfrm>
              <a:off x="4257558" y="11806637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4CAF1EE1-0E46-1A25-0F6C-2DFB9E970614}"/>
                </a:ext>
              </a:extLst>
            </p:cNvPr>
            <p:cNvSpPr/>
            <p:nvPr/>
          </p:nvSpPr>
          <p:spPr>
            <a:xfrm>
              <a:off x="1907791" y="12204727"/>
              <a:ext cx="396083" cy="396083"/>
            </a:xfrm>
            <a:prstGeom prst="rect">
              <a:avLst/>
            </a:prstGeom>
            <a:solidFill>
              <a:srgbClr val="F4EB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F6DF7A44-8FAD-DE3C-D61F-0E84CEC82DF4}"/>
                </a:ext>
              </a:extLst>
            </p:cNvPr>
            <p:cNvSpPr/>
            <p:nvPr/>
          </p:nvSpPr>
          <p:spPr>
            <a:xfrm>
              <a:off x="2295267" y="12208623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DE10AF94-2FBF-9A6E-6521-F66D643ECDB3}"/>
                </a:ext>
              </a:extLst>
            </p:cNvPr>
            <p:cNvSpPr/>
            <p:nvPr/>
          </p:nvSpPr>
          <p:spPr>
            <a:xfrm>
              <a:off x="2689107" y="12204667"/>
              <a:ext cx="396083" cy="396083"/>
            </a:xfrm>
            <a:prstGeom prst="rect">
              <a:avLst/>
            </a:prstGeom>
            <a:solidFill>
              <a:srgbClr val="F4EB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EA6BABCB-8E58-A72A-8FCC-31F10006D5FB}"/>
                </a:ext>
              </a:extLst>
            </p:cNvPr>
            <p:cNvSpPr/>
            <p:nvPr/>
          </p:nvSpPr>
          <p:spPr>
            <a:xfrm>
              <a:off x="3076582" y="12208563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746A8DDE-255B-EC7D-51A8-DB6A5DEFF9E4}"/>
                </a:ext>
              </a:extLst>
            </p:cNvPr>
            <p:cNvSpPr/>
            <p:nvPr/>
          </p:nvSpPr>
          <p:spPr>
            <a:xfrm>
              <a:off x="3477315" y="12204727"/>
              <a:ext cx="396083" cy="396083"/>
            </a:xfrm>
            <a:prstGeom prst="rect">
              <a:avLst/>
            </a:prstGeom>
            <a:solidFill>
              <a:srgbClr val="F4EB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AA5CFB82-1B88-848C-311E-6ED11E6CE894}"/>
                </a:ext>
              </a:extLst>
            </p:cNvPr>
            <p:cNvSpPr/>
            <p:nvPr/>
          </p:nvSpPr>
          <p:spPr>
            <a:xfrm>
              <a:off x="3864791" y="12208623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E39AF75F-0B93-99F2-6730-DF50418E8BD3}"/>
                </a:ext>
              </a:extLst>
            </p:cNvPr>
            <p:cNvSpPr/>
            <p:nvPr/>
          </p:nvSpPr>
          <p:spPr>
            <a:xfrm>
              <a:off x="4258631" y="12204667"/>
              <a:ext cx="396083" cy="396083"/>
            </a:xfrm>
            <a:prstGeom prst="rect">
              <a:avLst/>
            </a:prstGeom>
            <a:solidFill>
              <a:srgbClr val="F4EB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AC9B4812-7B96-9F31-C76E-988BB58E8531}"/>
                </a:ext>
              </a:extLst>
            </p:cNvPr>
            <p:cNvSpPr/>
            <p:nvPr/>
          </p:nvSpPr>
          <p:spPr>
            <a:xfrm>
              <a:off x="4646106" y="12208563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212E4F5D-F7FD-9059-F9C3-13CF090583E7}"/>
                </a:ext>
              </a:extLst>
            </p:cNvPr>
            <p:cNvSpPr/>
            <p:nvPr/>
          </p:nvSpPr>
          <p:spPr>
            <a:xfrm>
              <a:off x="4656517" y="12612872"/>
              <a:ext cx="396083" cy="396083"/>
            </a:xfrm>
            <a:prstGeom prst="rect">
              <a:avLst/>
            </a:prstGeom>
            <a:solidFill>
              <a:srgbClr val="F4EB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EA213A6E-4A7F-5BB9-ABD9-5D8E4B2FBC7D}"/>
                </a:ext>
              </a:extLst>
            </p:cNvPr>
            <p:cNvSpPr/>
            <p:nvPr/>
          </p:nvSpPr>
          <p:spPr>
            <a:xfrm>
              <a:off x="1895933" y="12603090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4CF5CA27-3F69-B13E-A658-8D3E48CDDC41}"/>
                </a:ext>
              </a:extLst>
            </p:cNvPr>
            <p:cNvSpPr/>
            <p:nvPr/>
          </p:nvSpPr>
          <p:spPr>
            <a:xfrm>
              <a:off x="2289773" y="12599135"/>
              <a:ext cx="396083" cy="396083"/>
            </a:xfrm>
            <a:prstGeom prst="rect">
              <a:avLst/>
            </a:prstGeom>
            <a:solidFill>
              <a:srgbClr val="F4EB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id="{7C324612-18BA-DF6E-B547-5B455B43075C}"/>
                </a:ext>
              </a:extLst>
            </p:cNvPr>
            <p:cNvSpPr/>
            <p:nvPr/>
          </p:nvSpPr>
          <p:spPr>
            <a:xfrm>
              <a:off x="2677249" y="12603030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4FD3968B-839B-9CD8-8158-E01D6EF2751B}"/>
                </a:ext>
              </a:extLst>
            </p:cNvPr>
            <p:cNvSpPr/>
            <p:nvPr/>
          </p:nvSpPr>
          <p:spPr>
            <a:xfrm>
              <a:off x="3077982" y="12599195"/>
              <a:ext cx="396083" cy="396083"/>
            </a:xfrm>
            <a:prstGeom prst="rect">
              <a:avLst/>
            </a:prstGeom>
            <a:solidFill>
              <a:srgbClr val="F4EB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D7E574ED-0D97-97BE-1568-8573B46BC821}"/>
                </a:ext>
              </a:extLst>
            </p:cNvPr>
            <p:cNvSpPr/>
            <p:nvPr/>
          </p:nvSpPr>
          <p:spPr>
            <a:xfrm>
              <a:off x="3465457" y="12603090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id="{2271E75D-E6D3-9E61-271E-B40F1A5611ED}"/>
                </a:ext>
              </a:extLst>
            </p:cNvPr>
            <p:cNvSpPr/>
            <p:nvPr/>
          </p:nvSpPr>
          <p:spPr>
            <a:xfrm>
              <a:off x="3859297" y="12599135"/>
              <a:ext cx="396083" cy="396083"/>
            </a:xfrm>
            <a:prstGeom prst="rect">
              <a:avLst/>
            </a:prstGeom>
            <a:solidFill>
              <a:srgbClr val="F4EB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DA0A91A7-0D40-A5E0-D60F-088B9B429B8E}"/>
                </a:ext>
              </a:extLst>
            </p:cNvPr>
            <p:cNvSpPr/>
            <p:nvPr/>
          </p:nvSpPr>
          <p:spPr>
            <a:xfrm>
              <a:off x="4246773" y="12603030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B99A5789-4EEB-C458-1771-E6ECA6DE2DD1}"/>
              </a:ext>
            </a:extLst>
          </p:cNvPr>
          <p:cNvGrpSpPr/>
          <p:nvPr/>
        </p:nvGrpSpPr>
        <p:grpSpPr>
          <a:xfrm>
            <a:off x="8499331" y="930446"/>
            <a:ext cx="2016562" cy="2055251"/>
            <a:chOff x="10449679" y="9798842"/>
            <a:chExt cx="3141335" cy="3201604"/>
          </a:xfrm>
        </p:grpSpPr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id="{E90CD8BC-E1F0-88DF-B882-C9E306EE941C}"/>
                </a:ext>
              </a:extLst>
            </p:cNvPr>
            <p:cNvSpPr/>
            <p:nvPr/>
          </p:nvSpPr>
          <p:spPr>
            <a:xfrm>
              <a:off x="10449679" y="9798842"/>
              <a:ext cx="3141335" cy="3201604"/>
            </a:xfrm>
            <a:prstGeom prst="rect">
              <a:avLst/>
            </a:prstGeom>
            <a:solidFill>
              <a:srgbClr val="CBCD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81A8E601-A8F0-5DCE-6796-BCAE463DD247}"/>
                </a:ext>
              </a:extLst>
            </p:cNvPr>
            <p:cNvSpPr/>
            <p:nvPr/>
          </p:nvSpPr>
          <p:spPr>
            <a:xfrm rot="19584071">
              <a:off x="10661382" y="10053743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id="{DBAABE09-60EC-ACFE-8741-711385E3434D}"/>
                </a:ext>
              </a:extLst>
            </p:cNvPr>
            <p:cNvSpPr/>
            <p:nvPr/>
          </p:nvSpPr>
          <p:spPr>
            <a:xfrm rot="858122">
              <a:off x="10650595" y="10731355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id="{63685D63-15A5-3359-5F4C-2AD496C004D8}"/>
                </a:ext>
              </a:extLst>
            </p:cNvPr>
            <p:cNvSpPr/>
            <p:nvPr/>
          </p:nvSpPr>
          <p:spPr>
            <a:xfrm rot="621181">
              <a:off x="11276734" y="10338661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210E612A-4FD6-37C8-C666-AD45120ACDA0}"/>
                </a:ext>
              </a:extLst>
            </p:cNvPr>
            <p:cNvSpPr/>
            <p:nvPr/>
          </p:nvSpPr>
          <p:spPr>
            <a:xfrm rot="20506646">
              <a:off x="11734012" y="9975656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id="{FF8F8D30-5ABB-BB3B-B3DE-5E9788C3A518}"/>
                </a:ext>
              </a:extLst>
            </p:cNvPr>
            <p:cNvSpPr/>
            <p:nvPr/>
          </p:nvSpPr>
          <p:spPr>
            <a:xfrm rot="610862">
              <a:off x="11274025" y="11020095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FD7C31E8-115B-098B-03E2-B117B0119494}"/>
                </a:ext>
              </a:extLst>
            </p:cNvPr>
            <p:cNvSpPr/>
            <p:nvPr/>
          </p:nvSpPr>
          <p:spPr>
            <a:xfrm rot="5951172">
              <a:off x="11493407" y="12150503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1FEFD3CC-8D65-9C50-D8A9-954966B16FC4}"/>
                </a:ext>
              </a:extLst>
            </p:cNvPr>
            <p:cNvSpPr/>
            <p:nvPr/>
          </p:nvSpPr>
          <p:spPr>
            <a:xfrm rot="3751496">
              <a:off x="12366637" y="10743216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4F985ADF-37EE-7E29-62DD-2F93518F39B1}"/>
                </a:ext>
              </a:extLst>
            </p:cNvPr>
            <p:cNvSpPr/>
            <p:nvPr/>
          </p:nvSpPr>
          <p:spPr>
            <a:xfrm rot="20655668">
              <a:off x="11808422" y="10541836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8A424128-1B92-EC83-4A0A-023664C07EC4}"/>
                </a:ext>
              </a:extLst>
            </p:cNvPr>
            <p:cNvSpPr/>
            <p:nvPr/>
          </p:nvSpPr>
          <p:spPr>
            <a:xfrm rot="7165972">
              <a:off x="12400373" y="10093484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id="{28BA1899-6586-3D65-DC50-2BD265DE3E2A}"/>
                </a:ext>
              </a:extLst>
            </p:cNvPr>
            <p:cNvSpPr/>
            <p:nvPr/>
          </p:nvSpPr>
          <p:spPr>
            <a:xfrm rot="10800000">
              <a:off x="12953776" y="10181543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id="{5001693B-3D42-1BE2-8572-8C93F6879DEE}"/>
                </a:ext>
              </a:extLst>
            </p:cNvPr>
            <p:cNvSpPr/>
            <p:nvPr/>
          </p:nvSpPr>
          <p:spPr>
            <a:xfrm rot="11823465">
              <a:off x="12916054" y="10841205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9A3D4733-CEB8-E75D-FBC0-E4E6C8790B3C}"/>
                </a:ext>
              </a:extLst>
            </p:cNvPr>
            <p:cNvSpPr/>
            <p:nvPr/>
          </p:nvSpPr>
          <p:spPr>
            <a:xfrm rot="7684569">
              <a:off x="11493406" y="11614089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87B57835-B092-8E28-EF4E-A384F4D02DC1}"/>
                </a:ext>
              </a:extLst>
            </p:cNvPr>
            <p:cNvSpPr/>
            <p:nvPr/>
          </p:nvSpPr>
          <p:spPr>
            <a:xfrm rot="5160180">
              <a:off x="10751571" y="11402724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EEAE1BB5-E759-35F0-AC50-3B290788545A}"/>
                </a:ext>
              </a:extLst>
            </p:cNvPr>
            <p:cNvSpPr/>
            <p:nvPr/>
          </p:nvSpPr>
          <p:spPr>
            <a:xfrm rot="9257370">
              <a:off x="10661381" y="11960785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1" name="Прямоугольник 90">
              <a:extLst>
                <a:ext uri="{FF2B5EF4-FFF2-40B4-BE49-F238E27FC236}">
                  <a16:creationId xmlns:a16="http://schemas.microsoft.com/office/drawing/2014/main" id="{3250FA58-58F8-276F-A900-B923A76859EA}"/>
                </a:ext>
              </a:extLst>
            </p:cNvPr>
            <p:cNvSpPr/>
            <p:nvPr/>
          </p:nvSpPr>
          <p:spPr>
            <a:xfrm rot="11060071">
              <a:off x="10917581" y="12446868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C8115F02-6194-3AF7-F41C-12855AFC430C}"/>
                </a:ext>
              </a:extLst>
            </p:cNvPr>
            <p:cNvSpPr/>
            <p:nvPr/>
          </p:nvSpPr>
          <p:spPr>
            <a:xfrm rot="7184517">
              <a:off x="12939374" y="12409742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id="{F878E573-2FD2-3B51-4E68-5C52D7CB3DCA}"/>
                </a:ext>
              </a:extLst>
            </p:cNvPr>
            <p:cNvSpPr/>
            <p:nvPr/>
          </p:nvSpPr>
          <p:spPr>
            <a:xfrm rot="5750866">
              <a:off x="12347762" y="12400695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4" name="Прямоугольник 93">
              <a:extLst>
                <a:ext uri="{FF2B5EF4-FFF2-40B4-BE49-F238E27FC236}">
                  <a16:creationId xmlns:a16="http://schemas.microsoft.com/office/drawing/2014/main" id="{F205927A-EA0D-F56B-94C9-877EC36A5530}"/>
                </a:ext>
              </a:extLst>
            </p:cNvPr>
            <p:cNvSpPr/>
            <p:nvPr/>
          </p:nvSpPr>
          <p:spPr>
            <a:xfrm rot="18905577">
              <a:off x="12533956" y="11675624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E5139726-A6ED-C088-C71A-8AD4C07E999A}"/>
                </a:ext>
              </a:extLst>
            </p:cNvPr>
            <p:cNvSpPr/>
            <p:nvPr/>
          </p:nvSpPr>
          <p:spPr>
            <a:xfrm rot="18905577">
              <a:off x="13035806" y="11496832"/>
              <a:ext cx="396083" cy="3960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108468B8-03EE-8959-5010-7E289E4504BB}"/>
              </a:ext>
            </a:extLst>
          </p:cNvPr>
          <p:cNvSpPr txBox="1"/>
          <p:nvPr/>
        </p:nvSpPr>
        <p:spPr>
          <a:xfrm>
            <a:off x="470429" y="3048499"/>
            <a:ext cx="43159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Courier New" panose="02070309020205020404" pitchFamily="49" charset="0"/>
              <a:buChar char="o"/>
            </a:pPr>
            <a:r>
              <a:rPr lang="en-US" sz="2000"/>
              <a:t>L</a:t>
            </a:r>
            <a:r>
              <a:rPr lang="ru-RU" sz="2000"/>
              <a:t>ong range order</a:t>
            </a: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pt-BR" sz="2000"/>
              <a:t>Periodicity</a:t>
            </a:r>
            <a:endParaRPr lang="ru-RU" sz="200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DF72583-9708-CEEA-4893-AA366FFE613B}"/>
              </a:ext>
            </a:extLst>
          </p:cNvPr>
          <p:cNvSpPr txBox="1"/>
          <p:nvPr/>
        </p:nvSpPr>
        <p:spPr>
          <a:xfrm>
            <a:off x="4104137" y="3063776"/>
            <a:ext cx="46500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Courier New" panose="02070309020205020404" pitchFamily="49" charset="0"/>
              <a:buChar char="o"/>
            </a:pPr>
            <a:r>
              <a:rPr lang="en-US" sz="2000"/>
              <a:t>L</a:t>
            </a:r>
            <a:r>
              <a:rPr lang="ru-RU" sz="2000"/>
              <a:t>ong range order</a:t>
            </a: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pt-BR" sz="2000"/>
              <a:t>Periodicity</a:t>
            </a:r>
            <a:endParaRPr lang="ru-RU" sz="200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1BA4BC2-59DB-2EF2-D5AA-0C3F2D70FF1E}"/>
              </a:ext>
            </a:extLst>
          </p:cNvPr>
          <p:cNvSpPr txBox="1"/>
          <p:nvPr/>
        </p:nvSpPr>
        <p:spPr>
          <a:xfrm>
            <a:off x="7774862" y="3048499"/>
            <a:ext cx="34646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Courier New" panose="02070309020205020404" pitchFamily="49" charset="0"/>
              <a:buChar char="o"/>
            </a:pPr>
            <a:r>
              <a:rPr lang="en-US" sz="2000"/>
              <a:t>L</a:t>
            </a:r>
            <a:r>
              <a:rPr lang="ru-RU" sz="2000"/>
              <a:t>ong range order</a:t>
            </a: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pt-BR" sz="2000"/>
              <a:t>Periodicity</a:t>
            </a:r>
            <a:endParaRPr lang="ru-RU" sz="200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B0F4C1C-D55C-9FD1-6550-E6B98D073A74}"/>
              </a:ext>
            </a:extLst>
          </p:cNvPr>
          <p:cNvSpPr txBox="1"/>
          <p:nvPr/>
        </p:nvSpPr>
        <p:spPr>
          <a:xfrm>
            <a:off x="1249192" y="270546"/>
            <a:ext cx="1615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CRYSTAL</a:t>
            </a:r>
            <a:endParaRPr lang="ru-RU" sz="3200" b="1">
              <a:solidFill>
                <a:srgbClr val="FF0000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F3DD4C1-0B0A-0C3D-EDFB-FAC63BA552A4}"/>
              </a:ext>
            </a:extLst>
          </p:cNvPr>
          <p:cNvSpPr txBox="1"/>
          <p:nvPr/>
        </p:nvSpPr>
        <p:spPr>
          <a:xfrm>
            <a:off x="8100606" y="255938"/>
            <a:ext cx="3669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DISORDERED MEDIA</a:t>
            </a:r>
            <a:endParaRPr lang="ru-RU" sz="3200" b="1">
              <a:solidFill>
                <a:srgbClr val="FF0000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3AF87C3-B59F-1A4B-828C-49E3E01DA675}"/>
              </a:ext>
            </a:extLst>
          </p:cNvPr>
          <p:cNvSpPr txBox="1"/>
          <p:nvPr/>
        </p:nvSpPr>
        <p:spPr>
          <a:xfrm flipH="1">
            <a:off x="467899" y="3829149"/>
            <a:ext cx="77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/>
              <a:t>→</a:t>
            </a:r>
            <a:r>
              <a:rPr lang="ru-RU" sz="2000" b="1"/>
              <a:t> </a:t>
            </a:r>
            <a:r>
              <a:rPr lang="pt-BR" sz="2000" b="1"/>
              <a:t>Quasicrystals are non-periodic but deterministic</a:t>
            </a:r>
            <a:endParaRPr lang="ru-RU" sz="2000" b="1"/>
          </a:p>
          <a:p>
            <a:r>
              <a:rPr lang="pt-BR" sz="2000" b="1"/>
              <a:t>→</a:t>
            </a:r>
            <a:r>
              <a:rPr lang="ru-RU" sz="2000" b="1"/>
              <a:t> </a:t>
            </a:r>
            <a:r>
              <a:rPr lang="en-US" sz="2000" b="1"/>
              <a:t>Quasicrystals have long-range order and Bragg diffraction is possible</a:t>
            </a:r>
            <a:endParaRPr lang="ru-RU" sz="2000" b="1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734327D-28FA-047F-3413-0E5077D9795E}"/>
              </a:ext>
            </a:extLst>
          </p:cNvPr>
          <p:cNvSpPr txBox="1"/>
          <p:nvPr/>
        </p:nvSpPr>
        <p:spPr>
          <a:xfrm>
            <a:off x="4950460" y="2722093"/>
            <a:ext cx="179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(Penrouz mosaic)</a:t>
            </a:r>
            <a:endParaRPr lang="ru-RU"/>
          </a:p>
        </p:txBody>
      </p:sp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A7BD65EE-B618-82FA-EE65-4646679A14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355"/>
          <a:stretch/>
        </p:blipFill>
        <p:spPr>
          <a:xfrm rot="16200000">
            <a:off x="1809850" y="3581656"/>
            <a:ext cx="2071817" cy="4209404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679B0442-0724-BE00-3C81-50741C337C58}"/>
              </a:ext>
            </a:extLst>
          </p:cNvPr>
          <p:cNvSpPr txBox="1"/>
          <p:nvPr/>
        </p:nvSpPr>
        <p:spPr>
          <a:xfrm>
            <a:off x="5533768" y="5854112"/>
            <a:ext cx="5538062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/>
              <a:t>Vekilov Yu.Kh., Chernikov M.A. Quasicrystals</a:t>
            </a:r>
            <a:r>
              <a:rPr lang="ru-RU"/>
              <a:t> </a:t>
            </a:r>
            <a:r>
              <a:rPr lang="pt-BR"/>
              <a:t>//</a:t>
            </a:r>
            <a:endParaRPr lang="ru-RU"/>
          </a:p>
          <a:p>
            <a:pPr>
              <a:spcAft>
                <a:spcPts val="600"/>
              </a:spcAft>
            </a:pPr>
            <a:r>
              <a:rPr lang="pt-BR"/>
              <a:t>// Physics–Uspekhi, volume 180, no. 6 (2010).</a:t>
            </a:r>
            <a:endParaRPr lang="ru-RU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9B9277C-02B9-C333-0CCD-69D2F0FD6C7F}"/>
              </a:ext>
            </a:extLst>
          </p:cNvPr>
          <p:cNvSpPr txBox="1"/>
          <p:nvPr/>
        </p:nvSpPr>
        <p:spPr>
          <a:xfrm>
            <a:off x="5091838" y="4704130"/>
            <a:ext cx="68239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/>
              <a:t>Electron diffraction patterns of the icosahedral phase Al</a:t>
            </a:r>
            <a:r>
              <a:rPr lang="ru-RU" baseline="-25000"/>
              <a:t>69.5</a:t>
            </a:r>
            <a:r>
              <a:rPr lang="ru-RU"/>
              <a:t>Pd</a:t>
            </a:r>
            <a:r>
              <a:rPr lang="ru-RU" baseline="-25000"/>
              <a:t>21</a:t>
            </a:r>
            <a:r>
              <a:rPr lang="ru-RU"/>
              <a:t>Mn</a:t>
            </a:r>
            <a:r>
              <a:rPr lang="ru-RU" baseline="-25000"/>
              <a:t>9.5</a:t>
            </a:r>
            <a:r>
              <a:rPr lang="ru-RU"/>
              <a:t>:</a:t>
            </a:r>
          </a:p>
          <a:p>
            <a:pPr>
              <a:spcAft>
                <a:spcPts val="600"/>
              </a:spcAft>
            </a:pPr>
            <a:r>
              <a:rPr lang="ru-RU"/>
              <a:t>(a) along the axis of symmetry of the second order,</a:t>
            </a:r>
          </a:p>
          <a:p>
            <a:pPr>
              <a:spcAft>
                <a:spcPts val="600"/>
              </a:spcAft>
            </a:pPr>
            <a:r>
              <a:rPr lang="ru-RU"/>
              <a:t>(b) along the third order symmetry axis,</a:t>
            </a:r>
          </a:p>
        </p:txBody>
      </p:sp>
      <p:cxnSp>
        <p:nvCxnSpPr>
          <p:cNvPr id="106" name="Прямая соединительная линия 105">
            <a:extLst>
              <a:ext uri="{FF2B5EF4-FFF2-40B4-BE49-F238E27FC236}">
                <a16:creationId xmlns:a16="http://schemas.microsoft.com/office/drawing/2014/main" id="{C6D6D9B2-C6A8-6021-EF1C-17E491E572A8}"/>
              </a:ext>
            </a:extLst>
          </p:cNvPr>
          <p:cNvCxnSpPr>
            <a:cxnSpLocks/>
          </p:cNvCxnSpPr>
          <p:nvPr/>
        </p:nvCxnSpPr>
        <p:spPr>
          <a:xfrm>
            <a:off x="4781037" y="3571875"/>
            <a:ext cx="15054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>
            <a:extLst>
              <a:ext uri="{FF2B5EF4-FFF2-40B4-BE49-F238E27FC236}">
                <a16:creationId xmlns:a16="http://schemas.microsoft.com/office/drawing/2014/main" id="{3504E445-79F6-BE60-B0B1-A972230636F6}"/>
              </a:ext>
            </a:extLst>
          </p:cNvPr>
          <p:cNvCxnSpPr>
            <a:cxnSpLocks/>
          </p:cNvCxnSpPr>
          <p:nvPr/>
        </p:nvCxnSpPr>
        <p:spPr>
          <a:xfrm>
            <a:off x="8505312" y="3267075"/>
            <a:ext cx="18959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:a16="http://schemas.microsoft.com/office/drawing/2014/main" id="{5ABA29BD-421E-989A-504F-D9AD2BD4E0BC}"/>
              </a:ext>
            </a:extLst>
          </p:cNvPr>
          <p:cNvCxnSpPr>
            <a:cxnSpLocks/>
          </p:cNvCxnSpPr>
          <p:nvPr/>
        </p:nvCxnSpPr>
        <p:spPr>
          <a:xfrm>
            <a:off x="8505312" y="3571875"/>
            <a:ext cx="13244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C097829-12F2-7A64-F784-D1FAE9007011}"/>
              </a:ext>
            </a:extLst>
          </p:cNvPr>
          <p:cNvGrpSpPr/>
          <p:nvPr/>
        </p:nvGrpSpPr>
        <p:grpSpPr>
          <a:xfrm>
            <a:off x="11072262" y="6255656"/>
            <a:ext cx="1063112" cy="544286"/>
            <a:chOff x="11072262" y="6255656"/>
            <a:chExt cx="1063112" cy="544286"/>
          </a:xfrm>
          <a:solidFill>
            <a:schemeClr val="bg1">
              <a:lumMod val="95000"/>
            </a:schemeClr>
          </a:solidFill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49F28351-52FE-FBED-50B7-F0E3C330BADC}"/>
                </a:ext>
              </a:extLst>
            </p:cNvPr>
            <p:cNvSpPr/>
            <p:nvPr/>
          </p:nvSpPr>
          <p:spPr>
            <a:xfrm>
              <a:off x="11108548" y="6255656"/>
              <a:ext cx="1004577" cy="544286"/>
            </a:xfrm>
            <a:prstGeom prst="round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EDD20C9-C1D3-1757-5ED4-F1918B0A5E7C}"/>
                </a:ext>
              </a:extLst>
            </p:cNvPr>
            <p:cNvSpPr txBox="1"/>
            <p:nvPr/>
          </p:nvSpPr>
          <p:spPr>
            <a:xfrm>
              <a:off x="11072262" y="6304223"/>
              <a:ext cx="1063112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+mn-lt"/>
                </a:rPr>
                <a:t>18 / 28</a:t>
              </a:r>
              <a:endParaRPr lang="ru-RU" sz="24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125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226CD-17B6-CA5A-DC5B-0A9FA19C7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5AD1D6-000F-5A58-807A-71E7C7E2444D}"/>
              </a:ext>
            </a:extLst>
          </p:cNvPr>
          <p:cNvSpPr txBox="1"/>
          <p:nvPr/>
        </p:nvSpPr>
        <p:spPr>
          <a:xfrm>
            <a:off x="2579824" y="38910"/>
            <a:ext cx="705141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b="1">
                <a:solidFill>
                  <a:srgbClr val="FF0000"/>
                </a:solidFill>
              </a:rPr>
              <a:t>LAYERED QUASIPERIODIC SYSTEMS (FIBONACCI)</a:t>
            </a:r>
            <a:endParaRPr lang="ru-RU" sz="2700" b="1">
              <a:solidFill>
                <a:srgbClr val="FF0000"/>
              </a:solidFill>
            </a:endParaRPr>
          </a:p>
        </p:txBody>
      </p:sp>
      <p:sp>
        <p:nvSpPr>
          <p:cNvPr id="17" name="Куб 16">
            <a:extLst>
              <a:ext uri="{FF2B5EF4-FFF2-40B4-BE49-F238E27FC236}">
                <a16:creationId xmlns:a16="http://schemas.microsoft.com/office/drawing/2014/main" id="{299EEB21-8CD5-27F1-1C86-4B17D0DD0F2D}"/>
              </a:ext>
            </a:extLst>
          </p:cNvPr>
          <p:cNvSpPr/>
          <p:nvPr/>
        </p:nvSpPr>
        <p:spPr>
          <a:xfrm>
            <a:off x="2015576" y="3199310"/>
            <a:ext cx="1489787" cy="506080"/>
          </a:xfrm>
          <a:prstGeom prst="cube">
            <a:avLst>
              <a:gd name="adj" fmla="val 65476"/>
            </a:avLst>
          </a:prstGeom>
          <a:solidFill>
            <a:srgbClr val="5BE6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8" name="Куб 17">
            <a:extLst>
              <a:ext uri="{FF2B5EF4-FFF2-40B4-BE49-F238E27FC236}">
                <a16:creationId xmlns:a16="http://schemas.microsoft.com/office/drawing/2014/main" id="{370CA372-4E5E-8D95-1953-53660C21FD17}"/>
              </a:ext>
            </a:extLst>
          </p:cNvPr>
          <p:cNvSpPr/>
          <p:nvPr/>
        </p:nvSpPr>
        <p:spPr>
          <a:xfrm>
            <a:off x="2017146" y="3025438"/>
            <a:ext cx="1489787" cy="506080"/>
          </a:xfrm>
          <a:prstGeom prst="cube">
            <a:avLst>
              <a:gd name="adj" fmla="val 65476"/>
            </a:avLst>
          </a:prstGeom>
          <a:solidFill>
            <a:srgbClr val="5BE6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" name="Куб 18">
            <a:extLst>
              <a:ext uri="{FF2B5EF4-FFF2-40B4-BE49-F238E27FC236}">
                <a16:creationId xmlns:a16="http://schemas.microsoft.com/office/drawing/2014/main" id="{E0B655D6-32D5-2D55-2D90-5506CD3A4E85}"/>
              </a:ext>
            </a:extLst>
          </p:cNvPr>
          <p:cNvSpPr/>
          <p:nvPr/>
        </p:nvSpPr>
        <p:spPr>
          <a:xfrm>
            <a:off x="2016480" y="2852871"/>
            <a:ext cx="1489787" cy="506080"/>
          </a:xfrm>
          <a:prstGeom prst="cube">
            <a:avLst>
              <a:gd name="adj" fmla="val 65476"/>
            </a:avLst>
          </a:prstGeom>
          <a:solidFill>
            <a:srgbClr val="5BE6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0" name="Куб 19">
            <a:extLst>
              <a:ext uri="{FF2B5EF4-FFF2-40B4-BE49-F238E27FC236}">
                <a16:creationId xmlns:a16="http://schemas.microsoft.com/office/drawing/2014/main" id="{67756A31-EEDB-D5D4-1500-593F37B84450}"/>
              </a:ext>
            </a:extLst>
          </p:cNvPr>
          <p:cNvSpPr/>
          <p:nvPr/>
        </p:nvSpPr>
        <p:spPr>
          <a:xfrm>
            <a:off x="2008118" y="2757112"/>
            <a:ext cx="1507849" cy="429577"/>
          </a:xfrm>
          <a:prstGeom prst="cube">
            <a:avLst>
              <a:gd name="adj" fmla="val 80362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1" name="Куб 20">
            <a:extLst>
              <a:ext uri="{FF2B5EF4-FFF2-40B4-BE49-F238E27FC236}">
                <a16:creationId xmlns:a16="http://schemas.microsoft.com/office/drawing/2014/main" id="{D90D28C6-FD99-A18E-E90D-8197045CF848}"/>
              </a:ext>
            </a:extLst>
          </p:cNvPr>
          <p:cNvSpPr/>
          <p:nvPr/>
        </p:nvSpPr>
        <p:spPr>
          <a:xfrm>
            <a:off x="2017146" y="2591907"/>
            <a:ext cx="1489787" cy="506080"/>
          </a:xfrm>
          <a:prstGeom prst="cube">
            <a:avLst>
              <a:gd name="adj" fmla="val 65476"/>
            </a:avLst>
          </a:prstGeom>
          <a:solidFill>
            <a:srgbClr val="5BE6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2" name="Куб 21">
            <a:extLst>
              <a:ext uri="{FF2B5EF4-FFF2-40B4-BE49-F238E27FC236}">
                <a16:creationId xmlns:a16="http://schemas.microsoft.com/office/drawing/2014/main" id="{355CE387-A061-C3D7-6C34-F86D04156D23}"/>
              </a:ext>
            </a:extLst>
          </p:cNvPr>
          <p:cNvSpPr/>
          <p:nvPr/>
        </p:nvSpPr>
        <p:spPr>
          <a:xfrm>
            <a:off x="2018717" y="2418035"/>
            <a:ext cx="1489787" cy="506080"/>
          </a:xfrm>
          <a:prstGeom prst="cube">
            <a:avLst>
              <a:gd name="adj" fmla="val 65476"/>
            </a:avLst>
          </a:prstGeom>
          <a:solidFill>
            <a:srgbClr val="5BE6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" name="Куб 22">
            <a:extLst>
              <a:ext uri="{FF2B5EF4-FFF2-40B4-BE49-F238E27FC236}">
                <a16:creationId xmlns:a16="http://schemas.microsoft.com/office/drawing/2014/main" id="{481767A0-1CD4-2140-69A0-38455ADAC5ED}"/>
              </a:ext>
            </a:extLst>
          </p:cNvPr>
          <p:cNvSpPr/>
          <p:nvPr/>
        </p:nvSpPr>
        <p:spPr>
          <a:xfrm>
            <a:off x="2018051" y="2245468"/>
            <a:ext cx="1489787" cy="506080"/>
          </a:xfrm>
          <a:prstGeom prst="cube">
            <a:avLst>
              <a:gd name="adj" fmla="val 65476"/>
            </a:avLst>
          </a:prstGeom>
          <a:solidFill>
            <a:srgbClr val="5BE6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4" name="Куб 23">
            <a:extLst>
              <a:ext uri="{FF2B5EF4-FFF2-40B4-BE49-F238E27FC236}">
                <a16:creationId xmlns:a16="http://schemas.microsoft.com/office/drawing/2014/main" id="{29D69B59-1F54-6D85-9280-9734266B88E9}"/>
              </a:ext>
            </a:extLst>
          </p:cNvPr>
          <p:cNvSpPr/>
          <p:nvPr/>
        </p:nvSpPr>
        <p:spPr>
          <a:xfrm>
            <a:off x="2013658" y="2149709"/>
            <a:ext cx="1507849" cy="429577"/>
          </a:xfrm>
          <a:prstGeom prst="cube">
            <a:avLst>
              <a:gd name="adj" fmla="val 80362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5" name="Куб 24">
            <a:extLst>
              <a:ext uri="{FF2B5EF4-FFF2-40B4-BE49-F238E27FC236}">
                <a16:creationId xmlns:a16="http://schemas.microsoft.com/office/drawing/2014/main" id="{6F022335-7C09-B83A-F764-270EB35499E9}"/>
              </a:ext>
            </a:extLst>
          </p:cNvPr>
          <p:cNvSpPr/>
          <p:nvPr/>
        </p:nvSpPr>
        <p:spPr>
          <a:xfrm>
            <a:off x="2016319" y="1996384"/>
            <a:ext cx="1489787" cy="506080"/>
          </a:xfrm>
          <a:prstGeom prst="cube">
            <a:avLst>
              <a:gd name="adj" fmla="val 65476"/>
            </a:avLst>
          </a:prstGeom>
          <a:solidFill>
            <a:srgbClr val="5BE6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Куб 25">
            <a:extLst>
              <a:ext uri="{FF2B5EF4-FFF2-40B4-BE49-F238E27FC236}">
                <a16:creationId xmlns:a16="http://schemas.microsoft.com/office/drawing/2014/main" id="{5C6A9C86-FB9F-C24D-86A3-E076BDEE95B4}"/>
              </a:ext>
            </a:extLst>
          </p:cNvPr>
          <p:cNvSpPr/>
          <p:nvPr/>
        </p:nvSpPr>
        <p:spPr>
          <a:xfrm>
            <a:off x="2015653" y="1823817"/>
            <a:ext cx="1489787" cy="506080"/>
          </a:xfrm>
          <a:prstGeom prst="cube">
            <a:avLst>
              <a:gd name="adj" fmla="val 65476"/>
            </a:avLst>
          </a:prstGeom>
          <a:solidFill>
            <a:srgbClr val="5BE6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7" name="Куб 26">
            <a:extLst>
              <a:ext uri="{FF2B5EF4-FFF2-40B4-BE49-F238E27FC236}">
                <a16:creationId xmlns:a16="http://schemas.microsoft.com/office/drawing/2014/main" id="{07E8549B-D482-35B1-76D4-DE97068D768C}"/>
              </a:ext>
            </a:extLst>
          </p:cNvPr>
          <p:cNvSpPr/>
          <p:nvPr/>
        </p:nvSpPr>
        <p:spPr>
          <a:xfrm>
            <a:off x="2011261" y="1728058"/>
            <a:ext cx="1507849" cy="429577"/>
          </a:xfrm>
          <a:prstGeom prst="cube">
            <a:avLst>
              <a:gd name="adj" fmla="val 80362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8" name="Куб 27">
            <a:extLst>
              <a:ext uri="{FF2B5EF4-FFF2-40B4-BE49-F238E27FC236}">
                <a16:creationId xmlns:a16="http://schemas.microsoft.com/office/drawing/2014/main" id="{A3BF346E-41AA-1149-48E7-DF6C21E16E53}"/>
              </a:ext>
            </a:extLst>
          </p:cNvPr>
          <p:cNvSpPr/>
          <p:nvPr/>
        </p:nvSpPr>
        <p:spPr>
          <a:xfrm>
            <a:off x="2015794" y="1567989"/>
            <a:ext cx="1489787" cy="506080"/>
          </a:xfrm>
          <a:prstGeom prst="cube">
            <a:avLst>
              <a:gd name="adj" fmla="val 65476"/>
            </a:avLst>
          </a:prstGeom>
          <a:solidFill>
            <a:srgbClr val="5BE6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9" name="Куб 28">
            <a:extLst>
              <a:ext uri="{FF2B5EF4-FFF2-40B4-BE49-F238E27FC236}">
                <a16:creationId xmlns:a16="http://schemas.microsoft.com/office/drawing/2014/main" id="{FD7EEDE3-66D7-1768-F425-978AD64F72C7}"/>
              </a:ext>
            </a:extLst>
          </p:cNvPr>
          <p:cNvSpPr/>
          <p:nvPr/>
        </p:nvSpPr>
        <p:spPr>
          <a:xfrm>
            <a:off x="2006868" y="1472628"/>
            <a:ext cx="1507849" cy="429577"/>
          </a:xfrm>
          <a:prstGeom prst="cube">
            <a:avLst>
              <a:gd name="adj" fmla="val 80362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30" name="Куб 29">
            <a:extLst>
              <a:ext uri="{FF2B5EF4-FFF2-40B4-BE49-F238E27FC236}">
                <a16:creationId xmlns:a16="http://schemas.microsoft.com/office/drawing/2014/main" id="{594B9DD7-6D21-407D-A0CD-4D00808831DB}"/>
              </a:ext>
            </a:extLst>
          </p:cNvPr>
          <p:cNvSpPr/>
          <p:nvPr/>
        </p:nvSpPr>
        <p:spPr>
          <a:xfrm>
            <a:off x="2015371" y="1312559"/>
            <a:ext cx="1489787" cy="506080"/>
          </a:xfrm>
          <a:prstGeom prst="cube">
            <a:avLst>
              <a:gd name="adj" fmla="val 65476"/>
            </a:avLst>
          </a:prstGeom>
          <a:solidFill>
            <a:srgbClr val="5BE6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1" name="Куб 30">
            <a:extLst>
              <a:ext uri="{FF2B5EF4-FFF2-40B4-BE49-F238E27FC236}">
                <a16:creationId xmlns:a16="http://schemas.microsoft.com/office/drawing/2014/main" id="{979DD3C7-A09C-ED71-F32C-90E561D84E55}"/>
              </a:ext>
            </a:extLst>
          </p:cNvPr>
          <p:cNvSpPr/>
          <p:nvPr/>
        </p:nvSpPr>
        <p:spPr>
          <a:xfrm>
            <a:off x="2004774" y="1210441"/>
            <a:ext cx="1507849" cy="429577"/>
          </a:xfrm>
          <a:prstGeom prst="cube">
            <a:avLst>
              <a:gd name="adj" fmla="val 80362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32" name="Куб 31">
            <a:extLst>
              <a:ext uri="{FF2B5EF4-FFF2-40B4-BE49-F238E27FC236}">
                <a16:creationId xmlns:a16="http://schemas.microsoft.com/office/drawing/2014/main" id="{5A74B33E-75FD-339C-C771-712B1031B915}"/>
              </a:ext>
            </a:extLst>
          </p:cNvPr>
          <p:cNvSpPr/>
          <p:nvPr/>
        </p:nvSpPr>
        <p:spPr>
          <a:xfrm>
            <a:off x="2005719" y="1126703"/>
            <a:ext cx="1507849" cy="429577"/>
          </a:xfrm>
          <a:prstGeom prst="cube">
            <a:avLst>
              <a:gd name="adj" fmla="val 80362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33" name="Куб 32">
            <a:extLst>
              <a:ext uri="{FF2B5EF4-FFF2-40B4-BE49-F238E27FC236}">
                <a16:creationId xmlns:a16="http://schemas.microsoft.com/office/drawing/2014/main" id="{70625F8C-081C-F256-EF99-9C9C41EDF551}"/>
              </a:ext>
            </a:extLst>
          </p:cNvPr>
          <p:cNvSpPr/>
          <p:nvPr/>
        </p:nvSpPr>
        <p:spPr>
          <a:xfrm>
            <a:off x="319721" y="3366746"/>
            <a:ext cx="1507849" cy="429577"/>
          </a:xfrm>
          <a:prstGeom prst="cube">
            <a:avLst>
              <a:gd name="adj" fmla="val 80362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34" name="Куб 33">
            <a:extLst>
              <a:ext uri="{FF2B5EF4-FFF2-40B4-BE49-F238E27FC236}">
                <a16:creationId xmlns:a16="http://schemas.microsoft.com/office/drawing/2014/main" id="{E1018806-84FD-B50F-72E0-4327E7D10E99}"/>
              </a:ext>
            </a:extLst>
          </p:cNvPr>
          <p:cNvSpPr/>
          <p:nvPr/>
        </p:nvSpPr>
        <p:spPr>
          <a:xfrm>
            <a:off x="332500" y="3205285"/>
            <a:ext cx="1489787" cy="506080"/>
          </a:xfrm>
          <a:prstGeom prst="cube">
            <a:avLst>
              <a:gd name="adj" fmla="val 65476"/>
            </a:avLst>
          </a:prstGeom>
          <a:solidFill>
            <a:srgbClr val="5BE6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5" name="Куб 34">
            <a:extLst>
              <a:ext uri="{FF2B5EF4-FFF2-40B4-BE49-F238E27FC236}">
                <a16:creationId xmlns:a16="http://schemas.microsoft.com/office/drawing/2014/main" id="{5867B8BF-0290-BAB6-30E6-D5433FE4B27E}"/>
              </a:ext>
            </a:extLst>
          </p:cNvPr>
          <p:cNvSpPr/>
          <p:nvPr/>
        </p:nvSpPr>
        <p:spPr>
          <a:xfrm>
            <a:off x="323051" y="3105366"/>
            <a:ext cx="1507849" cy="429577"/>
          </a:xfrm>
          <a:prstGeom prst="cube">
            <a:avLst>
              <a:gd name="adj" fmla="val 80362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36" name="Куб 35">
            <a:extLst>
              <a:ext uri="{FF2B5EF4-FFF2-40B4-BE49-F238E27FC236}">
                <a16:creationId xmlns:a16="http://schemas.microsoft.com/office/drawing/2014/main" id="{AFD5ED47-3632-9153-5E19-BD22A57617B3}"/>
              </a:ext>
            </a:extLst>
          </p:cNvPr>
          <p:cNvSpPr/>
          <p:nvPr/>
        </p:nvSpPr>
        <p:spPr>
          <a:xfrm>
            <a:off x="331827" y="2938498"/>
            <a:ext cx="1489787" cy="506080"/>
          </a:xfrm>
          <a:prstGeom prst="cube">
            <a:avLst>
              <a:gd name="adj" fmla="val 65476"/>
            </a:avLst>
          </a:prstGeom>
          <a:solidFill>
            <a:srgbClr val="5BE6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7" name="Куб 36">
            <a:extLst>
              <a:ext uri="{FF2B5EF4-FFF2-40B4-BE49-F238E27FC236}">
                <a16:creationId xmlns:a16="http://schemas.microsoft.com/office/drawing/2014/main" id="{799F4E5F-95DD-FC48-C9B0-613E0296848E}"/>
              </a:ext>
            </a:extLst>
          </p:cNvPr>
          <p:cNvSpPr/>
          <p:nvPr/>
        </p:nvSpPr>
        <p:spPr>
          <a:xfrm>
            <a:off x="322378" y="2838580"/>
            <a:ext cx="1507849" cy="429577"/>
          </a:xfrm>
          <a:prstGeom prst="cube">
            <a:avLst>
              <a:gd name="adj" fmla="val 80362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38" name="Куб 37">
            <a:extLst>
              <a:ext uri="{FF2B5EF4-FFF2-40B4-BE49-F238E27FC236}">
                <a16:creationId xmlns:a16="http://schemas.microsoft.com/office/drawing/2014/main" id="{FD1EE28B-4A35-D9B0-868C-B79817727287}"/>
              </a:ext>
            </a:extLst>
          </p:cNvPr>
          <p:cNvSpPr/>
          <p:nvPr/>
        </p:nvSpPr>
        <p:spPr>
          <a:xfrm>
            <a:off x="332500" y="2679203"/>
            <a:ext cx="1489787" cy="506080"/>
          </a:xfrm>
          <a:prstGeom prst="cube">
            <a:avLst>
              <a:gd name="adj" fmla="val 65476"/>
            </a:avLst>
          </a:prstGeom>
          <a:solidFill>
            <a:srgbClr val="5BE6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9" name="Куб 38">
            <a:extLst>
              <a:ext uri="{FF2B5EF4-FFF2-40B4-BE49-F238E27FC236}">
                <a16:creationId xmlns:a16="http://schemas.microsoft.com/office/drawing/2014/main" id="{FE7029D3-08B1-8BEC-ECF6-DA7FD97059F5}"/>
              </a:ext>
            </a:extLst>
          </p:cNvPr>
          <p:cNvSpPr/>
          <p:nvPr/>
        </p:nvSpPr>
        <p:spPr>
          <a:xfrm>
            <a:off x="323051" y="2579285"/>
            <a:ext cx="1507849" cy="429577"/>
          </a:xfrm>
          <a:prstGeom prst="cube">
            <a:avLst>
              <a:gd name="adj" fmla="val 80362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40" name="Куб 39">
            <a:extLst>
              <a:ext uri="{FF2B5EF4-FFF2-40B4-BE49-F238E27FC236}">
                <a16:creationId xmlns:a16="http://schemas.microsoft.com/office/drawing/2014/main" id="{76FAE087-0EAB-2257-2F1D-A966792DF118}"/>
              </a:ext>
            </a:extLst>
          </p:cNvPr>
          <p:cNvSpPr/>
          <p:nvPr/>
        </p:nvSpPr>
        <p:spPr>
          <a:xfrm>
            <a:off x="328937" y="2429434"/>
            <a:ext cx="1489787" cy="506080"/>
          </a:xfrm>
          <a:prstGeom prst="cube">
            <a:avLst>
              <a:gd name="adj" fmla="val 65476"/>
            </a:avLst>
          </a:prstGeom>
          <a:solidFill>
            <a:srgbClr val="5BE6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1" name="Куб 40">
            <a:extLst>
              <a:ext uri="{FF2B5EF4-FFF2-40B4-BE49-F238E27FC236}">
                <a16:creationId xmlns:a16="http://schemas.microsoft.com/office/drawing/2014/main" id="{36909A12-C3AD-82B8-BCB7-AEDC7E751AD8}"/>
              </a:ext>
            </a:extLst>
          </p:cNvPr>
          <p:cNvSpPr/>
          <p:nvPr/>
        </p:nvSpPr>
        <p:spPr>
          <a:xfrm>
            <a:off x="319488" y="2329516"/>
            <a:ext cx="1507849" cy="429577"/>
          </a:xfrm>
          <a:prstGeom prst="cube">
            <a:avLst>
              <a:gd name="adj" fmla="val 80362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42" name="Куб 41">
            <a:extLst>
              <a:ext uri="{FF2B5EF4-FFF2-40B4-BE49-F238E27FC236}">
                <a16:creationId xmlns:a16="http://schemas.microsoft.com/office/drawing/2014/main" id="{975F4781-481D-8EF5-9523-BD4AD9B51951}"/>
              </a:ext>
            </a:extLst>
          </p:cNvPr>
          <p:cNvSpPr/>
          <p:nvPr/>
        </p:nvSpPr>
        <p:spPr>
          <a:xfrm>
            <a:off x="329610" y="2170637"/>
            <a:ext cx="1489787" cy="506080"/>
          </a:xfrm>
          <a:prstGeom prst="cube">
            <a:avLst>
              <a:gd name="adj" fmla="val 65476"/>
            </a:avLst>
          </a:prstGeom>
          <a:solidFill>
            <a:srgbClr val="5BE6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3" name="Куб 42">
            <a:extLst>
              <a:ext uri="{FF2B5EF4-FFF2-40B4-BE49-F238E27FC236}">
                <a16:creationId xmlns:a16="http://schemas.microsoft.com/office/drawing/2014/main" id="{EC6F62A2-C02B-1213-3DCF-4E707E92A755}"/>
              </a:ext>
            </a:extLst>
          </p:cNvPr>
          <p:cNvSpPr/>
          <p:nvPr/>
        </p:nvSpPr>
        <p:spPr>
          <a:xfrm>
            <a:off x="320160" y="2070719"/>
            <a:ext cx="1507849" cy="429577"/>
          </a:xfrm>
          <a:prstGeom prst="cube">
            <a:avLst>
              <a:gd name="adj" fmla="val 80362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44" name="Куб 43">
            <a:extLst>
              <a:ext uri="{FF2B5EF4-FFF2-40B4-BE49-F238E27FC236}">
                <a16:creationId xmlns:a16="http://schemas.microsoft.com/office/drawing/2014/main" id="{9CDD25FE-62E9-730E-04D5-8968262B54C7}"/>
              </a:ext>
            </a:extLst>
          </p:cNvPr>
          <p:cNvSpPr/>
          <p:nvPr/>
        </p:nvSpPr>
        <p:spPr>
          <a:xfrm>
            <a:off x="318873" y="1920406"/>
            <a:ext cx="1489787" cy="506080"/>
          </a:xfrm>
          <a:prstGeom prst="cube">
            <a:avLst>
              <a:gd name="adj" fmla="val 65476"/>
            </a:avLst>
          </a:prstGeom>
          <a:solidFill>
            <a:srgbClr val="5BE6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5" name="Куб 44">
            <a:extLst>
              <a:ext uri="{FF2B5EF4-FFF2-40B4-BE49-F238E27FC236}">
                <a16:creationId xmlns:a16="http://schemas.microsoft.com/office/drawing/2014/main" id="{FFE7934B-DC4F-8140-F64D-F8BBBEC80A39}"/>
              </a:ext>
            </a:extLst>
          </p:cNvPr>
          <p:cNvSpPr/>
          <p:nvPr/>
        </p:nvSpPr>
        <p:spPr>
          <a:xfrm>
            <a:off x="325302" y="1820488"/>
            <a:ext cx="1507849" cy="429577"/>
          </a:xfrm>
          <a:prstGeom prst="cube">
            <a:avLst>
              <a:gd name="adj" fmla="val 80362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46" name="Куб 45">
            <a:extLst>
              <a:ext uri="{FF2B5EF4-FFF2-40B4-BE49-F238E27FC236}">
                <a16:creationId xmlns:a16="http://schemas.microsoft.com/office/drawing/2014/main" id="{0851B8AA-2CF5-E286-12DE-D283AE069FA8}"/>
              </a:ext>
            </a:extLst>
          </p:cNvPr>
          <p:cNvSpPr/>
          <p:nvPr/>
        </p:nvSpPr>
        <p:spPr>
          <a:xfrm>
            <a:off x="325237" y="1666576"/>
            <a:ext cx="1489787" cy="506080"/>
          </a:xfrm>
          <a:prstGeom prst="cube">
            <a:avLst>
              <a:gd name="adj" fmla="val 65476"/>
            </a:avLst>
          </a:prstGeom>
          <a:solidFill>
            <a:srgbClr val="5BE6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7" name="Куб 46">
            <a:extLst>
              <a:ext uri="{FF2B5EF4-FFF2-40B4-BE49-F238E27FC236}">
                <a16:creationId xmlns:a16="http://schemas.microsoft.com/office/drawing/2014/main" id="{D9C5D299-32B0-4C0B-3628-87AF76A8AAB8}"/>
              </a:ext>
            </a:extLst>
          </p:cNvPr>
          <p:cNvSpPr/>
          <p:nvPr/>
        </p:nvSpPr>
        <p:spPr>
          <a:xfrm>
            <a:off x="323727" y="1566657"/>
            <a:ext cx="1507849" cy="429577"/>
          </a:xfrm>
          <a:prstGeom prst="cube">
            <a:avLst>
              <a:gd name="adj" fmla="val 80362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48" name="Куб 47">
            <a:extLst>
              <a:ext uri="{FF2B5EF4-FFF2-40B4-BE49-F238E27FC236}">
                <a16:creationId xmlns:a16="http://schemas.microsoft.com/office/drawing/2014/main" id="{88C56F2B-90F4-55DC-96BF-68C86AE07C7A}"/>
              </a:ext>
            </a:extLst>
          </p:cNvPr>
          <p:cNvSpPr/>
          <p:nvPr/>
        </p:nvSpPr>
        <p:spPr>
          <a:xfrm>
            <a:off x="325909" y="1403957"/>
            <a:ext cx="1489787" cy="506080"/>
          </a:xfrm>
          <a:prstGeom prst="cube">
            <a:avLst>
              <a:gd name="adj" fmla="val 65476"/>
            </a:avLst>
          </a:prstGeom>
          <a:solidFill>
            <a:srgbClr val="5BE6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9" name="Куб 48">
            <a:extLst>
              <a:ext uri="{FF2B5EF4-FFF2-40B4-BE49-F238E27FC236}">
                <a16:creationId xmlns:a16="http://schemas.microsoft.com/office/drawing/2014/main" id="{9E73EC27-9B45-FED5-6280-3121E0AD58DD}"/>
              </a:ext>
            </a:extLst>
          </p:cNvPr>
          <p:cNvSpPr/>
          <p:nvPr/>
        </p:nvSpPr>
        <p:spPr>
          <a:xfrm>
            <a:off x="324399" y="1304039"/>
            <a:ext cx="1507849" cy="429577"/>
          </a:xfrm>
          <a:prstGeom prst="cube">
            <a:avLst>
              <a:gd name="adj" fmla="val 80362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50" name="Куб 49">
            <a:extLst>
              <a:ext uri="{FF2B5EF4-FFF2-40B4-BE49-F238E27FC236}">
                <a16:creationId xmlns:a16="http://schemas.microsoft.com/office/drawing/2014/main" id="{6E01CE17-73D7-999E-3C0E-34CB53930305}"/>
              </a:ext>
            </a:extLst>
          </p:cNvPr>
          <p:cNvSpPr/>
          <p:nvPr/>
        </p:nvSpPr>
        <p:spPr>
          <a:xfrm>
            <a:off x="3759405" y="3444258"/>
            <a:ext cx="1507849" cy="429577"/>
          </a:xfrm>
          <a:prstGeom prst="cube">
            <a:avLst>
              <a:gd name="adj" fmla="val 80362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51" name="Куб 50">
            <a:extLst>
              <a:ext uri="{FF2B5EF4-FFF2-40B4-BE49-F238E27FC236}">
                <a16:creationId xmlns:a16="http://schemas.microsoft.com/office/drawing/2014/main" id="{9EBAB62A-2868-7F18-D658-B53A814DADA9}"/>
              </a:ext>
            </a:extLst>
          </p:cNvPr>
          <p:cNvSpPr/>
          <p:nvPr/>
        </p:nvSpPr>
        <p:spPr>
          <a:xfrm>
            <a:off x="3759405" y="3288589"/>
            <a:ext cx="1489787" cy="506080"/>
          </a:xfrm>
          <a:prstGeom prst="cube">
            <a:avLst>
              <a:gd name="adj" fmla="val 65476"/>
            </a:avLst>
          </a:prstGeom>
          <a:solidFill>
            <a:srgbClr val="5BE6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3" name="Куб 52">
            <a:extLst>
              <a:ext uri="{FF2B5EF4-FFF2-40B4-BE49-F238E27FC236}">
                <a16:creationId xmlns:a16="http://schemas.microsoft.com/office/drawing/2014/main" id="{5B1A6A4E-DC26-8C1F-D8A0-F3EDDF4DD2F2}"/>
              </a:ext>
            </a:extLst>
          </p:cNvPr>
          <p:cNvSpPr/>
          <p:nvPr/>
        </p:nvSpPr>
        <p:spPr>
          <a:xfrm>
            <a:off x="3757562" y="3190591"/>
            <a:ext cx="1507849" cy="429577"/>
          </a:xfrm>
          <a:prstGeom prst="cube">
            <a:avLst>
              <a:gd name="adj" fmla="val 80362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55" name="Куб 54">
            <a:extLst>
              <a:ext uri="{FF2B5EF4-FFF2-40B4-BE49-F238E27FC236}">
                <a16:creationId xmlns:a16="http://schemas.microsoft.com/office/drawing/2014/main" id="{90C50F79-267F-C188-74C7-67BBF835F5FB}"/>
              </a:ext>
            </a:extLst>
          </p:cNvPr>
          <p:cNvSpPr/>
          <p:nvPr/>
        </p:nvSpPr>
        <p:spPr>
          <a:xfrm>
            <a:off x="3762426" y="3029814"/>
            <a:ext cx="1489787" cy="506080"/>
          </a:xfrm>
          <a:prstGeom prst="cube">
            <a:avLst>
              <a:gd name="adj" fmla="val 65476"/>
            </a:avLst>
          </a:prstGeom>
          <a:solidFill>
            <a:srgbClr val="5BE6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6" name="Куб 55">
            <a:extLst>
              <a:ext uri="{FF2B5EF4-FFF2-40B4-BE49-F238E27FC236}">
                <a16:creationId xmlns:a16="http://schemas.microsoft.com/office/drawing/2014/main" id="{04F32612-CF30-F2D5-C630-E8001652A725}"/>
              </a:ext>
            </a:extLst>
          </p:cNvPr>
          <p:cNvSpPr/>
          <p:nvPr/>
        </p:nvSpPr>
        <p:spPr>
          <a:xfrm>
            <a:off x="3760243" y="2933761"/>
            <a:ext cx="1507849" cy="429577"/>
          </a:xfrm>
          <a:prstGeom prst="cube">
            <a:avLst>
              <a:gd name="adj" fmla="val 80362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57" name="Куб 56">
            <a:extLst>
              <a:ext uri="{FF2B5EF4-FFF2-40B4-BE49-F238E27FC236}">
                <a16:creationId xmlns:a16="http://schemas.microsoft.com/office/drawing/2014/main" id="{2EA87267-B8AF-7C89-7ACA-EAC2C022E902}"/>
              </a:ext>
            </a:extLst>
          </p:cNvPr>
          <p:cNvSpPr/>
          <p:nvPr/>
        </p:nvSpPr>
        <p:spPr>
          <a:xfrm>
            <a:off x="3760243" y="2848830"/>
            <a:ext cx="1507849" cy="429577"/>
          </a:xfrm>
          <a:prstGeom prst="cube">
            <a:avLst>
              <a:gd name="adj" fmla="val 80362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58" name="Куб 57">
            <a:extLst>
              <a:ext uri="{FF2B5EF4-FFF2-40B4-BE49-F238E27FC236}">
                <a16:creationId xmlns:a16="http://schemas.microsoft.com/office/drawing/2014/main" id="{41F711DE-74DA-FE6B-F6A5-D71853917273}"/>
              </a:ext>
            </a:extLst>
          </p:cNvPr>
          <p:cNvSpPr/>
          <p:nvPr/>
        </p:nvSpPr>
        <p:spPr>
          <a:xfrm>
            <a:off x="3768182" y="2693161"/>
            <a:ext cx="1489787" cy="506080"/>
          </a:xfrm>
          <a:prstGeom prst="cube">
            <a:avLst>
              <a:gd name="adj" fmla="val 65476"/>
            </a:avLst>
          </a:prstGeom>
          <a:solidFill>
            <a:srgbClr val="5BE6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9" name="Куб 58">
            <a:extLst>
              <a:ext uri="{FF2B5EF4-FFF2-40B4-BE49-F238E27FC236}">
                <a16:creationId xmlns:a16="http://schemas.microsoft.com/office/drawing/2014/main" id="{3C1EF349-ECF0-2AC2-31DA-060E928AD5FE}"/>
              </a:ext>
            </a:extLst>
          </p:cNvPr>
          <p:cNvSpPr/>
          <p:nvPr/>
        </p:nvSpPr>
        <p:spPr>
          <a:xfrm>
            <a:off x="3758400" y="2595163"/>
            <a:ext cx="1507849" cy="429577"/>
          </a:xfrm>
          <a:prstGeom prst="cube">
            <a:avLst>
              <a:gd name="adj" fmla="val 80362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60" name="Куб 59">
            <a:extLst>
              <a:ext uri="{FF2B5EF4-FFF2-40B4-BE49-F238E27FC236}">
                <a16:creationId xmlns:a16="http://schemas.microsoft.com/office/drawing/2014/main" id="{66B91BF9-4901-B9FC-8364-17A40F8F0F97}"/>
              </a:ext>
            </a:extLst>
          </p:cNvPr>
          <p:cNvSpPr/>
          <p:nvPr/>
        </p:nvSpPr>
        <p:spPr>
          <a:xfrm>
            <a:off x="3763263" y="2434386"/>
            <a:ext cx="1489787" cy="506080"/>
          </a:xfrm>
          <a:prstGeom prst="cube">
            <a:avLst>
              <a:gd name="adj" fmla="val 65476"/>
            </a:avLst>
          </a:prstGeom>
          <a:solidFill>
            <a:srgbClr val="5BE6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1" name="Куб 60">
            <a:extLst>
              <a:ext uri="{FF2B5EF4-FFF2-40B4-BE49-F238E27FC236}">
                <a16:creationId xmlns:a16="http://schemas.microsoft.com/office/drawing/2014/main" id="{89D70D83-063D-FDC7-BB7D-E2B490BE24D0}"/>
              </a:ext>
            </a:extLst>
          </p:cNvPr>
          <p:cNvSpPr/>
          <p:nvPr/>
        </p:nvSpPr>
        <p:spPr>
          <a:xfrm>
            <a:off x="3762292" y="2337747"/>
            <a:ext cx="1507849" cy="429577"/>
          </a:xfrm>
          <a:prstGeom prst="cube">
            <a:avLst>
              <a:gd name="adj" fmla="val 80362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62" name="Куб 61">
            <a:extLst>
              <a:ext uri="{FF2B5EF4-FFF2-40B4-BE49-F238E27FC236}">
                <a16:creationId xmlns:a16="http://schemas.microsoft.com/office/drawing/2014/main" id="{9EB29A52-74CD-AD17-61CD-3CE579BC08BB}"/>
              </a:ext>
            </a:extLst>
          </p:cNvPr>
          <p:cNvSpPr/>
          <p:nvPr/>
        </p:nvSpPr>
        <p:spPr>
          <a:xfrm>
            <a:off x="3762415" y="2255080"/>
            <a:ext cx="1507849" cy="429577"/>
          </a:xfrm>
          <a:prstGeom prst="cube">
            <a:avLst>
              <a:gd name="adj" fmla="val 80362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63" name="Куб 62">
            <a:extLst>
              <a:ext uri="{FF2B5EF4-FFF2-40B4-BE49-F238E27FC236}">
                <a16:creationId xmlns:a16="http://schemas.microsoft.com/office/drawing/2014/main" id="{A84D5433-CD81-72C2-D7E6-1D413D7367A4}"/>
              </a:ext>
            </a:extLst>
          </p:cNvPr>
          <p:cNvSpPr/>
          <p:nvPr/>
        </p:nvSpPr>
        <p:spPr>
          <a:xfrm>
            <a:off x="3765656" y="2092243"/>
            <a:ext cx="1489787" cy="506080"/>
          </a:xfrm>
          <a:prstGeom prst="cube">
            <a:avLst>
              <a:gd name="adj" fmla="val 65476"/>
            </a:avLst>
          </a:prstGeom>
          <a:solidFill>
            <a:srgbClr val="5BE6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6" name="Куб 575">
            <a:extLst>
              <a:ext uri="{FF2B5EF4-FFF2-40B4-BE49-F238E27FC236}">
                <a16:creationId xmlns:a16="http://schemas.microsoft.com/office/drawing/2014/main" id="{6B0FAB3E-FEDB-D9EC-6177-15A374B149E2}"/>
              </a:ext>
            </a:extLst>
          </p:cNvPr>
          <p:cNvSpPr/>
          <p:nvPr/>
        </p:nvSpPr>
        <p:spPr>
          <a:xfrm>
            <a:off x="3759276" y="1991209"/>
            <a:ext cx="1507849" cy="429577"/>
          </a:xfrm>
          <a:prstGeom prst="cube">
            <a:avLst>
              <a:gd name="adj" fmla="val 80362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577" name="Куб 576">
            <a:extLst>
              <a:ext uri="{FF2B5EF4-FFF2-40B4-BE49-F238E27FC236}">
                <a16:creationId xmlns:a16="http://schemas.microsoft.com/office/drawing/2014/main" id="{B8AF10E9-5FE1-D19C-3AC3-8EE93106097E}"/>
              </a:ext>
            </a:extLst>
          </p:cNvPr>
          <p:cNvSpPr/>
          <p:nvPr/>
        </p:nvSpPr>
        <p:spPr>
          <a:xfrm>
            <a:off x="3759456" y="1908266"/>
            <a:ext cx="1507849" cy="429577"/>
          </a:xfrm>
          <a:prstGeom prst="cube">
            <a:avLst>
              <a:gd name="adj" fmla="val 80362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578" name="Куб 577">
            <a:extLst>
              <a:ext uri="{FF2B5EF4-FFF2-40B4-BE49-F238E27FC236}">
                <a16:creationId xmlns:a16="http://schemas.microsoft.com/office/drawing/2014/main" id="{9C9DAB4E-BBA3-2C1C-1F1D-FFD1696CF29A}"/>
              </a:ext>
            </a:extLst>
          </p:cNvPr>
          <p:cNvSpPr/>
          <p:nvPr/>
        </p:nvSpPr>
        <p:spPr>
          <a:xfrm>
            <a:off x="3759456" y="1756039"/>
            <a:ext cx="1489787" cy="506080"/>
          </a:xfrm>
          <a:prstGeom prst="cube">
            <a:avLst>
              <a:gd name="adj" fmla="val 65476"/>
            </a:avLst>
          </a:prstGeom>
          <a:solidFill>
            <a:srgbClr val="5BE6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9" name="Куб 578">
            <a:extLst>
              <a:ext uri="{FF2B5EF4-FFF2-40B4-BE49-F238E27FC236}">
                <a16:creationId xmlns:a16="http://schemas.microsoft.com/office/drawing/2014/main" id="{F3D7552B-E572-7EC9-03DB-48B811E48E03}"/>
              </a:ext>
            </a:extLst>
          </p:cNvPr>
          <p:cNvSpPr/>
          <p:nvPr/>
        </p:nvSpPr>
        <p:spPr>
          <a:xfrm>
            <a:off x="3756043" y="1662597"/>
            <a:ext cx="1507849" cy="429577"/>
          </a:xfrm>
          <a:prstGeom prst="cube">
            <a:avLst>
              <a:gd name="adj" fmla="val 80362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580" name="Куб 579">
            <a:extLst>
              <a:ext uri="{FF2B5EF4-FFF2-40B4-BE49-F238E27FC236}">
                <a16:creationId xmlns:a16="http://schemas.microsoft.com/office/drawing/2014/main" id="{585FB44A-3A57-FE70-BE85-9B21475B5305}"/>
              </a:ext>
            </a:extLst>
          </p:cNvPr>
          <p:cNvSpPr/>
          <p:nvPr/>
        </p:nvSpPr>
        <p:spPr>
          <a:xfrm>
            <a:off x="3762538" y="1498493"/>
            <a:ext cx="1489787" cy="506080"/>
          </a:xfrm>
          <a:prstGeom prst="cube">
            <a:avLst>
              <a:gd name="adj" fmla="val 65476"/>
            </a:avLst>
          </a:prstGeom>
          <a:solidFill>
            <a:srgbClr val="5BE6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81" name="Куб 580">
            <a:extLst>
              <a:ext uri="{FF2B5EF4-FFF2-40B4-BE49-F238E27FC236}">
                <a16:creationId xmlns:a16="http://schemas.microsoft.com/office/drawing/2014/main" id="{5ED4D325-2A55-8ABA-7ED2-5695D9D2439E}"/>
              </a:ext>
            </a:extLst>
          </p:cNvPr>
          <p:cNvSpPr/>
          <p:nvPr/>
        </p:nvSpPr>
        <p:spPr>
          <a:xfrm>
            <a:off x="3756157" y="1397460"/>
            <a:ext cx="1507849" cy="429577"/>
          </a:xfrm>
          <a:prstGeom prst="cube">
            <a:avLst>
              <a:gd name="adj" fmla="val 80362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582" name="Куб 581">
            <a:extLst>
              <a:ext uri="{FF2B5EF4-FFF2-40B4-BE49-F238E27FC236}">
                <a16:creationId xmlns:a16="http://schemas.microsoft.com/office/drawing/2014/main" id="{9D685FC5-E600-2658-BC75-BAC85AEF9F9D}"/>
              </a:ext>
            </a:extLst>
          </p:cNvPr>
          <p:cNvSpPr/>
          <p:nvPr/>
        </p:nvSpPr>
        <p:spPr>
          <a:xfrm>
            <a:off x="3756281" y="1314793"/>
            <a:ext cx="1507849" cy="429577"/>
          </a:xfrm>
          <a:prstGeom prst="cube">
            <a:avLst>
              <a:gd name="adj" fmla="val 80362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583" name="Куб 582">
            <a:extLst>
              <a:ext uri="{FF2B5EF4-FFF2-40B4-BE49-F238E27FC236}">
                <a16:creationId xmlns:a16="http://schemas.microsoft.com/office/drawing/2014/main" id="{5875A7E4-B712-50B5-A9EA-B446A3D9F0FD}"/>
              </a:ext>
            </a:extLst>
          </p:cNvPr>
          <p:cNvSpPr/>
          <p:nvPr/>
        </p:nvSpPr>
        <p:spPr>
          <a:xfrm>
            <a:off x="3756281" y="1162566"/>
            <a:ext cx="1489787" cy="506080"/>
          </a:xfrm>
          <a:prstGeom prst="cube">
            <a:avLst>
              <a:gd name="adj" fmla="val 65476"/>
            </a:avLst>
          </a:prstGeom>
          <a:solidFill>
            <a:srgbClr val="5BE6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84" name="Куб 583">
            <a:extLst>
              <a:ext uri="{FF2B5EF4-FFF2-40B4-BE49-F238E27FC236}">
                <a16:creationId xmlns:a16="http://schemas.microsoft.com/office/drawing/2014/main" id="{AEAF16C6-EC71-3F04-AC5B-E729D3B984BE}"/>
              </a:ext>
            </a:extLst>
          </p:cNvPr>
          <p:cNvSpPr/>
          <p:nvPr/>
        </p:nvSpPr>
        <p:spPr>
          <a:xfrm>
            <a:off x="3754771" y="1062648"/>
            <a:ext cx="1507849" cy="429577"/>
          </a:xfrm>
          <a:prstGeom prst="cube">
            <a:avLst>
              <a:gd name="adj" fmla="val 80362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585" name="TextBox 584">
            <a:extLst>
              <a:ext uri="{FF2B5EF4-FFF2-40B4-BE49-F238E27FC236}">
                <a16:creationId xmlns:a16="http://schemas.microsoft.com/office/drawing/2014/main" id="{0DBF7B92-574B-0393-AB11-1D0DCC56368C}"/>
              </a:ext>
            </a:extLst>
          </p:cNvPr>
          <p:cNvSpPr txBox="1"/>
          <p:nvPr/>
        </p:nvSpPr>
        <p:spPr>
          <a:xfrm>
            <a:off x="3915068" y="1420322"/>
            <a:ext cx="221060" cy="246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/>
              <a:t>A</a:t>
            </a:r>
            <a:endParaRPr lang="ru-RU" sz="1600" i="1"/>
          </a:p>
        </p:txBody>
      </p:sp>
      <p:sp>
        <p:nvSpPr>
          <p:cNvPr id="586" name="TextBox 585">
            <a:extLst>
              <a:ext uri="{FF2B5EF4-FFF2-40B4-BE49-F238E27FC236}">
                <a16:creationId xmlns:a16="http://schemas.microsoft.com/office/drawing/2014/main" id="{B70D8559-5317-BC71-9A22-F2098A7AD2AB}"/>
              </a:ext>
            </a:extLst>
          </p:cNvPr>
          <p:cNvSpPr txBox="1"/>
          <p:nvPr/>
        </p:nvSpPr>
        <p:spPr>
          <a:xfrm>
            <a:off x="3904740" y="1214252"/>
            <a:ext cx="216386" cy="246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/>
              <a:t>B</a:t>
            </a:r>
            <a:endParaRPr lang="ru-RU" sz="1600" i="1"/>
          </a:p>
        </p:txBody>
      </p:sp>
      <p:sp>
        <p:nvSpPr>
          <p:cNvPr id="587" name="TextBox 586">
            <a:extLst>
              <a:ext uri="{FF2B5EF4-FFF2-40B4-BE49-F238E27FC236}">
                <a16:creationId xmlns:a16="http://schemas.microsoft.com/office/drawing/2014/main" id="{F32BDF2A-484C-612D-1FC9-6BBBB9E6E2B0}"/>
              </a:ext>
            </a:extLst>
          </p:cNvPr>
          <p:cNvSpPr txBox="1"/>
          <p:nvPr/>
        </p:nvSpPr>
        <p:spPr>
          <a:xfrm>
            <a:off x="267698" y="3918667"/>
            <a:ext cx="1148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Periodic structure</a:t>
            </a:r>
            <a:r>
              <a:rPr lang="ru-RU" sz="1000"/>
              <a:t>:</a:t>
            </a:r>
          </a:p>
          <a:p>
            <a:r>
              <a:rPr lang="en-GB" sz="1000"/>
              <a:t>BABABABAB</a:t>
            </a:r>
            <a:r>
              <a:rPr lang="en-US" sz="1000"/>
              <a:t>ABA</a:t>
            </a:r>
            <a:r>
              <a:rPr lang="en-GB" sz="1000"/>
              <a:t>…</a:t>
            </a:r>
            <a:endParaRPr lang="ru-RU" sz="1000"/>
          </a:p>
        </p:txBody>
      </p:sp>
      <p:sp>
        <p:nvSpPr>
          <p:cNvPr id="588" name="Куб 587">
            <a:extLst>
              <a:ext uri="{FF2B5EF4-FFF2-40B4-BE49-F238E27FC236}">
                <a16:creationId xmlns:a16="http://schemas.microsoft.com/office/drawing/2014/main" id="{DB89720B-FB27-F930-8B38-14907B3A8548}"/>
              </a:ext>
            </a:extLst>
          </p:cNvPr>
          <p:cNvSpPr/>
          <p:nvPr/>
        </p:nvSpPr>
        <p:spPr>
          <a:xfrm>
            <a:off x="332274" y="1150127"/>
            <a:ext cx="1489787" cy="506080"/>
          </a:xfrm>
          <a:prstGeom prst="cube">
            <a:avLst>
              <a:gd name="adj" fmla="val 65476"/>
            </a:avLst>
          </a:prstGeom>
          <a:solidFill>
            <a:srgbClr val="5BE6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89" name="Куб 588">
            <a:extLst>
              <a:ext uri="{FF2B5EF4-FFF2-40B4-BE49-F238E27FC236}">
                <a16:creationId xmlns:a16="http://schemas.microsoft.com/office/drawing/2014/main" id="{19B33325-4F8C-811D-2E89-1A7EA239BD65}"/>
              </a:ext>
            </a:extLst>
          </p:cNvPr>
          <p:cNvSpPr/>
          <p:nvPr/>
        </p:nvSpPr>
        <p:spPr>
          <a:xfrm>
            <a:off x="330764" y="1050209"/>
            <a:ext cx="1507849" cy="429577"/>
          </a:xfrm>
          <a:prstGeom prst="cube">
            <a:avLst>
              <a:gd name="adj" fmla="val 80362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590" name="TextBox 589">
            <a:extLst>
              <a:ext uri="{FF2B5EF4-FFF2-40B4-BE49-F238E27FC236}">
                <a16:creationId xmlns:a16="http://schemas.microsoft.com/office/drawing/2014/main" id="{9F2710D3-9B94-5096-23EF-D1003844AA6C}"/>
              </a:ext>
            </a:extLst>
          </p:cNvPr>
          <p:cNvSpPr txBox="1"/>
          <p:nvPr/>
        </p:nvSpPr>
        <p:spPr>
          <a:xfrm>
            <a:off x="3673538" y="3910064"/>
            <a:ext cx="17415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/>
              <a:t>Quasiperiodic structure</a:t>
            </a:r>
            <a:r>
              <a:rPr lang="ru-RU" sz="1000"/>
              <a:t>:</a:t>
            </a:r>
            <a:endParaRPr lang="en-GB" sz="1000"/>
          </a:p>
          <a:p>
            <a:r>
              <a:rPr lang="ru-RU" sz="1000"/>
              <a:t>BABBABABBABBABABBABAB</a:t>
            </a:r>
          </a:p>
        </p:txBody>
      </p:sp>
      <p:sp>
        <p:nvSpPr>
          <p:cNvPr id="591" name="Куб 590">
            <a:extLst>
              <a:ext uri="{FF2B5EF4-FFF2-40B4-BE49-F238E27FC236}">
                <a16:creationId xmlns:a16="http://schemas.microsoft.com/office/drawing/2014/main" id="{D93E34A3-C62C-9F5A-3D76-CCAEC33EB388}"/>
              </a:ext>
            </a:extLst>
          </p:cNvPr>
          <p:cNvSpPr/>
          <p:nvPr/>
        </p:nvSpPr>
        <p:spPr>
          <a:xfrm>
            <a:off x="2009892" y="1041058"/>
            <a:ext cx="1507849" cy="429577"/>
          </a:xfrm>
          <a:prstGeom prst="cube">
            <a:avLst>
              <a:gd name="adj" fmla="val 80362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592" name="TextBox 591">
            <a:extLst>
              <a:ext uri="{FF2B5EF4-FFF2-40B4-BE49-F238E27FC236}">
                <a16:creationId xmlns:a16="http://schemas.microsoft.com/office/drawing/2014/main" id="{45623F02-447A-F536-D08D-C50210B4F36A}"/>
              </a:ext>
            </a:extLst>
          </p:cNvPr>
          <p:cNvSpPr txBox="1"/>
          <p:nvPr/>
        </p:nvSpPr>
        <p:spPr>
          <a:xfrm>
            <a:off x="1901568" y="3867846"/>
            <a:ext cx="1303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/>
              <a:t>Disordered structure</a:t>
            </a:r>
            <a:r>
              <a:rPr lang="ru-RU" sz="1000"/>
              <a:t>:</a:t>
            </a:r>
          </a:p>
          <a:p>
            <a:r>
              <a:rPr lang="ru-RU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BBBABABAABAAA</a:t>
            </a:r>
            <a:endParaRPr lang="ru-RU" sz="1000"/>
          </a:p>
        </p:txBody>
      </p:sp>
      <p:sp>
        <p:nvSpPr>
          <p:cNvPr id="593" name="Прямоугольник 592">
            <a:extLst>
              <a:ext uri="{FF2B5EF4-FFF2-40B4-BE49-F238E27FC236}">
                <a16:creationId xmlns:a16="http://schemas.microsoft.com/office/drawing/2014/main" id="{FC84ACFD-CB27-3E23-1DE1-F8365AAAF87D}"/>
              </a:ext>
            </a:extLst>
          </p:cNvPr>
          <p:cNvSpPr/>
          <p:nvPr/>
        </p:nvSpPr>
        <p:spPr>
          <a:xfrm>
            <a:off x="5250657" y="1024504"/>
            <a:ext cx="119875" cy="2687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4" name="Прямоугольник 593">
            <a:extLst>
              <a:ext uri="{FF2B5EF4-FFF2-40B4-BE49-F238E27FC236}">
                <a16:creationId xmlns:a16="http://schemas.microsoft.com/office/drawing/2014/main" id="{F68A8799-2E19-909A-3EBB-C53EFBC19D5A}"/>
              </a:ext>
            </a:extLst>
          </p:cNvPr>
          <p:cNvSpPr/>
          <p:nvPr/>
        </p:nvSpPr>
        <p:spPr>
          <a:xfrm>
            <a:off x="1817488" y="1018975"/>
            <a:ext cx="119875" cy="2687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5" name="Прямоугольник 594">
            <a:extLst>
              <a:ext uri="{FF2B5EF4-FFF2-40B4-BE49-F238E27FC236}">
                <a16:creationId xmlns:a16="http://schemas.microsoft.com/office/drawing/2014/main" id="{748906A1-0263-110F-8831-142E058CFB4B}"/>
              </a:ext>
            </a:extLst>
          </p:cNvPr>
          <p:cNvSpPr/>
          <p:nvPr/>
        </p:nvSpPr>
        <p:spPr>
          <a:xfrm>
            <a:off x="3514003" y="987372"/>
            <a:ext cx="119875" cy="2687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6" name="TextBox 595">
                <a:extLst>
                  <a:ext uri="{FF2B5EF4-FFF2-40B4-BE49-F238E27FC236}">
                    <a16:creationId xmlns:a16="http://schemas.microsoft.com/office/drawing/2014/main" id="{A982A096-8CDB-5C20-48A6-5B3557CCF1BD}"/>
                  </a:ext>
                </a:extLst>
              </p:cNvPr>
              <p:cNvSpPr txBox="1"/>
              <p:nvPr/>
            </p:nvSpPr>
            <p:spPr>
              <a:xfrm>
                <a:off x="244538" y="4586480"/>
                <a:ext cx="4927557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/>
                  <a:t>The figure shows: the quasiperiodic </a:t>
                </a:r>
                <a:r>
                  <a:rPr lang="ru-RU" err="1"/>
                  <a:t>structure</a:t>
                </a:r>
                <a:r>
                  <a:rPr lang="ru-RU"/>
                  <a:t> </a:t>
                </a:r>
                <a:r>
                  <a:rPr lang="ru-RU" err="1"/>
                  <a:t>obtained</a:t>
                </a:r>
                <a:r>
                  <a:rPr lang="ru-RU"/>
                  <a:t> for the Fibonacci series member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ru-RU"/>
                  <a:t>; </a:t>
                </a:r>
                <a:r>
                  <a:rPr lang="ru-RU" err="1"/>
                  <a:t>periodic</a:t>
                </a:r>
                <a:r>
                  <a:rPr lang="ru-RU"/>
                  <a:t> </a:t>
                </a:r>
                <a:r>
                  <a:rPr lang="ru-RU" err="1"/>
                  <a:t>structure</a:t>
                </a:r>
                <a:r>
                  <a:rPr lang="ru-RU"/>
                  <a:t>; and </a:t>
                </a:r>
                <a:r>
                  <a:rPr lang="ru-RU" err="1"/>
                  <a:t>an</a:t>
                </a:r>
                <a:r>
                  <a:rPr lang="ru-RU"/>
                  <a:t> </a:t>
                </a:r>
                <a:r>
                  <a:rPr lang="en-US"/>
                  <a:t>dis</a:t>
                </a:r>
                <a:r>
                  <a:rPr lang="ru-RU" err="1"/>
                  <a:t>ordered</a:t>
                </a:r>
                <a:r>
                  <a:rPr lang="ru-RU"/>
                  <a:t> </a:t>
                </a:r>
                <a:r>
                  <a:rPr lang="ru-RU" err="1"/>
                  <a:t>structure</a:t>
                </a:r>
                <a:r>
                  <a:rPr lang="ru-RU"/>
                  <a:t> </a:t>
                </a:r>
                <a:r>
                  <a:rPr lang="ru-RU" err="1"/>
                  <a:t>obtained</a:t>
                </a:r>
                <a:r>
                  <a:rPr lang="ru-RU"/>
                  <a:t> using a </a:t>
                </a:r>
                <a:r>
                  <a:rPr lang="ru-RU" err="1"/>
                  <a:t>random</a:t>
                </a:r>
                <a:r>
                  <a:rPr lang="ru-RU"/>
                  <a:t> number </a:t>
                </a:r>
                <a:r>
                  <a:rPr lang="ru-RU" err="1"/>
                  <a:t>generator</a:t>
                </a:r>
                <a:r>
                  <a:rPr lang="ru-RU"/>
                  <a:t>.</a:t>
                </a:r>
              </a:p>
            </p:txBody>
          </p:sp>
        </mc:Choice>
        <mc:Fallback xmlns="">
          <p:sp>
            <p:nvSpPr>
              <p:cNvPr id="596" name="TextBox 595">
                <a:extLst>
                  <a:ext uri="{FF2B5EF4-FFF2-40B4-BE49-F238E27FC236}">
                    <a16:creationId xmlns:a16="http://schemas.microsoft.com/office/drawing/2014/main" id="{A982A096-8CDB-5C20-48A6-5B3557CCF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38" y="4586480"/>
                <a:ext cx="4927557" cy="1200329"/>
              </a:xfrm>
              <a:prstGeom prst="rect">
                <a:avLst/>
              </a:prstGeom>
              <a:blipFill>
                <a:blip r:embed="rId3"/>
                <a:stretch>
                  <a:fillRect l="-990" t="-2538" r="-1114" b="-71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7" name="TextBox 596">
                <a:extLst>
                  <a:ext uri="{FF2B5EF4-FFF2-40B4-BE49-F238E27FC236}">
                    <a16:creationId xmlns:a16="http://schemas.microsoft.com/office/drawing/2014/main" id="{CFD64422-6202-7C54-BB6E-E477E1E0775A}"/>
                  </a:ext>
                </a:extLst>
              </p:cNvPr>
              <p:cNvSpPr txBox="1"/>
              <p:nvPr/>
            </p:nvSpPr>
            <p:spPr>
              <a:xfrm>
                <a:off x="4895470" y="3614487"/>
                <a:ext cx="26459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597" name="TextBox 596">
                <a:extLst>
                  <a:ext uri="{FF2B5EF4-FFF2-40B4-BE49-F238E27FC236}">
                    <a16:creationId xmlns:a16="http://schemas.microsoft.com/office/drawing/2014/main" id="{CFD64422-6202-7C54-BB6E-E477E1E07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470" y="3614487"/>
                <a:ext cx="264592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8" name="TextBox 597">
                <a:extLst>
                  <a:ext uri="{FF2B5EF4-FFF2-40B4-BE49-F238E27FC236}">
                    <a16:creationId xmlns:a16="http://schemas.microsoft.com/office/drawing/2014/main" id="{F1BA3F7E-0A85-D8F3-2313-FA4D5A882B3C}"/>
                  </a:ext>
                </a:extLst>
              </p:cNvPr>
              <p:cNvSpPr txBox="1"/>
              <p:nvPr/>
            </p:nvSpPr>
            <p:spPr>
              <a:xfrm>
                <a:off x="5505866" y="3915402"/>
                <a:ext cx="307385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𝐵𝐴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598" name="TextBox 597">
                <a:extLst>
                  <a:ext uri="{FF2B5EF4-FFF2-40B4-BE49-F238E27FC236}">
                    <a16:creationId xmlns:a16="http://schemas.microsoft.com/office/drawing/2014/main" id="{F1BA3F7E-0A85-D8F3-2313-FA4D5A882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866" y="3915402"/>
                <a:ext cx="307385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9" name="TextBox 598">
                <a:extLst>
                  <a:ext uri="{FF2B5EF4-FFF2-40B4-BE49-F238E27FC236}">
                    <a16:creationId xmlns:a16="http://schemas.microsoft.com/office/drawing/2014/main" id="{ED2FFBD3-A9B4-3EFE-5840-3131C7EC7262}"/>
                  </a:ext>
                </a:extLst>
              </p:cNvPr>
              <p:cNvSpPr txBox="1"/>
              <p:nvPr/>
            </p:nvSpPr>
            <p:spPr>
              <a:xfrm>
                <a:off x="5704599" y="4321850"/>
                <a:ext cx="3673587" cy="286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i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ru-RU" i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endParaRPr lang="en-US" i="1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𝐵𝐴</m:t>
                    </m:r>
                  </m:oMath>
                </a14:m>
                <a:r>
                  <a:rPr lang="ru-RU" i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endParaRPr lang="en-US" i="1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𝐵𝐴𝐵</m:t>
                    </m:r>
                  </m:oMath>
                </a14:m>
                <a:r>
                  <a:rPr lang="ru-RU" i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endParaRPr lang="en-US" i="1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𝐵𝐴𝐵𝐵𝐴</m:t>
                    </m:r>
                  </m:oMath>
                </a14:m>
                <a:r>
                  <a:rPr lang="ru-RU" i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endParaRPr lang="en-US" i="1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𝐵𝐴𝐵𝐵𝐴𝐵𝐴𝐵</m:t>
                    </m:r>
                  </m:oMath>
                </a14:m>
                <a:r>
                  <a:rPr lang="ru-RU" i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endParaRPr lang="en-US" i="1"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𝐵𝐴𝐵𝐵𝐴𝐵𝐴𝐵𝐵𝐴𝐵𝐵𝐴</m:t>
                    </m:r>
                  </m:oMath>
                </a14:m>
                <a:r>
                  <a:rPr lang="ru-RU" i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endParaRPr lang="en-US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BABBABABBABBABABBABAB</a:t>
                </a:r>
              </a:p>
              <a:p>
                <a:endParaRPr lang="en-US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ru-RU" i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ru-RU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9" name="TextBox 598">
                <a:extLst>
                  <a:ext uri="{FF2B5EF4-FFF2-40B4-BE49-F238E27FC236}">
                    <a16:creationId xmlns:a16="http://schemas.microsoft.com/office/drawing/2014/main" id="{ED2FFBD3-A9B4-3EFE-5840-3131C7EC7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599" y="4321850"/>
                <a:ext cx="3673587" cy="2862322"/>
              </a:xfrm>
              <a:prstGeom prst="rect">
                <a:avLst/>
              </a:prstGeom>
              <a:blipFill>
                <a:blip r:embed="rId6"/>
                <a:stretch>
                  <a:fillRect t="-14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0" name="TextBox 599">
                <a:extLst>
                  <a:ext uri="{FF2B5EF4-FFF2-40B4-BE49-F238E27FC236}">
                    <a16:creationId xmlns:a16="http://schemas.microsoft.com/office/drawing/2014/main" id="{86767506-7651-CDB7-F102-AE7B192B5195}"/>
                  </a:ext>
                </a:extLst>
              </p:cNvPr>
              <p:cNvSpPr txBox="1"/>
              <p:nvPr/>
            </p:nvSpPr>
            <p:spPr>
              <a:xfrm>
                <a:off x="5666503" y="742230"/>
                <a:ext cx="3964739" cy="13643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215900" algn="just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F</m:t>
                    </m:r>
                    <m:d>
                      <m: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𝒌</m:t>
                        </m:r>
                      </m:e>
                    </m:d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𝑁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ru-RU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ru-RU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exp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ru-RU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𝒌</m:t>
                            </m:r>
                            <m:sSub>
                              <m:sSub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r>
                  <a:rPr lang="ru-RU">
                    <a:effectLst/>
                    <a:ea typeface="Times New Roman" panose="02020603050405020304" pitchFamily="18" charset="0"/>
                  </a:rPr>
                  <a:t> </a:t>
                </a:r>
              </a:p>
              <a:p>
                <a:pPr indent="215900" algn="just"/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ru-RU">
                    <a:effectLst/>
                    <a:ea typeface="Times New Roman" panose="02020603050405020304" pitchFamily="18" charset="0"/>
                  </a:rPr>
                  <a:t> – </a:t>
                </a:r>
                <a:r>
                  <a:rPr lang="en-US">
                    <a:effectLst/>
                    <a:ea typeface="Times New Roman" panose="02020603050405020304" pitchFamily="18" charset="0"/>
                  </a:rPr>
                  <a:t>number of layers, </a:t>
                </a:r>
                <a:endParaRPr lang="ru-RU" b="1" i="1">
                  <a:effectLst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ru-RU">
                    <a:effectLst/>
                    <a:ea typeface="Times New Roman" panose="02020603050405020304" pitchFamily="18" charset="0"/>
                  </a:rPr>
                  <a:t> – </a:t>
                </a:r>
                <a:r>
                  <a:rPr lang="pt-BR">
                    <a:ea typeface="Times New Roman" panose="02020603050405020304" pitchFamily="18" charset="0"/>
                  </a:rPr>
                  <a:t>spatial position of layers</a:t>
                </a:r>
                <a:r>
                  <a:rPr lang="ru-RU">
                    <a:effectLst/>
                    <a:ea typeface="Times New Roman" panose="02020603050405020304" pitchFamily="18" charset="0"/>
                  </a:rPr>
                  <a:t>,</a:t>
                </a:r>
                <a:endParaRPr lang="ru-RU" b="1" i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ru-RU">
                    <a:effectLst/>
                    <a:ea typeface="Times New Roman" panose="02020603050405020304" pitchFamily="18" charset="0"/>
                  </a:rPr>
                  <a:t> – </a:t>
                </a:r>
                <a:r>
                  <a:rPr lang="en-US">
                    <a:effectLst/>
                    <a:ea typeface="Times New Roman" panose="02020603050405020304" pitchFamily="18" charset="0"/>
                  </a:rPr>
                  <a:t>wave-vector</a:t>
                </a:r>
                <a:r>
                  <a:rPr lang="ru-RU">
                    <a:effectLst/>
                    <a:ea typeface="Times New Roman" panose="02020603050405020304" pitchFamily="18" charset="0"/>
                  </a:rPr>
                  <a:t>. </a:t>
                </a:r>
                <a:endParaRPr lang="ru-RU"/>
              </a:p>
            </p:txBody>
          </p:sp>
        </mc:Choice>
        <mc:Fallback xmlns="">
          <p:sp>
            <p:nvSpPr>
              <p:cNvPr id="600" name="TextBox 599">
                <a:extLst>
                  <a:ext uri="{FF2B5EF4-FFF2-40B4-BE49-F238E27FC236}">
                    <a16:creationId xmlns:a16="http://schemas.microsoft.com/office/drawing/2014/main" id="{86767506-7651-CDB7-F102-AE7B192B5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503" y="742230"/>
                <a:ext cx="3964739" cy="1364348"/>
              </a:xfrm>
              <a:prstGeom prst="rect">
                <a:avLst/>
              </a:prstGeom>
              <a:blipFill>
                <a:blip r:embed="rId7"/>
                <a:stretch>
                  <a:fillRect t="-32143"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5" name="Picture 6">
            <a:extLst>
              <a:ext uri="{FF2B5EF4-FFF2-40B4-BE49-F238E27FC236}">
                <a16:creationId xmlns:a16="http://schemas.microsoft.com/office/drawing/2014/main" id="{37E5159C-2665-49B2-1752-0CA9B3ED90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5" t="26298" r="22063" b="22746"/>
          <a:stretch/>
        </p:blipFill>
        <p:spPr bwMode="auto">
          <a:xfrm>
            <a:off x="9146914" y="3705390"/>
            <a:ext cx="1562853" cy="136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6" name="TextBox 605">
            <a:extLst>
              <a:ext uri="{FF2B5EF4-FFF2-40B4-BE49-F238E27FC236}">
                <a16:creationId xmlns:a16="http://schemas.microsoft.com/office/drawing/2014/main" id="{7F67BDB7-CCF9-494D-BF2F-048B9ACAC4A4}"/>
              </a:ext>
            </a:extLst>
          </p:cNvPr>
          <p:cNvSpPr txBox="1"/>
          <p:nvPr/>
        </p:nvSpPr>
        <p:spPr>
          <a:xfrm>
            <a:off x="8673269" y="5060495"/>
            <a:ext cx="2524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This talk about system like one-dimentional</a:t>
            </a:r>
            <a:r>
              <a:rPr lang="ru-RU" sz="1400"/>
              <a:t> </a:t>
            </a:r>
            <a:r>
              <a:rPr lang="en-US" sz="1400"/>
              <a:t>P</a:t>
            </a:r>
            <a:r>
              <a:rPr lang="pt-BR" sz="1400"/>
              <a:t>enrose mosaic</a:t>
            </a:r>
            <a:endParaRPr lang="ru-RU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81E029-C1F7-C369-157E-C62DE2ACE6F1}"/>
                  </a:ext>
                </a:extLst>
              </p:cNvPr>
              <p:cNvSpPr txBox="1"/>
              <p:nvPr/>
            </p:nvSpPr>
            <p:spPr>
              <a:xfrm>
                <a:off x="8834951" y="1353478"/>
                <a:ext cx="2928238" cy="697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hh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0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81E029-C1F7-C369-157E-C62DE2ACE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951" y="1353478"/>
                <a:ext cx="2928238" cy="6976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F4DC386-1E0C-26C2-A62F-CE5DE1AD9995}"/>
                  </a:ext>
                </a:extLst>
              </p:cNvPr>
              <p:cNvSpPr txBox="1"/>
              <p:nvPr/>
            </p:nvSpPr>
            <p:spPr>
              <a:xfrm>
                <a:off x="5840837" y="2446603"/>
                <a:ext cx="5108771" cy="69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𝑑𝑧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𝑖𝐺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ru-RU" sz="20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F4DC386-1E0C-26C2-A62F-CE5DE1AD9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837" y="2446603"/>
                <a:ext cx="5108771" cy="6943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4902C2D-D32A-C184-972C-B9FB7FF00E97}"/>
              </a:ext>
            </a:extLst>
          </p:cNvPr>
          <p:cNvGrpSpPr/>
          <p:nvPr/>
        </p:nvGrpSpPr>
        <p:grpSpPr>
          <a:xfrm>
            <a:off x="11072262" y="6255656"/>
            <a:ext cx="1063112" cy="544286"/>
            <a:chOff x="11072262" y="6255656"/>
            <a:chExt cx="1063112" cy="544286"/>
          </a:xfrm>
          <a:solidFill>
            <a:schemeClr val="bg1">
              <a:lumMod val="95000"/>
            </a:schemeClr>
          </a:solidFill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14FF775B-D67F-84A1-E2CD-8709C8842EFE}"/>
                </a:ext>
              </a:extLst>
            </p:cNvPr>
            <p:cNvSpPr/>
            <p:nvPr/>
          </p:nvSpPr>
          <p:spPr>
            <a:xfrm>
              <a:off x="11108548" y="6255656"/>
              <a:ext cx="1004577" cy="544286"/>
            </a:xfrm>
            <a:prstGeom prst="round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F784836-6798-E4E8-FE64-664882356045}"/>
                </a:ext>
              </a:extLst>
            </p:cNvPr>
            <p:cNvSpPr txBox="1"/>
            <p:nvPr/>
          </p:nvSpPr>
          <p:spPr>
            <a:xfrm>
              <a:off x="11072262" y="6304223"/>
              <a:ext cx="1063112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+mn-lt"/>
                </a:rPr>
                <a:t>19 / 28</a:t>
              </a:r>
              <a:endParaRPr lang="ru-RU" sz="24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2730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194D7F-AA25-84FC-7A56-0A477F28FA5D}"/>
              </a:ext>
            </a:extLst>
          </p:cNvPr>
          <p:cNvSpPr txBox="1"/>
          <p:nvPr/>
        </p:nvSpPr>
        <p:spPr>
          <a:xfrm>
            <a:off x="4430078" y="304800"/>
            <a:ext cx="2988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OUTLINE</a:t>
            </a:r>
            <a:endParaRPr lang="ru-RU" sz="4400" b="1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1BC1E2-5B21-4BE4-E965-D9585C20355B}"/>
              </a:ext>
            </a:extLst>
          </p:cNvPr>
          <p:cNvSpPr txBox="1"/>
          <p:nvPr/>
        </p:nvSpPr>
        <p:spPr>
          <a:xfrm>
            <a:off x="518735" y="1218620"/>
            <a:ext cx="664919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200"/>
              </a:spcAft>
              <a:buFont typeface="Wingdings" panose="05000000000000000000" pitchFamily="2" charset="2"/>
              <a:buChar char="Ø"/>
            </a:pPr>
            <a:r>
              <a:rPr lang="en-US" sz="3600"/>
              <a:t> Polarized neutron reflectometry</a:t>
            </a:r>
          </a:p>
          <a:p>
            <a:pPr marL="285750" indent="-285750">
              <a:spcAft>
                <a:spcPts val="4200"/>
              </a:spcAft>
              <a:buFont typeface="Wingdings" panose="05000000000000000000" pitchFamily="2" charset="2"/>
              <a:buChar char="Ø"/>
            </a:pPr>
            <a:r>
              <a:rPr lang="en-US" sz="3600"/>
              <a:t> Secondary radiation registration</a:t>
            </a:r>
            <a:endParaRPr lang="ru-RU" sz="3600"/>
          </a:p>
          <a:p>
            <a:pPr marL="285750" indent="-285750">
              <a:spcAft>
                <a:spcPts val="4200"/>
              </a:spcAft>
              <a:buFont typeface="Wingdings" panose="05000000000000000000" pitchFamily="2" charset="2"/>
              <a:buChar char="Ø"/>
            </a:pPr>
            <a:r>
              <a:rPr lang="en-US" sz="3600"/>
              <a:t> Enhanced neutron wave field</a:t>
            </a:r>
          </a:p>
          <a:p>
            <a:pPr marL="285750" indent="-285750">
              <a:spcAft>
                <a:spcPts val="4200"/>
              </a:spcAft>
              <a:buFont typeface="Wingdings" panose="05000000000000000000" pitchFamily="2" charset="2"/>
              <a:buChar char="Ø"/>
            </a:pPr>
            <a:r>
              <a:rPr lang="en-US" sz="3600"/>
              <a:t> Periodic supelattice</a:t>
            </a:r>
          </a:p>
          <a:p>
            <a:pPr marL="285750" indent="-285750">
              <a:spcAft>
                <a:spcPts val="4200"/>
              </a:spcAft>
              <a:buFont typeface="Wingdings" panose="05000000000000000000" pitchFamily="2" charset="2"/>
              <a:buChar char="Ø"/>
            </a:pPr>
            <a:r>
              <a:rPr lang="en-US" sz="3600"/>
              <a:t> Fibonacci layered systems</a:t>
            </a:r>
            <a:endParaRPr lang="ru-RU" sz="3600"/>
          </a:p>
        </p:txBody>
      </p:sp>
    </p:spTree>
    <p:extLst>
      <p:ext uri="{BB962C8B-B14F-4D97-AF65-F5344CB8AC3E}">
        <p14:creationId xmlns:p14="http://schemas.microsoft.com/office/powerpoint/2010/main" val="3402246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550B59-B8F1-3C39-73E6-F45D830572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0233" r="39954" b="-510"/>
          <a:stretch/>
        </p:blipFill>
        <p:spPr>
          <a:xfrm>
            <a:off x="6233236" y="614829"/>
            <a:ext cx="3799740" cy="23859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16CC46-10AB-99E2-B4B9-37845AF291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1017"/>
          <a:stretch/>
        </p:blipFill>
        <p:spPr>
          <a:xfrm>
            <a:off x="636574" y="741336"/>
            <a:ext cx="6216668" cy="5340460"/>
          </a:xfrm>
          <a:prstGeom prst="rect">
            <a:avLst/>
          </a:prstGeom>
        </p:spPr>
      </p:pic>
      <p:pic>
        <p:nvPicPr>
          <p:cNvPr id="602" name="Рисунок 601">
            <a:extLst>
              <a:ext uri="{FF2B5EF4-FFF2-40B4-BE49-F238E27FC236}">
                <a16:creationId xmlns:a16="http://schemas.microsoft.com/office/drawing/2014/main" id="{970C8979-9272-E068-96BB-FF4C0D254F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668" t="78732" r="11318" b="12744"/>
          <a:stretch/>
        </p:blipFill>
        <p:spPr>
          <a:xfrm>
            <a:off x="9272061" y="281488"/>
            <a:ext cx="2283365" cy="9196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06021D-759A-F35D-7C22-516F21274D05}"/>
              </a:ext>
            </a:extLst>
          </p:cNvPr>
          <p:cNvSpPr txBox="1"/>
          <p:nvPr/>
        </p:nvSpPr>
        <p:spPr>
          <a:xfrm>
            <a:off x="2611184" y="38910"/>
            <a:ext cx="698870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b="1">
                <a:solidFill>
                  <a:srgbClr val="FF0000"/>
                </a:solidFill>
              </a:rPr>
              <a:t>PHOTOLUMICESCENCE AT PHOTONIC CRYSTAL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36C307-73D9-7A85-B484-AB772B49DD06}"/>
              </a:ext>
            </a:extLst>
          </p:cNvPr>
          <p:cNvSpPr txBox="1"/>
          <p:nvPr/>
        </p:nvSpPr>
        <p:spPr>
          <a:xfrm>
            <a:off x="7870" y="6210539"/>
            <a:ext cx="9186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15900" algn="just"/>
            <a:r>
              <a:rPr lang="en-US" sz="18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Z. Valy Vardeny et al. // Nature Photonics, Vol. 7, pp. 177-187 (2013)</a:t>
            </a:r>
            <a:endParaRPr lang="ru-RU" sz="1800">
              <a:effectLst/>
              <a:ea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612491F-5FDC-28B5-9771-D8E40C5A0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326" y="4799306"/>
            <a:ext cx="4143714" cy="174931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1093136-E569-10DA-D10C-865F60F432A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55594"/>
          <a:stretch/>
        </p:blipFill>
        <p:spPr>
          <a:xfrm>
            <a:off x="6713354" y="3012588"/>
            <a:ext cx="2481160" cy="170372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979F10D-87AF-2930-B3DC-B68F4CE04C8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0705" b="4818"/>
          <a:stretch/>
        </p:blipFill>
        <p:spPr>
          <a:xfrm>
            <a:off x="9194514" y="3012588"/>
            <a:ext cx="2477235" cy="170372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8C12975-D433-3BD5-52A0-D65D34B66BEA}"/>
              </a:ext>
            </a:extLst>
          </p:cNvPr>
          <p:cNvSpPr txBox="1"/>
          <p:nvPr/>
        </p:nvSpPr>
        <p:spPr>
          <a:xfrm>
            <a:off x="7284617" y="4678256"/>
            <a:ext cx="43871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b="0" i="0" u="none" strike="noStrike" baseline="0">
                <a:latin typeface="CMR10"/>
              </a:rPr>
              <a:t>Razdolski, T. Murzina, O. Aktsipetrov</a:t>
            </a:r>
            <a:r>
              <a:rPr lang="ru-RU" sz="1000" b="0" i="0" u="none" strike="noStrike" baseline="0">
                <a:latin typeface="CMR10"/>
              </a:rPr>
              <a:t> </a:t>
            </a:r>
            <a:r>
              <a:rPr lang="en-US" sz="1000">
                <a:latin typeface="CMR10"/>
              </a:rPr>
              <a:t>et al . // </a:t>
            </a:r>
            <a:r>
              <a:rPr lang="pt-BR" sz="1000"/>
              <a:t>arXiv:0902.2644v1</a:t>
            </a:r>
            <a:endParaRPr lang="ru-RU" sz="1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4C6E4D-8EE5-5C3A-EA64-C13436649F32}"/>
              </a:ext>
            </a:extLst>
          </p:cNvPr>
          <p:cNvSpPr txBox="1"/>
          <p:nvPr/>
        </p:nvSpPr>
        <p:spPr>
          <a:xfrm>
            <a:off x="6853242" y="6563947"/>
            <a:ext cx="5030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/>
              <a:t>P. Vinogradov, Yu. E. Lozovik, A. M. Merzlikin. // </a:t>
            </a:r>
            <a:r>
              <a:rPr lang="en-US" sz="1000"/>
              <a:t>PHYSICAL REVIEW B 80, 235106, 2009</a:t>
            </a:r>
            <a:endParaRPr lang="ru-RU" sz="100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0E229FC-DA31-E2EE-6976-2ADB0F8181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2348" y="5256114"/>
            <a:ext cx="2200776" cy="29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0DC9D71-3133-8315-D578-9967FFD0AE46}"/>
              </a:ext>
            </a:extLst>
          </p:cNvPr>
          <p:cNvGrpSpPr/>
          <p:nvPr/>
        </p:nvGrpSpPr>
        <p:grpSpPr>
          <a:xfrm>
            <a:off x="4191612" y="225453"/>
            <a:ext cx="5939242" cy="4569861"/>
            <a:chOff x="5463471" y="2070417"/>
            <a:chExt cx="5940425" cy="4545965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75A3DD8C-B716-24B5-6186-D9E4BB3A9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471" y="2070417"/>
              <a:ext cx="5940425" cy="4545965"/>
            </a:xfrm>
            <a:prstGeom prst="rect">
              <a:avLst/>
            </a:prstGeom>
          </p:spPr>
        </p:pic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7995590D-7C94-7DCD-9642-F9145C57D2AB}"/>
                </a:ext>
              </a:extLst>
            </p:cNvPr>
            <p:cNvSpPr/>
            <p:nvPr/>
          </p:nvSpPr>
          <p:spPr>
            <a:xfrm>
              <a:off x="7043034" y="3028950"/>
              <a:ext cx="3143250" cy="2371725"/>
            </a:xfrm>
            <a:custGeom>
              <a:avLst/>
              <a:gdLst>
                <a:gd name="connsiteX0" fmla="*/ 3143250 w 3143250"/>
                <a:gd name="connsiteY0" fmla="*/ 0 h 2371725"/>
                <a:gd name="connsiteX1" fmla="*/ 2914650 w 3143250"/>
                <a:gd name="connsiteY1" fmla="*/ 361950 h 2371725"/>
                <a:gd name="connsiteX2" fmla="*/ 2628900 w 3143250"/>
                <a:gd name="connsiteY2" fmla="*/ 714375 h 2371725"/>
                <a:gd name="connsiteX3" fmla="*/ 1819275 w 3143250"/>
                <a:gd name="connsiteY3" fmla="*/ 1295400 h 2371725"/>
                <a:gd name="connsiteX4" fmla="*/ 0 w 3143250"/>
                <a:gd name="connsiteY4" fmla="*/ 2371725 h 237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0" h="2371725">
                  <a:moveTo>
                    <a:pt x="3143250" y="0"/>
                  </a:moveTo>
                  <a:cubicBezTo>
                    <a:pt x="3071812" y="121444"/>
                    <a:pt x="3000375" y="242888"/>
                    <a:pt x="2914650" y="361950"/>
                  </a:cubicBezTo>
                  <a:cubicBezTo>
                    <a:pt x="2828925" y="481012"/>
                    <a:pt x="2811462" y="558800"/>
                    <a:pt x="2628900" y="714375"/>
                  </a:cubicBezTo>
                  <a:cubicBezTo>
                    <a:pt x="2446338" y="869950"/>
                    <a:pt x="2257425" y="1019175"/>
                    <a:pt x="1819275" y="1295400"/>
                  </a:cubicBezTo>
                  <a:cubicBezTo>
                    <a:pt x="1381125" y="1571625"/>
                    <a:pt x="690562" y="1971675"/>
                    <a:pt x="0" y="237172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EAAA3CAF-9662-D19E-BF86-F48BDD518264}"/>
                </a:ext>
              </a:extLst>
            </p:cNvPr>
            <p:cNvSpPr/>
            <p:nvPr/>
          </p:nvSpPr>
          <p:spPr>
            <a:xfrm>
              <a:off x="6900159" y="2933700"/>
              <a:ext cx="3228975" cy="1514475"/>
            </a:xfrm>
            <a:custGeom>
              <a:avLst/>
              <a:gdLst>
                <a:gd name="connsiteX0" fmla="*/ 3228975 w 3228975"/>
                <a:gd name="connsiteY0" fmla="*/ 0 h 1514475"/>
                <a:gd name="connsiteX1" fmla="*/ 1943100 w 3228975"/>
                <a:gd name="connsiteY1" fmla="*/ 895350 h 1514475"/>
                <a:gd name="connsiteX2" fmla="*/ 0 w 3228975"/>
                <a:gd name="connsiteY2" fmla="*/ 1514475 h 151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8975" h="1514475">
                  <a:moveTo>
                    <a:pt x="3228975" y="0"/>
                  </a:moveTo>
                  <a:cubicBezTo>
                    <a:pt x="2855118" y="321469"/>
                    <a:pt x="2481262" y="642938"/>
                    <a:pt x="1943100" y="895350"/>
                  </a:cubicBezTo>
                  <a:cubicBezTo>
                    <a:pt x="1404937" y="1147763"/>
                    <a:pt x="401637" y="1495425"/>
                    <a:pt x="0" y="1514475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E9A6A10-EC89-B005-4762-EDC746DA9103}"/>
              </a:ext>
            </a:extLst>
          </p:cNvPr>
          <p:cNvSpPr/>
          <p:nvPr/>
        </p:nvSpPr>
        <p:spPr>
          <a:xfrm>
            <a:off x="8372066" y="3583752"/>
            <a:ext cx="3164012" cy="1149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C078AC-5648-D315-62F5-823821E9AB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9" y="3455151"/>
            <a:ext cx="4354036" cy="333203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9DDCDE-1C98-CB48-977E-AD1542192E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82" y="161257"/>
            <a:ext cx="4429053" cy="3389307"/>
          </a:xfrm>
          <a:prstGeom prst="rect">
            <a:avLst/>
          </a:prstGeom>
        </p:spPr>
      </p:pic>
      <p:pic>
        <p:nvPicPr>
          <p:cNvPr id="11" name="Объект 3">
            <a:extLst>
              <a:ext uri="{FF2B5EF4-FFF2-40B4-BE49-F238E27FC236}">
                <a16:creationId xmlns:a16="http://schemas.microsoft.com/office/drawing/2014/main" id="{A902624B-0EE6-41E6-DEA7-0EBC701F714D}"/>
              </a:ext>
            </a:extLst>
          </p:cNvPr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8146" y="1011109"/>
            <a:ext cx="3024067" cy="23841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934758-903A-0175-4B27-D9E14E47E04C}"/>
              </a:ext>
            </a:extLst>
          </p:cNvPr>
          <p:cNvSpPr txBox="1"/>
          <p:nvPr/>
        </p:nvSpPr>
        <p:spPr>
          <a:xfrm>
            <a:off x="268573" y="28680"/>
            <a:ext cx="11654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MODELING OF TECHNICAL ERRORS DURING SPUTTERING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5AF8A3-C985-0DDC-C91B-A4CA66EBC006}"/>
              </a:ext>
            </a:extLst>
          </p:cNvPr>
          <p:cNvSpPr txBox="1"/>
          <p:nvPr/>
        </p:nvSpPr>
        <p:spPr>
          <a:xfrm>
            <a:off x="5809337" y="541093"/>
            <a:ext cx="364128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/>
              <a:t>thickness deviations</a:t>
            </a:r>
            <a:endParaRPr lang="ru-RU" b="1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/>
              <a:t>skip </a:t>
            </a:r>
            <a:r>
              <a:rPr lang="en-US"/>
              <a:t>random </a:t>
            </a:r>
            <a:r>
              <a:rPr lang="pt-BR"/>
              <a:t>layer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/>
              <a:t>roughness</a:t>
            </a:r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0DCD142-9EF0-9018-D752-0C78D3ACD04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55077"/>
          <a:stretch/>
        </p:blipFill>
        <p:spPr>
          <a:xfrm>
            <a:off x="4170224" y="4677629"/>
            <a:ext cx="4201842" cy="17220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5EF9186-F324-61DF-9935-8C52711797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9948" b="9934"/>
          <a:stretch/>
        </p:blipFill>
        <p:spPr>
          <a:xfrm>
            <a:off x="8069707" y="4667094"/>
            <a:ext cx="4122294" cy="15087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CC47AA6-0841-F380-21D4-C0A6ACA04A31}"/>
              </a:ext>
            </a:extLst>
          </p:cNvPr>
          <p:cNvSpPr txBox="1"/>
          <p:nvPr/>
        </p:nvSpPr>
        <p:spPr>
          <a:xfrm>
            <a:off x="4482314" y="6224117"/>
            <a:ext cx="2394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/>
              <a:t>Конформные шероховатости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8A4E50-753D-C5DA-2014-C1D4F0D05772}"/>
                  </a:ext>
                </a:extLst>
              </p:cNvPr>
              <p:cNvSpPr txBox="1"/>
              <p:nvPr/>
            </p:nvSpPr>
            <p:spPr>
              <a:xfrm>
                <a:off x="4645239" y="6520721"/>
                <a:ext cx="1397319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4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8A4E50-753D-C5DA-2014-C1D4F0D05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239" y="6520721"/>
                <a:ext cx="1397319" cy="215444"/>
              </a:xfrm>
              <a:prstGeom prst="rect">
                <a:avLst/>
              </a:prstGeom>
              <a:blipFill>
                <a:blip r:embed="rId7"/>
                <a:stretch>
                  <a:fillRect l="-4367"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8D86EC2-DF86-7C20-ACD4-979ADA63EBEF}"/>
                  </a:ext>
                </a:extLst>
              </p:cNvPr>
              <p:cNvSpPr txBox="1"/>
              <p:nvPr/>
            </p:nvSpPr>
            <p:spPr>
              <a:xfrm>
                <a:off x="5559055" y="6510186"/>
                <a:ext cx="9419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ru-RU" sz="14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8D86EC2-DF86-7C20-ACD4-979ADA63E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055" y="6510186"/>
                <a:ext cx="941988" cy="215444"/>
              </a:xfrm>
              <a:prstGeom prst="rect">
                <a:avLst/>
              </a:prstGeom>
              <a:blipFill>
                <a:blip r:embed="rId8"/>
                <a:stretch>
                  <a:fillRect l="-3896" r="-3896" b="-3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7FC0450-C9FD-C18D-9E0B-E727FC0CE796}"/>
              </a:ext>
            </a:extLst>
          </p:cNvPr>
          <p:cNvSpPr txBox="1"/>
          <p:nvPr/>
        </p:nvSpPr>
        <p:spPr>
          <a:xfrm>
            <a:off x="8488507" y="6281627"/>
            <a:ext cx="2967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/>
              <a:t>Некореллированные шероховатости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1759047-5E29-D00B-0E2A-AD160EB479C4}"/>
                  </a:ext>
                </a:extLst>
              </p:cNvPr>
              <p:cNvSpPr txBox="1"/>
              <p:nvPr/>
            </p:nvSpPr>
            <p:spPr>
              <a:xfrm>
                <a:off x="8651432" y="6578231"/>
                <a:ext cx="1397319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4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1759047-5E29-D00B-0E2A-AD160EB47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1432" y="6578231"/>
                <a:ext cx="1397319" cy="215444"/>
              </a:xfrm>
              <a:prstGeom prst="rect">
                <a:avLst/>
              </a:prstGeom>
              <a:blipFill>
                <a:blip r:embed="rId9"/>
                <a:stretch>
                  <a:fillRect l="-4367"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8E860B-C354-1FD7-96F6-F8785D8CC3D6}"/>
                  </a:ext>
                </a:extLst>
              </p:cNvPr>
              <p:cNvSpPr txBox="1"/>
              <p:nvPr/>
            </p:nvSpPr>
            <p:spPr>
              <a:xfrm>
                <a:off x="9565248" y="6567696"/>
                <a:ext cx="94352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40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8E860B-C354-1FD7-96F6-F8785D8CC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5248" y="6567696"/>
                <a:ext cx="943528" cy="215444"/>
              </a:xfrm>
              <a:prstGeom prst="rect">
                <a:avLst/>
              </a:prstGeom>
              <a:blipFill>
                <a:blip r:embed="rId10"/>
                <a:stretch>
                  <a:fillRect l="-3871" r="-3871" b="-2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EE91EB4-D68B-334D-BA6D-F6815108306A}"/>
                  </a:ext>
                </a:extLst>
              </p:cNvPr>
              <p:cNvSpPr txBox="1"/>
              <p:nvPr/>
            </p:nvSpPr>
            <p:spPr>
              <a:xfrm>
                <a:off x="8372066" y="3687145"/>
                <a:ext cx="3054682" cy="4885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𝑚𝑛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Sup>
                                <m:sSub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40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EE91EB4-D68B-334D-BA6D-F68151083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066" y="3687145"/>
                <a:ext cx="3054682" cy="488595"/>
              </a:xfrm>
              <a:prstGeom prst="rect">
                <a:avLst/>
              </a:prstGeom>
              <a:blipFill>
                <a:blip r:embed="rId11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2936929-DA70-AC8C-CDC6-05397D1E1F99}"/>
                  </a:ext>
                </a:extLst>
              </p:cNvPr>
              <p:cNvSpPr txBox="1"/>
              <p:nvPr/>
            </p:nvSpPr>
            <p:spPr>
              <a:xfrm>
                <a:off x="9050532" y="4233644"/>
                <a:ext cx="2059987" cy="4794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ru-RU" sz="140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2936929-DA70-AC8C-CDC6-05397D1E1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0532" y="4233644"/>
                <a:ext cx="2059987" cy="479427"/>
              </a:xfrm>
              <a:prstGeom prst="rect">
                <a:avLst/>
              </a:prstGeom>
              <a:blipFill>
                <a:blip r:embed="rId12"/>
                <a:stretch>
                  <a:fillRect l="-2663" b="-25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229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F75351-DDB2-431C-7A11-CCC2E77E04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6358"/>
          <a:stretch/>
        </p:blipFill>
        <p:spPr>
          <a:xfrm>
            <a:off x="415196" y="350987"/>
            <a:ext cx="6896100" cy="51823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1F8B03-F23C-417E-80F6-F19F94298ED8}"/>
              </a:ext>
            </a:extLst>
          </p:cNvPr>
          <p:cNvSpPr txBox="1"/>
          <p:nvPr/>
        </p:nvSpPr>
        <p:spPr>
          <a:xfrm>
            <a:off x="628650" y="5583198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/>
              <a:t>Work describes the observation of a superconducting transition in a bulk Al-Zn-Mg quasicrystal at a temperature Tc&lt;0.05 K. Thus, the authors showed the possibility of the existence of superconducting correlations in quasi-ordered systems, and called this type of superconductivity “fractal”.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893F7C6-D45F-E125-2961-99F7FC848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598" y="745608"/>
            <a:ext cx="3996206" cy="26833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6170323-CF72-A31B-A8D4-64E9DEA17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8969" y="3688107"/>
            <a:ext cx="3844831" cy="25771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0C862BD-2CF3-1BE6-DD68-E9B53DBB1764}"/>
              </a:ext>
            </a:extLst>
          </p:cNvPr>
          <p:cNvSpPr txBox="1"/>
          <p:nvPr/>
        </p:nvSpPr>
        <p:spPr>
          <a:xfrm>
            <a:off x="2581386" y="58600"/>
            <a:ext cx="7249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>
                <a:solidFill>
                  <a:srgbClr val="FF0000"/>
                </a:solidFill>
              </a:rPr>
              <a:t>SUPERCONDUCTIVITY OF QUASICRYSTALS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47DD496-2F5A-44D1-9BE6-517EF4DD9434}"/>
              </a:ext>
            </a:extLst>
          </p:cNvPr>
          <p:cNvSpPr txBox="1"/>
          <p:nvPr/>
        </p:nvSpPr>
        <p:spPr>
          <a:xfrm>
            <a:off x="628650" y="6376208"/>
            <a:ext cx="486579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15900" algn="just"/>
            <a:r>
              <a:rPr lang="en-US" sz="1100" b="1" i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Kamiya K. et al. // Nature Communications, 9:154 (2018)</a:t>
            </a:r>
            <a:endParaRPr lang="ru-RU" sz="1100" b="1" i="1">
              <a:effectLst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650763-0062-DA67-760E-AAB98A910CF1}"/>
              </a:ext>
            </a:extLst>
          </p:cNvPr>
          <p:cNvSpPr txBox="1"/>
          <p:nvPr/>
        </p:nvSpPr>
        <p:spPr>
          <a:xfrm>
            <a:off x="7210425" y="6354616"/>
            <a:ext cx="47720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0" i="0" u="none" strike="noStrike" baseline="0">
                <a:latin typeface="Times-Roman"/>
              </a:rPr>
              <a:t>Shiro Sakai, Nayuta Takemori, Akihisa Koga, and Ryotaro Arita</a:t>
            </a:r>
            <a:r>
              <a:rPr lang="ru-RU" sz="1200" b="0" i="0" u="none" strike="noStrike" baseline="0">
                <a:latin typeface="Times-Roman"/>
              </a:rPr>
              <a:t> </a:t>
            </a:r>
            <a:r>
              <a:rPr lang="en-US" sz="1200" b="0" i="0" u="none" strike="noStrike" baseline="0">
                <a:latin typeface="Times-Roman"/>
              </a:rPr>
              <a:t>//</a:t>
            </a:r>
            <a:endParaRPr lang="ru-RU" sz="1200" b="0" i="0" u="none" strike="noStrike" baseline="0">
              <a:latin typeface="Times-Roman"/>
            </a:endParaRPr>
          </a:p>
          <a:p>
            <a:r>
              <a:rPr lang="en-US" sz="1200" b="0" i="0" u="none" strike="noStrike" baseline="0">
                <a:latin typeface="Times-Roman"/>
              </a:rPr>
              <a:t>PHYSICAL REVIEW B </a:t>
            </a:r>
            <a:r>
              <a:rPr lang="en-US" sz="1200" b="1" i="0" u="none" strike="noStrike" baseline="0">
                <a:latin typeface="Times-Bold"/>
              </a:rPr>
              <a:t>95</a:t>
            </a:r>
            <a:r>
              <a:rPr lang="en-US" sz="1200" b="0" i="0" u="none" strike="noStrike" baseline="0">
                <a:latin typeface="Times-Roman"/>
              </a:rPr>
              <a:t>, 024509 (2017)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045258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2DA4E9-346A-8CC9-9A57-D541CAA78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044" y="695325"/>
            <a:ext cx="4336506" cy="60007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BC34A9C-1349-8B21-A1C1-0DF2352ED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09" y="746651"/>
            <a:ext cx="6181419" cy="44445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1D001D-B820-596C-199C-0AFC114030BA}"/>
              </a:ext>
            </a:extLst>
          </p:cNvPr>
          <p:cNvSpPr txBox="1"/>
          <p:nvPr/>
        </p:nvSpPr>
        <p:spPr>
          <a:xfrm>
            <a:off x="350359" y="6260098"/>
            <a:ext cx="74220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15900" algn="just"/>
            <a:r>
              <a:rPr lang="en-US" sz="1600" b="1" i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Ryuji Tamura et al. // J. Am. Chem. Soc. 2021, 143, 19938−19944</a:t>
            </a:r>
            <a:endParaRPr lang="ru-RU" sz="1600" b="1" i="1">
              <a:effectLst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98D848-947C-56C1-8462-F33C3617AFE2}"/>
              </a:ext>
            </a:extLst>
          </p:cNvPr>
          <p:cNvSpPr txBox="1"/>
          <p:nvPr/>
        </p:nvSpPr>
        <p:spPr>
          <a:xfrm>
            <a:off x="2185542" y="58600"/>
            <a:ext cx="80414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>
                <a:solidFill>
                  <a:srgbClr val="FF0000"/>
                </a:solidFill>
              </a:rPr>
              <a:t>FAR MAGNETIC ORDERING AT QUASICRYSTALS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5C3896-3E26-F440-B0CC-7225D68ACCD4}"/>
              </a:ext>
            </a:extLst>
          </p:cNvPr>
          <p:cNvSpPr txBox="1"/>
          <p:nvPr/>
        </p:nvSpPr>
        <p:spPr>
          <a:xfrm>
            <a:off x="350359" y="5254041"/>
            <a:ext cx="72498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/>
              <a:t>Speaking about the magnetic behavior in a number of quasicrystals, a spin glass state was observed, but in it was shown that “exotic” long-range magnetic order is possible in Au–Ga–Gd and Au–Ga–Tb quasicrystals. At the same time, the characteristic Curie temperatures for these materials are relatively low TCurie&lt;25 K.</a:t>
            </a:r>
          </a:p>
        </p:txBody>
      </p:sp>
    </p:spTree>
    <p:extLst>
      <p:ext uri="{BB962C8B-B14F-4D97-AF65-F5344CB8AC3E}">
        <p14:creationId xmlns:p14="http://schemas.microsoft.com/office/powerpoint/2010/main" val="3574074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2" name="Рисунок 1161">
            <a:extLst>
              <a:ext uri="{FF2B5EF4-FFF2-40B4-BE49-F238E27FC236}">
                <a16:creationId xmlns:a16="http://schemas.microsoft.com/office/drawing/2014/main" id="{A7D5EBDB-A25C-46C5-84BB-626304B418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20" y="769817"/>
            <a:ext cx="4662480" cy="3568316"/>
          </a:xfrm>
          <a:prstGeom prst="rect">
            <a:avLst/>
          </a:prstGeom>
          <a:noFill/>
          <a:ln>
            <a:noFill/>
          </a:ln>
        </p:spPr>
      </p:pic>
      <p:sp>
        <p:nvSpPr>
          <p:cNvPr id="1286" name="TextBox 1285">
            <a:extLst>
              <a:ext uri="{FF2B5EF4-FFF2-40B4-BE49-F238E27FC236}">
                <a16:creationId xmlns:a16="http://schemas.microsoft.com/office/drawing/2014/main" id="{40D72654-E25A-375F-1C1F-0E3A03617095}"/>
              </a:ext>
            </a:extLst>
          </p:cNvPr>
          <p:cNvSpPr txBox="1"/>
          <p:nvPr/>
        </p:nvSpPr>
        <p:spPr>
          <a:xfrm>
            <a:off x="504825" y="81543"/>
            <a:ext cx="10897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>
                <a:solidFill>
                  <a:srgbClr val="FF0000"/>
                </a:solidFill>
              </a:rPr>
              <a:t>NEUTRON REFLECTIVITY FOR QUASIPERIODIC LAYERED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7252B299-E39E-6259-D3A8-0678BF1A0DD1}"/>
                  </a:ext>
                </a:extLst>
              </p:cNvPr>
              <p:cNvSpPr txBox="1"/>
              <p:nvPr/>
            </p:nvSpPr>
            <p:spPr>
              <a:xfrm>
                <a:off x="504826" y="4553525"/>
                <a:ext cx="3704318" cy="1785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000"/>
                  <a:t>In </a:t>
                </a:r>
                <a:r>
                  <a:rPr lang="en-US" sz="1000"/>
                  <a:t>figure</a:t>
                </a:r>
                <a:r>
                  <a:rPr lang="ru-RU" sz="1000"/>
                  <a:t> </a:t>
                </a:r>
                <a:r>
                  <a:rPr lang="ru-RU" sz="1000" err="1"/>
                  <a:t>show</a:t>
                </a:r>
                <a:r>
                  <a:rPr lang="en-US" sz="1000"/>
                  <a:t>n</a:t>
                </a:r>
                <a:r>
                  <a:rPr lang="ru-RU" sz="1000"/>
                  <a:t> </a:t>
                </a:r>
                <a:r>
                  <a:rPr lang="ru-RU" sz="1000" err="1"/>
                  <a:t>calculations</a:t>
                </a:r>
                <a:r>
                  <a:rPr lang="ru-RU" sz="1000"/>
                  <a:t> of the neutron </a:t>
                </a:r>
                <a:r>
                  <a:rPr lang="en-US" sz="1000"/>
                  <a:t>reflectivity</a:t>
                </a:r>
                <a:r>
                  <a:rPr lang="ru-RU" sz="1000"/>
                  <a:t> for a </a:t>
                </a:r>
                <a:r>
                  <a:rPr lang="ru-RU" sz="1000" err="1"/>
                  <a:t>layered</a:t>
                </a:r>
                <a:r>
                  <a:rPr lang="ru-RU" sz="1000"/>
                  <a:t> quasiperiodic </a:t>
                </a:r>
                <a:r>
                  <a:rPr lang="ru-RU" sz="1000" err="1"/>
                  <a:t>structure</a:t>
                </a:r>
                <a:r>
                  <a:rPr lang="ru-RU" sz="1000"/>
                  <a:t> of the Gd(2 nm)/Nb(25 nm) </a:t>
                </a:r>
                <a:r>
                  <a:rPr lang="ru-RU" sz="1000" err="1"/>
                  <a:t>type</a:t>
                </a:r>
                <a:r>
                  <a:rPr lang="ru-RU" sz="1000"/>
                  <a:t>; a </a:t>
                </a:r>
                <a:r>
                  <a:rPr lang="ru-RU" sz="1000" err="1"/>
                  <a:t>similar</a:t>
                </a:r>
                <a:r>
                  <a:rPr lang="ru-RU" sz="1000"/>
                  <a:t> </a:t>
                </a:r>
                <a:r>
                  <a:rPr lang="ru-RU" sz="1000" err="1"/>
                  <a:t>periodic</a:t>
                </a:r>
                <a:r>
                  <a:rPr lang="ru-RU" sz="1000"/>
                  <a:t> </a:t>
                </a:r>
                <a:r>
                  <a:rPr lang="ru-RU" sz="1000" err="1"/>
                  <a:t>system</a:t>
                </a:r>
                <a:r>
                  <a:rPr lang="ru-RU" sz="1000"/>
                  <a:t> </a:t>
                </a:r>
                <a:r>
                  <a:rPr lang="ru-RU" sz="1000" err="1"/>
                  <a:t>was</a:t>
                </a:r>
                <a:r>
                  <a:rPr lang="ru-RU" sz="1000"/>
                  <a:t> </a:t>
                </a:r>
                <a:r>
                  <a:rPr lang="ru-RU" sz="1000" err="1"/>
                  <a:t>studied</a:t>
                </a:r>
                <a:r>
                  <a:rPr lang="ru-RU" sz="1000"/>
                  <a:t> in [7]. </a:t>
                </a:r>
                <a:r>
                  <a:rPr lang="ru-RU" sz="1000" err="1"/>
                  <a:t>Calculated</a:t>
                </a:r>
                <a:r>
                  <a:rPr lang="ru-RU" sz="1000"/>
                  <a:t> </a:t>
                </a:r>
                <a:r>
                  <a:rPr lang="ru-RU" sz="1000" err="1"/>
                  <a:t>dependencies</a:t>
                </a:r>
                <a:r>
                  <a:rPr lang="ru-RU" sz="1000"/>
                  <a:t> for </a:t>
                </a:r>
                <a:r>
                  <a:rPr lang="ru-RU" sz="1000" err="1"/>
                  <a:t>various</a:t>
                </a:r>
                <a:r>
                  <a:rPr lang="ru-RU" sz="1000"/>
                  <a:t> Fibonacci </a:t>
                </a:r>
                <a:r>
                  <a:rPr lang="ru-RU" sz="1000" err="1"/>
                  <a:t>orders</a:t>
                </a:r>
                <a:r>
                  <a:rPr lang="ru-RU" sz="1000"/>
                  <a:t> are </a:t>
                </a:r>
                <a:r>
                  <a:rPr lang="ru-RU" sz="1000" err="1"/>
                  <a:t>shown</a:t>
                </a:r>
                <a:r>
                  <a:rPr lang="ru-RU" sz="1000"/>
                  <a:t>. The thickness of the </a:t>
                </a:r>
                <a:r>
                  <a:rPr lang="ru-RU" sz="1000" err="1"/>
                  <a:t>ferromagnetic</a:t>
                </a:r>
                <a:r>
                  <a:rPr lang="ru-RU" sz="1000"/>
                  <a:t> </a:t>
                </a:r>
                <a:r>
                  <a:rPr lang="ru-RU" sz="1000" err="1"/>
                  <a:t>layer</a:t>
                </a:r>
                <a:r>
                  <a:rPr lang="ru-RU" sz="1000"/>
                  <a:t> is </a:t>
                </a:r>
                <a:r>
                  <a:rPr lang="ru-RU" sz="1000" err="1"/>
                  <a:t>equal</a:t>
                </a:r>
                <a:r>
                  <a:rPr lang="ru-RU" sz="1000"/>
                  <a:t> to </a:t>
                </a:r>
                <a:r>
                  <a:rPr lang="ru-RU" sz="1000" err="1"/>
                  <a:t>half</a:t>
                </a:r>
                <a:r>
                  <a:rPr lang="ru-RU" sz="1000"/>
                  <a:t> the </a:t>
                </a:r>
                <a:r>
                  <a:rPr lang="ru-RU" sz="1000" err="1"/>
                  <a:t>correlation</a:t>
                </a:r>
                <a:r>
                  <a:rPr lang="ru-RU" sz="1000"/>
                  <a:t> </a:t>
                </a:r>
                <a:r>
                  <a:rPr lang="ru-RU" sz="1000" err="1"/>
                  <a:t>length</a:t>
                </a:r>
                <a:r>
                  <a:rPr lang="ru-RU" sz="1000"/>
                  <a:t> of superconductivity in </a:t>
                </a:r>
                <a:r>
                  <a:rPr lang="ru-RU" sz="1000" err="1"/>
                  <a:t>gadolinium</a:t>
                </a:r>
                <a:r>
                  <a:rPr lang="ru-RU" sz="100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0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d>
                      <m:dPr>
                        <m:ctrlPr>
                          <a:rPr lang="ru-RU" sz="1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𝐺𝑑</m:t>
                        </m:r>
                      </m:e>
                    </m:d>
                    <m:r>
                      <a:rPr lang="ru-RU" sz="1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=0.5</m:t>
                    </m:r>
                    <m:sSub>
                      <m:sSubPr>
                        <m:ctrlPr>
                          <a:rPr lang="ru-RU" sz="1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ru-RU" sz="1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𝜉</m:t>
                        </m:r>
                      </m:e>
                      <m:sub>
                        <m:r>
                          <a:rPr lang="ru-RU" sz="1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ru-RU" sz="1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𝐺𝑑</m:t>
                        </m:r>
                      </m:e>
                    </m:d>
                    <m:r>
                      <a:rPr lang="ru-RU" sz="1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=0.5∙4</m:t>
                    </m:r>
                    <m:r>
                      <a:rPr lang="en-US" sz="1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𝑛𝑚</m:t>
                    </m:r>
                    <m:r>
                      <a:rPr lang="ru-RU" sz="1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1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𝑛𝑚</m:t>
                    </m:r>
                  </m:oMath>
                </a14:m>
                <a:r>
                  <a:rPr lang="en-US" sz="1000"/>
                  <a:t>.</a:t>
                </a:r>
                <a:r>
                  <a:rPr lang="ru-RU" sz="1000"/>
                  <a:t> The </a:t>
                </a:r>
                <a:r>
                  <a:rPr lang="ru-RU" sz="1000" err="1"/>
                  <a:t>grazing</a:t>
                </a:r>
                <a:r>
                  <a:rPr lang="ru-RU" sz="1000"/>
                  <a:t> </a:t>
                </a:r>
                <a:r>
                  <a:rPr lang="ru-RU" sz="1000" err="1"/>
                  <a:t>angle</a:t>
                </a:r>
                <a:r>
                  <a:rPr lang="ru-RU" sz="1000"/>
                  <a:t> of the neutron </a:t>
                </a:r>
                <a:r>
                  <a:rPr lang="ru-RU" sz="1000" err="1"/>
                  <a:t>beam</a:t>
                </a:r>
                <a:r>
                  <a:rPr lang="ru-RU" sz="1000"/>
                  <a:t> on the </a:t>
                </a:r>
                <a:r>
                  <a:rPr lang="ru-RU" sz="1000" err="1"/>
                  <a:t>sample</a:t>
                </a:r>
                <a:r>
                  <a:rPr lang="ru-RU" sz="1000"/>
                  <a:t> is 5 mrad. Magnetic </a:t>
                </a:r>
                <a:r>
                  <a:rPr lang="ru-RU" sz="1000" err="1"/>
                  <a:t>induction</a:t>
                </a:r>
                <a:r>
                  <a:rPr lang="ru-RU" sz="1000"/>
                  <a:t> in </a:t>
                </a:r>
                <a:r>
                  <a:rPr lang="ru-RU" sz="1000" err="1"/>
                  <a:t>this</a:t>
                </a:r>
                <a:r>
                  <a:rPr lang="ru-RU" sz="1000"/>
                  <a:t> </a:t>
                </a:r>
                <a:r>
                  <a:rPr lang="ru-RU" sz="1000" err="1"/>
                  <a:t>calculation</a:t>
                </a:r>
                <a:r>
                  <a:rPr lang="ru-RU" sz="1000"/>
                  <a:t> </a:t>
                </a:r>
                <a:r>
                  <a:rPr lang="ru-RU" sz="1000" err="1"/>
                  <a:t>was</a:t>
                </a:r>
                <a:r>
                  <a:rPr lang="ru-RU" sz="1000"/>
                  <a:t> </a:t>
                </a:r>
                <a:r>
                  <a:rPr lang="ru-RU" sz="1000" err="1"/>
                  <a:t>assumed</a:t>
                </a:r>
                <a:r>
                  <a:rPr lang="ru-RU" sz="1000"/>
                  <a:t> to </a:t>
                </a:r>
                <a:r>
                  <a:rPr lang="ru-RU" sz="1000" err="1"/>
                  <a:t>be</a:t>
                </a:r>
                <a:r>
                  <a:rPr lang="ru-RU" sz="1000"/>
                  <a:t> </a:t>
                </a:r>
                <a:r>
                  <a:rPr lang="ru-RU" sz="1000" err="1"/>
                  <a:t>zero</a:t>
                </a:r>
                <a:r>
                  <a:rPr lang="ru-RU" sz="1000"/>
                  <a:t>. In the </a:t>
                </a:r>
                <a:r>
                  <a:rPr lang="ru-RU" sz="1000" err="1"/>
                  <a:t>calculations</a:t>
                </a:r>
                <a:r>
                  <a:rPr lang="ru-RU" sz="1000"/>
                  <a:t>, </a:t>
                </a:r>
                <a:r>
                  <a:rPr lang="ru-RU" sz="1000" err="1"/>
                  <a:t>it</a:t>
                </a:r>
                <a:r>
                  <a:rPr lang="ru-RU" sz="1000"/>
                  <a:t> </a:t>
                </a:r>
                <a:r>
                  <a:rPr lang="ru-RU" sz="1000" err="1"/>
                  <a:t>was</a:t>
                </a:r>
                <a:r>
                  <a:rPr lang="ru-RU" sz="1000"/>
                  <a:t> </a:t>
                </a:r>
                <a:r>
                  <a:rPr lang="ru-RU" sz="1000" err="1"/>
                  <a:t>assumed</a:t>
                </a:r>
                <a:r>
                  <a:rPr lang="ru-RU" sz="1000"/>
                  <a:t> </a:t>
                </a:r>
                <a:r>
                  <a:rPr lang="ru-RU" sz="1000" err="1"/>
                  <a:t>that</a:t>
                </a:r>
                <a:r>
                  <a:rPr lang="ru-RU" sz="1000"/>
                  <a:t> the </a:t>
                </a:r>
                <a:r>
                  <a:rPr lang="ru-RU" sz="1000" err="1"/>
                  <a:t>structure</a:t>
                </a:r>
                <a:r>
                  <a:rPr lang="ru-RU" sz="1000"/>
                  <a:t> </a:t>
                </a:r>
                <a:r>
                  <a:rPr lang="ru-RU" sz="1000" err="1"/>
                  <a:t>was</a:t>
                </a:r>
                <a:r>
                  <a:rPr lang="ru-RU" sz="1000"/>
                  <a:t> </a:t>
                </a:r>
                <a:r>
                  <a:rPr lang="ru-RU" sz="1000" err="1"/>
                  <a:t>deposited</a:t>
                </a:r>
                <a:r>
                  <a:rPr lang="ru-RU" sz="1000"/>
                  <a:t> on a </a:t>
                </a:r>
                <a:r>
                  <a:rPr lang="ru-RU" sz="1000" err="1"/>
                  <a:t>sapphire</a:t>
                </a:r>
                <a:r>
                  <a:rPr lang="ru-RU" sz="1000"/>
                  <a:t> </a:t>
                </a:r>
                <a:r>
                  <a:rPr lang="ru-RU" sz="1000" err="1"/>
                  <a:t>substrate</a:t>
                </a:r>
                <a:r>
                  <a:rPr lang="ru-RU" sz="1000"/>
                  <a:t>. It </a:t>
                </a:r>
                <a:r>
                  <a:rPr lang="ru-RU" sz="1000" err="1"/>
                  <a:t>can</a:t>
                </a:r>
                <a:r>
                  <a:rPr lang="ru-RU" sz="1000"/>
                  <a:t> </a:t>
                </a:r>
                <a:r>
                  <a:rPr lang="ru-RU" sz="1000" err="1"/>
                  <a:t>be</a:t>
                </a:r>
                <a:r>
                  <a:rPr lang="ru-RU" sz="1000"/>
                  <a:t> </a:t>
                </a:r>
                <a:r>
                  <a:rPr lang="ru-RU" sz="1000" err="1"/>
                  <a:t>seen</a:t>
                </a:r>
                <a:r>
                  <a:rPr lang="ru-RU" sz="1000"/>
                  <a:t> </a:t>
                </a:r>
                <a:r>
                  <a:rPr lang="ru-RU" sz="1000" err="1"/>
                  <a:t>that</a:t>
                </a:r>
                <a:r>
                  <a:rPr lang="ru-RU" sz="1000"/>
                  <a:t> the neutron </a:t>
                </a:r>
                <a:r>
                  <a:rPr lang="en-US" sz="1000"/>
                  <a:t>reflectivity </a:t>
                </a:r>
                <a:r>
                  <a:rPr lang="ru-RU" sz="1000" err="1"/>
                  <a:t>ceases</a:t>
                </a:r>
                <a:r>
                  <a:rPr lang="ru-RU" sz="1000"/>
                  <a:t> to </a:t>
                </a:r>
                <a:r>
                  <a:rPr lang="ru-RU" sz="1000" err="1"/>
                  <a:t>change</a:t>
                </a:r>
                <a:r>
                  <a:rPr lang="ru-RU" sz="1000"/>
                  <a:t>, </a:t>
                </a:r>
                <a:r>
                  <a:rPr lang="ru-RU" sz="1000" err="1"/>
                  <a:t>starting</a:t>
                </a:r>
                <a:r>
                  <a:rPr lang="ru-RU" sz="1000"/>
                  <a:t> </a:t>
                </a:r>
                <a:r>
                  <a:rPr lang="ru-RU" sz="1000" err="1"/>
                  <a:t>from</a:t>
                </a:r>
                <a:r>
                  <a:rPr lang="ru-RU" sz="1000"/>
                  <a:t> the Fibonacci order </a:t>
                </a:r>
                <a:r>
                  <a:rPr lang="ru-RU" sz="1000" i="1"/>
                  <a:t>F</a:t>
                </a:r>
                <a:r>
                  <a:rPr lang="ru-RU" sz="1000" baseline="-25000"/>
                  <a:t>10</a:t>
                </a:r>
                <a:r>
                  <a:rPr lang="ru-RU" sz="1000"/>
                  <a:t>.</a:t>
                </a:r>
              </a:p>
            </p:txBody>
          </p:sp>
        </mc:Choice>
        <mc:Fallback xmlns=""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7252B299-E39E-6259-D3A8-0678BF1A0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6" y="4553525"/>
                <a:ext cx="3704318" cy="1785104"/>
              </a:xfrm>
              <a:prstGeom prst="rect">
                <a:avLst/>
              </a:prstGeom>
              <a:blipFill>
                <a:blip r:embed="rId4"/>
                <a:stretch>
                  <a:fillRect b="-10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" name="TextBox 265">
            <a:extLst>
              <a:ext uri="{FF2B5EF4-FFF2-40B4-BE49-F238E27FC236}">
                <a16:creationId xmlns:a16="http://schemas.microsoft.com/office/drawing/2014/main" id="{05A938F9-4507-0C6B-6E37-EFFD3851B1F8}"/>
              </a:ext>
            </a:extLst>
          </p:cNvPr>
          <p:cNvSpPr txBox="1"/>
          <p:nvPr/>
        </p:nvSpPr>
        <p:spPr>
          <a:xfrm>
            <a:off x="8403771" y="663444"/>
            <a:ext cx="330400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000"/>
              <a:t>In </a:t>
            </a:r>
            <a:r>
              <a:rPr lang="en-US" sz="1000"/>
              <a:t>figure</a:t>
            </a:r>
            <a:r>
              <a:rPr lang="ru-RU" sz="1000"/>
              <a:t> </a:t>
            </a:r>
            <a:r>
              <a:rPr lang="ru-RU" sz="1000" err="1"/>
              <a:t>show</a:t>
            </a:r>
            <a:r>
              <a:rPr lang="en-US" sz="1000"/>
              <a:t>n</a:t>
            </a:r>
            <a:r>
              <a:rPr lang="ru-RU" sz="1000"/>
              <a:t> the neutron reflecti</a:t>
            </a:r>
            <a:r>
              <a:rPr lang="en-US" sz="1000"/>
              <a:t>vity</a:t>
            </a:r>
            <a:r>
              <a:rPr lang="ru-RU" sz="1000"/>
              <a:t> for quasiperiodic, </a:t>
            </a:r>
            <a:r>
              <a:rPr lang="ru-RU" sz="1000" err="1"/>
              <a:t>periodic</a:t>
            </a:r>
            <a:r>
              <a:rPr lang="ru-RU" sz="1000"/>
              <a:t> and </a:t>
            </a:r>
            <a:r>
              <a:rPr lang="ru-RU" sz="1000" err="1"/>
              <a:t>disordered</a:t>
            </a:r>
            <a:r>
              <a:rPr lang="ru-RU" sz="1000"/>
              <a:t> </a:t>
            </a:r>
            <a:r>
              <a:rPr lang="ru-RU" sz="1000" err="1"/>
              <a:t>layered</a:t>
            </a:r>
            <a:r>
              <a:rPr lang="ru-RU" sz="1000"/>
              <a:t> structures. The </a:t>
            </a:r>
            <a:r>
              <a:rPr lang="ru-RU" sz="1000" err="1"/>
              <a:t>calculation</a:t>
            </a:r>
            <a:r>
              <a:rPr lang="ru-RU" sz="1000"/>
              <a:t> is </a:t>
            </a:r>
            <a:r>
              <a:rPr lang="ru-RU" sz="1000" err="1"/>
              <a:t>given</a:t>
            </a:r>
            <a:r>
              <a:rPr lang="ru-RU" sz="1000"/>
              <a:t> for a </a:t>
            </a:r>
            <a:r>
              <a:rPr lang="ru-RU" sz="1000" err="1"/>
              <a:t>layered</a:t>
            </a:r>
            <a:r>
              <a:rPr lang="ru-RU" sz="1000"/>
              <a:t> </a:t>
            </a:r>
            <a:r>
              <a:rPr lang="ru-RU" sz="1000" err="1"/>
              <a:t>structure</a:t>
            </a:r>
            <a:r>
              <a:rPr lang="ru-RU" sz="1000"/>
              <a:t> of the Gd(2 nm)/Nb(25 nm) </a:t>
            </a:r>
            <a:r>
              <a:rPr lang="ru-RU" sz="1000" err="1"/>
              <a:t>type</a:t>
            </a:r>
            <a:r>
              <a:rPr lang="ru-RU" sz="1000"/>
              <a:t>. A </a:t>
            </a:r>
            <a:r>
              <a:rPr lang="ru-RU" sz="1000" err="1"/>
              <a:t>calculation</a:t>
            </a:r>
            <a:r>
              <a:rPr lang="ru-RU" sz="1000"/>
              <a:t> is </a:t>
            </a:r>
            <a:r>
              <a:rPr lang="ru-RU" sz="1000" err="1"/>
              <a:t>presented</a:t>
            </a:r>
            <a:r>
              <a:rPr lang="ru-RU" sz="1000"/>
              <a:t> for a quasiperiodic </a:t>
            </a:r>
            <a:r>
              <a:rPr lang="ru-RU" sz="1000" err="1"/>
              <a:t>structure</a:t>
            </a:r>
            <a:r>
              <a:rPr lang="ru-RU" sz="1000"/>
              <a:t> of the Fibonacci order </a:t>
            </a:r>
            <a:r>
              <a:rPr lang="ru-RU" sz="1000" i="1"/>
              <a:t>F</a:t>
            </a:r>
            <a:r>
              <a:rPr lang="ru-RU" sz="1000" baseline="-25000"/>
              <a:t>9</a:t>
            </a:r>
            <a:r>
              <a:rPr lang="ru-RU" sz="1000"/>
              <a:t>; </a:t>
            </a:r>
            <a:r>
              <a:rPr lang="ru-RU" sz="1000" err="1"/>
              <a:t>this</a:t>
            </a:r>
            <a:r>
              <a:rPr lang="ru-RU" sz="1000"/>
              <a:t> </a:t>
            </a:r>
            <a:r>
              <a:rPr lang="ru-RU" sz="1000" err="1"/>
              <a:t>structure</a:t>
            </a:r>
            <a:r>
              <a:rPr lang="ru-RU" sz="1000"/>
              <a:t> is </a:t>
            </a:r>
            <a:r>
              <a:rPr lang="ru-RU" sz="1000" err="1"/>
              <a:t>characterized</a:t>
            </a:r>
            <a:r>
              <a:rPr lang="ru-RU" sz="1000"/>
              <a:t> by 34 layers of Gd, </a:t>
            </a:r>
            <a:r>
              <a:rPr lang="ru-RU" sz="1000" err="1"/>
              <a:t>which</a:t>
            </a:r>
            <a:r>
              <a:rPr lang="ru-RU" sz="1000"/>
              <a:t> is the </a:t>
            </a:r>
            <a:r>
              <a:rPr lang="ru-RU" sz="1000" err="1"/>
              <a:t>optimal</a:t>
            </a:r>
            <a:r>
              <a:rPr lang="ru-RU" sz="1000"/>
              <a:t> </a:t>
            </a:r>
            <a:r>
              <a:rPr lang="ru-RU" sz="1000" err="1"/>
              <a:t>value</a:t>
            </a:r>
            <a:r>
              <a:rPr lang="ru-RU" sz="1000"/>
              <a:t> for </a:t>
            </a:r>
            <a:r>
              <a:rPr lang="ru-RU" sz="1000" err="1"/>
              <a:t>deposition</a:t>
            </a:r>
            <a:r>
              <a:rPr lang="ru-RU" sz="1000"/>
              <a:t> of the </a:t>
            </a:r>
            <a:r>
              <a:rPr lang="ru-RU" sz="1000" err="1"/>
              <a:t>structure</a:t>
            </a:r>
            <a:r>
              <a:rPr lang="ru-RU" sz="1000"/>
              <a:t>. The </a:t>
            </a:r>
            <a:r>
              <a:rPr lang="ru-RU" sz="1000" err="1"/>
              <a:t>calculations</a:t>
            </a:r>
            <a:r>
              <a:rPr lang="ru-RU" sz="1000"/>
              <a:t> </a:t>
            </a:r>
            <a:r>
              <a:rPr lang="ru-RU" sz="1000" err="1"/>
              <a:t>took</a:t>
            </a:r>
            <a:r>
              <a:rPr lang="ru-RU" sz="1000"/>
              <a:t> </a:t>
            </a:r>
            <a:r>
              <a:rPr lang="ru-RU" sz="1000" err="1"/>
              <a:t>into</a:t>
            </a:r>
            <a:r>
              <a:rPr lang="ru-RU" sz="1000"/>
              <a:t> </a:t>
            </a:r>
            <a:r>
              <a:rPr lang="ru-RU" sz="1000" err="1"/>
              <a:t>account</a:t>
            </a:r>
            <a:r>
              <a:rPr lang="ru-RU" sz="1000"/>
              <a:t> </a:t>
            </a:r>
            <a:r>
              <a:rPr lang="ru-RU" sz="1000" err="1"/>
              <a:t>that</a:t>
            </a:r>
            <a:r>
              <a:rPr lang="ru-RU" sz="1000"/>
              <a:t> the </a:t>
            </a:r>
            <a:r>
              <a:rPr lang="ru-RU" sz="1000" err="1"/>
              <a:t>total</a:t>
            </a:r>
            <a:r>
              <a:rPr lang="ru-RU" sz="1000"/>
              <a:t> thickness of </a:t>
            </a:r>
            <a:r>
              <a:rPr lang="ru-RU" sz="1000" err="1"/>
              <a:t>gadolinium</a:t>
            </a:r>
            <a:r>
              <a:rPr lang="ru-RU" sz="1000"/>
              <a:t> and </a:t>
            </a:r>
            <a:r>
              <a:rPr lang="ru-RU" sz="1000" err="1"/>
              <a:t>niobium</a:t>
            </a:r>
            <a:r>
              <a:rPr lang="ru-RU" sz="1000"/>
              <a:t> </a:t>
            </a:r>
            <a:r>
              <a:rPr lang="ru-RU" sz="1000" err="1"/>
              <a:t>was</a:t>
            </a:r>
            <a:r>
              <a:rPr lang="ru-RU" sz="1000"/>
              <a:t> the </a:t>
            </a:r>
            <a:r>
              <a:rPr lang="ru-RU" sz="1000" err="1"/>
              <a:t>same</a:t>
            </a:r>
            <a:r>
              <a:rPr lang="ru-RU" sz="1000"/>
              <a:t> for </a:t>
            </a:r>
            <a:r>
              <a:rPr lang="ru-RU" sz="1000" err="1"/>
              <a:t>all</a:t>
            </a:r>
            <a:r>
              <a:rPr lang="ru-RU" sz="1000"/>
              <a:t> </a:t>
            </a:r>
            <a:r>
              <a:rPr lang="ru-RU" sz="1000" err="1"/>
              <a:t>three</a:t>
            </a:r>
            <a:r>
              <a:rPr lang="ru-RU" sz="1000"/>
              <a:t> </a:t>
            </a:r>
            <a:r>
              <a:rPr lang="ru-RU" sz="1000" err="1"/>
              <a:t>types</a:t>
            </a:r>
            <a:r>
              <a:rPr lang="ru-RU" sz="1000"/>
              <a:t> of structures. It is </a:t>
            </a:r>
            <a:r>
              <a:rPr lang="ru-RU" sz="1000" err="1"/>
              <a:t>shown</a:t>
            </a:r>
            <a:r>
              <a:rPr lang="ru-RU" sz="1000"/>
              <a:t> </a:t>
            </a:r>
            <a:r>
              <a:rPr lang="ru-RU" sz="1000" err="1"/>
              <a:t>that</a:t>
            </a:r>
            <a:r>
              <a:rPr lang="ru-RU" sz="1000"/>
              <a:t> for a </a:t>
            </a:r>
            <a:r>
              <a:rPr lang="ru-RU" sz="1000" err="1"/>
              <a:t>disordered</a:t>
            </a:r>
            <a:r>
              <a:rPr lang="ru-RU" sz="1000"/>
              <a:t> </a:t>
            </a:r>
            <a:r>
              <a:rPr lang="ru-RU" sz="1000" err="1"/>
              <a:t>structure</a:t>
            </a:r>
            <a:r>
              <a:rPr lang="ru-RU" sz="1000"/>
              <a:t> </a:t>
            </a:r>
            <a:r>
              <a:rPr lang="ru-RU" sz="1000" err="1"/>
              <a:t>no</a:t>
            </a:r>
            <a:r>
              <a:rPr lang="ru-RU" sz="1000"/>
              <a:t> </a:t>
            </a:r>
            <a:r>
              <a:rPr lang="ru-RU" sz="1000" err="1"/>
              <a:t>equidistant</a:t>
            </a:r>
            <a:r>
              <a:rPr lang="ru-RU" sz="1000"/>
              <a:t> </a:t>
            </a:r>
            <a:r>
              <a:rPr lang="ru-RU" sz="1000" err="1"/>
              <a:t>peaks</a:t>
            </a:r>
            <a:r>
              <a:rPr lang="ru-RU" sz="1000"/>
              <a:t> are </a:t>
            </a:r>
            <a:r>
              <a:rPr lang="ru-RU" sz="1000" err="1"/>
              <a:t>observed</a:t>
            </a:r>
            <a:r>
              <a:rPr lang="ru-RU" sz="1000"/>
              <a:t>, </a:t>
            </a:r>
            <a:r>
              <a:rPr lang="ru-RU" sz="1000" err="1"/>
              <a:t>while</a:t>
            </a:r>
            <a:r>
              <a:rPr lang="ru-RU" sz="1000"/>
              <a:t> </a:t>
            </a:r>
            <a:r>
              <a:rPr lang="ru-RU" sz="1000" err="1"/>
              <a:t>characteristic</a:t>
            </a:r>
            <a:r>
              <a:rPr lang="ru-RU" sz="1000"/>
              <a:t> Bragg </a:t>
            </a:r>
            <a:r>
              <a:rPr lang="ru-RU" sz="1000" err="1"/>
              <a:t>peaks</a:t>
            </a:r>
            <a:r>
              <a:rPr lang="ru-RU" sz="1000"/>
              <a:t> for a </a:t>
            </a:r>
            <a:r>
              <a:rPr lang="ru-RU" sz="1000" err="1"/>
              <a:t>periodic</a:t>
            </a:r>
            <a:r>
              <a:rPr lang="ru-RU" sz="1000"/>
              <a:t> </a:t>
            </a:r>
            <a:r>
              <a:rPr lang="ru-RU" sz="1000" err="1"/>
              <a:t>structure</a:t>
            </a:r>
            <a:r>
              <a:rPr lang="ru-RU" sz="1000"/>
              <a:t> are </a:t>
            </a:r>
            <a:r>
              <a:rPr lang="ru-RU" sz="1000" err="1"/>
              <a:t>visible</a:t>
            </a:r>
            <a:r>
              <a:rPr lang="ru-RU" sz="1000"/>
              <a:t>. For a </a:t>
            </a:r>
            <a:r>
              <a:rPr lang="ru-RU" sz="1000" err="1"/>
              <a:t>quasi-periodic</a:t>
            </a:r>
            <a:r>
              <a:rPr lang="ru-RU" sz="1000"/>
              <a:t> </a:t>
            </a:r>
            <a:r>
              <a:rPr lang="ru-RU" sz="1000" err="1"/>
              <a:t>structure</a:t>
            </a:r>
            <a:r>
              <a:rPr lang="ru-RU" sz="1000"/>
              <a:t>, </a:t>
            </a:r>
            <a:r>
              <a:rPr lang="ru-RU" sz="1000" err="1"/>
              <a:t>more</a:t>
            </a:r>
            <a:r>
              <a:rPr lang="ru-RU" sz="1000"/>
              <a:t> </a:t>
            </a:r>
            <a:r>
              <a:rPr lang="ru-RU" sz="1000" err="1"/>
              <a:t>pronounced</a:t>
            </a:r>
            <a:r>
              <a:rPr lang="ru-RU" sz="1000"/>
              <a:t> “</a:t>
            </a:r>
            <a:r>
              <a:rPr lang="ru-RU" sz="1000" err="1"/>
              <a:t>quasi</a:t>
            </a:r>
            <a:r>
              <a:rPr lang="ru-RU" sz="1000"/>
              <a:t>-Bragg” </a:t>
            </a:r>
            <a:r>
              <a:rPr lang="ru-RU" sz="1000" err="1"/>
              <a:t>peaks</a:t>
            </a:r>
            <a:r>
              <a:rPr lang="ru-RU" sz="1000"/>
              <a:t> are </a:t>
            </a:r>
            <a:r>
              <a:rPr lang="ru-RU" sz="1000" err="1"/>
              <a:t>observed</a:t>
            </a:r>
            <a:r>
              <a:rPr lang="ru-RU" sz="1000"/>
              <a:t>.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DC2A90C-8D04-9233-0E86-933C891C45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042" y="3338226"/>
            <a:ext cx="4486751" cy="3433425"/>
          </a:xfrm>
          <a:prstGeom prst="rect">
            <a:avLst/>
          </a:prstGeom>
        </p:spPr>
      </p:pic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FF0CDDBF-023D-EAE0-D9AA-D1B576A04956}"/>
              </a:ext>
            </a:extLst>
          </p:cNvPr>
          <p:cNvSpPr/>
          <p:nvPr/>
        </p:nvSpPr>
        <p:spPr>
          <a:xfrm>
            <a:off x="5613621" y="962764"/>
            <a:ext cx="2162755" cy="1708874"/>
          </a:xfrm>
          <a:custGeom>
            <a:avLst/>
            <a:gdLst>
              <a:gd name="connsiteX0" fmla="*/ 2162755 w 2162755"/>
              <a:gd name="connsiteY0" fmla="*/ 7295 h 1708874"/>
              <a:gd name="connsiteX1" fmla="*/ 1041621 w 2162755"/>
              <a:gd name="connsiteY1" fmla="*/ 142467 h 1708874"/>
              <a:gd name="connsiteX2" fmla="*/ 389614 w 2162755"/>
              <a:gd name="connsiteY2" fmla="*/ 977354 h 1708874"/>
              <a:gd name="connsiteX3" fmla="*/ 0 w 2162755"/>
              <a:gd name="connsiteY3" fmla="*/ 1708874 h 170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755" h="1708874">
                <a:moveTo>
                  <a:pt x="2162755" y="7295"/>
                </a:moveTo>
                <a:cubicBezTo>
                  <a:pt x="1749949" y="-5958"/>
                  <a:pt x="1337144" y="-19210"/>
                  <a:pt x="1041621" y="142467"/>
                </a:cubicBezTo>
                <a:cubicBezTo>
                  <a:pt x="746097" y="304144"/>
                  <a:pt x="563217" y="716286"/>
                  <a:pt x="389614" y="977354"/>
                </a:cubicBezTo>
                <a:cubicBezTo>
                  <a:pt x="216010" y="1238422"/>
                  <a:pt x="108005" y="1473648"/>
                  <a:pt x="0" y="1708874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660FA48-818D-F2B9-5147-0E7E3E1B1C67}"/>
              </a:ext>
            </a:extLst>
          </p:cNvPr>
          <p:cNvGrpSpPr/>
          <p:nvPr/>
        </p:nvGrpSpPr>
        <p:grpSpPr>
          <a:xfrm>
            <a:off x="11072262" y="6255656"/>
            <a:ext cx="1063112" cy="544286"/>
            <a:chOff x="11072262" y="6255656"/>
            <a:chExt cx="1063112" cy="544286"/>
          </a:xfrm>
          <a:solidFill>
            <a:schemeClr val="bg1">
              <a:lumMod val="95000"/>
            </a:schemeClr>
          </a:solidFill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7A883E16-159A-7488-E1BD-BF71C664C4FE}"/>
                </a:ext>
              </a:extLst>
            </p:cNvPr>
            <p:cNvSpPr/>
            <p:nvPr/>
          </p:nvSpPr>
          <p:spPr>
            <a:xfrm>
              <a:off x="11108548" y="6255656"/>
              <a:ext cx="1004577" cy="544286"/>
            </a:xfrm>
            <a:prstGeom prst="round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7A7424-9843-48FB-9765-6331CE3789CF}"/>
                </a:ext>
              </a:extLst>
            </p:cNvPr>
            <p:cNvSpPr txBox="1"/>
            <p:nvPr/>
          </p:nvSpPr>
          <p:spPr>
            <a:xfrm>
              <a:off x="11072262" y="6304223"/>
              <a:ext cx="1063112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/>
                <a:t>24</a:t>
              </a:r>
              <a:r>
                <a:rPr lang="en-US" sz="2400">
                  <a:latin typeface="+mn-lt"/>
                </a:rPr>
                <a:t> / 28</a:t>
              </a:r>
              <a:endParaRPr lang="ru-RU" sz="2400" dirty="0">
                <a:latin typeface="+mn-lt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DA73D2C-E28E-F5A5-5A1C-AE32120FFC11}"/>
              </a:ext>
            </a:extLst>
          </p:cNvPr>
          <p:cNvGrpSpPr/>
          <p:nvPr/>
        </p:nvGrpSpPr>
        <p:grpSpPr>
          <a:xfrm>
            <a:off x="4833745" y="528957"/>
            <a:ext cx="3362969" cy="2756559"/>
            <a:chOff x="4833745" y="528957"/>
            <a:chExt cx="3362969" cy="2756559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270FB572-0252-958A-8F4E-554E17EC5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38700" y="528957"/>
              <a:ext cx="3358014" cy="2713692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8FA04D2-BBAD-33EE-BEF7-42EF2B5072EA}"/>
                </a:ext>
              </a:extLst>
            </p:cNvPr>
            <p:cNvSpPr txBox="1"/>
            <p:nvPr/>
          </p:nvSpPr>
          <p:spPr>
            <a:xfrm>
              <a:off x="6205539" y="3023906"/>
              <a:ext cx="106952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/>
                <a:t>Fibonacci order</a:t>
              </a:r>
              <a:endParaRPr lang="ru-RU" sz="110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6EA112C-89D6-8063-9A30-B075346F40E9}"/>
                </a:ext>
              </a:extLst>
            </p:cNvPr>
            <p:cNvSpPr txBox="1"/>
            <p:nvPr/>
          </p:nvSpPr>
          <p:spPr>
            <a:xfrm rot="16200000">
              <a:off x="4332005" y="1615472"/>
              <a:ext cx="126509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/>
                <a:t>Square under peak</a:t>
              </a:r>
              <a:endParaRPr lang="ru-RU" sz="1100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43ECC79-E970-6D80-36B1-94196110886A}"/>
              </a:ext>
            </a:extLst>
          </p:cNvPr>
          <p:cNvGrpSpPr/>
          <p:nvPr/>
        </p:nvGrpSpPr>
        <p:grpSpPr>
          <a:xfrm>
            <a:off x="4293704" y="3856527"/>
            <a:ext cx="3250371" cy="2722598"/>
            <a:chOff x="4293704" y="3856527"/>
            <a:chExt cx="3250371" cy="2722598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5492BDC3-E392-7DB5-404E-BFFE28877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93704" y="3856527"/>
              <a:ext cx="3250371" cy="272259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8A024C-887E-93BA-94F5-6A280262BD65}"/>
                </a:ext>
              </a:extLst>
            </p:cNvPr>
            <p:cNvSpPr txBox="1"/>
            <p:nvPr/>
          </p:nvSpPr>
          <p:spPr>
            <a:xfrm>
              <a:off x="5972773" y="5401022"/>
              <a:ext cx="13022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600"/>
                <a:t>Quasicrystall</a:t>
              </a:r>
            </a:p>
            <a:p>
              <a:r>
                <a:rPr lang="en-US" sz="600"/>
                <a:t>Periodic structure</a:t>
              </a:r>
            </a:p>
            <a:p>
              <a:r>
                <a:rPr lang="en-US" sz="600"/>
                <a:t>Random</a:t>
              </a:r>
              <a:endParaRPr lang="ru-RU" sz="600"/>
            </a:p>
          </p:txBody>
        </p:sp>
      </p:grpSp>
    </p:spTree>
    <p:extLst>
      <p:ext uri="{BB962C8B-B14F-4D97-AF65-F5344CB8AC3E}">
        <p14:creationId xmlns:p14="http://schemas.microsoft.com/office/powerpoint/2010/main" val="3856100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F39A9D-DEF3-3C3A-B4E2-B5CA7CB598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00" y="4582591"/>
            <a:ext cx="1137486" cy="17934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D30DAA-9ED0-9800-EF0A-5915965ADA91}"/>
              </a:ext>
            </a:extLst>
          </p:cNvPr>
          <p:cNvSpPr txBox="1"/>
          <p:nvPr/>
        </p:nvSpPr>
        <p:spPr>
          <a:xfrm>
            <a:off x="1476302" y="4294162"/>
            <a:ext cx="127369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Sample</a:t>
            </a:r>
            <a:r>
              <a:rPr lang="ru-RU" sz="1400"/>
              <a:t> 25х25х2 </a:t>
            </a:r>
            <a:r>
              <a:rPr lang="en-US" sz="1400"/>
              <a:t>mm</a:t>
            </a:r>
            <a:r>
              <a:rPr lang="ru-RU" sz="1400" baseline="30000"/>
              <a:t>3</a:t>
            </a:r>
            <a:endParaRPr lang="ru-RU" sz="1400" baseline="30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36C948-4AA2-4850-A654-80F3848A5B1F}"/>
              </a:ext>
            </a:extLst>
          </p:cNvPr>
          <p:cNvSpPr txBox="1"/>
          <p:nvPr/>
        </p:nvSpPr>
        <p:spPr>
          <a:xfrm>
            <a:off x="4770121" y="5323487"/>
            <a:ext cx="215950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cs typeface="Arial" panose="020B0604020202020204" pitchFamily="34" charset="0"/>
              </a:rPr>
              <a:t>Vector magnet</a:t>
            </a:r>
            <a:r>
              <a:rPr lang="ru-RU">
                <a:cs typeface="Arial" panose="020B0604020202020204" pitchFamily="34" charset="0"/>
              </a:rPr>
              <a:t>, </a:t>
            </a:r>
            <a:r>
              <a:rPr lang="en-US">
                <a:cs typeface="Arial" panose="020B0604020202020204" pitchFamily="34" charset="0"/>
              </a:rPr>
              <a:t>HTSC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C22236-5688-4312-B775-E63C337F3AC9}"/>
              </a:ext>
            </a:extLst>
          </p:cNvPr>
          <p:cNvSpPr txBox="1"/>
          <p:nvPr/>
        </p:nvSpPr>
        <p:spPr>
          <a:xfrm>
            <a:off x="5351398" y="2557992"/>
            <a:ext cx="348768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built-in liquefier of</a:t>
            </a:r>
          </a:p>
          <a:p>
            <a:r>
              <a:rPr lang="en-US"/>
              <a:t> helium-3 and helium-4,</a:t>
            </a:r>
          </a:p>
          <a:p>
            <a:r>
              <a:rPr lang="ru-RU"/>
              <a:t>2.2 К –</a:t>
            </a:r>
            <a:r>
              <a:rPr lang="en-US"/>
              <a:t> final temperature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4F897D-FD9C-4D03-9CF7-BE94AE7C9930}"/>
              </a:ext>
            </a:extLst>
          </p:cNvPr>
          <p:cNvSpPr txBox="1"/>
          <p:nvPr/>
        </p:nvSpPr>
        <p:spPr>
          <a:xfrm>
            <a:off x="5425608" y="1856469"/>
            <a:ext cx="259955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Cryocooler</a:t>
            </a:r>
            <a:r>
              <a:rPr lang="ru-RU"/>
              <a:t>, 2 </a:t>
            </a:r>
            <a:r>
              <a:rPr lang="en-US"/>
              <a:t>pulse tubes</a:t>
            </a:r>
            <a:r>
              <a:rPr lang="ru-RU"/>
              <a:t>,</a:t>
            </a:r>
            <a:endParaRPr lang="ru-RU" dirty="0"/>
          </a:p>
          <a:p>
            <a:r>
              <a:rPr lang="ru-RU"/>
              <a:t>0.8 </a:t>
            </a:r>
            <a:r>
              <a:rPr lang="en-US"/>
              <a:t>W</a:t>
            </a:r>
            <a:r>
              <a:rPr lang="ru-RU"/>
              <a:t> </a:t>
            </a:r>
            <a:r>
              <a:rPr lang="en-US"/>
              <a:t>at</a:t>
            </a:r>
            <a:r>
              <a:rPr lang="ru-RU"/>
              <a:t> 4.2 К</a:t>
            </a:r>
            <a:endParaRPr lang="ru-RU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DAAA96C-A3AD-4D3E-AAE9-C61F567650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762" y="1066584"/>
            <a:ext cx="1309925" cy="3329131"/>
          </a:xfrm>
          <a:prstGeom prst="rect">
            <a:avLst/>
          </a:prstGeom>
        </p:spPr>
      </p:pic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3B4A1671-31A8-4A50-9701-F0DFD0EFC4F9}"/>
              </a:ext>
            </a:extLst>
          </p:cNvPr>
          <p:cNvSpPr/>
          <p:nvPr/>
        </p:nvSpPr>
        <p:spPr>
          <a:xfrm>
            <a:off x="7892726" y="3071243"/>
            <a:ext cx="1119884" cy="325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A0C373-1ECB-4505-8F1F-47FE4DB58EC5}"/>
              </a:ext>
            </a:extLst>
          </p:cNvPr>
          <p:cNvSpPr txBox="1"/>
          <p:nvPr/>
        </p:nvSpPr>
        <p:spPr>
          <a:xfrm>
            <a:off x="7513983" y="4382840"/>
            <a:ext cx="3963369" cy="1661993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/>
              <a:t> </a:t>
            </a:r>
            <a:r>
              <a:rPr lang="en-US" sz="1400"/>
              <a:t>1-main flange; 5,6,11,12,13,14 -heat exchangers; 15 – throttle, 18- activated carbon; T1,T2 – thermistors</a:t>
            </a:r>
            <a:endParaRPr lang="ru-RU" sz="1400"/>
          </a:p>
          <a:p>
            <a:r>
              <a:rPr lang="en-US" sz="1200" i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ru-RU" sz="1200" i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lang="en-US" sz="1200" i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</a:t>
            </a:r>
            <a:r>
              <a:rPr lang="ru-RU" sz="1200" i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en-US" sz="1200" i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Chernikov</a:t>
            </a:r>
            <a:r>
              <a:rPr lang="ru-RU" sz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/ </a:t>
            </a:r>
            <a:r>
              <a:rPr lang="en-US" sz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REFRIGERATOR </a:t>
            </a:r>
            <a:r>
              <a:rPr lang="ru-RU" sz="1200" baseline="300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</a:t>
            </a:r>
            <a:r>
              <a:rPr lang="en-US" sz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</a:t>
            </a:r>
            <a:r>
              <a:rPr lang="ru-RU" sz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е </a:t>
            </a:r>
            <a:r>
              <a:rPr lang="en-US" sz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BASED ON CLOSED CYCLE CRYOCOOLER COOLING</a:t>
            </a:r>
            <a:r>
              <a:rPr lang="ru-RU" sz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// </a:t>
            </a:r>
            <a:r>
              <a:rPr lang="en-US" sz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CONDENSED MATTER RESEARCH AT THE IBR</a:t>
            </a:r>
            <a:r>
              <a:rPr lang="ru-RU" sz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-2, </a:t>
            </a:r>
            <a:r>
              <a:rPr lang="en-US" sz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International conference</a:t>
            </a:r>
            <a:r>
              <a:rPr lang="ru-RU" sz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Dubna</a:t>
            </a:r>
            <a:r>
              <a:rPr lang="ru-RU" sz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April</a:t>
            </a:r>
            <a:r>
              <a:rPr lang="ru-RU" sz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25-29, 2022, </a:t>
            </a:r>
            <a:r>
              <a:rPr lang="en-US" sz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Abstract book</a:t>
            </a:r>
            <a:r>
              <a:rPr lang="ru-RU" sz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ru-RU" sz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.47- 48 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7883AE-A9FF-4755-A32E-0F8D3B4521F6}"/>
              </a:ext>
            </a:extLst>
          </p:cNvPr>
          <p:cNvSpPr txBox="1"/>
          <p:nvPr/>
        </p:nvSpPr>
        <p:spPr>
          <a:xfrm>
            <a:off x="137160" y="2419974"/>
            <a:ext cx="2516536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3He refrigerator (0.5k), or a 3He dilution refrigerator in 4He (50 mK), with a vertical shaft with a diameter of 30 mm to load the sample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873325-7E6D-C744-1521-54F7CC73FD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856" y="138047"/>
            <a:ext cx="3048000" cy="6858000"/>
          </a:xfrm>
          <a:prstGeom prst="rect">
            <a:avLst/>
          </a:prstGeom>
        </p:spPr>
      </p:pic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5B7B0C00-976C-4B9E-93C4-15E060A6FBFA}"/>
              </a:ext>
            </a:extLst>
          </p:cNvPr>
          <p:cNvSpPr/>
          <p:nvPr/>
        </p:nvSpPr>
        <p:spPr>
          <a:xfrm rot="10800000">
            <a:off x="4111116" y="1980265"/>
            <a:ext cx="1314492" cy="121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3310D39D-5EE4-4F13-ADBE-B064715AEC90}"/>
              </a:ext>
            </a:extLst>
          </p:cNvPr>
          <p:cNvSpPr/>
          <p:nvPr/>
        </p:nvSpPr>
        <p:spPr>
          <a:xfrm rot="10800000" flipV="1">
            <a:off x="3832907" y="5665043"/>
            <a:ext cx="1178514" cy="263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455483F4-502E-4C4F-93C6-D6562785CEA4}"/>
              </a:ext>
            </a:extLst>
          </p:cNvPr>
          <p:cNvSpPr/>
          <p:nvPr/>
        </p:nvSpPr>
        <p:spPr>
          <a:xfrm rot="10800000" flipV="1">
            <a:off x="4499810" y="2861046"/>
            <a:ext cx="845015" cy="291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063A3596-37BD-48F1-A4CB-7664A060D2A6}"/>
              </a:ext>
            </a:extLst>
          </p:cNvPr>
          <p:cNvSpPr/>
          <p:nvPr/>
        </p:nvSpPr>
        <p:spPr>
          <a:xfrm rot="1746529" flipV="1">
            <a:off x="1841982" y="4224232"/>
            <a:ext cx="1755047" cy="144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2FFC25-3408-A517-1ABF-CBB0F393F053}"/>
              </a:ext>
            </a:extLst>
          </p:cNvPr>
          <p:cNvSpPr txBox="1"/>
          <p:nvPr/>
        </p:nvSpPr>
        <p:spPr>
          <a:xfrm>
            <a:off x="576971" y="6130244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Symbol" panose="05050102010706020507" pitchFamily="18" charset="2"/>
              </a:rPr>
              <a:t>g-</a:t>
            </a:r>
            <a:r>
              <a:rPr lang="ru-RU">
                <a:latin typeface="Symbol" panose="05050102010706020507" pitchFamily="18" charset="2"/>
              </a:rPr>
              <a:t>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detector</a:t>
            </a:r>
            <a:endParaRPr lang="ru-RU" dirty="0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77DF59C2-7128-3639-4E1D-A3D5BBEFEFC2}"/>
              </a:ext>
            </a:extLst>
          </p:cNvPr>
          <p:cNvSpPr/>
          <p:nvPr/>
        </p:nvSpPr>
        <p:spPr>
          <a:xfrm rot="5400000">
            <a:off x="1309892" y="4887977"/>
            <a:ext cx="87223" cy="1963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0F81B6-5DE5-537A-0148-73FAA1FFF7A2}"/>
              </a:ext>
            </a:extLst>
          </p:cNvPr>
          <p:cNvSpPr txBox="1"/>
          <p:nvPr/>
        </p:nvSpPr>
        <p:spPr>
          <a:xfrm>
            <a:off x="1478801" y="4760706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</a:t>
            </a:r>
            <a:r>
              <a:rPr lang="en-US" sz="1200" dirty="0" err="1"/>
              <a:t>x</a:t>
            </a:r>
            <a:endParaRPr lang="ru-RU" sz="1200" dirty="0"/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B238FC75-6F9A-836F-8AEE-C8FADC334F18}"/>
              </a:ext>
            </a:extLst>
          </p:cNvPr>
          <p:cNvSpPr/>
          <p:nvPr/>
        </p:nvSpPr>
        <p:spPr>
          <a:xfrm rot="10800000">
            <a:off x="1147117" y="4328361"/>
            <a:ext cx="45719" cy="3461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B94B5B-9603-AC02-A4F4-746818A50BD7}"/>
              </a:ext>
            </a:extLst>
          </p:cNvPr>
          <p:cNvSpPr txBox="1"/>
          <p:nvPr/>
        </p:nvSpPr>
        <p:spPr>
          <a:xfrm>
            <a:off x="1130341" y="4389694"/>
            <a:ext cx="17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60ABCD-FF09-3E74-4EC6-ED31BC12D44F}"/>
              </a:ext>
            </a:extLst>
          </p:cNvPr>
          <p:cNvSpPr txBox="1"/>
          <p:nvPr/>
        </p:nvSpPr>
        <p:spPr>
          <a:xfrm>
            <a:off x="106419" y="4597863"/>
            <a:ext cx="1069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sz="1200" dirty="0"/>
              <a:t>y</a:t>
            </a:r>
            <a:r>
              <a:rPr lang="en-US" dirty="0"/>
              <a:t> 0-</a:t>
            </a:r>
            <a:r>
              <a:rPr lang="ru-RU" dirty="0"/>
              <a:t>3</a:t>
            </a:r>
            <a:r>
              <a:rPr lang="en-US" dirty="0"/>
              <a:t> T</a:t>
            </a:r>
          </a:p>
          <a:p>
            <a:r>
              <a:rPr lang="en-US" dirty="0"/>
              <a:t>B</a:t>
            </a:r>
            <a:r>
              <a:rPr lang="en-US" sz="1200" dirty="0"/>
              <a:t>x </a:t>
            </a:r>
            <a:r>
              <a:rPr lang="en-US" dirty="0"/>
              <a:t> 0-</a:t>
            </a:r>
            <a:r>
              <a:rPr lang="ru-RU" dirty="0"/>
              <a:t>1</a:t>
            </a:r>
            <a:r>
              <a:rPr lang="en-US" dirty="0"/>
              <a:t> T</a:t>
            </a:r>
            <a:endParaRPr lang="ru-RU" sz="1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24350A-425F-B5FD-1C9B-8A54C5244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625" y="5678728"/>
            <a:ext cx="544281" cy="469249"/>
          </a:xfrm>
          <a:prstGeom prst="rect">
            <a:avLst/>
          </a:prstGeom>
        </p:spPr>
      </p:pic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8748CFEF-9257-E39B-348F-630D184F65A8}"/>
              </a:ext>
            </a:extLst>
          </p:cNvPr>
          <p:cNvSpPr/>
          <p:nvPr/>
        </p:nvSpPr>
        <p:spPr>
          <a:xfrm flipH="1">
            <a:off x="1860041" y="5595880"/>
            <a:ext cx="971613" cy="410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1F9016-DE9A-4437-B7DE-5660C6777621}"/>
              </a:ext>
            </a:extLst>
          </p:cNvPr>
          <p:cNvSpPr txBox="1"/>
          <p:nvPr/>
        </p:nvSpPr>
        <p:spPr>
          <a:xfrm>
            <a:off x="189980" y="561975"/>
            <a:ext cx="274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@ A</a:t>
            </a:r>
            <a:r>
              <a:rPr lang="ru-RU" sz="2800">
                <a:solidFill>
                  <a:srgbClr val="FF0000"/>
                </a:solidFill>
              </a:rPr>
              <a:t>.</a:t>
            </a:r>
            <a:r>
              <a:rPr lang="en-US" sz="2800" dirty="0">
                <a:solidFill>
                  <a:srgbClr val="FF0000"/>
                </a:solidFill>
              </a:rPr>
              <a:t>N</a:t>
            </a:r>
            <a:r>
              <a:rPr lang="ru-RU" sz="2800">
                <a:solidFill>
                  <a:srgbClr val="FF0000"/>
                </a:solidFill>
              </a:rPr>
              <a:t>. </a:t>
            </a:r>
            <a:r>
              <a:rPr lang="en-US" sz="2800">
                <a:solidFill>
                  <a:srgbClr val="FF0000"/>
                </a:solidFill>
              </a:rPr>
              <a:t>Chernikov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342B6A-3C17-750B-E748-12E5E35D8442}"/>
              </a:ext>
            </a:extLst>
          </p:cNvPr>
          <p:cNvSpPr txBox="1"/>
          <p:nvPr/>
        </p:nvSpPr>
        <p:spPr>
          <a:xfrm>
            <a:off x="137160" y="51554"/>
            <a:ext cx="118567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CRYOSTATE WITH HTSC MAGNET FOR REMUR REFLECTOMETER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1" name="Стрелка: вниз 30">
            <a:extLst>
              <a:ext uri="{FF2B5EF4-FFF2-40B4-BE49-F238E27FC236}">
                <a16:creationId xmlns:a16="http://schemas.microsoft.com/office/drawing/2014/main" id="{80EC0B42-C4A0-3EE5-AFBA-8EA35EA359BF}"/>
              </a:ext>
            </a:extLst>
          </p:cNvPr>
          <p:cNvSpPr/>
          <p:nvPr/>
        </p:nvSpPr>
        <p:spPr>
          <a:xfrm rot="2947578">
            <a:off x="1315888" y="4566066"/>
            <a:ext cx="177459" cy="334834"/>
          </a:xfrm>
          <a:prstGeom prst="downArrow">
            <a:avLst>
              <a:gd name="adj1" fmla="val 48360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673EB7-B533-229E-4882-78716BE4549D}"/>
              </a:ext>
            </a:extLst>
          </p:cNvPr>
          <p:cNvSpPr txBox="1"/>
          <p:nvPr/>
        </p:nvSpPr>
        <p:spPr>
          <a:xfrm>
            <a:off x="166485" y="6554186"/>
            <a:ext cx="7332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Altynov</a:t>
            </a:r>
            <a:r>
              <a:rPr lang="ru-RU" sz="1400" b="1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1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A.V. et al. // </a:t>
            </a:r>
            <a:r>
              <a:rPr lang="pt-BR" sz="1400" b="1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Surface Investigation, Vol.18, No.4, pp. 900-907 (2024)</a:t>
            </a:r>
            <a:endParaRPr lang="ru-RU" sz="1400" b="1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B071851-3DDB-7C56-B93E-2495D2AAF59F}"/>
              </a:ext>
            </a:extLst>
          </p:cNvPr>
          <p:cNvGrpSpPr/>
          <p:nvPr/>
        </p:nvGrpSpPr>
        <p:grpSpPr>
          <a:xfrm>
            <a:off x="11072262" y="6255656"/>
            <a:ext cx="1063112" cy="544286"/>
            <a:chOff x="11072262" y="6255656"/>
            <a:chExt cx="1063112" cy="544286"/>
          </a:xfrm>
          <a:solidFill>
            <a:schemeClr val="bg1">
              <a:lumMod val="95000"/>
            </a:schemeClr>
          </a:solidFill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C9F722DF-FE5A-4967-B9A7-25FF9857FE4E}"/>
                </a:ext>
              </a:extLst>
            </p:cNvPr>
            <p:cNvSpPr/>
            <p:nvPr/>
          </p:nvSpPr>
          <p:spPr>
            <a:xfrm>
              <a:off x="11108548" y="6255656"/>
              <a:ext cx="1004577" cy="544286"/>
            </a:xfrm>
            <a:prstGeom prst="round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B298FD9-715C-2419-6E7A-6E2523FE42FE}"/>
                </a:ext>
              </a:extLst>
            </p:cNvPr>
            <p:cNvSpPr txBox="1"/>
            <p:nvPr/>
          </p:nvSpPr>
          <p:spPr>
            <a:xfrm>
              <a:off x="11072262" y="6304223"/>
              <a:ext cx="1063112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+mn-lt"/>
                </a:rPr>
                <a:t>25 / 28</a:t>
              </a:r>
              <a:endParaRPr lang="ru-RU" sz="24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985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71859D-F6EC-48D7-BC6F-993759D04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742" y="104110"/>
            <a:ext cx="4558999" cy="1656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3E84F3-4647-4855-ACEE-52580EC04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974" y="3891659"/>
            <a:ext cx="2722271" cy="2808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DE8B5F-84E3-4DAC-AD3F-49347E52200E}"/>
              </a:ext>
            </a:extLst>
          </p:cNvPr>
          <p:cNvSpPr txBox="1"/>
          <p:nvPr/>
        </p:nvSpPr>
        <p:spPr>
          <a:xfrm>
            <a:off x="3875093" y="24449"/>
            <a:ext cx="442678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b="1">
                <a:solidFill>
                  <a:srgbClr val="FF0000"/>
                </a:solidFill>
              </a:rPr>
              <a:t>RF MAGNETIC FIELD MODULE</a:t>
            </a:r>
            <a:endParaRPr lang="ru-RU" sz="27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F65972-ACD1-4B37-88B8-23727B034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536" y="3551410"/>
            <a:ext cx="4071265" cy="31679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50CF55-3682-4A05-9E3A-9414E8EDB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2438" y="3429000"/>
            <a:ext cx="4208434" cy="34127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566961-E7C2-449C-865F-CD955D4CE7FE}"/>
              </a:ext>
            </a:extLst>
          </p:cNvPr>
          <p:cNvSpPr txBox="1"/>
          <p:nvPr/>
        </p:nvSpPr>
        <p:spPr>
          <a:xfrm>
            <a:off x="125897" y="547669"/>
            <a:ext cx="6274903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/>
              <a:t>The </a:t>
            </a:r>
            <a:r>
              <a:rPr lang="ru-RU" sz="1400" dirty="0" err="1"/>
              <a:t>first</a:t>
            </a:r>
            <a:r>
              <a:rPr lang="ru-RU" sz="1400" dirty="0"/>
              <a:t> </a:t>
            </a:r>
            <a:r>
              <a:rPr lang="ru-RU" sz="1400" dirty="0" err="1"/>
              <a:t>working</a:t>
            </a:r>
            <a:r>
              <a:rPr lang="ru-RU" sz="1400" dirty="0"/>
              <a:t> </a:t>
            </a:r>
            <a:r>
              <a:rPr lang="ru-RU" sz="1400" dirty="0" err="1"/>
              <a:t>prototype</a:t>
            </a:r>
            <a:r>
              <a:rPr lang="ru-RU" sz="1400" dirty="0"/>
              <a:t> </a:t>
            </a:r>
            <a:r>
              <a:rPr lang="ru-RU" sz="1400" dirty="0" err="1"/>
              <a:t>for</a:t>
            </a:r>
            <a:r>
              <a:rPr lang="ru-RU" sz="1400" dirty="0"/>
              <a:t> </a:t>
            </a:r>
            <a:r>
              <a:rPr lang="ru-RU" sz="1400" dirty="0" err="1"/>
              <a:t>reflectometric</a:t>
            </a:r>
            <a:r>
              <a:rPr lang="ru-RU" sz="1400" dirty="0"/>
              <a:t> </a:t>
            </a:r>
            <a:r>
              <a:rPr lang="ru-RU" sz="1400" dirty="0" err="1"/>
              <a:t>studies</a:t>
            </a:r>
            <a:r>
              <a:rPr lang="ru-RU" sz="1400" dirty="0"/>
              <a:t> </a:t>
            </a:r>
            <a:r>
              <a:rPr lang="ru-RU" sz="1400" dirty="0" err="1"/>
              <a:t>in</a:t>
            </a:r>
            <a:r>
              <a:rPr lang="ru-RU" sz="1400" dirty="0"/>
              <a:t> </a:t>
            </a:r>
            <a:r>
              <a:rPr lang="ru-RU" sz="1400" dirty="0" err="1"/>
              <a:t>static</a:t>
            </a:r>
            <a:r>
              <a:rPr lang="ru-RU" sz="1400" dirty="0"/>
              <a:t> and </a:t>
            </a:r>
            <a:r>
              <a:rPr lang="ru-RU" sz="1400" dirty="0" err="1"/>
              <a:t>oscillating</a:t>
            </a:r>
            <a:r>
              <a:rPr lang="ru-RU" sz="1400" dirty="0"/>
              <a:t> </a:t>
            </a:r>
            <a:r>
              <a:rPr lang="ru-RU" sz="1400" dirty="0" err="1"/>
              <a:t>magnetic</a:t>
            </a:r>
            <a:r>
              <a:rPr lang="ru-RU" sz="1400" dirty="0"/>
              <a:t> </a:t>
            </a:r>
            <a:r>
              <a:rPr lang="ru-RU" sz="1400" dirty="0" err="1"/>
              <a:t>fields</a:t>
            </a:r>
            <a:r>
              <a:rPr lang="ru-RU" sz="1400" dirty="0"/>
              <a:t> </a:t>
            </a:r>
            <a:r>
              <a:rPr lang="ru-RU" sz="1400" dirty="0" err="1"/>
              <a:t>was</a:t>
            </a:r>
            <a:r>
              <a:rPr lang="ru-RU" sz="1400" dirty="0"/>
              <a:t> </a:t>
            </a:r>
            <a:r>
              <a:rPr lang="ru-RU" sz="1400" dirty="0" err="1"/>
              <a:t>manufactured</a:t>
            </a:r>
            <a:r>
              <a:rPr lang="ru-RU" sz="1400" dirty="0"/>
              <a:t> and </a:t>
            </a:r>
            <a:r>
              <a:rPr lang="ru-RU" sz="1400" dirty="0" err="1"/>
              <a:t>installed</a:t>
            </a:r>
            <a:endParaRPr lang="en-GB" sz="1400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/>
              <a:t>The </a:t>
            </a:r>
            <a:r>
              <a:rPr lang="ru-RU" sz="1400" dirty="0" err="1"/>
              <a:t>first</a:t>
            </a:r>
            <a:r>
              <a:rPr lang="ru-RU" sz="1400" dirty="0"/>
              <a:t> </a:t>
            </a:r>
            <a:r>
              <a:rPr lang="ru-RU" sz="1400" dirty="0" err="1"/>
              <a:t>demonstration</a:t>
            </a:r>
            <a:r>
              <a:rPr lang="ru-RU" sz="1400" dirty="0"/>
              <a:t> TOF </a:t>
            </a:r>
            <a:r>
              <a:rPr lang="ru-RU" sz="1400" dirty="0" err="1"/>
              <a:t>spectra</a:t>
            </a:r>
            <a:r>
              <a:rPr lang="ru-RU" sz="1400" dirty="0"/>
              <a:t> of </a:t>
            </a:r>
            <a:r>
              <a:rPr lang="ru-RU" sz="1400" dirty="0" err="1"/>
              <a:t>neutron</a:t>
            </a:r>
            <a:r>
              <a:rPr lang="ru-RU" sz="1400" dirty="0"/>
              <a:t> </a:t>
            </a:r>
            <a:r>
              <a:rPr lang="ru-RU" sz="1400" dirty="0" err="1"/>
              <a:t>reflection</a:t>
            </a:r>
            <a:r>
              <a:rPr lang="ru-RU" sz="1400" dirty="0"/>
              <a:t> </a:t>
            </a:r>
            <a:r>
              <a:rPr lang="ru-RU" sz="1400" dirty="0" err="1"/>
              <a:t>in</a:t>
            </a:r>
            <a:r>
              <a:rPr lang="ru-RU" sz="1400" dirty="0"/>
              <a:t> </a:t>
            </a:r>
            <a:r>
              <a:rPr lang="ru-RU" sz="1400" dirty="0" err="1"/>
              <a:t>static</a:t>
            </a:r>
            <a:r>
              <a:rPr lang="ru-RU" sz="1400" dirty="0"/>
              <a:t> and </a:t>
            </a:r>
            <a:r>
              <a:rPr lang="ru-RU" sz="1400" dirty="0" err="1"/>
              <a:t>oscillating</a:t>
            </a:r>
            <a:r>
              <a:rPr lang="ru-RU" sz="1400" dirty="0"/>
              <a:t> </a:t>
            </a:r>
            <a:r>
              <a:rPr lang="ru-RU" sz="1400" dirty="0" err="1"/>
              <a:t>fields</a:t>
            </a:r>
            <a:r>
              <a:rPr lang="ru-RU" sz="1400" dirty="0"/>
              <a:t> </a:t>
            </a:r>
            <a:r>
              <a:rPr lang="ru-RU" sz="1400" dirty="0" err="1"/>
              <a:t>for</a:t>
            </a:r>
            <a:r>
              <a:rPr lang="ru-RU" sz="1400" dirty="0"/>
              <a:t> a </a:t>
            </a:r>
            <a:r>
              <a:rPr lang="ru-RU" sz="1400" dirty="0" err="1"/>
              <a:t>simple</a:t>
            </a:r>
            <a:r>
              <a:rPr lang="ru-RU" sz="1400" dirty="0"/>
              <a:t> </a:t>
            </a:r>
            <a:r>
              <a:rPr lang="ru-RU" sz="1400" dirty="0" err="1"/>
              <a:t>ferromagnetic</a:t>
            </a:r>
            <a:r>
              <a:rPr lang="ru-RU" sz="1400" dirty="0"/>
              <a:t> </a:t>
            </a:r>
            <a:r>
              <a:rPr lang="ru-RU" sz="1400" dirty="0" err="1"/>
              <a:t>sample</a:t>
            </a:r>
            <a:r>
              <a:rPr lang="ru-RU" sz="1400" dirty="0"/>
              <a:t> </a:t>
            </a:r>
            <a:r>
              <a:rPr lang="ru-RU" sz="1400" dirty="0" err="1"/>
              <a:t>were</a:t>
            </a:r>
            <a:r>
              <a:rPr lang="ru-RU" sz="1400" dirty="0"/>
              <a:t> </a:t>
            </a:r>
            <a:r>
              <a:rPr lang="ru-RU" sz="1400" dirty="0" err="1"/>
              <a:t>obtained</a:t>
            </a:r>
            <a:endParaRPr lang="en-GB" sz="1400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/>
              <a:t>Protection </a:t>
            </a:r>
            <a:r>
              <a:rPr lang="ru-RU" sz="1400" dirty="0" err="1"/>
              <a:t>was</a:t>
            </a:r>
            <a:r>
              <a:rPr lang="ru-RU" sz="1400" dirty="0"/>
              <a:t> </a:t>
            </a:r>
            <a:r>
              <a:rPr lang="ru-RU" sz="1400" dirty="0" err="1"/>
              <a:t>improved</a:t>
            </a:r>
            <a:r>
              <a:rPr lang="ru-RU" sz="1400" dirty="0"/>
              <a:t>, the </a:t>
            </a:r>
            <a:r>
              <a:rPr lang="ru-RU" sz="1400" dirty="0" err="1"/>
              <a:t>influence</a:t>
            </a:r>
            <a:r>
              <a:rPr lang="ru-RU" sz="1400" dirty="0"/>
              <a:t> of the </a:t>
            </a:r>
            <a:r>
              <a:rPr lang="ru-RU" sz="1400" dirty="0" err="1"/>
              <a:t>parasitic</a:t>
            </a:r>
            <a:r>
              <a:rPr lang="ru-RU" sz="1400" dirty="0"/>
              <a:t> </a:t>
            </a:r>
            <a:r>
              <a:rPr lang="ru-RU" sz="1400" dirty="0" err="1"/>
              <a:t>neutron</a:t>
            </a:r>
            <a:r>
              <a:rPr lang="ru-RU" sz="1400" dirty="0"/>
              <a:t> </a:t>
            </a:r>
            <a:r>
              <a:rPr lang="ru-RU" sz="1400" dirty="0" err="1"/>
              <a:t>beam</a:t>
            </a:r>
            <a:r>
              <a:rPr lang="ru-RU" sz="1400" dirty="0"/>
              <a:t> </a:t>
            </a:r>
            <a:r>
              <a:rPr lang="ru-RU" sz="1400" dirty="0" err="1"/>
              <a:t>was</a:t>
            </a:r>
            <a:r>
              <a:rPr lang="ru-RU" sz="1400" dirty="0"/>
              <a:t> </a:t>
            </a:r>
            <a:r>
              <a:rPr lang="ru-RU" sz="1400" dirty="0" err="1"/>
              <a:t>significantly</a:t>
            </a:r>
            <a:r>
              <a:rPr lang="ru-RU" sz="1400" dirty="0"/>
              <a:t> </a:t>
            </a:r>
            <a:r>
              <a:rPr lang="ru-RU" sz="1400" dirty="0" err="1"/>
              <a:t>reduced</a:t>
            </a:r>
            <a:r>
              <a:rPr lang="ru-RU" sz="1400" dirty="0"/>
              <a:t> (</a:t>
            </a:r>
            <a:r>
              <a:rPr lang="ru-RU" sz="1400" dirty="0" err="1"/>
              <a:t>fast</a:t>
            </a:r>
            <a:r>
              <a:rPr lang="ru-RU" sz="1400" dirty="0"/>
              <a:t> </a:t>
            </a:r>
            <a:r>
              <a:rPr lang="ru-RU" sz="1400" dirty="0" err="1"/>
              <a:t>neutrons</a:t>
            </a:r>
            <a:r>
              <a:rPr lang="ru-RU" sz="1400" dirty="0"/>
              <a:t>, </a:t>
            </a:r>
            <a:r>
              <a:rPr lang="ru-RU" sz="1400" dirty="0" err="1"/>
              <a:t>direct</a:t>
            </a:r>
            <a:r>
              <a:rPr lang="ru-RU" sz="1400" dirty="0"/>
              <a:t> </a:t>
            </a:r>
            <a:r>
              <a:rPr lang="ru-RU" sz="1400" dirty="0" err="1"/>
              <a:t>visibility</a:t>
            </a:r>
            <a:r>
              <a:rPr lang="ru-RU" sz="1400" dirty="0"/>
              <a:t> to the AZ)</a:t>
            </a:r>
            <a:endParaRPr lang="en-GB" sz="1400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/>
              <a:t>New spin-</a:t>
            </a:r>
            <a:r>
              <a:rPr lang="ru-RU" sz="1400" dirty="0" err="1"/>
              <a:t>flipper</a:t>
            </a:r>
            <a:r>
              <a:rPr lang="ru-RU" sz="1400" dirty="0"/>
              <a:t> </a:t>
            </a:r>
            <a:r>
              <a:rPr lang="ru-RU" sz="1400" dirty="0" err="1"/>
              <a:t>drivers</a:t>
            </a:r>
            <a:r>
              <a:rPr lang="ru-RU" sz="1400" dirty="0"/>
              <a:t> </a:t>
            </a:r>
            <a:r>
              <a:rPr lang="ru-RU" sz="1400" dirty="0" err="1"/>
              <a:t>manufactured</a:t>
            </a:r>
            <a:r>
              <a:rPr lang="ru-RU" sz="1400" dirty="0"/>
              <a:t> </a:t>
            </a:r>
            <a:r>
              <a:rPr lang="ru-RU" sz="1400" dirty="0" err="1"/>
              <a:t>by</a:t>
            </a:r>
            <a:r>
              <a:rPr lang="ru-RU" sz="1400" dirty="0"/>
              <a:t> PNPI </a:t>
            </a:r>
            <a:r>
              <a:rPr lang="ru-RU" sz="1400" dirty="0" err="1"/>
              <a:t>were</a:t>
            </a:r>
            <a:r>
              <a:rPr lang="ru-RU" sz="1400" dirty="0"/>
              <a:t> </a:t>
            </a:r>
            <a:r>
              <a:rPr lang="ru-RU" sz="1400" dirty="0" err="1"/>
              <a:t>connected</a:t>
            </a:r>
            <a:endParaRPr lang="en-GB" sz="1400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/>
              <a:t>The </a:t>
            </a:r>
            <a:r>
              <a:rPr lang="ru-RU" sz="1400" dirty="0" err="1"/>
              <a:t>detector's</a:t>
            </a:r>
            <a:r>
              <a:rPr lang="ru-RU" sz="1400" dirty="0"/>
              <a:t> </a:t>
            </a:r>
            <a:r>
              <a:rPr lang="ru-RU" sz="1400" dirty="0" err="1"/>
              <a:t>electromagnetic</a:t>
            </a:r>
            <a:r>
              <a:rPr lang="ru-RU" sz="1400" dirty="0"/>
              <a:t> </a:t>
            </a:r>
            <a:r>
              <a:rPr lang="ru-RU" sz="1400" dirty="0" err="1"/>
              <a:t>protection</a:t>
            </a:r>
            <a:r>
              <a:rPr lang="ru-RU" sz="1400" dirty="0"/>
              <a:t> </a:t>
            </a:r>
            <a:r>
              <a:rPr lang="ru-RU" sz="1400" dirty="0" err="1"/>
              <a:t>from</a:t>
            </a:r>
            <a:r>
              <a:rPr lang="ru-RU" sz="1400" dirty="0"/>
              <a:t> </a:t>
            </a:r>
            <a:r>
              <a:rPr lang="ru-RU" sz="1400" dirty="0" err="1"/>
              <a:t>interference</a:t>
            </a:r>
            <a:r>
              <a:rPr lang="ru-RU" sz="1400" dirty="0"/>
              <a:t> </a:t>
            </a:r>
            <a:r>
              <a:rPr lang="ru-RU" sz="1400" dirty="0" err="1"/>
              <a:t>was</a:t>
            </a:r>
            <a:r>
              <a:rPr lang="ru-RU" sz="1400" dirty="0"/>
              <a:t> </a:t>
            </a:r>
            <a:r>
              <a:rPr lang="ru-RU" sz="1400" dirty="0" err="1"/>
              <a:t>improved</a:t>
            </a:r>
            <a:endParaRPr lang="en-GB" sz="1400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/>
              <a:t>The </a:t>
            </a:r>
            <a:r>
              <a:rPr lang="ru-RU" sz="1400" dirty="0" err="1"/>
              <a:t>cooling</a:t>
            </a:r>
            <a:r>
              <a:rPr lang="ru-RU" sz="1400" dirty="0"/>
              <a:t> of the </a:t>
            </a:r>
            <a:r>
              <a:rPr lang="ru-RU" sz="1400" dirty="0" err="1"/>
              <a:t>electromagnet</a:t>
            </a:r>
            <a:r>
              <a:rPr lang="ru-RU" sz="1400" dirty="0"/>
              <a:t> </a:t>
            </a:r>
            <a:r>
              <a:rPr lang="ru-RU" sz="1400" dirty="0" err="1"/>
              <a:t>was</a:t>
            </a:r>
            <a:r>
              <a:rPr lang="ru-RU" sz="1400" dirty="0"/>
              <a:t> </a:t>
            </a:r>
            <a:r>
              <a:rPr lang="ru-RU" sz="1400" dirty="0" err="1"/>
              <a:t>modernized</a:t>
            </a:r>
            <a:endParaRPr lang="ru-RU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54EEFA-57E7-4E68-AB4B-7FFFEC314420}"/>
              </a:ext>
            </a:extLst>
          </p:cNvPr>
          <p:cNvSpPr txBox="1"/>
          <p:nvPr/>
        </p:nvSpPr>
        <p:spPr>
          <a:xfrm>
            <a:off x="521536" y="3005866"/>
            <a:ext cx="32630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/>
              <a:t>Data for new module</a:t>
            </a:r>
            <a:endParaRPr lang="ru-RU" sz="2700" dirty="0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A585883E-9F3C-4A39-9E59-3E0007BBEBD3}"/>
              </a:ext>
            </a:extLst>
          </p:cNvPr>
          <p:cNvSpPr/>
          <p:nvPr/>
        </p:nvSpPr>
        <p:spPr>
          <a:xfrm rot="5400000">
            <a:off x="5377111" y="3337236"/>
            <a:ext cx="317500" cy="35292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7DE300-A40C-470B-A855-6D6C43A19C71}"/>
              </a:ext>
            </a:extLst>
          </p:cNvPr>
          <p:cNvSpPr txBox="1"/>
          <p:nvPr/>
        </p:nvSpPr>
        <p:spPr>
          <a:xfrm>
            <a:off x="4780688" y="3020831"/>
            <a:ext cx="2039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Influence of RF magnetic field</a:t>
            </a:r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D1A5507-75BD-4D80-8462-5B97244E2C7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20"/>
          <a:stretch/>
        </p:blipFill>
        <p:spPr>
          <a:xfrm>
            <a:off x="9166974" y="1554480"/>
            <a:ext cx="2722271" cy="2269133"/>
          </a:xfrm>
          <a:prstGeom prst="rect">
            <a:avLst/>
          </a:prstGeom>
        </p:spPr>
      </p:pic>
      <p:sp>
        <p:nvSpPr>
          <p:cNvPr id="17" name="Куб 16">
            <a:extLst>
              <a:ext uri="{FF2B5EF4-FFF2-40B4-BE49-F238E27FC236}">
                <a16:creationId xmlns:a16="http://schemas.microsoft.com/office/drawing/2014/main" id="{81392937-56FE-4F6A-A801-F052779C2FE9}"/>
              </a:ext>
            </a:extLst>
          </p:cNvPr>
          <p:cNvSpPr/>
          <p:nvPr/>
        </p:nvSpPr>
        <p:spPr>
          <a:xfrm>
            <a:off x="6733057" y="1918901"/>
            <a:ext cx="2039214" cy="761071"/>
          </a:xfrm>
          <a:prstGeom prst="cube">
            <a:avLst>
              <a:gd name="adj" fmla="val 66264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C4D8BF90-4819-49DC-A96B-96E166CA4120}"/>
              </a:ext>
            </a:extLst>
          </p:cNvPr>
          <p:cNvSpPr/>
          <p:nvPr/>
        </p:nvSpPr>
        <p:spPr>
          <a:xfrm>
            <a:off x="6912902" y="1631822"/>
            <a:ext cx="84834" cy="848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4A9C78C8-E0D5-478F-A2F3-227835D06180}"/>
              </a:ext>
            </a:extLst>
          </p:cNvPr>
          <p:cNvSpPr/>
          <p:nvPr/>
        </p:nvSpPr>
        <p:spPr>
          <a:xfrm>
            <a:off x="7043870" y="1631822"/>
            <a:ext cx="84834" cy="848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D38FBF3D-F827-4754-A1B2-A85381A0E70C}"/>
              </a:ext>
            </a:extLst>
          </p:cNvPr>
          <p:cNvSpPr/>
          <p:nvPr/>
        </p:nvSpPr>
        <p:spPr>
          <a:xfrm>
            <a:off x="7174838" y="1631822"/>
            <a:ext cx="84834" cy="848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1934A88A-7EA0-4BFB-8C07-70654EBBFFF9}"/>
              </a:ext>
            </a:extLst>
          </p:cNvPr>
          <p:cNvSpPr/>
          <p:nvPr/>
        </p:nvSpPr>
        <p:spPr>
          <a:xfrm>
            <a:off x="7305806" y="1631822"/>
            <a:ext cx="84834" cy="848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4FFFAE1D-F65D-4F96-8517-B68FC0CBB804}"/>
              </a:ext>
            </a:extLst>
          </p:cNvPr>
          <p:cNvSpPr/>
          <p:nvPr/>
        </p:nvSpPr>
        <p:spPr>
          <a:xfrm>
            <a:off x="7436774" y="1631822"/>
            <a:ext cx="84834" cy="848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FB90A993-9A4D-4179-87B1-6E4C3BFD7F23}"/>
              </a:ext>
            </a:extLst>
          </p:cNvPr>
          <p:cNvSpPr/>
          <p:nvPr/>
        </p:nvSpPr>
        <p:spPr>
          <a:xfrm>
            <a:off x="7567742" y="1631822"/>
            <a:ext cx="84834" cy="848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64DF9039-4864-41E4-9D33-4820CBD00692}"/>
              </a:ext>
            </a:extLst>
          </p:cNvPr>
          <p:cNvSpPr/>
          <p:nvPr/>
        </p:nvSpPr>
        <p:spPr>
          <a:xfrm>
            <a:off x="7685549" y="1631822"/>
            <a:ext cx="84834" cy="848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39C18DE4-DFEE-43D7-94F6-6284957FABC3}"/>
              </a:ext>
            </a:extLst>
          </p:cNvPr>
          <p:cNvSpPr/>
          <p:nvPr/>
        </p:nvSpPr>
        <p:spPr>
          <a:xfrm>
            <a:off x="7816517" y="1631822"/>
            <a:ext cx="84834" cy="848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A1C21D25-76D1-4D0D-BE46-F77061E06139}"/>
              </a:ext>
            </a:extLst>
          </p:cNvPr>
          <p:cNvSpPr/>
          <p:nvPr/>
        </p:nvSpPr>
        <p:spPr>
          <a:xfrm>
            <a:off x="7947485" y="1631822"/>
            <a:ext cx="84834" cy="848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A01729C5-B1D6-46A7-97C4-FE13BD7C407C}"/>
              </a:ext>
            </a:extLst>
          </p:cNvPr>
          <p:cNvSpPr/>
          <p:nvPr/>
        </p:nvSpPr>
        <p:spPr>
          <a:xfrm>
            <a:off x="8076769" y="1631822"/>
            <a:ext cx="84834" cy="848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B4A49F-A42E-4C9A-8184-8CD1743358FE}"/>
              </a:ext>
            </a:extLst>
          </p:cNvPr>
          <p:cNvSpPr/>
          <p:nvPr/>
        </p:nvSpPr>
        <p:spPr>
          <a:xfrm>
            <a:off x="8207737" y="1631822"/>
            <a:ext cx="84834" cy="848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1196F31C-1036-4B3C-853F-044B511A4FE0}"/>
              </a:ext>
            </a:extLst>
          </p:cNvPr>
          <p:cNvSpPr/>
          <p:nvPr/>
        </p:nvSpPr>
        <p:spPr>
          <a:xfrm>
            <a:off x="8338705" y="1631822"/>
            <a:ext cx="84834" cy="848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F28D2888-C515-4694-8045-C8D004625C01}"/>
              </a:ext>
            </a:extLst>
          </p:cNvPr>
          <p:cNvSpPr/>
          <p:nvPr/>
        </p:nvSpPr>
        <p:spPr>
          <a:xfrm>
            <a:off x="6912902" y="2856692"/>
            <a:ext cx="84834" cy="848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3B55CFE3-F609-4DCE-A26E-F30CF3527B6B}"/>
              </a:ext>
            </a:extLst>
          </p:cNvPr>
          <p:cNvSpPr/>
          <p:nvPr/>
        </p:nvSpPr>
        <p:spPr>
          <a:xfrm>
            <a:off x="7043870" y="2856692"/>
            <a:ext cx="84834" cy="848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815F191C-AFF6-4C15-93C4-6A75A7F8694B}"/>
              </a:ext>
            </a:extLst>
          </p:cNvPr>
          <p:cNvSpPr/>
          <p:nvPr/>
        </p:nvSpPr>
        <p:spPr>
          <a:xfrm>
            <a:off x="7174838" y="2856692"/>
            <a:ext cx="84834" cy="848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9257D9BD-887D-42D5-9F1A-6503CAA371BC}"/>
              </a:ext>
            </a:extLst>
          </p:cNvPr>
          <p:cNvSpPr/>
          <p:nvPr/>
        </p:nvSpPr>
        <p:spPr>
          <a:xfrm>
            <a:off x="7305806" y="2856692"/>
            <a:ext cx="84834" cy="848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C7E74BDE-E72B-4A62-A7D8-C8F627EC471F}"/>
              </a:ext>
            </a:extLst>
          </p:cNvPr>
          <p:cNvSpPr/>
          <p:nvPr/>
        </p:nvSpPr>
        <p:spPr>
          <a:xfrm>
            <a:off x="7436774" y="2856692"/>
            <a:ext cx="84834" cy="848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4FC577D4-1202-4E20-B6A3-6824E556E12D}"/>
              </a:ext>
            </a:extLst>
          </p:cNvPr>
          <p:cNvSpPr/>
          <p:nvPr/>
        </p:nvSpPr>
        <p:spPr>
          <a:xfrm>
            <a:off x="7567742" y="2856692"/>
            <a:ext cx="84834" cy="848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5905C60E-7280-4A67-838B-2924F3AB8237}"/>
              </a:ext>
            </a:extLst>
          </p:cNvPr>
          <p:cNvSpPr/>
          <p:nvPr/>
        </p:nvSpPr>
        <p:spPr>
          <a:xfrm>
            <a:off x="7685549" y="2856692"/>
            <a:ext cx="84834" cy="848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EB155D1F-FF68-470E-AA03-F67CDF086E01}"/>
              </a:ext>
            </a:extLst>
          </p:cNvPr>
          <p:cNvSpPr/>
          <p:nvPr/>
        </p:nvSpPr>
        <p:spPr>
          <a:xfrm>
            <a:off x="7816517" y="2856692"/>
            <a:ext cx="84834" cy="848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CF77049E-D174-4E8C-9C5C-18C01D2A7F25}"/>
              </a:ext>
            </a:extLst>
          </p:cNvPr>
          <p:cNvSpPr/>
          <p:nvPr/>
        </p:nvSpPr>
        <p:spPr>
          <a:xfrm>
            <a:off x="7947485" y="2856692"/>
            <a:ext cx="84834" cy="848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31D45849-B7BB-4270-AD35-51C3DE18D3D7}"/>
              </a:ext>
            </a:extLst>
          </p:cNvPr>
          <p:cNvSpPr/>
          <p:nvPr/>
        </p:nvSpPr>
        <p:spPr>
          <a:xfrm>
            <a:off x="8076769" y="2856692"/>
            <a:ext cx="84834" cy="848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19403CC1-BE08-4E84-BAF1-94B0CD9BA473}"/>
              </a:ext>
            </a:extLst>
          </p:cNvPr>
          <p:cNvSpPr/>
          <p:nvPr/>
        </p:nvSpPr>
        <p:spPr>
          <a:xfrm>
            <a:off x="8207737" y="2856692"/>
            <a:ext cx="84834" cy="848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9B5D190E-60F3-4047-9AD4-DFA186C94748}"/>
              </a:ext>
            </a:extLst>
          </p:cNvPr>
          <p:cNvSpPr/>
          <p:nvPr/>
        </p:nvSpPr>
        <p:spPr>
          <a:xfrm>
            <a:off x="8338705" y="2856692"/>
            <a:ext cx="84834" cy="8483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1A4D58C5-13C2-45FB-830E-EFBEB4E00251}"/>
              </a:ext>
            </a:extLst>
          </p:cNvPr>
          <p:cNvCxnSpPr>
            <a:cxnSpLocks/>
          </p:cNvCxnSpPr>
          <p:nvPr/>
        </p:nvCxnSpPr>
        <p:spPr>
          <a:xfrm>
            <a:off x="6867781" y="1831830"/>
            <a:ext cx="784795" cy="3645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600EE3CC-7A23-44CB-B262-CC277D0D6948}"/>
              </a:ext>
            </a:extLst>
          </p:cNvPr>
          <p:cNvCxnSpPr>
            <a:cxnSpLocks/>
          </p:cNvCxnSpPr>
          <p:nvPr/>
        </p:nvCxnSpPr>
        <p:spPr>
          <a:xfrm flipV="1">
            <a:off x="7770383" y="1831830"/>
            <a:ext cx="725937" cy="3645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9797A6C8-DB74-42F9-BDD7-0E3DA8921164}"/>
              </a:ext>
            </a:extLst>
          </p:cNvPr>
          <p:cNvSpPr txBox="1"/>
          <p:nvPr/>
        </p:nvSpPr>
        <p:spPr>
          <a:xfrm>
            <a:off x="7461241" y="1391344"/>
            <a:ext cx="381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</a:rPr>
              <a:t>coil</a:t>
            </a:r>
            <a:endParaRPr lang="ru-RU" sz="1100" dirty="0">
              <a:solidFill>
                <a:srgbClr val="FF0000"/>
              </a:solidFill>
            </a:endParaRPr>
          </a:p>
        </p:txBody>
      </p: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id="{F7FC3AD1-63E0-47DF-8893-09A380BC75F8}"/>
              </a:ext>
            </a:extLst>
          </p:cNvPr>
          <p:cNvCxnSpPr/>
          <p:nvPr/>
        </p:nvCxnSpPr>
        <p:spPr>
          <a:xfrm flipV="1">
            <a:off x="6627533" y="2053494"/>
            <a:ext cx="360678" cy="3524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81EE157D-B4EB-4684-9D05-FF5BD2384844}"/>
              </a:ext>
            </a:extLst>
          </p:cNvPr>
          <p:cNvCxnSpPr>
            <a:cxnSpLocks/>
          </p:cNvCxnSpPr>
          <p:nvPr/>
        </p:nvCxnSpPr>
        <p:spPr>
          <a:xfrm flipV="1">
            <a:off x="6671350" y="1661836"/>
            <a:ext cx="171449" cy="2530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CF9A9F0E-BBC0-445E-A9F2-F398D0BF2409}"/>
              </a:ext>
            </a:extLst>
          </p:cNvPr>
          <p:cNvSpPr txBox="1"/>
          <p:nvPr/>
        </p:nvSpPr>
        <p:spPr>
          <a:xfrm>
            <a:off x="6547722" y="1456657"/>
            <a:ext cx="418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spin</a:t>
            </a:r>
            <a:endParaRPr lang="ru-RU" sz="11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3AA90B0-511A-44D3-A55F-E7144C6832C4}"/>
              </a:ext>
            </a:extLst>
          </p:cNvPr>
          <p:cNvSpPr txBox="1"/>
          <p:nvPr/>
        </p:nvSpPr>
        <p:spPr>
          <a:xfrm>
            <a:off x="6529762" y="1853532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+</a:t>
            </a:r>
            <a:endParaRPr lang="ru-RU" sz="11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3847C05-EF1E-48AF-B240-ECF25D1198EE}"/>
              </a:ext>
            </a:extLst>
          </p:cNvPr>
          <p:cNvSpPr txBox="1"/>
          <p:nvPr/>
        </p:nvSpPr>
        <p:spPr>
          <a:xfrm>
            <a:off x="6607842" y="178757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-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0737F4E-6934-4A34-B510-4551F1F45022}"/>
                  </a:ext>
                </a:extLst>
              </p:cNvPr>
              <p:cNvSpPr txBox="1"/>
              <p:nvPr/>
            </p:nvSpPr>
            <p:spPr>
              <a:xfrm>
                <a:off x="6483402" y="2370128"/>
                <a:ext cx="191527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0737F4E-6934-4A34-B510-4551F1F45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402" y="2370128"/>
                <a:ext cx="191527" cy="169277"/>
              </a:xfrm>
              <a:prstGeom prst="rect">
                <a:avLst/>
              </a:prstGeom>
              <a:blipFill>
                <a:blip r:embed="rId7"/>
                <a:stretch>
                  <a:fillRect l="-16129" r="-12903" b="-17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Прямая со стрелкой 89">
            <a:extLst>
              <a:ext uri="{FF2B5EF4-FFF2-40B4-BE49-F238E27FC236}">
                <a16:creationId xmlns:a16="http://schemas.microsoft.com/office/drawing/2014/main" id="{BDD0D863-1AE5-4E36-9430-E80AA4CB535E}"/>
              </a:ext>
            </a:extLst>
          </p:cNvPr>
          <p:cNvCxnSpPr/>
          <p:nvPr/>
        </p:nvCxnSpPr>
        <p:spPr>
          <a:xfrm>
            <a:off x="7174838" y="2539405"/>
            <a:ext cx="55312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D1A4611-BAFD-4AC2-8660-4610CD9D4B34}"/>
                  </a:ext>
                </a:extLst>
              </p:cNvPr>
              <p:cNvSpPr txBox="1"/>
              <p:nvPr/>
            </p:nvSpPr>
            <p:spPr>
              <a:xfrm>
                <a:off x="7780673" y="2472077"/>
                <a:ext cx="188257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1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D1A4611-BAFD-4AC2-8660-4610CD9D4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673" y="2472077"/>
                <a:ext cx="188257" cy="169277"/>
              </a:xfrm>
              <a:prstGeom prst="rect">
                <a:avLst/>
              </a:prstGeom>
              <a:blipFill>
                <a:blip r:embed="rId8"/>
                <a:stretch>
                  <a:fillRect l="-16129" r="-9677" b="-2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id="{5154BB34-4476-4F17-8E0E-8E5185491332}"/>
              </a:ext>
            </a:extLst>
          </p:cNvPr>
          <p:cNvCxnSpPr/>
          <p:nvPr/>
        </p:nvCxnSpPr>
        <p:spPr>
          <a:xfrm>
            <a:off x="7043870" y="2226849"/>
            <a:ext cx="1275785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>
            <a:extLst>
              <a:ext uri="{FF2B5EF4-FFF2-40B4-BE49-F238E27FC236}">
                <a16:creationId xmlns:a16="http://schemas.microsoft.com/office/drawing/2014/main" id="{975772B1-FB5F-4055-90EC-FD4EE5CDD8E7}"/>
              </a:ext>
            </a:extLst>
          </p:cNvPr>
          <p:cNvCxnSpPr>
            <a:cxnSpLocks/>
          </p:cNvCxnSpPr>
          <p:nvPr/>
        </p:nvCxnSpPr>
        <p:spPr>
          <a:xfrm flipV="1">
            <a:off x="7756264" y="1811906"/>
            <a:ext cx="531436" cy="3572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>
            <a:extLst>
              <a:ext uri="{FF2B5EF4-FFF2-40B4-BE49-F238E27FC236}">
                <a16:creationId xmlns:a16="http://schemas.microsoft.com/office/drawing/2014/main" id="{BD8F8EE4-9546-4D33-90CD-B08C46DD6213}"/>
              </a:ext>
            </a:extLst>
          </p:cNvPr>
          <p:cNvCxnSpPr>
            <a:cxnSpLocks/>
          </p:cNvCxnSpPr>
          <p:nvPr/>
        </p:nvCxnSpPr>
        <p:spPr>
          <a:xfrm flipV="1">
            <a:off x="7817932" y="2020994"/>
            <a:ext cx="530568" cy="1956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19903483-F3D6-4FF2-8ABC-5575A405C6B2}"/>
              </a:ext>
            </a:extLst>
          </p:cNvPr>
          <p:cNvSpPr txBox="1"/>
          <p:nvPr/>
        </p:nvSpPr>
        <p:spPr>
          <a:xfrm>
            <a:off x="8429305" y="1657291"/>
            <a:ext cx="4796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++, --</a:t>
            </a:r>
            <a:endParaRPr lang="ru-RU" sz="1100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198D3DA-6C82-4100-B234-E7EEB1C856B8}"/>
              </a:ext>
            </a:extLst>
          </p:cNvPr>
          <p:cNvSpPr txBox="1"/>
          <p:nvPr/>
        </p:nvSpPr>
        <p:spPr>
          <a:xfrm>
            <a:off x="8216777" y="1626812"/>
            <a:ext cx="298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-+</a:t>
            </a:r>
            <a:endParaRPr lang="ru-RU" sz="11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224D948-45D9-49DC-B11D-4DB59652F065}"/>
              </a:ext>
            </a:extLst>
          </p:cNvPr>
          <p:cNvSpPr txBox="1"/>
          <p:nvPr/>
        </p:nvSpPr>
        <p:spPr>
          <a:xfrm>
            <a:off x="8273593" y="1917763"/>
            <a:ext cx="298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+-</a:t>
            </a:r>
            <a:endParaRPr lang="ru-RU" sz="1100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BC29762-FAF2-4B0C-A83A-8AF198121267}"/>
              </a:ext>
            </a:extLst>
          </p:cNvPr>
          <p:cNvSpPr txBox="1"/>
          <p:nvPr/>
        </p:nvSpPr>
        <p:spPr>
          <a:xfrm>
            <a:off x="9773228" y="5449850"/>
            <a:ext cx="19803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i="1" dirty="0">
                <a:solidFill>
                  <a:schemeClr val="bg1"/>
                </a:solidFill>
              </a:rPr>
              <a:t>the </a:t>
            </a:r>
            <a:r>
              <a:rPr lang="ru-RU" sz="1000" i="1" dirty="0" err="1">
                <a:solidFill>
                  <a:schemeClr val="bg1"/>
                </a:solidFill>
              </a:rPr>
              <a:t>parasitic</a:t>
            </a:r>
            <a:r>
              <a:rPr lang="ru-RU" sz="1000" i="1" dirty="0">
                <a:solidFill>
                  <a:schemeClr val="bg1"/>
                </a:solidFill>
              </a:rPr>
              <a:t> </a:t>
            </a:r>
            <a:r>
              <a:rPr lang="ru-RU" sz="1000" i="1" dirty="0" err="1">
                <a:solidFill>
                  <a:schemeClr val="bg1"/>
                </a:solidFill>
              </a:rPr>
              <a:t>neutron</a:t>
            </a:r>
            <a:r>
              <a:rPr lang="ru-RU" sz="1000" i="1" dirty="0">
                <a:solidFill>
                  <a:schemeClr val="bg1"/>
                </a:solidFill>
              </a:rPr>
              <a:t> </a:t>
            </a:r>
            <a:r>
              <a:rPr lang="ru-RU" sz="1000" i="1" dirty="0" err="1">
                <a:solidFill>
                  <a:schemeClr val="bg1"/>
                </a:solidFill>
              </a:rPr>
              <a:t>beam</a:t>
            </a:r>
            <a:endParaRPr lang="en-GB" sz="1000" i="1" dirty="0">
              <a:solidFill>
                <a:schemeClr val="bg1"/>
              </a:solidFill>
            </a:endParaRPr>
          </a:p>
          <a:p>
            <a:r>
              <a:rPr lang="ru-RU" sz="1000" i="1" dirty="0" err="1">
                <a:solidFill>
                  <a:schemeClr val="bg1"/>
                </a:solidFill>
              </a:rPr>
              <a:t>was</a:t>
            </a:r>
            <a:r>
              <a:rPr lang="ru-RU" sz="1000" i="1" dirty="0">
                <a:solidFill>
                  <a:schemeClr val="bg1"/>
                </a:solidFill>
              </a:rPr>
              <a:t> </a:t>
            </a:r>
            <a:r>
              <a:rPr lang="ru-RU" sz="1000" i="1" dirty="0" err="1">
                <a:solidFill>
                  <a:schemeClr val="bg1"/>
                </a:solidFill>
              </a:rPr>
              <a:t>significantly</a:t>
            </a:r>
            <a:r>
              <a:rPr lang="ru-RU" sz="1000" i="1" dirty="0">
                <a:solidFill>
                  <a:schemeClr val="bg1"/>
                </a:solidFill>
              </a:rPr>
              <a:t> </a:t>
            </a:r>
            <a:r>
              <a:rPr lang="ru-RU" sz="1000" i="1" dirty="0" err="1">
                <a:solidFill>
                  <a:schemeClr val="bg1"/>
                </a:solidFill>
              </a:rPr>
              <a:t>reduced</a:t>
            </a:r>
            <a:endParaRPr lang="ru-RU" sz="1000" i="1" dirty="0">
              <a:solidFill>
                <a:schemeClr val="bg1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7A74B90E-2182-4365-982B-40C39734E498}"/>
              </a:ext>
            </a:extLst>
          </p:cNvPr>
          <p:cNvSpPr txBox="1"/>
          <p:nvPr/>
        </p:nvSpPr>
        <p:spPr>
          <a:xfrm>
            <a:off x="9865659" y="1867837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2D spectra with RF field</a:t>
            </a:r>
          </a:p>
          <a:p>
            <a:r>
              <a:rPr lang="en-US" sz="1000" i="1" dirty="0">
                <a:solidFill>
                  <a:schemeClr val="bg1"/>
                </a:solidFill>
              </a:rPr>
              <a:t>for PN polarization</a:t>
            </a:r>
            <a:endParaRPr lang="ru-RU" sz="1000" i="1" dirty="0">
              <a:solidFill>
                <a:schemeClr val="bg1"/>
              </a:solidFill>
            </a:endParaRPr>
          </a:p>
        </p:txBody>
      </p:sp>
      <p:cxnSp>
        <p:nvCxnSpPr>
          <p:cNvPr id="82" name="Прямая со стрелкой 81">
            <a:extLst>
              <a:ext uri="{FF2B5EF4-FFF2-40B4-BE49-F238E27FC236}">
                <a16:creationId xmlns:a16="http://schemas.microsoft.com/office/drawing/2014/main" id="{2DA083BB-4CA0-41B8-A2B3-50DD38120A6A}"/>
              </a:ext>
            </a:extLst>
          </p:cNvPr>
          <p:cNvCxnSpPr>
            <a:cxnSpLocks/>
          </p:cNvCxnSpPr>
          <p:nvPr/>
        </p:nvCxnSpPr>
        <p:spPr>
          <a:xfrm flipH="1">
            <a:off x="6725511" y="1707182"/>
            <a:ext cx="162199" cy="2393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125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24AA8C-1635-F80D-AD14-804779F2B042}"/>
              </a:ext>
            </a:extLst>
          </p:cNvPr>
          <p:cNvSpPr txBox="1"/>
          <p:nvPr/>
        </p:nvSpPr>
        <p:spPr>
          <a:xfrm>
            <a:off x="4731012" y="61062"/>
            <a:ext cx="2729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CONCLUSION</a:t>
            </a:r>
            <a:endParaRPr lang="ru-RU" sz="3200" b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77CC39-BC80-4BA2-2F22-3343B1DE7626}"/>
                  </a:ext>
                </a:extLst>
              </p:cNvPr>
              <p:cNvSpPr txBox="1"/>
              <p:nvPr/>
            </p:nvSpPr>
            <p:spPr>
              <a:xfrm>
                <a:off x="213843" y="905231"/>
                <a:ext cx="11764311" cy="5478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spcAft>
                    <a:spcPts val="2400"/>
                  </a:spcAft>
                  <a:buFont typeface="+mj-lt"/>
                  <a:buAutoNum type="arabicPeriod"/>
                </a:pPr>
                <a:r>
                  <a:rPr lang="en-US" sz="3100"/>
                  <a:t>The mode of recording secondary radiation at PNR realized: charged particles, gamma quanta and neutrons with spin flip, which allows determining the spatial profile of individual isotopes. Resolution </a:t>
                </a:r>
                <a14:m>
                  <m:oMath xmlns:m="http://schemas.openxmlformats.org/officeDocument/2006/math">
                    <m:r>
                      <a:rPr lang="en-US" sz="31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 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en-US" sz="3100"/>
                  <a:t> and less.</a:t>
                </a:r>
                <a:endParaRPr lang="ru-RU" sz="3100"/>
              </a:p>
              <a:p>
                <a:pPr marL="342900" indent="-342900" algn="just">
                  <a:spcAft>
                    <a:spcPts val="2400"/>
                  </a:spcAft>
                  <a:buFont typeface="+mj-lt"/>
                  <a:buAutoNum type="arabicPeriod"/>
                </a:pPr>
                <a:r>
                  <a:rPr lang="en-US" sz="3100"/>
                  <a:t>Superconductivity affects magnetism in layered systems, recent works relate to the possibility of superconductivity influencing a spiral helimagnet.</a:t>
                </a:r>
                <a:endParaRPr lang="ru-RU" sz="3100"/>
              </a:p>
              <a:p>
                <a:pPr marL="342900" indent="-342900" algn="just">
                  <a:spcAft>
                    <a:spcPts val="2400"/>
                  </a:spcAft>
                  <a:buFont typeface="+mj-lt"/>
                  <a:buAutoNum type="arabicPeriod"/>
                </a:pPr>
                <a:r>
                  <a:rPr lang="en-US" sz="3100"/>
                  <a:t>It is proposed to study Fibonacci layered systems, which is due, firstly, to methodological interest, and secondly, to the problems of superconductivity and magnetism, dynamics of light atoms.</a:t>
                </a:r>
                <a:endParaRPr lang="ru-RU" sz="31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77CC39-BC80-4BA2-2F22-3343B1DE7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43" y="905231"/>
                <a:ext cx="11764311" cy="5478423"/>
              </a:xfrm>
              <a:prstGeom prst="rect">
                <a:avLst/>
              </a:prstGeom>
              <a:blipFill>
                <a:blip r:embed="rId2"/>
                <a:stretch>
                  <a:fillRect l="-1295" t="-1557" r="-1295" b="-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3359DE1-4141-39A1-5BC5-A7C1CC299364}"/>
              </a:ext>
            </a:extLst>
          </p:cNvPr>
          <p:cNvGrpSpPr/>
          <p:nvPr/>
        </p:nvGrpSpPr>
        <p:grpSpPr>
          <a:xfrm>
            <a:off x="11072262" y="6255656"/>
            <a:ext cx="1063112" cy="544286"/>
            <a:chOff x="11072262" y="6255656"/>
            <a:chExt cx="1063112" cy="544286"/>
          </a:xfrm>
          <a:solidFill>
            <a:schemeClr val="bg1">
              <a:lumMod val="95000"/>
            </a:schemeClr>
          </a:solidFill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72EFABA1-C21D-D8CC-5916-0A00E65D1356}"/>
                </a:ext>
              </a:extLst>
            </p:cNvPr>
            <p:cNvSpPr/>
            <p:nvPr/>
          </p:nvSpPr>
          <p:spPr>
            <a:xfrm>
              <a:off x="11108548" y="6255656"/>
              <a:ext cx="1004577" cy="544286"/>
            </a:xfrm>
            <a:prstGeom prst="round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241CE3-0D48-A216-3380-AD4D88980D72}"/>
                </a:ext>
              </a:extLst>
            </p:cNvPr>
            <p:cNvSpPr txBox="1"/>
            <p:nvPr/>
          </p:nvSpPr>
          <p:spPr>
            <a:xfrm>
              <a:off x="11072262" y="6304223"/>
              <a:ext cx="1063112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/>
                <a:t>27</a:t>
              </a:r>
              <a:r>
                <a:rPr lang="en-US" sz="2400">
                  <a:latin typeface="+mn-lt"/>
                </a:rPr>
                <a:t> / 28</a:t>
              </a:r>
              <a:endParaRPr lang="ru-RU" sz="24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0924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07C652-AA67-3C27-734E-9183BA066139}"/>
              </a:ext>
            </a:extLst>
          </p:cNvPr>
          <p:cNvSpPr txBox="1"/>
          <p:nvPr/>
        </p:nvSpPr>
        <p:spPr>
          <a:xfrm>
            <a:off x="213844" y="2739837"/>
            <a:ext cx="117643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</a:rPr>
              <a:t>THANK YOU FOR YOUR ATTENTION </a:t>
            </a:r>
            <a:r>
              <a:rPr lang="ru-RU" sz="6000" b="1">
                <a:solidFill>
                  <a:srgbClr val="FF0000"/>
                </a:solidFill>
              </a:rPr>
              <a:t>!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50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1E98966-362D-F4B3-1317-4810AD0C3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080" y="433263"/>
            <a:ext cx="6783384" cy="616986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FBDAEA5-32E7-1909-CB98-220280592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2" y="3810226"/>
            <a:ext cx="3929010" cy="29150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5172997-D12B-C813-5FD2-77A0B16DEAAA}"/>
                  </a:ext>
                </a:extLst>
              </p:cNvPr>
              <p:cNvSpPr txBox="1"/>
              <p:nvPr/>
            </p:nvSpPr>
            <p:spPr>
              <a:xfrm>
                <a:off x="258513" y="2066515"/>
                <a:ext cx="2415148" cy="4042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𝑛𝑢𝑐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𝒎𝒂𝒈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5172997-D12B-C813-5FD2-77A0B16DE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13" y="2066515"/>
                <a:ext cx="2415148" cy="404278"/>
              </a:xfrm>
              <a:prstGeom prst="rect">
                <a:avLst/>
              </a:prstGeom>
              <a:blipFill>
                <a:blip r:embed="rId4"/>
                <a:stretch>
                  <a:fillRect l="-2519" r="-1008" b="-196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BFD3745-EDD6-DC4B-39B5-8C6D059BFBFA}"/>
                  </a:ext>
                </a:extLst>
              </p:cNvPr>
              <p:cNvSpPr txBox="1"/>
              <p:nvPr/>
            </p:nvSpPr>
            <p:spPr>
              <a:xfrm>
                <a:off x="5560491" y="2074844"/>
                <a:ext cx="3535215" cy="429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𝒎𝒂𝒈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BFD3745-EDD6-DC4B-39B5-8C6D059BF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491" y="2074844"/>
                <a:ext cx="3535215" cy="429220"/>
              </a:xfrm>
              <a:prstGeom prst="rect">
                <a:avLst/>
              </a:prstGeom>
              <a:blipFill>
                <a:blip r:embed="rId5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59A9CB3-F5FD-25E1-3066-2301C07698E2}"/>
                  </a:ext>
                </a:extLst>
              </p:cNvPr>
              <p:cNvSpPr txBox="1"/>
              <p:nvPr/>
            </p:nvSpPr>
            <p:spPr>
              <a:xfrm>
                <a:off x="6128367" y="2571960"/>
                <a:ext cx="2754700" cy="745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++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ru-RU" sz="2400" b="0" i="1" smtClean="0">
                                        <a:latin typeface="Cambria Math" panose="02040503050406030204" pitchFamily="18" charset="0"/>
                                      </a:rPr>
                                      <m:t>+−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ru-RU" sz="2400" b="0" i="1" smtClean="0">
                                        <a:latin typeface="Cambria Math" panose="02040503050406030204" pitchFamily="18" charset="0"/>
                                      </a:rPr>
                                      <m:t>−+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−−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59A9CB3-F5FD-25E1-3066-2301C0769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367" y="2571960"/>
                <a:ext cx="2754700" cy="7454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6447373B-D152-4B4C-9FE5-3799D2BE300A}"/>
              </a:ext>
            </a:extLst>
          </p:cNvPr>
          <p:cNvSpPr txBox="1"/>
          <p:nvPr/>
        </p:nvSpPr>
        <p:spPr>
          <a:xfrm>
            <a:off x="2669018" y="24603"/>
            <a:ext cx="6876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POLARIZED NEUTRON REFLECTOMETRY</a:t>
            </a:r>
            <a:endParaRPr lang="ru-RU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B7520F8D-5059-E211-019A-7A4E81594248}"/>
                  </a:ext>
                </a:extLst>
              </p:cNvPr>
              <p:cNvSpPr txBox="1"/>
              <p:nvPr/>
            </p:nvSpPr>
            <p:spPr>
              <a:xfrm>
                <a:off x="3401918" y="3809322"/>
                <a:ext cx="4062138" cy="3744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ru-RU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±±</m:t>
                          </m:r>
                        </m:sup>
                      </m:sSup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𝑆𝐿𝐷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)±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cos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B7520F8D-5059-E211-019A-7A4E81594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918" y="3809322"/>
                <a:ext cx="4062138" cy="374461"/>
              </a:xfrm>
              <a:prstGeom prst="rect">
                <a:avLst/>
              </a:prstGeom>
              <a:blipFill>
                <a:blip r:embed="rId7"/>
                <a:stretch>
                  <a:fillRect l="-1201" t="-1639" r="-2402" b="-344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2799C365-237C-2323-4750-8AC586A01FBF}"/>
                  </a:ext>
                </a:extLst>
              </p:cNvPr>
              <p:cNvSpPr txBox="1"/>
              <p:nvPr/>
            </p:nvSpPr>
            <p:spPr>
              <a:xfrm>
                <a:off x="3511465" y="4210972"/>
                <a:ext cx="2683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+−</m:t>
                          </m:r>
                        </m:sup>
                      </m:sSup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sin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2799C365-237C-2323-4750-8AC586A01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465" y="4210972"/>
                <a:ext cx="2683107" cy="369332"/>
              </a:xfrm>
              <a:prstGeom prst="rect">
                <a:avLst/>
              </a:prstGeom>
              <a:blipFill>
                <a:blip r:embed="rId8"/>
                <a:stretch>
                  <a:fillRect l="-2045" r="-3864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Стрелка: вправо 115">
            <a:extLst>
              <a:ext uri="{FF2B5EF4-FFF2-40B4-BE49-F238E27FC236}">
                <a16:creationId xmlns:a16="http://schemas.microsoft.com/office/drawing/2014/main" id="{D2C28D50-FC30-D719-0D04-9C0DFED59840}"/>
              </a:ext>
            </a:extLst>
          </p:cNvPr>
          <p:cNvSpPr/>
          <p:nvPr/>
        </p:nvSpPr>
        <p:spPr>
          <a:xfrm rot="20247639">
            <a:off x="5711708" y="2932327"/>
            <a:ext cx="372982" cy="42255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8" name="Прямая соединительная линия 117">
            <a:extLst>
              <a:ext uri="{FF2B5EF4-FFF2-40B4-BE49-F238E27FC236}">
                <a16:creationId xmlns:a16="http://schemas.microsoft.com/office/drawing/2014/main" id="{49CAABD6-07AC-2012-F024-18D80460A984}"/>
              </a:ext>
            </a:extLst>
          </p:cNvPr>
          <p:cNvCxnSpPr/>
          <p:nvPr/>
        </p:nvCxnSpPr>
        <p:spPr>
          <a:xfrm>
            <a:off x="3401918" y="3734611"/>
            <a:ext cx="0" cy="8098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3FC529-5524-72AF-58A4-80675047E9D7}"/>
                  </a:ext>
                </a:extLst>
              </p:cNvPr>
              <p:cNvSpPr txBox="1"/>
              <p:nvPr/>
            </p:nvSpPr>
            <p:spPr>
              <a:xfrm>
                <a:off x="241481" y="2797191"/>
                <a:ext cx="5426549" cy="697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ru-R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++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+−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−+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−−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ru-RU" sz="20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3FC529-5524-72AF-58A4-80675047E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81" y="2797191"/>
                <a:ext cx="5426549" cy="69769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23909163-882D-4870-329D-96B69DC982DC}"/>
              </a:ext>
            </a:extLst>
          </p:cNvPr>
          <p:cNvSpPr/>
          <p:nvPr/>
        </p:nvSpPr>
        <p:spPr>
          <a:xfrm rot="7375564">
            <a:off x="6304844" y="3393715"/>
            <a:ext cx="372982" cy="42255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AED859E-D3FB-1ACE-9D56-C50AE69BFA4E}"/>
                  </a:ext>
                </a:extLst>
              </p:cNvPr>
              <p:cNvSpPr txBox="1"/>
              <p:nvPr/>
            </p:nvSpPr>
            <p:spPr bwMode="auto">
              <a:xfrm>
                <a:off x="218285" y="555817"/>
                <a:ext cx="5799795" cy="786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𝑖</m:t>
                      </m:r>
                      <m:r>
                        <m:rPr>
                          <m:nor/>
                        </m:rPr>
                        <a:rPr lang="en-US" sz="2000"/>
                        <m:t>ℏ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sz="2000" i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m:rPr>
                          <m:nor/>
                        </m:rPr>
                        <a:rPr lang="en-US" sz="2000"/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a:rPr lang="ru-RU" sz="2000" b="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  <a:cs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/>
                                    <m:t>ℏ</m:t>
                                  </m:r>
                                </m:e>
                                <m:sup>
                                  <m:r>
                                    <a:rPr lang="ru-RU" sz="2000" b="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ru-RU" sz="2000" b="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l-GR" sz="2000" b="0" i="1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ru-RU" sz="2000" b="0" i="1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000" b="0" i="0">
                              <a:latin typeface="Cambria Math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sz="2000"/>
                            <m:t>(</m:t>
                          </m:r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US" sz="2000"/>
                            <m:t>)</m:t>
                          </m:r>
                        </m:e>
                      </m:d>
                      <m:r>
                        <m:rPr>
                          <m:nor/>
                        </m:rPr>
                        <a:rPr lang="el-GR" sz="2000"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000" i="1">
                          <a:latin typeface="Cambria Math"/>
                          <a:ea typeface="Cambria Math"/>
                        </a:rPr>
                        <m:t>Ψ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0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AED859E-D3FB-1ACE-9D56-C50AE69BF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285" y="555817"/>
                <a:ext cx="5799795" cy="78669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926907-9494-9862-6756-17030754D61F}"/>
                  </a:ext>
                </a:extLst>
              </p:cNvPr>
              <p:cNvSpPr txBox="1"/>
              <p:nvPr/>
            </p:nvSpPr>
            <p:spPr bwMode="auto">
              <a:xfrm>
                <a:off x="218285" y="1279825"/>
                <a:ext cx="9990459" cy="79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Cambria Math"/>
                                      <a:cs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Cambria Math"/>
                                      <a:cs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&gt;0</m:t>
                              </m:r>
                            </m:e>
                          </m:d>
                          <m:r>
                            <a:rPr lang="en-US" sz="2000" b="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𝝈</m:t>
                          </m:r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𝑩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&gt;0</m:t>
                              </m:r>
                            </m:e>
                          </m:d>
                          <m:r>
                            <a:rPr lang="en-US" sz="2000" b="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dPr>
                            <m:e>
                              <m:r>
                                <a:rPr lang="el-GR" sz="2000" b="1" i="1">
                                  <a:latin typeface="Cambria Math"/>
                                  <a:ea typeface="Cambria Math"/>
                                </a:rPr>
                                <m:t>𝜳</m:t>
                              </m:r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  <a:ea typeface="Cambria Math"/>
                                      <a:cs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000" b="0" i="1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sz="20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926907-9494-9862-6756-17030754D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285" y="1279825"/>
                <a:ext cx="9990459" cy="79002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163CF3-2D76-2E54-376A-13C366BE6C8B}"/>
                  </a:ext>
                </a:extLst>
              </p:cNvPr>
              <p:cNvSpPr txBox="1"/>
              <p:nvPr/>
            </p:nvSpPr>
            <p:spPr bwMode="auto">
              <a:xfrm>
                <a:off x="2954673" y="1899587"/>
                <a:ext cx="3731227" cy="7618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>
                              <a:latin typeface="Cambria Math"/>
                            </a:rPr>
                            <m:t>𝑛𝑢𝑐</m:t>
                          </m:r>
                        </m:sub>
                      </m:sSub>
                      <m:r>
                        <a:rPr lang="en-US" sz="2000" b="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000"/>
                                <m:t>ℏ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sz="2000" b="0" i="1">
                          <a:latin typeface="Cambria Math"/>
                        </a:rPr>
                        <m:t>4</m:t>
                      </m:r>
                      <m:r>
                        <a:rPr lang="en-US" sz="2000" b="0" i="1">
                          <a:latin typeface="Cambria Math"/>
                          <a:ea typeface="Cambria Math"/>
                        </a:rPr>
                        <m:t>𝜋</m:t>
                      </m:r>
                      <m:sSub>
                        <m:sSub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b="0" i="1"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ru-RU" sz="20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163CF3-2D76-2E54-376A-13C366BE6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54673" y="1899587"/>
                <a:ext cx="3731227" cy="76181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1CBA4C9D-41CB-35D6-7CB0-F3DA9836C82D}"/>
              </a:ext>
            </a:extLst>
          </p:cNvPr>
          <p:cNvSpPr/>
          <p:nvPr/>
        </p:nvSpPr>
        <p:spPr>
          <a:xfrm>
            <a:off x="2689558" y="2039661"/>
            <a:ext cx="285750" cy="48166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4422E781-2FD6-D690-C5EF-105F34CB3F32}"/>
              </a:ext>
            </a:extLst>
          </p:cNvPr>
          <p:cNvSpPr/>
          <p:nvPr/>
        </p:nvSpPr>
        <p:spPr>
          <a:xfrm>
            <a:off x="5258844" y="2058707"/>
            <a:ext cx="285750" cy="48166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03C28A8-CBF5-A6E4-A016-A800E92475E8}"/>
              </a:ext>
            </a:extLst>
          </p:cNvPr>
          <p:cNvGrpSpPr/>
          <p:nvPr/>
        </p:nvGrpSpPr>
        <p:grpSpPr>
          <a:xfrm>
            <a:off x="11108548" y="6255656"/>
            <a:ext cx="1004577" cy="544286"/>
            <a:chOff x="11108548" y="6255656"/>
            <a:chExt cx="1004577" cy="544286"/>
          </a:xfrm>
          <a:solidFill>
            <a:schemeClr val="bg1">
              <a:lumMod val="95000"/>
            </a:schemeClr>
          </a:solidFill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E6343208-8B10-8DDB-8E62-2B338D9551EE}"/>
                </a:ext>
              </a:extLst>
            </p:cNvPr>
            <p:cNvSpPr/>
            <p:nvPr/>
          </p:nvSpPr>
          <p:spPr>
            <a:xfrm>
              <a:off x="11108548" y="6255656"/>
              <a:ext cx="1004577" cy="544286"/>
            </a:xfrm>
            <a:prstGeom prst="round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0082D4-8F6C-AC1E-B8EE-FF1130236180}"/>
                </a:ext>
              </a:extLst>
            </p:cNvPr>
            <p:cNvSpPr txBox="1"/>
            <p:nvPr/>
          </p:nvSpPr>
          <p:spPr>
            <a:xfrm>
              <a:off x="11150007" y="6304223"/>
              <a:ext cx="907621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+mn-lt"/>
                </a:rPr>
                <a:t>3 / 28</a:t>
              </a:r>
              <a:endParaRPr lang="ru-RU" sz="24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9677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71EE757-A755-4FD3-8807-57A85644D8E1}"/>
              </a:ext>
            </a:extLst>
          </p:cNvPr>
          <p:cNvGrpSpPr/>
          <p:nvPr/>
        </p:nvGrpSpPr>
        <p:grpSpPr>
          <a:xfrm>
            <a:off x="6874073" y="750145"/>
            <a:ext cx="4484693" cy="2018005"/>
            <a:chOff x="485609" y="1069817"/>
            <a:chExt cx="4484693" cy="2018005"/>
          </a:xfrm>
        </p:grpSpPr>
        <p:sp>
          <p:nvSpPr>
            <p:cNvPr id="32" name="Куб 31">
              <a:extLst>
                <a:ext uri="{FF2B5EF4-FFF2-40B4-BE49-F238E27FC236}">
                  <a16:creationId xmlns:a16="http://schemas.microsoft.com/office/drawing/2014/main" id="{C9903CE4-2C93-44D3-90BA-13FAB76CA7B6}"/>
                </a:ext>
              </a:extLst>
            </p:cNvPr>
            <p:cNvSpPr/>
            <p:nvPr/>
          </p:nvSpPr>
          <p:spPr>
            <a:xfrm>
              <a:off x="485609" y="1648706"/>
              <a:ext cx="4484693" cy="1439116"/>
            </a:xfrm>
            <a:prstGeom prst="cube">
              <a:avLst>
                <a:gd name="adj" fmla="val 9269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B1AFAA2B-FF01-4364-A56A-7854FF4F01BC}"/>
                </a:ext>
              </a:extLst>
            </p:cNvPr>
            <p:cNvCxnSpPr/>
            <p:nvPr/>
          </p:nvCxnSpPr>
          <p:spPr>
            <a:xfrm>
              <a:off x="1006914" y="1227768"/>
              <a:ext cx="1627322" cy="1043370"/>
            </a:xfrm>
            <a:prstGeom prst="straightConnector1">
              <a:avLst/>
            </a:prstGeom>
            <a:solidFill>
              <a:srgbClr val="FFFF00"/>
            </a:solidFill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>
              <a:extLst>
                <a:ext uri="{FF2B5EF4-FFF2-40B4-BE49-F238E27FC236}">
                  <a16:creationId xmlns:a16="http://schemas.microsoft.com/office/drawing/2014/main" id="{A5637971-FBA2-4900-9977-7190DB37F1D4}"/>
                </a:ext>
              </a:extLst>
            </p:cNvPr>
            <p:cNvCxnSpPr/>
            <p:nvPr/>
          </p:nvCxnSpPr>
          <p:spPr>
            <a:xfrm flipV="1">
              <a:off x="2739578" y="1069817"/>
              <a:ext cx="1759581" cy="1201321"/>
            </a:xfrm>
            <a:prstGeom prst="straightConnector1">
              <a:avLst/>
            </a:prstGeom>
            <a:solidFill>
              <a:srgbClr val="FFFF00"/>
            </a:solidFill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3C178814-3955-44A1-94F7-A14E36BC2225}"/>
                </a:ext>
              </a:extLst>
            </p:cNvPr>
            <p:cNvCxnSpPr/>
            <p:nvPr/>
          </p:nvCxnSpPr>
          <p:spPr>
            <a:xfrm>
              <a:off x="1449955" y="2279657"/>
              <a:ext cx="2556002" cy="0"/>
            </a:xfrm>
            <a:prstGeom prst="line">
              <a:avLst/>
            </a:prstGeom>
            <a:solidFill>
              <a:srgbClr val="FFFF00"/>
            </a:solidFill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Дуга 17">
              <a:extLst>
                <a:ext uri="{FF2B5EF4-FFF2-40B4-BE49-F238E27FC236}">
                  <a16:creationId xmlns:a16="http://schemas.microsoft.com/office/drawing/2014/main" id="{2EFE0F9C-BE54-4EEB-B5AB-FE7A72A08715}"/>
                </a:ext>
              </a:extLst>
            </p:cNvPr>
            <p:cNvSpPr/>
            <p:nvPr/>
          </p:nvSpPr>
          <p:spPr>
            <a:xfrm flipH="1">
              <a:off x="1820575" y="1717766"/>
              <a:ext cx="852001" cy="1085135"/>
            </a:xfrm>
            <a:prstGeom prst="arc">
              <a:avLst>
                <a:gd name="adj1" fmla="val 18561775"/>
                <a:gd name="adj2" fmla="val 41457"/>
              </a:avLst>
            </a:prstGeom>
            <a:no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Дуга 18">
              <a:extLst>
                <a:ext uri="{FF2B5EF4-FFF2-40B4-BE49-F238E27FC236}">
                  <a16:creationId xmlns:a16="http://schemas.microsoft.com/office/drawing/2014/main" id="{8FF131BB-FE52-46C6-B0FB-62AB7B2EA5AD}"/>
                </a:ext>
              </a:extLst>
            </p:cNvPr>
            <p:cNvSpPr/>
            <p:nvPr/>
          </p:nvSpPr>
          <p:spPr>
            <a:xfrm>
              <a:off x="2697845" y="1704986"/>
              <a:ext cx="776623" cy="1085135"/>
            </a:xfrm>
            <a:prstGeom prst="arc">
              <a:avLst>
                <a:gd name="adj1" fmla="val 18561775"/>
                <a:gd name="adj2" fmla="val 41457"/>
              </a:avLst>
            </a:prstGeom>
            <a:no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DD0A086-1A22-44F1-B569-F1370B721B44}"/>
                    </a:ext>
                  </a:extLst>
                </p:cNvPr>
                <p:cNvSpPr txBox="1"/>
                <p:nvPr/>
              </p:nvSpPr>
              <p:spPr>
                <a:xfrm>
                  <a:off x="1833299" y="2300674"/>
                  <a:ext cx="279605" cy="2753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ru-RU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DD0A086-1A22-44F1-B569-F1370B721B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3299" y="2300674"/>
                  <a:ext cx="279605" cy="275303"/>
                </a:xfrm>
                <a:prstGeom prst="rect">
                  <a:avLst/>
                </a:prstGeom>
                <a:blipFill>
                  <a:blip r:embed="rId2"/>
                  <a:stretch>
                    <a:fillRect l="-28261" r="-15217" b="-288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2B45A7D-151A-414A-84DA-C8BBC17D375F}"/>
                    </a:ext>
                  </a:extLst>
                </p:cNvPr>
                <p:cNvSpPr txBox="1"/>
                <p:nvPr/>
              </p:nvSpPr>
              <p:spPr>
                <a:xfrm>
                  <a:off x="3118145" y="2300674"/>
                  <a:ext cx="274270" cy="2753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ru-RU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2B45A7D-151A-414A-84DA-C8BBC17D37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8145" y="2300674"/>
                  <a:ext cx="274270" cy="275303"/>
                </a:xfrm>
                <a:prstGeom prst="rect">
                  <a:avLst/>
                </a:prstGeom>
                <a:blipFill>
                  <a:blip r:embed="rId3"/>
                  <a:stretch>
                    <a:fillRect l="-28889" r="-15556" b="-288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5F8ECCDE-1A68-482B-9B91-349D20F08416}"/>
                </a:ext>
              </a:extLst>
            </p:cNvPr>
            <p:cNvCxnSpPr/>
            <p:nvPr/>
          </p:nvCxnSpPr>
          <p:spPr>
            <a:xfrm flipV="1">
              <a:off x="2799343" y="1429925"/>
              <a:ext cx="611874" cy="73334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4FAD2B1F-69A9-4810-AF44-356F1ACB4E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73462" y="1893922"/>
              <a:ext cx="977713" cy="3571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00B97A0-146E-4A3F-BA31-3E371F0B3385}"/>
                  </a:ext>
                </a:extLst>
              </p:cNvPr>
              <p:cNvSpPr txBox="1"/>
              <p:nvPr/>
            </p:nvSpPr>
            <p:spPr>
              <a:xfrm>
                <a:off x="677261" y="4814901"/>
                <a:ext cx="3046544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𝑛𝑢𝑐</m:t>
                          </m:r>
                        </m:sub>
                      </m:sSub>
                      <m:r>
                        <a:rPr lang="ru-RU" sz="2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6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ru-RU" sz="26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600" i="1">
                          <a:latin typeface="Cambria Math" panose="02040503050406030204" pitchFamily="18" charset="0"/>
                        </a:rPr>
                        <m:t>𝑖𝑊</m:t>
                      </m:r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00B97A0-146E-4A3F-BA31-3E371F0B3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61" y="4814901"/>
                <a:ext cx="3046544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A0F656D-4002-410C-AE4E-7A8C834C38D0}"/>
                  </a:ext>
                </a:extLst>
              </p:cNvPr>
              <p:cNvSpPr txBox="1"/>
              <p:nvPr/>
            </p:nvSpPr>
            <p:spPr>
              <a:xfrm>
                <a:off x="754311" y="5517662"/>
                <a:ext cx="3344533" cy="496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60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ru-RU" sz="26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600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600" i="0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ru-RU" sz="2600" i="0">
                          <a:latin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ru-RU" sz="2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600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600" i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m:rPr>
                          <m:nor/>
                        </m:rPr>
                        <a:rPr lang="ru-RU" sz="2600" i="1">
                          <a:latin typeface="Cambria Math" panose="02040503050406030204" pitchFamily="18" charset="0"/>
                        </a:rPr>
                        <m:t>​ </m:t>
                      </m:r>
                      <m:r>
                        <a:rPr lang="ru-RU" sz="2600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A0F656D-4002-410C-AE4E-7A8C834C3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11" y="5517662"/>
                <a:ext cx="3344533" cy="4969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FAAF946-DF20-4726-93C8-E6A0AE4B8CC5}"/>
                  </a:ext>
                </a:extLst>
              </p:cNvPr>
              <p:cNvSpPr txBox="1"/>
              <p:nvPr/>
            </p:nvSpPr>
            <p:spPr>
              <a:xfrm>
                <a:off x="986659" y="6214498"/>
                <a:ext cx="3236233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ru-RU" sz="2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2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ru-RU" sz="2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ru-RU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ru-RU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ru-RU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ru-RU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ru-RU" sz="2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ru-RU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FAAF946-DF20-4726-93C8-E6A0AE4B8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659" y="6214498"/>
                <a:ext cx="3236233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A17FBAE-C241-4744-8D58-ACCE28B5E69C}"/>
                  </a:ext>
                </a:extLst>
              </p:cNvPr>
              <p:cNvSpPr txBox="1"/>
              <p:nvPr/>
            </p:nvSpPr>
            <p:spPr>
              <a:xfrm>
                <a:off x="353840" y="1669508"/>
                <a:ext cx="3289732" cy="1061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ru-RU" sz="2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ru-RU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ru-RU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u-RU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ru-RU" sz="2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ru-RU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ru-RU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ru-RU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ru-RU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ru-RU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A17FBAE-C241-4744-8D58-ACCE28B5E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40" y="1669508"/>
                <a:ext cx="3289732" cy="10612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8EA24E2-1769-471A-8E5F-6D5B8902827F}"/>
                  </a:ext>
                </a:extLst>
              </p:cNvPr>
              <p:cNvSpPr txBox="1"/>
              <p:nvPr/>
            </p:nvSpPr>
            <p:spPr>
              <a:xfrm>
                <a:off x="440630" y="4104831"/>
                <a:ext cx="2579873" cy="432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𝑛𝑢𝑐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𝑚𝑎𝑔</m:t>
                          </m:r>
                        </m:sub>
                      </m:sSub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8EA24E2-1769-471A-8E5F-6D5B89028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30" y="4104831"/>
                <a:ext cx="2579873" cy="4326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34ADE279-D8D5-486F-99A8-0F7AF50C6FD1}"/>
              </a:ext>
            </a:extLst>
          </p:cNvPr>
          <p:cNvGrpSpPr/>
          <p:nvPr/>
        </p:nvGrpSpPr>
        <p:grpSpPr>
          <a:xfrm>
            <a:off x="7104922" y="3282573"/>
            <a:ext cx="4100419" cy="3391565"/>
            <a:chOff x="2769331" y="29652495"/>
            <a:chExt cx="4100419" cy="3391565"/>
          </a:xfrm>
        </p:grpSpPr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F4931A21-ED14-476E-8C7A-33DDFFD53F2F}"/>
                </a:ext>
              </a:extLst>
            </p:cNvPr>
            <p:cNvGrpSpPr/>
            <p:nvPr/>
          </p:nvGrpSpPr>
          <p:grpSpPr>
            <a:xfrm>
              <a:off x="2769331" y="29652495"/>
              <a:ext cx="4065610" cy="2557641"/>
              <a:chOff x="419703" y="2713961"/>
              <a:chExt cx="2461357" cy="1548419"/>
            </a:xfrm>
          </p:grpSpPr>
          <p:cxnSp>
            <p:nvCxnSpPr>
              <p:cNvPr id="56" name="Прямая соединительная линия 55">
                <a:extLst>
                  <a:ext uri="{FF2B5EF4-FFF2-40B4-BE49-F238E27FC236}">
                    <a16:creationId xmlns:a16="http://schemas.microsoft.com/office/drawing/2014/main" id="{4916377F-5B98-4C16-ADC1-A9408ADC13B2}"/>
                  </a:ext>
                </a:extLst>
              </p:cNvPr>
              <p:cNvCxnSpPr/>
              <p:nvPr/>
            </p:nvCxnSpPr>
            <p:spPr>
              <a:xfrm>
                <a:off x="677465" y="4257617"/>
                <a:ext cx="2173166" cy="0"/>
              </a:xfrm>
              <a:prstGeom prst="line">
                <a:avLst/>
              </a:prstGeom>
              <a:ln w="19050">
                <a:headEnd type="none" w="med" len="med"/>
                <a:tailEnd type="triangle" w="med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>
                <a:extLst>
                  <a:ext uri="{FF2B5EF4-FFF2-40B4-BE49-F238E27FC236}">
                    <a16:creationId xmlns:a16="http://schemas.microsoft.com/office/drawing/2014/main" id="{D4AE1715-8B38-45FC-B942-428D3791DD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88307" y="3140905"/>
                <a:ext cx="0" cy="11144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Полилиния: фигура 57">
                <a:extLst>
                  <a:ext uri="{FF2B5EF4-FFF2-40B4-BE49-F238E27FC236}">
                    <a16:creationId xmlns:a16="http://schemas.microsoft.com/office/drawing/2014/main" id="{F115D345-C5C5-41AD-9941-A6C2A1C3E53D}"/>
                  </a:ext>
                </a:extLst>
              </p:cNvPr>
              <p:cNvSpPr/>
              <p:nvPr/>
            </p:nvSpPr>
            <p:spPr>
              <a:xfrm>
                <a:off x="674170" y="3122552"/>
                <a:ext cx="1914526" cy="1104900"/>
              </a:xfrm>
              <a:custGeom>
                <a:avLst/>
                <a:gdLst>
                  <a:gd name="connsiteX0" fmla="*/ 0 w 1862138"/>
                  <a:gd name="connsiteY0" fmla="*/ 0 h 1104900"/>
                  <a:gd name="connsiteX1" fmla="*/ 354013 w 1862138"/>
                  <a:gd name="connsiteY1" fmla="*/ 0 h 1104900"/>
                  <a:gd name="connsiteX2" fmla="*/ 436563 w 1862138"/>
                  <a:gd name="connsiteY2" fmla="*/ 20638 h 1104900"/>
                  <a:gd name="connsiteX3" fmla="*/ 509588 w 1862138"/>
                  <a:gd name="connsiteY3" fmla="*/ 65088 h 1104900"/>
                  <a:gd name="connsiteX4" fmla="*/ 630238 w 1862138"/>
                  <a:gd name="connsiteY4" fmla="*/ 188913 h 1104900"/>
                  <a:gd name="connsiteX5" fmla="*/ 1074738 w 1862138"/>
                  <a:gd name="connsiteY5" fmla="*/ 787400 h 1104900"/>
                  <a:gd name="connsiteX6" fmla="*/ 1282700 w 1862138"/>
                  <a:gd name="connsiteY6" fmla="*/ 1038225 h 1104900"/>
                  <a:gd name="connsiteX7" fmla="*/ 1335088 w 1862138"/>
                  <a:gd name="connsiteY7" fmla="*/ 1085850 h 1104900"/>
                  <a:gd name="connsiteX8" fmla="*/ 1403350 w 1862138"/>
                  <a:gd name="connsiteY8" fmla="*/ 1104900 h 1104900"/>
                  <a:gd name="connsiteX9" fmla="*/ 1862138 w 1862138"/>
                  <a:gd name="connsiteY9" fmla="*/ 1104900 h 1104900"/>
                  <a:gd name="connsiteX0" fmla="*/ 0 w 1914526"/>
                  <a:gd name="connsiteY0" fmla="*/ 0 h 1104900"/>
                  <a:gd name="connsiteX1" fmla="*/ 354013 w 1914526"/>
                  <a:gd name="connsiteY1" fmla="*/ 0 h 1104900"/>
                  <a:gd name="connsiteX2" fmla="*/ 436563 w 1914526"/>
                  <a:gd name="connsiteY2" fmla="*/ 20638 h 1104900"/>
                  <a:gd name="connsiteX3" fmla="*/ 509588 w 1914526"/>
                  <a:gd name="connsiteY3" fmla="*/ 65088 h 1104900"/>
                  <a:gd name="connsiteX4" fmla="*/ 630238 w 1914526"/>
                  <a:gd name="connsiteY4" fmla="*/ 188913 h 1104900"/>
                  <a:gd name="connsiteX5" fmla="*/ 1074738 w 1914526"/>
                  <a:gd name="connsiteY5" fmla="*/ 787400 h 1104900"/>
                  <a:gd name="connsiteX6" fmla="*/ 1282700 w 1914526"/>
                  <a:gd name="connsiteY6" fmla="*/ 1038225 h 1104900"/>
                  <a:gd name="connsiteX7" fmla="*/ 1335088 w 1914526"/>
                  <a:gd name="connsiteY7" fmla="*/ 1085850 h 1104900"/>
                  <a:gd name="connsiteX8" fmla="*/ 1403350 w 1914526"/>
                  <a:gd name="connsiteY8" fmla="*/ 1104900 h 1104900"/>
                  <a:gd name="connsiteX9" fmla="*/ 1914526 w 1914526"/>
                  <a:gd name="connsiteY9" fmla="*/ 1104900 h 110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526" h="1104900">
                    <a:moveTo>
                      <a:pt x="0" y="0"/>
                    </a:moveTo>
                    <a:lnTo>
                      <a:pt x="354013" y="0"/>
                    </a:lnTo>
                    <a:lnTo>
                      <a:pt x="436563" y="20638"/>
                    </a:lnTo>
                    <a:lnTo>
                      <a:pt x="509588" y="65088"/>
                    </a:lnTo>
                    <a:lnTo>
                      <a:pt x="630238" y="188913"/>
                    </a:lnTo>
                    <a:lnTo>
                      <a:pt x="1074738" y="787400"/>
                    </a:lnTo>
                    <a:lnTo>
                      <a:pt x="1282700" y="1038225"/>
                    </a:lnTo>
                    <a:lnTo>
                      <a:pt x="1335088" y="1085850"/>
                    </a:lnTo>
                    <a:lnTo>
                      <a:pt x="1403350" y="1104900"/>
                    </a:lnTo>
                    <a:lnTo>
                      <a:pt x="1914526" y="1104900"/>
                    </a:lnTo>
                  </a:path>
                </a:pathLst>
              </a:cu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олилиния: фигура 58">
                <a:extLst>
                  <a:ext uri="{FF2B5EF4-FFF2-40B4-BE49-F238E27FC236}">
                    <a16:creationId xmlns:a16="http://schemas.microsoft.com/office/drawing/2014/main" id="{FEF4B63F-3889-4383-8F97-FDCF27BBC70A}"/>
                  </a:ext>
                </a:extLst>
              </p:cNvPr>
              <p:cNvSpPr/>
              <p:nvPr/>
            </p:nvSpPr>
            <p:spPr>
              <a:xfrm>
                <a:off x="670995" y="3117789"/>
                <a:ext cx="1417638" cy="1114425"/>
              </a:xfrm>
              <a:custGeom>
                <a:avLst/>
                <a:gdLst>
                  <a:gd name="connsiteX0" fmla="*/ 0 w 1417638"/>
                  <a:gd name="connsiteY0" fmla="*/ 0 h 1114425"/>
                  <a:gd name="connsiteX1" fmla="*/ 865188 w 1417638"/>
                  <a:gd name="connsiteY1" fmla="*/ 0 h 1114425"/>
                  <a:gd name="connsiteX2" fmla="*/ 944563 w 1417638"/>
                  <a:gd name="connsiteY2" fmla="*/ 9525 h 1114425"/>
                  <a:gd name="connsiteX3" fmla="*/ 992188 w 1417638"/>
                  <a:gd name="connsiteY3" fmla="*/ 36512 h 1114425"/>
                  <a:gd name="connsiteX4" fmla="*/ 1019175 w 1417638"/>
                  <a:gd name="connsiteY4" fmla="*/ 76200 h 1114425"/>
                  <a:gd name="connsiteX5" fmla="*/ 1417638 w 1417638"/>
                  <a:gd name="connsiteY5" fmla="*/ 1114425 h 1114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17638" h="1114425">
                    <a:moveTo>
                      <a:pt x="0" y="0"/>
                    </a:moveTo>
                    <a:lnTo>
                      <a:pt x="865188" y="0"/>
                    </a:lnTo>
                    <a:lnTo>
                      <a:pt x="944563" y="9525"/>
                    </a:lnTo>
                    <a:lnTo>
                      <a:pt x="992188" y="36512"/>
                    </a:lnTo>
                    <a:lnTo>
                      <a:pt x="1019175" y="76200"/>
                    </a:lnTo>
                    <a:lnTo>
                      <a:pt x="1417638" y="1114425"/>
                    </a:lnTo>
                  </a:path>
                </a:pathLst>
              </a:cu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олилиния: фигура 59">
                <a:extLst>
                  <a:ext uri="{FF2B5EF4-FFF2-40B4-BE49-F238E27FC236}">
                    <a16:creationId xmlns:a16="http://schemas.microsoft.com/office/drawing/2014/main" id="{3E6DB2B6-60EC-4421-8FBF-D342B60F096D}"/>
                  </a:ext>
                </a:extLst>
              </p:cNvPr>
              <p:cNvSpPr/>
              <p:nvPr/>
            </p:nvSpPr>
            <p:spPr>
              <a:xfrm>
                <a:off x="669404" y="3122552"/>
                <a:ext cx="1928813" cy="1109663"/>
              </a:xfrm>
              <a:custGeom>
                <a:avLst/>
                <a:gdLst>
                  <a:gd name="connsiteX0" fmla="*/ 1862138 w 1862138"/>
                  <a:gd name="connsiteY0" fmla="*/ 0 h 1109663"/>
                  <a:gd name="connsiteX1" fmla="*/ 1484313 w 1862138"/>
                  <a:gd name="connsiteY1" fmla="*/ 0 h 1109663"/>
                  <a:gd name="connsiteX2" fmla="*/ 1427163 w 1862138"/>
                  <a:gd name="connsiteY2" fmla="*/ 11113 h 1109663"/>
                  <a:gd name="connsiteX3" fmla="*/ 1365250 w 1862138"/>
                  <a:gd name="connsiteY3" fmla="*/ 61913 h 1109663"/>
                  <a:gd name="connsiteX4" fmla="*/ 887413 w 1862138"/>
                  <a:gd name="connsiteY4" fmla="*/ 622300 h 1109663"/>
                  <a:gd name="connsiteX5" fmla="*/ 506413 w 1862138"/>
                  <a:gd name="connsiteY5" fmla="*/ 1017588 h 1109663"/>
                  <a:gd name="connsiteX6" fmla="*/ 423863 w 1862138"/>
                  <a:gd name="connsiteY6" fmla="*/ 1076325 h 1109663"/>
                  <a:gd name="connsiteX7" fmla="*/ 314325 w 1862138"/>
                  <a:gd name="connsiteY7" fmla="*/ 1100138 h 1109663"/>
                  <a:gd name="connsiteX8" fmla="*/ 247650 w 1862138"/>
                  <a:gd name="connsiteY8" fmla="*/ 1109663 h 1109663"/>
                  <a:gd name="connsiteX9" fmla="*/ 0 w 1862138"/>
                  <a:gd name="connsiteY9" fmla="*/ 1109663 h 1109663"/>
                  <a:gd name="connsiteX0" fmla="*/ 1928813 w 1928813"/>
                  <a:gd name="connsiteY0" fmla="*/ 0 h 1109663"/>
                  <a:gd name="connsiteX1" fmla="*/ 1484313 w 1928813"/>
                  <a:gd name="connsiteY1" fmla="*/ 0 h 1109663"/>
                  <a:gd name="connsiteX2" fmla="*/ 1427163 w 1928813"/>
                  <a:gd name="connsiteY2" fmla="*/ 11113 h 1109663"/>
                  <a:gd name="connsiteX3" fmla="*/ 1365250 w 1928813"/>
                  <a:gd name="connsiteY3" fmla="*/ 61913 h 1109663"/>
                  <a:gd name="connsiteX4" fmla="*/ 887413 w 1928813"/>
                  <a:gd name="connsiteY4" fmla="*/ 622300 h 1109663"/>
                  <a:gd name="connsiteX5" fmla="*/ 506413 w 1928813"/>
                  <a:gd name="connsiteY5" fmla="*/ 1017588 h 1109663"/>
                  <a:gd name="connsiteX6" fmla="*/ 423863 w 1928813"/>
                  <a:gd name="connsiteY6" fmla="*/ 1076325 h 1109663"/>
                  <a:gd name="connsiteX7" fmla="*/ 314325 w 1928813"/>
                  <a:gd name="connsiteY7" fmla="*/ 1100138 h 1109663"/>
                  <a:gd name="connsiteX8" fmla="*/ 247650 w 1928813"/>
                  <a:gd name="connsiteY8" fmla="*/ 1109663 h 1109663"/>
                  <a:gd name="connsiteX9" fmla="*/ 0 w 1928813"/>
                  <a:gd name="connsiteY9" fmla="*/ 1109663 h 1109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28813" h="1109663">
                    <a:moveTo>
                      <a:pt x="1928813" y="0"/>
                    </a:moveTo>
                    <a:lnTo>
                      <a:pt x="1484313" y="0"/>
                    </a:lnTo>
                    <a:lnTo>
                      <a:pt x="1427163" y="11113"/>
                    </a:lnTo>
                    <a:lnTo>
                      <a:pt x="1365250" y="61913"/>
                    </a:lnTo>
                    <a:lnTo>
                      <a:pt x="887413" y="622300"/>
                    </a:lnTo>
                    <a:lnTo>
                      <a:pt x="506413" y="1017588"/>
                    </a:lnTo>
                    <a:lnTo>
                      <a:pt x="423863" y="1076325"/>
                    </a:lnTo>
                    <a:lnTo>
                      <a:pt x="314325" y="1100138"/>
                    </a:lnTo>
                    <a:lnTo>
                      <a:pt x="247650" y="1109663"/>
                    </a:lnTo>
                    <a:lnTo>
                      <a:pt x="0" y="1109663"/>
                    </a:lnTo>
                  </a:path>
                </a:pathLst>
              </a:cu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1" name="Прямая соединительная линия 60">
                <a:extLst>
                  <a:ext uri="{FF2B5EF4-FFF2-40B4-BE49-F238E27FC236}">
                    <a16:creationId xmlns:a16="http://schemas.microsoft.com/office/drawing/2014/main" id="{3460A66C-056F-4B4C-A776-10F6E74A91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5877" y="2831090"/>
                <a:ext cx="0" cy="143129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 w="med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ECB885C1-82C6-4532-8F19-5111F212F929}"/>
                      </a:ext>
                    </a:extLst>
                  </p:cNvPr>
                  <p:cNvSpPr txBox="1"/>
                  <p:nvPr/>
                </p:nvSpPr>
                <p:spPr>
                  <a:xfrm>
                    <a:off x="722021" y="2740141"/>
                    <a:ext cx="593114" cy="18633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−?</m:t>
                          </m:r>
                        </m:oMath>
                      </m:oMathPara>
                    </a14:m>
                    <a:endParaRPr lang="ru-RU" sz="2000" dirty="0"/>
                  </a:p>
                </p:txBody>
              </p:sp>
            </mc:Choice>
            <mc:Fallback xmlns=""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EC15C899-C6BD-4FA8-95A0-DD52A185D44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2021" y="2740141"/>
                    <a:ext cx="593114" cy="186331"/>
                  </a:xfrm>
                  <a:prstGeom prst="rect">
                    <a:avLst/>
                  </a:prstGeom>
                  <a:blipFill>
                    <a:blip r:embed="rId109"/>
                    <a:stretch>
                      <a:fillRect l="-5590" r="-6211" b="-13725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40B9B6CA-0A19-47B1-B798-71763F147EAD}"/>
                      </a:ext>
                    </a:extLst>
                  </p:cNvPr>
                  <p:cNvSpPr txBox="1"/>
                  <p:nvPr/>
                </p:nvSpPr>
                <p:spPr>
                  <a:xfrm>
                    <a:off x="419703" y="2713961"/>
                    <a:ext cx="144717" cy="18633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oMath>
                      </m:oMathPara>
                    </a14:m>
                    <a:endParaRPr lang="ru-RU" sz="2000" dirty="0"/>
                  </a:p>
                </p:txBody>
              </p:sp>
            </mc:Choice>
            <mc:Fallback xmlns="">
              <p:sp>
                <p:nvSpPr>
                  <p:cNvPr id="96" name="TextBox 95">
                    <a:extLst>
                      <a:ext uri="{FF2B5EF4-FFF2-40B4-BE49-F238E27FC236}">
                        <a16:creationId xmlns:a16="http://schemas.microsoft.com/office/drawing/2014/main" id="{01073DD6-F85E-4390-A77B-BED6B9E2B0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9703" y="2713961"/>
                    <a:ext cx="144717" cy="186331"/>
                  </a:xfrm>
                  <a:prstGeom prst="rect">
                    <a:avLst/>
                  </a:prstGeom>
                  <a:blipFill>
                    <a:blip r:embed="rId110"/>
                    <a:stretch>
                      <a:fillRect l="-22500" r="-22500" b="-5882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C2623785-3EC8-4520-9A5A-937D3FEB1AED}"/>
                      </a:ext>
                    </a:extLst>
                  </p:cNvPr>
                  <p:cNvSpPr txBox="1"/>
                  <p:nvPr/>
                </p:nvSpPr>
                <p:spPr>
                  <a:xfrm>
                    <a:off x="2768757" y="4026238"/>
                    <a:ext cx="112303" cy="18633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ru-RU" sz="2000" dirty="0"/>
                  </a:p>
                </p:txBody>
              </p:sp>
            </mc:Choice>
            <mc:Fallback xmlns="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33D7CAC6-A62A-4C1C-A2F3-73D982BE1A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68757" y="4026238"/>
                    <a:ext cx="112303" cy="186331"/>
                  </a:xfrm>
                  <a:prstGeom prst="rect">
                    <a:avLst/>
                  </a:prstGeom>
                  <a:blipFill>
                    <a:blip r:embed="rId111"/>
                    <a:stretch>
                      <a:fillRect l="-20000" r="-16667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0837F9C5-2D59-474D-96E8-7C2C1B4A0625}"/>
                      </a:ext>
                    </a:extLst>
                  </p:cNvPr>
                  <p:cNvSpPr txBox="1"/>
                  <p:nvPr/>
                </p:nvSpPr>
                <p:spPr>
                  <a:xfrm>
                    <a:off x="2162059" y="2769873"/>
                    <a:ext cx="596724" cy="18633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−?</m:t>
                          </m:r>
                        </m:oMath>
                      </m:oMathPara>
                    </a14:m>
                    <a:endParaRPr lang="ru-RU" sz="2000" dirty="0"/>
                  </a:p>
                </p:txBody>
              </p:sp>
            </mc:Choice>
            <mc:Fallback xmlns="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8E3A163E-3C6A-4110-A489-D9E8A3A7FC1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62059" y="2769873"/>
                    <a:ext cx="596724" cy="186331"/>
                  </a:xfrm>
                  <a:prstGeom prst="rect">
                    <a:avLst/>
                  </a:prstGeom>
                  <a:blipFill>
                    <a:blip r:embed="rId112"/>
                    <a:stretch>
                      <a:fillRect l="-6211" r="-6211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5BAF177-F8F9-4D00-99AB-29B665ECD59B}"/>
                  </a:ext>
                </a:extLst>
              </p:cNvPr>
              <p:cNvSpPr txBox="1"/>
              <p:nvPr/>
            </p:nvSpPr>
            <p:spPr>
              <a:xfrm>
                <a:off x="748012" y="3466744"/>
                <a:ext cx="183613" cy="242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F</a:t>
                </a:r>
                <a:endParaRPr lang="ru-RU" sz="2000" i="1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B560E16-05AB-40AC-A9A5-35746AECA2E7}"/>
                  </a:ext>
                </a:extLst>
              </p:cNvPr>
              <p:cNvSpPr txBox="1"/>
              <p:nvPr/>
            </p:nvSpPr>
            <p:spPr>
              <a:xfrm>
                <a:off x="2016069" y="3455393"/>
                <a:ext cx="181672" cy="242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S</a:t>
                </a:r>
                <a:endParaRPr lang="ru-RU" sz="2000" i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28DE9614-5699-459D-8207-0A4742FE04EC}"/>
                      </a:ext>
                    </a:extLst>
                  </p:cNvPr>
                  <p:cNvSpPr txBox="1"/>
                  <p:nvPr/>
                </p:nvSpPr>
                <p:spPr>
                  <a:xfrm>
                    <a:off x="1451562" y="2837114"/>
                    <a:ext cx="485857" cy="18633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−?</m:t>
                          </m:r>
                        </m:oMath>
                      </m:oMathPara>
                    </a14:m>
                    <a:endParaRPr lang="ru-RU" sz="2000" dirty="0"/>
                  </a:p>
                </p:txBody>
              </p:sp>
            </mc:Choice>
            <mc:Fallback xmlns=""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6A42FD75-D5E7-4125-B067-0C2AC3F8A0F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51562" y="2837114"/>
                    <a:ext cx="485857" cy="186331"/>
                  </a:xfrm>
                  <a:prstGeom prst="rect">
                    <a:avLst/>
                  </a:prstGeom>
                  <a:blipFill>
                    <a:blip r:embed="rId113"/>
                    <a:stretch>
                      <a:fillRect l="-9848" r="-7576" b="-29412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69BE4E1E-B381-4811-B674-A93D9E199769}"/>
                    </a:ext>
                  </a:extLst>
                </p:cNvPr>
                <p:cNvSpPr txBox="1"/>
                <p:nvPr/>
              </p:nvSpPr>
              <p:spPr>
                <a:xfrm>
                  <a:off x="3671380" y="32206395"/>
                  <a:ext cx="3198370" cy="837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00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ru-RU" sz="2000" i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grow m:val="on"/>
                            <m:subHide m:val="on"/>
                            <m:supHide m:val="on"/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  <m:r>
                          <a:rPr lang="ru-RU" sz="2000" i="0">
                            <a:latin typeface="Cambria Math" panose="02040503050406030204" pitchFamily="18" charset="0"/>
                          </a:rPr>
                          <m:t>∝</m:t>
                        </m:r>
                        <m:nary>
                          <m:naryPr>
                            <m:chr m:val="∑"/>
                            <m:grow m:val="on"/>
                            <m:subHide m:val="on"/>
                            <m:supHide m:val="on"/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970" name="TextBox 969">
                  <a:extLst>
                    <a:ext uri="{FF2B5EF4-FFF2-40B4-BE49-F238E27FC236}">
                      <a16:creationId xmlns:a16="http://schemas.microsoft.com/office/drawing/2014/main" id="{7BDAFF4F-8D53-4423-B4F2-703DC82393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1380" y="32206395"/>
                  <a:ext cx="3198370" cy="837665"/>
                </a:xfrm>
                <a:prstGeom prst="rect">
                  <a:avLst/>
                </a:prstGeom>
                <a:blipFill>
                  <a:blip r:embed="rId1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7DA90939-BC76-444A-A43B-2194F898311F}"/>
              </a:ext>
            </a:extLst>
          </p:cNvPr>
          <p:cNvSpPr txBox="1"/>
          <p:nvPr/>
        </p:nvSpPr>
        <p:spPr>
          <a:xfrm>
            <a:off x="6719473" y="2817530"/>
            <a:ext cx="5101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/>
              <a:t>Experiment geometry</a:t>
            </a:r>
            <a:endParaRPr lang="ru-RU" sz="2000" i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7003FEB-F9AE-4EAC-9B46-C67BED9695D2}"/>
              </a:ext>
            </a:extLst>
          </p:cNvPr>
          <p:cNvSpPr txBox="1"/>
          <p:nvPr/>
        </p:nvSpPr>
        <p:spPr>
          <a:xfrm>
            <a:off x="247356" y="941586"/>
            <a:ext cx="3022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/>
              <a:t>The determined potential is</a:t>
            </a:r>
          </a:p>
          <a:p>
            <a:r>
              <a:rPr lang="en-US" sz="2000" i="1"/>
              <a:t>the sum for all isotopes</a:t>
            </a:r>
            <a:endParaRPr lang="ru-RU" sz="2000" i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415C150-AE87-42E5-A319-C044360B2089}"/>
              </a:ext>
            </a:extLst>
          </p:cNvPr>
          <p:cNvSpPr txBox="1"/>
          <p:nvPr/>
        </p:nvSpPr>
        <p:spPr>
          <a:xfrm>
            <a:off x="1249915" y="97173"/>
            <a:ext cx="9714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POTENTIAL OF INTERACTION OF NEUTRON WITH MEDIA AT PNR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Стрелка: вверх 5">
            <a:extLst>
              <a:ext uri="{FF2B5EF4-FFF2-40B4-BE49-F238E27FC236}">
                <a16:creationId xmlns:a16="http://schemas.microsoft.com/office/drawing/2014/main" id="{7416F5B7-36E5-E5A6-EA65-3F3806C37B7B}"/>
              </a:ext>
            </a:extLst>
          </p:cNvPr>
          <p:cNvSpPr/>
          <p:nvPr/>
        </p:nvSpPr>
        <p:spPr>
          <a:xfrm rot="7267027">
            <a:off x="3247227" y="4107035"/>
            <a:ext cx="436747" cy="570119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верх 7">
            <a:extLst>
              <a:ext uri="{FF2B5EF4-FFF2-40B4-BE49-F238E27FC236}">
                <a16:creationId xmlns:a16="http://schemas.microsoft.com/office/drawing/2014/main" id="{48FB2572-1274-4AF8-5EBE-273A1E1511C4}"/>
              </a:ext>
            </a:extLst>
          </p:cNvPr>
          <p:cNvSpPr/>
          <p:nvPr/>
        </p:nvSpPr>
        <p:spPr>
          <a:xfrm rot="7267027">
            <a:off x="3809598" y="5713451"/>
            <a:ext cx="436747" cy="570119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A6B4AE-B199-BB0F-C7F0-56367E19882D}"/>
              </a:ext>
            </a:extLst>
          </p:cNvPr>
          <p:cNvSpPr txBox="1"/>
          <p:nvPr/>
        </p:nvSpPr>
        <p:spPr>
          <a:xfrm>
            <a:off x="4104190" y="4305193"/>
            <a:ext cx="27465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/>
              <a:t>Possible to use spin-flip signal or products of neutron absobtion to get signal from separate element (isotopes) </a:t>
            </a:r>
            <a:endParaRPr lang="ru-RU"/>
          </a:p>
        </p:txBody>
      </p:sp>
      <p:sp>
        <p:nvSpPr>
          <p:cNvPr id="12" name="Стрелка: вверх 11">
            <a:extLst>
              <a:ext uri="{FF2B5EF4-FFF2-40B4-BE49-F238E27FC236}">
                <a16:creationId xmlns:a16="http://schemas.microsoft.com/office/drawing/2014/main" id="{B16B3292-E7AB-8247-153D-D9903BD6E805}"/>
              </a:ext>
            </a:extLst>
          </p:cNvPr>
          <p:cNvSpPr/>
          <p:nvPr/>
        </p:nvSpPr>
        <p:spPr>
          <a:xfrm rot="7267027">
            <a:off x="3343482" y="4798489"/>
            <a:ext cx="436747" cy="570119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69E102-98BE-48E6-B510-B025D18E2876}"/>
              </a:ext>
            </a:extLst>
          </p:cNvPr>
          <p:cNvSpPr txBox="1"/>
          <p:nvPr/>
        </p:nvSpPr>
        <p:spPr>
          <a:xfrm>
            <a:off x="4482938" y="5891332"/>
            <a:ext cx="2491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/>
              <a:t>But we need</a:t>
            </a:r>
          </a:p>
          <a:p>
            <a:pPr algn="just"/>
            <a:r>
              <a:rPr lang="en-US"/>
              <a:t>increase signal</a:t>
            </a:r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D44EC0-70B7-FAC6-D6EC-6C86FF2B81A0}"/>
                  </a:ext>
                </a:extLst>
              </p:cNvPr>
              <p:cNvSpPr txBox="1"/>
              <p:nvPr/>
            </p:nvSpPr>
            <p:spPr>
              <a:xfrm>
                <a:off x="4001645" y="1549127"/>
                <a:ext cx="1814664" cy="572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D44EC0-70B7-FAC6-D6EC-6C86FF2B8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645" y="1549127"/>
                <a:ext cx="1814664" cy="572721"/>
              </a:xfrm>
              <a:prstGeom prst="rect">
                <a:avLst/>
              </a:prstGeom>
              <a:blipFill>
                <a:blip r:embed="rId1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848569-FE8E-C9A5-0D7F-D0197099196A}"/>
                  </a:ext>
                </a:extLst>
              </p:cNvPr>
              <p:cNvSpPr txBox="1"/>
              <p:nvPr/>
            </p:nvSpPr>
            <p:spPr>
              <a:xfrm>
                <a:off x="4248676" y="2202208"/>
                <a:ext cx="1803314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мол.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848569-FE8E-C9A5-0D7F-D01970991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676" y="2202208"/>
                <a:ext cx="1803314" cy="778931"/>
              </a:xfrm>
              <a:prstGeom prst="rect">
                <a:avLst/>
              </a:prstGeom>
              <a:blipFill>
                <a:blip r:embed="rId1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8B586C-B0E7-ABE0-0351-3E02050502FB}"/>
                  </a:ext>
                </a:extLst>
              </p:cNvPr>
              <p:cNvSpPr txBox="1"/>
              <p:nvPr/>
            </p:nvSpPr>
            <p:spPr>
              <a:xfrm>
                <a:off x="3780870" y="843407"/>
                <a:ext cx="2834302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8B586C-B0E7-ABE0-0351-3E0205050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870" y="843407"/>
                <a:ext cx="2834302" cy="726546"/>
              </a:xfrm>
              <a:prstGeom prst="rect">
                <a:avLst/>
              </a:prstGeom>
              <a:blipFill>
                <a:blip r:embed="rId1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C14EE40-77F4-D2C5-0C92-35DC5EB441F8}"/>
                  </a:ext>
                </a:extLst>
              </p:cNvPr>
              <p:cNvSpPr txBox="1"/>
              <p:nvPr/>
            </p:nvSpPr>
            <p:spPr>
              <a:xfrm>
                <a:off x="166550" y="2867119"/>
                <a:ext cx="2113784" cy="809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𝑖𝑄𝑧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C14EE40-77F4-D2C5-0C92-35DC5EB44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0" y="2867119"/>
                <a:ext cx="2113784" cy="809581"/>
              </a:xfrm>
              <a:prstGeom prst="rect">
                <a:avLst/>
              </a:prstGeom>
              <a:blipFill>
                <a:blip r:embed="rId1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461F2D4-6B32-3E9E-02F6-22173A8A115C}"/>
                  </a:ext>
                </a:extLst>
              </p:cNvPr>
              <p:cNvSpPr txBox="1"/>
              <p:nvPr/>
            </p:nvSpPr>
            <p:spPr>
              <a:xfrm>
                <a:off x="2196728" y="3363016"/>
                <a:ext cx="5004896" cy="622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⌊"/>
                              <m:endChr m:val="⌋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cos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461F2D4-6B32-3E9E-02F6-22173A8A1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728" y="3363016"/>
                <a:ext cx="5004896" cy="622991"/>
              </a:xfrm>
              <a:prstGeom prst="rect">
                <a:avLst/>
              </a:prstGeom>
              <a:blipFill>
                <a:blip r:embed="rId1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Стрелка: вверх 26">
            <a:extLst>
              <a:ext uri="{FF2B5EF4-FFF2-40B4-BE49-F238E27FC236}">
                <a16:creationId xmlns:a16="http://schemas.microsoft.com/office/drawing/2014/main" id="{18F5DC1F-6E20-8A18-4216-896852C4754E}"/>
              </a:ext>
            </a:extLst>
          </p:cNvPr>
          <p:cNvSpPr/>
          <p:nvPr/>
        </p:nvSpPr>
        <p:spPr>
          <a:xfrm rot="7267027">
            <a:off x="2289297" y="3126015"/>
            <a:ext cx="421744" cy="374219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F529136-A34F-03CB-8850-CDDFEE3A7685}"/>
              </a:ext>
            </a:extLst>
          </p:cNvPr>
          <p:cNvGrpSpPr/>
          <p:nvPr/>
        </p:nvGrpSpPr>
        <p:grpSpPr>
          <a:xfrm>
            <a:off x="11108548" y="6255656"/>
            <a:ext cx="1004577" cy="544286"/>
            <a:chOff x="11108548" y="6255656"/>
            <a:chExt cx="1004577" cy="544286"/>
          </a:xfrm>
          <a:solidFill>
            <a:schemeClr val="bg1">
              <a:lumMod val="95000"/>
            </a:schemeClr>
          </a:solidFill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C2796062-563D-C854-8F1A-2092D11C35F4}"/>
                </a:ext>
              </a:extLst>
            </p:cNvPr>
            <p:cNvSpPr/>
            <p:nvPr/>
          </p:nvSpPr>
          <p:spPr>
            <a:xfrm>
              <a:off x="11108548" y="6255656"/>
              <a:ext cx="1004577" cy="544286"/>
            </a:xfrm>
            <a:prstGeom prst="round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02D733A-E5DF-0C4F-89EE-894BDCFD43D8}"/>
                </a:ext>
              </a:extLst>
            </p:cNvPr>
            <p:cNvSpPr txBox="1"/>
            <p:nvPr/>
          </p:nvSpPr>
          <p:spPr>
            <a:xfrm>
              <a:off x="11150008" y="6304223"/>
              <a:ext cx="907620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+mn-lt"/>
                </a:rPr>
                <a:t>4 / 28</a:t>
              </a:r>
              <a:endParaRPr lang="ru-RU" sz="24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009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32E22D-DBD1-4AE1-8969-63AAF809F39B}"/>
              </a:ext>
            </a:extLst>
          </p:cNvPr>
          <p:cNvSpPr txBox="1"/>
          <p:nvPr/>
        </p:nvSpPr>
        <p:spPr>
          <a:xfrm>
            <a:off x="524456" y="2027185"/>
            <a:ext cx="4003283" cy="95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1600" i="1" dirty="0"/>
              <a:t>Charged particles</a:t>
            </a:r>
            <a:r>
              <a:rPr lang="ru-RU" sz="1600" i="1" dirty="0"/>
              <a:t> </a:t>
            </a:r>
            <a:r>
              <a:rPr lang="en-US" sz="1600" i="1" dirty="0"/>
              <a:t>(n, α); (n, t); (n, p)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1600" i="1" dirty="0"/>
              <a:t>Gamma-quanta (n, γ)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1600" i="1" dirty="0"/>
              <a:t>Fission fragments</a:t>
            </a:r>
            <a:r>
              <a:rPr lang="ru-RU" sz="1600" i="1" dirty="0"/>
              <a:t> </a:t>
            </a:r>
            <a:r>
              <a:rPr lang="en-US" sz="1600" i="1" dirty="0"/>
              <a:t>(n, </a:t>
            </a:r>
            <a:r>
              <a:rPr lang="en-US" sz="1600" i="1"/>
              <a:t>f)</a:t>
            </a:r>
            <a:endParaRPr lang="ru-RU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13F9A6-895B-4F12-9957-D59DB396202C}"/>
                  </a:ext>
                </a:extLst>
              </p:cNvPr>
              <p:cNvSpPr txBox="1"/>
              <p:nvPr/>
            </p:nvSpPr>
            <p:spPr>
              <a:xfrm>
                <a:off x="497568" y="586236"/>
                <a:ext cx="4646245" cy="9866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ru-RU" sz="2400" i="0"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13F9A6-895B-4F12-9957-D59DB3962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68" y="586236"/>
                <a:ext cx="4646245" cy="9866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337CFA5-C04D-46CB-90E8-7CCF9A7C648D}"/>
              </a:ext>
            </a:extLst>
          </p:cNvPr>
          <p:cNvSpPr txBox="1"/>
          <p:nvPr/>
        </p:nvSpPr>
        <p:spPr>
          <a:xfrm>
            <a:off x="903482" y="1385850"/>
            <a:ext cx="344703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/>
              <a:t>i – isotope, j – type of secondary radiation</a:t>
            </a:r>
            <a:endParaRPr lang="ru-RU" sz="1500" i="1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FAB6083-56AB-4C8E-8B6C-9608B244C34F}"/>
              </a:ext>
            </a:extLst>
          </p:cNvPr>
          <p:cNvGrpSpPr/>
          <p:nvPr/>
        </p:nvGrpSpPr>
        <p:grpSpPr>
          <a:xfrm>
            <a:off x="6071937" y="836213"/>
            <a:ext cx="4622037" cy="3741966"/>
            <a:chOff x="5685075" y="1567275"/>
            <a:chExt cx="4622037" cy="3741966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2A330D35-420B-4BE0-A85E-753F16222A7C}"/>
                </a:ext>
              </a:extLst>
            </p:cNvPr>
            <p:cNvGrpSpPr/>
            <p:nvPr/>
          </p:nvGrpSpPr>
          <p:grpSpPr>
            <a:xfrm>
              <a:off x="6038774" y="1567275"/>
              <a:ext cx="4268338" cy="2187766"/>
              <a:chOff x="6241685" y="1795681"/>
              <a:chExt cx="4268338" cy="2187766"/>
            </a:xfrm>
          </p:grpSpPr>
          <p:cxnSp>
            <p:nvCxnSpPr>
              <p:cNvPr id="11" name="Прямая соединительная линия 10">
                <a:extLst>
                  <a:ext uri="{FF2B5EF4-FFF2-40B4-BE49-F238E27FC236}">
                    <a16:creationId xmlns:a16="http://schemas.microsoft.com/office/drawing/2014/main" id="{BA752B78-3314-493B-B39D-F6D9837F6B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31189" y="3983447"/>
                <a:ext cx="3994669" cy="0"/>
              </a:xfrm>
              <a:prstGeom prst="line">
                <a:avLst/>
              </a:prstGeom>
              <a:ln w="1016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 стрелкой 11">
                <a:extLst>
                  <a:ext uri="{FF2B5EF4-FFF2-40B4-BE49-F238E27FC236}">
                    <a16:creationId xmlns:a16="http://schemas.microsoft.com/office/drawing/2014/main" id="{73AEEDD2-A1F8-4C71-91EE-326A97DEF4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27434" y="2966647"/>
                <a:ext cx="1266911" cy="90813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 стрелкой 12">
                <a:extLst>
                  <a:ext uri="{FF2B5EF4-FFF2-40B4-BE49-F238E27FC236}">
                    <a16:creationId xmlns:a16="http://schemas.microsoft.com/office/drawing/2014/main" id="{6C0B8A98-8F4A-41FB-B05B-24B918671384}"/>
                  </a:ext>
                </a:extLst>
              </p:cNvPr>
              <p:cNvCxnSpPr/>
              <p:nvPr/>
            </p:nvCxnSpPr>
            <p:spPr>
              <a:xfrm flipV="1">
                <a:off x="8273293" y="3023797"/>
                <a:ext cx="1047750" cy="828675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>
                <a:extLst>
                  <a:ext uri="{FF2B5EF4-FFF2-40B4-BE49-F238E27FC236}">
                    <a16:creationId xmlns:a16="http://schemas.microsoft.com/office/drawing/2014/main" id="{4F2F5101-8AAE-4BC4-88B6-C7EF8A816998}"/>
                  </a:ext>
                </a:extLst>
              </p:cNvPr>
              <p:cNvCxnSpPr/>
              <p:nvPr/>
            </p:nvCxnSpPr>
            <p:spPr>
              <a:xfrm>
                <a:off x="9447289" y="2344083"/>
                <a:ext cx="0" cy="1076629"/>
              </a:xfrm>
              <a:prstGeom prst="line">
                <a:avLst/>
              </a:prstGeom>
              <a:ln w="1016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>
                <a:extLst>
                  <a:ext uri="{FF2B5EF4-FFF2-40B4-BE49-F238E27FC236}">
                    <a16:creationId xmlns:a16="http://schemas.microsoft.com/office/drawing/2014/main" id="{CD7614EF-9A7E-4EB1-9A83-3F70B8C1B77C}"/>
                  </a:ext>
                </a:extLst>
              </p:cNvPr>
              <p:cNvCxnSpPr/>
              <p:nvPr/>
            </p:nvCxnSpPr>
            <p:spPr>
              <a:xfrm>
                <a:off x="7727256" y="2233715"/>
                <a:ext cx="962025" cy="0"/>
              </a:xfrm>
              <a:prstGeom prst="line">
                <a:avLst/>
              </a:prstGeom>
              <a:ln w="1016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 стрелкой 15">
                <a:extLst>
                  <a:ext uri="{FF2B5EF4-FFF2-40B4-BE49-F238E27FC236}">
                    <a16:creationId xmlns:a16="http://schemas.microsoft.com/office/drawing/2014/main" id="{5D291EF7-4B26-4019-AF0D-4E16913BEC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20814" y="2522013"/>
                <a:ext cx="0" cy="330427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66BD1298-5643-404F-9C5A-27FFB83840E5}"/>
                      </a:ext>
                    </a:extLst>
                  </p:cNvPr>
                  <p:cNvSpPr txBox="1"/>
                  <p:nvPr/>
                </p:nvSpPr>
                <p:spPr>
                  <a:xfrm>
                    <a:off x="6764287" y="2526432"/>
                    <a:ext cx="209545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ru-RU" sz="2000" dirty="0"/>
                  </a:p>
                </p:txBody>
              </p:sp>
            </mc:Choice>
            <mc:Fallback xmlns="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BD286966-DAAF-44A5-8DCA-7C473FA4DC4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64287" y="2526432"/>
                    <a:ext cx="209545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7647" r="-14706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F1BEDAD-45EE-48A7-8960-9FF9AF696F7B}"/>
                  </a:ext>
                </a:extLst>
              </p:cNvPr>
              <p:cNvSpPr txBox="1"/>
              <p:nvPr/>
            </p:nvSpPr>
            <p:spPr>
              <a:xfrm>
                <a:off x="9457363" y="2357472"/>
                <a:ext cx="10526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Neutron</a:t>
                </a:r>
              </a:p>
              <a:p>
                <a:r>
                  <a:rPr lang="en-US" sz="2000" i="1" dirty="0"/>
                  <a:t>detector</a:t>
                </a:r>
                <a:endParaRPr lang="ru-RU" sz="2000" i="1" dirty="0"/>
              </a:p>
            </p:txBody>
          </p:sp>
          <p:sp>
            <p:nvSpPr>
              <p:cNvPr id="21" name="Полилиния: фигура 20">
                <a:extLst>
                  <a:ext uri="{FF2B5EF4-FFF2-40B4-BE49-F238E27FC236}">
                    <a16:creationId xmlns:a16="http://schemas.microsoft.com/office/drawing/2014/main" id="{7C36740D-944C-457E-B4E3-AB755E7E233B}"/>
                  </a:ext>
                </a:extLst>
              </p:cNvPr>
              <p:cNvSpPr/>
              <p:nvPr/>
            </p:nvSpPr>
            <p:spPr>
              <a:xfrm rot="5400000">
                <a:off x="8110904" y="2948189"/>
                <a:ext cx="226170" cy="115868"/>
              </a:xfrm>
              <a:custGeom>
                <a:avLst/>
                <a:gdLst>
                  <a:gd name="connsiteX0" fmla="*/ 0 w 300037"/>
                  <a:gd name="connsiteY0" fmla="*/ 146566 h 153709"/>
                  <a:gd name="connsiteX1" fmla="*/ 52387 w 300037"/>
                  <a:gd name="connsiteY1" fmla="*/ 127516 h 153709"/>
                  <a:gd name="connsiteX2" fmla="*/ 76200 w 300037"/>
                  <a:gd name="connsiteY2" fmla="*/ 63222 h 153709"/>
                  <a:gd name="connsiteX3" fmla="*/ 111919 w 300037"/>
                  <a:gd name="connsiteY3" fmla="*/ 10834 h 153709"/>
                  <a:gd name="connsiteX4" fmla="*/ 159544 w 300037"/>
                  <a:gd name="connsiteY4" fmla="*/ 1309 h 153709"/>
                  <a:gd name="connsiteX5" fmla="*/ 208359 w 300037"/>
                  <a:gd name="connsiteY5" fmla="*/ 29884 h 153709"/>
                  <a:gd name="connsiteX6" fmla="*/ 225028 w 300037"/>
                  <a:gd name="connsiteY6" fmla="*/ 88225 h 153709"/>
                  <a:gd name="connsiteX7" fmla="*/ 247650 w 300037"/>
                  <a:gd name="connsiteY7" fmla="*/ 138231 h 153709"/>
                  <a:gd name="connsiteX8" fmla="*/ 300037 w 300037"/>
                  <a:gd name="connsiteY8" fmla="*/ 153709 h 153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0037" h="153709">
                    <a:moveTo>
                      <a:pt x="0" y="146566"/>
                    </a:moveTo>
                    <a:cubicBezTo>
                      <a:pt x="19843" y="143986"/>
                      <a:pt x="39687" y="141407"/>
                      <a:pt x="52387" y="127516"/>
                    </a:cubicBezTo>
                    <a:cubicBezTo>
                      <a:pt x="65087" y="113625"/>
                      <a:pt x="66278" y="82669"/>
                      <a:pt x="76200" y="63222"/>
                    </a:cubicBezTo>
                    <a:cubicBezTo>
                      <a:pt x="86122" y="43775"/>
                      <a:pt x="98028" y="21153"/>
                      <a:pt x="111919" y="10834"/>
                    </a:cubicBezTo>
                    <a:cubicBezTo>
                      <a:pt x="125810" y="515"/>
                      <a:pt x="143471" y="-1866"/>
                      <a:pt x="159544" y="1309"/>
                    </a:cubicBezTo>
                    <a:cubicBezTo>
                      <a:pt x="175617" y="4484"/>
                      <a:pt x="197445" y="15398"/>
                      <a:pt x="208359" y="29884"/>
                    </a:cubicBezTo>
                    <a:cubicBezTo>
                      <a:pt x="219273" y="44370"/>
                      <a:pt x="218480" y="70167"/>
                      <a:pt x="225028" y="88225"/>
                    </a:cubicBezTo>
                    <a:cubicBezTo>
                      <a:pt x="231577" y="106283"/>
                      <a:pt x="235149" y="127317"/>
                      <a:pt x="247650" y="138231"/>
                    </a:cubicBezTo>
                    <a:cubicBezTo>
                      <a:pt x="260151" y="149145"/>
                      <a:pt x="280094" y="151427"/>
                      <a:pt x="300037" y="153709"/>
                    </a:cubicBezTo>
                  </a:path>
                </a:pathLst>
              </a:cu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олилиния: фигура 21">
                <a:extLst>
                  <a:ext uri="{FF2B5EF4-FFF2-40B4-BE49-F238E27FC236}">
                    <a16:creationId xmlns:a16="http://schemas.microsoft.com/office/drawing/2014/main" id="{1F458468-EF6C-4BA4-9D0E-B6167B75FA94}"/>
                  </a:ext>
                </a:extLst>
              </p:cNvPr>
              <p:cNvSpPr/>
              <p:nvPr/>
            </p:nvSpPr>
            <p:spPr>
              <a:xfrm rot="5400000">
                <a:off x="8107729" y="3164834"/>
                <a:ext cx="226170" cy="115868"/>
              </a:xfrm>
              <a:custGeom>
                <a:avLst/>
                <a:gdLst>
                  <a:gd name="connsiteX0" fmla="*/ 0 w 300037"/>
                  <a:gd name="connsiteY0" fmla="*/ 146566 h 153709"/>
                  <a:gd name="connsiteX1" fmla="*/ 52387 w 300037"/>
                  <a:gd name="connsiteY1" fmla="*/ 127516 h 153709"/>
                  <a:gd name="connsiteX2" fmla="*/ 76200 w 300037"/>
                  <a:gd name="connsiteY2" fmla="*/ 63222 h 153709"/>
                  <a:gd name="connsiteX3" fmla="*/ 111919 w 300037"/>
                  <a:gd name="connsiteY3" fmla="*/ 10834 h 153709"/>
                  <a:gd name="connsiteX4" fmla="*/ 159544 w 300037"/>
                  <a:gd name="connsiteY4" fmla="*/ 1309 h 153709"/>
                  <a:gd name="connsiteX5" fmla="*/ 208359 w 300037"/>
                  <a:gd name="connsiteY5" fmla="*/ 29884 h 153709"/>
                  <a:gd name="connsiteX6" fmla="*/ 225028 w 300037"/>
                  <a:gd name="connsiteY6" fmla="*/ 88225 h 153709"/>
                  <a:gd name="connsiteX7" fmla="*/ 247650 w 300037"/>
                  <a:gd name="connsiteY7" fmla="*/ 138231 h 153709"/>
                  <a:gd name="connsiteX8" fmla="*/ 300037 w 300037"/>
                  <a:gd name="connsiteY8" fmla="*/ 153709 h 153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0037" h="153709">
                    <a:moveTo>
                      <a:pt x="0" y="146566"/>
                    </a:moveTo>
                    <a:cubicBezTo>
                      <a:pt x="19843" y="143986"/>
                      <a:pt x="39687" y="141407"/>
                      <a:pt x="52387" y="127516"/>
                    </a:cubicBezTo>
                    <a:cubicBezTo>
                      <a:pt x="65087" y="113625"/>
                      <a:pt x="66278" y="82669"/>
                      <a:pt x="76200" y="63222"/>
                    </a:cubicBezTo>
                    <a:cubicBezTo>
                      <a:pt x="86122" y="43775"/>
                      <a:pt x="98028" y="21153"/>
                      <a:pt x="111919" y="10834"/>
                    </a:cubicBezTo>
                    <a:cubicBezTo>
                      <a:pt x="125810" y="515"/>
                      <a:pt x="143471" y="-1866"/>
                      <a:pt x="159544" y="1309"/>
                    </a:cubicBezTo>
                    <a:cubicBezTo>
                      <a:pt x="175617" y="4484"/>
                      <a:pt x="197445" y="15398"/>
                      <a:pt x="208359" y="29884"/>
                    </a:cubicBezTo>
                    <a:cubicBezTo>
                      <a:pt x="219273" y="44370"/>
                      <a:pt x="218480" y="70167"/>
                      <a:pt x="225028" y="88225"/>
                    </a:cubicBezTo>
                    <a:cubicBezTo>
                      <a:pt x="231577" y="106283"/>
                      <a:pt x="235149" y="127317"/>
                      <a:pt x="247650" y="138231"/>
                    </a:cubicBezTo>
                    <a:cubicBezTo>
                      <a:pt x="260151" y="149145"/>
                      <a:pt x="280094" y="151427"/>
                      <a:pt x="300037" y="153709"/>
                    </a:cubicBezTo>
                  </a:path>
                </a:pathLst>
              </a:cu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2C66FDF-AAD1-4A3A-8B24-9260BAD6DBF7}"/>
                  </a:ext>
                </a:extLst>
              </p:cNvPr>
              <p:cNvSpPr txBox="1"/>
              <p:nvPr/>
            </p:nvSpPr>
            <p:spPr>
              <a:xfrm>
                <a:off x="6927434" y="1795681"/>
                <a:ext cx="34435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detector of secondary radiation</a:t>
                </a:r>
                <a:endParaRPr lang="ru-RU" sz="2000" i="1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42B256E-9939-4A6A-BFA8-29BD01B4E958}"/>
                  </a:ext>
                </a:extLst>
              </p:cNvPr>
              <p:cNvSpPr txBox="1"/>
              <p:nvPr/>
            </p:nvSpPr>
            <p:spPr>
              <a:xfrm>
                <a:off x="6241685" y="3534213"/>
                <a:ext cx="9316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sample</a:t>
                </a:r>
                <a:endParaRPr lang="ru-RU" sz="2000" i="1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C3B8DC2-E56C-4F0A-87B9-9B44430092F8}"/>
                    </a:ext>
                  </a:extLst>
                </p:cNvPr>
                <p:cNvSpPr txBox="1"/>
                <p:nvPr/>
              </p:nvSpPr>
              <p:spPr>
                <a:xfrm>
                  <a:off x="5685075" y="4134432"/>
                  <a:ext cx="4236651" cy="11748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lvl="2">
                    <a:spcBef>
                      <a:spcPts val="4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ru-RU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ru-RU" sz="2400" i="1" smtClean="0">
                            <a:latin typeface="Cambria Math" panose="02040503050406030204" pitchFamily="18" charset="0"/>
                          </a:rPr>
                          <m:t>~</m:t>
                        </m:r>
                        <m:nary>
                          <m:naryPr>
                            <m:grow m:val="on"/>
                            <m:subHide m:val="on"/>
                            <m:sup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d>
                                      <m:dPr>
                                        <m:begChr m:val=""/>
                                        <m:ctrlP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  <m:t>𝜓</m:t>
                                        </m:r>
                                        <m:r>
                                          <a:rPr lang="ru-RU" sz="240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  <m:r>
                                          <a:rPr lang="ru-RU" sz="240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24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ru-RU" sz="24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ru-RU" sz="240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</m:e>
                                  <m:sup>
                                    <m:r>
                                      <a:rPr lang="ru-RU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𝐼𝑚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d>
                                      <m:dPr>
                                        <m:begChr m:val=""/>
                                        <m:ctrlP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2400" i="1">
                                                <a:latin typeface="Cambria Math" panose="02040503050406030204" pitchFamily="18" charset="0"/>
                                              </a:rPr>
                                              <m:t>𝜓</m:t>
                                            </m:r>
                                          </m:e>
                                          <m:sub>
                                            <m:r>
                                              <a:rPr lang="ru-RU" sz="240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ru-RU" sz="240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24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ru-RU" sz="24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ru-RU" sz="240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</m:e>
                                  <m:sup>
                                    <m:r>
                                      <a:rPr lang="ru-RU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ru-RU" sz="24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𝑑𝑧</m:t>
                        </m:r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C3B8DC2-E56C-4F0A-87B9-9B44430092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5075" y="4134432"/>
                  <a:ext cx="4236651" cy="1174809"/>
                </a:xfrm>
                <a:prstGeom prst="rect">
                  <a:avLst/>
                </a:prstGeom>
                <a:blipFill>
                  <a:blip r:embed="rId4"/>
                  <a:stretch>
                    <a:fillRect r="-2561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54B53F7-8F68-419B-90AD-0C7B626753A4}"/>
              </a:ext>
            </a:extLst>
          </p:cNvPr>
          <p:cNvSpPr txBox="1"/>
          <p:nvPr/>
        </p:nvSpPr>
        <p:spPr>
          <a:xfrm>
            <a:off x="2389282" y="24603"/>
            <a:ext cx="7435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REGISTRATION OF SECONDARY RADIATION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9AF6B6-8373-443E-D36D-B0AE4CD8BBCD}"/>
              </a:ext>
            </a:extLst>
          </p:cNvPr>
          <p:cNvSpPr txBox="1"/>
          <p:nvPr/>
        </p:nvSpPr>
        <p:spPr>
          <a:xfrm>
            <a:off x="83803" y="5201250"/>
            <a:ext cx="1202439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300" dirty="0">
                <a:solidFill>
                  <a:srgbClr val="00B050"/>
                </a:solidFill>
              </a:rPr>
              <a:t>Registration of secondary radiation in neutron reflectometry makes it possible to determine the isotopic profiles of </a:t>
            </a:r>
            <a:r>
              <a:rPr lang="en-US" sz="2300">
                <a:solidFill>
                  <a:srgbClr val="00B050"/>
                </a:solidFill>
              </a:rPr>
              <a:t>elements.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52427F-9187-BBA6-0CF0-FC4A0D32E432}"/>
                  </a:ext>
                </a:extLst>
              </p:cNvPr>
              <p:cNvSpPr txBox="1"/>
              <p:nvPr/>
            </p:nvSpPr>
            <p:spPr>
              <a:xfrm>
                <a:off x="900031" y="4550623"/>
                <a:ext cx="1571841" cy="586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𝐼𝑚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ru-RU" sz="20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52427F-9187-BBA6-0CF0-FC4A0D32E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31" y="4550623"/>
                <a:ext cx="1571841" cy="5861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3F964D9-79C4-2E26-100B-83CD35B00AF6}"/>
                  </a:ext>
                </a:extLst>
              </p:cNvPr>
              <p:cNvSpPr txBox="1"/>
              <p:nvPr/>
            </p:nvSpPr>
            <p:spPr>
              <a:xfrm>
                <a:off x="5257846" y="4629955"/>
                <a:ext cx="227196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𝐼𝑚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ru-RU" sz="240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3F964D9-79C4-2E26-100B-83CD35B00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46" y="4629955"/>
                <a:ext cx="2271967" cy="461665"/>
              </a:xfrm>
              <a:prstGeom prst="rect">
                <a:avLst/>
              </a:prstGeom>
              <a:blipFill>
                <a:blip r:embed="rId6"/>
                <a:stretch>
                  <a:fillRect l="-8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Стрелка: вправо 30">
            <a:extLst>
              <a:ext uri="{FF2B5EF4-FFF2-40B4-BE49-F238E27FC236}">
                <a16:creationId xmlns:a16="http://schemas.microsoft.com/office/drawing/2014/main" id="{F8784DCA-3394-47CA-DB77-3C5FD5AC455F}"/>
              </a:ext>
            </a:extLst>
          </p:cNvPr>
          <p:cNvSpPr/>
          <p:nvPr/>
        </p:nvSpPr>
        <p:spPr>
          <a:xfrm>
            <a:off x="4848576" y="4604368"/>
            <a:ext cx="431961" cy="520399"/>
          </a:xfrm>
          <a:prstGeom prst="rightArrow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37F44C7-7B7C-AA60-B531-5E41A517E757}"/>
                  </a:ext>
                </a:extLst>
              </p:cNvPr>
              <p:cNvSpPr txBox="1"/>
              <p:nvPr/>
            </p:nvSpPr>
            <p:spPr>
              <a:xfrm>
                <a:off x="2932735" y="4664731"/>
                <a:ext cx="5299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 </m:t>
                      </m:r>
                    </m:oMath>
                  </m:oMathPara>
                </a14:m>
                <a:endParaRPr lang="ru-RU" sz="240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37F44C7-7B7C-AA60-B531-5E41A517E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735" y="4664731"/>
                <a:ext cx="529953" cy="369332"/>
              </a:xfrm>
              <a:prstGeom prst="rect">
                <a:avLst/>
              </a:prstGeom>
              <a:blipFill>
                <a:blip r:embed="rId7"/>
                <a:stretch>
                  <a:fillRect l="-13793" r="-1149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BFA5A0B-03B6-3C01-D99B-2012FF952762}"/>
                  </a:ext>
                </a:extLst>
              </p:cNvPr>
              <p:cNvSpPr txBox="1"/>
              <p:nvPr/>
            </p:nvSpPr>
            <p:spPr>
              <a:xfrm>
                <a:off x="3863586" y="4612883"/>
                <a:ext cx="11051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ru-RU" sz="240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BFA5A0B-03B6-3C01-D99B-2012FF952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586" y="4612883"/>
                <a:ext cx="1105119" cy="461665"/>
              </a:xfrm>
              <a:prstGeom prst="rect">
                <a:avLst/>
              </a:prstGeom>
              <a:blipFill>
                <a:blip r:embed="rId8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Стрелка: вправо 36">
            <a:extLst>
              <a:ext uri="{FF2B5EF4-FFF2-40B4-BE49-F238E27FC236}">
                <a16:creationId xmlns:a16="http://schemas.microsoft.com/office/drawing/2014/main" id="{58FCDA17-BA26-38CF-4770-9B4BC07D5293}"/>
              </a:ext>
            </a:extLst>
          </p:cNvPr>
          <p:cNvSpPr/>
          <p:nvPr/>
        </p:nvSpPr>
        <p:spPr>
          <a:xfrm>
            <a:off x="2480876" y="4622108"/>
            <a:ext cx="431961" cy="520399"/>
          </a:xfrm>
          <a:prstGeom prst="rightArrow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: вправо 37">
            <a:extLst>
              <a:ext uri="{FF2B5EF4-FFF2-40B4-BE49-F238E27FC236}">
                <a16:creationId xmlns:a16="http://schemas.microsoft.com/office/drawing/2014/main" id="{AAC8A8EB-BA2D-5873-2FCC-D64B549EEFDF}"/>
              </a:ext>
            </a:extLst>
          </p:cNvPr>
          <p:cNvSpPr/>
          <p:nvPr/>
        </p:nvSpPr>
        <p:spPr>
          <a:xfrm>
            <a:off x="3431625" y="4592740"/>
            <a:ext cx="431961" cy="520399"/>
          </a:xfrm>
          <a:prstGeom prst="rightArrow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24E595-9BEF-A6A1-7FBB-C913E9203C72}"/>
              </a:ext>
            </a:extLst>
          </p:cNvPr>
          <p:cNvSpPr txBox="1"/>
          <p:nvPr/>
        </p:nvSpPr>
        <p:spPr>
          <a:xfrm>
            <a:off x="558013" y="3210799"/>
            <a:ext cx="6114143" cy="125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1600" i="1"/>
              <a:t>Spin-flip </a:t>
            </a:r>
            <a:r>
              <a:rPr lang="en-US" sz="1600" i="1" dirty="0"/>
              <a:t>neutrons</a:t>
            </a:r>
            <a:endParaRPr lang="ru-RU" sz="1600" i="1" dirty="0"/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1600" i="1" dirty="0"/>
              <a:t>Noncoherent scattered neutrons by nuclei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1600" i="1" dirty="0"/>
              <a:t>Inelastically scattered neutrons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1600" i="1" dirty="0"/>
              <a:t>Diffusely scattered neutrons on medium inhomogeneities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D68C2B-8E03-6022-CD3A-261D302606F1}"/>
              </a:ext>
            </a:extLst>
          </p:cNvPr>
          <p:cNvSpPr txBox="1"/>
          <p:nvPr/>
        </p:nvSpPr>
        <p:spPr>
          <a:xfrm>
            <a:off x="384006" y="1738263"/>
            <a:ext cx="61141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1"/>
              <a:t>Сharacteristic secondary radiation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E4480E7-475B-57ED-38DD-E470D3C3303D}"/>
              </a:ext>
            </a:extLst>
          </p:cNvPr>
          <p:cNvSpPr txBox="1"/>
          <p:nvPr/>
        </p:nvSpPr>
        <p:spPr>
          <a:xfrm>
            <a:off x="347720" y="2935798"/>
            <a:ext cx="61141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/>
              <a:t>S</a:t>
            </a:r>
            <a:r>
              <a:rPr lang="ru-RU" sz="1600" i="1"/>
              <a:t>ome secondary processes</a:t>
            </a:r>
          </a:p>
        </p:txBody>
      </p:sp>
      <p:sp>
        <p:nvSpPr>
          <p:cNvPr id="33" name="Стрелка: вправо 32">
            <a:extLst>
              <a:ext uri="{FF2B5EF4-FFF2-40B4-BE49-F238E27FC236}">
                <a16:creationId xmlns:a16="http://schemas.microsoft.com/office/drawing/2014/main" id="{441F06DA-B6EA-B599-8685-374657573C7A}"/>
              </a:ext>
            </a:extLst>
          </p:cNvPr>
          <p:cNvSpPr/>
          <p:nvPr/>
        </p:nvSpPr>
        <p:spPr>
          <a:xfrm>
            <a:off x="356561" y="2110794"/>
            <a:ext cx="209545" cy="23787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: вправо 34">
            <a:extLst>
              <a:ext uri="{FF2B5EF4-FFF2-40B4-BE49-F238E27FC236}">
                <a16:creationId xmlns:a16="http://schemas.microsoft.com/office/drawing/2014/main" id="{4B55FB1E-B226-0030-D42C-1BAB01E12269}"/>
              </a:ext>
            </a:extLst>
          </p:cNvPr>
          <p:cNvSpPr/>
          <p:nvPr/>
        </p:nvSpPr>
        <p:spPr>
          <a:xfrm>
            <a:off x="356668" y="2413942"/>
            <a:ext cx="209545" cy="23787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: вправо 38">
            <a:extLst>
              <a:ext uri="{FF2B5EF4-FFF2-40B4-BE49-F238E27FC236}">
                <a16:creationId xmlns:a16="http://schemas.microsoft.com/office/drawing/2014/main" id="{31508995-5DD9-FE8F-3B25-1882715A9D2C}"/>
              </a:ext>
            </a:extLst>
          </p:cNvPr>
          <p:cNvSpPr/>
          <p:nvPr/>
        </p:nvSpPr>
        <p:spPr>
          <a:xfrm>
            <a:off x="364972" y="2689500"/>
            <a:ext cx="209545" cy="23787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: вправо 40">
            <a:extLst>
              <a:ext uri="{FF2B5EF4-FFF2-40B4-BE49-F238E27FC236}">
                <a16:creationId xmlns:a16="http://schemas.microsoft.com/office/drawing/2014/main" id="{ECEAC38D-648A-6DB8-2DED-ACB20423BEDE}"/>
              </a:ext>
            </a:extLst>
          </p:cNvPr>
          <p:cNvSpPr/>
          <p:nvPr/>
        </p:nvSpPr>
        <p:spPr>
          <a:xfrm>
            <a:off x="384005" y="3305946"/>
            <a:ext cx="209545" cy="23787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: вправо 41">
            <a:extLst>
              <a:ext uri="{FF2B5EF4-FFF2-40B4-BE49-F238E27FC236}">
                <a16:creationId xmlns:a16="http://schemas.microsoft.com/office/drawing/2014/main" id="{22F83C49-9F47-7573-C103-417E0E579FB6}"/>
              </a:ext>
            </a:extLst>
          </p:cNvPr>
          <p:cNvSpPr/>
          <p:nvPr/>
        </p:nvSpPr>
        <p:spPr>
          <a:xfrm>
            <a:off x="385538" y="3604114"/>
            <a:ext cx="209545" cy="23787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: вправо 42">
            <a:extLst>
              <a:ext uri="{FF2B5EF4-FFF2-40B4-BE49-F238E27FC236}">
                <a16:creationId xmlns:a16="http://schemas.microsoft.com/office/drawing/2014/main" id="{81EC686E-8117-792A-BD3D-E1FAB18A510F}"/>
              </a:ext>
            </a:extLst>
          </p:cNvPr>
          <p:cNvSpPr/>
          <p:nvPr/>
        </p:nvSpPr>
        <p:spPr>
          <a:xfrm>
            <a:off x="385538" y="3898921"/>
            <a:ext cx="209545" cy="23787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: вправо 43">
            <a:extLst>
              <a:ext uri="{FF2B5EF4-FFF2-40B4-BE49-F238E27FC236}">
                <a16:creationId xmlns:a16="http://schemas.microsoft.com/office/drawing/2014/main" id="{2C334C1E-8498-142A-9561-E62198097888}"/>
              </a:ext>
            </a:extLst>
          </p:cNvPr>
          <p:cNvSpPr/>
          <p:nvPr/>
        </p:nvSpPr>
        <p:spPr>
          <a:xfrm>
            <a:off x="384005" y="4193728"/>
            <a:ext cx="209545" cy="23787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521CF9-7C03-32AF-00EB-B3EC08B9D71B}"/>
              </a:ext>
            </a:extLst>
          </p:cNvPr>
          <p:cNvSpPr txBox="1"/>
          <p:nvPr/>
        </p:nvSpPr>
        <p:spPr>
          <a:xfrm>
            <a:off x="151933" y="6005793"/>
            <a:ext cx="67395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pt-BR" sz="1400" b="1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Aksenov</a:t>
            </a:r>
            <a:r>
              <a:rPr lang="ru-RU" sz="1400" b="1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V.L. et al. // Physics of Particles and Nuclei, Vol. 54, No.4, pp. 756-775 (2023)</a:t>
            </a:r>
            <a:endParaRPr lang="ru-RU" sz="1400" b="1" i="1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1400" b="1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Zhaketov V.D. et al.</a:t>
            </a:r>
            <a:r>
              <a:rPr lang="ru-RU" sz="1400" b="1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// </a:t>
            </a:r>
            <a:r>
              <a:rPr lang="en-US" sz="1400" b="1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Journal of Surface Investigations</a:t>
            </a:r>
            <a:r>
              <a:rPr lang="ru-RU" sz="1400" b="1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b="1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vol. 15</a:t>
            </a:r>
            <a:r>
              <a:rPr lang="ru-RU" sz="1400" b="1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b="1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no. 3, </a:t>
            </a:r>
            <a:r>
              <a:rPr lang="en-US" sz="1400" b="1" i="1">
                <a:ea typeface="Calibri" panose="020F0502020204030204" pitchFamily="34" charset="0"/>
                <a:cs typeface="Times New Roman" panose="02020603050405020304" pitchFamily="18" charset="0"/>
              </a:rPr>
              <a:t>pp</a:t>
            </a:r>
            <a:r>
              <a:rPr lang="ru-RU" sz="1400" b="1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b="1" i="1">
                <a:ea typeface="Calibri" panose="020F0502020204030204" pitchFamily="34" charset="0"/>
                <a:cs typeface="Times New Roman" panose="02020603050405020304" pitchFamily="18" charset="0"/>
              </a:rPr>
              <a:t>549</a:t>
            </a:r>
            <a:r>
              <a:rPr lang="ru-RU" sz="1400" b="1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400" b="1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562</a:t>
            </a:r>
            <a:r>
              <a:rPr lang="ru-RU" sz="1400" b="1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(2021)</a:t>
            </a:r>
          </a:p>
          <a:p>
            <a:pPr lvl="0" algn="just"/>
            <a:r>
              <a:rPr lang="en-US" sz="1400" b="1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Zhaketov V.D. et al.</a:t>
            </a:r>
            <a:r>
              <a:rPr lang="ru-RU" sz="1400" b="1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// </a:t>
            </a:r>
            <a:r>
              <a:rPr lang="en-US" sz="1400" b="1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Journal of Surface Investigations</a:t>
            </a:r>
            <a:r>
              <a:rPr lang="ru-RU" sz="1400" b="1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b="1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vol. 13</a:t>
            </a:r>
            <a:r>
              <a:rPr lang="ru-RU" sz="1400" b="1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b="1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no. 3, </a:t>
            </a:r>
            <a:r>
              <a:rPr lang="en-US" sz="1400" b="1" i="1">
                <a:ea typeface="Calibri" panose="020F0502020204030204" pitchFamily="34" charset="0"/>
                <a:cs typeface="Times New Roman" panose="02020603050405020304" pitchFamily="18" charset="0"/>
              </a:rPr>
              <a:t>pp</a:t>
            </a:r>
            <a:r>
              <a:rPr lang="ru-RU" sz="1400" b="1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b="1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478</a:t>
            </a:r>
            <a:r>
              <a:rPr lang="ru-RU" sz="1400" b="1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400" b="1" i="1">
                <a:ea typeface="Calibri" panose="020F0502020204030204" pitchFamily="34" charset="0"/>
                <a:cs typeface="Times New Roman" panose="02020603050405020304" pitchFamily="18" charset="0"/>
              </a:rPr>
              <a:t>487</a:t>
            </a:r>
            <a:r>
              <a:rPr lang="ru-RU" sz="1400" b="1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(20</a:t>
            </a:r>
            <a:r>
              <a:rPr lang="en-US" sz="1400" b="1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ru-RU" sz="1400" b="1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2E0CBFD-077A-147C-C6C2-2F217F0948C7}"/>
              </a:ext>
            </a:extLst>
          </p:cNvPr>
          <p:cNvGrpSpPr/>
          <p:nvPr/>
        </p:nvGrpSpPr>
        <p:grpSpPr>
          <a:xfrm>
            <a:off x="11108548" y="6255656"/>
            <a:ext cx="1004577" cy="544286"/>
            <a:chOff x="11108548" y="6255656"/>
            <a:chExt cx="1004577" cy="544286"/>
          </a:xfrm>
          <a:solidFill>
            <a:schemeClr val="bg1">
              <a:lumMod val="95000"/>
            </a:schemeClr>
          </a:solidFill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98B4B7CE-9C3E-0924-D51F-0BAD057C4451}"/>
                </a:ext>
              </a:extLst>
            </p:cNvPr>
            <p:cNvSpPr/>
            <p:nvPr/>
          </p:nvSpPr>
          <p:spPr>
            <a:xfrm>
              <a:off x="11108548" y="6255656"/>
              <a:ext cx="1004577" cy="544286"/>
            </a:xfrm>
            <a:prstGeom prst="round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4EE7A98-C0E1-2168-A130-C4C006A2C12A}"/>
                </a:ext>
              </a:extLst>
            </p:cNvPr>
            <p:cNvSpPr txBox="1"/>
            <p:nvPr/>
          </p:nvSpPr>
          <p:spPr>
            <a:xfrm>
              <a:off x="11150007" y="6304223"/>
              <a:ext cx="907621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>
                  <a:latin typeface="+mn-lt"/>
                </a:rPr>
                <a:t>5</a:t>
              </a:r>
              <a:r>
                <a:rPr lang="en-US" sz="2400">
                  <a:latin typeface="+mn-lt"/>
                </a:rPr>
                <a:t> / </a:t>
              </a:r>
              <a:r>
                <a:rPr lang="ru-RU" sz="2400">
                  <a:latin typeface="+mn-lt"/>
                </a:rPr>
                <a:t>32</a:t>
              </a:r>
              <a:endParaRPr lang="ru-RU" sz="2400" dirty="0">
                <a:latin typeface="+mn-lt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ADE64D2-91DB-95AD-1D05-5792186F94BC}"/>
              </a:ext>
            </a:extLst>
          </p:cNvPr>
          <p:cNvGrpSpPr/>
          <p:nvPr/>
        </p:nvGrpSpPr>
        <p:grpSpPr>
          <a:xfrm>
            <a:off x="11108548" y="6255656"/>
            <a:ext cx="1004577" cy="544286"/>
            <a:chOff x="11108548" y="6255656"/>
            <a:chExt cx="1004577" cy="544286"/>
          </a:xfrm>
          <a:solidFill>
            <a:schemeClr val="bg1">
              <a:lumMod val="95000"/>
            </a:schemeClr>
          </a:solidFill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D059C049-3E55-CA95-D20A-F49F9966F43D}"/>
                </a:ext>
              </a:extLst>
            </p:cNvPr>
            <p:cNvSpPr/>
            <p:nvPr/>
          </p:nvSpPr>
          <p:spPr>
            <a:xfrm>
              <a:off x="11108548" y="6255656"/>
              <a:ext cx="1004577" cy="544286"/>
            </a:xfrm>
            <a:prstGeom prst="round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553D412-3B96-888C-B0C7-418623337403}"/>
                </a:ext>
              </a:extLst>
            </p:cNvPr>
            <p:cNvSpPr txBox="1"/>
            <p:nvPr/>
          </p:nvSpPr>
          <p:spPr>
            <a:xfrm>
              <a:off x="11150008" y="6304223"/>
              <a:ext cx="907620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+mn-lt"/>
                </a:rPr>
                <a:t>5 / 28</a:t>
              </a:r>
              <a:endParaRPr lang="ru-RU" sz="24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092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CC314BF-36BA-4EA9-BB8C-E81E5D5EEBED}"/>
              </a:ext>
            </a:extLst>
          </p:cNvPr>
          <p:cNvSpPr/>
          <p:nvPr/>
        </p:nvSpPr>
        <p:spPr>
          <a:xfrm>
            <a:off x="1909722" y="1748869"/>
            <a:ext cx="297180" cy="1203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8B3B2F8-B11E-4F31-AA04-56EC89B86971}"/>
              </a:ext>
            </a:extLst>
          </p:cNvPr>
          <p:cNvSpPr/>
          <p:nvPr/>
        </p:nvSpPr>
        <p:spPr>
          <a:xfrm>
            <a:off x="2206902" y="1139285"/>
            <a:ext cx="297180" cy="18135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230C3CF-4497-40B8-9CD0-2C640EACBC81}"/>
              </a:ext>
            </a:extLst>
          </p:cNvPr>
          <p:cNvSpPr/>
          <p:nvPr/>
        </p:nvSpPr>
        <p:spPr>
          <a:xfrm>
            <a:off x="2504082" y="1474558"/>
            <a:ext cx="297180" cy="14782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7857637-4221-4DDF-8ACF-F62EF123C954}"/>
              </a:ext>
            </a:extLst>
          </p:cNvPr>
          <p:cNvSpPr/>
          <p:nvPr/>
        </p:nvSpPr>
        <p:spPr>
          <a:xfrm>
            <a:off x="2801262" y="1139285"/>
            <a:ext cx="297180" cy="18135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B61BBA7-B4F7-4167-9A89-0B2D1233EC8E}"/>
              </a:ext>
            </a:extLst>
          </p:cNvPr>
          <p:cNvSpPr/>
          <p:nvPr/>
        </p:nvSpPr>
        <p:spPr>
          <a:xfrm>
            <a:off x="3098442" y="2038428"/>
            <a:ext cx="297180" cy="9143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2F07528-4F2A-4078-B88A-413B648EEB06}"/>
              </a:ext>
            </a:extLst>
          </p:cNvPr>
          <p:cNvSpPr/>
          <p:nvPr/>
        </p:nvSpPr>
        <p:spPr>
          <a:xfrm>
            <a:off x="3395622" y="1139284"/>
            <a:ext cx="297180" cy="18135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7EDC334-1C94-4188-AA0E-E687789CACEA}"/>
              </a:ext>
            </a:extLst>
          </p:cNvPr>
          <p:cNvSpPr/>
          <p:nvPr/>
        </p:nvSpPr>
        <p:spPr>
          <a:xfrm>
            <a:off x="3692802" y="1748868"/>
            <a:ext cx="297180" cy="1203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28F822D-B4D0-432B-83A3-4870D93D4F83}"/>
              </a:ext>
            </a:extLst>
          </p:cNvPr>
          <p:cNvSpPr/>
          <p:nvPr/>
        </p:nvSpPr>
        <p:spPr>
          <a:xfrm>
            <a:off x="5719722" y="1748867"/>
            <a:ext cx="297180" cy="1203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6812E92-8505-4CC5-B072-F3120897B508}"/>
              </a:ext>
            </a:extLst>
          </p:cNvPr>
          <p:cNvSpPr/>
          <p:nvPr/>
        </p:nvSpPr>
        <p:spPr>
          <a:xfrm>
            <a:off x="6016902" y="1139283"/>
            <a:ext cx="297180" cy="18135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0E74995-30FA-4B82-B5CE-8907A037F9C0}"/>
              </a:ext>
            </a:extLst>
          </p:cNvPr>
          <p:cNvSpPr/>
          <p:nvPr/>
        </p:nvSpPr>
        <p:spPr>
          <a:xfrm>
            <a:off x="6314082" y="1474556"/>
            <a:ext cx="297180" cy="14782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5E82800-0C69-4992-A13E-AFAA99BEBD87}"/>
              </a:ext>
            </a:extLst>
          </p:cNvPr>
          <p:cNvSpPr/>
          <p:nvPr/>
        </p:nvSpPr>
        <p:spPr>
          <a:xfrm>
            <a:off x="6611262" y="1139283"/>
            <a:ext cx="297180" cy="18135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AEC41F7-CB4D-47D8-A179-31401B3E2050}"/>
              </a:ext>
            </a:extLst>
          </p:cNvPr>
          <p:cNvSpPr/>
          <p:nvPr/>
        </p:nvSpPr>
        <p:spPr>
          <a:xfrm>
            <a:off x="6908442" y="2038426"/>
            <a:ext cx="297180" cy="9143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54BBF78-DA49-4AD5-8370-A4196F97B7BA}"/>
              </a:ext>
            </a:extLst>
          </p:cNvPr>
          <p:cNvSpPr/>
          <p:nvPr/>
        </p:nvSpPr>
        <p:spPr>
          <a:xfrm>
            <a:off x="7205622" y="1139282"/>
            <a:ext cx="297180" cy="18135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FDCC436-D35D-4F3A-AF31-66A7A3E4913F}"/>
              </a:ext>
            </a:extLst>
          </p:cNvPr>
          <p:cNvSpPr/>
          <p:nvPr/>
        </p:nvSpPr>
        <p:spPr>
          <a:xfrm>
            <a:off x="7502802" y="1748866"/>
            <a:ext cx="297180" cy="1203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BF9D038-4250-4D34-A701-998405681EB7}"/>
              </a:ext>
            </a:extLst>
          </p:cNvPr>
          <p:cNvSpPr/>
          <p:nvPr/>
        </p:nvSpPr>
        <p:spPr>
          <a:xfrm>
            <a:off x="3990237" y="1132017"/>
            <a:ext cx="1733232" cy="18135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0C7575-A952-4E68-B240-E42012923042}"/>
              </a:ext>
            </a:extLst>
          </p:cNvPr>
          <p:cNvSpPr txBox="1"/>
          <p:nvPr/>
        </p:nvSpPr>
        <p:spPr>
          <a:xfrm>
            <a:off x="857904" y="2418636"/>
            <a:ext cx="863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surface</a:t>
            </a:r>
            <a:endParaRPr lang="ru-RU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20A771-2BFF-4EE4-8A5B-7E9655626476}"/>
              </a:ext>
            </a:extLst>
          </p:cNvPr>
          <p:cNvSpPr txBox="1"/>
          <p:nvPr/>
        </p:nvSpPr>
        <p:spPr>
          <a:xfrm>
            <a:off x="7802002" y="2433342"/>
            <a:ext cx="105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substrate</a:t>
            </a:r>
            <a:endParaRPr lang="ru-RU" i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FACC1C-719F-49E2-8728-6758387F6CCA}"/>
              </a:ext>
            </a:extLst>
          </p:cNvPr>
          <p:cNvSpPr txBox="1"/>
          <p:nvPr/>
        </p:nvSpPr>
        <p:spPr>
          <a:xfrm>
            <a:off x="3989982" y="762685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i</a:t>
            </a:r>
            <a:r>
              <a:rPr lang="en-US" i="1" dirty="0"/>
              <a:t>-layer</a:t>
            </a:r>
            <a:endParaRPr lang="ru-RU" i="1" dirty="0"/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720C21DE-2532-4EA0-B73C-527185262C61}"/>
              </a:ext>
            </a:extLst>
          </p:cNvPr>
          <p:cNvCxnSpPr/>
          <p:nvPr/>
        </p:nvCxnSpPr>
        <p:spPr>
          <a:xfrm>
            <a:off x="5333823" y="2678864"/>
            <a:ext cx="3397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3D162693-648E-465A-918B-AA6E1F5C85DF}"/>
              </a:ext>
            </a:extLst>
          </p:cNvPr>
          <p:cNvCxnSpPr>
            <a:cxnSpLocks/>
          </p:cNvCxnSpPr>
          <p:nvPr/>
        </p:nvCxnSpPr>
        <p:spPr>
          <a:xfrm flipH="1">
            <a:off x="5261568" y="1928683"/>
            <a:ext cx="3683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E3A9F7DE-CBE2-4F82-9AFC-4CBE4B218A3D}"/>
              </a:ext>
            </a:extLst>
          </p:cNvPr>
          <p:cNvCxnSpPr/>
          <p:nvPr/>
        </p:nvCxnSpPr>
        <p:spPr>
          <a:xfrm>
            <a:off x="4089343" y="2312251"/>
            <a:ext cx="3397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25A3511-2195-416C-A3F2-A54E928F5168}"/>
              </a:ext>
            </a:extLst>
          </p:cNvPr>
          <p:cNvSpPr txBox="1"/>
          <p:nvPr/>
        </p:nvSpPr>
        <p:spPr>
          <a:xfrm>
            <a:off x="5287203" y="232176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X</a:t>
            </a:r>
            <a:endParaRPr lang="ru-RU" b="1" i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FF51ED3-FB37-4818-BCB9-12860ACD3242}"/>
              </a:ext>
            </a:extLst>
          </p:cNvPr>
          <p:cNvSpPr txBox="1"/>
          <p:nvPr/>
        </p:nvSpPr>
        <p:spPr>
          <a:xfrm>
            <a:off x="5352059" y="156420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r''</a:t>
            </a:r>
            <a:endParaRPr lang="ru-RU" b="1" i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D514DCB-0674-47FF-9FF4-AC127623C650}"/>
              </a:ext>
            </a:extLst>
          </p:cNvPr>
          <p:cNvSpPr txBox="1"/>
          <p:nvPr/>
        </p:nvSpPr>
        <p:spPr>
          <a:xfrm>
            <a:off x="4062129" y="195243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t'</a:t>
            </a:r>
            <a:endParaRPr lang="ru-RU" b="1" i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9968FDD-15DE-42FF-B65E-60631270A4C3}"/>
              </a:ext>
            </a:extLst>
          </p:cNvPr>
          <p:cNvSpPr txBox="1"/>
          <p:nvPr/>
        </p:nvSpPr>
        <p:spPr>
          <a:xfrm>
            <a:off x="4036156" y="1474556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r'</a:t>
            </a:r>
            <a:endParaRPr lang="ru-RU" b="1" i="1" dirty="0"/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52B3137B-6455-4752-9BF9-C291D51C9387}"/>
              </a:ext>
            </a:extLst>
          </p:cNvPr>
          <p:cNvCxnSpPr/>
          <p:nvPr/>
        </p:nvCxnSpPr>
        <p:spPr>
          <a:xfrm>
            <a:off x="4062129" y="1800132"/>
            <a:ext cx="3397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2A085D1-EB11-4E73-934D-C569AA4D56DE}"/>
              </a:ext>
            </a:extLst>
          </p:cNvPr>
          <p:cNvSpPr txBox="1"/>
          <p:nvPr/>
        </p:nvSpPr>
        <p:spPr>
          <a:xfrm>
            <a:off x="417971" y="3312190"/>
            <a:ext cx="267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Calculation of each</a:t>
            </a:r>
            <a:r>
              <a:rPr lang="ru-RU" i="1" dirty="0"/>
              <a:t> </a:t>
            </a:r>
            <a:r>
              <a:rPr lang="en-US" i="1" dirty="0" err="1"/>
              <a:t>i</a:t>
            </a:r>
            <a:r>
              <a:rPr lang="en-US" i="1" dirty="0"/>
              <a:t>-layer</a:t>
            </a:r>
            <a:r>
              <a:rPr lang="ru-RU" i="1" dirty="0"/>
              <a:t>:</a:t>
            </a:r>
          </a:p>
        </p:txBody>
      </p: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DAB90BAE-8CC5-4ADF-B7AB-08313C0E519D}"/>
              </a:ext>
            </a:extLst>
          </p:cNvPr>
          <p:cNvCxnSpPr>
            <a:cxnSpLocks/>
          </p:cNvCxnSpPr>
          <p:nvPr/>
        </p:nvCxnSpPr>
        <p:spPr>
          <a:xfrm>
            <a:off x="1508901" y="5186786"/>
            <a:ext cx="306278" cy="2608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1D763359-18B0-492E-A5A0-9A0AA0DA57A0}"/>
              </a:ext>
            </a:extLst>
          </p:cNvPr>
          <p:cNvCxnSpPr/>
          <p:nvPr/>
        </p:nvCxnSpPr>
        <p:spPr>
          <a:xfrm>
            <a:off x="7795242" y="2952825"/>
            <a:ext cx="223374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3EA805B5-459B-4861-ACD1-8EF01293CF17}"/>
              </a:ext>
            </a:extLst>
          </p:cNvPr>
          <p:cNvCxnSpPr/>
          <p:nvPr/>
        </p:nvCxnSpPr>
        <p:spPr>
          <a:xfrm>
            <a:off x="7795242" y="2201247"/>
            <a:ext cx="223374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5CCCB8A-AFE6-4460-9EF0-DFA3A4BBC549}"/>
                  </a:ext>
                </a:extLst>
              </p:cNvPr>
              <p:cNvSpPr txBox="1"/>
              <p:nvPr/>
            </p:nvSpPr>
            <p:spPr>
              <a:xfrm>
                <a:off x="1011560" y="4265603"/>
                <a:ext cx="68567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 panose="02040503050406030204" pitchFamily="18" charset="0"/>
                        </a:rPr>
                        <m:t>𝜳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(0&lt;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)=[(</m:t>
                      </m:r>
                      <m:r>
                        <m:rPr>
                          <m:sty m:val="p"/>
                        </m:rPr>
                        <a:rPr lang="ru-RU" i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))+</m:t>
                      </m:r>
                      <m:r>
                        <m:rPr>
                          <m:sty m:val="p"/>
                        </m:rPr>
                        <a:rPr lang="ru-RU" i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))⋅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″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]⋅</m:t>
                      </m:r>
                      <m:r>
                        <a:rPr lang="ru-RU" b="1" i="1"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5CCCB8A-AFE6-4460-9EF0-DFA3A4BBC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560" y="4265603"/>
                <a:ext cx="6856797" cy="369332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8A5B3C1-1731-4B7B-A17F-EBC81BD6AFB9}"/>
                  </a:ext>
                </a:extLst>
              </p:cNvPr>
              <p:cNvSpPr txBox="1"/>
              <p:nvPr/>
            </p:nvSpPr>
            <p:spPr>
              <a:xfrm>
                <a:off x="1021806" y="4817454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ru-RU" i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)⋅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ru-RU" i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)⋅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ru-RU" i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)⋅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″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ru-RU" b="1" i="1"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8A5B3C1-1731-4B7B-A17F-EBC81BD6A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806" y="4817454"/>
                <a:ext cx="6096000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A52C0C4-9FF7-4B2C-AC68-FE04AE93EFB2}"/>
                  </a:ext>
                </a:extLst>
              </p:cNvPr>
              <p:cNvSpPr txBox="1"/>
              <p:nvPr/>
            </p:nvSpPr>
            <p:spPr>
              <a:xfrm>
                <a:off x="1883563" y="5356651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ru-RU" i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)⋅</m:t>
                              </m:r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ru-RU" i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)⋅</m:t>
                              </m:r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″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ru-RU" i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)⋅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A52C0C4-9FF7-4B2C-AC68-FE04AE93E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563" y="5356651"/>
                <a:ext cx="6096000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DBD2AA2C-4F27-4B1D-BCC6-C07E699555C5}"/>
              </a:ext>
            </a:extLst>
          </p:cNvPr>
          <p:cNvSpPr txBox="1"/>
          <p:nvPr/>
        </p:nvSpPr>
        <p:spPr>
          <a:xfrm>
            <a:off x="3699558" y="127253"/>
            <a:ext cx="46939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chemeClr val="tx1"/>
                </a:solidFill>
              </a:rPr>
              <a:t>Wave function calculation</a:t>
            </a:r>
            <a:endParaRPr lang="ru-RU" sz="2400" b="1" u="sng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4EDBAD-7A04-416A-BB23-B79DDA2B4616}"/>
                  </a:ext>
                </a:extLst>
              </p:cNvPr>
              <p:cNvSpPr txBox="1"/>
              <p:nvPr/>
            </p:nvSpPr>
            <p:spPr>
              <a:xfrm>
                <a:off x="1029829" y="3765552"/>
                <a:ext cx="44778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each</a:t>
                </a:r>
                <a:r>
                  <a:rPr lang="ru-RU" i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ru-RU" i="1" dirty="0"/>
                  <a:t> - </a:t>
                </a:r>
                <a:r>
                  <a:rPr lang="en-US" i="1" dirty="0"/>
                  <a:t>layer</a:t>
                </a:r>
                <a:r>
                  <a:rPr lang="ru-RU" i="1" dirty="0"/>
                  <a:t>, </a:t>
                </a:r>
                <a:r>
                  <a:rPr lang="en-US" i="1" dirty="0"/>
                  <a:t>divide at</a:t>
                </a:r>
                <a:r>
                  <a:rPr lang="ru-RU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/>
                  <a:t> points, with step</a:t>
                </a:r>
                <a:r>
                  <a:rPr lang="ru-RU" i="1" dirty="0"/>
                  <a:t>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endParaRPr lang="ru-RU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4EDBAD-7A04-416A-BB23-B79DDA2B4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29" y="3765552"/>
                <a:ext cx="4477893" cy="369332"/>
              </a:xfrm>
              <a:prstGeom prst="rect">
                <a:avLst/>
              </a:prstGeom>
              <a:blipFill>
                <a:blip r:embed="rId5"/>
                <a:stretch>
                  <a:fillRect l="-1226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D98DF51-E1E7-479D-9F47-937F6A65905F}"/>
                  </a:ext>
                </a:extLst>
              </p:cNvPr>
              <p:cNvSpPr txBox="1"/>
              <p:nvPr/>
            </p:nvSpPr>
            <p:spPr>
              <a:xfrm>
                <a:off x="1279712" y="6078367"/>
                <a:ext cx="74719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i="1" dirty="0"/>
                  <a:t>Let us now consider in more detail the calculation of the coefficients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ru-RU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p>
                  </m:oMath>
                </a14:m>
                <a:r>
                  <a:rPr lang="ru-RU" i="1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ru-RU" b="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i="1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ru-RU" b="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ru-RU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D98DF51-E1E7-479D-9F47-937F6A659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712" y="6078367"/>
                <a:ext cx="7471906" cy="369332"/>
              </a:xfrm>
              <a:prstGeom prst="rect">
                <a:avLst/>
              </a:prstGeom>
              <a:blipFill>
                <a:blip r:embed="rId6"/>
                <a:stretch>
                  <a:fillRect l="-734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3A7BA10-B39C-8117-990F-6B4589EFA7E8}"/>
              </a:ext>
            </a:extLst>
          </p:cNvPr>
          <p:cNvGrpSpPr/>
          <p:nvPr/>
        </p:nvGrpSpPr>
        <p:grpSpPr>
          <a:xfrm>
            <a:off x="11108548" y="6255656"/>
            <a:ext cx="1004577" cy="544286"/>
            <a:chOff x="11108548" y="6255656"/>
            <a:chExt cx="1004577" cy="544286"/>
          </a:xfrm>
          <a:solidFill>
            <a:schemeClr val="bg1">
              <a:lumMod val="95000"/>
            </a:schemeClr>
          </a:solidFill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F1C8903D-63FC-E04F-960C-8C1C4006AA8A}"/>
                </a:ext>
              </a:extLst>
            </p:cNvPr>
            <p:cNvSpPr/>
            <p:nvPr/>
          </p:nvSpPr>
          <p:spPr>
            <a:xfrm>
              <a:off x="11108548" y="6255656"/>
              <a:ext cx="1004577" cy="544286"/>
            </a:xfrm>
            <a:prstGeom prst="round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F2C854C-71C1-473A-C055-AB08F5C1DBE0}"/>
                </a:ext>
              </a:extLst>
            </p:cNvPr>
            <p:cNvSpPr txBox="1"/>
            <p:nvPr/>
          </p:nvSpPr>
          <p:spPr>
            <a:xfrm>
              <a:off x="11150007" y="6304223"/>
              <a:ext cx="907621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>
                  <a:latin typeface="+mn-lt"/>
                </a:rPr>
                <a:t>6</a:t>
              </a:r>
              <a:r>
                <a:rPr lang="en-US" sz="2400">
                  <a:latin typeface="+mn-lt"/>
                </a:rPr>
                <a:t> / </a:t>
              </a:r>
              <a:r>
                <a:rPr lang="ru-RU" sz="2400">
                  <a:latin typeface="+mn-lt"/>
                </a:rPr>
                <a:t>32</a:t>
              </a:r>
              <a:endParaRPr lang="ru-RU" sz="2400" dirty="0">
                <a:latin typeface="+mn-lt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74EF619-FFF2-746C-C357-ED14A0D03536}"/>
              </a:ext>
            </a:extLst>
          </p:cNvPr>
          <p:cNvGrpSpPr/>
          <p:nvPr/>
        </p:nvGrpSpPr>
        <p:grpSpPr>
          <a:xfrm>
            <a:off x="11108548" y="6255656"/>
            <a:ext cx="1004577" cy="544286"/>
            <a:chOff x="11108548" y="6255656"/>
            <a:chExt cx="1004577" cy="544286"/>
          </a:xfrm>
          <a:solidFill>
            <a:schemeClr val="bg1">
              <a:lumMod val="95000"/>
            </a:schemeClr>
          </a:solidFill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C712BB54-596B-4247-B6AE-C0BBD873CBC4}"/>
                </a:ext>
              </a:extLst>
            </p:cNvPr>
            <p:cNvSpPr/>
            <p:nvPr/>
          </p:nvSpPr>
          <p:spPr>
            <a:xfrm>
              <a:off x="11108548" y="6255656"/>
              <a:ext cx="1004577" cy="544286"/>
            </a:xfrm>
            <a:prstGeom prst="round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0618E37-12FE-C43C-52E0-9120C52CE1ED}"/>
                </a:ext>
              </a:extLst>
            </p:cNvPr>
            <p:cNvSpPr txBox="1"/>
            <p:nvPr/>
          </p:nvSpPr>
          <p:spPr>
            <a:xfrm>
              <a:off x="11150008" y="6304223"/>
              <a:ext cx="907620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+mn-lt"/>
                </a:rPr>
                <a:t>6 / 28</a:t>
              </a:r>
              <a:endParaRPr lang="ru-RU" sz="24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4709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FBAAD8A-1132-41DE-9AB9-BB305925D5B0}"/>
              </a:ext>
            </a:extLst>
          </p:cNvPr>
          <p:cNvSpPr/>
          <p:nvPr/>
        </p:nvSpPr>
        <p:spPr>
          <a:xfrm>
            <a:off x="1593041" y="1350204"/>
            <a:ext cx="297180" cy="12039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28D03CB-940A-4E74-80AF-5299A4A2F47B}"/>
              </a:ext>
            </a:extLst>
          </p:cNvPr>
          <p:cNvSpPr/>
          <p:nvPr/>
        </p:nvSpPr>
        <p:spPr>
          <a:xfrm>
            <a:off x="1890221" y="740620"/>
            <a:ext cx="297180" cy="181354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241D4D5-0A98-415A-9F1B-A30C8E879360}"/>
              </a:ext>
            </a:extLst>
          </p:cNvPr>
          <p:cNvSpPr/>
          <p:nvPr/>
        </p:nvSpPr>
        <p:spPr>
          <a:xfrm>
            <a:off x="2187401" y="1075893"/>
            <a:ext cx="297180" cy="14782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1394795F-8AB3-496E-B991-830B9E6CCDD0}"/>
              </a:ext>
            </a:extLst>
          </p:cNvPr>
          <p:cNvSpPr/>
          <p:nvPr/>
        </p:nvSpPr>
        <p:spPr>
          <a:xfrm>
            <a:off x="2484581" y="740620"/>
            <a:ext cx="297180" cy="181354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C7BB87CF-C4B6-4438-96D4-65F6BD17C2E6}"/>
              </a:ext>
            </a:extLst>
          </p:cNvPr>
          <p:cNvSpPr/>
          <p:nvPr/>
        </p:nvSpPr>
        <p:spPr>
          <a:xfrm>
            <a:off x="2781761" y="1639763"/>
            <a:ext cx="297180" cy="9143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FCA946ED-1A2F-4B20-8D4B-8E46FB288A6D}"/>
              </a:ext>
            </a:extLst>
          </p:cNvPr>
          <p:cNvSpPr/>
          <p:nvPr/>
        </p:nvSpPr>
        <p:spPr>
          <a:xfrm>
            <a:off x="3078941" y="740619"/>
            <a:ext cx="297180" cy="181354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A8C4956-E86F-4CFC-BDAB-5323786B982C}"/>
              </a:ext>
            </a:extLst>
          </p:cNvPr>
          <p:cNvSpPr/>
          <p:nvPr/>
        </p:nvSpPr>
        <p:spPr>
          <a:xfrm>
            <a:off x="3376121" y="1350203"/>
            <a:ext cx="297180" cy="12039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F094A32B-1D75-497C-8818-B746624B1D65}"/>
              </a:ext>
            </a:extLst>
          </p:cNvPr>
          <p:cNvSpPr/>
          <p:nvPr/>
        </p:nvSpPr>
        <p:spPr>
          <a:xfrm>
            <a:off x="5441141" y="1327342"/>
            <a:ext cx="297180" cy="12039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29433960-B88E-4521-95CB-6DE3FF3B60B6}"/>
              </a:ext>
            </a:extLst>
          </p:cNvPr>
          <p:cNvSpPr/>
          <p:nvPr/>
        </p:nvSpPr>
        <p:spPr>
          <a:xfrm>
            <a:off x="5738321" y="717758"/>
            <a:ext cx="297180" cy="181354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AFECC1BF-0E08-420E-A16D-45305D407005}"/>
              </a:ext>
            </a:extLst>
          </p:cNvPr>
          <p:cNvSpPr/>
          <p:nvPr/>
        </p:nvSpPr>
        <p:spPr>
          <a:xfrm>
            <a:off x="6035501" y="1053031"/>
            <a:ext cx="297180" cy="147827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F6169E9B-62B1-4690-8F92-A311FF04C81B}"/>
              </a:ext>
            </a:extLst>
          </p:cNvPr>
          <p:cNvSpPr/>
          <p:nvPr/>
        </p:nvSpPr>
        <p:spPr>
          <a:xfrm>
            <a:off x="6332681" y="717758"/>
            <a:ext cx="297180" cy="181354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59317A02-6B44-42CF-9738-1F9F58C93BB1}"/>
              </a:ext>
            </a:extLst>
          </p:cNvPr>
          <p:cNvSpPr/>
          <p:nvPr/>
        </p:nvSpPr>
        <p:spPr>
          <a:xfrm>
            <a:off x="6629861" y="1616901"/>
            <a:ext cx="297180" cy="91439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190E3B4E-08FE-4212-89DD-35F608E43C02}"/>
              </a:ext>
            </a:extLst>
          </p:cNvPr>
          <p:cNvSpPr/>
          <p:nvPr/>
        </p:nvSpPr>
        <p:spPr>
          <a:xfrm>
            <a:off x="6927041" y="717757"/>
            <a:ext cx="297180" cy="181354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E4842368-8BF8-4292-A99B-E56E2E585D66}"/>
              </a:ext>
            </a:extLst>
          </p:cNvPr>
          <p:cNvSpPr/>
          <p:nvPr/>
        </p:nvSpPr>
        <p:spPr>
          <a:xfrm>
            <a:off x="7224221" y="1327341"/>
            <a:ext cx="297180" cy="12039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35CB799A-CFFC-494F-81A2-0D54D841C256}"/>
              </a:ext>
            </a:extLst>
          </p:cNvPr>
          <p:cNvSpPr/>
          <p:nvPr/>
        </p:nvSpPr>
        <p:spPr>
          <a:xfrm>
            <a:off x="3673556" y="733352"/>
            <a:ext cx="1733232" cy="18135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E75290E-0606-46CD-8655-28570984AE92}"/>
              </a:ext>
            </a:extLst>
          </p:cNvPr>
          <p:cNvSpPr txBox="1"/>
          <p:nvPr/>
        </p:nvSpPr>
        <p:spPr>
          <a:xfrm>
            <a:off x="552757" y="1929321"/>
            <a:ext cx="863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surface</a:t>
            </a:r>
            <a:endParaRPr lang="ru-RU" i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C284D46-F89F-4B56-A64F-195E4A7B3B98}"/>
              </a:ext>
            </a:extLst>
          </p:cNvPr>
          <p:cNvSpPr txBox="1"/>
          <p:nvPr/>
        </p:nvSpPr>
        <p:spPr>
          <a:xfrm>
            <a:off x="7615686" y="1973904"/>
            <a:ext cx="105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substrate</a:t>
            </a:r>
            <a:endParaRPr lang="ru-RU" i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4919C16-3965-4884-815C-8052D177F360}"/>
              </a:ext>
            </a:extLst>
          </p:cNvPr>
          <p:cNvSpPr txBox="1"/>
          <p:nvPr/>
        </p:nvSpPr>
        <p:spPr>
          <a:xfrm>
            <a:off x="3639203" y="366605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i</a:t>
            </a:r>
            <a:r>
              <a:rPr lang="en-US" i="1" dirty="0"/>
              <a:t>-layer</a:t>
            </a:r>
            <a:endParaRPr lang="ru-RU" i="1" dirty="0"/>
          </a:p>
        </p:txBody>
      </p: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32B58DB3-5D6F-47C4-85C6-7E74BBFBCC6F}"/>
              </a:ext>
            </a:extLst>
          </p:cNvPr>
          <p:cNvCxnSpPr/>
          <p:nvPr/>
        </p:nvCxnSpPr>
        <p:spPr>
          <a:xfrm>
            <a:off x="5017142" y="2272579"/>
            <a:ext cx="3397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FCA1D389-81EF-4E26-B1C2-1E05B15A71B6}"/>
              </a:ext>
            </a:extLst>
          </p:cNvPr>
          <p:cNvCxnSpPr>
            <a:cxnSpLocks/>
          </p:cNvCxnSpPr>
          <p:nvPr/>
        </p:nvCxnSpPr>
        <p:spPr>
          <a:xfrm flipH="1">
            <a:off x="4944887" y="1522398"/>
            <a:ext cx="3683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B66AC600-FC47-4077-908B-196918CEC49F}"/>
              </a:ext>
            </a:extLst>
          </p:cNvPr>
          <p:cNvCxnSpPr/>
          <p:nvPr/>
        </p:nvCxnSpPr>
        <p:spPr>
          <a:xfrm>
            <a:off x="3772662" y="1905966"/>
            <a:ext cx="3397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4503DDD0-1945-4594-A2E7-6B2BC158401A}"/>
              </a:ext>
            </a:extLst>
          </p:cNvPr>
          <p:cNvSpPr txBox="1"/>
          <p:nvPr/>
        </p:nvSpPr>
        <p:spPr>
          <a:xfrm>
            <a:off x="4970522" y="191548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X</a:t>
            </a:r>
            <a:endParaRPr lang="ru-RU" b="1" i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D86C2E6-E035-496F-A8B6-F5E5256C56FD}"/>
              </a:ext>
            </a:extLst>
          </p:cNvPr>
          <p:cNvSpPr txBox="1"/>
          <p:nvPr/>
        </p:nvSpPr>
        <p:spPr>
          <a:xfrm>
            <a:off x="5035378" y="1157915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r''</a:t>
            </a:r>
            <a:endParaRPr lang="ru-RU" b="1" i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B5222ED-E5CC-45EF-AACD-74DB0A1D6C51}"/>
              </a:ext>
            </a:extLst>
          </p:cNvPr>
          <p:cNvSpPr txBox="1"/>
          <p:nvPr/>
        </p:nvSpPr>
        <p:spPr>
          <a:xfrm>
            <a:off x="3745448" y="154615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t'</a:t>
            </a:r>
            <a:endParaRPr lang="ru-RU" b="1" i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89C1F70-B4AD-4A56-ADDA-DE0BF40465EA}"/>
              </a:ext>
            </a:extLst>
          </p:cNvPr>
          <p:cNvSpPr txBox="1"/>
          <p:nvPr/>
        </p:nvSpPr>
        <p:spPr>
          <a:xfrm>
            <a:off x="3719475" y="1068271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r'</a:t>
            </a:r>
            <a:endParaRPr lang="ru-RU" b="1" i="1" dirty="0"/>
          </a:p>
        </p:txBody>
      </p: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404D0513-9B95-4680-9B6E-E1AE52D0FC6A}"/>
              </a:ext>
            </a:extLst>
          </p:cNvPr>
          <p:cNvCxnSpPr/>
          <p:nvPr/>
        </p:nvCxnSpPr>
        <p:spPr>
          <a:xfrm>
            <a:off x="3745448" y="1393847"/>
            <a:ext cx="3397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4DA1D8DE-76BC-4E77-937C-8F2EFF87EA67}"/>
              </a:ext>
            </a:extLst>
          </p:cNvPr>
          <p:cNvCxnSpPr/>
          <p:nvPr/>
        </p:nvCxnSpPr>
        <p:spPr>
          <a:xfrm>
            <a:off x="7516661" y="2531300"/>
            <a:ext cx="223374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9D6FFF5E-5B6A-4785-9CC8-1F60BAA5368C}"/>
              </a:ext>
            </a:extLst>
          </p:cNvPr>
          <p:cNvCxnSpPr/>
          <p:nvPr/>
        </p:nvCxnSpPr>
        <p:spPr>
          <a:xfrm>
            <a:off x="7516661" y="1779722"/>
            <a:ext cx="223374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7751025-7B84-4D2C-9AC9-6537ABCC209A}"/>
                  </a:ext>
                </a:extLst>
              </p:cNvPr>
              <p:cNvSpPr txBox="1"/>
              <p:nvPr/>
            </p:nvSpPr>
            <p:spPr>
              <a:xfrm>
                <a:off x="5253635" y="149968"/>
                <a:ext cx="329100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u="sng" dirty="0">
                    <a:solidFill>
                      <a:schemeClr val="tx1"/>
                    </a:solidFill>
                  </a:rPr>
                  <a:t>Calculation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400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ru-RU" sz="2400" b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p>
                  </m:oMath>
                </a14:m>
                <a:endParaRPr lang="ru-RU" sz="2400" b="1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7751025-7B84-4D2C-9AC9-6537ABCC2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635" y="149968"/>
                <a:ext cx="3291009" cy="461665"/>
              </a:xfrm>
              <a:prstGeom prst="rect">
                <a:avLst/>
              </a:prstGeom>
              <a:blipFill>
                <a:blip r:embed="rId2"/>
                <a:stretch>
                  <a:fillRect l="-2963" t="-10667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2EA344-C832-4F65-B4C7-8852DB1DD658}"/>
                  </a:ext>
                </a:extLst>
              </p:cNvPr>
              <p:cNvSpPr txBox="1"/>
              <p:nvPr/>
            </p:nvSpPr>
            <p:spPr>
              <a:xfrm>
                <a:off x="203278" y="2683145"/>
                <a:ext cx="939792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How calculate</a:t>
                </a:r>
                <a:r>
                  <a:rPr lang="en-US" sz="16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ru-RU" sz="16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p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: </a:t>
                </a:r>
                <a:r>
                  <a:rPr lang="en-US" sz="1600" dirty="0"/>
                  <a:t>set</a:t>
                </a:r>
                <a:r>
                  <a:rPr lang="ru-RU" sz="1600" dirty="0"/>
                  <a:t> </a:t>
                </a:r>
                <a:r>
                  <a:rPr lang="en-US" sz="1600" dirty="0"/>
                  <a:t>first</a:t>
                </a:r>
                <a:r>
                  <a:rPr lang="ru-RU" sz="1600" dirty="0"/>
                  <a:t> </a:t>
                </a:r>
                <a:r>
                  <a:rPr lang="en-US" sz="1600" dirty="0"/>
                  <a:t>layer</a:t>
                </a:r>
                <a:r>
                  <a:rPr lang="ru-RU" sz="1600" dirty="0"/>
                  <a:t> – </a:t>
                </a:r>
                <a:r>
                  <a:rPr lang="en-US" sz="1600" dirty="0"/>
                  <a:t>layer</a:t>
                </a:r>
                <a:r>
                  <a:rPr lang="ru-RU" sz="1600" dirty="0"/>
                  <a:t> </a:t>
                </a:r>
                <a:r>
                  <a:rPr lang="en-US" sz="1600" i="1" dirty="0"/>
                  <a:t>i</a:t>
                </a:r>
                <a:r>
                  <a:rPr lang="en-US" sz="1600" dirty="0"/>
                  <a:t>+1, second</a:t>
                </a:r>
                <a:r>
                  <a:rPr lang="ru-RU" sz="1600" dirty="0"/>
                  <a:t> </a:t>
                </a:r>
                <a:r>
                  <a:rPr lang="en-US" sz="1600" i="1" dirty="0"/>
                  <a:t>i</a:t>
                </a:r>
                <a:r>
                  <a:rPr lang="en-US" sz="1600" dirty="0"/>
                  <a:t>+2 etc.</a:t>
                </a:r>
                <a:r>
                  <a:rPr lang="ru-RU" sz="1600" dirty="0"/>
                  <a:t>, </a:t>
                </a:r>
                <a:r>
                  <a:rPr lang="en-US" sz="1600" dirty="0"/>
                  <a:t>“substrate”</a:t>
                </a:r>
                <a:r>
                  <a:rPr lang="ru-RU" sz="1600" dirty="0"/>
                  <a:t> – </a:t>
                </a:r>
                <a:r>
                  <a:rPr lang="en-US" sz="1600" dirty="0"/>
                  <a:t>the real substrate of the sample, recurrently calculate the reflection coefficient for such a structure, in the calculations I consider that a neutron falls on the structure from a medium with a potential</a:t>
                </a:r>
                <a:r>
                  <a:rPr lang="ru-RU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2EA344-C832-4F65-B4C7-8852DB1DD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78" y="2683145"/>
                <a:ext cx="9397921" cy="830997"/>
              </a:xfrm>
              <a:prstGeom prst="rect">
                <a:avLst/>
              </a:prstGeom>
              <a:blipFill>
                <a:blip r:embed="rId3"/>
                <a:stretch>
                  <a:fillRect l="-259" t="-2206" r="-324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E7D328C-7A82-4522-B1F8-68547B76E3DF}"/>
                  </a:ext>
                </a:extLst>
              </p:cNvPr>
              <p:cNvSpPr txBox="1"/>
              <p:nvPr/>
            </p:nvSpPr>
            <p:spPr>
              <a:xfrm>
                <a:off x="2399317" y="5740952"/>
                <a:ext cx="2837538" cy="656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ru-RU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E7D328C-7A82-4522-B1F8-68547B76E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317" y="5740952"/>
                <a:ext cx="2837538" cy="6560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4CDB55A-2B3B-439E-B52D-83FC1AD9FA04}"/>
                  </a:ext>
                </a:extLst>
              </p:cNvPr>
              <p:cNvSpPr txBox="1"/>
              <p:nvPr/>
            </p:nvSpPr>
            <p:spPr>
              <a:xfrm>
                <a:off x="2579831" y="3541179"/>
                <a:ext cx="2837538" cy="656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ru-RU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4CDB55A-2B3B-439E-B52D-83FC1AD9F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831" y="3541179"/>
                <a:ext cx="2837538" cy="6560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DE4AEC4-08E8-4C83-82D0-BB90D9591E4B}"/>
                  </a:ext>
                </a:extLst>
              </p:cNvPr>
              <p:cNvSpPr txBox="1"/>
              <p:nvPr/>
            </p:nvSpPr>
            <p:spPr>
              <a:xfrm>
                <a:off x="311782" y="4166286"/>
                <a:ext cx="8623426" cy="4655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ru-RU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ru-RU" b="1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ru-RU" i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)⋅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ru-RU" b="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ru-RU" i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ru-RU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ru-RU" b="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)⋅</m:t>
                              </m:r>
                              <m:sSub>
                                <m:sSubPr>
                                  <m:ctrlPr>
                                    <a:rPr lang="ru-RU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ru-RU" b="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ru-RU" i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ru-RU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ru-RU" b="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)⋅</m:t>
                              </m:r>
                              <m:sSub>
                                <m:sSubPr>
                                  <m:ctrlPr>
                                    <a:rPr lang="ru-RU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ru-RU" b="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ru-RU" i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)⋅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DE4AEC4-08E8-4C83-82D0-BB90D9591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82" y="4166286"/>
                <a:ext cx="8623426" cy="465512"/>
              </a:xfrm>
              <a:prstGeom prst="rect">
                <a:avLst/>
              </a:prstGeom>
              <a:blipFill>
                <a:blip r:embed="rId6"/>
                <a:stretch>
                  <a:fillRect b="-64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6ADED1D-337D-4D94-B2ED-62F79FCDF37B}"/>
                  </a:ext>
                </a:extLst>
              </p:cNvPr>
              <p:cNvSpPr txBox="1"/>
              <p:nvPr/>
            </p:nvSpPr>
            <p:spPr>
              <a:xfrm>
                <a:off x="4779316" y="5256905"/>
                <a:ext cx="2907215" cy="4655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p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⋅2⋅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6ADED1D-337D-4D94-B2ED-62F79FCDF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316" y="5256905"/>
                <a:ext cx="2907215" cy="465512"/>
              </a:xfrm>
              <a:prstGeom prst="rect">
                <a:avLst/>
              </a:prstGeom>
              <a:blipFill>
                <a:blip r:embed="rId7"/>
                <a:stretch>
                  <a:fillRect b="-64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FD45E40-8A20-40B9-860D-F8300A1799E9}"/>
                  </a:ext>
                </a:extLst>
              </p:cNvPr>
              <p:cNvSpPr txBox="1"/>
              <p:nvPr/>
            </p:nvSpPr>
            <p:spPr>
              <a:xfrm>
                <a:off x="7818496" y="5258470"/>
                <a:ext cx="3085107" cy="4655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p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⋅2⋅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FD45E40-8A20-40B9-860D-F8300A179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496" y="5258470"/>
                <a:ext cx="3085107" cy="465512"/>
              </a:xfrm>
              <a:prstGeom prst="rect">
                <a:avLst/>
              </a:prstGeom>
              <a:blipFill>
                <a:blip r:embed="rId8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859BE93-E492-4A9D-8ACA-FD25D2165589}"/>
                  </a:ext>
                </a:extLst>
              </p:cNvPr>
              <p:cNvSpPr txBox="1"/>
              <p:nvPr/>
            </p:nvSpPr>
            <p:spPr>
              <a:xfrm>
                <a:off x="3779710" y="6318705"/>
                <a:ext cx="4990910" cy="4655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859BE93-E492-4A9D-8ACA-FD25D2165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710" y="6318705"/>
                <a:ext cx="4990910" cy="465512"/>
              </a:xfrm>
              <a:prstGeom prst="rect">
                <a:avLst/>
              </a:prstGeom>
              <a:blipFill>
                <a:blip r:embed="rId9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41079C7-5AD1-4916-AD3C-6CA66B04FE40}"/>
                  </a:ext>
                </a:extLst>
              </p:cNvPr>
              <p:cNvSpPr txBox="1"/>
              <p:nvPr/>
            </p:nvSpPr>
            <p:spPr>
              <a:xfrm>
                <a:off x="321864" y="4719961"/>
                <a:ext cx="6605177" cy="4655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ru-RU" i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)⋅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ru-RU" i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)⋅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ru-RU" i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)⋅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41079C7-5AD1-4916-AD3C-6CA66B04F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64" y="4719961"/>
                <a:ext cx="6605177" cy="465512"/>
              </a:xfrm>
              <a:prstGeom prst="rect">
                <a:avLst/>
              </a:prstGeom>
              <a:blipFill>
                <a:blip r:embed="rId10"/>
                <a:stretch>
                  <a:fillRect b="-64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D6B4234B-3A69-41AA-80EC-7826535F73A9}"/>
              </a:ext>
            </a:extLst>
          </p:cNvPr>
          <p:cNvSpPr txBox="1"/>
          <p:nvPr/>
        </p:nvSpPr>
        <p:spPr>
          <a:xfrm>
            <a:off x="5426588" y="16717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1</a:t>
            </a:r>
            <a:endParaRPr lang="ru-RU" b="1" i="1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489DF2F-C593-437D-86DE-5134C2ED372A}"/>
              </a:ext>
            </a:extLst>
          </p:cNvPr>
          <p:cNvSpPr txBox="1"/>
          <p:nvPr/>
        </p:nvSpPr>
        <p:spPr>
          <a:xfrm>
            <a:off x="5723941" y="16652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2</a:t>
            </a:r>
            <a:endParaRPr lang="ru-RU" b="1" i="1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46F201F-EC7D-4BF6-9856-A50C887809C4}"/>
              </a:ext>
            </a:extLst>
          </p:cNvPr>
          <p:cNvSpPr txBox="1"/>
          <p:nvPr/>
        </p:nvSpPr>
        <p:spPr>
          <a:xfrm>
            <a:off x="6026973" y="16673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3</a:t>
            </a:r>
            <a:endParaRPr lang="ru-RU" b="1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E5DCE5-38C2-4B63-977C-572575D31D0F}"/>
              </a:ext>
            </a:extLst>
          </p:cNvPr>
          <p:cNvSpPr txBox="1"/>
          <p:nvPr/>
        </p:nvSpPr>
        <p:spPr>
          <a:xfrm>
            <a:off x="6300501" y="1667304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…</a:t>
            </a:r>
            <a:endParaRPr lang="ru-RU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D93F45-77A4-4915-A5D7-D2FC35CB4691}"/>
              </a:ext>
            </a:extLst>
          </p:cNvPr>
          <p:cNvSpPr txBox="1"/>
          <p:nvPr/>
        </p:nvSpPr>
        <p:spPr>
          <a:xfrm>
            <a:off x="464182" y="3706872"/>
            <a:ext cx="155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For each layer</a:t>
            </a:r>
            <a:r>
              <a:rPr lang="ru-RU" i="1" dirty="0"/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7820C0-22B3-4488-BF79-C689D3737598}"/>
              </a:ext>
            </a:extLst>
          </p:cNvPr>
          <p:cNvSpPr txBox="1"/>
          <p:nvPr/>
        </p:nvSpPr>
        <p:spPr>
          <a:xfrm>
            <a:off x="779226" y="6405925"/>
            <a:ext cx="2948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Further recursive calculation </a:t>
            </a:r>
            <a:r>
              <a:rPr lang="ru-RU" i="1" dirty="0"/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22FE0F-7CE3-4D1C-B922-673F03679095}"/>
              </a:ext>
            </a:extLst>
          </p:cNvPr>
          <p:cNvSpPr txBox="1"/>
          <p:nvPr/>
        </p:nvSpPr>
        <p:spPr>
          <a:xfrm>
            <a:off x="5187004" y="3696223"/>
            <a:ext cx="2333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- </a:t>
            </a:r>
            <a:r>
              <a:rPr lang="en-US" dirty="0"/>
              <a:t>wave-vector at media</a:t>
            </a:r>
            <a:endParaRPr lang="ru-RU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CBEC61C-DB25-482B-86FD-9DD00F997B14}"/>
              </a:ext>
            </a:extLst>
          </p:cNvPr>
          <p:cNvSpPr txBox="1"/>
          <p:nvPr/>
        </p:nvSpPr>
        <p:spPr>
          <a:xfrm>
            <a:off x="8823811" y="4233481"/>
            <a:ext cx="328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- </a:t>
            </a:r>
            <a:r>
              <a:rPr lang="en-US" dirty="0"/>
              <a:t>reflection amplitude from layer</a:t>
            </a:r>
            <a:endParaRPr lang="ru-RU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9303EB6-731C-4285-A60C-069604628FF8}"/>
              </a:ext>
            </a:extLst>
          </p:cNvPr>
          <p:cNvSpPr txBox="1"/>
          <p:nvPr/>
        </p:nvSpPr>
        <p:spPr>
          <a:xfrm>
            <a:off x="6778451" y="4767392"/>
            <a:ext cx="2560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- </a:t>
            </a:r>
            <a:r>
              <a:rPr lang="en-US" dirty="0"/>
              <a:t>transmission amplitude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663F9C9-76F2-43EB-AE44-DCEEC92B1A00}"/>
                  </a:ext>
                </a:extLst>
              </p:cNvPr>
              <p:cNvSpPr txBox="1"/>
              <p:nvPr/>
            </p:nvSpPr>
            <p:spPr>
              <a:xfrm>
                <a:off x="1427762" y="5253215"/>
                <a:ext cx="3332838" cy="5100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e>
                                        <m:sup>
                                          <m:r>
                                            <a:rPr lang="ru-RU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ru-RU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⋅(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p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663F9C9-76F2-43EB-AE44-DCEEC92B1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762" y="5253215"/>
                <a:ext cx="3332838" cy="510011"/>
              </a:xfrm>
              <a:prstGeom prst="rect">
                <a:avLst/>
              </a:prstGeom>
              <a:blipFill>
                <a:blip r:embed="rId11"/>
                <a:stretch>
                  <a:fillRect t="-178313" r="-22121" b="-2626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811EB4EB-0DD6-4632-8593-FBAD2C8F8FE0}"/>
              </a:ext>
            </a:extLst>
          </p:cNvPr>
          <p:cNvSpPr txBox="1"/>
          <p:nvPr/>
        </p:nvSpPr>
        <p:spPr>
          <a:xfrm>
            <a:off x="590084" y="5335216"/>
            <a:ext cx="77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</a:t>
            </a:r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AF7DDF7-AEF2-DF82-3309-1E48AF3AFD24}"/>
              </a:ext>
            </a:extLst>
          </p:cNvPr>
          <p:cNvGrpSpPr/>
          <p:nvPr/>
        </p:nvGrpSpPr>
        <p:grpSpPr>
          <a:xfrm>
            <a:off x="11108548" y="6255656"/>
            <a:ext cx="1004577" cy="544286"/>
            <a:chOff x="11108548" y="6255656"/>
            <a:chExt cx="1004577" cy="544286"/>
          </a:xfrm>
          <a:solidFill>
            <a:schemeClr val="bg1">
              <a:lumMod val="95000"/>
            </a:schemeClr>
          </a:solidFill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A0648636-9D85-0F23-365F-27315FCEFBA7}"/>
                </a:ext>
              </a:extLst>
            </p:cNvPr>
            <p:cNvSpPr/>
            <p:nvPr/>
          </p:nvSpPr>
          <p:spPr>
            <a:xfrm>
              <a:off x="11108548" y="6255656"/>
              <a:ext cx="1004577" cy="544286"/>
            </a:xfrm>
            <a:prstGeom prst="round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78CC5D-010D-C2AF-0F24-DBD869C38142}"/>
                </a:ext>
              </a:extLst>
            </p:cNvPr>
            <p:cNvSpPr txBox="1"/>
            <p:nvPr/>
          </p:nvSpPr>
          <p:spPr>
            <a:xfrm>
              <a:off x="11150007" y="6304223"/>
              <a:ext cx="907621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>
                  <a:latin typeface="+mn-lt"/>
                </a:rPr>
                <a:t>7</a:t>
              </a:r>
              <a:r>
                <a:rPr lang="en-US" sz="2400">
                  <a:latin typeface="+mn-lt"/>
                </a:rPr>
                <a:t> / </a:t>
              </a:r>
              <a:r>
                <a:rPr lang="ru-RU" sz="2400">
                  <a:latin typeface="+mn-lt"/>
                </a:rPr>
                <a:t>32</a:t>
              </a:r>
              <a:endParaRPr lang="ru-RU" sz="2400" dirty="0">
                <a:latin typeface="+mn-lt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464E7F3-6824-B745-686A-D8D0DB425ED7}"/>
              </a:ext>
            </a:extLst>
          </p:cNvPr>
          <p:cNvGrpSpPr/>
          <p:nvPr/>
        </p:nvGrpSpPr>
        <p:grpSpPr>
          <a:xfrm>
            <a:off x="11108548" y="6255656"/>
            <a:ext cx="1004577" cy="544286"/>
            <a:chOff x="11108548" y="6255656"/>
            <a:chExt cx="1004577" cy="544286"/>
          </a:xfrm>
          <a:solidFill>
            <a:schemeClr val="bg1">
              <a:lumMod val="95000"/>
            </a:schemeClr>
          </a:solidFill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EACDA738-BEE3-96DB-7A7E-579F976DBBF8}"/>
                </a:ext>
              </a:extLst>
            </p:cNvPr>
            <p:cNvSpPr/>
            <p:nvPr/>
          </p:nvSpPr>
          <p:spPr>
            <a:xfrm>
              <a:off x="11108548" y="6255656"/>
              <a:ext cx="1004577" cy="544286"/>
            </a:xfrm>
            <a:prstGeom prst="round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C30E319-CF09-5EA4-7375-AAA0BD4A66C0}"/>
                </a:ext>
              </a:extLst>
            </p:cNvPr>
            <p:cNvSpPr txBox="1"/>
            <p:nvPr/>
          </p:nvSpPr>
          <p:spPr>
            <a:xfrm>
              <a:off x="11150007" y="6304223"/>
              <a:ext cx="907621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+mn-lt"/>
                </a:rPr>
                <a:t>7 / 28</a:t>
              </a:r>
              <a:endParaRPr lang="ru-RU" sz="24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1175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6BD8D3-90C7-4A99-8968-D5E26A651096}"/>
              </a:ext>
            </a:extLst>
          </p:cNvPr>
          <p:cNvSpPr txBox="1"/>
          <p:nvPr/>
        </p:nvSpPr>
        <p:spPr>
          <a:xfrm>
            <a:off x="593732" y="4567008"/>
            <a:ext cx="3511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/>
              <a:t>Secondary radiation calculation</a:t>
            </a:r>
            <a:r>
              <a:rPr lang="ru-RU" sz="2000" i="1"/>
              <a:t>:</a:t>
            </a:r>
            <a:endParaRPr lang="ru-RU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7980411-C5E1-4EC0-85A4-92154CC6F275}"/>
                  </a:ext>
                </a:extLst>
              </p:cNvPr>
              <p:cNvSpPr txBox="1"/>
              <p:nvPr/>
            </p:nvSpPr>
            <p:spPr>
              <a:xfrm>
                <a:off x="281239" y="1010551"/>
                <a:ext cx="565184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ru-RU" sz="28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8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ru-RU" sz="28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ru-RU" sz="28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2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ru-RU" sz="28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7980411-C5E1-4EC0-85A4-92154CC6F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39" y="1010551"/>
                <a:ext cx="565184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1F4BCC1-A174-4D55-A1AF-21C81963B462}"/>
                  </a:ext>
                </a:extLst>
              </p:cNvPr>
              <p:cNvSpPr txBox="1"/>
              <p:nvPr/>
            </p:nvSpPr>
            <p:spPr>
              <a:xfrm>
                <a:off x="322589" y="3564516"/>
                <a:ext cx="4716341" cy="5280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ru-RU" sz="28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ru-RU" sz="2800" i="0">
                          <a:latin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ru-RU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m:rPr>
                          <m:nor/>
                        </m:rPr>
                        <a:rPr lang="ru-RU" sz="2800" i="1">
                          <a:latin typeface="Cambria Math" panose="02040503050406030204" pitchFamily="18" charset="0"/>
                        </a:rPr>
                        <m:t>​ 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1F4BCC1-A174-4D55-A1AF-21C81963B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89" y="3564516"/>
                <a:ext cx="4716341" cy="5280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B44882C-294F-41C3-AB97-D5E2FFC30634}"/>
                  </a:ext>
                </a:extLst>
              </p:cNvPr>
              <p:cNvSpPr txBox="1"/>
              <p:nvPr/>
            </p:nvSpPr>
            <p:spPr>
              <a:xfrm>
                <a:off x="281239" y="2691239"/>
                <a:ext cx="5391590" cy="5280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u-RU" sz="2800" i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𝑛𝑢𝑐𝑙</m:t>
                      </m:r>
                      <m:r>
                        <a:rPr lang="ru-RU" sz="2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ru-RU" sz="28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𝑑𝑒𝑛𝑠𝑖𝑡𝑦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ru-RU" sz="2800" i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ru-RU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B44882C-294F-41C3-AB97-D5E2FFC30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39" y="2691239"/>
                <a:ext cx="5391590" cy="5280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0B5672F-AE0E-4F90-9C6D-217B97D398F8}"/>
              </a:ext>
            </a:extLst>
          </p:cNvPr>
          <p:cNvGrpSpPr/>
          <p:nvPr/>
        </p:nvGrpSpPr>
        <p:grpSpPr>
          <a:xfrm>
            <a:off x="6724943" y="3621672"/>
            <a:ext cx="4612400" cy="2964656"/>
            <a:chOff x="6957172" y="813990"/>
            <a:chExt cx="4612400" cy="2964656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9A678C9C-4849-418A-B720-9566D8192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57172" y="813990"/>
              <a:ext cx="3943155" cy="296465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332AAF6-C5CA-4921-9182-4E57BD5406C3}"/>
                    </a:ext>
                  </a:extLst>
                </p:cNvPr>
                <p:cNvSpPr txBox="1"/>
                <p:nvPr/>
              </p:nvSpPr>
              <p:spPr>
                <a:xfrm>
                  <a:off x="8006702" y="3046303"/>
                  <a:ext cx="356287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400" baseline="30000" dirty="0"/>
                    <a:t>6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𝐿𝑖𝐹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(19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(200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(100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𝑔𝑙𝑎𝑠𝑠</m:t>
                      </m:r>
                    </m:oMath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332AAF6-C5CA-4921-9182-4E57BD5406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6702" y="3046303"/>
                  <a:ext cx="3562870" cy="215444"/>
                </a:xfrm>
                <a:prstGeom prst="rect">
                  <a:avLst/>
                </a:prstGeom>
                <a:blipFill>
                  <a:blip r:embed="rId18"/>
                  <a:stretch>
                    <a:fillRect l="-2051" t="-16667" b="-3055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72C7C05-30D8-452D-95F4-514322B8406A}"/>
              </a:ext>
            </a:extLst>
          </p:cNvPr>
          <p:cNvSpPr txBox="1"/>
          <p:nvPr/>
        </p:nvSpPr>
        <p:spPr>
          <a:xfrm>
            <a:off x="3830530" y="209716"/>
            <a:ext cx="4271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NEUTRON RESONATORS</a:t>
            </a:r>
            <a:endParaRPr lang="ru-RU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11665E2-D1B3-3219-0411-B0D65008A748}"/>
                  </a:ext>
                </a:extLst>
              </p:cNvPr>
              <p:cNvSpPr txBox="1"/>
              <p:nvPr/>
            </p:nvSpPr>
            <p:spPr>
              <a:xfrm>
                <a:off x="593732" y="5080847"/>
                <a:ext cx="3827221" cy="1174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2">
                  <a:spcBef>
                    <a:spcPts val="4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ru-RU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4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ru-RU" sz="2400" i="1" smtClean="0">
                          <a:latin typeface="Cambria Math" panose="02040503050406030204" pitchFamily="18" charset="0"/>
                        </a:rPr>
                        <m:t>~</m:t>
                      </m:r>
                      <m:nary>
                        <m:naryPr>
                          <m:grow m:val="on"/>
                          <m:subHide m:val="on"/>
                          <m:supHide m:val="on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d>
                                    <m:dPr>
                                      <m:begChr m:val=""/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  <m:r>
                                        <a:rPr lang="ru-RU" sz="240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ru-RU" sz="240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ru-RU" sz="240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ru-RU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𝐼𝑚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d>
                                    <m:dPr>
                                      <m:begChr m:val=""/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ru-RU" sz="240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ru-RU" sz="240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ru-RU" sz="240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ru-RU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ru-RU" sz="240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11665E2-D1B3-3219-0411-B0D65008A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32" y="5080847"/>
                <a:ext cx="3827221" cy="1174809"/>
              </a:xfrm>
              <a:prstGeom prst="rect">
                <a:avLst/>
              </a:prstGeom>
              <a:blipFill>
                <a:blip r:embed="rId19"/>
                <a:stretch>
                  <a:fillRect r="-390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27C76941-B292-BBA6-4F24-3488D26C26EA}"/>
              </a:ext>
            </a:extLst>
          </p:cNvPr>
          <p:cNvGrpSpPr/>
          <p:nvPr/>
        </p:nvGrpSpPr>
        <p:grpSpPr>
          <a:xfrm>
            <a:off x="6842022" y="770923"/>
            <a:ext cx="3973975" cy="2688146"/>
            <a:chOff x="6842022" y="770923"/>
            <a:chExt cx="3973975" cy="2688146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" name="Объект 5">
                  <a:extLst>
                    <a:ext uri="{FF2B5EF4-FFF2-40B4-BE49-F238E27FC236}">
                      <a16:creationId xmlns:a16="http://schemas.microsoft.com/office/drawing/2014/main" id="{57E3CDD3-E96F-4CAC-BB47-1C74C73DE666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7509019" y="1219159"/>
                <a:ext cx="2512219" cy="204345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CorelDRAW" r:id="rId20" imgW="5258343" imgH="4276002" progId="CorelDraw.Graphic.21">
                        <p:embed/>
                      </p:oleObj>
                    </mc:Choice>
                    <mc:Fallback>
                      <p:oleObj name="CorelDRAW" r:id="rId20" imgW="5258343" imgH="4276002" progId="CorelDraw.Graphic.21">
                        <p:embed/>
                        <p:pic>
                          <p:nvPicPr>
                            <p:cNvPr id="6" name="Объект 5">
                              <a:extLst>
                                <a:ext uri="{FF2B5EF4-FFF2-40B4-BE49-F238E27FC236}">
                                  <a16:creationId xmlns:a16="http://schemas.microsoft.com/office/drawing/2014/main" id="{57E3CDD3-E96F-4CAC-BB47-1C74C73DE666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2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509019" y="1219159"/>
                              <a:ext cx="2512219" cy="204345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6" name="Объект 5">
                  <a:extLst>
                    <a:ext uri="{FF2B5EF4-FFF2-40B4-BE49-F238E27FC236}">
                      <a16:creationId xmlns:a16="http://schemas.microsoft.com/office/drawing/2014/main" id="{57E3CDD3-E96F-4CAC-BB47-1C74C73DE66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25298488"/>
                    </p:ext>
                  </p:extLst>
                </p:nvPr>
              </p:nvGraphicFramePr>
              <p:xfrm>
                <a:off x="7509019" y="1219159"/>
                <a:ext cx="2512219" cy="204345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CorelDRAW" r:id="rId22" imgW="5258343" imgH="4276002" progId="CorelDraw.Graphic.21">
                        <p:embed/>
                      </p:oleObj>
                    </mc:Choice>
                    <mc:Fallback>
                      <p:oleObj name="CorelDRAW" r:id="rId22" imgW="5258343" imgH="4276002" progId="CorelDraw.Graphic.21">
                        <p:embed/>
                        <p:pic>
                          <p:nvPicPr>
                            <p:cNvPr id="6" name="Объект 5">
                              <a:extLst>
                                <a:ext uri="{FF2B5EF4-FFF2-40B4-BE49-F238E27FC236}">
                                  <a16:creationId xmlns:a16="http://schemas.microsoft.com/office/drawing/2014/main" id="{57E3CDD3-E96F-4CAC-BB47-1C74C73DE666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2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509019" y="1219159"/>
                              <a:ext cx="2512219" cy="204345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4A116D81-0286-41BD-BA82-7ECEAD3190AB}"/>
                </a:ext>
              </a:extLst>
            </p:cNvPr>
            <p:cNvCxnSpPr/>
            <p:nvPr/>
          </p:nvCxnSpPr>
          <p:spPr>
            <a:xfrm flipV="1">
              <a:off x="7285181" y="1025825"/>
              <a:ext cx="0" cy="24074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AC9C9A3D-3981-47DF-8395-8C44FAADE8BC}"/>
                </a:ext>
              </a:extLst>
            </p:cNvPr>
            <p:cNvCxnSpPr/>
            <p:nvPr/>
          </p:nvCxnSpPr>
          <p:spPr>
            <a:xfrm>
              <a:off x="7285181" y="3433268"/>
              <a:ext cx="306466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7A591E7-5626-43DE-BFC7-885460DF78C3}"/>
                    </a:ext>
                  </a:extLst>
                </p:cNvPr>
                <p:cNvSpPr txBox="1"/>
                <p:nvPr/>
              </p:nvSpPr>
              <p:spPr>
                <a:xfrm>
                  <a:off x="7309604" y="770923"/>
                  <a:ext cx="871898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ru-RU" sz="20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d>
                          </m:e>
                          <m:sup>
                            <m:r>
                              <a:rPr lang="ru-RU" sz="20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7A591E7-5626-43DE-BFC7-885460DF78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9604" y="770923"/>
                  <a:ext cx="871898" cy="400110"/>
                </a:xfrm>
                <a:prstGeom prst="rect">
                  <a:avLst/>
                </a:prstGeom>
                <a:blipFill>
                  <a:blip r:embed="rId24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145D035-3831-4D39-AFC2-801FB7851B6F}"/>
                    </a:ext>
                  </a:extLst>
                </p:cNvPr>
                <p:cNvSpPr txBox="1"/>
                <p:nvPr/>
              </p:nvSpPr>
              <p:spPr>
                <a:xfrm>
                  <a:off x="10386103" y="3089737"/>
                  <a:ext cx="42989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145D035-3831-4D39-AFC2-801FB7851B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86103" y="3089737"/>
                  <a:ext cx="429894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5C82B4F-C2CB-40B0-8237-1D01973D9569}"/>
                    </a:ext>
                  </a:extLst>
                </p:cNvPr>
                <p:cNvSpPr txBox="1"/>
                <p:nvPr/>
              </p:nvSpPr>
              <p:spPr>
                <a:xfrm>
                  <a:off x="8405854" y="792403"/>
                  <a:ext cx="956339" cy="3786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i="0">
                                <a:latin typeface="Cambria Math" panose="02040503050406030204" pitchFamily="18" charset="0"/>
                              </a:rPr>
                              <m:t>Re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m:rPr>
                                <m:lit/>
                              </m:rPr>
                              <a:rPr lang="ru-RU" i="0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5C82B4F-C2CB-40B0-8237-1D01973D95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5854" y="792403"/>
                  <a:ext cx="956339" cy="37863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380EBE4-710D-4E0C-9095-758269846486}"/>
                    </a:ext>
                  </a:extLst>
                </p:cNvPr>
                <p:cNvSpPr txBox="1"/>
                <p:nvPr/>
              </p:nvSpPr>
              <p:spPr>
                <a:xfrm>
                  <a:off x="8405854" y="1630421"/>
                  <a:ext cx="858145" cy="3786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i="0">
                                <a:latin typeface="Cambria Math" panose="02040503050406030204" pitchFamily="18" charset="0"/>
                              </a:rPr>
                              <m:t>Re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m:rPr>
                                <m:lit/>
                              </m:rPr>
                              <a:rPr lang="ru-RU" i="0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380EBE4-710D-4E0C-9095-7582698464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5854" y="1630421"/>
                  <a:ext cx="858145" cy="378630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F1E49A7-DE3F-40E1-AE60-B07D703AE906}"/>
                    </a:ext>
                  </a:extLst>
                </p:cNvPr>
                <p:cNvSpPr txBox="1"/>
                <p:nvPr/>
              </p:nvSpPr>
              <p:spPr>
                <a:xfrm>
                  <a:off x="8570227" y="2554531"/>
                  <a:ext cx="858145" cy="3786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i="0">
                                <a:latin typeface="Cambria Math" panose="02040503050406030204" pitchFamily="18" charset="0"/>
                              </a:rPr>
                              <m:t>Re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m:rPr>
                                <m:lit/>
                              </m:rPr>
                              <a:rPr lang="ru-RU" i="0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F1E49A7-DE3F-40E1-AE60-B07D703AE9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0227" y="2554531"/>
                  <a:ext cx="858145" cy="378630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D39356D3-DE56-4234-AC68-E31754A598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6153" y="2554531"/>
              <a:ext cx="511902" cy="52940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>
              <a:extLst>
                <a:ext uri="{FF2B5EF4-FFF2-40B4-BE49-F238E27FC236}">
                  <a16:creationId xmlns:a16="http://schemas.microsoft.com/office/drawing/2014/main" id="{4B253D69-4164-48DD-8F21-2650D405EC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74415" y="1861171"/>
              <a:ext cx="553640" cy="520299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DA34D73-A014-94BE-70B9-576248BB52E6}"/>
                </a:ext>
              </a:extLst>
            </p:cNvPr>
            <p:cNvSpPr txBox="1"/>
            <p:nvPr/>
          </p:nvSpPr>
          <p:spPr>
            <a:xfrm>
              <a:off x="6842022" y="2971603"/>
              <a:ext cx="346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n</a:t>
              </a:r>
              <a:endParaRPr lang="ru-RU" sz="2400" i="1" dirty="0"/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28B37BA-2DDA-424A-4ADE-581AD14930C2}"/>
              </a:ext>
            </a:extLst>
          </p:cNvPr>
          <p:cNvSpPr/>
          <p:nvPr/>
        </p:nvSpPr>
        <p:spPr>
          <a:xfrm>
            <a:off x="8467725" y="2887663"/>
            <a:ext cx="293688" cy="3794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7E8AFD5-F0B1-3033-3013-1B23B6113E3F}"/>
              </a:ext>
            </a:extLst>
          </p:cNvPr>
          <p:cNvSpPr/>
          <p:nvPr/>
        </p:nvSpPr>
        <p:spPr>
          <a:xfrm>
            <a:off x="8764588" y="2889250"/>
            <a:ext cx="293687" cy="3778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36" name="TextBox 17">
            <a:extLst>
              <a:ext uri="{FF2B5EF4-FFF2-40B4-BE49-F238E27FC236}">
                <a16:creationId xmlns:a16="http://schemas.microsoft.com/office/drawing/2014/main" id="{95A3FBE8-1C56-C179-23B1-43462CE0E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7725" y="2827338"/>
            <a:ext cx="323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2400" i="1"/>
              <a:t>S</a:t>
            </a:r>
            <a:endParaRPr lang="ru-RU" altLang="ru-RU" sz="2400" i="1"/>
          </a:p>
        </p:txBody>
      </p:sp>
      <p:sp>
        <p:nvSpPr>
          <p:cNvPr id="26637" name="TextBox 18">
            <a:extLst>
              <a:ext uri="{FF2B5EF4-FFF2-40B4-BE49-F238E27FC236}">
                <a16:creationId xmlns:a16="http://schemas.microsoft.com/office/drawing/2014/main" id="{9E769217-6B47-DB5E-6B7D-F7DBDEEEC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50" y="2827338"/>
            <a:ext cx="325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2400" i="1"/>
              <a:t>F</a:t>
            </a:r>
            <a:endParaRPr lang="ru-RU" altLang="ru-RU" sz="2400" i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E69C72-3318-D517-5780-4D20774E08BC}"/>
              </a:ext>
            </a:extLst>
          </p:cNvPr>
          <p:cNvSpPr txBox="1"/>
          <p:nvPr/>
        </p:nvSpPr>
        <p:spPr>
          <a:xfrm>
            <a:off x="6671468" y="6501684"/>
            <a:ext cx="4437079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u-RU" sz="1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1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Aksenov</a:t>
            </a:r>
            <a:r>
              <a:rPr lang="ru-RU" sz="1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et al. //</a:t>
            </a:r>
            <a:r>
              <a:rPr lang="ru-RU" sz="1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Physica B 276-278 (2000) 946-947.</a:t>
            </a:r>
            <a:endParaRPr lang="ru-RU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Grafik 22">
            <a:extLst>
              <a:ext uri="{FF2B5EF4-FFF2-40B4-BE49-F238E27FC236}">
                <a16:creationId xmlns:a16="http://schemas.microsoft.com/office/drawing/2014/main" id="{CCA25580-2ADA-87AC-22D6-FCA1A07E4BA8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084" y="599396"/>
            <a:ext cx="1904780" cy="21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AAFEA3A-72FE-48B5-AA5B-1ADDB855359B}"/>
                  </a:ext>
                </a:extLst>
              </p:cNvPr>
              <p:cNvSpPr txBox="1"/>
              <p:nvPr/>
            </p:nvSpPr>
            <p:spPr>
              <a:xfrm>
                <a:off x="281239" y="1918686"/>
                <a:ext cx="60866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ru-RU" sz="240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AAFEA3A-72FE-48B5-AA5B-1ADDB8553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39" y="1918686"/>
                <a:ext cx="6086666" cy="369332"/>
              </a:xfrm>
              <a:prstGeom prst="rect">
                <a:avLst/>
              </a:prstGeom>
              <a:blipFill>
                <a:blip r:embed="rId30"/>
                <a:stretch>
                  <a:fillRect l="-701" r="-70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Стрелка: вверх 26">
            <a:extLst>
              <a:ext uri="{FF2B5EF4-FFF2-40B4-BE49-F238E27FC236}">
                <a16:creationId xmlns:a16="http://schemas.microsoft.com/office/drawing/2014/main" id="{472BF93B-6A70-6905-3461-667A0CC72587}"/>
              </a:ext>
            </a:extLst>
          </p:cNvPr>
          <p:cNvSpPr/>
          <p:nvPr/>
        </p:nvSpPr>
        <p:spPr>
          <a:xfrm rot="10252813">
            <a:off x="3891570" y="3237278"/>
            <a:ext cx="657884" cy="52809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8A83E44-CE1B-DB34-0EA6-AEB68C69D315}"/>
              </a:ext>
            </a:extLst>
          </p:cNvPr>
          <p:cNvSpPr txBox="1"/>
          <p:nvPr/>
        </p:nvSpPr>
        <p:spPr>
          <a:xfrm>
            <a:off x="3806241" y="3791581"/>
            <a:ext cx="2075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Possible strong</a:t>
            </a:r>
          </a:p>
          <a:p>
            <a:r>
              <a:rPr lang="en-US"/>
              <a:t>signal enhancement</a:t>
            </a:r>
            <a:endParaRPr lang="ru-RU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427BA9F1-331D-EDA8-F160-9DFB8A20D6A1}"/>
              </a:ext>
            </a:extLst>
          </p:cNvPr>
          <p:cNvGrpSpPr/>
          <p:nvPr/>
        </p:nvGrpSpPr>
        <p:grpSpPr>
          <a:xfrm>
            <a:off x="11108548" y="6255656"/>
            <a:ext cx="1004577" cy="544286"/>
            <a:chOff x="11108548" y="6255656"/>
            <a:chExt cx="1004577" cy="544286"/>
          </a:xfrm>
          <a:solidFill>
            <a:schemeClr val="bg1">
              <a:lumMod val="95000"/>
            </a:schemeClr>
          </a:solidFill>
        </p:grpSpPr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545D58F8-5D08-0B5A-65E7-F8D1212B9144}"/>
                </a:ext>
              </a:extLst>
            </p:cNvPr>
            <p:cNvSpPr/>
            <p:nvPr/>
          </p:nvSpPr>
          <p:spPr>
            <a:xfrm>
              <a:off x="11108548" y="6255656"/>
              <a:ext cx="1004577" cy="544286"/>
            </a:xfrm>
            <a:prstGeom prst="round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F82026C-0AD1-0340-91C4-21DE8ED3DA3D}"/>
                </a:ext>
              </a:extLst>
            </p:cNvPr>
            <p:cNvSpPr txBox="1"/>
            <p:nvPr/>
          </p:nvSpPr>
          <p:spPr>
            <a:xfrm>
              <a:off x="11150007" y="6304223"/>
              <a:ext cx="907621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>
                  <a:latin typeface="+mn-lt"/>
                </a:rPr>
                <a:t>8</a:t>
              </a:r>
              <a:r>
                <a:rPr lang="en-US" sz="2400">
                  <a:latin typeface="+mn-lt"/>
                </a:rPr>
                <a:t> / </a:t>
              </a:r>
              <a:r>
                <a:rPr lang="ru-RU" sz="2400">
                  <a:latin typeface="+mn-lt"/>
                </a:rPr>
                <a:t>32</a:t>
              </a:r>
              <a:endParaRPr lang="ru-RU" sz="2400" dirty="0">
                <a:latin typeface="+mn-lt"/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F993AD23-B339-CBA7-5932-EBA81F4BFE7D}"/>
              </a:ext>
            </a:extLst>
          </p:cNvPr>
          <p:cNvGrpSpPr/>
          <p:nvPr/>
        </p:nvGrpSpPr>
        <p:grpSpPr>
          <a:xfrm>
            <a:off x="11108548" y="6255656"/>
            <a:ext cx="1004577" cy="544286"/>
            <a:chOff x="11108548" y="6255656"/>
            <a:chExt cx="1004577" cy="544286"/>
          </a:xfrm>
          <a:solidFill>
            <a:schemeClr val="bg1">
              <a:lumMod val="95000"/>
            </a:schemeClr>
          </a:solidFill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14BA5B0B-A27E-D009-E72D-2A31F6AE6D42}"/>
                </a:ext>
              </a:extLst>
            </p:cNvPr>
            <p:cNvSpPr/>
            <p:nvPr/>
          </p:nvSpPr>
          <p:spPr>
            <a:xfrm>
              <a:off x="11108548" y="6255656"/>
              <a:ext cx="1004577" cy="544286"/>
            </a:xfrm>
            <a:prstGeom prst="round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3AF7C5C-E114-CD87-42BC-3D5FDF85EA99}"/>
                </a:ext>
              </a:extLst>
            </p:cNvPr>
            <p:cNvSpPr txBox="1"/>
            <p:nvPr/>
          </p:nvSpPr>
          <p:spPr>
            <a:xfrm>
              <a:off x="11150008" y="6304223"/>
              <a:ext cx="907620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+mn-lt"/>
                </a:rPr>
                <a:t>8 / 28</a:t>
              </a:r>
              <a:endParaRPr lang="ru-RU" sz="24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1351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3C0348-C73C-6019-C327-1633CC0B7DC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753" y="4531986"/>
            <a:ext cx="2534729" cy="1956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2">
            <a:extLst>
              <a:ext uri="{FF2B5EF4-FFF2-40B4-BE49-F238E27FC236}">
                <a16:creationId xmlns:a16="http://schemas.microsoft.com/office/drawing/2014/main" id="{561649CE-2543-40E8-D54F-B73A63B34C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9" y="457248"/>
            <a:ext cx="5032375" cy="510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8">
            <a:extLst>
              <a:ext uri="{FF2B5EF4-FFF2-40B4-BE49-F238E27FC236}">
                <a16:creationId xmlns:a16="http://schemas.microsoft.com/office/drawing/2014/main" id="{2BFDA45F-E755-9C58-D94D-3DE6715743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354" y="703426"/>
            <a:ext cx="3314277" cy="22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9">
            <a:extLst>
              <a:ext uri="{FF2B5EF4-FFF2-40B4-BE49-F238E27FC236}">
                <a16:creationId xmlns:a16="http://schemas.microsoft.com/office/drawing/2014/main" id="{ECBD9520-D534-1A10-8A42-8DA568DC50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153" y="3034703"/>
            <a:ext cx="3587620" cy="217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8D241F-317A-2DFA-198E-E75D05FBA348}"/>
              </a:ext>
            </a:extLst>
          </p:cNvPr>
          <p:cNvSpPr txBox="1"/>
          <p:nvPr/>
        </p:nvSpPr>
        <p:spPr>
          <a:xfrm>
            <a:off x="201491" y="65337"/>
            <a:ext cx="11849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RESONANCE NEUTRON REFLECTOMETRY FOR HYDROGEN DETECTION (THROUGH SPIN-FLIP)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29F348-2064-A726-DDDF-BCA5B2FBA2B5}"/>
              </a:ext>
            </a:extLst>
          </p:cNvPr>
          <p:cNvSpPr txBox="1"/>
          <p:nvPr/>
        </p:nvSpPr>
        <p:spPr>
          <a:xfrm>
            <a:off x="208582" y="6444659"/>
            <a:ext cx="103927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/>
              <a:t>L</a:t>
            </a:r>
            <a:r>
              <a:rPr lang="en-US" sz="1400" b="1"/>
              <a:t>.</a:t>
            </a:r>
            <a:r>
              <a:rPr lang="ru-RU" sz="1400" b="1"/>
              <a:t> </a:t>
            </a:r>
            <a:r>
              <a:rPr lang="ru-RU" sz="1400" b="1" dirty="0" err="1"/>
              <a:t>Guasco</a:t>
            </a:r>
            <a:r>
              <a:rPr lang="ru-RU" sz="1400" b="1"/>
              <a:t>, Yu</a:t>
            </a:r>
            <a:r>
              <a:rPr lang="en-US" sz="1400" b="1"/>
              <a:t>.</a:t>
            </a:r>
            <a:r>
              <a:rPr lang="ru-RU" sz="1400" b="1"/>
              <a:t>N</a:t>
            </a:r>
            <a:r>
              <a:rPr lang="en-US" sz="1400" b="1"/>
              <a:t>. </a:t>
            </a:r>
            <a:r>
              <a:rPr lang="ru-RU" sz="1400" b="1"/>
              <a:t>Khaydukov, S</a:t>
            </a:r>
            <a:r>
              <a:rPr lang="en-US" sz="1400" b="1"/>
              <a:t>.</a:t>
            </a:r>
            <a:r>
              <a:rPr lang="ru-RU" sz="1400" b="1"/>
              <a:t> </a:t>
            </a:r>
            <a:r>
              <a:rPr lang="ru-RU" sz="1400" b="1" dirty="0" err="1"/>
              <a:t>Pütter</a:t>
            </a:r>
            <a:r>
              <a:rPr lang="ru-RU" sz="1400" b="1"/>
              <a:t>, L</a:t>
            </a:r>
            <a:r>
              <a:rPr lang="en-US" sz="1400" b="1"/>
              <a:t>.</a:t>
            </a:r>
            <a:r>
              <a:rPr lang="ru-RU" sz="1400" b="1"/>
              <a:t> </a:t>
            </a:r>
            <a:r>
              <a:rPr lang="ru-RU" sz="1400" b="1" dirty="0" err="1"/>
              <a:t>Silvi</a:t>
            </a:r>
            <a:r>
              <a:rPr lang="ru-RU" sz="1400" b="1"/>
              <a:t>, M</a:t>
            </a:r>
            <a:r>
              <a:rPr lang="en-US" sz="1400" b="1"/>
              <a:t>.</a:t>
            </a:r>
            <a:r>
              <a:rPr lang="ru-RU" sz="1400" b="1"/>
              <a:t>A</a:t>
            </a:r>
            <a:r>
              <a:rPr lang="en-US" sz="1400" b="1"/>
              <a:t>.</a:t>
            </a:r>
            <a:r>
              <a:rPr lang="ru-RU" sz="1400" b="1"/>
              <a:t> </a:t>
            </a:r>
            <a:r>
              <a:rPr lang="ru-RU" sz="1400" b="1" dirty="0" err="1"/>
              <a:t>Paulin</a:t>
            </a:r>
            <a:r>
              <a:rPr lang="ru-RU" sz="1400" b="1"/>
              <a:t>, T</a:t>
            </a:r>
            <a:r>
              <a:rPr lang="en-US" sz="1400" b="1"/>
              <a:t>.</a:t>
            </a:r>
            <a:r>
              <a:rPr lang="ru-RU" sz="1400" b="1"/>
              <a:t> </a:t>
            </a:r>
            <a:r>
              <a:rPr lang="ru-RU" sz="1400" b="1" dirty="0" err="1"/>
              <a:t>Keller</a:t>
            </a:r>
            <a:r>
              <a:rPr lang="ru-RU" sz="1400" b="1"/>
              <a:t>, B</a:t>
            </a:r>
            <a:r>
              <a:rPr lang="en-US" sz="1400" b="1"/>
              <a:t>.</a:t>
            </a:r>
            <a:r>
              <a:rPr lang="ru-RU" sz="1400" b="1"/>
              <a:t> Keimer</a:t>
            </a:r>
            <a:r>
              <a:rPr lang="en-US" sz="1400" b="1"/>
              <a:t> /</a:t>
            </a:r>
            <a:r>
              <a:rPr lang="ru-RU" sz="1400" b="1"/>
              <a:t>/ </a:t>
            </a:r>
            <a:r>
              <a:rPr lang="ru-RU" sz="1400" b="1" dirty="0"/>
              <a:t>Nature Communications, Vol. 13, No. 1, </a:t>
            </a:r>
            <a:r>
              <a:rPr lang="ru-RU" sz="1400" b="1" dirty="0" err="1"/>
              <a:t>pp</a:t>
            </a:r>
            <a:r>
              <a:rPr lang="ru-RU" sz="1400" b="1" dirty="0"/>
              <a:t>. 1-8 (2022)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12154E7-4F03-76B6-A7D4-DC1CF703D8EA}"/>
              </a:ext>
            </a:extLst>
          </p:cNvPr>
          <p:cNvSpPr/>
          <p:nvPr/>
        </p:nvSpPr>
        <p:spPr>
          <a:xfrm>
            <a:off x="1422400" y="5493657"/>
            <a:ext cx="377371" cy="312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B50FAE-0AF3-68BE-0F47-E70A09B32EEA}"/>
                  </a:ext>
                </a:extLst>
              </p:cNvPr>
              <p:cNvSpPr txBox="1"/>
              <p:nvPr/>
            </p:nvSpPr>
            <p:spPr>
              <a:xfrm>
                <a:off x="25598" y="5696257"/>
                <a:ext cx="441819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ru-RU" sz="20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B50FAE-0AF3-68BE-0F47-E70A09B32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8" y="5696257"/>
                <a:ext cx="4418197" cy="307777"/>
              </a:xfrm>
              <a:prstGeom prst="rect">
                <a:avLst/>
              </a:prstGeom>
              <a:blipFill>
                <a:blip r:embed="rId6"/>
                <a:stretch>
                  <a:fillRect l="-966" r="-276" b="-23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81D64F-EB76-EBFE-0935-F7F2485B2D25}"/>
                  </a:ext>
                </a:extLst>
              </p:cNvPr>
              <p:cNvSpPr txBox="1"/>
              <p:nvPr/>
            </p:nvSpPr>
            <p:spPr>
              <a:xfrm>
                <a:off x="5446413" y="5681522"/>
                <a:ext cx="3140924" cy="6440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  <m:r>
                        <a:rPr 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l-G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𝑟𝑒𝑠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bSup>
                            <m:sSubSupPr>
                              <m:ctrlP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𝑟𝑒𝑠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ru-RU" sz="20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81D64F-EB76-EBFE-0935-F7F2485B2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413" y="5681522"/>
                <a:ext cx="3140924" cy="6440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Стрелка: вверх 12">
            <a:extLst>
              <a:ext uri="{FF2B5EF4-FFF2-40B4-BE49-F238E27FC236}">
                <a16:creationId xmlns:a16="http://schemas.microsoft.com/office/drawing/2014/main" id="{1FF02BAC-3028-DD28-D257-22EEE4D5B4C2}"/>
              </a:ext>
            </a:extLst>
          </p:cNvPr>
          <p:cNvSpPr/>
          <p:nvPr/>
        </p:nvSpPr>
        <p:spPr>
          <a:xfrm rot="6253842">
            <a:off x="4523875" y="5640049"/>
            <a:ext cx="756088" cy="534528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204A3C-7970-B590-1277-27A6C0D273DE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9026612" y="587068"/>
            <a:ext cx="2297432" cy="19826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0B89DE-70BD-BE97-C2D3-78855E088821}"/>
              </a:ext>
            </a:extLst>
          </p:cNvPr>
          <p:cNvSpPr txBox="1"/>
          <p:nvPr/>
        </p:nvSpPr>
        <p:spPr>
          <a:xfrm>
            <a:off x="9388013" y="610422"/>
            <a:ext cx="19245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Middle of the structure</a:t>
            </a:r>
            <a:endParaRPr lang="ru-RU" sz="9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0D939F-C679-506B-945E-5ABC628ABC6F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90" y="2483970"/>
            <a:ext cx="2793384" cy="18997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0885EA-095A-F36E-A66D-7E53CAB97399}"/>
              </a:ext>
            </a:extLst>
          </p:cNvPr>
          <p:cNvSpPr txBox="1"/>
          <p:nvPr/>
        </p:nvSpPr>
        <p:spPr>
          <a:xfrm>
            <a:off x="9388013" y="2613555"/>
            <a:ext cx="15993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Surface of the structure</a:t>
            </a:r>
            <a:endParaRPr lang="ru-RU" sz="9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D772A1-B111-2209-7738-BCEBAA0F0277}"/>
              </a:ext>
            </a:extLst>
          </p:cNvPr>
          <p:cNvSpPr txBox="1"/>
          <p:nvPr/>
        </p:nvSpPr>
        <p:spPr>
          <a:xfrm>
            <a:off x="9537983" y="4572394"/>
            <a:ext cx="7889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On substrate</a:t>
            </a:r>
            <a:endParaRPr lang="ru-RU" sz="9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317043A-4BAE-A49F-5E85-31EAD36A812B}"/>
              </a:ext>
            </a:extLst>
          </p:cNvPr>
          <p:cNvSpPr/>
          <p:nvPr/>
        </p:nvSpPr>
        <p:spPr>
          <a:xfrm>
            <a:off x="8998753" y="1174750"/>
            <a:ext cx="176997" cy="66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63DC4C5-0481-5D5D-366F-5735DB0D708D}"/>
              </a:ext>
            </a:extLst>
          </p:cNvPr>
          <p:cNvSpPr/>
          <p:nvPr/>
        </p:nvSpPr>
        <p:spPr>
          <a:xfrm>
            <a:off x="8900013" y="3034703"/>
            <a:ext cx="176997" cy="66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414C772-7958-5763-01E1-C93C96C3957F}"/>
              </a:ext>
            </a:extLst>
          </p:cNvPr>
          <p:cNvSpPr/>
          <p:nvPr/>
        </p:nvSpPr>
        <p:spPr>
          <a:xfrm>
            <a:off x="8938113" y="5163457"/>
            <a:ext cx="176997" cy="66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671A7B-777A-C033-130D-CC9EA7AF14DF}"/>
              </a:ext>
            </a:extLst>
          </p:cNvPr>
          <p:cNvSpPr txBox="1"/>
          <p:nvPr/>
        </p:nvSpPr>
        <p:spPr>
          <a:xfrm rot="16200000">
            <a:off x="8353692" y="1412408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Secondary radiation</a:t>
            </a:r>
            <a:endParaRPr lang="ru-RU" sz="10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7149C4-7395-D3E9-9744-73C0FD85B94C}"/>
              </a:ext>
            </a:extLst>
          </p:cNvPr>
          <p:cNvSpPr txBox="1"/>
          <p:nvPr/>
        </p:nvSpPr>
        <p:spPr>
          <a:xfrm rot="16200000">
            <a:off x="8393114" y="312965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Secondary radiation</a:t>
            </a:r>
            <a:endParaRPr lang="ru-RU" sz="1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981AA2-CD17-8864-60F8-CBCAC0647899}"/>
              </a:ext>
            </a:extLst>
          </p:cNvPr>
          <p:cNvSpPr txBox="1"/>
          <p:nvPr/>
        </p:nvSpPr>
        <p:spPr>
          <a:xfrm rot="16200000">
            <a:off x="8375201" y="5304072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Secondary radiation</a:t>
            </a:r>
            <a:endParaRPr lang="ru-RU" sz="1000"/>
          </a:p>
        </p:txBody>
      </p:sp>
    </p:spTree>
    <p:extLst>
      <p:ext uri="{BB962C8B-B14F-4D97-AF65-F5344CB8AC3E}">
        <p14:creationId xmlns:p14="http://schemas.microsoft.com/office/powerpoint/2010/main" val="34729006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2355</TotalTime>
  <Words>3220</Words>
  <Application>Microsoft Office PowerPoint</Application>
  <PresentationFormat>Широкоэкранный</PresentationFormat>
  <Paragraphs>399</Paragraphs>
  <Slides>28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28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CMR10</vt:lpstr>
      <vt:lpstr>Courier New</vt:lpstr>
      <vt:lpstr>DejaVu Sans</vt:lpstr>
      <vt:lpstr>Montserrat-Bold</vt:lpstr>
      <vt:lpstr>Montserrat-Regular</vt:lpstr>
      <vt:lpstr>Noto Sans</vt:lpstr>
      <vt:lpstr>Symbol</vt:lpstr>
      <vt:lpstr>Times New Roman</vt:lpstr>
      <vt:lpstr>Times-Bold</vt:lpstr>
      <vt:lpstr>Times-Roman</vt:lpstr>
      <vt:lpstr>Wingdings</vt:lpstr>
      <vt:lpstr>Тема Office</vt:lpstr>
      <vt:lpstr>CorelDRAW</vt:lpstr>
      <vt:lpstr>Bitmap Image</vt:lpstr>
      <vt:lpstr>Graph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Жакетов</dc:creator>
  <cp:lastModifiedBy>Владимир Жакетов</cp:lastModifiedBy>
  <cp:revision>144</cp:revision>
  <dcterms:created xsi:type="dcterms:W3CDTF">2025-01-20T03:45:39Z</dcterms:created>
  <dcterms:modified xsi:type="dcterms:W3CDTF">2025-06-25T01:29:36Z</dcterms:modified>
</cp:coreProperties>
</file>