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302" r:id="rId6"/>
    <p:sldId id="307" r:id="rId7"/>
    <p:sldId id="305" r:id="rId8"/>
    <p:sldId id="304" r:id="rId9"/>
    <p:sldId id="306" r:id="rId10"/>
    <p:sldId id="300" r:id="rId11"/>
    <p:sldId id="272" r:id="rId12"/>
    <p:sldId id="301" r:id="rId13"/>
  </p:sldIdLst>
  <p:sldSz cx="9144000" cy="5145088"/>
  <p:notesSz cx="6858000" cy="9144000"/>
  <p:embeddedFontLst>
    <p:embeddedFont>
      <p:font typeface="Calibri" panose="020F0502020204030204" pitchFamily="34" charset="0"/>
      <p:regular r:id="rId15"/>
      <p:bold r:id="rId16"/>
      <p:italic r:id="rId17"/>
      <p:boldItalic r:id="rId18"/>
    </p:embeddedFont>
    <p:embeddedFont>
      <p:font typeface="MS PMincho" panose="02020600040205080304" pitchFamily="18" charset="-128"/>
      <p:regular r:id="rId19"/>
    </p:embeddedFont>
    <p:embeddedFont>
      <p:font typeface="Quattrocento Sa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6DPzU2x7kZ/touyye0moaZ9ez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33CC"/>
    <a:srgbClr val="00EA6A"/>
    <a:srgbClr val="66FF99"/>
    <a:srgbClr val="FF9999"/>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5ACC94-DA96-4A62-9153-B22E633D4B9B}">
  <a:tblStyle styleId="{DD5ACC94-DA96-4A62-9153-B22E633D4B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40" autoAdjust="0"/>
  </p:normalViewPr>
  <p:slideViewPr>
    <p:cSldViewPr snapToGrid="0">
      <p:cViewPr varScale="1">
        <p:scale>
          <a:sx n="124" d="100"/>
          <a:sy n="124" d="100"/>
        </p:scale>
        <p:origin x="1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4" name="Google Shape;4;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5" name="Google Shape;5;n"/>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6" name="Google Shape;6;n"/>
          <p:cNvSpPr txBox="1"/>
          <p:nvPr/>
        </p:nvSpPr>
        <p:spPr>
          <a:xfrm>
            <a:off x="0" y="0"/>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7" name="Google Shape;7;n"/>
          <p:cNvSpPr txBox="1"/>
          <p:nvPr/>
        </p:nvSpPr>
        <p:spPr>
          <a:xfrm>
            <a:off x="3884612" y="0"/>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8" name="Google Shape;8;n"/>
          <p:cNvSpPr>
            <a:spLocks noGrp="1" noRot="1" noChangeAspect="1"/>
          </p:cNvSpPr>
          <p:nvPr>
            <p:ph type="sldImg" idx="2"/>
          </p:nvPr>
        </p:nvSpPr>
        <p:spPr>
          <a:xfrm>
            <a:off x="685800" y="1143000"/>
            <a:ext cx="5481637" cy="3081337"/>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9" name="Google Shape;9;n"/>
          <p:cNvSpPr txBox="1">
            <a:spLocks noGrp="1"/>
          </p:cNvSpPr>
          <p:nvPr>
            <p:ph type="body" idx="1"/>
          </p:nvPr>
        </p:nvSpPr>
        <p:spPr>
          <a:xfrm>
            <a:off x="685800" y="4400550"/>
            <a:ext cx="5481637" cy="3595687"/>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0" name="Google Shape;10;n"/>
          <p:cNvSpPr txBox="1"/>
          <p:nvPr/>
        </p:nvSpPr>
        <p:spPr>
          <a:xfrm>
            <a:off x="0" y="8685212"/>
            <a:ext cx="2971800" cy="458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rgbClr val="000000"/>
              </a:solidFill>
              <a:latin typeface="Quattrocento Sans"/>
              <a:ea typeface="Quattrocento Sans"/>
              <a:cs typeface="Quattrocento Sans"/>
              <a:sym typeface="Quattrocento Sans"/>
            </a:endParaRPr>
          </a:p>
        </p:txBody>
      </p:sp>
      <p:sp>
        <p:nvSpPr>
          <p:cNvPr id="11" name="Google Shape;11;n"/>
          <p:cNvSpPr txBox="1">
            <a:spLocks noGrp="1"/>
          </p:cNvSpPr>
          <p:nvPr>
            <p:ph type="sldNum" idx="12"/>
          </p:nvPr>
        </p:nvSpPr>
        <p:spPr>
          <a:xfrm>
            <a:off x="3884612" y="8685212"/>
            <a:ext cx="2967037" cy="4540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a:solidFill>
                  <a:srgbClr val="000000"/>
                </a:solidFill>
                <a:latin typeface="Quattrocento Sans"/>
                <a:ea typeface="Quattrocento Sans"/>
                <a:cs typeface="Quattrocento Sans"/>
                <a:sym typeface="Quattrocento Sans"/>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p:nvPr/>
        </p:nvSpPr>
        <p:spPr>
          <a:xfrm>
            <a:off x="3884612" y="8685212"/>
            <a:ext cx="2967037" cy="4540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a:solidFill>
                  <a:srgbClr val="000000"/>
                </a:solidFill>
                <a:latin typeface="Quattrocento Sans"/>
                <a:ea typeface="Quattrocento Sans"/>
                <a:cs typeface="Quattrocento Sans"/>
                <a:sym typeface="Quattrocento Sans"/>
              </a:rPr>
              <a:t>*</a:t>
            </a:r>
            <a:endParaRPr/>
          </a:p>
        </p:txBody>
      </p:sp>
      <p:sp>
        <p:nvSpPr>
          <p:cNvPr id="23" name="Google Shape;23;p1: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 name="Google Shape;24;p1:notes"/>
          <p:cNvSpPr txBox="1">
            <a:spLocks noGrp="1"/>
          </p:cNvSpPr>
          <p:nvPr>
            <p:ph type="body" idx="1"/>
          </p:nvPr>
        </p:nvSpPr>
        <p:spPr>
          <a:xfrm>
            <a:off x="685800" y="4400550"/>
            <a:ext cx="5484812" cy="3598862"/>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400550"/>
            <a:ext cx="5481637" cy="3595687"/>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dirty="0"/>
          </a:p>
        </p:txBody>
      </p:sp>
      <p:sp>
        <p:nvSpPr>
          <p:cNvPr id="35" name="Google Shape;35;p2: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33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p:nvPr/>
        </p:nvSpPr>
        <p:spPr>
          <a:xfrm>
            <a:off x="3884612" y="8685212"/>
            <a:ext cx="2967037" cy="4540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Quattrocento Sans"/>
              <a:buNone/>
            </a:pPr>
            <a:r>
              <a:rPr lang="en-US" sz="1800" b="0" i="0" u="none">
                <a:solidFill>
                  <a:srgbClr val="000000"/>
                </a:solidFill>
                <a:latin typeface="Quattrocento Sans"/>
                <a:ea typeface="Quattrocento Sans"/>
                <a:cs typeface="Quattrocento Sans"/>
                <a:sym typeface="Quattrocento Sans"/>
              </a:rPr>
              <a:t>*</a:t>
            </a:r>
            <a:endParaRPr/>
          </a:p>
        </p:txBody>
      </p:sp>
      <p:sp>
        <p:nvSpPr>
          <p:cNvPr id="195" name="Google Shape;195;p13:notes"/>
          <p:cNvSpPr>
            <a:spLocks noGrp="1" noRot="1" noChangeAspect="1"/>
          </p:cNvSpPr>
          <p:nvPr>
            <p:ph type="sldImg" idx="2"/>
          </p:nvPr>
        </p:nvSpPr>
        <p:spPr>
          <a:xfrm>
            <a:off x="687388" y="1143000"/>
            <a:ext cx="5481637" cy="30845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6" name="Google Shape;196;p13:notes"/>
          <p:cNvSpPr txBox="1">
            <a:spLocks noGrp="1"/>
          </p:cNvSpPr>
          <p:nvPr>
            <p:ph type="body" idx="1"/>
          </p:nvPr>
        </p:nvSpPr>
        <p:spPr>
          <a:xfrm>
            <a:off x="685800" y="4400550"/>
            <a:ext cx="5484812" cy="3598862"/>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12</a:t>
            </a:fld>
            <a:endParaRPr lang="en-US"/>
          </a:p>
        </p:txBody>
      </p:sp>
    </p:spTree>
    <p:extLst>
      <p:ext uri="{BB962C8B-B14F-4D97-AF65-F5344CB8AC3E}">
        <p14:creationId xmlns:p14="http://schemas.microsoft.com/office/powerpoint/2010/main" val="153545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400550"/>
            <a:ext cx="5481637" cy="3595687"/>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dirty="0"/>
          </a:p>
        </p:txBody>
      </p:sp>
      <p:sp>
        <p:nvSpPr>
          <p:cNvPr id="43" name="Google Shape;43;p3: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1637" cy="3595687"/>
          </a:xfrm>
          <a:prstGeom prst="rect">
            <a:avLst/>
          </a:prstGeom>
        </p:spPr>
        <p:txBody>
          <a:bodyPr spcFirstLastPara="1" wrap="square" lIns="90000" tIns="46800" rIns="90000" bIns="46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53" name="Google Shape;53;p4: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400550"/>
            <a:ext cx="5481637" cy="3595687"/>
          </a:xfrm>
          <a:prstGeom prst="rect">
            <a:avLst/>
          </a:prstGeom>
        </p:spPr>
        <p:txBody>
          <a:bodyPr spcFirstLastPara="1" wrap="square" lIns="90000" tIns="46800" rIns="90000" bIns="46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74" name="Google Shape;74;p6:notes"/>
          <p:cNvSpPr>
            <a:spLocks noGrp="1" noRot="1" noChangeAspect="1"/>
          </p:cNvSpPr>
          <p:nvPr>
            <p:ph type="sldImg" idx="2"/>
          </p:nvPr>
        </p:nvSpPr>
        <p:spPr>
          <a:xfrm>
            <a:off x="688975" y="1143000"/>
            <a:ext cx="5475288" cy="3081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5</a:t>
            </a:fld>
            <a:endParaRPr lang="en-US"/>
          </a:p>
        </p:txBody>
      </p:sp>
    </p:spTree>
    <p:extLst>
      <p:ext uri="{BB962C8B-B14F-4D97-AF65-F5344CB8AC3E}">
        <p14:creationId xmlns:p14="http://schemas.microsoft.com/office/powerpoint/2010/main" val="331782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6</a:t>
            </a:fld>
            <a:endParaRPr lang="en-US"/>
          </a:p>
        </p:txBody>
      </p:sp>
    </p:spTree>
    <p:extLst>
      <p:ext uri="{BB962C8B-B14F-4D97-AF65-F5344CB8AC3E}">
        <p14:creationId xmlns:p14="http://schemas.microsoft.com/office/powerpoint/2010/main" val="301852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7</a:t>
            </a:fld>
            <a:endParaRPr lang="en-US"/>
          </a:p>
        </p:txBody>
      </p:sp>
    </p:spTree>
    <p:extLst>
      <p:ext uri="{BB962C8B-B14F-4D97-AF65-F5344CB8AC3E}">
        <p14:creationId xmlns:p14="http://schemas.microsoft.com/office/powerpoint/2010/main" val="248359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8</a:t>
            </a:fld>
            <a:endParaRPr lang="en-US"/>
          </a:p>
        </p:txBody>
      </p:sp>
    </p:spTree>
    <p:extLst>
      <p:ext uri="{BB962C8B-B14F-4D97-AF65-F5344CB8AC3E}">
        <p14:creationId xmlns:p14="http://schemas.microsoft.com/office/powerpoint/2010/main" val="285755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1143000"/>
            <a:ext cx="5475288" cy="30813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Quattrocento Sans"/>
              <a:buNone/>
            </a:pPr>
            <a:fld id="{00000000-1234-1234-1234-123412341234}" type="slidenum">
              <a:rPr lang="en-US" sz="1200" b="0" i="0" u="none" smtClean="0">
                <a:solidFill>
                  <a:srgbClr val="000000"/>
                </a:solidFill>
                <a:latin typeface="Quattrocento Sans"/>
                <a:ea typeface="Quattrocento Sans"/>
                <a:cs typeface="Quattrocento Sans"/>
                <a:sym typeface="Quattrocento Sans"/>
              </a:rPr>
              <a:t>9</a:t>
            </a:fld>
            <a:endParaRPr lang="en-US"/>
          </a:p>
        </p:txBody>
      </p:sp>
    </p:spTree>
    <p:extLst>
      <p:ext uri="{BB962C8B-B14F-4D97-AF65-F5344CB8AC3E}">
        <p14:creationId xmlns:p14="http://schemas.microsoft.com/office/powerpoint/2010/main" val="386923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15"/>
          <p:cNvSpPr txBox="1">
            <a:spLocks noGrp="1"/>
          </p:cNvSpPr>
          <p:nvPr>
            <p:ph type="dt" idx="10"/>
          </p:nvPr>
        </p:nvSpPr>
        <p:spPr>
          <a:xfrm>
            <a:off x="457200" y="4767262"/>
            <a:ext cx="2128837" cy="269875"/>
          </a:xfrm>
          <a:prstGeom prst="rect">
            <a:avLst/>
          </a:prstGeom>
          <a:noFill/>
          <a:ln>
            <a:noFill/>
          </a:ln>
        </p:spPr>
        <p:txBody>
          <a:bodyPr spcFirstLastPara="1" wrap="square" lIns="90000" tIns="46800" rIns="90000" bIns="468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4767262"/>
            <a:ext cx="2128837" cy="269875"/>
          </a:xfrm>
          <a:prstGeom prst="rect">
            <a:avLst/>
          </a:prstGeom>
          <a:noFill/>
          <a:ln>
            <a:noFill/>
          </a:ln>
        </p:spPr>
        <p:txBody>
          <a:bodyPr spcFirstLastPara="1" wrap="square" lIns="90000" tIns="46800" rIns="90000" bIns="46800" anchor="ctr" anchorCtr="0">
            <a:noAutofit/>
          </a:bodyPr>
          <a:lstStyle>
            <a:lvl1pPr marL="0" marR="0" lvl="0"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342900">
              <a:buClrTx/>
              <a:buSzTx/>
              <a:defRPr/>
            </a:pPr>
            <a:fld id="{CBAE3FCB-921A-4BF1-ACB0-DCA0FA1AE48E}" type="datetime1">
              <a:rPr lang="ru-RU" sz="900" kern="1200" smtClean="0">
                <a:solidFill>
                  <a:prstClr val="black">
                    <a:tint val="75000"/>
                  </a:prstClr>
                </a:solidFill>
                <a:latin typeface="Calibri"/>
                <a:ea typeface="+mn-ea"/>
                <a:cs typeface="+mn-cs"/>
              </a:rPr>
              <a:pPr defTabSz="342900">
                <a:buClrTx/>
                <a:buSzTx/>
                <a:defRPr/>
              </a:pPr>
              <a:t>25.06.2025</a:t>
            </a:fld>
            <a:endParaRPr lang="ru-RU" sz="900" kern="1200">
              <a:solidFill>
                <a:prstClr val="black">
                  <a:tint val="75000"/>
                </a:prstClr>
              </a:solidFill>
              <a:latin typeface="Calibri"/>
              <a:ea typeface="+mn-ea"/>
              <a:cs typeface="+mn-cs"/>
            </a:endParaRPr>
          </a:p>
        </p:txBody>
      </p:sp>
      <p:sp>
        <p:nvSpPr>
          <p:cNvPr id="5" name="Нижний колонтитул 4"/>
          <p:cNvSpPr>
            <a:spLocks noGrp="1"/>
          </p:cNvSpPr>
          <p:nvPr>
            <p:ph type="ftr" sz="quarter" idx="11"/>
          </p:nvPr>
        </p:nvSpPr>
        <p:spPr/>
        <p:txBody>
          <a:bodyPr/>
          <a:lstStyle/>
          <a:p>
            <a:pPr algn="ctr" defTabSz="342900">
              <a:buClrTx/>
              <a:defRPr/>
            </a:pPr>
            <a:endParaRPr lang="ru-RU" sz="900" kern="1200">
              <a:solidFill>
                <a:prstClr val="black">
                  <a:tint val="75000"/>
                </a:prstClr>
              </a:solidFill>
              <a:latin typeface="Calibri"/>
              <a:ea typeface="+mn-ea"/>
              <a:cs typeface="+mn-cs"/>
            </a:endParaRPr>
          </a:p>
        </p:txBody>
      </p:sp>
      <p:sp>
        <p:nvSpPr>
          <p:cNvPr id="6" name="Номер слайда 5"/>
          <p:cNvSpPr>
            <a:spLocks noGrp="1"/>
          </p:cNvSpPr>
          <p:nvPr>
            <p:ph type="sldNum" sz="quarter" idx="12"/>
          </p:nvPr>
        </p:nvSpPr>
        <p:spPr/>
        <p:txBody>
          <a:bodyPr/>
          <a:lstStyle/>
          <a:p>
            <a:pPr defTabSz="342900">
              <a:buClrTx/>
              <a:buSzTx/>
              <a:defRPr/>
            </a:pPr>
            <a:fld id="{8E06FDDE-E4F9-4208-8C6A-8542501CDFC8}" type="slidenum">
              <a:rPr lang="ru-RU" sz="900" kern="1200" smtClean="0">
                <a:solidFill>
                  <a:prstClr val="black">
                    <a:tint val="75000"/>
                  </a:prstClr>
                </a:solidFill>
                <a:latin typeface="Calibri"/>
                <a:ea typeface="+mn-ea"/>
                <a:cs typeface="+mn-cs"/>
              </a:rPr>
              <a:pPr defTabSz="342900">
                <a:buClrTx/>
                <a:buSzTx/>
                <a:defRPr/>
              </a:pPr>
              <a:t>‹#›</a:t>
            </a:fld>
            <a:endParaRPr lang="ru-RU" sz="900"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0741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
        <p:cNvGrpSpPr/>
        <p:nvPr/>
      </p:nvGrpSpPr>
      <p:grpSpPr>
        <a:xfrm>
          <a:off x="0" y="0"/>
          <a:ext cx="0" cy="0"/>
          <a:chOff x="0" y="0"/>
          <a:chExt cx="0" cy="0"/>
        </a:xfrm>
      </p:grpSpPr>
      <p:sp>
        <p:nvSpPr>
          <p:cNvPr id="13" name="Google Shape;13;p14"/>
          <p:cNvSpPr txBox="1"/>
          <p:nvPr/>
        </p:nvSpPr>
        <p:spPr>
          <a:xfrm>
            <a:off x="3124200" y="4767262"/>
            <a:ext cx="2895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Quattrocento Sans"/>
              <a:ea typeface="Quattrocento Sans"/>
              <a:cs typeface="Quattrocento Sans"/>
              <a:sym typeface="Quattrocento Sans"/>
            </a:endParaRPr>
          </a:p>
        </p:txBody>
      </p:sp>
      <p:sp>
        <p:nvSpPr>
          <p:cNvPr id="14" name="Google Shape;14;p14"/>
          <p:cNvSpPr txBox="1">
            <a:spLocks noGrp="1"/>
          </p:cNvSpPr>
          <p:nvPr>
            <p:ph type="title"/>
          </p:nvPr>
        </p:nvSpPr>
        <p:spPr>
          <a:xfrm>
            <a:off x="457200" y="206375"/>
            <a:ext cx="8224837" cy="852487"/>
          </a:xfrm>
          <a:prstGeom prst="rect">
            <a:avLst/>
          </a:prstGeom>
          <a:noFill/>
          <a:ln>
            <a:noFill/>
          </a:ln>
        </p:spPr>
        <p:txBody>
          <a:bodyPr spcFirstLastPara="1" wrap="square" lIns="90000" tIns="46800" rIns="90000" bIns="46800" anchor="ctr" anchorCtr="0">
            <a:noAutofit/>
          </a:bodyPr>
          <a:lstStyle>
            <a:lvl1pPr marR="0" lvl="0"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1pPr>
            <a:lvl2pPr marR="0" lvl="1"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2pPr>
            <a:lvl3pPr marR="0" lvl="2"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3pPr>
            <a:lvl4pPr marR="0" lvl="3"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4pPr>
            <a:lvl5pPr marR="0" lvl="4"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5pPr>
            <a:lvl6pPr marR="0" lvl="5"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6pPr>
            <a:lvl7pPr marR="0" lvl="6"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7pPr>
            <a:lvl8pPr marR="0" lvl="7"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8pPr>
            <a:lvl9pPr marR="0" lvl="8" algn="ctr" rtl="0">
              <a:spcBef>
                <a:spcPts val="0"/>
              </a:spcBef>
              <a:spcAft>
                <a:spcPts val="0"/>
              </a:spcAft>
              <a:buSzPts val="1400"/>
              <a:buNone/>
              <a:defRPr sz="44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15" name="Google Shape;15;p14"/>
          <p:cNvSpPr txBox="1">
            <a:spLocks noGrp="1"/>
          </p:cNvSpPr>
          <p:nvPr>
            <p:ph type="body" idx="1"/>
          </p:nvPr>
        </p:nvSpPr>
        <p:spPr>
          <a:xfrm>
            <a:off x="457200" y="1200150"/>
            <a:ext cx="8224837" cy="3389312"/>
          </a:xfrm>
          <a:prstGeom prst="rect">
            <a:avLst/>
          </a:prstGeom>
          <a:noFill/>
          <a:ln>
            <a:noFill/>
          </a:ln>
        </p:spPr>
        <p:txBody>
          <a:bodyPr spcFirstLastPara="1" wrap="square" lIns="90000" tIns="46800" rIns="90000" bIns="46800" anchor="t" anchorCtr="0">
            <a:noAutofit/>
          </a:bodyPr>
          <a:lstStyle>
            <a:lvl1pPr marL="457200" marR="0" lvl="0" indent="-228600" algn="l" rtl="0">
              <a:spcBef>
                <a:spcPts val="800"/>
              </a:spcBef>
              <a:spcAft>
                <a:spcPts val="0"/>
              </a:spcAft>
              <a:buSzPts val="1400"/>
              <a:buNone/>
              <a:defRPr sz="3200" b="0" i="0" u="none" strike="noStrike" cap="none">
                <a:solidFill>
                  <a:srgbClr val="000000"/>
                </a:solidFill>
                <a:latin typeface="Quattrocento Sans"/>
                <a:ea typeface="Quattrocento Sans"/>
                <a:cs typeface="Quattrocento Sans"/>
                <a:sym typeface="Quattrocento Sans"/>
              </a:defRPr>
            </a:lvl1pPr>
            <a:lvl2pPr marL="914400" marR="0" lvl="1" indent="-228600" algn="l" rtl="0">
              <a:spcBef>
                <a:spcPts val="700"/>
              </a:spcBef>
              <a:spcAft>
                <a:spcPts val="0"/>
              </a:spcAft>
              <a:buSzPts val="1400"/>
              <a:buNone/>
              <a:defRPr sz="2800" b="0" i="0" u="none" strike="noStrike" cap="none">
                <a:solidFill>
                  <a:srgbClr val="000000"/>
                </a:solidFill>
                <a:latin typeface="Quattrocento Sans"/>
                <a:ea typeface="Quattrocento Sans"/>
                <a:cs typeface="Quattrocento Sans"/>
                <a:sym typeface="Quattrocento Sans"/>
              </a:defRPr>
            </a:lvl2pPr>
            <a:lvl3pPr marL="1371600" marR="0" lvl="2" indent="-228600" algn="l" rtl="0">
              <a:spcBef>
                <a:spcPts val="600"/>
              </a:spcBef>
              <a:spcAft>
                <a:spcPts val="0"/>
              </a:spcAft>
              <a:buSzPts val="1400"/>
              <a:buNone/>
              <a:defRPr sz="2400" b="0" i="0" u="none" strike="noStrike" cap="none">
                <a:solidFill>
                  <a:srgbClr val="000000"/>
                </a:solidFill>
                <a:latin typeface="Quattrocento Sans"/>
                <a:ea typeface="Quattrocento Sans"/>
                <a:cs typeface="Quattrocento Sans"/>
                <a:sym typeface="Quattrocento Sans"/>
              </a:defRPr>
            </a:lvl3pPr>
            <a:lvl4pPr marL="1828800" marR="0" lvl="3" indent="-228600" algn="l" rtl="0">
              <a:spcBef>
                <a:spcPts val="500"/>
              </a:spcBef>
              <a:spcAft>
                <a:spcPts val="0"/>
              </a:spcAft>
              <a:buSzPts val="1400"/>
              <a:buNone/>
              <a:defRPr sz="2000" b="0" i="0" u="none" strike="noStrike" cap="none">
                <a:solidFill>
                  <a:srgbClr val="000000"/>
                </a:solidFill>
                <a:latin typeface="Quattrocento Sans"/>
                <a:ea typeface="Quattrocento Sans"/>
                <a:cs typeface="Quattrocento Sans"/>
                <a:sym typeface="Quattrocento Sans"/>
              </a:defRPr>
            </a:lvl4pPr>
            <a:lvl5pPr marL="2286000" marR="0" lvl="4" indent="-228600" algn="l" rtl="0">
              <a:spcBef>
                <a:spcPts val="500"/>
              </a:spcBef>
              <a:spcAft>
                <a:spcPts val="0"/>
              </a:spcAft>
              <a:buSzPts val="1400"/>
              <a:buNone/>
              <a:defRPr sz="2000" b="0" i="0" u="none" strike="noStrike" cap="none">
                <a:solidFill>
                  <a:srgbClr val="000000"/>
                </a:solidFill>
                <a:latin typeface="Quattrocento Sans"/>
                <a:ea typeface="Quattrocento Sans"/>
                <a:cs typeface="Quattrocento Sans"/>
                <a:sym typeface="Quattrocento Sans"/>
              </a:defRPr>
            </a:lvl5pPr>
            <a:lvl6pPr marL="2743200" marR="0" lvl="5" indent="-228600" algn="l" rtl="0">
              <a:lnSpc>
                <a:spcPct val="100000"/>
              </a:lnSpc>
              <a:spcBef>
                <a:spcPts val="500"/>
              </a:spcBef>
              <a:spcAft>
                <a:spcPts val="0"/>
              </a:spcAft>
              <a:buClr>
                <a:srgbClr val="000000"/>
              </a:buClr>
              <a:buSzPts val="2000"/>
              <a:buFont typeface="Times New Roman"/>
              <a:buNone/>
              <a:defRPr sz="2000" b="0" i="0" u="none" strike="noStrike" cap="none">
                <a:solidFill>
                  <a:srgbClr val="000000"/>
                </a:solidFill>
                <a:latin typeface="Quattrocento Sans"/>
                <a:ea typeface="Quattrocento Sans"/>
                <a:cs typeface="Quattrocento Sans"/>
                <a:sym typeface="Quattrocento Sans"/>
              </a:defRPr>
            </a:lvl6pPr>
            <a:lvl7pPr marL="3200400" marR="0" lvl="6" indent="-228600" algn="l" rtl="0">
              <a:lnSpc>
                <a:spcPct val="100000"/>
              </a:lnSpc>
              <a:spcBef>
                <a:spcPts val="500"/>
              </a:spcBef>
              <a:spcAft>
                <a:spcPts val="0"/>
              </a:spcAft>
              <a:buClr>
                <a:srgbClr val="000000"/>
              </a:buClr>
              <a:buSzPts val="2000"/>
              <a:buFont typeface="Times New Roman"/>
              <a:buNone/>
              <a:defRPr sz="2000" b="0" i="0" u="none" strike="noStrike" cap="none">
                <a:solidFill>
                  <a:srgbClr val="000000"/>
                </a:solidFill>
                <a:latin typeface="Quattrocento Sans"/>
                <a:ea typeface="Quattrocento Sans"/>
                <a:cs typeface="Quattrocento Sans"/>
                <a:sym typeface="Quattrocento Sans"/>
              </a:defRPr>
            </a:lvl7pPr>
            <a:lvl8pPr marL="3657600" marR="0" lvl="7" indent="-228600" algn="l" rtl="0">
              <a:lnSpc>
                <a:spcPct val="100000"/>
              </a:lnSpc>
              <a:spcBef>
                <a:spcPts val="500"/>
              </a:spcBef>
              <a:spcAft>
                <a:spcPts val="0"/>
              </a:spcAft>
              <a:buClr>
                <a:srgbClr val="000000"/>
              </a:buClr>
              <a:buSzPts val="2000"/>
              <a:buFont typeface="Times New Roman"/>
              <a:buNone/>
              <a:defRPr sz="2000" b="0" i="0" u="none" strike="noStrike" cap="none">
                <a:solidFill>
                  <a:srgbClr val="000000"/>
                </a:solidFill>
                <a:latin typeface="Quattrocento Sans"/>
                <a:ea typeface="Quattrocento Sans"/>
                <a:cs typeface="Quattrocento Sans"/>
                <a:sym typeface="Quattrocento Sans"/>
              </a:defRPr>
            </a:lvl8pPr>
            <a:lvl9pPr marL="4114800" marR="0" lvl="8" indent="-228600" algn="l" rtl="0">
              <a:lnSpc>
                <a:spcPct val="100000"/>
              </a:lnSpc>
              <a:spcBef>
                <a:spcPts val="500"/>
              </a:spcBef>
              <a:spcAft>
                <a:spcPts val="0"/>
              </a:spcAft>
              <a:buClr>
                <a:srgbClr val="000000"/>
              </a:buClr>
              <a:buSzPts val="2000"/>
              <a:buFont typeface="Times New Roman"/>
              <a:buNone/>
              <a:defRPr sz="20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16" name="Google Shape;16;p14"/>
          <p:cNvSpPr txBox="1">
            <a:spLocks noGrp="1"/>
          </p:cNvSpPr>
          <p:nvPr>
            <p:ph type="dt" idx="10"/>
          </p:nvPr>
        </p:nvSpPr>
        <p:spPr>
          <a:xfrm>
            <a:off x="457200" y="4767262"/>
            <a:ext cx="2128837" cy="269875"/>
          </a:xfrm>
          <a:prstGeom prst="rect">
            <a:avLst/>
          </a:prstGeom>
          <a:noFill/>
          <a:ln>
            <a:noFill/>
          </a:ln>
        </p:spPr>
        <p:txBody>
          <a:bodyPr spcFirstLastPara="1" wrap="square" lIns="90000" tIns="46800" rIns="90000" bIns="468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Quattrocento Sans"/>
                <a:ea typeface="Quattrocento Sans"/>
                <a:cs typeface="Quattrocento Sans"/>
                <a:sym typeface="Quattrocento Sans"/>
              </a:defRPr>
            </a:lvl1pPr>
            <a:lvl2pPr marR="0" lvl="1"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2pPr>
            <a:lvl3pPr marR="0" lvl="2"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3pPr>
            <a:lvl4pPr marR="0" lvl="3"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4pPr>
            <a:lvl5pPr marR="0" lvl="4"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5pPr>
            <a:lvl6pPr marR="0" lvl="5"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6pPr>
            <a:lvl7pPr marR="0" lvl="6"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7pPr>
            <a:lvl8pPr marR="0" lvl="7"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8pPr>
            <a:lvl9pPr marR="0" lvl="8" algn="l" rtl="0">
              <a:lnSpc>
                <a:spcPct val="100000"/>
              </a:lnSpc>
              <a:spcBef>
                <a:spcPts val="0"/>
              </a:spcBef>
              <a:spcAft>
                <a:spcPts val="0"/>
              </a:spcAft>
              <a:buSzPts val="1400"/>
              <a:buNone/>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17" name="Google Shape;17;p14"/>
          <p:cNvSpPr txBox="1">
            <a:spLocks noGrp="1"/>
          </p:cNvSpPr>
          <p:nvPr>
            <p:ph type="sldNum" idx="12"/>
          </p:nvPr>
        </p:nvSpPr>
        <p:spPr>
          <a:xfrm>
            <a:off x="6553200" y="4767262"/>
            <a:ext cx="2128837" cy="269875"/>
          </a:xfrm>
          <a:prstGeom prst="rect">
            <a:avLst/>
          </a:prstGeom>
          <a:noFill/>
          <a:ln>
            <a:noFill/>
          </a:ln>
        </p:spPr>
        <p:txBody>
          <a:bodyPr spcFirstLastPara="1" wrap="square" lIns="90000" tIns="46800" rIns="90000" bIns="46800" anchor="ctr" anchorCtr="0">
            <a:noAutofit/>
          </a:bodyPr>
          <a:lstStyle>
            <a:lvl1pPr marL="0" marR="0" lvl="0"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
        <p:cNvGrpSpPr/>
        <p:nvPr/>
      </p:nvGrpSpPr>
      <p:grpSpPr>
        <a:xfrm>
          <a:off x="0" y="0"/>
          <a:ext cx="0" cy="0"/>
          <a:chOff x="0" y="0"/>
          <a:chExt cx="0" cy="0"/>
        </a:xfrm>
      </p:grpSpPr>
      <p:pic>
        <p:nvPicPr>
          <p:cNvPr id="26" name="Google Shape;26;p1" descr="Товарный знак inp INSTITUTE OF NUCLEAR PHYSICS — Онлайн база товарных  знаков Республики Казахстан"/>
          <p:cNvPicPr preferRelativeResize="0"/>
          <p:nvPr/>
        </p:nvPicPr>
        <p:blipFill rotWithShape="1">
          <a:blip r:embed="rId3">
            <a:alphaModFix/>
          </a:blip>
          <a:srcRect t="11329"/>
          <a:stretch/>
        </p:blipFill>
        <p:spPr>
          <a:xfrm>
            <a:off x="6925681" y="63325"/>
            <a:ext cx="1688094" cy="927351"/>
          </a:xfrm>
          <a:prstGeom prst="rect">
            <a:avLst/>
          </a:prstGeom>
          <a:noFill/>
          <a:ln>
            <a:noFill/>
          </a:ln>
        </p:spPr>
      </p:pic>
      <p:pic>
        <p:nvPicPr>
          <p:cNvPr id="27" name="Google Shape;27;p1"/>
          <p:cNvPicPr preferRelativeResize="0"/>
          <p:nvPr/>
        </p:nvPicPr>
        <p:blipFill rotWithShape="1">
          <a:blip r:embed="rId4">
            <a:alphaModFix/>
          </a:blip>
          <a:srcRect/>
          <a:stretch/>
        </p:blipFill>
        <p:spPr>
          <a:xfrm>
            <a:off x="383796" y="0"/>
            <a:ext cx="2707355" cy="1054003"/>
          </a:xfrm>
          <a:prstGeom prst="rect">
            <a:avLst/>
          </a:prstGeom>
          <a:noFill/>
          <a:ln>
            <a:noFill/>
          </a:ln>
        </p:spPr>
      </p:pic>
      <p:pic>
        <p:nvPicPr>
          <p:cNvPr id="28" name="Google Shape;28;p1"/>
          <p:cNvPicPr preferRelativeResize="0"/>
          <p:nvPr/>
        </p:nvPicPr>
        <p:blipFill rotWithShape="1">
          <a:blip r:embed="rId5">
            <a:alphaModFix/>
          </a:blip>
          <a:srcRect/>
          <a:stretch/>
        </p:blipFill>
        <p:spPr>
          <a:xfrm>
            <a:off x="3793931" y="241491"/>
            <a:ext cx="1308560" cy="453063"/>
          </a:xfrm>
          <a:prstGeom prst="rect">
            <a:avLst/>
          </a:prstGeom>
          <a:noFill/>
          <a:ln>
            <a:noFill/>
          </a:ln>
        </p:spPr>
      </p:pic>
      <p:sp useBgFill="1">
        <p:nvSpPr>
          <p:cNvPr id="31" name="Google Shape;31;p1"/>
          <p:cNvSpPr txBox="1"/>
          <p:nvPr/>
        </p:nvSpPr>
        <p:spPr>
          <a:xfrm>
            <a:off x="530225" y="1262447"/>
            <a:ext cx="8083550" cy="1449387"/>
          </a:xfrm>
          <a:prstGeom prst="rect">
            <a:avLst/>
          </a:prstGeom>
          <a:ln>
            <a:solidFill>
              <a:schemeClr val="accent3">
                <a:lumMod val="85000"/>
              </a:schemeClr>
            </a:solidFill>
          </a:ln>
        </p:spPr>
        <p:txBody>
          <a:bodyPr spcFirstLastPara="1" wrap="square" lIns="90000" tIns="45000" rIns="90000" bIns="45000" anchor="t" anchorCtr="0">
            <a:noAutofit/>
          </a:bodyPr>
          <a:lstStyle/>
          <a:p>
            <a:pPr lvl="0" algn="ctr">
              <a:buSzPts val="2800"/>
            </a:pPr>
            <a:r>
              <a:rPr lang="en-US" sz="2400" b="1" dirty="0">
                <a:latin typeface="Times New Roman" panose="02020603050405020304" pitchFamily="18" charset="0"/>
                <a:ea typeface="MS PMincho"/>
                <a:cs typeface="Times New Roman" panose="02020603050405020304" pitchFamily="18" charset="0"/>
              </a:rPr>
              <a:t>Conformational dynamics of amyloid-β42 in liposome under varying pH conditions: a combined spectroscopic and computational approach</a:t>
            </a:r>
            <a:endParaRPr sz="2400" b="1" dirty="0">
              <a:latin typeface="Times New Roman" panose="02020603050405020304" pitchFamily="18" charset="0"/>
              <a:ea typeface="MS PMincho"/>
              <a:cs typeface="Times New Roman" panose="02020603050405020304" pitchFamily="18" charset="0"/>
            </a:endParaRPr>
          </a:p>
        </p:txBody>
      </p:sp>
      <p:sp>
        <p:nvSpPr>
          <p:cNvPr id="32" name="Google Shape;32;p1"/>
          <p:cNvSpPr txBox="1"/>
          <p:nvPr/>
        </p:nvSpPr>
        <p:spPr>
          <a:xfrm>
            <a:off x="1276350" y="3028902"/>
            <a:ext cx="7112473" cy="501650"/>
          </a:xfrm>
          <a:prstGeom prst="rect">
            <a:avLst/>
          </a:prstGeom>
          <a:noFill/>
          <a:ln>
            <a:noFill/>
          </a:ln>
        </p:spPr>
        <p:txBody>
          <a:bodyPr spcFirstLastPara="1" wrap="square" lIns="90000" tIns="45000" rIns="90000" bIns="45000" anchor="t" anchorCtr="0">
            <a:noAutofit/>
          </a:bodyPr>
          <a:lstStyle/>
          <a:p>
            <a:pPr lvl="0">
              <a:buSzPts val="1600"/>
            </a:pPr>
            <a:r>
              <a:rPr lang="en-US" sz="1600" b="1" u="sng" dirty="0">
                <a:latin typeface="Times New Roman" panose="02020603050405020304" pitchFamily="18" charset="0"/>
                <a:ea typeface="MS PMincho"/>
                <a:cs typeface="Times New Roman" panose="02020603050405020304" pitchFamily="18" charset="0"/>
              </a:rPr>
              <a:t>Y. </a:t>
            </a:r>
            <a:r>
              <a:rPr lang="en-US" sz="1600" b="1" u="sng" dirty="0" err="1">
                <a:latin typeface="Times New Roman" panose="02020603050405020304" pitchFamily="18" charset="0"/>
                <a:ea typeface="MS PMincho"/>
                <a:cs typeface="Times New Roman" panose="02020603050405020304" pitchFamily="18" charset="0"/>
              </a:rPr>
              <a:t>Arynbek</a:t>
            </a:r>
            <a:r>
              <a:rPr lang="en-US" sz="1600" b="1" dirty="0">
                <a:latin typeface="Times New Roman" panose="02020603050405020304" pitchFamily="18" charset="0"/>
                <a:ea typeface="MS PMincho"/>
                <a:cs typeface="Times New Roman" panose="02020603050405020304" pitchFamily="18" charset="0"/>
              </a:rPr>
              <a:t>, K.A.A. </a:t>
            </a:r>
            <a:r>
              <a:rPr lang="en-US" sz="1600" b="1" dirty="0" err="1">
                <a:latin typeface="Times New Roman" panose="02020603050405020304" pitchFamily="18" charset="0"/>
                <a:ea typeface="MS PMincho"/>
                <a:cs typeface="Times New Roman" panose="02020603050405020304" pitchFamily="18" charset="0"/>
              </a:rPr>
              <a:t>Abdeljawaad</a:t>
            </a:r>
            <a:r>
              <a:rPr lang="en-US" sz="1600" b="1" dirty="0">
                <a:latin typeface="Times New Roman" panose="02020603050405020304" pitchFamily="18" charset="0"/>
                <a:ea typeface="MS PMincho"/>
                <a:cs typeface="Times New Roman" panose="02020603050405020304" pitchFamily="18" charset="0"/>
              </a:rPr>
              <a:t>, H.D. Le, K. </a:t>
            </a:r>
            <a:r>
              <a:rPr lang="en-US" sz="1600" b="1" dirty="0" err="1">
                <a:latin typeface="Times New Roman" panose="02020603050405020304" pitchFamily="18" charset="0"/>
                <a:ea typeface="MS PMincho"/>
                <a:cs typeface="Times New Roman" panose="02020603050405020304" pitchFamily="18" charset="0"/>
              </a:rPr>
              <a:t>Mamatkulov</a:t>
            </a:r>
            <a:r>
              <a:rPr lang="en-US" sz="1600" b="1" dirty="0">
                <a:latin typeface="Times New Roman" panose="02020603050405020304" pitchFamily="18" charset="0"/>
                <a:ea typeface="MS PMincho"/>
                <a:cs typeface="Times New Roman" panose="02020603050405020304" pitchFamily="18" charset="0"/>
              </a:rPr>
              <a:t>, G. </a:t>
            </a:r>
            <a:r>
              <a:rPr lang="en-US" sz="1600" b="1" dirty="0" err="1">
                <a:latin typeface="Times New Roman" panose="02020603050405020304" pitchFamily="18" charset="0"/>
                <a:ea typeface="MS PMincho"/>
                <a:cs typeface="Times New Roman" panose="02020603050405020304" pitchFamily="18" charset="0"/>
              </a:rPr>
              <a:t>Arzumanyan</a:t>
            </a:r>
            <a:endParaRPr lang="en-US" sz="1600" b="1" dirty="0">
              <a:latin typeface="Times New Roman" panose="02020603050405020304" pitchFamily="18" charset="0"/>
              <a:ea typeface="MS PMincho"/>
              <a:cs typeface="Times New Roman" panose="02020603050405020304" pitchFamily="18" charset="0"/>
            </a:endParaRPr>
          </a:p>
          <a:p>
            <a:pPr lvl="0">
              <a:buSzPts val="1600"/>
            </a:pPr>
            <a:r>
              <a:rPr lang="en-US" sz="1600" b="1" dirty="0">
                <a:latin typeface="Times New Roman" panose="02020603050405020304" pitchFamily="18" charset="0"/>
                <a:ea typeface="MS PMincho"/>
                <a:cs typeface="Times New Roman" panose="02020603050405020304" pitchFamily="18" charset="0"/>
              </a:rPr>
              <a:t> </a:t>
            </a:r>
          </a:p>
          <a:p>
            <a:pPr lvl="0">
              <a:buSzPts val="1600"/>
            </a:pPr>
            <a:r>
              <a:rPr lang="en-US" sz="1600" b="1" i="0" u="none" dirty="0">
                <a:solidFill>
                  <a:srgbClr val="000000"/>
                </a:solidFill>
                <a:latin typeface="Times New Roman" panose="02020603050405020304" pitchFamily="18" charset="0"/>
                <a:ea typeface="MS PMincho"/>
                <a:cs typeface="Times New Roman" panose="02020603050405020304" pitchFamily="18" charset="0"/>
                <a:sym typeface="MS PMincho"/>
              </a:rPr>
              <a:t>Department of Raman Spectroscopy, FLNP, JINR</a:t>
            </a:r>
          </a:p>
          <a:p>
            <a:pPr marL="0" marR="0" lvl="0" indent="0" algn="l" rtl="0">
              <a:lnSpc>
                <a:spcPct val="100000"/>
              </a:lnSpc>
              <a:spcBef>
                <a:spcPts val="0"/>
              </a:spcBef>
              <a:spcAft>
                <a:spcPts val="0"/>
              </a:spcAft>
              <a:buClr>
                <a:srgbClr val="000000"/>
              </a:buClr>
              <a:buSzPts val="1600"/>
              <a:buFont typeface="MS PMincho"/>
              <a:buNone/>
            </a:pPr>
            <a:r>
              <a:rPr lang="en-US" sz="1600" b="1" u="sng" dirty="0">
                <a:latin typeface="Times New Roman" panose="02020603050405020304" pitchFamily="18" charset="0"/>
                <a:ea typeface="MS PMincho"/>
                <a:cs typeface="Times New Roman" panose="02020603050405020304" pitchFamily="18" charset="0"/>
                <a:sym typeface="MS PMincho"/>
              </a:rPr>
              <a:t>yersultan@jinr.ru</a:t>
            </a:r>
            <a:endParaRPr u="sng"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7C45CBE0-9AB9-4CB1-BBDF-120886B24723}"/>
              </a:ext>
            </a:extLst>
          </p:cNvPr>
          <p:cNvSpPr/>
          <p:nvPr/>
        </p:nvSpPr>
        <p:spPr>
          <a:xfrm>
            <a:off x="1402622" y="4257266"/>
            <a:ext cx="5724644" cy="646331"/>
          </a:xfrm>
          <a:prstGeom prst="rect">
            <a:avLst/>
          </a:prstGeom>
        </p:spPr>
        <p:txBody>
          <a:bodyPr wrap="none">
            <a:spAutoFit/>
          </a:bodyPr>
          <a:lstStyle/>
          <a:p>
            <a:r>
              <a:rPr lang="en-US" sz="1800" b="1" dirty="0">
                <a:latin typeface="Times New Roman" panose="02020603050405020304" pitchFamily="18" charset="0"/>
                <a:ea typeface="MS PMincho"/>
                <a:cs typeface="Times New Roman" panose="02020603050405020304" pitchFamily="18" charset="0"/>
              </a:rPr>
              <a:t>61st meeting of the PAC for Condensed Matter Physics </a:t>
            </a:r>
          </a:p>
          <a:p>
            <a:pPr algn="ctr"/>
            <a:r>
              <a:rPr lang="en-US" sz="1800" b="1" dirty="0">
                <a:latin typeface="Times New Roman" panose="02020603050405020304" pitchFamily="18" charset="0"/>
                <a:ea typeface="MS PMincho"/>
                <a:cs typeface="Times New Roman" panose="02020603050405020304" pitchFamily="18" charset="0"/>
              </a:rPr>
              <a:t>26/06/2025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2"/>
          <p:cNvSpPr txBox="1"/>
          <p:nvPr/>
        </p:nvSpPr>
        <p:spPr>
          <a:xfrm>
            <a:off x="8578850" y="4865687"/>
            <a:ext cx="565150"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10</a:t>
            </a:fld>
            <a:endParaRPr dirty="0">
              <a:latin typeface="Times New Roman" panose="02020603050405020304" pitchFamily="18" charset="0"/>
              <a:cs typeface="Times New Roman" panose="02020603050405020304" pitchFamily="18" charset="0"/>
            </a:endParaRPr>
          </a:p>
        </p:txBody>
      </p:sp>
      <p:sp>
        <p:nvSpPr>
          <p:cNvPr id="38" name="Google Shape;38;p2"/>
          <p:cNvSpPr txBox="1"/>
          <p:nvPr/>
        </p:nvSpPr>
        <p:spPr>
          <a:xfrm>
            <a:off x="204788" y="1002903"/>
            <a:ext cx="8656637" cy="3139281"/>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1800"/>
              <a:buAutoNum type="arabicPeriod"/>
            </a:pPr>
            <a:r>
              <a:rPr lang="en-US" sz="1800" b="1" i="0" u="none" dirty="0">
                <a:solidFill>
                  <a:schemeClr val="dk1"/>
                </a:solidFill>
                <a:latin typeface="Times New Roman" panose="02020603050405020304" pitchFamily="18" charset="0"/>
                <a:ea typeface="MS PMincho"/>
                <a:cs typeface="Times New Roman" panose="02020603050405020304" pitchFamily="18" charset="0"/>
                <a:sym typeface="MS PMincho"/>
              </a:rPr>
              <a:t>Raman spectroscopy, Circular dichroism and MD are in a good agreement and complementary to </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each other in the case of</a:t>
            </a:r>
            <a:r>
              <a:rPr lang="en-US" sz="1800" b="1" i="0" u="none" dirty="0">
                <a:solidFill>
                  <a:schemeClr val="dk1"/>
                </a:solidFill>
                <a:latin typeface="Times New Roman" panose="02020603050405020304" pitchFamily="18" charset="0"/>
                <a:ea typeface="MS PMincho"/>
                <a:cs typeface="Times New Roman" panose="02020603050405020304" pitchFamily="18" charset="0"/>
                <a:sym typeface="MS PMincho"/>
              </a:rPr>
              <a:t> studying </a:t>
            </a:r>
            <a:r>
              <a:rPr lang="en-US" sz="1800" b="1" dirty="0">
                <a:solidFill>
                  <a:schemeClr val="dk1"/>
                </a:solidFill>
                <a:latin typeface="Times New Roman" panose="02020603050405020304" pitchFamily="18" charset="0"/>
                <a:ea typeface="MS PMincho"/>
                <a:cs typeface="Times New Roman" panose="02020603050405020304" pitchFamily="18" charset="0"/>
              </a:rPr>
              <a:t>the structural dynamics of Aβ42 and its interaction with lipid membranes in the context of Alzheimer's disease</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a:t>
            </a:r>
          </a:p>
          <a:p>
            <a:pPr marL="342900" indent="-342900">
              <a:buClr>
                <a:schemeClr val="dk1"/>
              </a:buClr>
              <a:buSzPts val="1800"/>
              <a:buAutoNum type="arabicPeriod"/>
            </a:pPr>
            <a:endParaRPr lang="en-US" sz="1800" b="1" dirty="0">
              <a:solidFill>
                <a:schemeClr val="dk1"/>
              </a:solidFill>
              <a:latin typeface="Times New Roman" panose="02020603050405020304" pitchFamily="18" charset="0"/>
              <a:ea typeface="MS PMincho"/>
              <a:cs typeface="Times New Roman" panose="02020603050405020304" pitchFamily="18" charset="0"/>
              <a:sym typeface="MS PMincho"/>
            </a:endParaRPr>
          </a:p>
          <a:p>
            <a:pPr marL="342900" indent="-342900">
              <a:buClr>
                <a:schemeClr val="dk1"/>
              </a:buClr>
              <a:buSzPts val="1800"/>
              <a:buAutoNum type="arabicPeriod"/>
            </a:pPr>
            <a:r>
              <a:rPr lang="en-US" sz="1800" b="1" dirty="0">
                <a:solidFill>
                  <a:schemeClr val="tx1"/>
                </a:solidFill>
                <a:latin typeface="Times New Roman" panose="02020603050405020304" pitchFamily="18" charset="0"/>
                <a:ea typeface="MS PMincho"/>
                <a:cs typeface="Times New Roman" panose="02020603050405020304" pitchFamily="18" charset="0"/>
                <a:sym typeface="MS PMincho"/>
              </a:rPr>
              <a:t>All above mentioned methods show that t</a:t>
            </a:r>
            <a:r>
              <a:rPr lang="en-US" sz="1800" b="1" dirty="0">
                <a:solidFill>
                  <a:schemeClr val="tx1"/>
                </a:solidFill>
                <a:latin typeface="Times New Roman" panose="02020603050405020304" pitchFamily="18" charset="0"/>
                <a:ea typeface="MS PMincho"/>
                <a:cs typeface="Times New Roman" panose="02020603050405020304" pitchFamily="18" charset="0"/>
              </a:rPr>
              <a:t>he high αh content observed at low pH suggests that the peptide adopts a more ordered conformation under acidic conditions. </a:t>
            </a:r>
          </a:p>
          <a:p>
            <a:pPr marL="342900" indent="-342900">
              <a:buClr>
                <a:schemeClr val="dk1"/>
              </a:buClr>
              <a:buSzPts val="1800"/>
              <a:buAutoNum type="arabicPeriod"/>
            </a:pPr>
            <a:endParaRPr lang="en-US" sz="1800" b="1" dirty="0">
              <a:solidFill>
                <a:schemeClr val="tx1"/>
              </a:solidFill>
              <a:latin typeface="Times New Roman" panose="02020603050405020304" pitchFamily="18" charset="0"/>
              <a:ea typeface="MS PMincho"/>
              <a:cs typeface="Times New Roman" panose="02020603050405020304" pitchFamily="18" charset="0"/>
            </a:endParaRPr>
          </a:p>
          <a:p>
            <a:pPr marL="342900" indent="-342900">
              <a:buClr>
                <a:schemeClr val="dk1"/>
              </a:buClr>
              <a:buSzPts val="1800"/>
              <a:buAutoNum type="arabicPeriod"/>
            </a:pPr>
            <a:r>
              <a:rPr lang="en-US" sz="1800" b="1" dirty="0">
                <a:solidFill>
                  <a:schemeClr val="tx1"/>
                </a:solidFill>
                <a:latin typeface="Times New Roman" panose="02020603050405020304" pitchFamily="18" charset="0"/>
                <a:ea typeface="MS PMincho"/>
                <a:cs typeface="Times New Roman" panose="02020603050405020304" pitchFamily="18" charset="0"/>
              </a:rPr>
              <a:t>In contrast, as the pH increases, the peptide exhibits greater structural flexibility and disorder, reflected by a higher proportion of </a:t>
            </a:r>
            <a:r>
              <a:rPr lang="en-US" sz="1800" b="1" dirty="0" err="1">
                <a:solidFill>
                  <a:schemeClr val="tx1"/>
                </a:solidFill>
                <a:latin typeface="Times New Roman" panose="02020603050405020304" pitchFamily="18" charset="0"/>
                <a:ea typeface="MS PMincho"/>
                <a:cs typeface="Times New Roman" panose="02020603050405020304" pitchFamily="18" charset="0"/>
              </a:rPr>
              <a:t>rc</a:t>
            </a:r>
            <a:r>
              <a:rPr lang="en-US" sz="1800" b="1" dirty="0">
                <a:solidFill>
                  <a:schemeClr val="tx1"/>
                </a:solidFill>
                <a:latin typeface="Times New Roman" panose="02020603050405020304" pitchFamily="18" charset="0"/>
                <a:ea typeface="MS PMincho"/>
                <a:cs typeface="Times New Roman" panose="02020603050405020304" pitchFamily="18" charset="0"/>
              </a:rPr>
              <a:t> conformations. </a:t>
            </a:r>
            <a:endParaRPr lang="en-US" sz="1800" b="1" dirty="0">
              <a:solidFill>
                <a:schemeClr val="tx1"/>
              </a:solidFill>
              <a:latin typeface="Times New Roman" panose="02020603050405020304" pitchFamily="18" charset="0"/>
              <a:ea typeface="MS PMincho"/>
              <a:cs typeface="Times New Roman" panose="02020603050405020304" pitchFamily="18" charset="0"/>
              <a:sym typeface="MS PMincho"/>
            </a:endParaRPr>
          </a:p>
        </p:txBody>
      </p:sp>
      <p:sp>
        <p:nvSpPr>
          <p:cNvPr id="39" name="Google Shape;39;p2"/>
          <p:cNvSpPr txBox="1"/>
          <p:nvPr/>
        </p:nvSpPr>
        <p:spPr>
          <a:xfrm>
            <a:off x="308768" y="115579"/>
            <a:ext cx="859155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MS PMincho"/>
              <a:buNone/>
            </a:pPr>
            <a:r>
              <a:rPr lang="en-US" sz="2000" b="1" i="0" u="none" dirty="0">
                <a:solidFill>
                  <a:schemeClr val="dk1"/>
                </a:solidFill>
                <a:latin typeface="Times New Roman" panose="02020603050405020304" pitchFamily="18" charset="0"/>
                <a:ea typeface="MS PMincho"/>
                <a:cs typeface="Times New Roman" panose="02020603050405020304" pitchFamily="18" charset="0"/>
                <a:sym typeface="MS PMincho"/>
              </a:rPr>
              <a:t>Conclusion</a:t>
            </a:r>
            <a:endParaRPr sz="1200" dirty="0">
              <a:latin typeface="Times New Roman" panose="02020603050405020304" pitchFamily="18" charset="0"/>
              <a:cs typeface="Times New Roman" panose="02020603050405020304" pitchFamily="18" charset="0"/>
            </a:endParaRPr>
          </a:p>
        </p:txBody>
      </p:sp>
      <p:cxnSp>
        <p:nvCxnSpPr>
          <p:cNvPr id="40" name="Google Shape;40;p2"/>
          <p:cNvCxnSpPr/>
          <p:nvPr/>
        </p:nvCxnSpPr>
        <p:spPr>
          <a:xfrm>
            <a:off x="269875" y="691331"/>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167691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sp>
        <p:nvSpPr>
          <p:cNvPr id="198" name="Google Shape;198;p13"/>
          <p:cNvSpPr txBox="1"/>
          <p:nvPr/>
        </p:nvSpPr>
        <p:spPr>
          <a:xfrm>
            <a:off x="7004050" y="4875212"/>
            <a:ext cx="2128837"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11</a:t>
            </a:fld>
            <a:endParaRPr dirty="0">
              <a:latin typeface="Times New Roman" panose="02020603050405020304" pitchFamily="18" charset="0"/>
              <a:cs typeface="Times New Roman" panose="02020603050405020304" pitchFamily="18" charset="0"/>
            </a:endParaRPr>
          </a:p>
        </p:txBody>
      </p:sp>
      <p:sp>
        <p:nvSpPr>
          <p:cNvPr id="199" name="Google Shape;199;p13"/>
          <p:cNvSpPr txBox="1"/>
          <p:nvPr/>
        </p:nvSpPr>
        <p:spPr>
          <a:xfrm>
            <a:off x="1093908" y="3803781"/>
            <a:ext cx="695618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MS PMincho"/>
              <a:buNone/>
            </a:pPr>
            <a:r>
              <a:rPr lang="en-US" sz="3600" b="0" i="0" u="none" dirty="0">
                <a:solidFill>
                  <a:schemeClr val="dk1"/>
                </a:solidFill>
                <a:latin typeface="Times New Roman" panose="02020603050405020304" pitchFamily="18" charset="0"/>
                <a:ea typeface="MS PMincho"/>
                <a:cs typeface="Times New Roman" panose="02020603050405020304" pitchFamily="18" charset="0"/>
                <a:sym typeface="MS PMincho"/>
              </a:rPr>
              <a:t>Thank you for your kind attention! </a:t>
            </a:r>
            <a:endParaRPr sz="1600" dirty="0">
              <a:latin typeface="Times New Roman" panose="02020603050405020304" pitchFamily="18" charset="0"/>
              <a:cs typeface="Times New Roman" panose="02020603050405020304" pitchFamily="18" charset="0"/>
            </a:endParaRPr>
          </a:p>
        </p:txBody>
      </p:sp>
      <p:pic>
        <p:nvPicPr>
          <p:cNvPr id="1026" name="Picture 2" descr="https://www.nnc.kz/assets/front/img/jinr/jinr.jpg">
            <a:extLst>
              <a:ext uri="{FF2B5EF4-FFF2-40B4-BE49-F238E27FC236}">
                <a16:creationId xmlns:a16="http://schemas.microsoft.com/office/drawing/2014/main" id="{FF71E64B-C50C-459F-87A2-D624BCA0E1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017"/>
            <a:ext cx="9144000" cy="3040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C8298E32-B1B5-4273-9F7E-571A46B91114}"/>
              </a:ext>
            </a:extLst>
          </p:cNvPr>
          <p:cNvPicPr>
            <a:picLocks noChangeAspect="1"/>
          </p:cNvPicPr>
          <p:nvPr/>
        </p:nvPicPr>
        <p:blipFill>
          <a:blip r:embed="rId3"/>
          <a:stretch>
            <a:fillRect/>
          </a:stretch>
        </p:blipFill>
        <p:spPr>
          <a:xfrm>
            <a:off x="310636" y="787710"/>
            <a:ext cx="5839025" cy="4222439"/>
          </a:xfrm>
          <a:prstGeom prst="rect">
            <a:avLst/>
          </a:prstGeom>
        </p:spPr>
      </p:pic>
      <p:sp>
        <p:nvSpPr>
          <p:cNvPr id="2" name="Прямоугольник 1">
            <a:extLst>
              <a:ext uri="{FF2B5EF4-FFF2-40B4-BE49-F238E27FC236}">
                <a16:creationId xmlns:a16="http://schemas.microsoft.com/office/drawing/2014/main" id="{E3F208C8-F597-4B50-B098-80CB24FB336F}"/>
              </a:ext>
            </a:extLst>
          </p:cNvPr>
          <p:cNvSpPr/>
          <p:nvPr/>
        </p:nvSpPr>
        <p:spPr>
          <a:xfrm>
            <a:off x="519548" y="90259"/>
            <a:ext cx="7549066" cy="400110"/>
          </a:xfrm>
          <a:prstGeom prst="rect">
            <a:avLst/>
          </a:prstGeom>
        </p:spPr>
        <p:txBody>
          <a:bodyPr wrap="square">
            <a:spAutoFit/>
          </a:bodyPr>
          <a:lstStyle/>
          <a:p>
            <a:r>
              <a:rPr lang="en-US"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Additional slides: Molecular Dynamics</a:t>
            </a:r>
            <a:r>
              <a:rPr lang="kk-KZ"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 </a:t>
            </a:r>
            <a:r>
              <a:rPr lang="en-US"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RMSD</a:t>
            </a:r>
            <a:endParaRPr lang="ru-RU" sz="2000" dirty="0">
              <a:latin typeface="Times New Roman" panose="02020603050405020304" pitchFamily="18" charset="0"/>
              <a:cs typeface="Times New Roman" panose="02020603050405020304" pitchFamily="18" charset="0"/>
            </a:endParaRPr>
          </a:p>
        </p:txBody>
      </p:sp>
      <p:sp>
        <p:nvSpPr>
          <p:cNvPr id="5" name="Google Shape;198;p13">
            <a:extLst>
              <a:ext uri="{FF2B5EF4-FFF2-40B4-BE49-F238E27FC236}">
                <a16:creationId xmlns:a16="http://schemas.microsoft.com/office/drawing/2014/main" id="{2D5B5CB0-7E29-4199-A3A5-57A8E73F14BD}"/>
              </a:ext>
            </a:extLst>
          </p:cNvPr>
          <p:cNvSpPr txBox="1"/>
          <p:nvPr/>
        </p:nvSpPr>
        <p:spPr>
          <a:xfrm>
            <a:off x="7004050" y="4875212"/>
            <a:ext cx="2128837"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12</a:t>
            </a:fld>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2</a:t>
            </a:fld>
            <a:endParaRPr dirty="0">
              <a:latin typeface="Times New Roman" panose="02020603050405020304" pitchFamily="18" charset="0"/>
              <a:cs typeface="Times New Roman" panose="02020603050405020304" pitchFamily="18" charset="0"/>
            </a:endParaRPr>
          </a:p>
        </p:txBody>
      </p:sp>
      <p:pic>
        <p:nvPicPr>
          <p:cNvPr id="46" name="Google Shape;46;p3" descr="Is Alzheimer's Disease Transmissible?"/>
          <p:cNvPicPr preferRelativeResize="0"/>
          <p:nvPr/>
        </p:nvPicPr>
        <p:blipFill rotWithShape="1">
          <a:blip r:embed="rId3">
            <a:alphaModFix/>
          </a:blip>
          <a:srcRect/>
          <a:stretch/>
        </p:blipFill>
        <p:spPr>
          <a:xfrm>
            <a:off x="206375" y="666106"/>
            <a:ext cx="3690411" cy="2077094"/>
          </a:xfrm>
          <a:prstGeom prst="rect">
            <a:avLst/>
          </a:prstGeom>
          <a:noFill/>
          <a:ln w="9525" cap="flat" cmpd="sng">
            <a:solidFill>
              <a:srgbClr val="A5A5A5"/>
            </a:solidFill>
            <a:prstDash val="solid"/>
            <a:miter lim="800000"/>
            <a:headEnd type="none" w="sm" len="sm"/>
            <a:tailEnd type="none" w="sm" len="sm"/>
          </a:ln>
        </p:spPr>
      </p:pic>
      <p:sp>
        <p:nvSpPr>
          <p:cNvPr id="47" name="Google Shape;47;p3"/>
          <p:cNvSpPr txBox="1"/>
          <p:nvPr/>
        </p:nvSpPr>
        <p:spPr>
          <a:xfrm>
            <a:off x="206375" y="71950"/>
            <a:ext cx="8873231" cy="507791"/>
          </a:xfrm>
          <a:prstGeom prst="rect">
            <a:avLst/>
          </a:prstGeom>
          <a:noFill/>
          <a:ln>
            <a:solidFill>
              <a:schemeClr val="accent3">
                <a:lumMod val="85000"/>
              </a:schemeClr>
            </a:solidFill>
          </a:ln>
        </p:spPr>
        <p:txBody>
          <a:bodyPr spcFirstLastPara="1" wrap="square" lIns="91425" tIns="45700" rIns="91425" bIns="45700" anchor="t" anchorCtr="0">
            <a:spAutoFit/>
          </a:bodyPr>
          <a:lstStyle/>
          <a:p>
            <a:pPr lvl="0">
              <a:lnSpc>
                <a:spcPct val="150000"/>
              </a:lnSpc>
              <a:buClr>
                <a:schemeClr val="dk1"/>
              </a:buClr>
              <a:buSzPts val="1800"/>
            </a:pPr>
            <a:r>
              <a:rPr lang="en-US" sz="1800" b="1" i="0" u="none" dirty="0">
                <a:solidFill>
                  <a:schemeClr val="dk1"/>
                </a:solidFill>
                <a:latin typeface="Times New Roman" panose="02020603050405020304" pitchFamily="18" charset="0"/>
                <a:ea typeface="MS PMincho"/>
                <a:cs typeface="Times New Roman" panose="02020603050405020304" pitchFamily="18" charset="0"/>
                <a:sym typeface="MS PMincho"/>
              </a:rPr>
              <a:t>Why do we investigate </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the a</a:t>
            </a:r>
            <a:r>
              <a:rPr lang="en-US" sz="1800" b="1" dirty="0">
                <a:solidFill>
                  <a:schemeClr val="dk1"/>
                </a:solidFill>
                <a:latin typeface="Times New Roman" panose="02020603050405020304" pitchFamily="18" charset="0"/>
                <a:ea typeface="MS PMincho"/>
                <a:cs typeface="Times New Roman" panose="02020603050405020304" pitchFamily="18" charset="0"/>
              </a:rPr>
              <a:t>myloid-β42</a:t>
            </a:r>
            <a:r>
              <a:rPr lang="en-US" sz="1800" b="1" i="0" u="none" dirty="0">
                <a:solidFill>
                  <a:schemeClr val="dk1"/>
                </a:solidFill>
                <a:latin typeface="Times New Roman" panose="02020603050405020304" pitchFamily="18" charset="0"/>
                <a:ea typeface="MS PMincho"/>
                <a:cs typeface="Times New Roman" panose="02020603050405020304" pitchFamily="18" charset="0"/>
                <a:sym typeface="MS PMincho"/>
              </a:rPr>
              <a:t>? </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Alzheimer Disease. Amyloid Hypothesis.</a:t>
            </a:r>
            <a:endParaRPr dirty="0">
              <a:latin typeface="Times New Roman" panose="02020603050405020304" pitchFamily="18" charset="0"/>
              <a:cs typeface="Times New Roman" panose="02020603050405020304" pitchFamily="18" charset="0"/>
            </a:endParaRPr>
          </a:p>
        </p:txBody>
      </p:sp>
      <p:pic>
        <p:nvPicPr>
          <p:cNvPr id="48" name="Google Shape;48;p3" descr="A critical appraisal of amyloid-β-targeting therapies for Alzheimer disease  | Nature Reviews Neurology"/>
          <p:cNvPicPr preferRelativeResize="0"/>
          <p:nvPr/>
        </p:nvPicPr>
        <p:blipFill rotWithShape="1">
          <a:blip r:embed="rId4">
            <a:alphaModFix/>
          </a:blip>
          <a:srcRect/>
          <a:stretch/>
        </p:blipFill>
        <p:spPr>
          <a:xfrm>
            <a:off x="3979573" y="666106"/>
            <a:ext cx="5100034" cy="4192013"/>
          </a:xfrm>
          <a:prstGeom prst="rect">
            <a:avLst/>
          </a:prstGeom>
          <a:noFill/>
          <a:ln w="9525" cap="flat" cmpd="sng">
            <a:solidFill>
              <a:srgbClr val="A5A5A5"/>
            </a:solidFill>
            <a:prstDash val="solid"/>
            <a:miter lim="800000"/>
            <a:headEnd type="none" w="sm" len="sm"/>
            <a:tailEnd type="none" w="sm" len="sm"/>
          </a:ln>
        </p:spPr>
      </p:pic>
      <p:sp>
        <p:nvSpPr>
          <p:cNvPr id="49" name="Google Shape;49;p3"/>
          <p:cNvSpPr txBox="1"/>
          <p:nvPr/>
        </p:nvSpPr>
        <p:spPr>
          <a:xfrm>
            <a:off x="3979432" y="4857750"/>
            <a:ext cx="5100035" cy="277812"/>
          </a:xfrm>
          <a:prstGeom prst="rect">
            <a:avLst/>
          </a:prstGeom>
          <a:noFill/>
          <a:ln w="9525" cap="flat" cmpd="sng">
            <a:solidFill>
              <a:srgbClr val="A6A6A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S PMincho"/>
              <a:buNone/>
            </a:pPr>
            <a:r>
              <a:rPr lang="en-US" sz="1200" b="0" i="0" u="none" dirty="0">
                <a:solidFill>
                  <a:schemeClr val="dk1"/>
                </a:solidFill>
                <a:latin typeface="Times New Roman" panose="02020603050405020304" pitchFamily="18" charset="0"/>
                <a:ea typeface="MS PMincho"/>
                <a:cs typeface="Times New Roman" panose="02020603050405020304" pitchFamily="18" charset="0"/>
                <a:sym typeface="MS PMincho"/>
              </a:rPr>
              <a:t>https://www.nature.com/articles/s41582-018-0116-6</a:t>
            </a:r>
            <a:endParaRPr dirty="0">
              <a:latin typeface="Times New Roman" panose="02020603050405020304" pitchFamily="18" charset="0"/>
              <a:cs typeface="Times New Roman" panose="02020603050405020304" pitchFamily="18" charset="0"/>
            </a:endParaRPr>
          </a:p>
        </p:txBody>
      </p:sp>
      <p:sp>
        <p:nvSpPr>
          <p:cNvPr id="50" name="Google Shape;50;p3"/>
          <p:cNvSpPr txBox="1"/>
          <p:nvPr/>
        </p:nvSpPr>
        <p:spPr>
          <a:xfrm>
            <a:off x="206375" y="2846062"/>
            <a:ext cx="3690411" cy="2292895"/>
          </a:xfrm>
          <a:prstGeom prst="rect">
            <a:avLst/>
          </a:prstGeom>
          <a:noFill/>
          <a:ln>
            <a:solidFill>
              <a:schemeClr val="bg1">
                <a:lumMod val="85000"/>
              </a:schemeClr>
            </a:solid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en-US" sz="1300" b="1" i="0" u="none" dirty="0">
                <a:solidFill>
                  <a:schemeClr val="dk1"/>
                </a:solidFill>
                <a:latin typeface="Times New Roman" panose="02020603050405020304" pitchFamily="18" charset="0"/>
                <a:ea typeface="MS PMincho"/>
                <a:cs typeface="Times New Roman" panose="02020603050405020304" pitchFamily="18" charset="0"/>
                <a:sym typeface="MS PMincho"/>
              </a:rPr>
              <a:t>Genetic, biochemical, histopathological, biomarker and cognitive studies have suggested that </a:t>
            </a:r>
            <a:r>
              <a:rPr lang="en-US" sz="1300" b="1" i="0" u="sng" dirty="0">
                <a:solidFill>
                  <a:schemeClr val="dk1"/>
                </a:solidFill>
                <a:latin typeface="Times New Roman" panose="02020603050405020304" pitchFamily="18" charset="0"/>
                <a:ea typeface="MS PMincho"/>
                <a:cs typeface="Times New Roman" panose="02020603050405020304" pitchFamily="18" charset="0"/>
                <a:sym typeface="MS PMincho"/>
              </a:rPr>
              <a:t>brain accumulation of the amyloid-β (Aβ) peptide</a:t>
            </a:r>
            <a:r>
              <a:rPr lang="en-US" sz="1300" b="1" i="0" u="none" dirty="0">
                <a:solidFill>
                  <a:schemeClr val="dk1"/>
                </a:solidFill>
                <a:latin typeface="Times New Roman" panose="02020603050405020304" pitchFamily="18" charset="0"/>
                <a:ea typeface="MS PMincho"/>
                <a:cs typeface="Times New Roman" panose="02020603050405020304" pitchFamily="18" charset="0"/>
                <a:sym typeface="MS PMincho"/>
              </a:rPr>
              <a:t> is </a:t>
            </a:r>
            <a:r>
              <a:rPr lang="en-US" sz="1300" b="1" i="0" u="none" dirty="0">
                <a:solidFill>
                  <a:srgbClr val="FF0000"/>
                </a:solidFill>
                <a:latin typeface="Times New Roman" panose="02020603050405020304" pitchFamily="18" charset="0"/>
                <a:ea typeface="MS PMincho"/>
                <a:cs typeface="Times New Roman" panose="02020603050405020304" pitchFamily="18" charset="0"/>
                <a:sym typeface="MS PMincho"/>
              </a:rPr>
              <a:t>the initial event </a:t>
            </a:r>
            <a:r>
              <a:rPr lang="en-US" sz="1300" b="1" i="0" u="none" dirty="0">
                <a:solidFill>
                  <a:schemeClr val="dk1"/>
                </a:solidFill>
                <a:latin typeface="Times New Roman" panose="02020603050405020304" pitchFamily="18" charset="0"/>
                <a:ea typeface="MS PMincho"/>
                <a:cs typeface="Times New Roman" panose="02020603050405020304" pitchFamily="18" charset="0"/>
                <a:sym typeface="MS PMincho"/>
              </a:rPr>
              <a:t>in the </a:t>
            </a:r>
            <a:r>
              <a:rPr lang="en-US" sz="1300" b="1" i="0" u="none" dirty="0">
                <a:solidFill>
                  <a:schemeClr val="dk1"/>
                </a:solidFill>
                <a:highlight>
                  <a:srgbClr val="FFFF00"/>
                </a:highlight>
                <a:latin typeface="Times New Roman" panose="02020603050405020304" pitchFamily="18" charset="0"/>
                <a:ea typeface="MS PMincho"/>
                <a:cs typeface="Times New Roman" panose="02020603050405020304" pitchFamily="18" charset="0"/>
                <a:sym typeface="MS PMincho"/>
              </a:rPr>
              <a:t>Alzheimer disease (AD) </a:t>
            </a:r>
            <a:r>
              <a:rPr lang="en-US" sz="1300" b="1" i="0" u="none" dirty="0">
                <a:solidFill>
                  <a:schemeClr val="dk1"/>
                </a:solidFill>
                <a:latin typeface="Times New Roman" panose="02020603050405020304" pitchFamily="18" charset="0"/>
                <a:ea typeface="MS PMincho"/>
                <a:cs typeface="Times New Roman" panose="02020603050405020304" pitchFamily="18" charset="0"/>
                <a:sym typeface="MS PMincho"/>
              </a:rPr>
              <a:t>process. </a:t>
            </a:r>
          </a:p>
          <a:p>
            <a:pPr marL="171450" marR="0" lvl="0" indent="-171450" algn="l" rtl="0">
              <a:lnSpc>
                <a:spcPct val="100000"/>
              </a:lnSpc>
              <a:spcBef>
                <a:spcPts val="0"/>
              </a:spcBef>
              <a:spcAft>
                <a:spcPts val="0"/>
              </a:spcAft>
              <a:buClr>
                <a:schemeClr val="dk1"/>
              </a:buClr>
              <a:buSzPts val="1200"/>
              <a:buFont typeface="Noto Sans Symbols"/>
              <a:buChar char="⮚"/>
            </a:pPr>
            <a:endParaRPr sz="1300" b="1" i="0" u="none" dirty="0">
              <a:solidFill>
                <a:schemeClr val="dk1"/>
              </a:solidFill>
              <a:latin typeface="Times New Roman" panose="02020603050405020304" pitchFamily="18" charset="0"/>
              <a:ea typeface="MS PMincho"/>
              <a:cs typeface="Times New Roman" panose="02020603050405020304" pitchFamily="18" charset="0"/>
              <a:sym typeface="MS PMincho"/>
            </a:endParaRPr>
          </a:p>
          <a:p>
            <a:pPr marL="171450" marR="0" lvl="0" indent="-171450" algn="l" rtl="0">
              <a:lnSpc>
                <a:spcPct val="100000"/>
              </a:lnSpc>
              <a:spcBef>
                <a:spcPts val="0"/>
              </a:spcBef>
              <a:spcAft>
                <a:spcPts val="0"/>
              </a:spcAft>
              <a:buClr>
                <a:schemeClr val="dk1"/>
              </a:buClr>
              <a:buSzPts val="1200"/>
              <a:buFont typeface="Noto Sans Symbols"/>
              <a:buChar char="⮚"/>
            </a:pPr>
            <a:r>
              <a:rPr lang="en-US" sz="1300" b="1" i="0" u="none" dirty="0">
                <a:solidFill>
                  <a:schemeClr val="dk1"/>
                </a:solidFill>
                <a:latin typeface="Times New Roman" panose="02020603050405020304" pitchFamily="18" charset="0"/>
                <a:ea typeface="MS PMincho"/>
                <a:cs typeface="Times New Roman" panose="02020603050405020304" pitchFamily="18" charset="0"/>
                <a:sym typeface="MS PMincho"/>
              </a:rPr>
              <a:t>As accumulation of Aβ in the brain starts 15–20 years before the onset of clinical symptoms, drugs are now being tested in preclinical or asymptomatic stages of AD and in cognitively healthy individuals at risk of AD.</a:t>
            </a:r>
            <a:endParaRPr sz="13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77260DEF-7ED0-4E1F-B559-DF0538D748C4}"/>
              </a:ext>
            </a:extLst>
          </p:cNvPr>
          <p:cNvPicPr>
            <a:picLocks noChangeAspect="1"/>
          </p:cNvPicPr>
          <p:nvPr/>
        </p:nvPicPr>
        <p:blipFill>
          <a:blip r:embed="rId5"/>
          <a:stretch/>
        </p:blipFill>
        <p:spPr bwMode="auto">
          <a:xfrm>
            <a:off x="3979292" y="3166934"/>
            <a:ext cx="1781074" cy="1690816"/>
          </a:xfrm>
          <a:prstGeom prst="rect">
            <a:avLst/>
          </a:prstGeom>
          <a:noFill/>
        </p:spPr>
      </p:pic>
      <p:sp>
        <p:nvSpPr>
          <p:cNvPr id="9" name="Стрелка вправо 26">
            <a:extLst>
              <a:ext uri="{FF2B5EF4-FFF2-40B4-BE49-F238E27FC236}">
                <a16:creationId xmlns:a16="http://schemas.microsoft.com/office/drawing/2014/main" id="{CAE2A254-57AB-4255-8345-15172D4857CA}"/>
              </a:ext>
            </a:extLst>
          </p:cNvPr>
          <p:cNvSpPr/>
          <p:nvPr/>
        </p:nvSpPr>
        <p:spPr bwMode="auto">
          <a:xfrm rot="1916998" flipV="1">
            <a:off x="2422544" y="1647416"/>
            <a:ext cx="443189" cy="63006"/>
          </a:xfrm>
          <a:prstGeom prst="rightArrow">
            <a:avLst>
              <a:gd name="adj1" fmla="val 50000"/>
              <a:gd name="adj2" fmla="val 50000"/>
            </a:avLst>
          </a:prstGeom>
          <a:no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a:pPr algn="ctr">
              <a:defRPr/>
            </a:pPr>
            <a:endParaRPr lang="ru-RU" sz="1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3</a:t>
            </a:fld>
            <a:endParaRPr dirty="0">
              <a:latin typeface="Times New Roman" panose="02020603050405020304" pitchFamily="18" charset="0"/>
              <a:cs typeface="Times New Roman" panose="02020603050405020304" pitchFamily="18" charset="0"/>
            </a:endParaRPr>
          </a:p>
        </p:txBody>
      </p:sp>
      <p:sp>
        <p:nvSpPr>
          <p:cNvPr id="56" name="Google Shape;56;p4"/>
          <p:cNvSpPr txBox="1"/>
          <p:nvPr/>
        </p:nvSpPr>
        <p:spPr>
          <a:xfrm>
            <a:off x="126937" y="78375"/>
            <a:ext cx="8931300" cy="507791"/>
          </a:xfrm>
          <a:prstGeom prst="rect">
            <a:avLst/>
          </a:prstGeom>
          <a:noFill/>
          <a:ln>
            <a:solidFill>
              <a:schemeClr val="accent3">
                <a:lumMod val="85000"/>
              </a:schemeClr>
            </a:solidFill>
          </a:ln>
        </p:spPr>
        <p:txBody>
          <a:bodyPr spcFirstLastPara="1" wrap="square" lIns="91425" tIns="45700" rIns="91425" bIns="45700" anchor="t" anchorCtr="0">
            <a:spAutoFit/>
          </a:bodyPr>
          <a:lstStyle/>
          <a:p>
            <a:pPr>
              <a:lnSpc>
                <a:spcPct val="150000"/>
              </a:lnSpc>
              <a:buClr>
                <a:schemeClr val="dk1"/>
              </a:buClr>
              <a:buSzPts val="1800"/>
            </a:pPr>
            <a:r>
              <a:rPr lang="en-US" sz="1800" b="1" i="0" u="none" dirty="0">
                <a:solidFill>
                  <a:schemeClr val="dk1"/>
                </a:solidFill>
                <a:latin typeface="Times New Roman" panose="02020603050405020304" pitchFamily="18" charset="0"/>
                <a:ea typeface="MS PMincho"/>
                <a:cs typeface="Times New Roman" panose="02020603050405020304" pitchFamily="18" charset="0"/>
                <a:sym typeface="MS PMincho"/>
              </a:rPr>
              <a:t> </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Why do we investigate the a</a:t>
            </a:r>
            <a:r>
              <a:rPr lang="en-US" sz="1800" b="1" dirty="0">
                <a:solidFill>
                  <a:schemeClr val="dk1"/>
                </a:solidFill>
                <a:latin typeface="Times New Roman" panose="02020603050405020304" pitchFamily="18" charset="0"/>
                <a:ea typeface="MS PMincho"/>
                <a:cs typeface="Times New Roman" panose="02020603050405020304" pitchFamily="18" charset="0"/>
              </a:rPr>
              <a:t>myloid-β42</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 Alzheimer Disease. Amyloid Hypothesis.</a:t>
            </a:r>
            <a:endParaRPr lang="en-US" sz="1800" dirty="0">
              <a:latin typeface="Times New Roman" panose="02020603050405020304" pitchFamily="18" charset="0"/>
              <a:cs typeface="Times New Roman" panose="02020603050405020304" pitchFamily="18" charset="0"/>
            </a:endParaRPr>
          </a:p>
        </p:txBody>
      </p:sp>
      <p:pic>
        <p:nvPicPr>
          <p:cNvPr id="57" name="Google Shape;57;p4" descr="A critical appraisal of amyloid-β-targeting therapies for Alzheimer disease  | Nature Reviews Neurology"/>
          <p:cNvPicPr preferRelativeResize="0"/>
          <p:nvPr/>
        </p:nvPicPr>
        <p:blipFill rotWithShape="1">
          <a:blip r:embed="rId3">
            <a:alphaModFix/>
          </a:blip>
          <a:srcRect/>
          <a:stretch/>
        </p:blipFill>
        <p:spPr>
          <a:xfrm>
            <a:off x="4048125" y="666106"/>
            <a:ext cx="5010112" cy="4192013"/>
          </a:xfrm>
          <a:prstGeom prst="rect">
            <a:avLst/>
          </a:prstGeom>
          <a:noFill/>
          <a:ln w="9525" cap="flat" cmpd="sng">
            <a:solidFill>
              <a:srgbClr val="A5A5A5"/>
            </a:solidFill>
            <a:prstDash val="solid"/>
            <a:miter lim="800000"/>
            <a:headEnd type="none" w="sm" len="sm"/>
            <a:tailEnd type="none" w="sm" len="sm"/>
          </a:ln>
        </p:spPr>
      </p:pic>
      <p:sp>
        <p:nvSpPr>
          <p:cNvPr id="58" name="Google Shape;58;p4"/>
          <p:cNvSpPr txBox="1"/>
          <p:nvPr/>
        </p:nvSpPr>
        <p:spPr>
          <a:xfrm>
            <a:off x="4048124" y="4857750"/>
            <a:ext cx="5010111" cy="277812"/>
          </a:xfrm>
          <a:prstGeom prst="rect">
            <a:avLst/>
          </a:prstGeom>
          <a:noFill/>
          <a:ln w="9525" cap="flat" cmpd="sng">
            <a:solidFill>
              <a:srgbClr val="A6A6A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MS PMincho"/>
              <a:buNone/>
            </a:pPr>
            <a:r>
              <a:rPr lang="en-US" sz="1200" b="0" i="0" u="none" dirty="0">
                <a:solidFill>
                  <a:schemeClr val="dk1"/>
                </a:solidFill>
                <a:latin typeface="Times New Roman" panose="02020603050405020304" pitchFamily="18" charset="0"/>
                <a:ea typeface="MS PMincho"/>
                <a:cs typeface="Times New Roman" panose="02020603050405020304" pitchFamily="18" charset="0"/>
                <a:sym typeface="MS PMincho"/>
              </a:rPr>
              <a:t>https://www.nature.com/articles/s41582-018-0116-6</a:t>
            </a:r>
            <a:endParaRPr dirty="0">
              <a:latin typeface="Times New Roman" panose="02020603050405020304" pitchFamily="18" charset="0"/>
              <a:cs typeface="Times New Roman" panose="02020603050405020304" pitchFamily="18" charset="0"/>
            </a:endParaRPr>
          </a:p>
        </p:txBody>
      </p:sp>
      <p:pic>
        <p:nvPicPr>
          <p:cNvPr id="59" name="Google Shape;59;p4"/>
          <p:cNvPicPr preferRelativeResize="0"/>
          <p:nvPr/>
        </p:nvPicPr>
        <p:blipFill rotWithShape="1">
          <a:blip r:embed="rId4">
            <a:alphaModFix/>
          </a:blip>
          <a:srcRect r="82812" b="50088"/>
          <a:stretch/>
        </p:blipFill>
        <p:spPr>
          <a:xfrm>
            <a:off x="902297" y="3848457"/>
            <a:ext cx="909727" cy="972780"/>
          </a:xfrm>
          <a:prstGeom prst="rect">
            <a:avLst/>
          </a:prstGeom>
          <a:noFill/>
          <a:ln>
            <a:noFill/>
          </a:ln>
        </p:spPr>
      </p:pic>
      <p:pic>
        <p:nvPicPr>
          <p:cNvPr id="61" name="Google Shape;61;p4"/>
          <p:cNvPicPr preferRelativeResize="0"/>
          <p:nvPr/>
        </p:nvPicPr>
        <p:blipFill rotWithShape="1">
          <a:blip r:embed="rId5">
            <a:alphaModFix/>
          </a:blip>
          <a:srcRect l="15549" t="8320" r="11144" b="7025"/>
          <a:stretch/>
        </p:blipFill>
        <p:spPr>
          <a:xfrm>
            <a:off x="387214" y="666750"/>
            <a:ext cx="2137997" cy="2990850"/>
          </a:xfrm>
          <a:prstGeom prst="rect">
            <a:avLst/>
          </a:prstGeom>
          <a:noFill/>
          <a:ln w="19050" cap="flat" cmpd="sng">
            <a:solidFill>
              <a:srgbClr val="FF0000"/>
            </a:solidFill>
            <a:prstDash val="solid"/>
            <a:miter lim="800000"/>
            <a:headEnd type="none" w="sm" len="sm"/>
            <a:tailEnd type="none" w="sm" len="sm"/>
          </a:ln>
        </p:spPr>
      </p:pic>
      <p:sp>
        <p:nvSpPr>
          <p:cNvPr id="62" name="Google Shape;62;p4"/>
          <p:cNvSpPr txBox="1"/>
          <p:nvPr/>
        </p:nvSpPr>
        <p:spPr>
          <a:xfrm>
            <a:off x="6688225" y="3063798"/>
            <a:ext cx="360362" cy="495300"/>
          </a:xfrm>
          <a:prstGeom prst="rect">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cxnSp>
        <p:nvCxnSpPr>
          <p:cNvPr id="63" name="Google Shape;63;p4"/>
          <p:cNvCxnSpPr>
            <a:cxnSpLocks/>
          </p:cNvCxnSpPr>
          <p:nvPr/>
        </p:nvCxnSpPr>
        <p:spPr>
          <a:xfrm>
            <a:off x="2544313" y="666106"/>
            <a:ext cx="4504274" cy="2397692"/>
          </a:xfrm>
          <a:prstGeom prst="straightConnector1">
            <a:avLst/>
          </a:prstGeom>
          <a:noFill/>
          <a:ln w="12700" cap="flat" cmpd="sng">
            <a:solidFill>
              <a:srgbClr val="FF0000"/>
            </a:solidFill>
            <a:prstDash val="solid"/>
            <a:miter lim="800000"/>
            <a:headEnd type="none" w="med" len="med"/>
            <a:tailEnd type="none" w="med" len="med"/>
          </a:ln>
        </p:spPr>
      </p:cxnSp>
      <p:cxnSp>
        <p:nvCxnSpPr>
          <p:cNvPr id="64" name="Google Shape;64;p4"/>
          <p:cNvCxnSpPr>
            <a:cxnSpLocks/>
          </p:cNvCxnSpPr>
          <p:nvPr/>
        </p:nvCxnSpPr>
        <p:spPr>
          <a:xfrm flipV="1">
            <a:off x="2525211" y="3559100"/>
            <a:ext cx="4163014" cy="98500"/>
          </a:xfrm>
          <a:prstGeom prst="straightConnector1">
            <a:avLst/>
          </a:prstGeom>
          <a:noFill/>
          <a:ln w="12700" cap="flat" cmpd="sng">
            <a:solidFill>
              <a:srgbClr val="FF0000"/>
            </a:solidFill>
            <a:prstDash val="solid"/>
            <a:miter lim="800000"/>
            <a:headEnd type="none" w="med" len="med"/>
            <a:tailEnd type="none" w="med" len="med"/>
          </a:ln>
        </p:spPr>
      </p:cxnSp>
      <p:sp>
        <p:nvSpPr>
          <p:cNvPr id="65" name="Google Shape;65;p4"/>
          <p:cNvSpPr txBox="1"/>
          <p:nvPr/>
        </p:nvSpPr>
        <p:spPr>
          <a:xfrm>
            <a:off x="2772781" y="1014365"/>
            <a:ext cx="95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ECE5"/>
              </a:buClr>
              <a:buSzPts val="1800"/>
              <a:buFont typeface="Quattrocento Sans"/>
              <a:buNone/>
            </a:pPr>
            <a:r>
              <a:rPr lang="en-US" sz="1800" b="0" i="0" u="none" dirty="0">
                <a:solidFill>
                  <a:srgbClr val="5AECE5"/>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water</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6" name="Google Shape;66;p4"/>
          <p:cNvSpPr txBox="1"/>
          <p:nvPr/>
        </p:nvSpPr>
        <p:spPr>
          <a:xfrm>
            <a:off x="2823203" y="1864488"/>
            <a:ext cx="1028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Quattrocento Sans"/>
              <a:buNone/>
            </a:pPr>
            <a:r>
              <a:rPr lang="en-US" sz="1800" b="0" i="0" u="none" dirty="0">
                <a:solidFill>
                  <a:srgbClr val="7F7F7F"/>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Lipid </a:t>
            </a:r>
            <a:endParaRPr dirty="0">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rtl="0">
              <a:lnSpc>
                <a:spcPct val="100000"/>
              </a:lnSpc>
              <a:spcBef>
                <a:spcPts val="0"/>
              </a:spcBef>
              <a:spcAft>
                <a:spcPts val="0"/>
              </a:spcAft>
              <a:buClr>
                <a:srgbClr val="7F7F7F"/>
              </a:buClr>
              <a:buSzPts val="1800"/>
              <a:buFont typeface="Quattrocento Sans"/>
              <a:buNone/>
            </a:pPr>
            <a:r>
              <a:rPr lang="en-US" sz="1800" b="0" i="0" u="none" dirty="0">
                <a:solidFill>
                  <a:srgbClr val="7F7F7F"/>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bilayer</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 name="Google Shape;67;p4"/>
          <p:cNvSpPr txBox="1"/>
          <p:nvPr/>
        </p:nvSpPr>
        <p:spPr>
          <a:xfrm>
            <a:off x="2819614" y="3032908"/>
            <a:ext cx="1028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AECE5"/>
              </a:buClr>
              <a:buSzPts val="1800"/>
              <a:buFont typeface="Quattrocento Sans"/>
              <a:buNone/>
            </a:pPr>
            <a:r>
              <a:rPr lang="en-US" sz="1800" b="0" i="0" u="none" dirty="0">
                <a:solidFill>
                  <a:srgbClr val="5AECE5"/>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water</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8" name="Google Shape;68;p4"/>
          <p:cNvSpPr txBox="1"/>
          <p:nvPr/>
        </p:nvSpPr>
        <p:spPr>
          <a:xfrm>
            <a:off x="699423" y="4777238"/>
            <a:ext cx="1513578" cy="3678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800"/>
              <a:buFont typeface="Quattrocento Sans"/>
              <a:buNone/>
            </a:pPr>
            <a:r>
              <a:rPr lang="en-US" sz="1800" b="1" i="0" u="none"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liposome</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70" name="Google Shape;70;p4"/>
          <p:cNvSpPr txBox="1"/>
          <p:nvPr/>
        </p:nvSpPr>
        <p:spPr>
          <a:xfrm>
            <a:off x="2787353" y="1290438"/>
            <a:ext cx="110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FF"/>
              </a:buClr>
              <a:buSzPts val="1800"/>
              <a:buFont typeface="Quattrocento Sans"/>
              <a:buNone/>
            </a:pPr>
            <a:r>
              <a:rPr lang="en-US" sz="1800" b="0" i="0" u="none"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sodium</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71" name="Google Shape;71;p4"/>
          <p:cNvSpPr txBox="1"/>
          <p:nvPr/>
        </p:nvSpPr>
        <p:spPr>
          <a:xfrm>
            <a:off x="2823203" y="2736279"/>
            <a:ext cx="110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Quattrocento Sans"/>
              <a:buNone/>
            </a:pPr>
            <a:r>
              <a:rPr lang="en-US" sz="1800" b="0" i="0" u="none"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sym typeface="Quattrocento Sans"/>
              </a:rPr>
              <a:t>chlorine</a:t>
            </a:r>
            <a:endParaRPr dirty="0">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1028" name="Picture 4" descr="Microscope 100x-liposomes, manual stirring | Download Scientific Diagram">
            <a:extLst>
              <a:ext uri="{FF2B5EF4-FFF2-40B4-BE49-F238E27FC236}">
                <a16:creationId xmlns:a16="http://schemas.microsoft.com/office/drawing/2014/main" id="{95C0E41C-0A02-434B-A7FD-665B6D8945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208" t="32604" r="1446"/>
          <a:stretch/>
        </p:blipFill>
        <p:spPr bwMode="auto">
          <a:xfrm>
            <a:off x="2570124" y="3769579"/>
            <a:ext cx="1359314" cy="1269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4</a:t>
            </a:fld>
            <a:endParaRPr dirty="0">
              <a:latin typeface="Times New Roman" panose="02020603050405020304" pitchFamily="18" charset="0"/>
              <a:cs typeface="Times New Roman" panose="02020603050405020304" pitchFamily="18" charset="0"/>
            </a:endParaRPr>
          </a:p>
        </p:txBody>
      </p:sp>
      <p:sp>
        <p:nvSpPr>
          <p:cNvPr id="77" name="Google Shape;77;p6"/>
          <p:cNvSpPr txBox="1"/>
          <p:nvPr/>
        </p:nvSpPr>
        <p:spPr>
          <a:xfrm>
            <a:off x="111126" y="94848"/>
            <a:ext cx="8968480" cy="369291"/>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Application of Raman spectroscopy and Circular dichroism</a:t>
            </a:r>
            <a:r>
              <a:rPr lang="ru-RU" sz="1800" b="1" dirty="0">
                <a:solidFill>
                  <a:schemeClr val="dk1"/>
                </a:solidFill>
                <a:latin typeface="Times New Roman" panose="02020603050405020304" pitchFamily="18" charset="0"/>
                <a:ea typeface="MS PMincho"/>
                <a:cs typeface="Times New Roman" panose="02020603050405020304" pitchFamily="18" charset="0"/>
                <a:sym typeface="MS PMincho"/>
              </a:rPr>
              <a:t>(</a:t>
            </a:r>
            <a:r>
              <a:rPr lang="en-US" sz="1800" b="1" dirty="0">
                <a:solidFill>
                  <a:schemeClr val="dk1"/>
                </a:solidFill>
                <a:latin typeface="Times New Roman" panose="02020603050405020304" pitchFamily="18" charset="0"/>
                <a:ea typeface="MS PMincho"/>
                <a:cs typeface="Times New Roman" panose="02020603050405020304" pitchFamily="18" charset="0"/>
                <a:sym typeface="MS PMincho"/>
              </a:rPr>
              <a:t>CD</a:t>
            </a:r>
            <a:r>
              <a:rPr lang="ru-RU" sz="1800" b="1" dirty="0">
                <a:solidFill>
                  <a:schemeClr val="dk1"/>
                </a:solidFill>
                <a:latin typeface="Times New Roman" panose="02020603050405020304" pitchFamily="18" charset="0"/>
                <a:ea typeface="MS PMincho"/>
                <a:cs typeface="Times New Roman" panose="02020603050405020304" pitchFamily="18" charset="0"/>
                <a:sym typeface="MS PMincho"/>
              </a:rPr>
              <a:t>)</a:t>
            </a:r>
            <a:endParaRPr sz="1800" b="1" i="0" u="none" dirty="0">
              <a:solidFill>
                <a:schemeClr val="dk1"/>
              </a:solidFill>
              <a:latin typeface="Times New Roman" panose="02020603050405020304" pitchFamily="18" charset="0"/>
              <a:ea typeface="MS PMincho"/>
              <a:cs typeface="Times New Roman" panose="02020603050405020304" pitchFamily="18" charset="0"/>
              <a:sym typeface="MS PMincho"/>
            </a:endParaRPr>
          </a:p>
        </p:txBody>
      </p:sp>
      <p:pic>
        <p:nvPicPr>
          <p:cNvPr id="3074" name="Picture 2" descr="Kinetics &amp; Spectroscopy | MOS-500">
            <a:extLst>
              <a:ext uri="{FF2B5EF4-FFF2-40B4-BE49-F238E27FC236}">
                <a16:creationId xmlns:a16="http://schemas.microsoft.com/office/drawing/2014/main" id="{9090A733-7509-4252-BC6C-D565A1284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792" y="741138"/>
            <a:ext cx="3321599" cy="1779429"/>
          </a:xfrm>
          <a:prstGeom prst="rect">
            <a:avLst/>
          </a:prstGeom>
          <a:gradFill flip="none" rotWithShape="1">
            <a:gsLst>
              <a:gs pos="0">
                <a:schemeClr val="accent3">
                  <a:lumMod val="89000"/>
                </a:schemeClr>
              </a:gs>
              <a:gs pos="49348">
                <a:srgbClr val="E3E3E3"/>
              </a:gs>
              <a:gs pos="52000">
                <a:schemeClr val="accent3">
                  <a:lumMod val="89000"/>
                </a:schemeClr>
              </a:gs>
              <a:gs pos="69000">
                <a:schemeClr val="accent3">
                  <a:lumMod val="75000"/>
                </a:schemeClr>
              </a:gs>
              <a:gs pos="88000">
                <a:schemeClr val="accent3">
                  <a:lumMod val="70000"/>
                </a:schemeClr>
              </a:gs>
            </a:gsLst>
            <a:path path="circle">
              <a:fillToRect l="50000" t="50000" r="50000" b="50000"/>
            </a:path>
            <a:tileRect/>
          </a:gradFill>
          <a:extLst/>
        </p:spPr>
      </p:pic>
      <p:pic>
        <p:nvPicPr>
          <p:cNvPr id="3082" name="Picture 10" descr="ISA - The CD1 beam line on ASTRID">
            <a:extLst>
              <a:ext uri="{FF2B5EF4-FFF2-40B4-BE49-F238E27FC236}">
                <a16:creationId xmlns:a16="http://schemas.microsoft.com/office/drawing/2014/main" id="{83F88579-44DF-4787-8BA9-39AA2371B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035" y="3121925"/>
            <a:ext cx="3321599" cy="1579397"/>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53909586-8E34-4D3D-BC80-D0D76455340F}"/>
              </a:ext>
            </a:extLst>
          </p:cNvPr>
          <p:cNvPicPr>
            <a:picLocks noChangeAspect="1"/>
          </p:cNvPicPr>
          <p:nvPr/>
        </p:nvPicPr>
        <p:blipFill>
          <a:blip r:embed="rId5"/>
          <a:stretch>
            <a:fillRect/>
          </a:stretch>
        </p:blipFill>
        <p:spPr>
          <a:xfrm>
            <a:off x="364297" y="799593"/>
            <a:ext cx="3418664" cy="1772951"/>
          </a:xfrm>
          <a:prstGeom prst="rect">
            <a:avLst/>
          </a:prstGeom>
        </p:spPr>
      </p:pic>
      <p:sp>
        <p:nvSpPr>
          <p:cNvPr id="8" name="Прямоугольник 7">
            <a:extLst>
              <a:ext uri="{FF2B5EF4-FFF2-40B4-BE49-F238E27FC236}">
                <a16:creationId xmlns:a16="http://schemas.microsoft.com/office/drawing/2014/main" id="{DB81564F-BA20-4944-88D8-0F4327565EED}"/>
              </a:ext>
            </a:extLst>
          </p:cNvPr>
          <p:cNvSpPr/>
          <p:nvPr/>
        </p:nvSpPr>
        <p:spPr>
          <a:xfrm>
            <a:off x="364297" y="2600221"/>
            <a:ext cx="3106941" cy="307777"/>
          </a:xfrm>
          <a:prstGeom prst="rect">
            <a:avLst/>
          </a:prstGeom>
        </p:spPr>
        <p:txBody>
          <a:bodyPr wrap="none">
            <a:spAutoFit/>
          </a:bodyPr>
          <a:lstStyle/>
          <a:p>
            <a:r>
              <a:rPr lang="en-US" dirty="0" err="1">
                <a:latin typeface="Times New Roman" panose="02020603050405020304" pitchFamily="18" charset="0"/>
                <a:ea typeface="Times New Roman" panose="02020603050405020304" pitchFamily="18" charset="0"/>
                <a:cs typeface="Times New Roman" panose="02020603050405020304" pitchFamily="18" charset="0"/>
              </a:rPr>
              <a:t>Confotec</a:t>
            </a:r>
            <a:r>
              <a:rPr lang="en-US" dirty="0">
                <a:latin typeface="Times New Roman" panose="02020603050405020304" pitchFamily="18" charset="0"/>
                <a:ea typeface="Times New Roman" panose="02020603050405020304" pitchFamily="18" charset="0"/>
                <a:cs typeface="Times New Roman" panose="02020603050405020304" pitchFamily="18" charset="0"/>
              </a:rPr>
              <a:t> CARS from SOL instruments  </a:t>
            </a:r>
            <a:endParaRPr lang="ru-RU"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4309D19A-284B-48AA-8488-A14142FFD3C9}"/>
              </a:ext>
            </a:extLst>
          </p:cNvPr>
          <p:cNvSpPr/>
          <p:nvPr/>
        </p:nvSpPr>
        <p:spPr>
          <a:xfrm>
            <a:off x="5232066" y="2615791"/>
            <a:ext cx="2004075" cy="307777"/>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MOS 500 from </a:t>
            </a:r>
            <a:r>
              <a:rPr lang="en-US" dirty="0" err="1">
                <a:latin typeface="Times New Roman" panose="02020603050405020304" pitchFamily="18" charset="0"/>
                <a:cs typeface="Times New Roman" panose="02020603050405020304" pitchFamily="18" charset="0"/>
              </a:rPr>
              <a:t>BioLogic</a:t>
            </a:r>
            <a:endParaRPr lang="ru-RU" dirty="0">
              <a:latin typeface="Times New Roman" panose="02020603050405020304" pitchFamily="18" charset="0"/>
              <a:cs typeface="Times New Roman" panose="02020603050405020304" pitchFamily="18" charset="0"/>
            </a:endParaRPr>
          </a:p>
        </p:txBody>
      </p:sp>
      <p:pic>
        <p:nvPicPr>
          <p:cNvPr id="2050" name="Picture 2" descr="What is Raman Spectroscopy? Raman Spectroscopy Principles">
            <a:extLst>
              <a:ext uri="{FF2B5EF4-FFF2-40B4-BE49-F238E27FC236}">
                <a16:creationId xmlns:a16="http://schemas.microsoft.com/office/drawing/2014/main" id="{22DFD9D8-BCA6-4D6B-A5E1-A3BEF88E4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726" y="3140001"/>
            <a:ext cx="2895512" cy="176630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oogle Shape;40;p2">
            <a:extLst>
              <a:ext uri="{FF2B5EF4-FFF2-40B4-BE49-F238E27FC236}">
                <a16:creationId xmlns:a16="http://schemas.microsoft.com/office/drawing/2014/main" id="{51DAF1D6-1D5B-46B2-BD48-3E3B4845557F}"/>
              </a:ext>
            </a:extLst>
          </p:cNvPr>
          <p:cNvCxnSpPr/>
          <p:nvPr/>
        </p:nvCxnSpPr>
        <p:spPr>
          <a:xfrm>
            <a:off x="269875" y="691331"/>
            <a:ext cx="8591550" cy="0"/>
          </a:xfrm>
          <a:prstGeom prst="straightConnector1">
            <a:avLst/>
          </a:prstGeom>
          <a:noFill/>
          <a:ln w="9525" cap="flat" cmpd="sng">
            <a:solidFill>
              <a:schemeClr val="lt2"/>
            </a:solidFill>
            <a:prstDash val="solid"/>
            <a:miter lim="800000"/>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37104AC-FBE0-4509-82B2-8EED71DB9D1B}"/>
              </a:ext>
            </a:extLst>
          </p:cNvPr>
          <p:cNvPicPr>
            <a:picLocks noGrp="1" noChangeAspect="1"/>
          </p:cNvPicPr>
          <p:nvPr>
            <p:ph idx="1"/>
          </p:nvPr>
        </p:nvPicPr>
        <p:blipFill>
          <a:blip r:embed="rId3"/>
          <a:stretch>
            <a:fillRect/>
          </a:stretch>
        </p:blipFill>
        <p:spPr>
          <a:xfrm>
            <a:off x="110217" y="416516"/>
            <a:ext cx="6118601" cy="4682176"/>
          </a:xfrm>
          <a:prstGeom prst="rect">
            <a:avLst/>
          </a:prstGeom>
        </p:spPr>
      </p:pic>
      <p:sp>
        <p:nvSpPr>
          <p:cNvPr id="3" name="Прямоугольник 2">
            <a:extLst>
              <a:ext uri="{FF2B5EF4-FFF2-40B4-BE49-F238E27FC236}">
                <a16:creationId xmlns:a16="http://schemas.microsoft.com/office/drawing/2014/main" id="{695D8E67-D386-46E9-9221-3C5F80BCF51D}"/>
              </a:ext>
            </a:extLst>
          </p:cNvPr>
          <p:cNvSpPr/>
          <p:nvPr/>
        </p:nvSpPr>
        <p:spPr>
          <a:xfrm>
            <a:off x="412131" y="47184"/>
            <a:ext cx="5250220" cy="369332"/>
          </a:xfrm>
          <a:prstGeom prst="rect">
            <a:avLst/>
          </a:prstGeom>
        </p:spPr>
        <p:txBody>
          <a:bodyPr wrap="none">
            <a:spAutoFit/>
          </a:bodyPr>
          <a:lstStyle/>
          <a:p>
            <a:r>
              <a:rPr lang="en-US"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Raman spectra of  Aβ42 in liposome/peptide system</a:t>
            </a:r>
            <a:endParaRPr lang="ru-RU"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207C14DE-F636-4380-ABE5-6E7FD3BB7FD8}"/>
              </a:ext>
            </a:extLst>
          </p:cNvPr>
          <p:cNvSpPr/>
          <p:nvPr/>
        </p:nvSpPr>
        <p:spPr>
          <a:xfrm>
            <a:off x="6410787" y="775677"/>
            <a:ext cx="2667000" cy="1384995"/>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Raman spectra of  A</a:t>
            </a:r>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42 in liposome/peptide system in</a:t>
            </a:r>
            <a:endParaRPr lang="kk-KZ" dirty="0">
              <a:latin typeface="Times New Roman" panose="02020603050405020304" pitchFamily="18" charset="0"/>
              <a:ea typeface="Times New Roman" panose="02020603050405020304" pitchFamily="18" charset="0"/>
              <a:cs typeface="Times New Roman" panose="02020603050405020304" pitchFamily="18" charset="0"/>
            </a:endParaRPr>
          </a:p>
          <a:p>
            <a:endParaRPr lang="kk-KZ"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pH=5.5 (</a:t>
            </a:r>
            <a:r>
              <a:rPr lang="en-US" b="1" dirty="0">
                <a:latin typeface="Times New Roman" panose="02020603050405020304" pitchFamily="18" charset="0"/>
                <a:ea typeface="Times New Roman" panose="02020603050405020304" pitchFamily="18" charset="0"/>
                <a:cs typeface="Times New Roman" panose="02020603050405020304" pitchFamily="18" charset="0"/>
              </a:rPr>
              <a:t>black line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pH=7.4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red line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pH=9.5 (</a:t>
            </a:r>
            <a:r>
              <a:rPr lang="en-US"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blue line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88B2292-143C-4CDD-BDA7-A8AAC28EA652}"/>
              </a:ext>
            </a:extLst>
          </p:cNvPr>
          <p:cNvSpPr/>
          <p:nvPr/>
        </p:nvSpPr>
        <p:spPr>
          <a:xfrm>
            <a:off x="6627032" y="2869429"/>
            <a:ext cx="2234510" cy="181588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Red line – fitted curve, filled areas – deconvolved spectra by Gaussian function. </a:t>
            </a:r>
          </a:p>
          <a:p>
            <a:r>
              <a:rPr lang="en-US" i="1" dirty="0">
                <a:latin typeface="Times New Roman" panose="02020603050405020304" pitchFamily="18" charset="0"/>
                <a:ea typeface="Times New Roman" panose="02020603050405020304" pitchFamily="18" charset="0"/>
                <a:cs typeface="Times New Roman" panose="02020603050405020304" pitchFamily="18" charset="0"/>
              </a:rPr>
              <a:t>βs</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-strand (</a:t>
            </a:r>
            <a:r>
              <a:rPr lang="en-US"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in yellow</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i="1" dirty="0">
                <a:latin typeface="Times New Roman" panose="02020603050405020304" pitchFamily="18" charset="0"/>
                <a:ea typeface="Times New Roman" panose="02020603050405020304" pitchFamily="18" charset="0"/>
                <a:cs typeface="Times New Roman" panose="02020603050405020304" pitchFamily="18" charset="0"/>
              </a:rPr>
              <a:t>αh</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a:latin typeface="Times New Roman" panose="02020603050405020304" pitchFamily="18" charset="0"/>
                <a:ea typeface="Times New Roman" panose="02020603050405020304" pitchFamily="18" charset="0"/>
                <a:cs typeface="Times New Roman" panose="02020603050405020304" pitchFamily="18" charset="0"/>
              </a:rPr>
              <a:t>α</a:t>
            </a:r>
            <a:r>
              <a:rPr lang="en-US" dirty="0">
                <a:latin typeface="Times New Roman" panose="02020603050405020304" pitchFamily="18" charset="0"/>
                <a:ea typeface="Times New Roman" panose="02020603050405020304" pitchFamily="18" charset="0"/>
                <a:cs typeface="Times New Roman" panose="02020603050405020304" pitchFamily="18" charset="0"/>
              </a:rPr>
              <a:t>-helix (</a:t>
            </a:r>
            <a:r>
              <a:rPr lang="en-US" b="1" dirty="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in pink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i="1" dirty="0" err="1">
                <a:latin typeface="Times New Roman" panose="02020603050405020304" pitchFamily="18" charset="0"/>
                <a:ea typeface="Times New Roman" panose="02020603050405020304" pitchFamily="18" charset="0"/>
                <a:cs typeface="Times New Roman" panose="02020603050405020304" pitchFamily="18" charset="0"/>
              </a:rPr>
              <a:t>rc</a:t>
            </a:r>
            <a:r>
              <a:rPr lang="en-US" dirty="0">
                <a:latin typeface="Times New Roman" panose="02020603050405020304" pitchFamily="18" charset="0"/>
                <a:ea typeface="Times New Roman" panose="02020603050405020304" pitchFamily="18" charset="0"/>
                <a:cs typeface="Times New Roman" panose="02020603050405020304" pitchFamily="18" charset="0"/>
              </a:rPr>
              <a:t> – random coil (</a:t>
            </a:r>
            <a:r>
              <a:rPr lang="en-US"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 gray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βt</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-turn (</a:t>
            </a:r>
            <a:r>
              <a:rPr lang="en-US"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 dark cyan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A42BB739-D63D-4E2E-A57A-78C718B33453}"/>
              </a:ext>
            </a:extLst>
          </p:cNvPr>
          <p:cNvSpPr/>
          <p:nvPr/>
        </p:nvSpPr>
        <p:spPr>
          <a:xfrm>
            <a:off x="1026135" y="664286"/>
            <a:ext cx="891591" cy="276999"/>
          </a:xfrm>
          <a:prstGeom prst="rect">
            <a:avLst/>
          </a:prstGeom>
        </p:spPr>
        <p:txBody>
          <a:bodyPr wrap="none">
            <a:spAutoFit/>
          </a:bodyPr>
          <a:lstStyle/>
          <a:p>
            <a:r>
              <a:rPr lang="en-US" sz="1200" dirty="0">
                <a:solidFill>
                  <a:srgbClr val="FF0000"/>
                </a:solidFill>
                <a:latin typeface="Times New Roman" panose="02020603050405020304" pitchFamily="18" charset="0"/>
                <a:cs typeface="Times New Roman" panose="02020603050405020304" pitchFamily="18" charset="0"/>
              </a:rPr>
              <a:t>C-C stretch</a:t>
            </a:r>
            <a:endParaRPr lang="ru-RU" sz="1200" dirty="0">
              <a:solidFill>
                <a:srgbClr val="FF0000"/>
              </a:solidFill>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6FAAF7D0-40A7-4EF5-88B5-8D7C587EC69C}"/>
              </a:ext>
            </a:extLst>
          </p:cNvPr>
          <p:cNvSpPr/>
          <p:nvPr/>
        </p:nvSpPr>
        <p:spPr>
          <a:xfrm>
            <a:off x="2458687" y="848953"/>
            <a:ext cx="939680" cy="276999"/>
          </a:xfrm>
          <a:prstGeom prst="rect">
            <a:avLst/>
          </a:prstGeom>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C-H</a:t>
            </a:r>
            <a:r>
              <a:rPr lang="en-US" sz="700" dirty="0">
                <a:solidFill>
                  <a:srgbClr val="FF0000"/>
                </a:solidFill>
                <a:latin typeface="Times New Roman" panose="02020603050405020304" pitchFamily="18" charset="0"/>
                <a:cs typeface="Times New Roman" panose="02020603050405020304" pitchFamily="18" charset="0"/>
              </a:rPr>
              <a:t>2</a:t>
            </a:r>
            <a:r>
              <a:rPr lang="en-US" sz="1200" dirty="0">
                <a:solidFill>
                  <a:srgbClr val="FF0000"/>
                </a:solidFill>
                <a:latin typeface="Times New Roman" panose="02020603050405020304" pitchFamily="18" charset="0"/>
                <a:cs typeface="Times New Roman" panose="02020603050405020304" pitchFamily="18" charset="0"/>
              </a:rPr>
              <a:t> twist</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21353484-8AEF-4DE7-890E-4D4F391B90AA}"/>
              </a:ext>
            </a:extLst>
          </p:cNvPr>
          <p:cNvSpPr/>
          <p:nvPr/>
        </p:nvSpPr>
        <p:spPr>
          <a:xfrm>
            <a:off x="2698033" y="533095"/>
            <a:ext cx="832279" cy="276999"/>
          </a:xfrm>
          <a:prstGeom prst="rect">
            <a:avLst/>
          </a:prstGeom>
        </p:spPr>
        <p:txBody>
          <a:bodyPr wrap="none">
            <a:spAutoFit/>
          </a:bodyPr>
          <a:lstStyle/>
          <a:p>
            <a:r>
              <a:rPr lang="en-US" sz="1200" dirty="0">
                <a:solidFill>
                  <a:srgbClr val="FF0000"/>
                </a:solidFill>
                <a:latin typeface="Times New Roman" panose="02020603050405020304" pitchFamily="18" charset="0"/>
                <a:cs typeface="Times New Roman" panose="02020603050405020304" pitchFamily="18" charset="0"/>
              </a:rPr>
              <a:t>C-H</a:t>
            </a:r>
            <a:r>
              <a:rPr lang="en-US" sz="700" dirty="0">
                <a:solidFill>
                  <a:srgbClr val="FF0000"/>
                </a:solidFill>
                <a:latin typeface="Times New Roman" panose="02020603050405020304" pitchFamily="18" charset="0"/>
                <a:cs typeface="Times New Roman" panose="02020603050405020304" pitchFamily="18" charset="0"/>
              </a:rPr>
              <a:t>2</a:t>
            </a:r>
            <a:r>
              <a:rPr lang="en-US" sz="1200" dirty="0">
                <a:solidFill>
                  <a:srgbClr val="FF0000"/>
                </a:solidFill>
                <a:latin typeface="Times New Roman" panose="02020603050405020304" pitchFamily="18" charset="0"/>
                <a:cs typeface="Times New Roman" panose="02020603050405020304" pitchFamily="18" charset="0"/>
              </a:rPr>
              <a:t> bend</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CBB0CB1D-EF6A-4C15-A382-16DB16A1AA15}"/>
              </a:ext>
            </a:extLst>
          </p:cNvPr>
          <p:cNvSpPr/>
          <p:nvPr/>
        </p:nvSpPr>
        <p:spPr>
          <a:xfrm>
            <a:off x="4984123" y="1327102"/>
            <a:ext cx="534473" cy="1081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12" name="Google Shape;76;p6">
            <a:extLst>
              <a:ext uri="{FF2B5EF4-FFF2-40B4-BE49-F238E27FC236}">
                <a16:creationId xmlns:a16="http://schemas.microsoft.com/office/drawing/2014/main" id="{89DC1A40-38DB-4E2A-A4A1-2E0A5171C5A0}"/>
              </a:ext>
            </a:extLst>
          </p:cNvPr>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5</a:t>
            </a:fld>
            <a:endParaRPr dirty="0">
              <a:latin typeface="Times New Roman" panose="02020603050405020304" pitchFamily="18" charset="0"/>
              <a:cs typeface="Times New Roman" panose="02020603050405020304" pitchFamily="18" charset="0"/>
            </a:endParaRPr>
          </a:p>
        </p:txBody>
      </p:sp>
      <p:cxnSp>
        <p:nvCxnSpPr>
          <p:cNvPr id="13" name="Google Shape;40;p2">
            <a:extLst>
              <a:ext uri="{FF2B5EF4-FFF2-40B4-BE49-F238E27FC236}">
                <a16:creationId xmlns:a16="http://schemas.microsoft.com/office/drawing/2014/main" id="{353D06DD-09EA-49A7-998D-0AD680128267}"/>
              </a:ext>
            </a:extLst>
          </p:cNvPr>
          <p:cNvCxnSpPr/>
          <p:nvPr/>
        </p:nvCxnSpPr>
        <p:spPr>
          <a:xfrm>
            <a:off x="110217" y="494235"/>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2163953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6;p6">
            <a:extLst>
              <a:ext uri="{FF2B5EF4-FFF2-40B4-BE49-F238E27FC236}">
                <a16:creationId xmlns:a16="http://schemas.microsoft.com/office/drawing/2014/main" id="{FC70273C-488A-47A0-A42A-806CE3A5C238}"/>
              </a:ext>
            </a:extLst>
          </p:cNvPr>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6</a:t>
            </a:fld>
            <a:endParaRPr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B5F48D66-5228-43C8-A224-C45A0DA9F96E}"/>
              </a:ext>
            </a:extLst>
          </p:cNvPr>
          <p:cNvSpPr/>
          <p:nvPr/>
        </p:nvSpPr>
        <p:spPr>
          <a:xfrm>
            <a:off x="237586" y="57432"/>
            <a:ext cx="2151230" cy="369332"/>
          </a:xfrm>
          <a:prstGeom prst="rect">
            <a:avLst/>
          </a:prstGeom>
        </p:spPr>
        <p:txBody>
          <a:bodyPr wrap="none">
            <a:spAutoFit/>
          </a:bodyPr>
          <a:lstStyle/>
          <a:p>
            <a:r>
              <a:rPr lang="en-US"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Structure of protein</a:t>
            </a:r>
            <a:endParaRPr lang="ru-RU" sz="1800" dirty="0">
              <a:latin typeface="Times New Roman" panose="02020603050405020304" pitchFamily="18" charset="0"/>
              <a:cs typeface="Times New Roman" panose="02020603050405020304" pitchFamily="18" charset="0"/>
            </a:endParaRPr>
          </a:p>
        </p:txBody>
      </p:sp>
      <p:pic>
        <p:nvPicPr>
          <p:cNvPr id="3078" name="Picture 6" descr="Protein primary, secondary, tertiary and quaternary structure -  Proteopedia, life in 3D">
            <a:extLst>
              <a:ext uri="{FF2B5EF4-FFF2-40B4-BE49-F238E27FC236}">
                <a16:creationId xmlns:a16="http://schemas.microsoft.com/office/drawing/2014/main" id="{78F46C17-28B4-48F2-BD14-E61668A9F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7" y="648730"/>
            <a:ext cx="6829425" cy="44389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oogle Shape;40;p2">
            <a:extLst>
              <a:ext uri="{FF2B5EF4-FFF2-40B4-BE49-F238E27FC236}">
                <a16:creationId xmlns:a16="http://schemas.microsoft.com/office/drawing/2014/main" id="{F683BD44-DD97-4624-B943-0485BFCA459B}"/>
              </a:ext>
            </a:extLst>
          </p:cNvPr>
          <p:cNvCxnSpPr/>
          <p:nvPr/>
        </p:nvCxnSpPr>
        <p:spPr>
          <a:xfrm>
            <a:off x="154614" y="648498"/>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2741617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5">
            <a:extLst>
              <a:ext uri="{FF2B5EF4-FFF2-40B4-BE49-F238E27FC236}">
                <a16:creationId xmlns:a16="http://schemas.microsoft.com/office/drawing/2014/main" id="{D90E9E4F-4A76-44D5-B574-435F429A8721}"/>
              </a:ext>
            </a:extLst>
          </p:cNvPr>
          <p:cNvPicPr>
            <a:picLocks noChangeAspect="1"/>
          </p:cNvPicPr>
          <p:nvPr/>
        </p:nvPicPr>
        <p:blipFill>
          <a:blip r:embed="rId3"/>
          <a:stretch>
            <a:fillRect/>
          </a:stretch>
        </p:blipFill>
        <p:spPr>
          <a:xfrm>
            <a:off x="226425" y="691331"/>
            <a:ext cx="5903918" cy="4517893"/>
          </a:xfrm>
          <a:prstGeom prst="rect">
            <a:avLst/>
          </a:prstGeom>
          <a:noFill/>
          <a:ln>
            <a:noFill/>
          </a:ln>
        </p:spPr>
      </p:pic>
      <p:sp>
        <p:nvSpPr>
          <p:cNvPr id="7" name="Прямоугольник 6">
            <a:extLst>
              <a:ext uri="{FF2B5EF4-FFF2-40B4-BE49-F238E27FC236}">
                <a16:creationId xmlns:a16="http://schemas.microsoft.com/office/drawing/2014/main" id="{F57FDB07-1B5B-4BF4-840D-9750E290F58B}"/>
              </a:ext>
            </a:extLst>
          </p:cNvPr>
          <p:cNvSpPr/>
          <p:nvPr/>
        </p:nvSpPr>
        <p:spPr>
          <a:xfrm>
            <a:off x="226917" y="53976"/>
            <a:ext cx="8988856" cy="369332"/>
          </a:xfrm>
          <a:prstGeom prst="rect">
            <a:avLst/>
          </a:prstGeom>
        </p:spPr>
        <p:txBody>
          <a:bodyPr wrap="square">
            <a:spAutoFit/>
          </a:bodyPr>
          <a:lstStyle/>
          <a:p>
            <a:r>
              <a:rPr lang="en-US"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Circular dichroism spectra of DPPC and Aβ42+DPPC liposomes</a:t>
            </a:r>
            <a:endParaRPr lang="ru-RU"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Google Shape;76;p6">
            <a:extLst>
              <a:ext uri="{FF2B5EF4-FFF2-40B4-BE49-F238E27FC236}">
                <a16:creationId xmlns:a16="http://schemas.microsoft.com/office/drawing/2014/main" id="{7114ADDF-BEF2-4747-8003-E80696E7AB7F}"/>
              </a:ext>
            </a:extLst>
          </p:cNvPr>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7</a:t>
            </a:fld>
            <a:endParaRPr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E9903569-285B-4525-94C4-636A24343FA3}"/>
              </a:ext>
            </a:extLst>
          </p:cNvPr>
          <p:cNvSpPr/>
          <p:nvPr/>
        </p:nvSpPr>
        <p:spPr>
          <a:xfrm>
            <a:off x="6130343" y="877876"/>
            <a:ext cx="2839791" cy="181588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The current study report</a:t>
            </a:r>
            <a:r>
              <a:rPr lang="kk-KZ" dirty="0">
                <a:latin typeface="Times New Roman" panose="02020603050405020304" pitchFamily="18" charset="0"/>
                <a:ea typeface="Times New Roman" panose="02020603050405020304" pitchFamily="18" charset="0"/>
                <a:cs typeface="Times New Roman" panose="02020603050405020304" pitchFamily="18" charset="0"/>
              </a:rPr>
              <a:t>ы</a:t>
            </a:r>
            <a:r>
              <a:rPr lang="en-US" dirty="0">
                <a:latin typeface="Times New Roman" panose="02020603050405020304" pitchFamily="18" charset="0"/>
                <a:ea typeface="Times New Roman" panose="02020603050405020304" pitchFamily="18" charset="0"/>
                <a:cs typeface="Times New Roman" panose="02020603050405020304" pitchFamily="18" charset="0"/>
              </a:rPr>
              <a:t> characteristic CD peaks for</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as following:</a:t>
            </a:r>
            <a:endParaRPr lang="kk-KZ" dirty="0">
              <a:latin typeface="Times New Roman" panose="02020603050405020304" pitchFamily="18" charset="0"/>
              <a:ea typeface="Times New Roman" panose="02020603050405020304" pitchFamily="18" charset="0"/>
              <a:cs typeface="Times New Roman" panose="02020603050405020304" pitchFamily="18" charset="0"/>
            </a:endParaRPr>
          </a:p>
          <a:p>
            <a:endParaRPr lang="kk-KZ" i="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ea typeface="Times New Roman" panose="02020603050405020304" pitchFamily="18" charset="0"/>
                <a:cs typeface="Times New Roman" panose="02020603050405020304" pitchFamily="18" charset="0"/>
              </a:rPr>
              <a:t>α-</a:t>
            </a:r>
            <a:r>
              <a:rPr lang="en-US" dirty="0">
                <a:latin typeface="Times New Roman" panose="02020603050405020304" pitchFamily="18" charset="0"/>
                <a:ea typeface="Times New Roman" panose="02020603050405020304" pitchFamily="18" charset="0"/>
                <a:cs typeface="Times New Roman" panose="02020603050405020304" pitchFamily="18" charset="0"/>
              </a:rPr>
              <a:t>helices at 190-195 and 208 nm, </a:t>
            </a:r>
            <a:endParaRPr lang="kk-KZ"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strands at 217-218 nm and 195-197 nm, </a:t>
            </a:r>
            <a:endParaRPr lang="kk-KZ"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random coils below 200 nm</a:t>
            </a:r>
            <a:endParaRPr lang="ru-RU"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60FB21D8-9E9D-42BA-AC5A-A90E547A3622}"/>
              </a:ext>
            </a:extLst>
          </p:cNvPr>
          <p:cNvSpPr/>
          <p:nvPr/>
        </p:nvSpPr>
        <p:spPr>
          <a:xfrm>
            <a:off x="6077784" y="3013067"/>
            <a:ext cx="2839791" cy="1169551"/>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the percentage of secondary structure motifs of A</a:t>
            </a:r>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42 in DPPC at various pH conditions was estimated by the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CONTIN/LL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SELCON3</a:t>
            </a:r>
            <a:r>
              <a:rPr lang="en-US"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CDSSTR</a:t>
            </a:r>
            <a:r>
              <a:rPr lang="en-US" dirty="0">
                <a:latin typeface="Times New Roman" panose="02020603050405020304" pitchFamily="18" charset="0"/>
                <a:ea typeface="Times New Roman" panose="02020603050405020304" pitchFamily="18" charset="0"/>
                <a:cs typeface="Times New Roman" panose="02020603050405020304" pitchFamily="18" charset="0"/>
              </a:rPr>
              <a:t> programs. </a:t>
            </a:r>
            <a:endParaRPr lang="ru-RU" dirty="0">
              <a:latin typeface="Times New Roman" panose="02020603050405020304" pitchFamily="18" charset="0"/>
              <a:cs typeface="Times New Roman" panose="02020603050405020304" pitchFamily="18" charset="0"/>
            </a:endParaRPr>
          </a:p>
        </p:txBody>
      </p:sp>
      <p:cxnSp>
        <p:nvCxnSpPr>
          <p:cNvPr id="9" name="Google Shape;40;p2">
            <a:extLst>
              <a:ext uri="{FF2B5EF4-FFF2-40B4-BE49-F238E27FC236}">
                <a16:creationId xmlns:a16="http://schemas.microsoft.com/office/drawing/2014/main" id="{379B460E-7AE8-40C1-AE94-95FF7820359A}"/>
              </a:ext>
            </a:extLst>
          </p:cNvPr>
          <p:cNvCxnSpPr/>
          <p:nvPr/>
        </p:nvCxnSpPr>
        <p:spPr>
          <a:xfrm>
            <a:off x="269875" y="691331"/>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206506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D7F5F-6394-492B-854B-EAEBC4B616DE}"/>
              </a:ext>
            </a:extLst>
          </p:cNvPr>
          <p:cNvSpPr>
            <a:spLocks noGrp="1"/>
          </p:cNvSpPr>
          <p:nvPr>
            <p:ph type="title"/>
          </p:nvPr>
        </p:nvSpPr>
        <p:spPr>
          <a:xfrm>
            <a:off x="181454" y="211358"/>
            <a:ext cx="9217292" cy="527194"/>
          </a:xfrm>
        </p:spPr>
        <p:txBody>
          <a:bodyPr/>
          <a:lstStyle/>
          <a:p>
            <a:pPr algn="l"/>
            <a:r>
              <a:rPr lang="en-US"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sym typeface="Arial"/>
              </a:rPr>
              <a:t>Molecular Dynamics</a:t>
            </a:r>
            <a:r>
              <a:rPr lang="kk-KZ"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sym typeface="Arial"/>
              </a:rPr>
              <a:t>: </a:t>
            </a:r>
            <a:r>
              <a:rPr lang="en-US"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Secondary structure timeline for Aβ42 in DPPC bilayer</a:t>
            </a:r>
            <a:br>
              <a:rPr lang="en-US" sz="2000" dirty="0">
                <a:latin typeface="Times New Roman" panose="02020603050405020304" pitchFamily="18" charset="0"/>
                <a:ea typeface="Times New Roman" panose="02020603050405020304" pitchFamily="18" charset="0"/>
                <a:cs typeface="Times New Roman" panose="02020603050405020304" pitchFamily="18" charset="0"/>
              </a:rPr>
            </a:br>
            <a:endParaRPr lang="ru-RU" sz="20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sym typeface="Arial"/>
            </a:endParaRPr>
          </a:p>
        </p:txBody>
      </p:sp>
      <p:pic>
        <p:nvPicPr>
          <p:cNvPr id="5" name="Объект 4">
            <a:extLst>
              <a:ext uri="{FF2B5EF4-FFF2-40B4-BE49-F238E27FC236}">
                <a16:creationId xmlns:a16="http://schemas.microsoft.com/office/drawing/2014/main" id="{2CF16E18-8C3C-47BC-8B18-244D56FB5516}"/>
              </a:ext>
            </a:extLst>
          </p:cNvPr>
          <p:cNvPicPr>
            <a:picLocks noGrp="1" noChangeAspect="1"/>
          </p:cNvPicPr>
          <p:nvPr>
            <p:ph idx="1"/>
          </p:nvPr>
        </p:nvPicPr>
        <p:blipFill>
          <a:blip r:embed="rId3"/>
          <a:stretch>
            <a:fillRect/>
          </a:stretch>
        </p:blipFill>
        <p:spPr>
          <a:xfrm>
            <a:off x="363106" y="785771"/>
            <a:ext cx="5843509" cy="4170403"/>
          </a:xfrm>
          <a:prstGeom prst="rect">
            <a:avLst/>
          </a:prstGeom>
        </p:spPr>
      </p:pic>
      <p:sp>
        <p:nvSpPr>
          <p:cNvPr id="3" name="Прямоугольник 2">
            <a:extLst>
              <a:ext uri="{FF2B5EF4-FFF2-40B4-BE49-F238E27FC236}">
                <a16:creationId xmlns:a16="http://schemas.microsoft.com/office/drawing/2014/main" id="{BA1E8058-7B4B-4A3E-B759-908E1CAACAFA}"/>
              </a:ext>
            </a:extLst>
          </p:cNvPr>
          <p:cNvSpPr/>
          <p:nvPr/>
        </p:nvSpPr>
        <p:spPr>
          <a:xfrm>
            <a:off x="7115714" y="2299922"/>
            <a:ext cx="1003801" cy="307777"/>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b) pH = 7.4</a:t>
            </a:r>
          </a:p>
        </p:txBody>
      </p:sp>
      <p:sp>
        <p:nvSpPr>
          <p:cNvPr id="6" name="Прямоугольник 5">
            <a:extLst>
              <a:ext uri="{FF2B5EF4-FFF2-40B4-BE49-F238E27FC236}">
                <a16:creationId xmlns:a16="http://schemas.microsoft.com/office/drawing/2014/main" id="{ED52AFA5-E23F-4405-A2E1-C83FE27C1B13}"/>
              </a:ext>
            </a:extLst>
          </p:cNvPr>
          <p:cNvSpPr/>
          <p:nvPr/>
        </p:nvSpPr>
        <p:spPr>
          <a:xfrm>
            <a:off x="7115712" y="1128855"/>
            <a:ext cx="1003801" cy="307777"/>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a) pH = 5.5</a:t>
            </a:r>
          </a:p>
        </p:txBody>
      </p:sp>
      <p:sp>
        <p:nvSpPr>
          <p:cNvPr id="7" name="Прямоугольник 6">
            <a:extLst>
              <a:ext uri="{FF2B5EF4-FFF2-40B4-BE49-F238E27FC236}">
                <a16:creationId xmlns:a16="http://schemas.microsoft.com/office/drawing/2014/main" id="{29CB8147-1357-4548-AB92-496EF8BCC86C}"/>
              </a:ext>
            </a:extLst>
          </p:cNvPr>
          <p:cNvSpPr/>
          <p:nvPr/>
        </p:nvSpPr>
        <p:spPr>
          <a:xfrm>
            <a:off x="7115713" y="3708456"/>
            <a:ext cx="1003801" cy="307777"/>
          </a:xfrm>
          <a:prstGeom prst="rect">
            <a:avLst/>
          </a:prstGeom>
        </p:spPr>
        <p:txBody>
          <a:bodyPr wrap="non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c) pH = 9.5</a:t>
            </a:r>
            <a:endParaRPr lang="ru-RU" dirty="0">
              <a:latin typeface="Times New Roman" panose="02020603050405020304" pitchFamily="18" charset="0"/>
              <a:cs typeface="Times New Roman" panose="02020603050405020304" pitchFamily="18" charset="0"/>
            </a:endParaRPr>
          </a:p>
        </p:txBody>
      </p:sp>
      <p:sp>
        <p:nvSpPr>
          <p:cNvPr id="8" name="Google Shape;76;p6">
            <a:extLst>
              <a:ext uri="{FF2B5EF4-FFF2-40B4-BE49-F238E27FC236}">
                <a16:creationId xmlns:a16="http://schemas.microsoft.com/office/drawing/2014/main" id="{F8801612-E214-4CE9-91F1-4DDC0947F127}"/>
              </a:ext>
            </a:extLst>
          </p:cNvPr>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8</a:t>
            </a:fld>
            <a:endParaRPr dirty="0">
              <a:latin typeface="Times New Roman" panose="02020603050405020304" pitchFamily="18" charset="0"/>
              <a:cs typeface="Times New Roman" panose="02020603050405020304" pitchFamily="18" charset="0"/>
            </a:endParaRPr>
          </a:p>
        </p:txBody>
      </p:sp>
      <p:cxnSp>
        <p:nvCxnSpPr>
          <p:cNvPr id="9" name="Google Shape;40;p2">
            <a:extLst>
              <a:ext uri="{FF2B5EF4-FFF2-40B4-BE49-F238E27FC236}">
                <a16:creationId xmlns:a16="http://schemas.microsoft.com/office/drawing/2014/main" id="{9AF43CA2-0DCE-4797-9C9E-3ACDA67FFE66}"/>
              </a:ext>
            </a:extLst>
          </p:cNvPr>
          <p:cNvCxnSpPr/>
          <p:nvPr/>
        </p:nvCxnSpPr>
        <p:spPr>
          <a:xfrm>
            <a:off x="269875" y="691331"/>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218802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F4D317CF-54F2-4270-A297-E7222C1152EA}"/>
              </a:ext>
            </a:extLst>
          </p:cNvPr>
          <p:cNvGraphicFramePr>
            <a:graphicFrameLocks noGrp="1"/>
          </p:cNvGraphicFramePr>
          <p:nvPr>
            <p:ph idx="1"/>
            <p:extLst>
              <p:ext uri="{D42A27DB-BD31-4B8C-83A1-F6EECF244321}">
                <p14:modId xmlns:p14="http://schemas.microsoft.com/office/powerpoint/2010/main" val="1534542223"/>
              </p:ext>
            </p:extLst>
          </p:nvPr>
        </p:nvGraphicFramePr>
        <p:xfrm>
          <a:off x="165920" y="1525591"/>
          <a:ext cx="8812160" cy="2446798"/>
        </p:xfrm>
        <a:graphic>
          <a:graphicData uri="http://schemas.openxmlformats.org/drawingml/2006/table">
            <a:tbl>
              <a:tblPr firstRow="1" firstCol="1" bandRow="1">
                <a:tableStyleId>{DD5ACC94-DA96-4A62-9153-B22E633D4B9B}</a:tableStyleId>
              </a:tblPr>
              <a:tblGrid>
                <a:gridCol w="1334161">
                  <a:extLst>
                    <a:ext uri="{9D8B030D-6E8A-4147-A177-3AD203B41FA5}">
                      <a16:colId xmlns:a16="http://schemas.microsoft.com/office/drawing/2014/main" val="267451010"/>
                    </a:ext>
                  </a:extLst>
                </a:gridCol>
                <a:gridCol w="934090">
                  <a:extLst>
                    <a:ext uri="{9D8B030D-6E8A-4147-A177-3AD203B41FA5}">
                      <a16:colId xmlns:a16="http://schemas.microsoft.com/office/drawing/2014/main" val="1439523138"/>
                    </a:ext>
                  </a:extLst>
                </a:gridCol>
                <a:gridCol w="840681">
                  <a:extLst>
                    <a:ext uri="{9D8B030D-6E8A-4147-A177-3AD203B41FA5}">
                      <a16:colId xmlns:a16="http://schemas.microsoft.com/office/drawing/2014/main" val="4019314361"/>
                    </a:ext>
                  </a:extLst>
                </a:gridCol>
                <a:gridCol w="868878">
                  <a:extLst>
                    <a:ext uri="{9D8B030D-6E8A-4147-A177-3AD203B41FA5}">
                      <a16:colId xmlns:a16="http://schemas.microsoft.com/office/drawing/2014/main" val="1930442377"/>
                    </a:ext>
                  </a:extLst>
                </a:gridCol>
                <a:gridCol w="868878">
                  <a:extLst>
                    <a:ext uri="{9D8B030D-6E8A-4147-A177-3AD203B41FA5}">
                      <a16:colId xmlns:a16="http://schemas.microsoft.com/office/drawing/2014/main" val="3960882987"/>
                    </a:ext>
                  </a:extLst>
                </a:gridCol>
                <a:gridCol w="844206">
                  <a:extLst>
                    <a:ext uri="{9D8B030D-6E8A-4147-A177-3AD203B41FA5}">
                      <a16:colId xmlns:a16="http://schemas.microsoft.com/office/drawing/2014/main" val="2499150941"/>
                    </a:ext>
                  </a:extLst>
                </a:gridCol>
                <a:gridCol w="768901">
                  <a:extLst>
                    <a:ext uri="{9D8B030D-6E8A-4147-A177-3AD203B41FA5}">
                      <a16:colId xmlns:a16="http://schemas.microsoft.com/office/drawing/2014/main" val="1437031461"/>
                    </a:ext>
                  </a:extLst>
                </a:gridCol>
                <a:gridCol w="972381">
                  <a:extLst>
                    <a:ext uri="{9D8B030D-6E8A-4147-A177-3AD203B41FA5}">
                      <a16:colId xmlns:a16="http://schemas.microsoft.com/office/drawing/2014/main" val="2440381884"/>
                    </a:ext>
                  </a:extLst>
                </a:gridCol>
                <a:gridCol w="679438">
                  <a:extLst>
                    <a:ext uri="{9D8B030D-6E8A-4147-A177-3AD203B41FA5}">
                      <a16:colId xmlns:a16="http://schemas.microsoft.com/office/drawing/2014/main" val="3528969379"/>
                    </a:ext>
                  </a:extLst>
                </a:gridCol>
                <a:gridCol w="700546">
                  <a:extLst>
                    <a:ext uri="{9D8B030D-6E8A-4147-A177-3AD203B41FA5}">
                      <a16:colId xmlns:a16="http://schemas.microsoft.com/office/drawing/2014/main" val="632030273"/>
                    </a:ext>
                  </a:extLst>
                </a:gridCol>
              </a:tblGrid>
              <a:tr h="247576">
                <a:tc rowSpan="2">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Secondary</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 </a:t>
                      </a: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Structure</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chemeClr val="bg1">
                        <a:lumMod val="75000"/>
                      </a:schemeClr>
                    </a:solidFill>
                  </a:tcPr>
                </a:tc>
                <a:tc gridSpan="3">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pH</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 5.5</a:t>
                      </a:r>
                    </a:p>
                  </a:txBody>
                  <a:tcPr marL="68580" marR="68580" marT="0" marB="0" anchor="ctr">
                    <a:solidFill>
                      <a:srgbClr val="FFC000"/>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pH</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 7.4</a:t>
                      </a:r>
                    </a:p>
                  </a:txBody>
                  <a:tcPr marL="68580" marR="68580" marT="0" marB="0" anchor="ctr">
                    <a:solidFill>
                      <a:srgbClr val="00EA6A"/>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pH</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 9.5</a:t>
                      </a:r>
                    </a:p>
                  </a:txBody>
                  <a:tcPr marL="68580" marR="68580" marT="0" marB="0" anchor="ctr">
                    <a:solidFill>
                      <a:srgbClr val="00B0F0"/>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08590069"/>
                  </a:ext>
                </a:extLst>
              </a:tr>
              <a:tr h="269405">
                <a:tc vMerge="1">
                  <a:txBody>
                    <a:bodyPr/>
                    <a:lstStyle/>
                    <a:p>
                      <a:endParaRPr lang="ru-RU"/>
                    </a:p>
                  </a:txBody>
                  <a:tcPr/>
                </a:tc>
                <a:tc>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Raman</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CD</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MD</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Raman</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CD</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MD</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Raman</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CD</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MD</a:t>
                      </a:r>
                    </a:p>
                  </a:txBody>
                  <a:tcPr marL="68580" marR="68580" marT="0" marB="0" anchor="ctr">
                    <a:solidFill>
                      <a:srgbClr val="00B0F0"/>
                    </a:solidFill>
                  </a:tcPr>
                </a:tc>
                <a:extLst>
                  <a:ext uri="{0D108BD9-81ED-4DB2-BD59-A6C34878D82A}">
                    <a16:rowId xmlns:a16="http://schemas.microsoft.com/office/drawing/2014/main" val="2823067275"/>
                  </a:ext>
                </a:extLst>
              </a:tr>
              <a:tr h="516980">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α</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h</a:t>
                      </a:r>
                      <a:r>
                        <a:rPr lang="en-US"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elix</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FF66FF"/>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74,7</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79,1</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80,</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5</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48,1</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57,9</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54</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,0</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44,4</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46,4</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47,76</a:t>
                      </a:r>
                    </a:p>
                  </a:txBody>
                  <a:tcPr marL="68580" marR="68580" marT="0" marB="0" anchor="ctr">
                    <a:solidFill>
                      <a:srgbClr val="00B0F0"/>
                    </a:solidFill>
                  </a:tcPr>
                </a:tc>
                <a:extLst>
                  <a:ext uri="{0D108BD9-81ED-4DB2-BD59-A6C34878D82A}">
                    <a16:rowId xmlns:a16="http://schemas.microsoft.com/office/drawing/2014/main" val="1509517313"/>
                  </a:ext>
                </a:extLst>
              </a:tr>
              <a:tr h="247576">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β</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s</a:t>
                      </a:r>
                      <a:r>
                        <a:rPr lang="en-US"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trand</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rgbClr val="FFFF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9,4</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10,1</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0</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14,2</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15,2</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0</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10,8</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9,1</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0</a:t>
                      </a:r>
                    </a:p>
                  </a:txBody>
                  <a:tcPr marL="68580" marR="68580" marT="0" marB="0" anchor="ctr">
                    <a:solidFill>
                      <a:srgbClr val="00B0F0"/>
                    </a:solidFill>
                  </a:tcPr>
                </a:tc>
                <a:extLst>
                  <a:ext uri="{0D108BD9-81ED-4DB2-BD59-A6C34878D82A}">
                    <a16:rowId xmlns:a16="http://schemas.microsoft.com/office/drawing/2014/main" val="1206317744"/>
                  </a:ext>
                </a:extLst>
              </a:tr>
              <a:tr h="516980">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β</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a:t>
                      </a: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t</a:t>
                      </a:r>
                      <a:r>
                        <a:rPr lang="en-US"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urn</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solidFill>
                      <a:schemeClr val="accent1">
                        <a:lumMod val="75000"/>
                      </a:schemeClr>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7,5</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9,9</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6</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17,4</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10,4</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20,43</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20,6</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10,5</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16,48</a:t>
                      </a:r>
                    </a:p>
                  </a:txBody>
                  <a:tcPr marL="68580" marR="68580" marT="0" marB="0" anchor="ctr">
                    <a:solidFill>
                      <a:srgbClr val="00B0F0"/>
                    </a:solidFill>
                  </a:tcPr>
                </a:tc>
                <a:extLst>
                  <a:ext uri="{0D108BD9-81ED-4DB2-BD59-A6C34878D82A}">
                    <a16:rowId xmlns:a16="http://schemas.microsoft.com/office/drawing/2014/main" val="4285512746"/>
                  </a:ext>
                </a:extLst>
              </a:tr>
              <a:tr h="516980">
                <a:tc>
                  <a:txBody>
                    <a:bodyPr/>
                    <a:lstStyle/>
                    <a:p>
                      <a:pPr algn="ctr">
                        <a:lnSpc>
                          <a:spcPct val="115000"/>
                        </a:lnSpc>
                        <a:spcAft>
                          <a:spcPts val="0"/>
                        </a:spcAft>
                      </a:pPr>
                      <a:r>
                        <a:rPr lang="en-US" sz="1800" b="1" i="0" u="none" strike="noStrike" cap="none" dirty="0" err="1">
                          <a:solidFill>
                            <a:schemeClr val="dk1"/>
                          </a:solidFill>
                          <a:latin typeface="Times New Roman" panose="02020603050405020304" pitchFamily="18" charset="0"/>
                          <a:ea typeface="MS PMincho"/>
                          <a:cs typeface="Times New Roman" panose="02020603050405020304" pitchFamily="18" charset="0"/>
                          <a:sym typeface="Arial"/>
                        </a:rPr>
                        <a:t>rc</a:t>
                      </a:r>
                      <a:endPar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endParaRPr>
                    </a:p>
                  </a:txBody>
                  <a:tcPr marL="68580" marR="68580" marT="0" marB="0" anchor="ctr"/>
                </a:tc>
                <a:tc>
                  <a:txBody>
                    <a:bodyPr/>
                    <a:lstStyle/>
                    <a:p>
                      <a:pPr algn="ctr">
                        <a:lnSpc>
                          <a:spcPct val="115000"/>
                        </a:lnSpc>
                        <a:spcAft>
                          <a:spcPts val="0"/>
                        </a:spcAft>
                      </a:pPr>
                      <a:r>
                        <a:rPr lang="ru-RU" sz="1800" b="1" i="0" u="none" strike="noStrike" cap="none">
                          <a:solidFill>
                            <a:schemeClr val="dk1"/>
                          </a:solidFill>
                          <a:latin typeface="Times New Roman" panose="02020603050405020304" pitchFamily="18" charset="0"/>
                          <a:ea typeface="MS PMincho"/>
                          <a:cs typeface="Times New Roman" panose="02020603050405020304" pitchFamily="18" charset="0"/>
                          <a:sym typeface="Arial"/>
                        </a:rPr>
                        <a:t>8,4</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17,5</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13,95</a:t>
                      </a:r>
                    </a:p>
                  </a:txBody>
                  <a:tcPr marL="68580" marR="68580" marT="0" marB="0" anchor="ctr">
                    <a:solidFill>
                      <a:srgbClr val="FFC00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20,2</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17</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25,58</a:t>
                      </a:r>
                    </a:p>
                  </a:txBody>
                  <a:tcPr marL="68580" marR="68580" marT="0" marB="0" anchor="ctr">
                    <a:solidFill>
                      <a:srgbClr val="00EA6A"/>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24,2</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35,9</a:t>
                      </a:r>
                    </a:p>
                  </a:txBody>
                  <a:tcPr marL="68580" marR="68580" marT="0" marB="0" anchor="ctr">
                    <a:solidFill>
                      <a:srgbClr val="00B0F0"/>
                    </a:solidFill>
                  </a:tcPr>
                </a:tc>
                <a:tc>
                  <a:txBody>
                    <a:bodyPr/>
                    <a:lstStyle/>
                    <a:p>
                      <a:pPr algn="ctr">
                        <a:lnSpc>
                          <a:spcPct val="115000"/>
                        </a:lnSpc>
                        <a:spcAft>
                          <a:spcPts val="0"/>
                        </a:spcAft>
                      </a:pPr>
                      <a:r>
                        <a:rPr lang="ru-RU" sz="1800" b="1" i="0" u="none" strike="noStrike" cap="none" dirty="0">
                          <a:solidFill>
                            <a:schemeClr val="dk1"/>
                          </a:solidFill>
                          <a:latin typeface="Times New Roman" panose="02020603050405020304" pitchFamily="18" charset="0"/>
                          <a:ea typeface="MS PMincho"/>
                          <a:cs typeface="Times New Roman" panose="02020603050405020304" pitchFamily="18" charset="0"/>
                          <a:sym typeface="Arial"/>
                        </a:rPr>
                        <a:t>35,76</a:t>
                      </a:r>
                    </a:p>
                  </a:txBody>
                  <a:tcPr marL="68580" marR="68580" marT="0" marB="0" anchor="ctr">
                    <a:solidFill>
                      <a:srgbClr val="00B0F0"/>
                    </a:solidFill>
                  </a:tcPr>
                </a:tc>
                <a:extLst>
                  <a:ext uri="{0D108BD9-81ED-4DB2-BD59-A6C34878D82A}">
                    <a16:rowId xmlns:a16="http://schemas.microsoft.com/office/drawing/2014/main" val="384477204"/>
                  </a:ext>
                </a:extLst>
              </a:tr>
            </a:tbl>
          </a:graphicData>
        </a:graphic>
      </p:graphicFrame>
      <p:sp>
        <p:nvSpPr>
          <p:cNvPr id="2" name="Прямоугольник 1">
            <a:extLst>
              <a:ext uri="{FF2B5EF4-FFF2-40B4-BE49-F238E27FC236}">
                <a16:creationId xmlns:a16="http://schemas.microsoft.com/office/drawing/2014/main" id="{905984B2-0F10-455D-9AA5-CC17EA6C33AF}"/>
              </a:ext>
            </a:extLst>
          </p:cNvPr>
          <p:cNvSpPr/>
          <p:nvPr/>
        </p:nvSpPr>
        <p:spPr>
          <a:xfrm>
            <a:off x="165920" y="169347"/>
            <a:ext cx="8293301" cy="369332"/>
          </a:xfrm>
          <a:prstGeom prst="rect">
            <a:avLst/>
          </a:prstGeom>
        </p:spPr>
        <p:txBody>
          <a:bodyPr wrap="square">
            <a:spAutoFit/>
          </a:bodyPr>
          <a:lstStyle/>
          <a:p>
            <a:r>
              <a:rPr lang="en-US" sz="1800" b="1" kern="1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Main results</a:t>
            </a:r>
            <a:endParaRPr lang="ru-RU" sz="1800" dirty="0">
              <a:latin typeface="Times New Roman" panose="02020603050405020304" pitchFamily="18" charset="0"/>
              <a:cs typeface="Times New Roman" panose="02020603050405020304" pitchFamily="18" charset="0"/>
            </a:endParaRPr>
          </a:p>
        </p:txBody>
      </p:sp>
      <p:sp>
        <p:nvSpPr>
          <p:cNvPr id="6" name="Google Shape;76;p6">
            <a:extLst>
              <a:ext uri="{FF2B5EF4-FFF2-40B4-BE49-F238E27FC236}">
                <a16:creationId xmlns:a16="http://schemas.microsoft.com/office/drawing/2014/main" id="{78AE85C3-B849-4F88-A66E-F30E00F378FD}"/>
              </a:ext>
            </a:extLst>
          </p:cNvPr>
          <p:cNvSpPr txBox="1"/>
          <p:nvPr/>
        </p:nvSpPr>
        <p:spPr>
          <a:xfrm>
            <a:off x="8621712" y="4821237"/>
            <a:ext cx="517525" cy="269875"/>
          </a:xfrm>
          <a:prstGeom prst="rect">
            <a:avLst/>
          </a:prstGeom>
          <a:noFill/>
          <a:ln>
            <a:noFill/>
          </a:ln>
        </p:spPr>
        <p:txBody>
          <a:bodyPr spcFirstLastPara="1" wrap="square" lIns="90000" tIns="46800" rIns="90000" bIns="46800" anchor="ctr" anchorCtr="0">
            <a:noAutofit/>
          </a:bodyPr>
          <a:lstStyle/>
          <a:p>
            <a:pPr marL="0" marR="0" lvl="0" indent="0" algn="r" rtl="0">
              <a:lnSpc>
                <a:spcPct val="100000"/>
              </a:lnSpc>
              <a:spcBef>
                <a:spcPts val="0"/>
              </a:spcBef>
              <a:spcAft>
                <a:spcPts val="0"/>
              </a:spcAft>
              <a:buClr>
                <a:srgbClr val="898989"/>
              </a:buClr>
              <a:buSzPts val="2000"/>
              <a:buFont typeface="Quattrocento Sans"/>
              <a:buNone/>
            </a:pPr>
            <a:fld id="{00000000-1234-1234-1234-123412341234}" type="slidenum">
              <a:rPr lang="en-US" sz="2000" b="1" i="0" u="none">
                <a:solidFill>
                  <a:srgbClr val="898989"/>
                </a:solidFill>
                <a:latin typeface="Times New Roman" panose="02020603050405020304" pitchFamily="18" charset="0"/>
                <a:ea typeface="Quattrocento Sans"/>
                <a:cs typeface="Times New Roman" panose="02020603050405020304" pitchFamily="18" charset="0"/>
                <a:sym typeface="Quattrocento Sans"/>
              </a:rPr>
              <a:t>9</a:t>
            </a:fld>
            <a:endParaRPr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06D35205-DB6B-4506-89EB-B1770EB9008F}"/>
              </a:ext>
            </a:extLst>
          </p:cNvPr>
          <p:cNvSpPr/>
          <p:nvPr/>
        </p:nvSpPr>
        <p:spPr>
          <a:xfrm>
            <a:off x="165920" y="700343"/>
            <a:ext cx="8937518" cy="523220"/>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The secondary structure percentage of the A</a:t>
            </a:r>
            <a:r>
              <a:rPr lang="en-US" i="1" dirty="0">
                <a:latin typeface="Times New Roman" panose="02020603050405020304" pitchFamily="18" charset="0"/>
                <a:ea typeface="Times New Roman" panose="02020603050405020304" pitchFamily="18" charset="0"/>
                <a:cs typeface="Times New Roman" panose="02020603050405020304" pitchFamily="18" charset="0"/>
              </a:rPr>
              <a:t>β</a:t>
            </a:r>
            <a:r>
              <a:rPr lang="en-US" dirty="0">
                <a:latin typeface="Times New Roman" panose="02020603050405020304" pitchFamily="18" charset="0"/>
                <a:ea typeface="Times New Roman" panose="02020603050405020304" pitchFamily="18" charset="0"/>
                <a:cs typeface="Times New Roman" panose="02020603050405020304" pitchFamily="18" charset="0"/>
              </a:rPr>
              <a:t>42 liposome/peptide system in different pH based on the Raman, CD, and MD simulations results</a:t>
            </a:r>
            <a:endParaRPr lang="ru-RU" dirty="0">
              <a:latin typeface="Times New Roman" panose="02020603050405020304" pitchFamily="18" charset="0"/>
              <a:cs typeface="Times New Roman" panose="02020603050405020304" pitchFamily="18" charset="0"/>
            </a:endParaRPr>
          </a:p>
        </p:txBody>
      </p:sp>
      <p:cxnSp>
        <p:nvCxnSpPr>
          <p:cNvPr id="7" name="Google Shape;40;p2">
            <a:extLst>
              <a:ext uri="{FF2B5EF4-FFF2-40B4-BE49-F238E27FC236}">
                <a16:creationId xmlns:a16="http://schemas.microsoft.com/office/drawing/2014/main" id="{B2F4A4B9-3A17-4B62-B852-030647CDECCA}"/>
              </a:ext>
            </a:extLst>
          </p:cNvPr>
          <p:cNvCxnSpPr/>
          <p:nvPr/>
        </p:nvCxnSpPr>
        <p:spPr>
          <a:xfrm>
            <a:off x="269875" y="691331"/>
            <a:ext cx="8591550" cy="0"/>
          </a:xfrm>
          <a:prstGeom prst="straightConnector1">
            <a:avLst/>
          </a:prstGeom>
          <a:noFill/>
          <a:ln w="9525" cap="flat" cmpd="sng">
            <a:solidFill>
              <a:schemeClr val="lt2"/>
            </a:solidFill>
            <a:prstDash val="solid"/>
            <a:miter lim="800000"/>
            <a:headEnd type="none" w="med" len="med"/>
            <a:tailEnd type="none" w="med" len="med"/>
          </a:ln>
        </p:spPr>
      </p:cxnSp>
    </p:spTree>
    <p:extLst>
      <p:ext uri="{BB962C8B-B14F-4D97-AF65-F5344CB8AC3E}">
        <p14:creationId xmlns:p14="http://schemas.microsoft.com/office/powerpoint/2010/main" val="1740961194"/>
      </p:ext>
    </p:extLst>
  </p:cSld>
  <p:clrMapOvr>
    <a:masterClrMapping/>
  </p:clrMapOvr>
</p:sld>
</file>

<file path=ppt/theme/theme1.xml><?xml version="1.0" encoding="utf-8"?>
<a:theme xmlns:a="http://schemas.openxmlformats.org/drawingml/2006/main" name="6_Специальное оформление">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7395</TotalTime>
  <Words>628</Words>
  <Application>Microsoft Office PowerPoint</Application>
  <PresentationFormat>Произвольный</PresentationFormat>
  <Paragraphs>131</Paragraphs>
  <Slides>12</Slides>
  <Notes>12</Notes>
  <HiddenSlides>1</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MS PMincho</vt:lpstr>
      <vt:lpstr>Calibri</vt:lpstr>
      <vt:lpstr>Noto Sans Symbols</vt:lpstr>
      <vt:lpstr>Quattrocento Sans</vt:lpstr>
      <vt:lpstr>Times New Roman</vt:lpstr>
      <vt:lpstr>Arial</vt:lpstr>
      <vt:lpstr>6_Специальное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Molecular Dynamics: Secondary structure timeline for Aβ42 in DPPC bilayer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122</cp:revision>
  <dcterms:created xsi:type="dcterms:W3CDTF">2014-05-08T10:39:38Z</dcterms:created>
  <dcterms:modified xsi:type="dcterms:W3CDTF">2025-06-25T07:35:37Z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1033-5.7.2.8094</vt:lpwstr>
  </property>
</Properties>
</file>