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5">
  <p:sldMasterIdLst>
    <p:sldMasterId id="2147483648" r:id="rId1"/>
  </p:sldMasterIdLst>
  <p:notesMasterIdLst>
    <p:notesMasterId r:id="rId21"/>
  </p:notesMasterIdLst>
  <p:sldIdLst>
    <p:sldId id="256" r:id="rId2"/>
    <p:sldId id="277" r:id="rId3"/>
    <p:sldId id="278" r:id="rId4"/>
    <p:sldId id="279" r:id="rId5"/>
    <p:sldId id="259" r:id="rId6"/>
    <p:sldId id="260" r:id="rId7"/>
    <p:sldId id="261" r:id="rId8"/>
    <p:sldId id="264" r:id="rId9"/>
    <p:sldId id="281" r:id="rId10"/>
    <p:sldId id="282" r:id="rId11"/>
    <p:sldId id="283" r:id="rId12"/>
    <p:sldId id="270" r:id="rId13"/>
    <p:sldId id="272" r:id="rId14"/>
    <p:sldId id="273" r:id="rId15"/>
    <p:sldId id="271" r:id="rId16"/>
    <p:sldId id="284" r:id="rId17"/>
    <p:sldId id="275" r:id="rId18"/>
    <p:sldId id="274" r:id="rId19"/>
    <p:sldId id="285" r:id="rId20"/>
  </p:sldIdLst>
  <p:sldSz cx="9144000" cy="6858000" type="screen4x3"/>
  <p:notesSz cx="7772400" cy="10058400"/>
  <p:defaultTextStyle>
    <a:defPPr>
      <a:defRPr lang="en-GB"/>
    </a:defPPr>
    <a:lvl1pPr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457200" rtl="0" eaLnBrk="0" fontAlgn="base" hangingPunct="0">
      <a:lnSpc>
        <a:spcPct val="12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DA73F"/>
    <a:srgbClr val="E29A4A"/>
    <a:srgbClr val="CC3300"/>
    <a:srgbClr val="FFCC00"/>
    <a:srgbClr val="6600FF"/>
    <a:srgbClr val="90FEFE"/>
    <a:srgbClr val="009900"/>
    <a:srgbClr val="0000FF"/>
    <a:srgbClr val="CC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2785" autoAdjust="0"/>
  </p:normalViewPr>
  <p:slideViewPr>
    <p:cSldViewPr>
      <p:cViewPr varScale="1">
        <p:scale>
          <a:sx n="79" d="100"/>
          <a:sy n="79" d="100"/>
        </p:scale>
        <p:origin x="542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528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09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83388" cy="985678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 dirty="0"/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38188"/>
            <a:ext cx="4926013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7863" y="4681538"/>
            <a:ext cx="5424487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bg-BG" smtClean="0"/>
          </a:p>
        </p:txBody>
      </p:sp>
    </p:spTree>
    <p:extLst>
      <p:ext uri="{BB962C8B-B14F-4D97-AF65-F5344CB8AC3E}">
        <p14:creationId xmlns:p14="http://schemas.microsoft.com/office/powerpoint/2010/main" val="824308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901700" y="762000"/>
            <a:ext cx="4978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bg-BG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724400"/>
            <a:ext cx="4953000" cy="4419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23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bg-BG" sz="2400"/>
              <a:t>Tittle page and out line</a:t>
            </a:r>
          </a:p>
        </p:txBody>
      </p:sp>
    </p:spTree>
    <p:extLst>
      <p:ext uri="{BB962C8B-B14F-4D97-AF65-F5344CB8AC3E}">
        <p14:creationId xmlns:p14="http://schemas.microsoft.com/office/powerpoint/2010/main" val="21774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991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135938" cy="1943096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1947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348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8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98450"/>
            <a:ext cx="6411913" cy="550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268413"/>
            <a:ext cx="8135938" cy="4968875"/>
          </a:xfrm>
        </p:spPr>
        <p:txBody>
          <a:bodyPr/>
          <a:lstStyle/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29347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295665"/>
            <a:ext cx="6411913" cy="556434"/>
          </a:xfrm>
          <a:prstGeom prst="rect">
            <a:avLst/>
          </a:prstGeom>
          <a:solidFill>
            <a:srgbClr val="FF9933">
              <a:alpha val="86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bg-BG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268413"/>
            <a:ext cx="8135938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bg-BG" dirty="0" smtClean="0"/>
              <a:t>Click to edit the outline text format</a:t>
            </a:r>
          </a:p>
          <a:p>
            <a:pPr lvl="1"/>
            <a:r>
              <a:rPr lang="en-GB" altLang="bg-BG" dirty="0" smtClean="0"/>
              <a:t>Second Outline Level</a:t>
            </a:r>
          </a:p>
          <a:p>
            <a:pPr lvl="2"/>
            <a:r>
              <a:rPr lang="en-GB" altLang="bg-BG" dirty="0" smtClean="0"/>
              <a:t>Third Outline Level</a:t>
            </a:r>
          </a:p>
          <a:p>
            <a:pPr lvl="3"/>
            <a:r>
              <a:rPr lang="en-GB" altLang="bg-BG" dirty="0" smtClean="0"/>
              <a:t>Fourth Outline Level</a:t>
            </a:r>
          </a:p>
          <a:p>
            <a:pPr lvl="4"/>
            <a:r>
              <a:rPr lang="en-GB" altLang="bg-BG" dirty="0" smtClean="0"/>
              <a:t>Fifth Outline Level</a:t>
            </a:r>
          </a:p>
          <a:p>
            <a:pPr lvl="4"/>
            <a:r>
              <a:rPr lang="en-GB" altLang="bg-BG" dirty="0" smtClean="0"/>
              <a:t>Sixth Outline Level</a:t>
            </a:r>
          </a:p>
          <a:p>
            <a:pPr lvl="4"/>
            <a:r>
              <a:rPr lang="en-GB" altLang="bg-BG" dirty="0" smtClean="0"/>
              <a:t>Seventh Outline Level</a:t>
            </a:r>
          </a:p>
          <a:p>
            <a:pPr lvl="4"/>
            <a:r>
              <a:rPr lang="en-GB" altLang="bg-BG" dirty="0" smtClean="0"/>
              <a:t>Eighth Outline Level</a:t>
            </a:r>
          </a:p>
          <a:p>
            <a:pPr lvl="4"/>
            <a:r>
              <a:rPr lang="en-GB" altLang="bg-BG" dirty="0" smtClean="0"/>
              <a:t>Ninth Outline Level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862584" y="6538554"/>
            <a:ext cx="208391" cy="2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/>
            <a:fld id="{F9538833-B3B2-4080-8E0B-591D3DF44420}" type="slidenum">
              <a:rPr lang="en-GB" altLang="bg-BG" sz="1400" u="none">
                <a:solidFill>
                  <a:schemeClr val="accent2"/>
                </a:solidFill>
              </a:rPr>
              <a:pPr algn="r"/>
              <a:t>‹#›</a:t>
            </a:fld>
            <a:endParaRPr lang="en-GB" altLang="bg-BG" sz="1400" u="none" dirty="0">
              <a:solidFill>
                <a:schemeClr val="accent2"/>
              </a:solidFill>
            </a:endParaRPr>
          </a:p>
        </p:txBody>
      </p:sp>
      <p:pic>
        <p:nvPicPr>
          <p:cNvPr id="7" name="Рисунок 4" descr="LHEP-emblema-trans.gif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8100" y="44624"/>
            <a:ext cx="1084263" cy="60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105419" y="6691664"/>
            <a:ext cx="995465" cy="15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defTabSz="457200" eaLnBrk="0" fontAlgn="base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en-US" altLang="bg-BG" sz="1000" b="1" dirty="0" smtClean="0">
                <a:solidFill>
                  <a:schemeClr val="accent2"/>
                </a:solidFill>
                <a:latin typeface="Bitstream Vera Sans" pitchFamily="34" charset="0"/>
              </a:rPr>
              <a:t>Roumen Tsenov</a:t>
            </a:r>
            <a:endParaRPr lang="en-GB" altLang="bg-BG" sz="1000" b="1" dirty="0">
              <a:solidFill>
                <a:schemeClr val="accent2"/>
              </a:solidFill>
              <a:latin typeface="Bitstream Vera Sans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 userDrawn="1"/>
        </p:nvSpPr>
        <p:spPr bwMode="auto">
          <a:xfrm>
            <a:off x="3203848" y="6583942"/>
            <a:ext cx="30243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0" rIns="18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PAC for Particle Physics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, 1</a:t>
            </a: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8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.0</a:t>
            </a:r>
            <a:r>
              <a:rPr lang="en-US" altLang="bg-BG" sz="1400" b="1" i="1" baseline="0" dirty="0" smtClean="0">
                <a:solidFill>
                  <a:schemeClr val="accent2"/>
                </a:solidFill>
              </a:rPr>
              <a:t>6</a:t>
            </a:r>
            <a:r>
              <a:rPr lang="ru-RU" altLang="bg-BG" sz="1400" b="1" i="1" baseline="0" dirty="0" smtClean="0">
                <a:solidFill>
                  <a:schemeClr val="accent2"/>
                </a:solidFill>
              </a:rPr>
              <a:t>.</a:t>
            </a:r>
            <a:r>
              <a:rPr lang="en-US" altLang="bg-BG" sz="1400" b="1" i="1" dirty="0" smtClean="0">
                <a:solidFill>
                  <a:schemeClr val="accent2"/>
                </a:solidFill>
              </a:rPr>
              <a:t>201</a:t>
            </a:r>
            <a:r>
              <a:rPr lang="ru-RU" altLang="bg-BG" sz="1400" b="1" i="1" dirty="0" smtClean="0">
                <a:solidFill>
                  <a:schemeClr val="accent2"/>
                </a:solidFill>
              </a:rPr>
              <a:t>8</a:t>
            </a:r>
            <a:endParaRPr lang="en-US" altLang="bg-BG" sz="1400" b="1" i="1" dirty="0">
              <a:solidFill>
                <a:schemeClr val="accent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61" r:id="rId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Comic Sans MS" pitchFamily="66" charset="0"/>
        <a:defRPr sz="3200">
          <a:solidFill>
            <a:srgbClr val="6600CC"/>
          </a:solidFill>
          <a:latin typeface="+mj-lt"/>
          <a:ea typeface="+mj-ea"/>
          <a:cs typeface="+mj-cs"/>
        </a:defRPr>
      </a:lvl1pPr>
      <a:lvl2pPr marL="4318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2pPr>
      <a:lvl3pPr marL="647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3pPr>
      <a:lvl4pPr marL="8636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4pPr>
      <a:lvl5pPr marL="10795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5pPr>
      <a:lvl6pPr marL="15367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6pPr>
      <a:lvl7pPr marL="19939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7pPr>
      <a:lvl8pPr marL="24511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8pPr>
      <a:lvl9pPr marL="2908300" indent="-215900" algn="ctr" defTabSz="457200" rtl="0" eaLnBrk="0" fontAlgn="base" hangingPunct="0">
        <a:lnSpc>
          <a:spcPct val="11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3333CC"/>
          </a:solidFill>
          <a:latin typeface="Comic Sans MS" pitchFamily="66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3333CC"/>
        </a:buClr>
        <a:buSzPct val="100000"/>
        <a:buFont typeface="Wingdings" panose="05000000000000000000" pitchFamily="2" charset="2"/>
        <a:buChar char="§"/>
        <a:defRPr sz="2200">
          <a:solidFill>
            <a:srgbClr val="000000"/>
          </a:solidFill>
          <a:latin typeface="+mj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6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•"/>
        <a:defRPr sz="2000">
          <a:solidFill>
            <a:srgbClr val="000000"/>
          </a:solidFill>
          <a:latin typeface="+mj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–"/>
        <a:defRPr sz="2000">
          <a:solidFill>
            <a:srgbClr val="000000"/>
          </a:solidFill>
          <a:latin typeface="+mj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j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500"/>
        </a:spcBef>
        <a:spcAft>
          <a:spcPct val="0"/>
        </a:spcAft>
        <a:buClr>
          <a:srgbClr val="3333CC"/>
        </a:buClr>
        <a:buSzPct val="100000"/>
        <a:buFont typeface="Helvetica" pitchFamily="34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indico.jinr.ru/conferenceDisplay.py?confId=29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836712"/>
            <a:ext cx="6373558" cy="1167885"/>
          </a:xfrm>
          <a:solidFill>
            <a:srgbClr val="FFC000"/>
          </a:solidFill>
          <a:ln/>
          <a:extLst/>
        </p:spPr>
        <p:txBody>
          <a:bodyPr lIns="90000" tIns="46800" rIns="90000" bIns="46800"/>
          <a:lstStyle/>
          <a:p>
            <a:r>
              <a:rPr lang="en-US" b="1" dirty="0"/>
              <a:t>Relativistic Heavy Ion Physics and Spin Physics</a:t>
            </a:r>
            <a:endParaRPr lang="ru-RU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1640" y="2348880"/>
            <a:ext cx="6373558" cy="172431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itchFamily="66" charset="0"/>
              <a:defRPr sz="3200">
                <a:solidFill>
                  <a:srgbClr val="6600CC"/>
                </a:solidFill>
                <a:latin typeface="+mj-lt"/>
                <a:ea typeface="+mj-ea"/>
                <a:cs typeface="+mj-cs"/>
              </a:defRPr>
            </a:lvl1pPr>
            <a:lvl2pPr marL="4318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8636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i="1" dirty="0"/>
              <a:t>Sub-group of the JINR Strategy Long Range Plan International Working Group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79712" y="4509120"/>
            <a:ext cx="4572000" cy="424732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228600" algn="ctr">
              <a:lnSpc>
                <a:spcPct val="90000"/>
              </a:lnSpc>
              <a:spcAft>
                <a:spcPts val="800"/>
              </a:spcAft>
            </a:pPr>
            <a:r>
              <a:rPr lang="en-US" b="1" i="1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Status report</a:t>
            </a:r>
            <a:endParaRPr lang="en-US" sz="18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15414"/>
            <a:ext cx="7199313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A suggestion who works on which item: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04030" y="1052736"/>
            <a:ext cx="8316441" cy="5664308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CC3300"/>
                </a:solidFill>
              </a:rPr>
              <a:t>Symmetric and asymmetric heavy ion collisions at center-of-mass energy of 4 – 11  </a:t>
            </a:r>
            <a:r>
              <a:rPr lang="en-US" sz="1800" dirty="0" err="1" smtClean="0">
                <a:solidFill>
                  <a:srgbClr val="CC3300"/>
                </a:solidFill>
              </a:rPr>
              <a:t>AGeV</a:t>
            </a:r>
            <a:r>
              <a:rPr lang="en-US" sz="1800" dirty="0">
                <a:solidFill>
                  <a:srgbClr val="CC3300"/>
                </a:solidFill>
              </a:rPr>
              <a:t>:</a:t>
            </a:r>
            <a:r>
              <a:rPr lang="en-US" sz="1800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A. </a:t>
            </a:r>
            <a:r>
              <a:rPr lang="en-US" dirty="0" err="1" smtClean="0"/>
              <a:t>Sorin</a:t>
            </a:r>
            <a:r>
              <a:rPr lang="en-US" dirty="0" smtClean="0"/>
              <a:t>, G. Zinoviev, H. </a:t>
            </a:r>
            <a:r>
              <a:rPr lang="en-US" dirty="0" err="1" smtClean="0"/>
              <a:t>Stoecker</a:t>
            </a:r>
            <a:r>
              <a:rPr lang="en-US" dirty="0" smtClean="0"/>
              <a:t>, I. </a:t>
            </a:r>
            <a:r>
              <a:rPr lang="en-US" dirty="0" err="1" smtClean="0"/>
              <a:t>Tserruya</a:t>
            </a:r>
            <a:r>
              <a:rPr lang="en-US" dirty="0" smtClean="0"/>
              <a:t>, S. </a:t>
            </a:r>
            <a:r>
              <a:rPr lang="en-US" dirty="0" err="1" smtClean="0"/>
              <a:t>Shmatov</a:t>
            </a:r>
            <a:r>
              <a:rPr lang="en-US" dirty="0" smtClean="0"/>
              <a:t>, V. </a:t>
            </a:r>
            <a:r>
              <a:rPr lang="en-US" dirty="0" err="1"/>
              <a:t>K</a:t>
            </a:r>
            <a:r>
              <a:rPr lang="en-US" dirty="0" err="1" smtClean="0"/>
              <a:t>ekelidze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Electron-ion collisions at a similar center-of-mass energy</a:t>
            </a:r>
            <a:r>
              <a:rPr lang="en-US" sz="1800" dirty="0" smtClean="0"/>
              <a:t>:</a:t>
            </a:r>
            <a:r>
              <a:rPr lang="en-US" dirty="0" smtClean="0"/>
              <a:t> A. </a:t>
            </a:r>
            <a:r>
              <a:rPr lang="en-US" dirty="0" err="1" smtClean="0"/>
              <a:t>Kovalenko</a:t>
            </a:r>
            <a:r>
              <a:rPr lang="en-US" dirty="0" smtClean="0"/>
              <a:t>, L. </a:t>
            </a:r>
            <a:r>
              <a:rPr lang="en-US" dirty="0" err="1" smtClean="0"/>
              <a:t>Cifarelli</a:t>
            </a:r>
            <a:r>
              <a:rPr lang="en-US" dirty="0" smtClean="0"/>
              <a:t>, R. </a:t>
            </a:r>
            <a:r>
              <a:rPr lang="en-US" dirty="0" err="1" smtClean="0"/>
              <a:t>Lednicky</a:t>
            </a:r>
            <a:r>
              <a:rPr lang="en-US" dirty="0" smtClean="0"/>
              <a:t>, R. Tsenov;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Photon-ion collisions </a:t>
            </a:r>
            <a:r>
              <a:rPr lang="en-US" sz="1800" dirty="0">
                <a:solidFill>
                  <a:srgbClr val="FF0000"/>
                </a:solidFill>
              </a:rPr>
              <a:t>in GeV energy </a:t>
            </a:r>
            <a:r>
              <a:rPr lang="en-US" sz="1800" dirty="0" smtClean="0">
                <a:solidFill>
                  <a:srgbClr val="FF0000"/>
                </a:solidFill>
              </a:rPr>
              <a:t>range: </a:t>
            </a:r>
            <a:r>
              <a:rPr lang="en-US" dirty="0" smtClean="0"/>
              <a:t>L. </a:t>
            </a:r>
            <a:r>
              <a:rPr lang="en-US" dirty="0" err="1" smtClean="0"/>
              <a:t>Cifarelli</a:t>
            </a:r>
            <a:r>
              <a:rPr lang="en-US" dirty="0" smtClean="0"/>
              <a:t>, O. </a:t>
            </a:r>
            <a:r>
              <a:rPr lang="en-US" dirty="0" err="1" smtClean="0"/>
              <a:t>Teryaev</a:t>
            </a:r>
            <a:r>
              <a:rPr lang="en-US" dirty="0" smtClean="0"/>
              <a:t>, R. Tsenov, S. </a:t>
            </a:r>
            <a:r>
              <a:rPr lang="en-US" dirty="0" err="1" smtClean="0"/>
              <a:t>Shmatov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Nucleon spin structure measurements</a:t>
            </a:r>
            <a:r>
              <a:rPr lang="en-US" sz="1800" dirty="0" smtClean="0"/>
              <a:t>: </a:t>
            </a:r>
            <a:r>
              <a:rPr lang="en-US" dirty="0" smtClean="0"/>
              <a:t>A. </a:t>
            </a:r>
            <a:r>
              <a:rPr lang="en-US" dirty="0" err="1" smtClean="0"/>
              <a:t>Kovalenko</a:t>
            </a:r>
            <a:r>
              <a:rPr lang="en-US" dirty="0" smtClean="0"/>
              <a:t>, O. </a:t>
            </a:r>
            <a:r>
              <a:rPr lang="en-US" dirty="0" err="1"/>
              <a:t>T</a:t>
            </a:r>
            <a:r>
              <a:rPr lang="en-US" dirty="0" err="1" smtClean="0"/>
              <a:t>eryaev</a:t>
            </a:r>
            <a:r>
              <a:rPr lang="en-US" dirty="0" smtClean="0"/>
              <a:t>, R. </a:t>
            </a:r>
            <a:r>
              <a:rPr lang="en-US" dirty="0" err="1" smtClean="0"/>
              <a:t>Lednicky</a:t>
            </a:r>
            <a:r>
              <a:rPr lang="en-US" dirty="0" smtClean="0"/>
              <a:t>, R. Tsenov;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Twisted states and states with large angular momentum: </a:t>
            </a:r>
            <a:r>
              <a:rPr lang="en-US" dirty="0" smtClean="0"/>
              <a:t>O. </a:t>
            </a:r>
            <a:r>
              <a:rPr lang="en-US" dirty="0" err="1"/>
              <a:t>T</a:t>
            </a:r>
            <a:r>
              <a:rPr lang="en-US" dirty="0" err="1" smtClean="0"/>
              <a:t>eryaev</a:t>
            </a:r>
            <a:r>
              <a:rPr lang="en-US" dirty="0" smtClean="0"/>
              <a:t>, S. </a:t>
            </a:r>
            <a:r>
              <a:rPr lang="en-US" dirty="0" err="1" smtClean="0"/>
              <a:t>Shmatov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Search for proton and deuteron EDM with the NICA storage rings:</a:t>
            </a:r>
            <a:r>
              <a:rPr lang="en-US" sz="1800" dirty="0" smtClean="0"/>
              <a:t> </a:t>
            </a:r>
            <a:r>
              <a:rPr lang="en-US" dirty="0" smtClean="0"/>
              <a:t>A. </a:t>
            </a:r>
            <a:r>
              <a:rPr lang="en-US" dirty="0" err="1" smtClean="0"/>
              <a:t>Kovalenko</a:t>
            </a:r>
            <a:r>
              <a:rPr lang="en-US" dirty="0" smtClean="0"/>
              <a:t>, </a:t>
            </a:r>
            <a:r>
              <a:rPr lang="en-US" i="1" dirty="0" smtClean="0"/>
              <a:t>volunteers</a:t>
            </a:r>
            <a:r>
              <a:rPr lang="en-US" dirty="0" smtClean="0"/>
              <a:t>?;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1800" dirty="0" smtClean="0">
                <a:solidFill>
                  <a:srgbClr val="FF0000"/>
                </a:solidFill>
              </a:rPr>
              <a:t>What else?...:</a:t>
            </a:r>
            <a:r>
              <a:rPr lang="en-US" sz="1800" dirty="0" smtClean="0"/>
              <a:t> </a:t>
            </a:r>
            <a:r>
              <a:rPr lang="en-US" dirty="0" smtClean="0"/>
              <a:t>H. </a:t>
            </a:r>
            <a:r>
              <a:rPr lang="en-US" dirty="0" err="1" smtClean="0"/>
              <a:t>Stoecker</a:t>
            </a:r>
            <a:r>
              <a:rPr lang="en-US" dirty="0" smtClean="0"/>
              <a:t>, I. </a:t>
            </a:r>
            <a:r>
              <a:rPr lang="en-US" dirty="0" err="1" smtClean="0"/>
              <a:t>Tserruya</a:t>
            </a:r>
            <a:r>
              <a:rPr lang="en-US" dirty="0" smtClean="0"/>
              <a:t>, V. </a:t>
            </a:r>
            <a:r>
              <a:rPr lang="en-US" dirty="0" err="1" smtClean="0"/>
              <a:t>Kekelidze</a:t>
            </a:r>
            <a:r>
              <a:rPr lang="en-US" dirty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</a:t>
            </a:r>
          </a:p>
        </p:txBody>
      </p:sp>
    </p:spTree>
    <p:extLst>
      <p:ext uri="{BB962C8B-B14F-4D97-AF65-F5344CB8AC3E}">
        <p14:creationId xmlns:p14="http://schemas.microsoft.com/office/powerpoint/2010/main" val="21330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695" y="332656"/>
            <a:ext cx="3350047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496746" cy="3970831"/>
          </a:xfrm>
        </p:spPr>
        <p:txBody>
          <a:bodyPr/>
          <a:lstStyle/>
          <a:p>
            <a:r>
              <a:rPr lang="en-US" sz="2400" dirty="0" smtClean="0"/>
              <a:t>First </a:t>
            </a:r>
            <a:r>
              <a:rPr lang="en-US" sz="2400" dirty="0" err="1" smtClean="0"/>
              <a:t>Vidyo</a:t>
            </a:r>
            <a:r>
              <a:rPr lang="en-US" sz="2400" dirty="0" smtClean="0"/>
              <a:t> meeting was held last Friday,15.06.2018, 15:00</a:t>
            </a:r>
          </a:p>
          <a:p>
            <a:r>
              <a:rPr lang="en-US" sz="2400" dirty="0" smtClean="0"/>
              <a:t>Next meeting (in person) – a day before or after the JINR Scientific Council meeting 20-21 September 2018;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rafts along the lines </a:t>
            </a:r>
            <a:r>
              <a:rPr lang="en-US" sz="2400" b="1" dirty="0" smtClean="0">
                <a:solidFill>
                  <a:schemeClr val="accent2"/>
                </a:solidFill>
              </a:rPr>
              <a:t>a)-g) </a:t>
            </a:r>
            <a:r>
              <a:rPr lang="en-US" sz="2400" dirty="0" smtClean="0"/>
              <a:t>ready by January 2019;</a:t>
            </a:r>
          </a:p>
          <a:p>
            <a:r>
              <a:rPr lang="en-US" sz="2400" dirty="0" smtClean="0"/>
              <a:t>Discussion of the drafts and setting up the timeline for drafting the final document – at a meeting along with the JINR Scientific Council meeting in February 2019;</a:t>
            </a:r>
          </a:p>
          <a:p>
            <a:r>
              <a:rPr lang="en-US" sz="2400" dirty="0" smtClean="0"/>
              <a:t>Final document submitted to the SLRP IWG – May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43626"/>
            <a:ext cx="3695700" cy="2943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32276"/>
          <a:stretch/>
        </p:blipFill>
        <p:spPr>
          <a:xfrm>
            <a:off x="5364088" y="2276872"/>
            <a:ext cx="2232248" cy="23042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" b="4546"/>
          <a:stretch/>
        </p:blipFill>
        <p:spPr>
          <a:xfrm>
            <a:off x="755577" y="584684"/>
            <a:ext cx="3312368" cy="2268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7257" y="277729"/>
            <a:ext cx="1558760" cy="1000915"/>
          </a:xfrm>
          <a:prstGeom prst="rect">
            <a:avLst/>
          </a:prstGeom>
          <a:solidFill>
            <a:srgbClr val="FFCC00"/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2030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1062867"/>
            <a:ext cx="3073052" cy="622350"/>
          </a:xfrm>
          <a:prstGeom prst="rect">
            <a:avLst/>
          </a:prstGeom>
          <a:solidFill>
            <a:srgbClr val="FFCC00"/>
          </a:solidFill>
          <a:ln w="28575"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a strategy!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699792" y="1772816"/>
            <a:ext cx="3145051" cy="2016224"/>
          </a:xfrm>
          <a:prstGeom prst="straightConnector1">
            <a:avLst/>
          </a:prstGeom>
          <a:solidFill>
            <a:srgbClr val="00B8FF"/>
          </a:solidFill>
          <a:ln w="666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 rot="20921086">
            <a:off x="3842299" y="5187981"/>
            <a:ext cx="4968027" cy="546625"/>
          </a:xfrm>
          <a:prstGeom prst="rect">
            <a:avLst/>
          </a:prstGeom>
          <a:solidFill>
            <a:srgbClr val="EDA73F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concerns have been expressed…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7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852936"/>
            <a:ext cx="5619825" cy="1296144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Add-ons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10711"/>
            <a:ext cx="6411913" cy="452368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 smtClean="0"/>
              <a:t>Electron-ion collider: USA projects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00"/>
          <a:stretch/>
        </p:blipFill>
        <p:spPr>
          <a:xfrm>
            <a:off x="61635" y="1250114"/>
            <a:ext cx="3384376" cy="51013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5904" y="2030057"/>
            <a:ext cx="869149" cy="2818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BNL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JLab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79234"/>
            <a:ext cx="1848180" cy="750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59" y="1939882"/>
            <a:ext cx="2072449" cy="2353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011" y="5129764"/>
            <a:ext cx="553725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1266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6348151" cy="4536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888"/>
          <a:stretch/>
        </p:blipFill>
        <p:spPr>
          <a:xfrm>
            <a:off x="6058975" y="0"/>
            <a:ext cx="3085025" cy="26684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692696"/>
            <a:ext cx="5976664" cy="576064"/>
          </a:xfrm>
          <a:prstGeom prst="rect">
            <a:avLst/>
          </a:prstGeom>
          <a:solidFill>
            <a:srgbClr val="FFCC00"/>
          </a:solidFill>
        </p:spPr>
        <p:txBody>
          <a:bodyPr/>
          <a:lstStyle>
            <a:lvl1pPr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itchFamily="66" charset="0"/>
              <a:defRPr sz="3200">
                <a:solidFill>
                  <a:srgbClr val="6600CC"/>
                </a:solidFill>
                <a:latin typeface="+mj-lt"/>
                <a:ea typeface="+mj-ea"/>
                <a:cs typeface="+mj-cs"/>
              </a:defRPr>
            </a:lvl1pPr>
            <a:lvl2pPr marL="4318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8636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2800" kern="0" dirty="0" smtClean="0"/>
              <a:t>Electron-ion collider: China plans…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138852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30417"/>
            <a:ext cx="6411913" cy="486928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sz="2800" dirty="0" smtClean="0"/>
              <a:t>Backward Compton Scattering Source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196752"/>
            <a:ext cx="7344816" cy="2440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714365"/>
            <a:ext cx="3898826" cy="2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828456" cy="510781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ELI-NP in Romania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7186992" cy="482453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616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15414"/>
            <a:ext cx="4175745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/>
              <a:t>ELI-NP in Romania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060479" cy="559377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398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406752" cy="882352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</a:pPr>
            <a:r>
              <a:rPr lang="en-US" sz="3600" dirty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Mandate of the </a:t>
            </a:r>
            <a:r>
              <a:rPr lang="en-US" sz="36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WG</a:t>
            </a:r>
            <a:r>
              <a:rPr lang="en-US" sz="2700" dirty="0" smtClean="0">
                <a:solidFill>
                  <a:srgbClr val="7030A0"/>
                </a:solidFill>
                <a:latin typeface="Arial"/>
                <a:ea typeface="Times New Roman"/>
                <a:cs typeface="Times New Roman"/>
              </a:rPr>
              <a:t>:</a:t>
            </a:r>
            <a:endParaRPr lang="de-DE" sz="2400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spcAft>
                <a:spcPts val="600"/>
              </a:spcAft>
              <a:buNone/>
            </a:pPr>
            <a:r>
              <a:rPr lang="en-CA" sz="2600" i="1" dirty="0" smtClean="0">
                <a:latin typeface="Arial"/>
                <a:ea typeface="Times New Roman"/>
                <a:cs typeface="Times New Roman"/>
              </a:rPr>
              <a:t>Based </a:t>
            </a:r>
            <a:r>
              <a:rPr lang="en-CA" sz="2600" i="1" dirty="0">
                <a:latin typeface="Arial"/>
                <a:ea typeface="Times New Roman"/>
                <a:cs typeface="Times New Roman"/>
              </a:rPr>
              <a:t>on a broad consultation with the JINR member states and </a:t>
            </a:r>
            <a:r>
              <a:rPr lang="en-CA" sz="2600" i="1" dirty="0" smtClean="0">
                <a:latin typeface="Arial"/>
                <a:ea typeface="Times New Roman"/>
                <a:cs typeface="Times New Roman"/>
              </a:rPr>
              <a:t>with wide </a:t>
            </a:r>
            <a:r>
              <a:rPr lang="en-CA" sz="2600" i="1" dirty="0">
                <a:latin typeface="Arial"/>
                <a:ea typeface="Times New Roman"/>
                <a:cs typeface="Times New Roman"/>
              </a:rPr>
              <a:t>international physics community, the SLRP WG is asked to:</a:t>
            </a:r>
            <a:endParaRPr lang="de-DE" sz="2600" i="1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CA" sz="2800" dirty="0">
                <a:latin typeface="Arial"/>
                <a:ea typeface="Times New Roman"/>
                <a:cs typeface="Times New Roman"/>
              </a:rPr>
              <a:t>Identify physics scientific venture, priorities and research infrastructure that should be pursued by JINR and that would ensure continuous JINR global scientific leadership. 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US" sz="2800" dirty="0">
                <a:latin typeface="Arial"/>
                <a:ea typeface="Times New Roman"/>
                <a:cs typeface="Times New Roman"/>
              </a:rPr>
              <a:t>Formulate a coherent plan of the best way to develop the institute in </a:t>
            </a:r>
            <a:r>
              <a:rPr lang="en-CA" sz="2800" dirty="0">
                <a:latin typeface="Arial"/>
                <a:ea typeface="Times New Roman"/>
                <a:cs typeface="Times New Roman"/>
              </a:rPr>
              <a:t>period beyond the running JINR 7-years Plan and include a look ahead to 2030.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pPr lvl="2" algn="just">
              <a:spcAft>
                <a:spcPts val="600"/>
              </a:spcAft>
              <a:buFont typeface="Arial"/>
              <a:buChar char="•"/>
              <a:tabLst>
                <a:tab pos="1371600" algn="l"/>
              </a:tabLst>
            </a:pPr>
            <a:r>
              <a:rPr lang="en-CA" sz="2800" dirty="0">
                <a:latin typeface="Arial"/>
                <a:ea typeface="Times New Roman"/>
                <a:cs typeface="Times New Roman"/>
              </a:rPr>
              <a:t>Prepare</a:t>
            </a:r>
            <a:r>
              <a:rPr lang="en-US" sz="2800" dirty="0">
                <a:latin typeface="Arial"/>
                <a:ea typeface="Times New Roman"/>
                <a:cs typeface="Times New Roman"/>
              </a:rPr>
              <a:t> a</a:t>
            </a:r>
            <a:r>
              <a:rPr lang="en-CA" sz="2800" dirty="0">
                <a:latin typeface="Arial"/>
                <a:ea typeface="Times New Roman"/>
                <a:cs typeface="Times New Roman"/>
              </a:rPr>
              <a:t> set of recommendations directed to JINR scientists and to JINR governing bodies of member States.</a:t>
            </a:r>
            <a:endParaRPr lang="de-DE" sz="2100" dirty="0">
              <a:latin typeface="Times New Roman"/>
              <a:ea typeface="Times New Roman"/>
              <a:cs typeface="Times New Roman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050" y="375657"/>
            <a:ext cx="7102080" cy="14764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Core </a:t>
            </a:r>
            <a:r>
              <a:rPr lang="en-US" dirty="0"/>
              <a:t>research areas of the JINR scientific </a:t>
            </a:r>
            <a:r>
              <a:rPr lang="en-US" dirty="0" err="1" smtClean="0"/>
              <a:t>programme</a:t>
            </a:r>
            <a:r>
              <a:rPr lang="en-US" dirty="0" smtClean="0"/>
              <a:t> and SLRP sub-groups</a:t>
            </a:r>
            <a:r>
              <a:rPr lang="de-DE" dirty="0"/>
              <a:t/>
            </a:r>
            <a:br>
              <a:rPr lang="de-DE" dirty="0"/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84140" y="2245898"/>
            <a:ext cx="84199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Particle Physics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b="1" dirty="0" smtClean="0">
                <a:solidFill>
                  <a:srgbClr val="1F497D"/>
                </a:solidFill>
                <a:latin typeface="Arial"/>
                <a:ea typeface="MS Mincho"/>
              </a:rPr>
              <a:t>Relativistic</a:t>
            </a:r>
            <a:r>
              <a:rPr lang="en-GB" sz="2400" b="1" dirty="0" smtClean="0">
                <a:solidFill>
                  <a:srgbClr val="1F497D"/>
                </a:solidFill>
                <a:latin typeface="Arial"/>
                <a:ea typeface="MS Mincho"/>
              </a:rPr>
              <a:t> Heavy-Ion and Spin Physics</a:t>
            </a:r>
            <a:endParaRPr lang="de-DE" sz="2400" b="1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Nuclear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Condensed Matter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Theoretical Physics</a:t>
            </a:r>
            <a:endParaRPr lang="de-DE" sz="2400" dirty="0" smtClean="0">
              <a:solidFill>
                <a:srgbClr val="1F497D"/>
              </a:solidFill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Nuclear Biophysics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Information Technologies &amp; High Performance Computing</a:t>
            </a: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</a:rPr>
              <a:t>Education</a:t>
            </a:r>
            <a:endParaRPr lang="en-US" dirty="0">
              <a:solidFill>
                <a:srgbClr val="1F497D"/>
              </a:solidFill>
              <a:latin typeface="Arial"/>
              <a:ea typeface="MS Mincho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eriod"/>
            </a:pPr>
            <a:r>
              <a:rPr lang="en-US" sz="2400" dirty="0" smtClean="0">
                <a:solidFill>
                  <a:srgbClr val="1F497D"/>
                </a:solidFill>
                <a:latin typeface="Arial"/>
                <a:ea typeface="MS Mincho"/>
                <a:cs typeface="Times New Roman"/>
              </a:rPr>
              <a:t>Nuclear Physics </a:t>
            </a:r>
            <a:r>
              <a:rPr lang="en-GB" sz="2400" dirty="0" smtClean="0">
                <a:solidFill>
                  <a:srgbClr val="1F497D"/>
                </a:solidFill>
                <a:latin typeface="Arial"/>
                <a:ea typeface="MS Mincho"/>
                <a:cs typeface="Times New Roman"/>
              </a:rPr>
              <a:t>Applications and Societal Benefits</a:t>
            </a:r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152402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14801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86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336703" cy="1296143"/>
          </a:xfrm>
          <a:solidFill>
            <a:srgbClr val="FFC000">
              <a:alpha val="86000"/>
            </a:srgbClr>
          </a:solidFill>
        </p:spPr>
        <p:txBody>
          <a:bodyPr>
            <a:noAutofit/>
          </a:bodyPr>
          <a:lstStyle/>
          <a:p>
            <a:r>
              <a:rPr lang="en-GB" dirty="0">
                <a:solidFill>
                  <a:srgbClr val="7030A0"/>
                </a:solidFill>
                <a:latin typeface="Arial"/>
                <a:ea typeface="MS Mincho"/>
              </a:rPr>
              <a:t>Relativistic Heavy-Ion and Spin </a:t>
            </a:r>
            <a:r>
              <a:rPr lang="en-GB" dirty="0" smtClean="0">
                <a:solidFill>
                  <a:srgbClr val="7030A0"/>
                </a:solidFill>
                <a:latin typeface="Arial"/>
                <a:ea typeface="MS Mincho"/>
              </a:rPr>
              <a:t>Physics sub-group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44824"/>
            <a:ext cx="8135938" cy="5006499"/>
          </a:xfrm>
        </p:spPr>
        <p:txBody>
          <a:bodyPr/>
          <a:lstStyle/>
          <a:p>
            <a:r>
              <a:rPr lang="en-US" sz="2000" dirty="0"/>
              <a:t>Alexander </a:t>
            </a:r>
            <a:r>
              <a:rPr lang="en-US" sz="2000" dirty="0" err="1"/>
              <a:t>Kovalenko</a:t>
            </a:r>
            <a:r>
              <a:rPr lang="en-US" sz="2000" dirty="0"/>
              <a:t> (LHEP JINR) </a:t>
            </a:r>
            <a:endParaRPr lang="en-US" sz="2000" dirty="0" smtClean="0"/>
          </a:p>
          <a:p>
            <a:r>
              <a:rPr lang="en-US" sz="2000" dirty="0" smtClean="0"/>
              <a:t>Alexander </a:t>
            </a:r>
            <a:r>
              <a:rPr lang="en-US" sz="2000" dirty="0" err="1"/>
              <a:t>Sorin</a:t>
            </a:r>
            <a:r>
              <a:rPr lang="en-US" sz="2000" dirty="0"/>
              <a:t> (JINR)</a:t>
            </a:r>
          </a:p>
          <a:p>
            <a:r>
              <a:rPr lang="en-US" sz="2000" dirty="0" smtClean="0"/>
              <a:t>Gennady </a:t>
            </a:r>
            <a:r>
              <a:rPr lang="en-US" sz="2000" dirty="0" err="1"/>
              <a:t>Zinovjev</a:t>
            </a:r>
            <a:r>
              <a:rPr lang="en-US" sz="2000" dirty="0"/>
              <a:t> (LTP </a:t>
            </a:r>
            <a:r>
              <a:rPr lang="en-US" sz="2000" dirty="0" smtClean="0"/>
              <a:t>JINR)</a:t>
            </a:r>
          </a:p>
          <a:p>
            <a:r>
              <a:rPr lang="en-US" sz="2000" dirty="0"/>
              <a:t>Horst </a:t>
            </a:r>
            <a:r>
              <a:rPr lang="en-US" sz="2000" dirty="0" err="1"/>
              <a:t>Stoecker</a:t>
            </a:r>
            <a:r>
              <a:rPr lang="en-US" sz="2000" dirty="0"/>
              <a:t> (GSI</a:t>
            </a:r>
            <a:r>
              <a:rPr lang="en-US" sz="2000" dirty="0" smtClean="0"/>
              <a:t>)</a:t>
            </a:r>
          </a:p>
          <a:p>
            <a:r>
              <a:rPr lang="en-US" sz="2000" dirty="0" err="1" smtClean="0"/>
              <a:t>Itzhak</a:t>
            </a:r>
            <a:r>
              <a:rPr lang="en-US" sz="2000" dirty="0" smtClean="0"/>
              <a:t> </a:t>
            </a:r>
            <a:r>
              <a:rPr lang="en-US" sz="2000" dirty="0" err="1" smtClean="0"/>
              <a:t>Tserruya</a:t>
            </a:r>
            <a:r>
              <a:rPr lang="en-US" sz="2000" dirty="0" smtClean="0"/>
              <a:t> (Weizmann Inst.) </a:t>
            </a:r>
          </a:p>
          <a:p>
            <a:r>
              <a:rPr lang="en-US" sz="2000" dirty="0"/>
              <a:t>Luisa </a:t>
            </a:r>
            <a:r>
              <a:rPr lang="en-US" sz="2000" dirty="0" err="1"/>
              <a:t>Cifarelli</a:t>
            </a:r>
            <a:r>
              <a:rPr lang="en-US" sz="2000" dirty="0"/>
              <a:t> (INFN Bologna)</a:t>
            </a:r>
          </a:p>
          <a:p>
            <a:r>
              <a:rPr lang="en-US" sz="2000" dirty="0"/>
              <a:t>Oleg </a:t>
            </a:r>
            <a:r>
              <a:rPr lang="en-US" sz="2000" dirty="0" err="1"/>
              <a:t>Teryaev</a:t>
            </a:r>
            <a:r>
              <a:rPr lang="en-US" sz="2000" dirty="0"/>
              <a:t> (LHEP JINR) </a:t>
            </a:r>
          </a:p>
          <a:p>
            <a:r>
              <a:rPr lang="en-US" sz="2000" dirty="0" smtClean="0"/>
              <a:t>Richard </a:t>
            </a:r>
            <a:r>
              <a:rPr lang="en-US" sz="2000" dirty="0" err="1" smtClean="0"/>
              <a:t>Lednicky</a:t>
            </a:r>
            <a:r>
              <a:rPr lang="en-US" sz="2000" dirty="0" smtClean="0"/>
              <a:t> (JINR)</a:t>
            </a:r>
            <a:endParaRPr lang="en-US" sz="2000" dirty="0"/>
          </a:p>
          <a:p>
            <a:r>
              <a:rPr lang="en-US" sz="2000" dirty="0" smtClean="0"/>
              <a:t>Roumen Tsenov (LHEP JINR) – local coordinator</a:t>
            </a:r>
            <a:endParaRPr lang="en-US" sz="2000" dirty="0"/>
          </a:p>
          <a:p>
            <a:r>
              <a:rPr lang="en-US" sz="2000" dirty="0" smtClean="0"/>
              <a:t>Sergey </a:t>
            </a:r>
            <a:r>
              <a:rPr lang="en-US" sz="2000" dirty="0" err="1" smtClean="0"/>
              <a:t>Shmatov</a:t>
            </a:r>
            <a:r>
              <a:rPr lang="en-US" sz="2000" dirty="0" smtClean="0"/>
              <a:t> (LHEP JINR)</a:t>
            </a:r>
          </a:p>
          <a:p>
            <a:r>
              <a:rPr lang="en-US" sz="2000" dirty="0" smtClean="0"/>
              <a:t>Vladimir </a:t>
            </a:r>
            <a:r>
              <a:rPr lang="en-US" sz="2000" dirty="0" err="1"/>
              <a:t>Kekelidze</a:t>
            </a:r>
            <a:r>
              <a:rPr lang="en-US" sz="2000" dirty="0"/>
              <a:t> (LHEP JINR) </a:t>
            </a:r>
            <a:r>
              <a:rPr lang="en-US" sz="2000" dirty="0" smtClean="0"/>
              <a:t>- chairman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 rot="19891463">
            <a:off x="5096768" y="3068960"/>
            <a:ext cx="3754554" cy="5466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More experts to be involved!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3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16632"/>
            <a:ext cx="6411913" cy="1112869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Strategy of the Laboratory of High Energy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238" y="1340768"/>
            <a:ext cx="8496746" cy="194421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Locally developed document by a group of ~30 people under the coordination of R. Tsenov and after a laboratory-wide discussion (June – Dec. 2017)</a:t>
            </a:r>
            <a:endParaRPr lang="ru-RU" sz="1600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Web site (also </a:t>
            </a:r>
            <a:r>
              <a:rPr lang="en-US" dirty="0">
                <a:solidFill>
                  <a:schemeClr val="tx1"/>
                </a:solidFill>
              </a:rPr>
              <a:t>with audio </a:t>
            </a:r>
            <a:r>
              <a:rPr lang="en-US" dirty="0" smtClean="0">
                <a:solidFill>
                  <a:schemeClr val="tx1"/>
                </a:solidFill>
              </a:rPr>
              <a:t>records) </a:t>
            </a:r>
            <a:r>
              <a:rPr lang="en-US" sz="1800" i="1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US" sz="1800" i="1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1800" i="1" dirty="0" smtClean="0">
                <a:solidFill>
                  <a:schemeClr val="tx1"/>
                </a:solidFill>
                <a:hlinkClick r:id="rId2"/>
              </a:rPr>
              <a:t>indico.jinr.ru/conferenceDisplay.py?confId=296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passwd</a:t>
            </a:r>
            <a:r>
              <a:rPr lang="en-US" sz="1800" dirty="0" smtClean="0">
                <a:solidFill>
                  <a:schemeClr val="tx1"/>
                </a:solidFill>
              </a:rPr>
              <a:t>: </a:t>
            </a:r>
            <a:r>
              <a:rPr lang="en-US" sz="1800" dirty="0" err="1" smtClean="0">
                <a:solidFill>
                  <a:schemeClr val="tx1"/>
                </a:solidFill>
              </a:rPr>
              <a:t>lhepstrategy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endParaRPr lang="en-US" i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3396251"/>
            <a:ext cx="7078099" cy="1161773"/>
          </a:xfrm>
          <a:prstGeom prst="rect">
            <a:avLst/>
          </a:prstGeom>
          <a:solidFill>
            <a:srgbClr val="90FEFE"/>
          </a:solidFill>
          <a:ln w="28575">
            <a:solidFill>
              <a:srgbClr val="66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21" y="4725144"/>
            <a:ext cx="7166055" cy="12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1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9739"/>
            <a:ext cx="5404520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Structure of the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950" y="980729"/>
            <a:ext cx="8135938" cy="79208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ru-RU" dirty="0" smtClean="0"/>
          </a:p>
          <a:p>
            <a:r>
              <a:rPr lang="en-US" dirty="0" smtClean="0"/>
              <a:t>A table over the basic directions and per each 7-year period</a:t>
            </a:r>
            <a:endParaRPr lang="ru-RU" dirty="0" smtClean="0"/>
          </a:p>
          <a:p>
            <a:pPr lvl="1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44149"/>
              </p:ext>
            </p:extLst>
          </p:nvPr>
        </p:nvGraphicFramePr>
        <p:xfrm>
          <a:off x="250586" y="1844824"/>
          <a:ext cx="8713903" cy="43204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17664">
                  <a:extLst>
                    <a:ext uri="{9D8B030D-6E8A-4147-A177-3AD203B41FA5}">
                      <a16:colId xmlns="" xmlns:a16="http://schemas.microsoft.com/office/drawing/2014/main" val="1695016165"/>
                    </a:ext>
                  </a:extLst>
                </a:gridCol>
                <a:gridCol w="1487582">
                  <a:extLst>
                    <a:ext uri="{9D8B030D-6E8A-4147-A177-3AD203B41FA5}">
                      <a16:colId xmlns="" xmlns:a16="http://schemas.microsoft.com/office/drawing/2014/main" val="3519330357"/>
                    </a:ext>
                  </a:extLst>
                </a:gridCol>
                <a:gridCol w="1558421">
                  <a:extLst>
                    <a:ext uri="{9D8B030D-6E8A-4147-A177-3AD203B41FA5}">
                      <a16:colId xmlns="" xmlns:a16="http://schemas.microsoft.com/office/drawing/2014/main" val="1276417867"/>
                    </a:ext>
                  </a:extLst>
                </a:gridCol>
                <a:gridCol w="1487582">
                  <a:extLst>
                    <a:ext uri="{9D8B030D-6E8A-4147-A177-3AD203B41FA5}">
                      <a16:colId xmlns="" xmlns:a16="http://schemas.microsoft.com/office/drawing/2014/main" val="3376819281"/>
                    </a:ext>
                  </a:extLst>
                </a:gridCol>
                <a:gridCol w="2762654">
                  <a:extLst>
                    <a:ext uri="{9D8B030D-6E8A-4147-A177-3AD203B41FA5}">
                      <a16:colId xmlns="" xmlns:a16="http://schemas.microsoft.com/office/drawing/2014/main" val="38712344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2017-2023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2024-2030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2031-2037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2038-2044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2045-2051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991092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805264"/>
            <a:ext cx="8462900" cy="887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200" dirty="0"/>
              <a:t>Clarifications of some of the points in the table and ideas </a:t>
            </a:r>
            <a:r>
              <a:rPr lang="en-US" sz="2200" dirty="0" smtClean="0"/>
              <a:t>that need </a:t>
            </a:r>
            <a:r>
              <a:rPr lang="en-US" sz="2200" dirty="0"/>
              <a:t>future discussions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7661"/>
              </p:ext>
            </p:extLst>
          </p:nvPr>
        </p:nvGraphicFramePr>
        <p:xfrm>
          <a:off x="250587" y="2420889"/>
          <a:ext cx="8497877" cy="3583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8919">
                  <a:extLst>
                    <a:ext uri="{9D8B030D-6E8A-4147-A177-3AD203B41FA5}">
                      <a16:colId xmlns="" xmlns:a16="http://schemas.microsoft.com/office/drawing/2014/main" val="3451162283"/>
                    </a:ext>
                  </a:extLst>
                </a:gridCol>
                <a:gridCol w="6958958">
                  <a:extLst>
                    <a:ext uri="{9D8B030D-6E8A-4147-A177-3AD203B41FA5}">
                      <a16:colId xmlns="" xmlns:a16="http://schemas.microsoft.com/office/drawing/2014/main" val="2657826035"/>
                    </a:ext>
                  </a:extLst>
                </a:gridCol>
              </a:tblGrid>
              <a:tr h="51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Construction, start-up and operation of the NICA complex and experiments there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FFCC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4598537"/>
                  </a:ext>
                </a:extLst>
              </a:tr>
              <a:tr h="51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</a:rPr>
                        <a:t>Participation in R&amp;D and in joint experiments in other world laboratories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489113893"/>
                  </a:ext>
                </a:extLst>
              </a:tr>
              <a:tr h="51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Operation, upgrade and further development of the LHEP accelerator complex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34829962"/>
                  </a:ext>
                </a:extLst>
              </a:tr>
              <a:tr h="544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physics goals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9918802"/>
                  </a:ext>
                </a:extLst>
              </a:tr>
              <a:tr h="51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the accelerator technology and radiation detection methods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99501218"/>
                  </a:ext>
                </a:extLst>
              </a:tr>
              <a:tr h="515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j-lt"/>
                        </a:rPr>
                        <a:t>Applications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2846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03648" y="535787"/>
            <a:ext cx="6411913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 smtClean="0"/>
              <a:t>NICA accelerator complex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664022"/>
              </p:ext>
            </p:extLst>
          </p:nvPr>
        </p:nvGraphicFramePr>
        <p:xfrm>
          <a:off x="467544" y="2492896"/>
          <a:ext cx="8496943" cy="288032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10572">
                  <a:extLst>
                    <a:ext uri="{9D8B030D-6E8A-4147-A177-3AD203B41FA5}">
                      <a16:colId xmlns="" xmlns:a16="http://schemas.microsoft.com/office/drawing/2014/main" val="1058771252"/>
                    </a:ext>
                  </a:extLst>
                </a:gridCol>
                <a:gridCol w="2303844">
                  <a:extLst>
                    <a:ext uri="{9D8B030D-6E8A-4147-A177-3AD203B41FA5}">
                      <a16:colId xmlns="" xmlns:a16="http://schemas.microsoft.com/office/drawing/2014/main" val="3122083842"/>
                    </a:ext>
                  </a:extLst>
                </a:gridCol>
                <a:gridCol w="2242766">
                  <a:extLst>
                    <a:ext uri="{9D8B030D-6E8A-4147-A177-3AD203B41FA5}">
                      <a16:colId xmlns="" xmlns:a16="http://schemas.microsoft.com/office/drawing/2014/main" val="3998074327"/>
                    </a:ext>
                  </a:extLst>
                </a:gridCol>
                <a:gridCol w="1639761">
                  <a:extLst>
                    <a:ext uri="{9D8B030D-6E8A-4147-A177-3AD203B41FA5}">
                      <a16:colId xmlns="" xmlns:a16="http://schemas.microsoft.com/office/drawing/2014/main" val="648355367"/>
                    </a:ext>
                  </a:extLst>
                </a:gridCol>
              </a:tblGrid>
              <a:tr h="472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2017-2023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2024-2030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2031-2037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2038-2044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098685"/>
                  </a:ext>
                </a:extLst>
              </a:tr>
              <a:tr h="2408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 – commissioning of the basic configuration, 2023 – design configuration. Symmetric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 ion collisions, L=10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Symmetric heavy ion collisions, L=10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aseline="30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Polarized proton and deuteron collisions, L=10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30-32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Asymmetric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heavy ion collisions, L=10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Polarized proton and deuteron collisions, L=10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6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Electron-nuclei head-on and co-moving collisions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55738117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39552" y="213285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7188" y="1880254"/>
            <a:ext cx="338554" cy="5052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2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101819"/>
              </p:ext>
            </p:extLst>
          </p:nvPr>
        </p:nvGraphicFramePr>
        <p:xfrm>
          <a:off x="235314" y="836712"/>
          <a:ext cx="8928991" cy="6211454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60039">
                  <a:extLst>
                    <a:ext uri="{9D8B030D-6E8A-4147-A177-3AD203B41FA5}">
                      <a16:colId xmlns="" xmlns:a16="http://schemas.microsoft.com/office/drawing/2014/main" val="206314949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945795799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742373541"/>
                    </a:ext>
                  </a:extLst>
                </a:gridCol>
                <a:gridCol w="2078033">
                  <a:extLst>
                    <a:ext uri="{9D8B030D-6E8A-4147-A177-3AD203B41FA5}">
                      <a16:colId xmlns="" xmlns:a16="http://schemas.microsoft.com/office/drawing/2014/main" val="3304332682"/>
                    </a:ext>
                  </a:extLst>
                </a:gridCol>
                <a:gridCol w="1479871">
                  <a:extLst>
                    <a:ext uri="{9D8B030D-6E8A-4147-A177-3AD203B41FA5}">
                      <a16:colId xmlns="" xmlns:a16="http://schemas.microsoft.com/office/drawing/2014/main" val="3130075102"/>
                    </a:ext>
                  </a:extLst>
                </a:gridCol>
                <a:gridCol w="1317392">
                  <a:extLst>
                    <a:ext uri="{9D8B030D-6E8A-4147-A177-3AD203B41FA5}">
                      <a16:colId xmlns="" xmlns:a16="http://schemas.microsoft.com/office/drawing/2014/main" val="1408072858"/>
                    </a:ext>
                  </a:extLst>
                </a:gridCol>
                <a:gridCol w="1317392">
                  <a:extLst>
                    <a:ext uri="{9D8B030D-6E8A-4147-A177-3AD203B41FA5}">
                      <a16:colId xmlns="" xmlns:a16="http://schemas.microsoft.com/office/drawing/2014/main" val="4058857330"/>
                    </a:ext>
                  </a:extLst>
                </a:gridCol>
              </a:tblGrid>
              <a:tr h="5680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2017-2023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2024-2030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2031-2037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2038-2044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2045- 2051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73491705"/>
                  </a:ext>
                </a:extLst>
              </a:tr>
              <a:tr h="5120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r>
                        <a:rPr lang="en-US" sz="1400" dirty="0" smtClean="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of the LHEP </a:t>
                      </a:r>
                      <a:r>
                        <a:rPr lang="en-US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-tor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complex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Achieving of the results foreseen in the Seven-year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Achieving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 parameters of the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full-scale NICA  configuration. Upgrade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Nuclotron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 extraction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channels based on superconducting technology.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and design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for:  - acceleration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twisted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particles and of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states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a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large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orbital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momentum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accelerator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start of its construction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Experiments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with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intersecting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electron-ion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Feasibility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design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for: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generation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a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high-energy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based on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backward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Compton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scattering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a laser beam off a few GeV electron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beam; -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 for proton and deuteron EDM with the NICA storage rings.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Studies with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head-on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photon-nucleus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collisions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Search for proton and deuteron EDM at NICA.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83117067"/>
                  </a:ext>
                </a:extLst>
              </a:tr>
            </a:tbl>
          </a:graphicData>
        </a:graphic>
      </p:graphicFrame>
      <p:sp>
        <p:nvSpPr>
          <p:cNvPr id="3" name="Title 3"/>
          <p:cNvSpPr txBox="1">
            <a:spLocks/>
          </p:cNvSpPr>
          <p:nvPr/>
        </p:nvSpPr>
        <p:spPr>
          <a:xfrm>
            <a:off x="1335704" y="116632"/>
            <a:ext cx="7776864" cy="516936"/>
          </a:xfrm>
          <a:prstGeom prst="rect">
            <a:avLst/>
          </a:prstGeom>
          <a:solidFill>
            <a:srgbClr val="FFC000"/>
          </a:solidFill>
        </p:spPr>
        <p:txBody>
          <a:bodyPr/>
          <a:lstStyle>
            <a:lvl1pPr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3333CC"/>
              </a:buClr>
              <a:buSzPct val="100000"/>
              <a:buFont typeface="Comic Sans MS" pitchFamily="66" charset="0"/>
              <a:defRPr sz="3200">
                <a:solidFill>
                  <a:srgbClr val="6600CC"/>
                </a:solidFill>
                <a:latin typeface="+mj-lt"/>
                <a:ea typeface="+mj-ea"/>
                <a:cs typeface="+mj-cs"/>
              </a:defRPr>
            </a:lvl1pPr>
            <a:lvl2pPr marL="4318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2pPr>
            <a:lvl3pPr marL="647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3pPr>
            <a:lvl4pPr marL="8636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4pPr>
            <a:lvl5pPr marL="10795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5pPr>
            <a:lvl6pPr marL="15367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6pPr>
            <a:lvl7pPr marL="19939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7pPr>
            <a:lvl8pPr marL="24511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8pPr>
            <a:lvl9pPr marL="2908300" indent="-215900" algn="ctr" defTabSz="457200" rtl="0" eaLnBrk="0" fontAlgn="base" hangingPunct="0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3333CC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/>
            <a:r>
              <a:rPr lang="en-US" sz="2800" kern="0" dirty="0" smtClean="0"/>
              <a:t>Development of the LHEP accelerator complex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3031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15414"/>
            <a:ext cx="6411913" cy="516936"/>
          </a:xfrm>
          <a:solidFill>
            <a:srgbClr val="FFCC00">
              <a:alpha val="86000"/>
            </a:srgbClr>
          </a:solidFill>
        </p:spPr>
        <p:txBody>
          <a:bodyPr/>
          <a:lstStyle/>
          <a:p>
            <a:r>
              <a:rPr lang="en-US" dirty="0"/>
              <a:t>Tasks for our sub-group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492896"/>
            <a:ext cx="8135938" cy="3814890"/>
          </a:xfrm>
        </p:spPr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Symmetric and asymmetric heavy ion collisions at center-of-mass energy of 4 – 11  </a:t>
            </a:r>
            <a:r>
              <a:rPr lang="en-US" dirty="0" err="1" smtClean="0"/>
              <a:t>AGeV</a:t>
            </a:r>
            <a:r>
              <a:rPr lang="en-US" dirty="0" smtClean="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Electron-ion collisions at a similar center-of-mass energy;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Photon-ion collisions in GeV energy range;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Nucleon spin structure measurements;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Twisted states and states with large angular momentum;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Search for proton and deuteron EDM with the NICA storage rings;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What else?...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099141"/>
            <a:ext cx="8640960" cy="1000915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We should produce a concise document containing physics potential </a:t>
            </a:r>
            <a:r>
              <a:rPr lang="en-US" dirty="0"/>
              <a:t>and </a:t>
            </a:r>
            <a:r>
              <a:rPr lang="en-US" dirty="0" smtClean="0"/>
              <a:t>feasibility of the research directions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Arial Unicode MS"/>
        <a:ea typeface="Arial Unicode MS"/>
        <a:cs typeface="Arial Unicode MS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2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bg-BG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14002</TotalTime>
  <Words>955</Words>
  <Application>Microsoft Office PowerPoint</Application>
  <PresentationFormat>On-screen Show (4:3)</PresentationFormat>
  <Paragraphs>135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MS Mincho</vt:lpstr>
      <vt:lpstr>Arial</vt:lpstr>
      <vt:lpstr>Bitstream Vera Sans</vt:lpstr>
      <vt:lpstr>Calibri</vt:lpstr>
      <vt:lpstr>Comic Sans MS</vt:lpstr>
      <vt:lpstr>Helvetica</vt:lpstr>
      <vt:lpstr>Times New Roman</vt:lpstr>
      <vt:lpstr>Wingdings</vt:lpstr>
      <vt:lpstr>Default Design</vt:lpstr>
      <vt:lpstr>Relativistic Heavy Ion Physics and Spin Physics</vt:lpstr>
      <vt:lpstr>Mandate of the WG:</vt:lpstr>
      <vt:lpstr> Core research areas of the JINR scientific programme and SLRP sub-groups </vt:lpstr>
      <vt:lpstr>Relativistic Heavy-Ion and Spin Physics sub-group</vt:lpstr>
      <vt:lpstr>Strategy of the Laboratory of High Energy Physics</vt:lpstr>
      <vt:lpstr>Structure of the document</vt:lpstr>
      <vt:lpstr>NICA accelerator complex</vt:lpstr>
      <vt:lpstr>PowerPoint Presentation</vt:lpstr>
      <vt:lpstr>Tasks for our sub-group</vt:lpstr>
      <vt:lpstr>A suggestion who works on which item:</vt:lpstr>
      <vt:lpstr>Timeline</vt:lpstr>
      <vt:lpstr>PowerPoint Presentation</vt:lpstr>
      <vt:lpstr>Add-ons</vt:lpstr>
      <vt:lpstr>Electron-ion collider: USA projects</vt:lpstr>
      <vt:lpstr>PowerPoint Presentation</vt:lpstr>
      <vt:lpstr>PowerPoint Presentation</vt:lpstr>
      <vt:lpstr>Backward Compton Scattering Source</vt:lpstr>
      <vt:lpstr>ELI-NP in Romania</vt:lpstr>
      <vt:lpstr>ELI-NP in Romania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HARP collaboration results on the proton-nuclei interactions at a few GeV energies</dc:title>
  <dc:creator>ROUMEN</dc:creator>
  <cp:lastModifiedBy>Roumen Tsenov</cp:lastModifiedBy>
  <cp:revision>688</cp:revision>
  <dcterms:modified xsi:type="dcterms:W3CDTF">2018-06-17T17:02:24Z</dcterms:modified>
</cp:coreProperties>
</file>