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58" r:id="rId3"/>
    <p:sldId id="359" r:id="rId4"/>
    <p:sldId id="259" r:id="rId5"/>
    <p:sldId id="312" r:id="rId6"/>
    <p:sldId id="360" r:id="rId7"/>
    <p:sldId id="258" r:id="rId8"/>
    <p:sldId id="326" r:id="rId9"/>
    <p:sldId id="316" r:id="rId10"/>
    <p:sldId id="268" r:id="rId11"/>
    <p:sldId id="347" r:id="rId12"/>
    <p:sldId id="262" r:id="rId13"/>
    <p:sldId id="355" r:id="rId14"/>
    <p:sldId id="267" r:id="rId15"/>
    <p:sldId id="323" r:id="rId16"/>
    <p:sldId id="325" r:id="rId17"/>
    <p:sldId id="271" r:id="rId18"/>
    <p:sldId id="272" r:id="rId19"/>
    <p:sldId id="264" r:id="rId20"/>
    <p:sldId id="288" r:id="rId21"/>
    <p:sldId id="284" r:id="rId22"/>
    <p:sldId id="269" r:id="rId23"/>
    <p:sldId id="293" r:id="rId24"/>
    <p:sldId id="295" r:id="rId25"/>
    <p:sldId id="270" r:id="rId26"/>
    <p:sldId id="345" r:id="rId27"/>
    <p:sldId id="289" r:id="rId28"/>
    <p:sldId id="276" r:id="rId29"/>
    <p:sldId id="350" r:id="rId30"/>
    <p:sldId id="349" r:id="rId31"/>
    <p:sldId id="310" r:id="rId32"/>
    <p:sldId id="351" r:id="rId33"/>
    <p:sldId id="318" r:id="rId34"/>
    <p:sldId id="348" r:id="rId35"/>
    <p:sldId id="319" r:id="rId36"/>
    <p:sldId id="330" r:id="rId37"/>
    <p:sldId id="332" r:id="rId38"/>
    <p:sldId id="324" r:id="rId39"/>
    <p:sldId id="344" r:id="rId40"/>
    <p:sldId id="334" r:id="rId41"/>
    <p:sldId id="341" r:id="rId42"/>
    <p:sldId id="335" r:id="rId43"/>
    <p:sldId id="328" r:id="rId44"/>
    <p:sldId id="356" r:id="rId45"/>
    <p:sldId id="357" r:id="rId46"/>
    <p:sldId id="343" r:id="rId47"/>
    <p:sldId id="342" r:id="rId48"/>
    <p:sldId id="339" r:id="rId49"/>
    <p:sldId id="346" r:id="rId50"/>
    <p:sldId id="354" r:id="rId51"/>
    <p:sldId id="352"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4" autoAdjust="0"/>
    <p:restoredTop sz="99187" autoAdjust="0"/>
  </p:normalViewPr>
  <p:slideViewPr>
    <p:cSldViewPr>
      <p:cViewPr>
        <p:scale>
          <a:sx n="90" d="100"/>
          <a:sy n="90" d="100"/>
        </p:scale>
        <p:origin x="-1954" y="-936"/>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B52A57-7B1E-4453-835F-CAB13B03D92A}" type="datetimeFigureOut">
              <a:rPr lang="ru-RU" smtClean="0"/>
              <a:pPr/>
              <a:t>20.09.2025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78F712-69A1-4DA3-9904-55FDFC4D7D6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478F712-69A1-4DA3-9904-55FDFC4D7D6F}"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827C406-94A2-4C90-9E8C-559C2B06DCB7}" type="datetimeFigureOut">
              <a:rPr lang="ru-RU" smtClean="0"/>
              <a:pPr/>
              <a:t>20.09.2025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A254B-6837-42BC-AA40-C42E9FEFAF8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7C406-94A2-4C90-9E8C-559C2B06DCB7}" type="datetimeFigureOut">
              <a:rPr lang="ru-RU" smtClean="0"/>
              <a:pPr/>
              <a:t>20.09.2025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A254B-6837-42BC-AA40-C42E9FEFAF8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33.jpeg"/><Relationship Id="rId16"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arxiv.org/abs/2409.1481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worldscientific.com/doi/10.1142/S0218301324410155"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arxiv.org/abs/2509.09636"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99.jpeg"/><Relationship Id="rId16"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wmf"/><Relationship Id="rId7" Type="http://schemas.openxmlformats.org/officeDocument/2006/relationships/hyperlink" Target="../../../../USERS/Pavel/PPT/Zarubin_FIAN06/avi/2-15-1_.avi"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2.png"/><Relationship Id="rId5" Type="http://schemas.openxmlformats.org/officeDocument/2006/relationships/image" Target="../media/image120.png"/><Relationship Id="rId10" Type="http://schemas.openxmlformats.org/officeDocument/2006/relationships/oleObject" Target="../embeddings/oleObject4.bin"/><Relationship Id="rId4" Type="http://schemas.openxmlformats.org/officeDocument/2006/relationships/hyperlink" Target="../../../../USERS/Pavel/PPT/Zarubin_FIAN06/avi/2-20-1.avi" TargetMode="External"/><Relationship Id="rId9"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C:\Users\Павел\Desktop\Trento\C12_central_mid.jpg"/>
          <p:cNvPicPr>
            <a:picLocks noChangeAspect="1" noChangeArrowheads="1"/>
          </p:cNvPicPr>
          <p:nvPr/>
        </p:nvPicPr>
        <p:blipFill>
          <a:blip r:embed="rId2" cstate="print"/>
          <a:srcRect/>
          <a:stretch>
            <a:fillRect/>
          </a:stretch>
        </p:blipFill>
        <p:spPr bwMode="auto">
          <a:xfrm>
            <a:off x="2362200" y="2133600"/>
            <a:ext cx="3656655" cy="382783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l="21708" t="58893" r="55804" b="16660"/>
          <a:stretch>
            <a:fillRect/>
          </a:stretch>
        </p:blipFill>
        <p:spPr bwMode="auto">
          <a:xfrm>
            <a:off x="6151419" y="2819400"/>
            <a:ext cx="2992582" cy="2438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885" t="48892" r="82457" b="15549"/>
          <a:stretch>
            <a:fillRect/>
          </a:stretch>
        </p:blipFill>
        <p:spPr bwMode="auto">
          <a:xfrm>
            <a:off x="0" y="2316480"/>
            <a:ext cx="2286000" cy="3657600"/>
          </a:xfrm>
          <a:prstGeom prst="rect">
            <a:avLst/>
          </a:prstGeom>
          <a:noFill/>
          <a:ln w="9525">
            <a:noFill/>
            <a:miter lim="800000"/>
            <a:headEnd/>
            <a:tailEnd/>
          </a:ln>
        </p:spPr>
      </p:pic>
      <p:sp>
        <p:nvSpPr>
          <p:cNvPr id="3077" name="Rectangle 5"/>
          <p:cNvSpPr>
            <a:spLocks noChangeArrowheads="1"/>
          </p:cNvSpPr>
          <p:nvPr/>
        </p:nvSpPr>
        <p:spPr bwMode="auto">
          <a:xfrm>
            <a:off x="0" y="6027003"/>
            <a:ext cx="9144000" cy="830997"/>
          </a:xfrm>
          <a:prstGeom prst="rect">
            <a:avLst/>
          </a:prstGeom>
          <a:solidFill>
            <a:schemeClr val="tx1"/>
          </a:solidFill>
          <a:ln w="9525">
            <a:noFill/>
            <a:miter lim="800000"/>
            <a:headEnd/>
            <a:tailEnd/>
          </a:ln>
          <a:effectLst/>
        </p:spPr>
        <p:txBody>
          <a:bodyPr anchor="ctr">
            <a:spAutoFit/>
          </a:bodyPr>
          <a:lstStyle/>
          <a:p>
            <a:pPr eaLnBrk="0" hangingPunct="0">
              <a:defRPr/>
            </a:pPr>
            <a:r>
              <a:rPr lang="en-US" sz="2400" b="1" i="1" dirty="0">
                <a:solidFill>
                  <a:srgbClr val="FF9933"/>
                </a:solidFill>
                <a:effectLst>
                  <a:outerShdw blurRad="38100" dist="38100" dir="2700000" algn="tl">
                    <a:srgbClr val="000000">
                      <a:alpha val="43137"/>
                    </a:srgbClr>
                  </a:outerShdw>
                </a:effectLst>
                <a:latin typeface="Times New Roman" pitchFamily="18" charset="0"/>
                <a:cs typeface="Times New Roman" pitchFamily="18" charset="0"/>
              </a:rPr>
              <a:t>V.I. Veksler and A.M. Baldin Laboratory of High Energy Physics</a:t>
            </a:r>
          </a:p>
          <a:p>
            <a:pPr eaLnBrk="0" hangingPunct="0">
              <a:defRPr/>
            </a:pPr>
            <a:r>
              <a:rPr lang="en-US" sz="2400" b="1" i="1" dirty="0">
                <a:solidFill>
                  <a:srgbClr val="FF9933"/>
                </a:solidFill>
                <a:effectLst>
                  <a:outerShdw blurRad="38100" dist="38100" dir="2700000" algn="tl">
                    <a:srgbClr val="000000">
                      <a:alpha val="43137"/>
                    </a:srgbClr>
                  </a:outerShdw>
                </a:effectLst>
                <a:latin typeface="Times New Roman" pitchFamily="18" charset="0"/>
                <a:cs typeface="Times New Roman" pitchFamily="18" charset="0"/>
              </a:rPr>
              <a:t>Joint Institute for Nuclear Research, Dubna</a:t>
            </a:r>
            <a:endParaRPr lang="ru-RU" sz="2400" b="1" i="1" dirty="0">
              <a:solidFill>
                <a:srgbClr val="FF9933"/>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Прямоугольник 2"/>
          <p:cNvSpPr/>
          <p:nvPr/>
        </p:nvSpPr>
        <p:spPr>
          <a:xfrm>
            <a:off x="0" y="1052736"/>
            <a:ext cx="9144000" cy="1138773"/>
          </a:xfrm>
          <a:prstGeom prst="rect">
            <a:avLst/>
          </a:prstGeom>
          <a:solidFill>
            <a:schemeClr val="tx1"/>
          </a:solidFill>
        </p:spPr>
        <p:txBody>
          <a:bodyPr>
            <a:spAutoFit/>
          </a:bodyPr>
          <a:lstStyle/>
          <a:p>
            <a:pPr>
              <a:defRPr/>
            </a:pPr>
            <a:r>
              <a:rPr lang="en-US" sz="3600" b="1" i="1" dirty="0" smtClean="0">
                <a:solidFill>
                  <a:srgbClr val="FF9900"/>
                </a:solidFill>
                <a:effectLst>
                  <a:outerShdw blurRad="38100" dist="38100" dir="2700000" algn="tl">
                    <a:srgbClr val="000000">
                      <a:alpha val="43137"/>
                    </a:srgbClr>
                  </a:outerShdw>
                </a:effectLst>
                <a:latin typeface="Times New Roman" pitchFamily="18" charset="0"/>
                <a:cs typeface="Times New Roman" pitchFamily="18" charset="0"/>
              </a:rPr>
              <a:t>Pavel Zarubin “</a:t>
            </a:r>
            <a:r>
              <a:rPr lang="en-US" sz="3200" b="1" i="1" dirty="0" smtClean="0">
                <a:solidFill>
                  <a:srgbClr val="FF9900"/>
                </a:solidFill>
                <a:effectLst>
                  <a:outerShdw blurRad="38100" dist="38100" dir="2700000" algn="tl">
                    <a:srgbClr val="000000">
                      <a:alpha val="43137"/>
                    </a:srgbClr>
                  </a:outerShdw>
                </a:effectLst>
                <a:latin typeface="Times New Roman" pitchFamily="18" charset="0"/>
                <a:cs typeface="Times New Roman" pitchFamily="18" charset="0"/>
              </a:rPr>
              <a:t>Highlights </a:t>
            </a:r>
            <a:r>
              <a:rPr lang="en-US" sz="3200" b="1" i="1" dirty="0">
                <a:solidFill>
                  <a:srgbClr val="FF9900"/>
                </a:solidFill>
                <a:effectLst>
                  <a:outerShdw blurRad="38100" dist="38100" dir="2700000" algn="tl">
                    <a:srgbClr val="000000">
                      <a:alpha val="43137"/>
                    </a:srgbClr>
                  </a:outerShdw>
                </a:effectLst>
                <a:latin typeface="Times New Roman" pitchFamily="18" charset="0"/>
                <a:cs typeface="Times New Roman" pitchFamily="18" charset="0"/>
              </a:rPr>
              <a:t>of Unstable States in Relativistic Dissociation of Light </a:t>
            </a:r>
            <a:r>
              <a:rPr lang="en-US" sz="3200" b="1" i="1" dirty="0" smtClean="0">
                <a:solidFill>
                  <a:srgbClr val="FF9900"/>
                </a:solidFill>
                <a:effectLst>
                  <a:outerShdw blurRad="38100" dist="38100" dir="2700000" algn="tl">
                    <a:srgbClr val="000000">
                      <a:alpha val="43137"/>
                    </a:srgbClr>
                  </a:outerShdw>
                </a:effectLst>
                <a:latin typeface="Times New Roman" pitchFamily="18" charset="0"/>
                <a:cs typeface="Times New Roman" pitchFamily="18" charset="0"/>
              </a:rPr>
              <a:t>Nuclei”</a:t>
            </a:r>
            <a:endParaRPr lang="ru-RU" sz="3200" i="1" dirty="0">
              <a:solidFill>
                <a:srgbClr val="FF99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2"/>
          <p:cNvPicPr>
            <a:picLocks noChangeAspect="1" noChangeArrowheads="1"/>
          </p:cNvPicPr>
          <p:nvPr/>
        </p:nvPicPr>
        <p:blipFill>
          <a:blip r:embed="rId3" cstate="print"/>
          <a:srcRect b="85555"/>
          <a:stretch>
            <a:fillRect/>
          </a:stretch>
        </p:blipFill>
        <p:spPr bwMode="auto">
          <a:xfrm>
            <a:off x="-4763" y="0"/>
            <a:ext cx="9148763"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Рисунок 6"/>
          <p:cNvPicPr/>
          <p:nvPr/>
        </p:nvPicPr>
        <p:blipFill>
          <a:blip r:embed="rId2" cstate="print"/>
          <a:srcRect l="14516" t="10606" r="25806" b="15152"/>
          <a:stretch>
            <a:fillRect/>
          </a:stretch>
        </p:blipFill>
        <p:spPr bwMode="auto">
          <a:xfrm>
            <a:off x="3505200" y="1447800"/>
            <a:ext cx="4267200" cy="4572000"/>
          </a:xfrm>
          <a:prstGeom prst="rect">
            <a:avLst/>
          </a:prstGeom>
          <a:noFill/>
          <a:ln w="9525">
            <a:noFill/>
            <a:miter lim="800000"/>
            <a:headEnd/>
            <a:tailEnd/>
          </a:ln>
        </p:spPr>
      </p:pic>
      <p:sp>
        <p:nvSpPr>
          <p:cNvPr id="6" name="TextBox 5"/>
          <p:cNvSpPr txBox="1"/>
          <p:nvPr/>
        </p:nvSpPr>
        <p:spPr>
          <a:xfrm rot="16200000">
            <a:off x="3151672" y="3325328"/>
            <a:ext cx="4733988" cy="369332"/>
          </a:xfrm>
          <a:prstGeom prst="rect">
            <a:avLst/>
          </a:prstGeom>
          <a:solidFill>
            <a:schemeClr val="tx1"/>
          </a:solidFill>
        </p:spPr>
        <p:txBody>
          <a:bodyPr wrap="none" rtlCol="0">
            <a:spAutoFit/>
          </a:bodyPr>
          <a:lstStyle/>
          <a:p>
            <a:r>
              <a:rPr lang="en-US" dirty="0" smtClean="0"/>
              <a:t>                                                                                      </a:t>
            </a:r>
            <a:endParaRPr lang="ru-RU" dirty="0"/>
          </a:p>
        </p:txBody>
      </p:sp>
      <p:pic>
        <p:nvPicPr>
          <p:cNvPr id="8" name="Picture 4" descr="Be-8_HS"/>
          <p:cNvPicPr>
            <a:picLocks noChangeAspect="1" noChangeArrowheads="1"/>
          </p:cNvPicPr>
          <p:nvPr/>
        </p:nvPicPr>
        <p:blipFill>
          <a:blip r:embed="rId3" cstate="print"/>
          <a:srcRect l="13829" t="22926" r="65428" b="29996"/>
          <a:stretch>
            <a:fillRect/>
          </a:stretch>
        </p:blipFill>
        <p:spPr bwMode="auto">
          <a:xfrm>
            <a:off x="1600200" y="2590800"/>
            <a:ext cx="1447800" cy="2316480"/>
          </a:xfrm>
          <a:prstGeom prst="rect">
            <a:avLst/>
          </a:prstGeom>
          <a:noFill/>
          <a:ln w="9525">
            <a:noFill/>
            <a:miter lim="800000"/>
            <a:headEnd/>
            <a:tailEnd/>
          </a:ln>
        </p:spPr>
      </p:pic>
      <p:sp>
        <p:nvSpPr>
          <p:cNvPr id="13" name="Прямоугольник 12"/>
          <p:cNvSpPr/>
          <p:nvPr/>
        </p:nvSpPr>
        <p:spPr>
          <a:xfrm>
            <a:off x="1295400" y="457200"/>
            <a:ext cx="6553200" cy="707886"/>
          </a:xfrm>
          <a:prstGeom prst="rect">
            <a:avLst/>
          </a:prstGeom>
        </p:spPr>
        <p:txBody>
          <a:bodyPr wrap="square">
            <a:spAutoFit/>
          </a:bodyPr>
          <a:lstStyle/>
          <a:p>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8</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Be(0</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C(0</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baseline="-25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O(0</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baseline="-25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6</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40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Прямоугольник 1"/>
          <p:cNvSpPr/>
          <p:nvPr/>
        </p:nvSpPr>
        <p:spPr>
          <a:xfrm>
            <a:off x="609600" y="381000"/>
            <a:ext cx="8153400" cy="6247864"/>
          </a:xfrm>
          <a:prstGeom prst="rect">
            <a:avLst/>
          </a:prstGeom>
        </p:spPr>
        <p:txBody>
          <a:bodyPr wrap="square">
            <a:spAutoFit/>
          </a:bodyPr>
          <a:lstStyle/>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nuclei </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8</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 and </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 and a number of excitations of light isotopes unstable near the thresholds of binding to the emission of α-particles and nucleons have lifetimes of the order of </a:t>
            </a:r>
            <a:r>
              <a:rPr lang="en-US" sz="2000" b="1"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fs</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or widths from eV to keV. </a:t>
            </a:r>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Unusually long-lived on a nuclear scale, they can be defined as a special class at the lower limit of nuclear density and temperature. </a:t>
            </a:r>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In the concepts of molecular-like or α-condensate structures, these unstable states are represented as spatially separated groups of nucleons bound into clusters. Their occurrence in the final states of collisions of light nuclei may indicate the realization of conditions corresponding to extremely low-energy reactions of </a:t>
            </a:r>
            <a:r>
              <a:rPr lang="en-US" sz="2000" b="1"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nucleosynthesis</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Reconstructions of the decays of known states of this type make it possible to search for analogs decaying into them. </a:t>
            </a:r>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ru-RU"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exotically large sizes of unstable states allow us to propose a scenario for their formation in the resonant interaction of pairs of fragments with minimal values ​​of invariant Lorentz factors of relative motion, and then the subsequent pickup of other fragments.</a:t>
            </a:r>
            <a:endParaRPr lang="ru-RU"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С12"/>
          <p:cNvPicPr>
            <a:picLocks noChangeAspect="1" noChangeArrowheads="1"/>
          </p:cNvPicPr>
          <p:nvPr/>
        </p:nvPicPr>
        <p:blipFill>
          <a:blip r:embed="rId2" cstate="print">
            <a:lum bright="-12000"/>
          </a:blip>
          <a:srcRect b="32829"/>
          <a:stretch>
            <a:fillRect/>
          </a:stretch>
        </p:blipFill>
        <p:spPr bwMode="auto">
          <a:xfrm>
            <a:off x="5003800" y="5589588"/>
            <a:ext cx="3995738" cy="1189037"/>
          </a:xfrm>
          <a:prstGeom prst="rect">
            <a:avLst/>
          </a:prstGeom>
          <a:noFill/>
          <a:ln w="28575">
            <a:solidFill>
              <a:schemeClr val="tx1"/>
            </a:solidFill>
            <a:miter lim="800000"/>
            <a:headEnd/>
            <a:tailEnd/>
          </a:ln>
        </p:spPr>
      </p:pic>
      <p:pic>
        <p:nvPicPr>
          <p:cNvPr id="7171" name="Picture 9" descr="O16"/>
          <p:cNvPicPr>
            <a:picLocks noChangeAspect="1" noChangeArrowheads="1"/>
          </p:cNvPicPr>
          <p:nvPr/>
        </p:nvPicPr>
        <p:blipFill>
          <a:blip r:embed="rId3" cstate="print"/>
          <a:srcRect l="20070" t="43332" r="13097" b="32153"/>
          <a:stretch>
            <a:fillRect/>
          </a:stretch>
        </p:blipFill>
        <p:spPr bwMode="auto">
          <a:xfrm>
            <a:off x="5003800" y="4365625"/>
            <a:ext cx="3995738" cy="1098550"/>
          </a:xfrm>
          <a:prstGeom prst="rect">
            <a:avLst/>
          </a:prstGeom>
          <a:noFill/>
          <a:ln w="28575">
            <a:solidFill>
              <a:schemeClr val="tx1"/>
            </a:solidFill>
            <a:miter lim="800000"/>
            <a:headEnd/>
            <a:tailEnd/>
          </a:ln>
        </p:spPr>
      </p:pic>
      <p:pic>
        <p:nvPicPr>
          <p:cNvPr id="7172" name="Picture 11" descr="mg-9924-5221"/>
          <p:cNvPicPr>
            <a:picLocks noChangeAspect="1" noChangeArrowheads="1"/>
          </p:cNvPicPr>
          <p:nvPr/>
        </p:nvPicPr>
        <p:blipFill>
          <a:blip r:embed="rId4" cstate="print"/>
          <a:srcRect l="15172" t="35803" r="65190" b="26495"/>
          <a:stretch>
            <a:fillRect/>
          </a:stretch>
        </p:blipFill>
        <p:spPr bwMode="auto">
          <a:xfrm>
            <a:off x="107950" y="0"/>
            <a:ext cx="8928100" cy="1169988"/>
          </a:xfrm>
          <a:prstGeom prst="rect">
            <a:avLst/>
          </a:prstGeom>
          <a:noFill/>
          <a:ln w="28575">
            <a:solidFill>
              <a:schemeClr val="tx1"/>
            </a:solidFill>
            <a:miter lim="800000"/>
            <a:headEnd/>
            <a:tailEnd/>
          </a:ln>
        </p:spPr>
      </p:pic>
      <p:pic>
        <p:nvPicPr>
          <p:cNvPr id="7173" name="Picture 13" descr="Ne_5alpha"/>
          <p:cNvPicPr>
            <a:picLocks noChangeAspect="1" noChangeArrowheads="1"/>
          </p:cNvPicPr>
          <p:nvPr/>
        </p:nvPicPr>
        <p:blipFill>
          <a:blip r:embed="rId5" cstate="print"/>
          <a:srcRect t="18912" r="28334" b="11806"/>
          <a:stretch>
            <a:fillRect/>
          </a:stretch>
        </p:blipFill>
        <p:spPr bwMode="auto">
          <a:xfrm>
            <a:off x="5003800" y="1341438"/>
            <a:ext cx="3995738" cy="2895600"/>
          </a:xfrm>
          <a:prstGeom prst="rect">
            <a:avLst/>
          </a:prstGeom>
          <a:noFill/>
          <a:ln w="28575">
            <a:solidFill>
              <a:schemeClr val="tx1"/>
            </a:solidFill>
            <a:miter lim="800000"/>
            <a:headEnd/>
            <a:tailEnd/>
          </a:ln>
        </p:spPr>
      </p:pic>
      <p:sp>
        <p:nvSpPr>
          <p:cNvPr id="558096" name="Text Box 16"/>
          <p:cNvSpPr txBox="1">
            <a:spLocks noChangeArrowheads="1"/>
          </p:cNvSpPr>
          <p:nvPr/>
        </p:nvSpPr>
        <p:spPr bwMode="auto">
          <a:xfrm>
            <a:off x="107950" y="741363"/>
            <a:ext cx="1374775" cy="406400"/>
          </a:xfrm>
          <a:prstGeom prst="rect">
            <a:avLst/>
          </a:prstGeom>
          <a:solidFill>
            <a:schemeClr val="bg1"/>
          </a:solidFill>
          <a:ln w="28575">
            <a:solidFill>
              <a:schemeClr val="tx1">
                <a:lumMod val="95000"/>
                <a:lumOff val="5000"/>
              </a:schemeClr>
            </a:solidFill>
            <a:miter lim="800000"/>
            <a:headEnd/>
            <a:tailEnd/>
          </a:ln>
          <a:effectLst/>
        </p:spPr>
        <p:txBody>
          <a:bodyPr wrap="none">
            <a:spAutoFit/>
          </a:bodyPr>
          <a:lstStyle/>
          <a:p>
            <a:pPr>
              <a:defRPr/>
            </a:pPr>
            <a:r>
              <a:rPr lang="en-US" sz="2000" b="1" baseline="30000" dirty="0">
                <a:effectLst>
                  <a:outerShdw blurRad="38100" dist="38100" dir="2700000" algn="tl">
                    <a:srgbClr val="C0C0C0"/>
                  </a:outerShdw>
                </a:effectLst>
                <a:latin typeface="Times New Roman" pitchFamily="18" charset="0"/>
                <a:cs typeface="Times New Roman" pitchFamily="18" charset="0"/>
              </a:rPr>
              <a:t>24</a:t>
            </a:r>
            <a:r>
              <a:rPr lang="en-US" sz="2000" b="1" dirty="0">
                <a:effectLst>
                  <a:outerShdw blurRad="38100" dist="38100" dir="2700000" algn="tl">
                    <a:srgbClr val="C0C0C0"/>
                  </a:outerShdw>
                </a:effectLst>
                <a:latin typeface="Times New Roman" pitchFamily="18" charset="0"/>
                <a:cs typeface="Times New Roman" pitchFamily="18" charset="0"/>
              </a:rPr>
              <a:t>Mg → 6</a:t>
            </a:r>
            <a:r>
              <a:rPr lang="el-GR" sz="2000" b="1" dirty="0">
                <a:effectLst>
                  <a:outerShdw blurRad="38100" dist="38100" dir="2700000" algn="tl">
                    <a:srgbClr val="C0C0C0"/>
                  </a:outerShdw>
                </a:effectLst>
                <a:latin typeface="Times New Roman" pitchFamily="18" charset="0"/>
                <a:cs typeface="Times New Roman" pitchFamily="18" charset="0"/>
              </a:rPr>
              <a:t>α</a:t>
            </a:r>
          </a:p>
        </p:txBody>
      </p:sp>
      <p:sp>
        <p:nvSpPr>
          <p:cNvPr id="558097" name="Rectangle 17"/>
          <p:cNvSpPr>
            <a:spLocks noChangeArrowheads="1"/>
          </p:cNvSpPr>
          <p:nvPr/>
        </p:nvSpPr>
        <p:spPr bwMode="auto">
          <a:xfrm>
            <a:off x="5219700" y="1557338"/>
            <a:ext cx="1304925" cy="406400"/>
          </a:xfrm>
          <a:prstGeom prst="rect">
            <a:avLst/>
          </a:prstGeom>
          <a:solidFill>
            <a:schemeClr val="bg1"/>
          </a:solidFill>
          <a:ln w="28575">
            <a:solidFill>
              <a:schemeClr val="tx1">
                <a:lumMod val="95000"/>
                <a:lumOff val="5000"/>
              </a:schemeClr>
            </a:solidFill>
            <a:miter lim="800000"/>
            <a:headEnd/>
            <a:tailEnd/>
          </a:ln>
          <a:effectLst/>
        </p:spPr>
        <p:txBody>
          <a:bodyPr wrap="none">
            <a:spAutoFit/>
          </a:bodyPr>
          <a:lstStyle/>
          <a:p>
            <a:pPr>
              <a:defRPr/>
            </a:pPr>
            <a:r>
              <a:rPr lang="en-US" sz="2000" b="1" baseline="30000" dirty="0">
                <a:effectLst>
                  <a:outerShdw blurRad="38100" dist="38100" dir="2700000" algn="tl">
                    <a:srgbClr val="C0C0C0"/>
                  </a:outerShdw>
                </a:effectLst>
                <a:latin typeface="Times New Roman" pitchFamily="18" charset="0"/>
                <a:cs typeface="Times New Roman" pitchFamily="18" charset="0"/>
              </a:rPr>
              <a:t>22</a:t>
            </a:r>
            <a:r>
              <a:rPr lang="en-US" sz="2000" b="1" dirty="0">
                <a:effectLst>
                  <a:outerShdw blurRad="38100" dist="38100" dir="2700000" algn="tl">
                    <a:srgbClr val="C0C0C0"/>
                  </a:outerShdw>
                </a:effectLst>
                <a:latin typeface="Times New Roman" pitchFamily="18" charset="0"/>
                <a:cs typeface="Times New Roman" pitchFamily="18" charset="0"/>
              </a:rPr>
              <a:t>Ne → 5</a:t>
            </a:r>
            <a:r>
              <a:rPr lang="el-GR" sz="2000" b="1" dirty="0">
                <a:effectLst>
                  <a:outerShdw blurRad="38100" dist="38100" dir="2700000" algn="tl">
                    <a:srgbClr val="C0C0C0"/>
                  </a:outerShdw>
                </a:effectLst>
                <a:latin typeface="Times New Roman" pitchFamily="18" charset="0"/>
                <a:cs typeface="Times New Roman" pitchFamily="18" charset="0"/>
              </a:rPr>
              <a:t>α</a:t>
            </a:r>
            <a:endParaRPr lang="ru-RU" sz="2000" b="1" dirty="0">
              <a:effectLst>
                <a:outerShdw blurRad="38100" dist="38100" dir="2700000" algn="tl">
                  <a:srgbClr val="C0C0C0"/>
                </a:outerShdw>
              </a:effectLst>
              <a:latin typeface="Times New Roman" pitchFamily="18" charset="0"/>
              <a:cs typeface="Times New Roman" pitchFamily="18" charset="0"/>
            </a:endParaRPr>
          </a:p>
        </p:txBody>
      </p:sp>
      <p:sp>
        <p:nvSpPr>
          <p:cNvPr id="558098" name="Rectangle 18"/>
          <p:cNvSpPr>
            <a:spLocks noChangeArrowheads="1"/>
          </p:cNvSpPr>
          <p:nvPr/>
        </p:nvSpPr>
        <p:spPr bwMode="auto">
          <a:xfrm>
            <a:off x="5219700" y="4508500"/>
            <a:ext cx="1209675" cy="400050"/>
          </a:xfrm>
          <a:prstGeom prst="rect">
            <a:avLst/>
          </a:prstGeom>
          <a:solidFill>
            <a:schemeClr val="bg1"/>
          </a:solidFill>
          <a:ln w="28575">
            <a:solidFill>
              <a:schemeClr val="tx1"/>
            </a:solidFill>
            <a:miter lim="800000"/>
            <a:headEnd/>
            <a:tailEnd/>
          </a:ln>
          <a:effectLst/>
        </p:spPr>
        <p:txBody>
          <a:bodyPr wrap="none">
            <a:spAutoFit/>
          </a:bodyPr>
          <a:lstStyle/>
          <a:p>
            <a:pPr>
              <a:defRPr/>
            </a:pPr>
            <a:r>
              <a:rPr lang="en-US" sz="2000" b="1" baseline="30000" dirty="0">
                <a:effectLst>
                  <a:outerShdw blurRad="38100" dist="38100" dir="2700000" algn="tl">
                    <a:srgbClr val="C0C0C0"/>
                  </a:outerShdw>
                </a:effectLst>
                <a:latin typeface="Times New Roman" pitchFamily="18" charset="0"/>
                <a:cs typeface="Times New Roman" pitchFamily="18" charset="0"/>
              </a:rPr>
              <a:t>16</a:t>
            </a:r>
            <a:r>
              <a:rPr lang="en-US" sz="2000" b="1" dirty="0">
                <a:effectLst>
                  <a:outerShdw blurRad="38100" dist="38100" dir="2700000" algn="tl">
                    <a:srgbClr val="C0C0C0"/>
                  </a:outerShdw>
                </a:effectLst>
                <a:latin typeface="Times New Roman" pitchFamily="18" charset="0"/>
                <a:cs typeface="Times New Roman" pitchFamily="18" charset="0"/>
              </a:rPr>
              <a:t>O → 4</a:t>
            </a:r>
            <a:r>
              <a:rPr lang="el-GR" sz="2000" b="1" dirty="0">
                <a:effectLst>
                  <a:outerShdw blurRad="38100" dist="38100" dir="2700000" algn="tl">
                    <a:srgbClr val="C0C0C0"/>
                  </a:outerShdw>
                </a:effectLst>
                <a:latin typeface="Times New Roman" pitchFamily="18" charset="0"/>
                <a:cs typeface="Times New Roman" pitchFamily="18" charset="0"/>
              </a:rPr>
              <a:t>α</a:t>
            </a:r>
            <a:endParaRPr lang="ru-RU" sz="2000" b="1" dirty="0">
              <a:effectLst>
                <a:outerShdw blurRad="38100" dist="38100" dir="2700000" algn="tl">
                  <a:srgbClr val="C0C0C0"/>
                </a:outerShdw>
              </a:effectLst>
              <a:latin typeface="Times New Roman" pitchFamily="18" charset="0"/>
              <a:cs typeface="Times New Roman" pitchFamily="18" charset="0"/>
            </a:endParaRPr>
          </a:p>
        </p:txBody>
      </p:sp>
      <p:sp>
        <p:nvSpPr>
          <p:cNvPr id="558099" name="Rectangle 19"/>
          <p:cNvSpPr>
            <a:spLocks noChangeArrowheads="1"/>
          </p:cNvSpPr>
          <p:nvPr/>
        </p:nvSpPr>
        <p:spPr bwMode="auto">
          <a:xfrm>
            <a:off x="5292725" y="5876925"/>
            <a:ext cx="1195388" cy="400050"/>
          </a:xfrm>
          <a:prstGeom prst="rect">
            <a:avLst/>
          </a:prstGeom>
          <a:solidFill>
            <a:schemeClr val="bg1"/>
          </a:solidFill>
          <a:ln w="28575">
            <a:solidFill>
              <a:schemeClr val="tx1">
                <a:lumMod val="95000"/>
                <a:lumOff val="5000"/>
              </a:schemeClr>
            </a:solidFill>
            <a:miter lim="800000"/>
            <a:headEnd/>
            <a:tailEnd/>
          </a:ln>
          <a:effectLst/>
        </p:spPr>
        <p:txBody>
          <a:bodyPr wrap="none">
            <a:spAutoFit/>
          </a:bodyPr>
          <a:lstStyle/>
          <a:p>
            <a:pPr>
              <a:defRPr/>
            </a:pPr>
            <a:r>
              <a:rPr lang="en-US" sz="2000" b="1" baseline="30000" dirty="0">
                <a:effectLst>
                  <a:outerShdw blurRad="38100" dist="38100" dir="2700000" algn="tl">
                    <a:srgbClr val="C0C0C0"/>
                  </a:outerShdw>
                </a:effectLst>
                <a:latin typeface="Times New Roman" pitchFamily="18" charset="0"/>
                <a:cs typeface="Times New Roman" pitchFamily="18" charset="0"/>
              </a:rPr>
              <a:t>12</a:t>
            </a:r>
            <a:r>
              <a:rPr lang="en-US" sz="2000" b="1" dirty="0">
                <a:effectLst>
                  <a:outerShdw blurRad="38100" dist="38100" dir="2700000" algn="tl">
                    <a:srgbClr val="C0C0C0"/>
                  </a:outerShdw>
                </a:effectLst>
                <a:latin typeface="Times New Roman" pitchFamily="18" charset="0"/>
                <a:cs typeface="Times New Roman" pitchFamily="18" charset="0"/>
              </a:rPr>
              <a:t>C → 3</a:t>
            </a:r>
            <a:r>
              <a:rPr lang="el-GR" sz="2000" b="1" dirty="0">
                <a:effectLst>
                  <a:outerShdw blurRad="38100" dist="38100" dir="2700000" algn="tl">
                    <a:srgbClr val="C0C0C0"/>
                  </a:outerShdw>
                </a:effectLst>
                <a:latin typeface="Times New Roman" pitchFamily="18" charset="0"/>
                <a:cs typeface="Times New Roman" pitchFamily="18" charset="0"/>
              </a:rPr>
              <a:t>α</a:t>
            </a:r>
            <a:endParaRPr lang="ru-RU" sz="2000" b="1" dirty="0">
              <a:effectLst>
                <a:outerShdw blurRad="38100" dist="38100" dir="2700000" algn="tl">
                  <a:srgbClr val="C0C0C0"/>
                </a:outerShdw>
              </a:effectLst>
              <a:latin typeface="Times New Roman" pitchFamily="18" charset="0"/>
              <a:cs typeface="Times New Roman" pitchFamily="18" charset="0"/>
            </a:endParaRPr>
          </a:p>
        </p:txBody>
      </p:sp>
      <p:sp>
        <p:nvSpPr>
          <p:cNvPr id="10358" name="Rectangle 118"/>
          <p:cNvSpPr>
            <a:spLocks noChangeArrowheads="1"/>
          </p:cNvSpPr>
          <p:nvPr/>
        </p:nvSpPr>
        <p:spPr bwMode="auto">
          <a:xfrm>
            <a:off x="0" y="1247775"/>
            <a:ext cx="5003800" cy="5508625"/>
          </a:xfrm>
          <a:prstGeom prst="rect">
            <a:avLst/>
          </a:prstGeom>
          <a:noFill/>
          <a:ln w="9525">
            <a:noFill/>
            <a:miter lim="800000"/>
            <a:headEnd/>
            <a:tailEnd/>
          </a:ln>
          <a:effectLst/>
        </p:spPr>
        <p:txBody>
          <a:bodyPr anchor="ctr">
            <a:spAutoFit/>
          </a:bodyPr>
          <a:lstStyle/>
          <a:p>
            <a:pPr indent="449263" algn="just" eaLnBrk="0" hangingPunct="0">
              <a:defRPr/>
            </a:pPr>
            <a:r>
              <a:rPr lang="en-US" sz="1600" b="1" dirty="0">
                <a:effectLst>
                  <a:outerShdw blurRad="38100" dist="38100" dir="2700000" algn="tl">
                    <a:srgbClr val="000000">
                      <a:alpha val="43137"/>
                    </a:srgbClr>
                  </a:outerShdw>
                </a:effectLst>
                <a:latin typeface="Times New Roman" pitchFamily="18" charset="0"/>
                <a:cs typeface="Times New Roman" pitchFamily="18" charset="0"/>
              </a:rPr>
              <a:t>The fragmentation of relativistic nuclei observed in its entirety only in nuclear emulsion (NTE) serves as a source of ensembles of the lightest nuclei of interest to modern nuclear physics and nuclear astrophysics. NTE allows one to study such ensembles with record angular resolution and identification He and H isotopes.</a:t>
            </a:r>
          </a:p>
          <a:p>
            <a:pPr indent="449263" algn="just" eaLnBrk="0" hangingPunct="0">
              <a:defRPr/>
            </a:pPr>
            <a:endParaRPr lang="en-US" sz="16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indent="449263" algn="just" eaLnBrk="0" hangingPunct="0">
              <a:defRPr/>
            </a:pPr>
            <a:r>
              <a:rPr lang="en-US" sz="1600" b="1" dirty="0">
                <a:effectLst>
                  <a:outerShdw blurRad="38100" dist="38100" dir="2700000" algn="tl">
                    <a:srgbClr val="000000">
                      <a:alpha val="43137"/>
                    </a:srgbClr>
                  </a:outerShdw>
                </a:effectLst>
                <a:latin typeface="Times New Roman" pitchFamily="18" charset="0"/>
                <a:cs typeface="Times New Roman" pitchFamily="18" charset="0"/>
              </a:rPr>
              <a:t>Electronic experiments in this direction run into fundamental difficulties due to the quadratic dependence of ionization on the charges of the nuclei, extremely small angular divergence of relativistic fragments, and, often, an approximate coincidence in magnetic rigidity with the beam nuclei. Therefore, the NTE method retains its uniqueness in the relativistic fragmentation cone.</a:t>
            </a:r>
          </a:p>
          <a:p>
            <a:pPr indent="449263" algn="just" eaLnBrk="0" hangingPunct="0">
              <a:defRPr/>
            </a:pPr>
            <a:endParaRPr lang="en-US" sz="16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a:p>
            <a:pPr indent="449263" algn="just" eaLnBrk="0" hangingPunct="0">
              <a:defRPr/>
            </a:pPr>
            <a:r>
              <a:rPr lang="en-US" sz="1600" b="1" dirty="0">
                <a:effectLst>
                  <a:outerShdw blurRad="38100" dist="38100" dir="2700000" algn="tl">
                    <a:srgbClr val="000000">
                      <a:alpha val="43137"/>
                    </a:srgbClr>
                  </a:outerShdw>
                </a:effectLst>
                <a:latin typeface="Times New Roman" pitchFamily="18" charset="0"/>
                <a:cs typeface="Times New Roman" pitchFamily="18" charset="0"/>
              </a:rPr>
              <a:t>The intense “tracks” in the photos  splits into the He track pairs with the opening angles of about 2</a:t>
            </a:r>
            <a:r>
              <a:rPr lang="en-US" sz="1600" b="1" dirty="0">
                <a:effectLst>
                  <a:outerShdw blurRad="38100" dist="38100" dir="2700000" algn="tl">
                    <a:srgbClr val="000000">
                      <a:alpha val="43137"/>
                    </a:srgbClr>
                  </a:outerShdw>
                </a:effectLst>
                <a:latin typeface="Times New Roman" pitchFamily="18" charset="0"/>
                <a:cs typeface="Times New Roman" pitchFamily="18" charset="0"/>
                <a:sym typeface="Symbol"/>
              </a:rPr>
              <a:t></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10</a:t>
            </a:r>
            <a:r>
              <a:rPr lang="en-US" sz="1600" b="1" baseline="30000" dirty="0">
                <a:effectLst>
                  <a:outerShdw blurRad="38100" dist="38100" dir="2700000" algn="tl">
                    <a:srgbClr val="000000">
                      <a:alpha val="43137"/>
                    </a:srgbClr>
                  </a:outerShdw>
                </a:effectLst>
                <a:latin typeface="Times New Roman" pitchFamily="18" charset="0"/>
                <a:cs typeface="Times New Roman" pitchFamily="18" charset="0"/>
              </a:rPr>
              <a:t>-3 </a:t>
            </a:r>
            <a:r>
              <a:rPr lang="en-US" sz="1600" b="1" dirty="0" err="1">
                <a:effectLst>
                  <a:outerShdw blurRad="38100" dist="38100" dir="2700000" algn="tl">
                    <a:srgbClr val="000000">
                      <a:alpha val="43137"/>
                    </a:srgbClr>
                  </a:outerShdw>
                </a:effectLst>
                <a:latin typeface="Times New Roman" pitchFamily="18" charset="0"/>
                <a:cs typeface="Times New Roman" pitchFamily="18" charset="0"/>
              </a:rPr>
              <a:t>rad</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 corresponding to decays of the unstable </a:t>
            </a:r>
            <a:r>
              <a:rPr lang="en-US" sz="1600" b="1" baseline="30000" dirty="0">
                <a:effectLst>
                  <a:outerShdw blurRad="38100" dist="38100" dir="2700000" algn="tl">
                    <a:srgbClr val="000000">
                      <a:alpha val="43137"/>
                    </a:srgbClr>
                  </a:outerShdw>
                </a:effectLst>
                <a:latin typeface="Times New Roman" pitchFamily="18" charset="0"/>
                <a:cs typeface="Times New Roman" pitchFamily="18" charset="0"/>
              </a:rPr>
              <a:t>8</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Be nucleus. Their observation testify to the completeness of observations across the spectrum of cluster excitations. </a:t>
            </a:r>
            <a:endParaRPr lang="en-US" sz="1400" b="1" dirty="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4"/>
          <p:cNvPicPr>
            <a:picLocks noChangeAspect="1" noChangeArrowheads="1"/>
          </p:cNvPicPr>
          <p:nvPr/>
        </p:nvPicPr>
        <p:blipFill>
          <a:blip r:embed="rId2" cstate="print"/>
          <a:srcRect/>
          <a:stretch>
            <a:fillRect/>
          </a:stretch>
        </p:blipFill>
        <p:spPr bwMode="auto">
          <a:xfrm>
            <a:off x="0" y="949325"/>
            <a:ext cx="5292725" cy="3900488"/>
          </a:xfrm>
          <a:prstGeom prst="rect">
            <a:avLst/>
          </a:prstGeom>
          <a:noFill/>
          <a:ln w="9525">
            <a:noFill/>
            <a:miter lim="800000"/>
            <a:headEnd/>
            <a:tailEnd/>
          </a:ln>
        </p:spPr>
      </p:pic>
      <p:pic>
        <p:nvPicPr>
          <p:cNvPr id="13315" name="Рисунок 8"/>
          <p:cNvPicPr>
            <a:picLocks noChangeAspect="1" noChangeArrowheads="1"/>
          </p:cNvPicPr>
          <p:nvPr/>
        </p:nvPicPr>
        <p:blipFill>
          <a:blip r:embed="rId3" cstate="print"/>
          <a:srcRect/>
          <a:stretch>
            <a:fillRect/>
          </a:stretch>
        </p:blipFill>
        <p:spPr bwMode="auto">
          <a:xfrm>
            <a:off x="5481638" y="0"/>
            <a:ext cx="3662362" cy="4745038"/>
          </a:xfrm>
          <a:prstGeom prst="rect">
            <a:avLst/>
          </a:prstGeom>
          <a:noFill/>
          <a:ln w="9525">
            <a:noFill/>
            <a:miter lim="800000"/>
            <a:headEnd/>
            <a:tailEnd/>
          </a:ln>
        </p:spPr>
      </p:pic>
      <p:sp>
        <p:nvSpPr>
          <p:cNvPr id="7" name="Прямоугольник 6"/>
          <p:cNvSpPr/>
          <p:nvPr/>
        </p:nvSpPr>
        <p:spPr>
          <a:xfrm>
            <a:off x="0" y="4919663"/>
            <a:ext cx="9144000" cy="1938337"/>
          </a:xfrm>
          <a:prstGeom prst="rect">
            <a:avLst/>
          </a:prstGeom>
        </p:spPr>
        <p:txBody>
          <a:bodyPr>
            <a:spAutoFit/>
          </a:bodyPr>
          <a:lstStyle/>
          <a:p>
            <a:pPr algn="just">
              <a:defRPr/>
            </a:pPr>
            <a:r>
              <a:rPr lang="en-US" sz="2000" b="1" dirty="0">
                <a:effectLst>
                  <a:outerShdw blurRad="38100" dist="38100" dir="2700000" algn="tl">
                    <a:srgbClr val="000000">
                      <a:alpha val="43137"/>
                    </a:srgbClr>
                  </a:outerShdw>
                </a:effectLst>
                <a:latin typeface="Times New Roman" pitchFamily="18" charset="0"/>
                <a:cs typeface="Times New Roman" pitchFamily="18" charset="0"/>
              </a:rPr>
              <a:t>In general, energy of a few-particle system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Q</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is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Q = M</a:t>
            </a:r>
            <a:r>
              <a:rPr lang="en-US" sz="2000" b="1" i="1" baseline="30000" dirty="0">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 - M</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M</a:t>
            </a:r>
            <a:r>
              <a:rPr lang="en-US" sz="2000" b="1" i="1" baseline="3000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is the invariant mass defined by the sum of all products of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4</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-momenta </a:t>
            </a:r>
            <a:r>
              <a:rPr lang="en-US" sz="2000" b="1" i="1" dirty="0" err="1">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a:effectLst>
                  <a:outerShdw blurRad="38100" dist="38100" dir="2700000" algn="tl">
                    <a:srgbClr val="000000">
                      <a:alpha val="43137"/>
                    </a:srgbClr>
                  </a:outerShdw>
                </a:effectLst>
                <a:latin typeface="Times New Roman" pitchFamily="18" charset="0"/>
                <a:cs typeface="Times New Roman" pitchFamily="18" charset="0"/>
              </a:rPr>
              <a:t>i,k</a:t>
            </a:r>
            <a:r>
              <a:rPr lang="en-US" sz="2000" b="1" baseline="-2500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fragments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M</a:t>
            </a:r>
            <a:r>
              <a:rPr lang="en-US" sz="2000" b="1" baseline="30000" dirty="0">
                <a:effectLst>
                  <a:outerShdw blurRad="38100" dist="38100" dir="2700000" algn="tl">
                    <a:srgbClr val="000000">
                      <a:alpha val="43137"/>
                    </a:srgbClr>
                  </a:outerShdw>
                </a:effectLst>
                <a:latin typeface="Times New Roman" pitchFamily="18" charset="0"/>
                <a:cs typeface="Times New Roman" pitchFamily="18" charset="0"/>
              </a:rPr>
              <a:t>*2</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 ∑(</a:t>
            </a:r>
            <a:r>
              <a:rPr lang="en-US" sz="2000" b="1" i="1" dirty="0" err="1">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a:effectLst>
                  <a:outerShdw blurRad="38100" dist="38100" dir="2700000" algn="tl">
                    <a:srgbClr val="000000">
                      <a:alpha val="43137"/>
                    </a:srgbClr>
                  </a:outerShdw>
                </a:effectLst>
                <a:latin typeface="Times New Roman" pitchFamily="18" charset="0"/>
                <a:cs typeface="Times New Roman" pitchFamily="18" charset="0"/>
              </a:rPr>
              <a:t>i</a:t>
            </a: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err="1">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a:effectLst>
                  <a:outerShdw blurRad="38100" dist="38100" dir="2700000" algn="tl">
                    <a:srgbClr val="000000">
                      <a:alpha val="43137"/>
                    </a:srgbClr>
                  </a:outerShdw>
                </a:effectLst>
                <a:latin typeface="Times New Roman" pitchFamily="18" charset="0"/>
                <a:cs typeface="Times New Roman" pitchFamily="18" charset="0"/>
              </a:rPr>
              <a:t>k</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Subtraction of mass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M</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is a matter of convenience. The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4</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-momenta </a:t>
            </a:r>
            <a:r>
              <a:rPr lang="en-US" sz="2000" b="1" i="1" dirty="0" err="1">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a:effectLst>
                  <a:outerShdw blurRad="38100" dist="38100" dir="2700000" algn="tl">
                    <a:srgbClr val="000000">
                      <a:alpha val="43137"/>
                    </a:srgbClr>
                  </a:outerShdw>
                </a:effectLst>
                <a:latin typeface="Times New Roman" pitchFamily="18" charset="0"/>
                <a:cs typeface="Times New Roman" pitchFamily="18" charset="0"/>
              </a:rPr>
              <a:t>i,k</a:t>
            </a:r>
            <a:r>
              <a:rPr lang="en-US" sz="2000" b="1" baseline="-25000"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are determined in the approximation of conservation of the initial momentum per nucleon. Then, the definition of </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Q</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comes down to determining the angles between the fragment emission directions.</a:t>
            </a:r>
            <a:endParaRPr lang="ru-RU"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8"/>
          <p:cNvPicPr>
            <a:picLocks noChangeAspect="1" noChangeArrowheads="1"/>
          </p:cNvPicPr>
          <p:nvPr/>
        </p:nvPicPr>
        <p:blipFill>
          <a:blip r:embed="rId3" cstate="print"/>
          <a:srcRect l="7661" t="9052" r="8065" b="9335"/>
          <a:stretch>
            <a:fillRect/>
          </a:stretch>
        </p:blipFill>
        <p:spPr bwMode="auto">
          <a:xfrm>
            <a:off x="0" y="176617"/>
            <a:ext cx="9144000" cy="5995583"/>
          </a:xfrm>
          <a:prstGeom prst="rect">
            <a:avLst/>
          </a:prstGeom>
          <a:noFill/>
          <a:ln w="9525">
            <a:noFill/>
            <a:miter lim="800000"/>
            <a:headEnd/>
            <a:tailEnd/>
          </a:ln>
        </p:spPr>
      </p:pic>
      <p:sp>
        <p:nvSpPr>
          <p:cNvPr id="3" name="Прямоугольник 2"/>
          <p:cNvSpPr/>
          <p:nvPr/>
        </p:nvSpPr>
        <p:spPr>
          <a:xfrm>
            <a:off x="1066800" y="914400"/>
            <a:ext cx="3200400" cy="1569660"/>
          </a:xfrm>
          <a:prstGeom prst="rect">
            <a:avLst/>
          </a:prstGeom>
        </p:spPr>
        <p:txBody>
          <a:bodyPr wrap="square">
            <a:spAutoFit/>
          </a:bodyPr>
          <a:lstStyle/>
          <a:p>
            <a:pPr>
              <a:defRPr/>
            </a:pP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White” stars</a:t>
            </a:r>
            <a:endParaRPr lang="en-US" sz="24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2400" b="1" baseline="-25000" dirty="0" smtClean="0">
                <a:effectLst>
                  <a:outerShdw blurRad="38100" dist="38100" dir="2700000" algn="tl">
                    <a:srgbClr val="000000">
                      <a:alpha val="43137"/>
                    </a:srgbClr>
                  </a:outerShdw>
                </a:effectLst>
                <a:latin typeface="Times New Roman" pitchFamily="18" charset="0"/>
                <a:cs typeface="Times New Roman" pitchFamily="18" charset="0"/>
              </a:rPr>
              <a:t>2α</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Be) &lt;</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0.2 MeV:</a:t>
            </a:r>
          </a:p>
          <a:p>
            <a:pPr>
              <a:defRPr/>
            </a:pP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45 ± 4% in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C </a:t>
            </a:r>
          </a:p>
          <a:p>
            <a:pPr>
              <a:defRPr/>
            </a:pP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62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3%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in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O</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292" name="Picture 4" descr="C:\Pavel\USERS\Pavel\PPT\Balls\O16.jpg"/>
          <p:cNvPicPr>
            <a:picLocks noChangeAspect="1" noChangeArrowheads="1"/>
          </p:cNvPicPr>
          <p:nvPr/>
        </p:nvPicPr>
        <p:blipFill>
          <a:blip r:embed="rId4" cstate="print"/>
          <a:srcRect/>
          <a:stretch>
            <a:fillRect/>
          </a:stretch>
        </p:blipFill>
        <p:spPr bwMode="auto">
          <a:xfrm>
            <a:off x="2590800" y="2667000"/>
            <a:ext cx="1082675" cy="1111250"/>
          </a:xfrm>
          <a:prstGeom prst="rect">
            <a:avLst/>
          </a:prstGeom>
          <a:noFill/>
          <a:ln w="9525">
            <a:noFill/>
            <a:miter lim="800000"/>
            <a:headEnd/>
            <a:tailEnd/>
          </a:ln>
        </p:spPr>
      </p:pic>
      <p:pic>
        <p:nvPicPr>
          <p:cNvPr id="12293" name="Picture 5" descr="C:\Pavel\USERS\Pavel\PPT\Balls\c12.jpg"/>
          <p:cNvPicPr>
            <a:picLocks noChangeAspect="1" noChangeArrowheads="1"/>
          </p:cNvPicPr>
          <p:nvPr/>
        </p:nvPicPr>
        <p:blipFill>
          <a:blip r:embed="rId5" cstate="print"/>
          <a:srcRect/>
          <a:stretch>
            <a:fillRect/>
          </a:stretch>
        </p:blipFill>
        <p:spPr bwMode="auto">
          <a:xfrm>
            <a:off x="0" y="4495800"/>
            <a:ext cx="906915" cy="931862"/>
          </a:xfrm>
          <a:prstGeom prst="rect">
            <a:avLst/>
          </a:prstGeom>
          <a:noFill/>
          <a:ln w="9525">
            <a:noFill/>
            <a:miter lim="800000"/>
            <a:headEnd/>
            <a:tailEnd/>
          </a:ln>
        </p:spPr>
      </p:pic>
      <p:cxnSp>
        <p:nvCxnSpPr>
          <p:cNvPr id="9" name="Соединительная линия уступом 8"/>
          <p:cNvCxnSpPr/>
          <p:nvPr/>
        </p:nvCxnSpPr>
        <p:spPr>
          <a:xfrm rot="10800000">
            <a:off x="5076825" y="981075"/>
            <a:ext cx="71438"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Стрелка вправо 9"/>
          <p:cNvSpPr/>
          <p:nvPr/>
        </p:nvSpPr>
        <p:spPr>
          <a:xfrm rot="6542920">
            <a:off x="2236759" y="3846331"/>
            <a:ext cx="942975" cy="84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4876800" y="381000"/>
            <a:ext cx="4114800" cy="1384995"/>
          </a:xfrm>
          <a:prstGeom prst="rect">
            <a:avLst/>
          </a:prstGeom>
          <a:ln>
            <a:solidFill>
              <a:schemeClr val="tx1"/>
            </a:solidFill>
          </a:ln>
        </p:spPr>
        <p:txBody>
          <a:bodyPr wrap="square">
            <a:spAutoFit/>
          </a:bodyPr>
          <a:lstStyle/>
          <a:p>
            <a:pPr algn="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in 510  </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C → 3</a:t>
            </a:r>
            <a:r>
              <a:rPr lang="el-GR" sz="2800" b="1" dirty="0" smtClean="0">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p>
          <a:p>
            <a:pPr algn="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and 641 </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 </a:t>
            </a:r>
            <a:r>
              <a:rPr lang="el-GR" sz="28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4</a:t>
            </a:r>
            <a:r>
              <a:rPr lang="el-GR" sz="2800" b="1" dirty="0" smtClean="0">
                <a:effectLst>
                  <a:outerShdw blurRad="38100" dist="38100" dir="2700000" algn="tl">
                    <a:srgbClr val="000000">
                      <a:alpha val="43137"/>
                    </a:srgbClr>
                  </a:outerShdw>
                </a:effectLst>
                <a:latin typeface="Times New Roman" pitchFamily="18" charset="0"/>
                <a:cs typeface="Times New Roman" pitchFamily="18" charset="0"/>
              </a:rPr>
              <a:t>α</a:t>
            </a:r>
            <a:endParaRPr lang="en-US" sz="28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3.65 GeV per nucleon</a:t>
            </a:r>
            <a:endParaRPr lang="ru-RU" sz="2800" dirty="0"/>
          </a:p>
        </p:txBody>
      </p:sp>
      <p:sp>
        <p:nvSpPr>
          <p:cNvPr id="14" name="Прямоугольник 13"/>
          <p:cNvSpPr/>
          <p:nvPr/>
        </p:nvSpPr>
        <p:spPr>
          <a:xfrm>
            <a:off x="0" y="6211669"/>
            <a:ext cx="9144000" cy="400110"/>
          </a:xfrm>
          <a:prstGeom prst="rect">
            <a:avLst/>
          </a:prstGeom>
        </p:spPr>
        <p:txBody>
          <a:bodyPr wrap="square">
            <a:spAutoFit/>
          </a:bodyPr>
          <a:lstStyle/>
          <a:p>
            <a:pPr lvl="0" algn="ctr"/>
            <a:r>
              <a:rPr lang="en-US" sz="2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 = M</a:t>
            </a:r>
            <a:r>
              <a:rPr lang="en-US" sz="2000" b="1" i="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M</a:t>
            </a:r>
            <a:r>
              <a:rPr lang="en-US"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t>
            </a:r>
            <a:r>
              <a:rPr lang="en-US" sz="2000" b="1" i="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is defined by the sum of all products of </a:t>
            </a:r>
            <a:r>
              <a:rPr lang="en-US" sz="2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4</a:t>
            </a:r>
            <a:r>
              <a:rPr lang="en-US"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-momenta  </a:t>
            </a:r>
            <a:r>
              <a:rPr lang="en-US" sz="2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t>
            </a:r>
            <a:r>
              <a:rPr lang="en-US" sz="2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20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a:t>
            </a:r>
            <a:r>
              <a:rPr lang="en-US" sz="20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a:t>
            </a:r>
            <a:r>
              <a:rPr lang="en-US"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2000" dirty="0">
              <a:solidFill>
                <a:schemeClr val="bg1"/>
              </a:solidFill>
            </a:endParaRPr>
          </a:p>
        </p:txBody>
      </p:sp>
      <p:sp>
        <p:nvSpPr>
          <p:cNvPr id="11" name="TextBox 10"/>
          <p:cNvSpPr txBox="1"/>
          <p:nvPr/>
        </p:nvSpPr>
        <p:spPr>
          <a:xfrm>
            <a:off x="4800600" y="4038600"/>
            <a:ext cx="2981907" cy="923330"/>
          </a:xfrm>
          <a:prstGeom prst="rect">
            <a:avLst/>
          </a:prstGeom>
          <a:noFill/>
          <a:ln>
            <a:solidFill>
              <a:schemeClr val="tx1"/>
            </a:solidFill>
          </a:ln>
        </p:spPr>
        <p:txBody>
          <a:bodyPr wrap="none" rtlCol="0">
            <a:spAutoFit/>
          </a:bodyPr>
          <a:lstStyle/>
          <a:p>
            <a:r>
              <a:rPr lang="en-US" sz="5400" b="1" i="1" dirty="0" smtClean="0">
                <a:latin typeface="Times New Roman" pitchFamily="18" charset="0"/>
                <a:cs typeface="Times New Roman" pitchFamily="18" charset="0"/>
              </a:rPr>
              <a:t>Q</a:t>
            </a:r>
            <a:r>
              <a:rPr lang="en-US" sz="5400" b="1" baseline="-25000" dirty="0" smtClean="0">
                <a:latin typeface="Times New Roman" pitchFamily="18" charset="0"/>
                <a:cs typeface="Times New Roman" pitchFamily="18" charset="0"/>
              </a:rPr>
              <a:t>2</a:t>
            </a:r>
            <a:r>
              <a:rPr lang="el-GR" sz="5400" b="1" baseline="-25000" dirty="0" smtClean="0">
                <a:latin typeface="Times New Roman" pitchFamily="18" charset="0"/>
                <a:cs typeface="Times New Roman" pitchFamily="18" charset="0"/>
              </a:rPr>
              <a:t>α</a:t>
            </a:r>
            <a:r>
              <a:rPr lang="en-US" sz="5400" b="1" dirty="0" smtClean="0">
                <a:latin typeface="Times New Roman" pitchFamily="18" charset="0"/>
                <a:cs typeface="Times New Roman" pitchFamily="18" charset="0"/>
              </a:rPr>
              <a:t>, MeV</a:t>
            </a:r>
            <a:endParaRPr lang="ru-RU" sz="5400" b="1" dirty="0">
              <a:latin typeface="Times New Roman" pitchFamily="18" charset="0"/>
              <a:cs typeface="Times New Roman" pitchFamily="18" charset="0"/>
            </a:endParaRPr>
          </a:p>
        </p:txBody>
      </p:sp>
      <p:pic>
        <p:nvPicPr>
          <p:cNvPr id="13" name="Picture 4" descr="Be-8_HS"/>
          <p:cNvPicPr>
            <a:picLocks noChangeAspect="1" noChangeArrowheads="1"/>
          </p:cNvPicPr>
          <p:nvPr/>
        </p:nvPicPr>
        <p:blipFill>
          <a:blip r:embed="rId6" cstate="print"/>
          <a:srcRect l="13829" t="22926" r="69795" b="29996"/>
          <a:stretch>
            <a:fillRect/>
          </a:stretch>
        </p:blipFill>
        <p:spPr bwMode="auto">
          <a:xfrm>
            <a:off x="8153400" y="1905000"/>
            <a:ext cx="838200" cy="1698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12"/>
          <p:cNvPicPr>
            <a:picLocks noChangeAspect="1" noChangeArrowheads="1"/>
          </p:cNvPicPr>
          <p:nvPr/>
        </p:nvPicPr>
        <p:blipFill>
          <a:blip r:embed="rId2" cstate="print"/>
          <a:srcRect/>
          <a:stretch>
            <a:fillRect/>
          </a:stretch>
        </p:blipFill>
        <p:spPr bwMode="auto">
          <a:xfrm>
            <a:off x="6372225" y="1557338"/>
            <a:ext cx="1052513" cy="1079500"/>
          </a:xfrm>
          <a:prstGeom prst="rect">
            <a:avLst/>
          </a:prstGeom>
          <a:noFill/>
          <a:ln w="9525">
            <a:noFill/>
            <a:miter lim="800000"/>
            <a:headEnd/>
            <a:tailEnd/>
          </a:ln>
        </p:spPr>
      </p:pic>
      <p:pic>
        <p:nvPicPr>
          <p:cNvPr id="5123" name="Picture 3" descr="N12"/>
          <p:cNvPicPr>
            <a:picLocks noChangeAspect="1" noChangeArrowheads="1"/>
          </p:cNvPicPr>
          <p:nvPr/>
        </p:nvPicPr>
        <p:blipFill>
          <a:blip r:embed="rId3" cstate="print"/>
          <a:srcRect/>
          <a:stretch>
            <a:fillRect/>
          </a:stretch>
        </p:blipFill>
        <p:spPr bwMode="auto">
          <a:xfrm>
            <a:off x="4140200" y="95250"/>
            <a:ext cx="1152525" cy="1308100"/>
          </a:xfrm>
          <a:prstGeom prst="rect">
            <a:avLst/>
          </a:prstGeom>
          <a:noFill/>
          <a:ln w="9525">
            <a:noFill/>
            <a:miter lim="800000"/>
            <a:headEnd/>
            <a:tailEnd/>
          </a:ln>
        </p:spPr>
      </p:pic>
      <p:pic>
        <p:nvPicPr>
          <p:cNvPr id="5124" name="Picture 4" descr="Li7"/>
          <p:cNvPicPr>
            <a:picLocks noChangeAspect="1" noChangeArrowheads="1"/>
          </p:cNvPicPr>
          <p:nvPr/>
        </p:nvPicPr>
        <p:blipFill>
          <a:blip r:embed="rId4" cstate="print"/>
          <a:srcRect/>
          <a:stretch>
            <a:fillRect/>
          </a:stretch>
        </p:blipFill>
        <p:spPr bwMode="auto">
          <a:xfrm>
            <a:off x="1258888" y="5732463"/>
            <a:ext cx="1316037" cy="984250"/>
          </a:xfrm>
          <a:prstGeom prst="rect">
            <a:avLst/>
          </a:prstGeom>
          <a:noFill/>
          <a:ln w="9525">
            <a:noFill/>
            <a:miter lim="800000"/>
            <a:headEnd/>
            <a:tailEnd/>
          </a:ln>
        </p:spPr>
      </p:pic>
      <p:pic>
        <p:nvPicPr>
          <p:cNvPr id="5125" name="Picture 5" descr="B8"/>
          <p:cNvPicPr>
            <a:picLocks noChangeAspect="1" noChangeArrowheads="1"/>
          </p:cNvPicPr>
          <p:nvPr/>
        </p:nvPicPr>
        <p:blipFill>
          <a:blip r:embed="rId5" cstate="print"/>
          <a:srcRect/>
          <a:stretch>
            <a:fillRect/>
          </a:stretch>
        </p:blipFill>
        <p:spPr bwMode="auto">
          <a:xfrm>
            <a:off x="1169988" y="2794000"/>
            <a:ext cx="1457325" cy="1282700"/>
          </a:xfrm>
          <a:prstGeom prst="rect">
            <a:avLst/>
          </a:prstGeom>
          <a:noFill/>
          <a:ln w="9525">
            <a:noFill/>
            <a:miter lim="800000"/>
            <a:headEnd/>
            <a:tailEnd/>
          </a:ln>
        </p:spPr>
      </p:pic>
      <p:pic>
        <p:nvPicPr>
          <p:cNvPr id="5126" name="Picture 6" descr="B10"/>
          <p:cNvPicPr>
            <a:picLocks noChangeAspect="1" noChangeArrowheads="1"/>
          </p:cNvPicPr>
          <p:nvPr/>
        </p:nvPicPr>
        <p:blipFill>
          <a:blip r:embed="rId6" cstate="print"/>
          <a:srcRect/>
          <a:stretch>
            <a:fillRect/>
          </a:stretch>
        </p:blipFill>
        <p:spPr bwMode="auto">
          <a:xfrm>
            <a:off x="4140200" y="2997200"/>
            <a:ext cx="1593850" cy="1079500"/>
          </a:xfrm>
          <a:prstGeom prst="rect">
            <a:avLst/>
          </a:prstGeom>
          <a:noFill/>
          <a:ln w="9525">
            <a:noFill/>
            <a:miter lim="800000"/>
            <a:headEnd/>
            <a:tailEnd/>
          </a:ln>
        </p:spPr>
      </p:pic>
      <p:pic>
        <p:nvPicPr>
          <p:cNvPr id="5127" name="Picture 7" descr="B11"/>
          <p:cNvPicPr>
            <a:picLocks noChangeAspect="1" noChangeArrowheads="1"/>
          </p:cNvPicPr>
          <p:nvPr/>
        </p:nvPicPr>
        <p:blipFill>
          <a:blip r:embed="rId7" cstate="print"/>
          <a:srcRect/>
          <a:stretch>
            <a:fillRect/>
          </a:stretch>
        </p:blipFill>
        <p:spPr bwMode="auto">
          <a:xfrm>
            <a:off x="6300788" y="2852738"/>
            <a:ext cx="1079500" cy="1555750"/>
          </a:xfrm>
          <a:prstGeom prst="rect">
            <a:avLst/>
          </a:prstGeom>
          <a:noFill/>
          <a:ln w="9525">
            <a:noFill/>
            <a:miter lim="800000"/>
            <a:headEnd/>
            <a:tailEnd/>
          </a:ln>
        </p:spPr>
      </p:pic>
      <p:pic>
        <p:nvPicPr>
          <p:cNvPr id="5128" name="Picture 8" descr="C11"/>
          <p:cNvPicPr>
            <a:picLocks noChangeAspect="1" noChangeArrowheads="1"/>
          </p:cNvPicPr>
          <p:nvPr/>
        </p:nvPicPr>
        <p:blipFill>
          <a:blip r:embed="rId8" cstate="print"/>
          <a:srcRect/>
          <a:stretch>
            <a:fillRect/>
          </a:stretch>
        </p:blipFill>
        <p:spPr bwMode="auto">
          <a:xfrm>
            <a:off x="4211638" y="1484313"/>
            <a:ext cx="1371600" cy="1152525"/>
          </a:xfrm>
          <a:prstGeom prst="rect">
            <a:avLst/>
          </a:prstGeom>
          <a:noFill/>
          <a:ln w="9525">
            <a:noFill/>
            <a:miter lim="800000"/>
            <a:headEnd/>
            <a:tailEnd/>
          </a:ln>
        </p:spPr>
      </p:pic>
      <p:pic>
        <p:nvPicPr>
          <p:cNvPr id="5129" name="Picture 9" descr="C10"/>
          <p:cNvPicPr>
            <a:picLocks noChangeAspect="1" noChangeArrowheads="1"/>
          </p:cNvPicPr>
          <p:nvPr/>
        </p:nvPicPr>
        <p:blipFill>
          <a:blip r:embed="rId9" cstate="print"/>
          <a:srcRect/>
          <a:stretch>
            <a:fillRect/>
          </a:stretch>
        </p:blipFill>
        <p:spPr bwMode="auto">
          <a:xfrm>
            <a:off x="2987675" y="1474788"/>
            <a:ext cx="1079500" cy="1223962"/>
          </a:xfrm>
          <a:prstGeom prst="rect">
            <a:avLst/>
          </a:prstGeom>
          <a:noFill/>
          <a:ln w="9525">
            <a:noFill/>
            <a:miter lim="800000"/>
            <a:headEnd/>
            <a:tailEnd/>
          </a:ln>
        </p:spPr>
      </p:pic>
      <p:pic>
        <p:nvPicPr>
          <p:cNvPr id="5130" name="Picture 10" descr="C9"/>
          <p:cNvPicPr>
            <a:picLocks noChangeAspect="1" noChangeArrowheads="1"/>
          </p:cNvPicPr>
          <p:nvPr/>
        </p:nvPicPr>
        <p:blipFill>
          <a:blip r:embed="rId10" cstate="print"/>
          <a:srcRect/>
          <a:stretch>
            <a:fillRect/>
          </a:stretch>
        </p:blipFill>
        <p:spPr bwMode="auto">
          <a:xfrm>
            <a:off x="1258888" y="1487488"/>
            <a:ext cx="1225550" cy="1103312"/>
          </a:xfrm>
          <a:prstGeom prst="rect">
            <a:avLst/>
          </a:prstGeom>
          <a:noFill/>
          <a:ln w="9525">
            <a:noFill/>
            <a:miter lim="800000"/>
            <a:headEnd/>
            <a:tailEnd/>
          </a:ln>
        </p:spPr>
      </p:pic>
      <p:pic>
        <p:nvPicPr>
          <p:cNvPr id="5131" name="Picture 11" descr="Be7"/>
          <p:cNvPicPr>
            <a:picLocks noChangeAspect="1" noChangeArrowheads="1"/>
          </p:cNvPicPr>
          <p:nvPr/>
        </p:nvPicPr>
        <p:blipFill>
          <a:blip r:embed="rId11" cstate="print"/>
          <a:srcRect/>
          <a:stretch>
            <a:fillRect/>
          </a:stretch>
        </p:blipFill>
        <p:spPr bwMode="auto">
          <a:xfrm>
            <a:off x="1327150" y="4292600"/>
            <a:ext cx="1143000" cy="1068388"/>
          </a:xfrm>
          <a:prstGeom prst="rect">
            <a:avLst/>
          </a:prstGeom>
          <a:noFill/>
          <a:ln w="9525">
            <a:noFill/>
            <a:miter lim="800000"/>
            <a:headEnd/>
            <a:tailEnd/>
          </a:ln>
        </p:spPr>
      </p:pic>
      <p:pic>
        <p:nvPicPr>
          <p:cNvPr id="5132" name="Picture 12" descr="Be9"/>
          <p:cNvPicPr>
            <a:picLocks noChangeAspect="1" noChangeArrowheads="1"/>
          </p:cNvPicPr>
          <p:nvPr/>
        </p:nvPicPr>
        <p:blipFill>
          <a:blip r:embed="rId12" cstate="print"/>
          <a:srcRect/>
          <a:stretch>
            <a:fillRect/>
          </a:stretch>
        </p:blipFill>
        <p:spPr bwMode="auto">
          <a:xfrm>
            <a:off x="4500563" y="4437063"/>
            <a:ext cx="1439862" cy="720725"/>
          </a:xfrm>
          <a:prstGeom prst="rect">
            <a:avLst/>
          </a:prstGeom>
          <a:noFill/>
          <a:ln w="9525">
            <a:noFill/>
            <a:miter lim="800000"/>
            <a:headEnd/>
            <a:tailEnd/>
          </a:ln>
        </p:spPr>
      </p:pic>
      <p:sp>
        <p:nvSpPr>
          <p:cNvPr id="14349" name="Rectangle 13"/>
          <p:cNvSpPr>
            <a:spLocks noChangeArrowheads="1"/>
          </p:cNvSpPr>
          <p:nvPr/>
        </p:nvSpPr>
        <p:spPr bwMode="auto">
          <a:xfrm>
            <a:off x="1403350" y="5373688"/>
            <a:ext cx="1066800"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7</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Li 92.5 %</a:t>
            </a:r>
            <a:endParaRPr lang="en-US" sz="1400" b="1" dirty="0">
              <a:effectLst>
                <a:outerShdw blurRad="38100" dist="38100" dir="2700000" algn="tl">
                  <a:srgbClr val="000000">
                    <a:alpha val="43137"/>
                  </a:srgbClr>
                </a:outerShdw>
              </a:effectLst>
              <a:latin typeface="Times New Roman" pitchFamily="18" charset="0"/>
              <a:cs typeface="Times New Roman" pitchFamily="18" charset="0"/>
            </a:endParaRPr>
          </a:p>
          <a:p>
            <a:pPr eaLnBrk="0" hangingPunct="0">
              <a:defRPr/>
            </a:pPr>
            <a:endParaRPr lang="en-US" dirty="0"/>
          </a:p>
        </p:txBody>
      </p:sp>
      <p:sp>
        <p:nvSpPr>
          <p:cNvPr id="14350" name="Rectangle 14"/>
          <p:cNvSpPr>
            <a:spLocks noChangeArrowheads="1"/>
          </p:cNvSpPr>
          <p:nvPr/>
        </p:nvSpPr>
        <p:spPr bwMode="auto">
          <a:xfrm>
            <a:off x="1403350" y="4005263"/>
            <a:ext cx="1905000"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7</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Be 53.3 d</a:t>
            </a:r>
            <a:endParaRPr lang="en-US" sz="1400" b="1" dirty="0">
              <a:effectLst>
                <a:outerShdw blurRad="38100" dist="38100" dir="2700000" algn="tl">
                  <a:srgbClr val="000000">
                    <a:alpha val="43137"/>
                  </a:srgbClr>
                </a:outerShdw>
              </a:effectLst>
              <a:latin typeface="Times New Roman" pitchFamily="18" charset="0"/>
              <a:cs typeface="Times New Roman" pitchFamily="18" charset="0"/>
            </a:endParaRPr>
          </a:p>
          <a:p>
            <a:pPr eaLnBrk="0" hangingPunct="0">
              <a:defRPr/>
            </a:pPr>
            <a:endParaRPr lang="en-US" dirty="0"/>
          </a:p>
        </p:txBody>
      </p:sp>
      <p:sp>
        <p:nvSpPr>
          <p:cNvPr id="14351" name="Rectangle 15"/>
          <p:cNvSpPr>
            <a:spLocks noChangeArrowheads="1"/>
          </p:cNvSpPr>
          <p:nvPr/>
        </p:nvSpPr>
        <p:spPr bwMode="auto">
          <a:xfrm>
            <a:off x="1403350" y="2565400"/>
            <a:ext cx="1227138"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8</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 0.769 s</a:t>
            </a:r>
            <a:endParaRPr lang="en-US" sz="1400" b="1" dirty="0">
              <a:effectLst>
                <a:outerShdw blurRad="38100" dist="38100" dir="2700000" algn="tl">
                  <a:srgbClr val="000000">
                    <a:alpha val="43137"/>
                  </a:srgbClr>
                </a:outerShdw>
              </a:effectLst>
              <a:latin typeface="Times New Roman" pitchFamily="18" charset="0"/>
              <a:cs typeface="Times New Roman" pitchFamily="18" charset="0"/>
            </a:endParaRPr>
          </a:p>
          <a:p>
            <a:pPr eaLnBrk="0" hangingPunct="0">
              <a:defRPr/>
            </a:pPr>
            <a:endParaRPr lang="en-US" dirty="0"/>
          </a:p>
        </p:txBody>
      </p:sp>
      <p:sp>
        <p:nvSpPr>
          <p:cNvPr id="14352" name="Rectangle 16"/>
          <p:cNvSpPr>
            <a:spLocks noChangeArrowheads="1"/>
          </p:cNvSpPr>
          <p:nvPr/>
        </p:nvSpPr>
        <p:spPr bwMode="auto">
          <a:xfrm>
            <a:off x="5076825" y="2565400"/>
            <a:ext cx="1325563"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10</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 19.8%</a:t>
            </a:r>
          </a:p>
          <a:p>
            <a:pPr eaLnBrk="0" hangingPunct="0">
              <a:defRPr/>
            </a:pPr>
            <a:endParaRPr lang="en-US" dirty="0"/>
          </a:p>
        </p:txBody>
      </p:sp>
      <p:sp>
        <p:nvSpPr>
          <p:cNvPr id="14353" name="Rectangle 17"/>
          <p:cNvSpPr>
            <a:spLocks noChangeArrowheads="1"/>
          </p:cNvSpPr>
          <p:nvPr/>
        </p:nvSpPr>
        <p:spPr bwMode="auto">
          <a:xfrm>
            <a:off x="7092950" y="2636838"/>
            <a:ext cx="1295400"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11</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 80.2 %</a:t>
            </a:r>
          </a:p>
          <a:p>
            <a:pPr eaLnBrk="0" hangingPunct="0">
              <a:defRPr/>
            </a:pPr>
            <a:endParaRPr lang="en-US" dirty="0"/>
          </a:p>
        </p:txBody>
      </p:sp>
      <p:sp>
        <p:nvSpPr>
          <p:cNvPr id="14354" name="Rectangle 18"/>
          <p:cNvSpPr>
            <a:spLocks noChangeArrowheads="1"/>
          </p:cNvSpPr>
          <p:nvPr/>
        </p:nvSpPr>
        <p:spPr bwMode="auto">
          <a:xfrm>
            <a:off x="6948488" y="1196975"/>
            <a:ext cx="1676400"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C 98.89 %</a:t>
            </a:r>
          </a:p>
          <a:p>
            <a:pPr eaLnBrk="0" hangingPunct="0">
              <a:defRPr/>
            </a:pPr>
            <a:endParaRPr lang="en-US" dirty="0"/>
          </a:p>
        </p:txBody>
      </p:sp>
      <p:sp>
        <p:nvSpPr>
          <p:cNvPr id="14355" name="Rectangle 19"/>
          <p:cNvSpPr>
            <a:spLocks noChangeArrowheads="1"/>
          </p:cNvSpPr>
          <p:nvPr/>
        </p:nvSpPr>
        <p:spPr bwMode="auto">
          <a:xfrm>
            <a:off x="5076825" y="1268413"/>
            <a:ext cx="1600200" cy="307975"/>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11</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C 20.38 m</a:t>
            </a:r>
            <a:r>
              <a:rPr lang="ru-RU" sz="1400" b="1" u="sng"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14356" name="Rectangle 20"/>
          <p:cNvSpPr>
            <a:spLocks noChangeArrowheads="1"/>
          </p:cNvSpPr>
          <p:nvPr/>
        </p:nvSpPr>
        <p:spPr bwMode="auto">
          <a:xfrm>
            <a:off x="5148263" y="188913"/>
            <a:ext cx="1295400"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N 11.0 ms</a:t>
            </a:r>
          </a:p>
          <a:p>
            <a:pPr eaLnBrk="0" hangingPunct="0">
              <a:defRPr/>
            </a:pPr>
            <a:endParaRPr lang="en-US" dirty="0"/>
          </a:p>
        </p:txBody>
      </p:sp>
      <p:sp>
        <p:nvSpPr>
          <p:cNvPr id="14357" name="Rectangle 21"/>
          <p:cNvSpPr>
            <a:spLocks noChangeArrowheads="1"/>
          </p:cNvSpPr>
          <p:nvPr/>
        </p:nvSpPr>
        <p:spPr bwMode="auto">
          <a:xfrm>
            <a:off x="4643438" y="4076700"/>
            <a:ext cx="1295400" cy="307975"/>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9</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Be 100%</a:t>
            </a:r>
            <a:r>
              <a:rPr lang="ru-RU" sz="1400" b="1" u="sng"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14358" name="Rectangle 22"/>
          <p:cNvSpPr>
            <a:spLocks noChangeArrowheads="1"/>
          </p:cNvSpPr>
          <p:nvPr/>
        </p:nvSpPr>
        <p:spPr bwMode="auto">
          <a:xfrm>
            <a:off x="1331913" y="1196975"/>
            <a:ext cx="1204912"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9</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C 0.1265 s</a:t>
            </a:r>
          </a:p>
          <a:p>
            <a:pPr eaLnBrk="0" hangingPunct="0">
              <a:defRPr/>
            </a:pPr>
            <a:endParaRPr lang="en-US" dirty="0"/>
          </a:p>
        </p:txBody>
      </p:sp>
      <p:sp>
        <p:nvSpPr>
          <p:cNvPr id="14359" name="Rectangle 23"/>
          <p:cNvSpPr>
            <a:spLocks noChangeArrowheads="1"/>
          </p:cNvSpPr>
          <p:nvPr/>
        </p:nvSpPr>
        <p:spPr bwMode="auto">
          <a:xfrm>
            <a:off x="3059113" y="1196975"/>
            <a:ext cx="1354137" cy="5842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10</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C 19.2 s</a:t>
            </a:r>
            <a:endParaRPr lang="en-US" sz="1200" b="1" u="sng" dirty="0">
              <a:effectLst>
                <a:outerShdw blurRad="38100" dist="38100" dir="2700000" algn="tl">
                  <a:srgbClr val="000000">
                    <a:alpha val="43137"/>
                  </a:srgbClr>
                </a:outerShdw>
              </a:effectLst>
              <a:latin typeface="Times New Roman" pitchFamily="18" charset="0"/>
              <a:cs typeface="Times New Roman" pitchFamily="18" charset="0"/>
            </a:endParaRPr>
          </a:p>
          <a:p>
            <a:pPr eaLnBrk="0" hangingPunct="0">
              <a:defRPr/>
            </a:pPr>
            <a:endParaRPr lang="en-US" dirty="0"/>
          </a:p>
        </p:txBody>
      </p:sp>
      <p:sp>
        <p:nvSpPr>
          <p:cNvPr id="14360" name="Rectangle 24"/>
          <p:cNvSpPr>
            <a:spLocks noChangeArrowheads="1"/>
          </p:cNvSpPr>
          <p:nvPr/>
        </p:nvSpPr>
        <p:spPr bwMode="auto">
          <a:xfrm>
            <a:off x="3059113" y="4005263"/>
            <a:ext cx="969962" cy="307975"/>
          </a:xfrm>
          <a:prstGeom prst="rect">
            <a:avLst/>
          </a:prstGeom>
          <a:noFill/>
          <a:ln w="9525">
            <a:noFill/>
            <a:miter lim="800000"/>
            <a:headEnd/>
            <a:tailEnd/>
          </a:ln>
        </p:spPr>
        <p:txBody>
          <a:bodyPr wrap="none">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8</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Be 6.8 eV</a:t>
            </a:r>
          </a:p>
        </p:txBody>
      </p:sp>
      <p:sp>
        <p:nvSpPr>
          <p:cNvPr id="14361" name="Rectangle 25"/>
          <p:cNvSpPr>
            <a:spLocks noChangeArrowheads="1"/>
          </p:cNvSpPr>
          <p:nvPr/>
        </p:nvSpPr>
        <p:spPr bwMode="auto">
          <a:xfrm>
            <a:off x="2987675" y="2708275"/>
            <a:ext cx="1219200" cy="304800"/>
          </a:xfrm>
          <a:prstGeom prst="rect">
            <a:avLst/>
          </a:prstGeom>
          <a:noFill/>
          <a:ln w="9525">
            <a:noFill/>
            <a:miter lim="800000"/>
            <a:headEnd/>
            <a:tailEnd/>
          </a:ln>
        </p:spPr>
        <p:txBody>
          <a:bodyPr>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9</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B 540 eV</a:t>
            </a:r>
          </a:p>
        </p:txBody>
      </p:sp>
      <p:pic>
        <p:nvPicPr>
          <p:cNvPr id="5146" name="Picture 26" descr="Li6"/>
          <p:cNvPicPr>
            <a:picLocks noChangeAspect="1" noChangeArrowheads="1"/>
          </p:cNvPicPr>
          <p:nvPr/>
        </p:nvPicPr>
        <p:blipFill>
          <a:blip r:embed="rId13" cstate="print"/>
          <a:srcRect/>
          <a:stretch>
            <a:fillRect/>
          </a:stretch>
        </p:blipFill>
        <p:spPr bwMode="auto">
          <a:xfrm>
            <a:off x="201613" y="5516563"/>
            <a:ext cx="1014412" cy="1189037"/>
          </a:xfrm>
          <a:prstGeom prst="rect">
            <a:avLst/>
          </a:prstGeom>
          <a:noFill/>
          <a:ln w="9525">
            <a:noFill/>
            <a:miter lim="800000"/>
            <a:headEnd/>
            <a:tailEnd/>
          </a:ln>
        </p:spPr>
      </p:pic>
      <p:sp>
        <p:nvSpPr>
          <p:cNvPr id="14363" name="Rectangle 27"/>
          <p:cNvSpPr>
            <a:spLocks noChangeArrowheads="1"/>
          </p:cNvSpPr>
          <p:nvPr/>
        </p:nvSpPr>
        <p:spPr bwMode="auto">
          <a:xfrm>
            <a:off x="228600" y="5334000"/>
            <a:ext cx="908050" cy="307975"/>
          </a:xfrm>
          <a:prstGeom prst="rect">
            <a:avLst/>
          </a:prstGeom>
          <a:noFill/>
          <a:ln w="9525">
            <a:noFill/>
            <a:miter lim="800000"/>
            <a:headEnd/>
            <a:tailEnd/>
          </a:ln>
        </p:spPr>
        <p:txBody>
          <a:bodyPr wrap="none">
            <a:spAutoFit/>
          </a:bodyPr>
          <a:lstStyle/>
          <a:p>
            <a:pPr>
              <a:defRPr/>
            </a:pPr>
            <a:r>
              <a:rPr lang="en-US" sz="1400" b="1" u="sng" baseline="30000" dirty="0">
                <a:effectLst>
                  <a:outerShdw blurRad="38100" dist="38100" dir="2700000" algn="tl">
                    <a:srgbClr val="000000">
                      <a:alpha val="43137"/>
                    </a:srgbClr>
                  </a:outerShdw>
                </a:effectLst>
                <a:latin typeface="Times New Roman" pitchFamily="18" charset="0"/>
                <a:cs typeface="Times New Roman" pitchFamily="18" charset="0"/>
              </a:rPr>
              <a:t>6</a:t>
            </a:r>
            <a:r>
              <a:rPr lang="en-US" sz="1400" b="1" u="sng" dirty="0">
                <a:effectLst>
                  <a:outerShdw blurRad="38100" dist="38100" dir="2700000" algn="tl">
                    <a:srgbClr val="000000">
                      <a:alpha val="43137"/>
                    </a:srgbClr>
                  </a:outerShdw>
                </a:effectLst>
                <a:latin typeface="Times New Roman" pitchFamily="18" charset="0"/>
                <a:cs typeface="Times New Roman" pitchFamily="18" charset="0"/>
              </a:rPr>
              <a:t>Li 7.5 %</a:t>
            </a:r>
          </a:p>
        </p:txBody>
      </p:sp>
      <p:pic>
        <p:nvPicPr>
          <p:cNvPr id="5148" name="Picture 33" descr="p"/>
          <p:cNvPicPr>
            <a:picLocks noChangeAspect="1" noChangeArrowheads="1"/>
          </p:cNvPicPr>
          <p:nvPr/>
        </p:nvPicPr>
        <p:blipFill>
          <a:blip r:embed="rId14" cstate="print"/>
          <a:srcRect/>
          <a:stretch>
            <a:fillRect/>
          </a:stretch>
        </p:blipFill>
        <p:spPr bwMode="auto">
          <a:xfrm>
            <a:off x="4932363" y="692150"/>
            <a:ext cx="215900" cy="214313"/>
          </a:xfrm>
          <a:prstGeom prst="rect">
            <a:avLst/>
          </a:prstGeom>
          <a:noFill/>
          <a:ln w="9525">
            <a:noFill/>
            <a:miter lim="800000"/>
            <a:headEnd/>
            <a:tailEnd/>
          </a:ln>
        </p:spPr>
      </p:pic>
      <p:pic>
        <p:nvPicPr>
          <p:cNvPr id="5149" name="Picture 2" descr="C:\Pavel\USERS\Pavel\PPT\Balls\Be8.jpg"/>
          <p:cNvPicPr>
            <a:picLocks noChangeAspect="1" noChangeArrowheads="1"/>
          </p:cNvPicPr>
          <p:nvPr/>
        </p:nvPicPr>
        <p:blipFill>
          <a:blip r:embed="rId15" cstate="print"/>
          <a:srcRect/>
          <a:stretch>
            <a:fillRect/>
          </a:stretch>
        </p:blipFill>
        <p:spPr bwMode="auto">
          <a:xfrm>
            <a:off x="2795588" y="3284538"/>
            <a:ext cx="1081087" cy="649287"/>
          </a:xfrm>
          <a:prstGeom prst="rect">
            <a:avLst/>
          </a:prstGeom>
          <a:noFill/>
          <a:ln w="9525">
            <a:noFill/>
            <a:miter lim="800000"/>
            <a:headEnd/>
            <a:tailEnd/>
          </a:ln>
        </p:spPr>
      </p:pic>
      <p:pic>
        <p:nvPicPr>
          <p:cNvPr id="5150" name="Picture 3" descr="C:\Pavel\USERS\Pavel\PPT\Balls\Be8.jpg"/>
          <p:cNvPicPr>
            <a:picLocks noChangeAspect="1" noChangeArrowheads="1"/>
          </p:cNvPicPr>
          <p:nvPr/>
        </p:nvPicPr>
        <p:blipFill>
          <a:blip r:embed="rId16" cstate="print"/>
          <a:srcRect/>
          <a:stretch>
            <a:fillRect/>
          </a:stretch>
        </p:blipFill>
        <p:spPr bwMode="auto">
          <a:xfrm>
            <a:off x="2919413" y="4437063"/>
            <a:ext cx="1076325" cy="647700"/>
          </a:xfrm>
          <a:prstGeom prst="rect">
            <a:avLst/>
          </a:prstGeom>
          <a:noFill/>
          <a:ln w="9525">
            <a:noFill/>
            <a:miter lim="800000"/>
            <a:headEnd/>
            <a:tailEnd/>
          </a:ln>
        </p:spPr>
      </p:pic>
      <p:pic>
        <p:nvPicPr>
          <p:cNvPr id="5151" name="Picture 32" descr="p"/>
          <p:cNvPicPr>
            <a:picLocks noChangeAspect="1" noChangeArrowheads="1"/>
          </p:cNvPicPr>
          <p:nvPr/>
        </p:nvPicPr>
        <p:blipFill>
          <a:blip r:embed="rId17" cstate="print"/>
          <a:srcRect/>
          <a:stretch>
            <a:fillRect/>
          </a:stretch>
        </p:blipFill>
        <p:spPr bwMode="auto">
          <a:xfrm>
            <a:off x="3276600" y="3213100"/>
            <a:ext cx="217488" cy="215900"/>
          </a:xfrm>
          <a:prstGeom prst="rect">
            <a:avLst/>
          </a:prstGeom>
          <a:noFill/>
          <a:ln w="9525">
            <a:noFill/>
            <a:miter lim="800000"/>
            <a:headEnd/>
            <a:tailEnd/>
          </a:ln>
        </p:spPr>
      </p:pic>
      <p:sp>
        <p:nvSpPr>
          <p:cNvPr id="34" name="Прямоугольник 33"/>
          <p:cNvSpPr/>
          <p:nvPr/>
        </p:nvSpPr>
        <p:spPr>
          <a:xfrm>
            <a:off x="2627313" y="5013325"/>
            <a:ext cx="6516687" cy="1754188"/>
          </a:xfrm>
          <a:prstGeom prst="rect">
            <a:avLst/>
          </a:prstGeom>
        </p:spPr>
        <p:txBody>
          <a:bodyPr>
            <a:spAutoFit/>
          </a:bodyPr>
          <a:lstStyle/>
          <a:p>
            <a:pPr algn="just">
              <a:defRPr/>
            </a:pPr>
            <a:r>
              <a:rPr lang="en-US" b="1" dirty="0">
                <a:effectLst>
                  <a:outerShdw blurRad="38100" dist="38100" dir="2700000" algn="tl">
                    <a:srgbClr val="000000">
                      <a:alpha val="43137"/>
                    </a:srgbClr>
                  </a:outerShdw>
                </a:effectLst>
                <a:latin typeface="Times New Roman" pitchFamily="18" charset="0"/>
                <a:cs typeface="Times New Roman" pitchFamily="18" charset="0"/>
              </a:rPr>
              <a:t>Since 2000s nuclear track emulsion is used to study clustering of light stable and radioactive nuclei in the relativistic approach  in the BECQUEREL experiment at the JINR Nuclotron. The features of the nuclei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7.9</a:t>
            </a:r>
            <a:r>
              <a:rPr lang="en-US" b="1" dirty="0">
                <a:effectLst>
                  <a:outerShdw blurRad="38100" dist="38100" dir="2700000" algn="tl">
                    <a:srgbClr val="000000">
                      <a:alpha val="43137"/>
                    </a:srgbClr>
                  </a:outerShdw>
                </a:effectLst>
                <a:latin typeface="Times New Roman" pitchFamily="18" charset="0"/>
                <a:cs typeface="Times New Roman" pitchFamily="18" charset="0"/>
              </a:rPr>
              <a:t>Be,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8,10,11</a:t>
            </a:r>
            <a:r>
              <a:rPr lang="en-US" b="1" dirty="0">
                <a:effectLst>
                  <a:outerShdw blurRad="38100" dist="38100" dir="2700000" algn="tl">
                    <a:srgbClr val="000000">
                      <a:alpha val="43137"/>
                    </a:srgbClr>
                  </a:outerShdw>
                </a:effectLst>
                <a:latin typeface="Times New Roman" pitchFamily="18" charset="0"/>
                <a:cs typeface="Times New Roman" pitchFamily="18" charset="0"/>
              </a:rPr>
              <a:t>B,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10,11</a:t>
            </a:r>
            <a:r>
              <a:rPr lang="en-US" b="1" dirty="0">
                <a:effectLst>
                  <a:outerShdw blurRad="38100" dist="38100" dir="2700000" algn="tl">
                    <a:srgbClr val="000000">
                      <a:alpha val="43137"/>
                    </a:srgbClr>
                  </a:outerShdw>
                </a:effectLst>
                <a:latin typeface="Times New Roman" pitchFamily="18" charset="0"/>
                <a:cs typeface="Times New Roman" pitchFamily="18" charset="0"/>
              </a:rPr>
              <a:t>C,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12,14</a:t>
            </a:r>
            <a:r>
              <a:rPr lang="en-US" b="1" dirty="0">
                <a:effectLst>
                  <a:outerShdw blurRad="38100" dist="38100" dir="2700000" algn="tl">
                    <a:srgbClr val="000000">
                      <a:alpha val="43137"/>
                    </a:srgbClr>
                  </a:outerShdw>
                </a:effectLst>
                <a:latin typeface="Times New Roman" pitchFamily="18" charset="0"/>
                <a:cs typeface="Times New Roman" pitchFamily="18" charset="0"/>
              </a:rPr>
              <a:t>N appeared in the probabilities of their dissociation channels. In dissociation of isotopes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10</a:t>
            </a:r>
            <a:r>
              <a:rPr lang="en-US" b="1" dirty="0">
                <a:effectLst>
                  <a:outerShdw blurRad="38100" dist="38100" dir="2700000" algn="tl">
                    <a:srgbClr val="000000">
                      <a:alpha val="43137"/>
                    </a:srgbClr>
                  </a:outerShdw>
                </a:effectLst>
                <a:latin typeface="Times New Roman" pitchFamily="18" charset="0"/>
                <a:cs typeface="Times New Roman" pitchFamily="18" charset="0"/>
              </a:rPr>
              <a:t>B,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10</a:t>
            </a:r>
            <a:r>
              <a:rPr lang="en-US" b="1" dirty="0">
                <a:effectLst>
                  <a:outerShdw blurRad="38100" dist="38100" dir="2700000" algn="tl">
                    <a:srgbClr val="000000">
                      <a:alpha val="43137"/>
                    </a:srgbClr>
                  </a:outerShdw>
                </a:effectLst>
                <a:latin typeface="Times New Roman" pitchFamily="18" charset="0"/>
                <a:cs typeface="Times New Roman" pitchFamily="18" charset="0"/>
              </a:rPr>
              <a:t>C, and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11</a:t>
            </a:r>
            <a:r>
              <a:rPr lang="en-US" b="1" dirty="0">
                <a:effectLst>
                  <a:outerShdw blurRad="38100" dist="38100" dir="2700000" algn="tl">
                    <a:srgbClr val="000000">
                      <a:alpha val="43137"/>
                    </a:srgbClr>
                  </a:outerShdw>
                </a:effectLst>
                <a:latin typeface="Times New Roman" pitchFamily="18" charset="0"/>
                <a:cs typeface="Times New Roman" pitchFamily="18" charset="0"/>
              </a:rPr>
              <a:t>C, decays </a:t>
            </a:r>
            <a:r>
              <a:rPr lang="en-US" b="1" baseline="30000" dirty="0">
                <a:effectLst>
                  <a:outerShdw blurRad="38100" dist="38100" dir="2700000" algn="tl">
                    <a:srgbClr val="000000">
                      <a:alpha val="43137"/>
                    </a:srgbClr>
                  </a:outerShdw>
                </a:effectLst>
                <a:latin typeface="Times New Roman" pitchFamily="18" charset="0"/>
                <a:cs typeface="Times New Roman" pitchFamily="18" charset="0"/>
              </a:rPr>
              <a:t>9</a:t>
            </a:r>
            <a:r>
              <a:rPr lang="en-US" b="1" dirty="0">
                <a:effectLst>
                  <a:outerShdw blurRad="38100" dist="38100" dir="2700000" algn="tl">
                    <a:srgbClr val="000000">
                      <a:alpha val="43137"/>
                    </a:srgbClr>
                  </a:outerShdw>
                </a:effectLst>
                <a:latin typeface="Times New Roman" pitchFamily="18" charset="0"/>
                <a:cs typeface="Times New Roman" pitchFamily="18" charset="0"/>
              </a:rPr>
              <a:t>B →</a:t>
            </a:r>
            <a:r>
              <a:rPr lang="ru-RU" b="1" dirty="0">
                <a:effectLst>
                  <a:outerShdw blurRad="38100" dist="38100" dir="2700000" algn="tl">
                    <a:srgbClr val="000000">
                      <a:alpha val="43137"/>
                    </a:srgbClr>
                  </a:outerShdw>
                </a:effectLst>
                <a:latin typeface="Times New Roman" pitchFamily="18" charset="0"/>
                <a:cs typeface="Times New Roman" pitchFamily="18" charset="0"/>
              </a:rPr>
              <a:t> </a:t>
            </a:r>
            <a:r>
              <a:rPr lang="ru-RU" b="1" baseline="30000" dirty="0">
                <a:effectLst>
                  <a:outerShdw blurRad="38100" dist="38100" dir="2700000" algn="tl">
                    <a:srgbClr val="000000">
                      <a:alpha val="43137"/>
                    </a:srgbClr>
                  </a:outerShdw>
                </a:effectLst>
                <a:latin typeface="Times New Roman" pitchFamily="18" charset="0"/>
                <a:cs typeface="Times New Roman" pitchFamily="18" charset="0"/>
              </a:rPr>
              <a:t>8</a:t>
            </a:r>
            <a:r>
              <a:rPr lang="en-US" b="1" dirty="0">
                <a:effectLst>
                  <a:outerShdw blurRad="38100" dist="38100" dir="2700000" algn="tl">
                    <a:srgbClr val="000000">
                      <a:alpha val="43137"/>
                    </a:srgbClr>
                  </a:outerShdw>
                </a:effectLst>
                <a:latin typeface="Times New Roman" pitchFamily="18" charset="0"/>
                <a:cs typeface="Times New Roman" pitchFamily="18" charset="0"/>
              </a:rPr>
              <a:t>Be are identified</a:t>
            </a:r>
            <a:endParaRPr lang="ru-RU" sz="1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50825" y="1268413"/>
          <a:ext cx="8137525" cy="5561012"/>
        </p:xfrm>
        <a:graphic>
          <a:graphicData uri="http://schemas.openxmlformats.org/presentationml/2006/ole">
            <p:oleObj spid="_x0000_s52226" name="Drawing" r:id="rId3" imgW="7772400" imgH="5311080" progId="">
              <p:embed/>
            </p:oleObj>
          </a:graphicData>
        </a:graphic>
      </p:graphicFrame>
      <p:sp>
        <p:nvSpPr>
          <p:cNvPr id="1027" name="Text Box 3"/>
          <p:cNvSpPr txBox="1">
            <a:spLocks noChangeArrowheads="1"/>
          </p:cNvSpPr>
          <p:nvPr/>
        </p:nvSpPr>
        <p:spPr bwMode="auto">
          <a:xfrm>
            <a:off x="3859213" y="3494088"/>
            <a:ext cx="552450" cy="333375"/>
          </a:xfrm>
          <a:prstGeom prst="rect">
            <a:avLst/>
          </a:prstGeom>
          <a:noFill/>
          <a:ln w="9525">
            <a:noFill/>
            <a:miter lim="800000"/>
            <a:headEnd/>
            <a:tailEnd/>
          </a:ln>
        </p:spPr>
        <p:txBody>
          <a:bodyPr wrap="none" lIns="59162" tIns="29581" rIns="59162" bIns="29581">
            <a:spAutoFit/>
          </a:bodyPr>
          <a:lstStyle/>
          <a:p>
            <a:pPr defTabSz="592138"/>
            <a:r>
              <a:rPr lang="en-US" sz="900" b="1">
                <a:latin typeface="Times New Roman" pitchFamily="18" charset="0"/>
              </a:rPr>
              <a:t>Internal</a:t>
            </a:r>
          </a:p>
          <a:p>
            <a:pPr defTabSz="592138"/>
            <a:r>
              <a:rPr lang="en-US" sz="900" b="1">
                <a:latin typeface="Times New Roman" pitchFamily="18" charset="0"/>
              </a:rPr>
              <a:t>     target</a:t>
            </a:r>
            <a:endParaRPr lang="ru-RU" sz="900" b="1">
              <a:latin typeface="Times New Roman" pitchFamily="18" charset="0"/>
            </a:endParaRPr>
          </a:p>
        </p:txBody>
      </p:sp>
      <p:sp>
        <p:nvSpPr>
          <p:cNvPr id="1028" name="Text Box 4"/>
          <p:cNvSpPr txBox="1">
            <a:spLocks noChangeArrowheads="1"/>
          </p:cNvSpPr>
          <p:nvPr/>
        </p:nvSpPr>
        <p:spPr bwMode="auto">
          <a:xfrm rot="2520000">
            <a:off x="430213" y="5943600"/>
            <a:ext cx="947737" cy="196850"/>
          </a:xfrm>
          <a:prstGeom prst="rect">
            <a:avLst/>
          </a:prstGeom>
          <a:noFill/>
          <a:ln w="9525">
            <a:noFill/>
            <a:miter lim="800000"/>
            <a:headEnd/>
            <a:tailEnd/>
          </a:ln>
        </p:spPr>
        <p:txBody>
          <a:bodyPr wrap="none" lIns="59162" tIns="29581" rIns="59162" bIns="29581">
            <a:spAutoFit/>
          </a:bodyPr>
          <a:lstStyle/>
          <a:p>
            <a:pPr defTabSz="592138"/>
            <a:r>
              <a:rPr lang="en-US" sz="800">
                <a:latin typeface="Times New Roman" pitchFamily="18" charset="0"/>
              </a:rPr>
              <a:t>Experimental</a:t>
            </a:r>
            <a:r>
              <a:rPr lang="en-US" sz="900">
                <a:latin typeface="Times New Roman" pitchFamily="18" charset="0"/>
              </a:rPr>
              <a:t> hall 1B</a:t>
            </a:r>
            <a:endParaRPr lang="ru-RU" sz="900">
              <a:latin typeface="Times New Roman" pitchFamily="18" charset="0"/>
            </a:endParaRPr>
          </a:p>
        </p:txBody>
      </p:sp>
      <p:sp>
        <p:nvSpPr>
          <p:cNvPr id="1029" name="Text Box 5"/>
          <p:cNvSpPr txBox="1">
            <a:spLocks noChangeArrowheads="1"/>
          </p:cNvSpPr>
          <p:nvPr/>
        </p:nvSpPr>
        <p:spPr bwMode="auto">
          <a:xfrm>
            <a:off x="5643563" y="3521075"/>
            <a:ext cx="1558925" cy="242888"/>
          </a:xfrm>
          <a:prstGeom prst="rect">
            <a:avLst/>
          </a:prstGeom>
          <a:noFill/>
          <a:ln w="9525">
            <a:noFill/>
            <a:miter lim="800000"/>
            <a:headEnd/>
            <a:tailEnd/>
          </a:ln>
        </p:spPr>
        <p:txBody>
          <a:bodyPr wrap="none" lIns="59162" tIns="29581" rIns="59162" bIns="29581">
            <a:spAutoFit/>
          </a:bodyPr>
          <a:lstStyle/>
          <a:p>
            <a:pPr defTabSz="592138"/>
            <a:r>
              <a:rPr lang="en-US" sz="1200" b="1">
                <a:latin typeface="Times New Roman" pitchFamily="18" charset="0"/>
              </a:rPr>
              <a:t>Experimental hall 205</a:t>
            </a:r>
            <a:endParaRPr lang="ru-RU" sz="1200" b="1">
              <a:latin typeface="Times New Roman" pitchFamily="18" charset="0"/>
            </a:endParaRPr>
          </a:p>
        </p:txBody>
      </p:sp>
      <p:sp>
        <p:nvSpPr>
          <p:cNvPr id="1030" name="Text Box 6"/>
          <p:cNvSpPr txBox="1">
            <a:spLocks noChangeArrowheads="1"/>
          </p:cNvSpPr>
          <p:nvPr/>
        </p:nvSpPr>
        <p:spPr bwMode="auto">
          <a:xfrm>
            <a:off x="3402013" y="5159375"/>
            <a:ext cx="798512" cy="196850"/>
          </a:xfrm>
          <a:prstGeom prst="rect">
            <a:avLst/>
          </a:prstGeom>
          <a:noFill/>
          <a:ln w="9525">
            <a:noFill/>
            <a:miter lim="800000"/>
            <a:headEnd/>
            <a:tailEnd/>
          </a:ln>
        </p:spPr>
        <p:txBody>
          <a:bodyPr wrap="none" lIns="59162" tIns="29581" rIns="59162" bIns="29581">
            <a:spAutoFit/>
          </a:bodyPr>
          <a:lstStyle/>
          <a:p>
            <a:pPr defTabSz="592138"/>
            <a:r>
              <a:rPr lang="en-US" sz="800">
                <a:latin typeface="Times New Roman" pitchFamily="18" charset="0"/>
              </a:rPr>
              <a:t>Experimental</a:t>
            </a:r>
            <a:r>
              <a:rPr lang="en-US" sz="900">
                <a:latin typeface="Times New Roman" pitchFamily="18" charset="0"/>
              </a:rPr>
              <a:t> hall</a:t>
            </a:r>
            <a:endParaRPr lang="ru-RU" sz="900">
              <a:latin typeface="Times New Roman" pitchFamily="18" charset="0"/>
            </a:endParaRPr>
          </a:p>
        </p:txBody>
      </p:sp>
      <p:sp>
        <p:nvSpPr>
          <p:cNvPr id="1031" name="Text Box 7"/>
          <p:cNvSpPr txBox="1">
            <a:spLocks noChangeArrowheads="1"/>
          </p:cNvSpPr>
          <p:nvPr/>
        </p:nvSpPr>
        <p:spPr bwMode="auto">
          <a:xfrm>
            <a:off x="1835150" y="3933825"/>
            <a:ext cx="1517650" cy="212725"/>
          </a:xfrm>
          <a:prstGeom prst="rect">
            <a:avLst/>
          </a:prstGeom>
          <a:noFill/>
          <a:ln w="9525">
            <a:noFill/>
            <a:miter lim="800000"/>
            <a:headEnd/>
            <a:tailEnd/>
          </a:ln>
        </p:spPr>
        <p:txBody>
          <a:bodyPr wrap="none" lIns="59162" tIns="29581" rIns="59162" bIns="29581">
            <a:spAutoFit/>
          </a:bodyPr>
          <a:lstStyle/>
          <a:p>
            <a:pPr defTabSz="592138"/>
            <a:r>
              <a:rPr lang="en-US" sz="1000" b="1">
                <a:solidFill>
                  <a:schemeClr val="accent2"/>
                </a:solidFill>
                <a:latin typeface="Times New Roman" pitchFamily="18" charset="0"/>
              </a:rPr>
              <a:t>NUCLOTRON – 6 GeV/n</a:t>
            </a:r>
            <a:endParaRPr lang="ru-RU" sz="1000" b="1">
              <a:solidFill>
                <a:schemeClr val="accent2"/>
              </a:solidFill>
              <a:latin typeface="Times New Roman" pitchFamily="18" charset="0"/>
            </a:endParaRPr>
          </a:p>
        </p:txBody>
      </p:sp>
      <p:sp>
        <p:nvSpPr>
          <p:cNvPr id="1032" name="Text Box 8"/>
          <p:cNvSpPr txBox="1">
            <a:spLocks noChangeArrowheads="1"/>
          </p:cNvSpPr>
          <p:nvPr/>
        </p:nvSpPr>
        <p:spPr bwMode="auto">
          <a:xfrm>
            <a:off x="1976438" y="3271838"/>
            <a:ext cx="1270000" cy="182562"/>
          </a:xfrm>
          <a:prstGeom prst="rect">
            <a:avLst/>
          </a:prstGeom>
          <a:noFill/>
          <a:ln w="9525">
            <a:noFill/>
            <a:miter lim="800000"/>
            <a:headEnd/>
            <a:tailEnd/>
          </a:ln>
        </p:spPr>
        <p:txBody>
          <a:bodyPr wrap="none" lIns="59162" tIns="29581" rIns="59162" bIns="29581">
            <a:spAutoFit/>
          </a:bodyPr>
          <a:lstStyle/>
          <a:p>
            <a:pPr defTabSz="592138"/>
            <a:r>
              <a:rPr lang="en-US" sz="800" b="1">
                <a:solidFill>
                  <a:srgbClr val="FF66FF"/>
                </a:solidFill>
                <a:latin typeface="Times New Roman" pitchFamily="18" charset="0"/>
              </a:rPr>
              <a:t>SYNCHROPHASOTRON</a:t>
            </a:r>
            <a:endParaRPr lang="ru-RU" sz="800" b="1">
              <a:solidFill>
                <a:srgbClr val="FF66FF"/>
              </a:solidFill>
              <a:latin typeface="Times New Roman" pitchFamily="18" charset="0"/>
            </a:endParaRPr>
          </a:p>
        </p:txBody>
      </p:sp>
      <p:pic>
        <p:nvPicPr>
          <p:cNvPr id="1033" name="Picture 9" descr="laser1"/>
          <p:cNvPicPr>
            <a:picLocks noChangeAspect="1" noChangeArrowheads="1"/>
          </p:cNvPicPr>
          <p:nvPr/>
        </p:nvPicPr>
        <p:blipFill>
          <a:blip r:embed="rId4" cstate="print">
            <a:lum bright="18000" contrast="12000"/>
          </a:blip>
          <a:srcRect/>
          <a:stretch>
            <a:fillRect/>
          </a:stretch>
        </p:blipFill>
        <p:spPr bwMode="auto">
          <a:xfrm>
            <a:off x="0" y="0"/>
            <a:ext cx="3635375" cy="2474913"/>
          </a:xfrm>
          <a:prstGeom prst="rect">
            <a:avLst/>
          </a:prstGeom>
          <a:noFill/>
          <a:ln w="9525">
            <a:noFill/>
            <a:miter lim="800000"/>
            <a:headEnd/>
            <a:tailEnd/>
          </a:ln>
        </p:spPr>
      </p:pic>
      <p:sp>
        <p:nvSpPr>
          <p:cNvPr id="22538" name="Rectangle 10"/>
          <p:cNvSpPr>
            <a:spLocks noChangeArrowheads="1"/>
          </p:cNvSpPr>
          <p:nvPr/>
        </p:nvSpPr>
        <p:spPr bwMode="auto">
          <a:xfrm>
            <a:off x="611188" y="1484313"/>
            <a:ext cx="1446212" cy="457200"/>
          </a:xfrm>
          <a:prstGeom prst="rect">
            <a:avLst/>
          </a:prstGeom>
          <a:noFill/>
          <a:ln w="9525">
            <a:noFill/>
            <a:miter lim="800000"/>
            <a:headEnd/>
            <a:tailEnd/>
          </a:ln>
          <a:effectLst/>
        </p:spPr>
        <p:txBody>
          <a:bodyPr wrap="none">
            <a:spAutoFit/>
          </a:bodyPr>
          <a:lstStyle/>
          <a:p>
            <a:pPr algn="ctr">
              <a:defRPr/>
            </a:pPr>
            <a:r>
              <a:rPr lang="en-US" sz="2400" b="1" i="1" dirty="0">
                <a:solidFill>
                  <a:srgbClr val="9966FF"/>
                </a:solidFill>
                <a:effectLst>
                  <a:outerShdw blurRad="38100" dist="38100" dir="2700000" algn="tl">
                    <a:srgbClr val="FFFFFF"/>
                  </a:outerShdw>
                </a:effectLst>
                <a:latin typeface="Times New Roman" pitchFamily="18" charset="0"/>
              </a:rPr>
              <a:t>CO2 laser</a:t>
            </a:r>
            <a:endParaRPr lang="ru-RU" sz="2400" b="1" i="1" dirty="0">
              <a:solidFill>
                <a:srgbClr val="9966FF"/>
              </a:solidFill>
              <a:effectLst>
                <a:outerShdw blurRad="38100" dist="38100" dir="2700000" algn="tl">
                  <a:srgbClr val="FFFFFF"/>
                </a:outerShdw>
              </a:effectLst>
              <a:latin typeface="Times New Roman" pitchFamily="18" charset="0"/>
            </a:endParaRPr>
          </a:p>
        </p:txBody>
      </p:sp>
      <p:pic>
        <p:nvPicPr>
          <p:cNvPr id="1035" name="Picture 11"/>
          <p:cNvPicPr>
            <a:picLocks noChangeAspect="1" noChangeArrowheads="1"/>
          </p:cNvPicPr>
          <p:nvPr/>
        </p:nvPicPr>
        <p:blipFill>
          <a:blip r:embed="rId5" cstate="print"/>
          <a:srcRect/>
          <a:stretch>
            <a:fillRect/>
          </a:stretch>
        </p:blipFill>
        <p:spPr bwMode="auto">
          <a:xfrm>
            <a:off x="3924300" y="49213"/>
            <a:ext cx="5111750" cy="3849687"/>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Рисунок 7" descr="C:\Users\Zver\Desktop\RAN-2024_Zarubin\C-12_3alpha\Q2a_0-30MeV (1).gif"/>
          <p:cNvPicPr>
            <a:picLocks noChangeAspect="1" noChangeArrowheads="1"/>
          </p:cNvPicPr>
          <p:nvPr/>
        </p:nvPicPr>
        <p:blipFill>
          <a:blip r:embed="rId2" cstate="print"/>
          <a:srcRect l="8363" t="5097" r="7930" b="55828"/>
          <a:stretch>
            <a:fillRect/>
          </a:stretch>
        </p:blipFill>
        <p:spPr bwMode="auto">
          <a:xfrm>
            <a:off x="0" y="2895600"/>
            <a:ext cx="7375873" cy="3753588"/>
          </a:xfrm>
          <a:prstGeom prst="rect">
            <a:avLst/>
          </a:prstGeom>
          <a:noFill/>
          <a:ln w="9525">
            <a:noFill/>
            <a:miter lim="800000"/>
            <a:headEnd/>
            <a:tailEnd/>
          </a:ln>
        </p:spPr>
      </p:pic>
      <p:pic>
        <p:nvPicPr>
          <p:cNvPr id="30723" name="Picture 6" descr="C:\Users\Павел\Desktop\BECQUEREL-2019_NOO\Be9-10-0763.jpg"/>
          <p:cNvPicPr>
            <a:picLocks noChangeAspect="1" noChangeArrowheads="1"/>
          </p:cNvPicPr>
          <p:nvPr/>
        </p:nvPicPr>
        <p:blipFill>
          <a:blip r:embed="rId3" cstate="print"/>
          <a:srcRect r="47079"/>
          <a:stretch>
            <a:fillRect/>
          </a:stretch>
        </p:blipFill>
        <p:spPr bwMode="auto">
          <a:xfrm>
            <a:off x="0" y="914400"/>
            <a:ext cx="7382387" cy="1072754"/>
          </a:xfrm>
          <a:prstGeom prst="rect">
            <a:avLst/>
          </a:prstGeom>
          <a:noFill/>
          <a:ln w="9525">
            <a:noFill/>
            <a:miter lim="800000"/>
            <a:headEnd/>
            <a:tailEnd/>
          </a:ln>
        </p:spPr>
      </p:pic>
      <p:pic>
        <p:nvPicPr>
          <p:cNvPr id="30724" name="Picture 6" descr="C:\Users\Павел\Desktop\BECQUEREL-2019_NOO\Be9-10-0763.jpg"/>
          <p:cNvPicPr>
            <a:picLocks noChangeAspect="1" noChangeArrowheads="1"/>
          </p:cNvPicPr>
          <p:nvPr/>
        </p:nvPicPr>
        <p:blipFill>
          <a:blip r:embed="rId3" cstate="print"/>
          <a:srcRect l="81041" t="37186" b="33612"/>
          <a:stretch>
            <a:fillRect/>
          </a:stretch>
        </p:blipFill>
        <p:spPr bwMode="auto">
          <a:xfrm>
            <a:off x="0" y="2133600"/>
            <a:ext cx="7391400" cy="874938"/>
          </a:xfrm>
          <a:prstGeom prst="rect">
            <a:avLst/>
          </a:prstGeom>
          <a:noFill/>
          <a:ln w="6350">
            <a:solidFill>
              <a:schemeClr val="tx1"/>
            </a:solidFill>
            <a:miter lim="800000"/>
            <a:headEnd/>
            <a:tailEnd/>
          </a:ln>
        </p:spPr>
      </p:pic>
      <p:pic>
        <p:nvPicPr>
          <p:cNvPr id="30726" name="Picture 8" descr="C:\Pavel\USERS\Pavel\PPT\Balls\Be9.jpg"/>
          <p:cNvPicPr>
            <a:picLocks noChangeAspect="1" noChangeArrowheads="1"/>
          </p:cNvPicPr>
          <p:nvPr/>
        </p:nvPicPr>
        <p:blipFill>
          <a:blip r:embed="rId4" cstate="print"/>
          <a:srcRect/>
          <a:stretch>
            <a:fillRect/>
          </a:stretch>
        </p:blipFill>
        <p:spPr bwMode="auto">
          <a:xfrm>
            <a:off x="1600200" y="3733800"/>
            <a:ext cx="609600" cy="1220658"/>
          </a:xfrm>
          <a:prstGeom prst="rect">
            <a:avLst/>
          </a:prstGeom>
          <a:noFill/>
          <a:ln w="9525">
            <a:noFill/>
            <a:miter lim="800000"/>
            <a:headEnd/>
            <a:tailEnd/>
          </a:ln>
        </p:spPr>
      </p:pic>
      <p:sp>
        <p:nvSpPr>
          <p:cNvPr id="9" name="Прямоугольник 8"/>
          <p:cNvSpPr/>
          <p:nvPr/>
        </p:nvSpPr>
        <p:spPr>
          <a:xfrm>
            <a:off x="0" y="152400"/>
            <a:ext cx="7569060" cy="646331"/>
          </a:xfrm>
          <a:prstGeom prst="rect">
            <a:avLst/>
          </a:prstGeom>
          <a:ln>
            <a:solidFill>
              <a:schemeClr val="tx1"/>
            </a:solidFill>
          </a:ln>
        </p:spPr>
        <p:txBody>
          <a:bodyPr wrap="none">
            <a:spAutoFit/>
          </a:bodyPr>
          <a:lstStyle/>
          <a:p>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712 </a:t>
            </a:r>
            <a:r>
              <a:rPr lang="en-US"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Be → 2α at 1.2 GeV per nucleon</a:t>
            </a:r>
            <a:endParaRPr lang="ru-RU" sz="3200" dirty="0"/>
          </a:p>
        </p:txBody>
      </p:sp>
      <p:pic>
        <p:nvPicPr>
          <p:cNvPr id="11" name="Рисунок 10"/>
          <p:cNvPicPr/>
          <p:nvPr/>
        </p:nvPicPr>
        <p:blipFill>
          <a:blip r:embed="rId5" cstate="print"/>
          <a:srcRect l="1673" r="5155" b="6098"/>
          <a:stretch>
            <a:fillRect/>
          </a:stretch>
        </p:blipFill>
        <p:spPr bwMode="auto">
          <a:xfrm>
            <a:off x="7391400" y="0"/>
            <a:ext cx="1752600" cy="6705600"/>
          </a:xfrm>
          <a:prstGeom prst="rect">
            <a:avLst/>
          </a:prstGeom>
          <a:noFill/>
          <a:ln w="9525">
            <a:noFill/>
            <a:miter lim="800000"/>
            <a:headEnd/>
            <a:tailEnd/>
          </a:ln>
        </p:spPr>
      </p:pic>
      <p:sp>
        <p:nvSpPr>
          <p:cNvPr id="12" name="Прямоугольник 11"/>
          <p:cNvSpPr/>
          <p:nvPr/>
        </p:nvSpPr>
        <p:spPr>
          <a:xfrm>
            <a:off x="4495800" y="5486400"/>
            <a:ext cx="1348446" cy="523220"/>
          </a:xfrm>
          <a:prstGeom prst="rect">
            <a:avLst/>
          </a:prstGeom>
        </p:spPr>
        <p:txBody>
          <a:bodyPr wrap="none">
            <a:spAutoFit/>
          </a:bodyPr>
          <a:lstStyle/>
          <a:p>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Be(2</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2800" dirty="0"/>
          </a:p>
        </p:txBody>
      </p:sp>
      <p:sp>
        <p:nvSpPr>
          <p:cNvPr id="13" name="Прямоугольник 12"/>
          <p:cNvSpPr/>
          <p:nvPr/>
        </p:nvSpPr>
        <p:spPr>
          <a:xfrm>
            <a:off x="3352800" y="3352800"/>
            <a:ext cx="1348446" cy="523220"/>
          </a:xfrm>
          <a:prstGeom prst="rect">
            <a:avLst/>
          </a:prstGeom>
          <a:ln>
            <a:solidFill>
              <a:schemeClr val="tx1"/>
            </a:solidFill>
          </a:ln>
        </p:spPr>
        <p:txBody>
          <a:bodyPr wrap="none">
            <a:spAutoFit/>
          </a:bodyPr>
          <a:lstStyle/>
          <a:p>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2800" dirty="0"/>
          </a:p>
        </p:txBody>
      </p:sp>
      <p:sp>
        <p:nvSpPr>
          <p:cNvPr id="14" name="Прямоугольник 13"/>
          <p:cNvSpPr/>
          <p:nvPr/>
        </p:nvSpPr>
        <p:spPr>
          <a:xfrm>
            <a:off x="4800600" y="4419600"/>
            <a:ext cx="1571264" cy="523220"/>
          </a:xfrm>
          <a:prstGeom prst="rect">
            <a:avLst/>
          </a:prstGeom>
          <a:ln>
            <a:solidFill>
              <a:schemeClr val="tx1"/>
            </a:solidFill>
          </a:ln>
        </p:spPr>
        <p:txBody>
          <a:bodyPr wrap="none">
            <a:spAutoFit/>
          </a:bodyPr>
          <a:lstStyle/>
          <a:p>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Be(2.43)</a:t>
            </a:r>
            <a:endParaRPr lang="ru-RU" sz="2800" dirty="0"/>
          </a:p>
        </p:txBody>
      </p:sp>
      <p:sp useBgFill="1">
        <p:nvSpPr>
          <p:cNvPr id="16" name="Прямоугольник 15"/>
          <p:cNvSpPr/>
          <p:nvPr/>
        </p:nvSpPr>
        <p:spPr>
          <a:xfrm>
            <a:off x="6705600" y="5791200"/>
            <a:ext cx="1633781" cy="523220"/>
          </a:xfrm>
          <a:prstGeom prst="rect">
            <a:avLst/>
          </a:prstGeom>
          <a:ln>
            <a:solidFill>
              <a:schemeClr val="tx1"/>
            </a:solidFill>
          </a:ln>
        </p:spPr>
        <p:txBody>
          <a:bodyPr wrap="none">
            <a:spAutoFit/>
          </a:bodyPr>
          <a:lstStyle/>
          <a:p>
            <a:r>
              <a:rPr lang="en-US" sz="2800"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sz="2800" b="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2α</a:t>
            </a:r>
            <a:r>
              <a:rPr lang="en-US" sz="28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MeV</a:t>
            </a:r>
            <a:endParaRPr lang="ru-RU" sz="2800" dirty="0"/>
          </a:p>
        </p:txBody>
      </p:sp>
      <p:sp useBgFill="1">
        <p:nvSpPr>
          <p:cNvPr id="17" name="Прямоугольник 16"/>
          <p:cNvSpPr/>
          <p:nvPr/>
        </p:nvSpPr>
        <p:spPr>
          <a:xfrm>
            <a:off x="7543800" y="3733800"/>
            <a:ext cx="1518364" cy="1200329"/>
          </a:xfrm>
          <a:prstGeom prst="rect">
            <a:avLst/>
          </a:prstGeom>
          <a:ln>
            <a:solidFill>
              <a:schemeClr val="tx1">
                <a:alpha val="50000"/>
              </a:schemeClr>
            </a:solidFill>
          </a:ln>
        </p:spPr>
        <p:txBody>
          <a:bodyPr wrap="none">
            <a:spAutoFit/>
          </a:bodyPr>
          <a:lstStyle/>
          <a:p>
            <a:r>
              <a:rPr lang="en-US" sz="72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7200" b="1" dirty="0" smtClean="0">
                <a:effectLst>
                  <a:outerShdw blurRad="38100" dist="38100" dir="2700000" algn="tl">
                    <a:srgbClr val="000000">
                      <a:alpha val="43137"/>
                    </a:srgbClr>
                  </a:outerShdw>
                </a:effectLst>
                <a:latin typeface="Times New Roman" pitchFamily="18" charset="0"/>
                <a:cs typeface="Times New Roman" pitchFamily="18" charset="0"/>
              </a:rPr>
              <a:t>Be</a:t>
            </a:r>
            <a:endParaRPr lang="ru-RU" sz="7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Рисунок 3" descr="C:\Users\Zver\AppData\Local\Microsoft\Windows\INetCache\Content.Word\Q2an_0plus_fitBW_pub.gif"/>
          <p:cNvPicPr>
            <a:picLocks noChangeAspect="1" noChangeArrowheads="1"/>
          </p:cNvPicPr>
          <p:nvPr/>
        </p:nvPicPr>
        <p:blipFill>
          <a:blip r:embed="rId2" cstate="print"/>
          <a:srcRect l="8180" t="8929" r="7290" b="9915"/>
          <a:stretch>
            <a:fillRect/>
          </a:stretch>
        </p:blipFill>
        <p:spPr bwMode="auto">
          <a:xfrm>
            <a:off x="0" y="457200"/>
            <a:ext cx="6705600" cy="4915394"/>
          </a:xfrm>
          <a:prstGeom prst="rect">
            <a:avLst/>
          </a:prstGeom>
          <a:noFill/>
          <a:ln w="9525">
            <a:solidFill>
              <a:schemeClr val="tx1"/>
            </a:solidFill>
            <a:miter lim="800000"/>
            <a:headEnd/>
            <a:tailEnd/>
          </a:ln>
        </p:spPr>
      </p:pic>
      <p:pic>
        <p:nvPicPr>
          <p:cNvPr id="31749" name="Picture 3"/>
          <p:cNvPicPr>
            <a:picLocks noChangeAspect="1" noChangeArrowheads="1"/>
          </p:cNvPicPr>
          <p:nvPr/>
        </p:nvPicPr>
        <p:blipFill>
          <a:blip r:embed="rId3" cstate="print"/>
          <a:srcRect t="1843" r="25292"/>
          <a:stretch>
            <a:fillRect/>
          </a:stretch>
        </p:blipFill>
        <p:spPr bwMode="auto">
          <a:xfrm>
            <a:off x="5334000" y="110516"/>
            <a:ext cx="3810000" cy="4508060"/>
          </a:xfrm>
          <a:prstGeom prst="rect">
            <a:avLst/>
          </a:prstGeom>
          <a:noFill/>
          <a:ln w="9525">
            <a:solidFill>
              <a:schemeClr val="tx1"/>
            </a:solidFill>
            <a:miter lim="800000"/>
            <a:headEnd/>
            <a:tailEnd/>
          </a:ln>
        </p:spPr>
      </p:pic>
      <p:sp useBgFill="1">
        <p:nvSpPr>
          <p:cNvPr id="6" name="TextBox 5"/>
          <p:cNvSpPr txBox="1"/>
          <p:nvPr/>
        </p:nvSpPr>
        <p:spPr>
          <a:xfrm>
            <a:off x="5791200" y="1600200"/>
            <a:ext cx="2771913" cy="461665"/>
          </a:xfrm>
          <a:prstGeom prst="rect">
            <a:avLst/>
          </a:prstGeom>
          <a:ln>
            <a:solidFill>
              <a:schemeClr val="tx1"/>
            </a:solidFill>
          </a:ln>
        </p:spPr>
        <p:txBody>
          <a:bodyPr wrap="none">
            <a:spAutoFit/>
          </a:bodyPr>
          <a:lstStyle/>
          <a:p>
            <a:pPr marL="342900" indent="-342900" algn="r">
              <a:defRPr/>
            </a:pP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n</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1.665 MeV</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51" name="Picture 7" descr="C:\Pavel\USERS\Pavel\PPT\Balls\Be9.jpg"/>
          <p:cNvPicPr>
            <a:picLocks noChangeAspect="1" noChangeArrowheads="1"/>
          </p:cNvPicPr>
          <p:nvPr/>
        </p:nvPicPr>
        <p:blipFill>
          <a:blip r:embed="rId4" cstate="print"/>
          <a:srcRect/>
          <a:stretch>
            <a:fillRect/>
          </a:stretch>
        </p:blipFill>
        <p:spPr bwMode="auto">
          <a:xfrm rot="5400000">
            <a:off x="2455068" y="2193132"/>
            <a:ext cx="1760538" cy="879475"/>
          </a:xfrm>
          <a:prstGeom prst="rect">
            <a:avLst/>
          </a:prstGeom>
          <a:noFill/>
          <a:ln w="9525">
            <a:noFill/>
            <a:miter lim="800000"/>
            <a:headEnd/>
            <a:tailEnd/>
          </a:ln>
        </p:spPr>
      </p:pic>
      <p:sp>
        <p:nvSpPr>
          <p:cNvPr id="9" name="Прямоугольник 8"/>
          <p:cNvSpPr/>
          <p:nvPr/>
        </p:nvSpPr>
        <p:spPr>
          <a:xfrm>
            <a:off x="0" y="5503783"/>
            <a:ext cx="9144000" cy="1354217"/>
          </a:xfrm>
          <a:prstGeom prst="rect">
            <a:avLst/>
          </a:prstGeom>
        </p:spPr>
        <p:txBody>
          <a:bodyPr wrap="square">
            <a:spAutoFit/>
          </a:bodyPr>
          <a:lstStyle/>
          <a:p>
            <a:pPr algn="just"/>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b="1" i="1" dirty="0" smtClean="0">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smtClean="0">
                <a:effectLst>
                  <a:outerShdw blurRad="38100" dist="38100" dir="2700000" algn="tl">
                    <a:srgbClr val="000000">
                      <a:alpha val="43137"/>
                    </a:srgbClr>
                  </a:outerShdw>
                </a:effectLst>
                <a:latin typeface="Times New Roman" pitchFamily="18" charset="0"/>
                <a:cs typeface="Times New Roman" pitchFamily="18" charset="0"/>
              </a:rPr>
              <a:t>T2α</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in </a:t>
            </a:r>
            <a:r>
              <a:rPr lang="en-US"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9</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 → 2α is about 10 MeV/</a:t>
            </a:r>
            <a:r>
              <a:rPr lang="en-US"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per nucleon is several times less than the Fermi momentum (100-200 MeV/</a:t>
            </a:r>
            <a:r>
              <a:rPr lang="en-US"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lang="en-US" b="1" i="1" dirty="0" err="1" smtClean="0">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err="1" smtClean="0">
                <a:effectLst>
                  <a:outerShdw blurRad="38100" dist="38100" dir="2700000" algn="tl">
                    <a:srgbClr val="000000">
                      <a:alpha val="43137"/>
                    </a:srgbClr>
                  </a:outerShdw>
                </a:effectLst>
                <a:latin typeface="Times New Roman" pitchFamily="18" charset="0"/>
                <a:cs typeface="Times New Roman" pitchFamily="18" charset="0"/>
              </a:rPr>
              <a:t>T</a:t>
            </a:r>
            <a:r>
              <a:rPr lang="en-US" b="1" i="1" baseline="-25000" dirty="0" err="1" smtClean="0">
                <a:effectLst>
                  <a:outerShdw blurRad="38100" dist="38100" dir="2700000" algn="tl">
                    <a:srgbClr val="000000">
                      <a:alpha val="43137"/>
                    </a:srgbClr>
                  </a:outerShdw>
                </a:effectLst>
                <a:latin typeface="Times New Roman" pitchFamily="18" charset="0"/>
                <a:cs typeface="Times New Roman" pitchFamily="18" charset="0"/>
              </a:rPr>
              <a:t>n</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carried away by neutrons can be estimated and, then, </a:t>
            </a:r>
            <a:r>
              <a:rPr lang="en-US"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b="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2α</a:t>
            </a:r>
            <a:r>
              <a:rPr lang="en-US" b="1" i="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The resonance 1.80 ± 0.01 MeV consistent with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Be</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(1.684). contributing 33 ± 4% to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Be →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Be(2.43) is than 4% of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Be → 2α.</a:t>
            </a:r>
            <a:endParaRPr lang="ru-RU" sz="1600" b="1" dirty="0">
              <a:effectLst>
                <a:outerShdw blurRad="38100" dist="38100" dir="2700000" algn="tl">
                  <a:srgbClr val="000000">
                    <a:alpha val="43137"/>
                  </a:srgbClr>
                </a:outerShdw>
              </a:effectLst>
              <a:latin typeface="Times New Roman" pitchFamily="18" charset="0"/>
              <a:cs typeface="Times New Roman" pitchFamily="18" charset="0"/>
            </a:endParaRPr>
          </a:p>
        </p:txBody>
      </p:sp>
      <p:sp useBgFill="1">
        <p:nvSpPr>
          <p:cNvPr id="8" name="Прямоугольник 7"/>
          <p:cNvSpPr/>
          <p:nvPr/>
        </p:nvSpPr>
        <p:spPr>
          <a:xfrm>
            <a:off x="0" y="0"/>
            <a:ext cx="4724400" cy="584775"/>
          </a:xfrm>
          <a:prstGeom prst="rect">
            <a:avLst/>
          </a:prstGeom>
          <a:ln>
            <a:solidFill>
              <a:schemeClr val="tx1"/>
            </a:solidFill>
          </a:ln>
        </p:spPr>
        <p:txBody>
          <a:bodyPr wrap="square">
            <a:spAutoFit/>
          </a:bodyPr>
          <a:lstStyle/>
          <a:p>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Be</a:t>
            </a:r>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(1.684) in </a:t>
            </a:r>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Be → 2α</a:t>
            </a:r>
            <a:endParaRPr lang="ru-RU" sz="3200" dirty="0"/>
          </a:p>
        </p:txBody>
      </p:sp>
      <p:sp useBgFill="1">
        <p:nvSpPr>
          <p:cNvPr id="10" name="Прямоугольник 9"/>
          <p:cNvSpPr/>
          <p:nvPr/>
        </p:nvSpPr>
        <p:spPr>
          <a:xfrm>
            <a:off x="6629400" y="4800600"/>
            <a:ext cx="2220480" cy="646331"/>
          </a:xfrm>
          <a:prstGeom prst="rect">
            <a:avLst/>
          </a:prstGeom>
          <a:ln>
            <a:solidFill>
              <a:schemeClr val="tx1"/>
            </a:solidFill>
          </a:ln>
        </p:spPr>
        <p:txBody>
          <a:bodyPr wrap="none">
            <a:spAutoFit/>
          </a:bodyPr>
          <a:lstStyle/>
          <a:p>
            <a:r>
              <a:rPr lang="en-US" sz="3600"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sz="3600" b="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2α</a:t>
            </a:r>
            <a:r>
              <a:rPr lang="en-US" sz="3600" b="1" i="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a:t>
            </a:r>
            <a:r>
              <a:rPr lang="en-US" sz="36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MeV</a:t>
            </a:r>
            <a:endParaRPr lang="ru-RU"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2" cstate="print"/>
          <a:srcRect t="22858" r="83333" b="24885"/>
          <a:stretch>
            <a:fillRect/>
          </a:stretch>
        </p:blipFill>
        <p:spPr bwMode="auto">
          <a:xfrm>
            <a:off x="304800" y="1828800"/>
            <a:ext cx="2057400" cy="3428143"/>
          </a:xfrm>
          <a:prstGeom prst="rect">
            <a:avLst/>
          </a:prstGeom>
          <a:noFill/>
          <a:ln w="9525">
            <a:noFill/>
            <a:miter lim="800000"/>
            <a:headEnd/>
            <a:tailEnd/>
          </a:ln>
        </p:spPr>
      </p:pic>
      <p:pic>
        <p:nvPicPr>
          <p:cNvPr id="3" name="Picture 1"/>
          <p:cNvPicPr>
            <a:picLocks noChangeAspect="1" noChangeArrowheads="1"/>
          </p:cNvPicPr>
          <p:nvPr/>
        </p:nvPicPr>
        <p:blipFill>
          <a:blip r:embed="rId2" cstate="print"/>
          <a:srcRect l="43333" t="16040"/>
          <a:stretch>
            <a:fillRect/>
          </a:stretch>
        </p:blipFill>
        <p:spPr bwMode="auto">
          <a:xfrm>
            <a:off x="2176059" y="1371600"/>
            <a:ext cx="6967941" cy="5486400"/>
          </a:xfrm>
          <a:prstGeom prst="rect">
            <a:avLst/>
          </a:prstGeom>
          <a:noFill/>
          <a:ln w="9525">
            <a:noFill/>
            <a:miter lim="800000"/>
            <a:headEnd/>
            <a:tailEnd/>
          </a:ln>
        </p:spPr>
      </p:pic>
      <p:sp>
        <p:nvSpPr>
          <p:cNvPr id="4" name="TextBox 3"/>
          <p:cNvSpPr txBox="1"/>
          <p:nvPr/>
        </p:nvSpPr>
        <p:spPr>
          <a:xfrm>
            <a:off x="0" y="152400"/>
            <a:ext cx="8131713" cy="1200329"/>
          </a:xfrm>
          <a:prstGeom prst="rect">
            <a:avLst/>
          </a:prstGeom>
          <a:noFill/>
        </p:spPr>
        <p:txBody>
          <a:bodyPr wrap="none" rtlCol="0">
            <a:spAutoFit/>
          </a:bodyPr>
          <a:lstStyle/>
          <a:p>
            <a:r>
              <a:rPr lang="en-US"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Coherent dissociation (or “white” stars) </a:t>
            </a:r>
          </a:p>
          <a:p>
            <a:r>
              <a:rPr lang="en-US"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1.2 GeV per nucleon  </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t="34000" r="35625" b="32222"/>
          <a:stretch>
            <a:fillRect/>
          </a:stretch>
        </p:blipFill>
        <p:spPr bwMode="auto">
          <a:xfrm>
            <a:off x="0" y="990600"/>
            <a:ext cx="9144000" cy="2698812"/>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t="7164" r="3125"/>
          <a:stretch>
            <a:fillRect/>
          </a:stretch>
        </p:blipFill>
        <p:spPr bwMode="auto">
          <a:xfrm>
            <a:off x="0" y="3657600"/>
            <a:ext cx="4724400" cy="1974928"/>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r="3561" b="946"/>
          <a:stretch>
            <a:fillRect/>
          </a:stretch>
        </p:blipFill>
        <p:spPr bwMode="auto">
          <a:xfrm>
            <a:off x="4724400" y="3657600"/>
            <a:ext cx="4419600" cy="198120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b="85555"/>
          <a:stretch>
            <a:fillRect/>
          </a:stretch>
        </p:blipFill>
        <p:spPr bwMode="auto">
          <a:xfrm>
            <a:off x="-4763" y="0"/>
            <a:ext cx="9148763" cy="990600"/>
          </a:xfrm>
          <a:prstGeom prst="rect">
            <a:avLst/>
          </a:prstGeom>
          <a:noFill/>
          <a:ln w="9525">
            <a:noFill/>
            <a:miter lim="800000"/>
            <a:headEnd/>
            <a:tailEnd/>
          </a:ln>
        </p:spPr>
      </p:pic>
      <p:sp>
        <p:nvSpPr>
          <p:cNvPr id="8" name="Прямоугольник 7"/>
          <p:cNvSpPr/>
          <p:nvPr/>
        </p:nvSpPr>
        <p:spPr>
          <a:xfrm>
            <a:off x="0" y="5867400"/>
            <a:ext cx="9144000" cy="830997"/>
          </a:xfrm>
          <a:prstGeom prst="rect">
            <a:avLst/>
          </a:prstGeom>
        </p:spPr>
        <p:txBody>
          <a:bodyPr wrap="square">
            <a:spAutoFit/>
          </a:bodyPr>
          <a:lstStyle/>
          <a:p>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hlinkClick r:id="rId6"/>
              </a:rPr>
              <a:t>https://www.worldscientific.com/doi/10.1142/S0218301324410155</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hlinkClick r:id="rId7"/>
              </a:rPr>
              <a:t>https://arxiv.org/abs/2409.14814</a:t>
            </a:r>
            <a:endParaRPr lang="ru-RU"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3"/>
          <p:cNvPicPr>
            <a:picLocks noChangeAspect="1" noChangeArrowheads="1"/>
          </p:cNvPicPr>
          <p:nvPr/>
        </p:nvPicPr>
        <p:blipFill>
          <a:blip r:embed="rId2" cstate="print"/>
          <a:srcRect l="4494" b="14231"/>
          <a:stretch>
            <a:fillRect/>
          </a:stretch>
        </p:blipFill>
        <p:spPr bwMode="auto">
          <a:xfrm>
            <a:off x="0" y="1849480"/>
            <a:ext cx="7848600" cy="5008520"/>
          </a:xfrm>
          <a:prstGeom prst="rect">
            <a:avLst/>
          </a:prstGeom>
          <a:noFill/>
          <a:ln w="9525">
            <a:noFill/>
            <a:miter lim="800000"/>
            <a:headEnd/>
            <a:tailEnd/>
          </a:ln>
        </p:spPr>
      </p:pic>
      <p:pic>
        <p:nvPicPr>
          <p:cNvPr id="43013" name="Picture 4" descr="C:\Users\Павел\Desktop\MIFI-2024\Be7.jpg"/>
          <p:cNvPicPr>
            <a:picLocks noChangeAspect="1" noChangeArrowheads="1"/>
          </p:cNvPicPr>
          <p:nvPr/>
        </p:nvPicPr>
        <p:blipFill>
          <a:blip r:embed="rId3" cstate="print"/>
          <a:srcRect/>
          <a:stretch>
            <a:fillRect/>
          </a:stretch>
        </p:blipFill>
        <p:spPr bwMode="auto">
          <a:xfrm>
            <a:off x="533400" y="838200"/>
            <a:ext cx="1687513" cy="1577975"/>
          </a:xfrm>
          <a:prstGeom prst="rect">
            <a:avLst/>
          </a:prstGeom>
          <a:noFill/>
          <a:ln w="9525">
            <a:noFill/>
            <a:miter lim="800000"/>
            <a:headEnd/>
            <a:tailEnd/>
          </a:ln>
        </p:spPr>
      </p:pic>
      <p:pic>
        <p:nvPicPr>
          <p:cNvPr id="43011" name="Picture 2"/>
          <p:cNvPicPr>
            <a:picLocks noChangeAspect="1" noChangeArrowheads="1"/>
          </p:cNvPicPr>
          <p:nvPr/>
        </p:nvPicPr>
        <p:blipFill>
          <a:blip r:embed="rId4" cstate="print"/>
          <a:srcRect/>
          <a:stretch>
            <a:fillRect/>
          </a:stretch>
        </p:blipFill>
        <p:spPr bwMode="auto">
          <a:xfrm>
            <a:off x="4343400" y="914400"/>
            <a:ext cx="4724101" cy="2066921"/>
          </a:xfrm>
          <a:prstGeom prst="rect">
            <a:avLst/>
          </a:prstGeom>
          <a:noFill/>
          <a:ln w="9525">
            <a:noFill/>
            <a:miter lim="800000"/>
            <a:headEnd/>
            <a:tailEnd/>
          </a:ln>
        </p:spPr>
      </p:pic>
      <p:sp>
        <p:nvSpPr>
          <p:cNvPr id="7" name="Прямоугольник 6"/>
          <p:cNvSpPr/>
          <p:nvPr/>
        </p:nvSpPr>
        <p:spPr>
          <a:xfrm>
            <a:off x="0" y="152400"/>
            <a:ext cx="9314922" cy="584775"/>
          </a:xfrm>
          <a:prstGeom prst="rect">
            <a:avLst/>
          </a:prstGeom>
        </p:spPr>
        <p:txBody>
          <a:bodyPr wrap="none">
            <a:spAutoFit/>
          </a:bodyPr>
          <a:lstStyle/>
          <a:p>
            <a:r>
              <a:rPr lang="en-US" b="1" baseline="30000" dirty="0" smtClean="0">
                <a:latin typeface="Times New Roman" pitchFamily="18" charset="0"/>
                <a:cs typeface="Times New Roman" pitchFamily="18" charset="0"/>
              </a:rPr>
              <a:t> </a:t>
            </a:r>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6</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Be(1.37) in </a:t>
            </a:r>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Be dissociation  at 1.2 GeV per nucleon</a:t>
            </a:r>
            <a:endParaRPr lang="ru-RU" b="1" dirty="0">
              <a:effectLst>
                <a:outerShdw blurRad="38100" dist="38100" dir="2700000" algn="tl">
                  <a:srgbClr val="000000">
                    <a:alpha val="43137"/>
                  </a:srgbClr>
                </a:outerShdw>
              </a:effectLst>
            </a:endParaRPr>
          </a:p>
        </p:txBody>
      </p:sp>
      <p:sp useBgFill="1">
        <p:nvSpPr>
          <p:cNvPr id="9" name="Прямоугольник 8"/>
          <p:cNvSpPr/>
          <p:nvPr/>
        </p:nvSpPr>
        <p:spPr>
          <a:xfrm>
            <a:off x="5562600" y="5410200"/>
            <a:ext cx="2667000" cy="769441"/>
          </a:xfrm>
          <a:prstGeom prst="rect">
            <a:avLst/>
          </a:prstGeom>
          <a:ln>
            <a:solidFill>
              <a:schemeClr val="tx1"/>
            </a:solidFill>
          </a:ln>
        </p:spPr>
        <p:txBody>
          <a:bodyPr wrap="square">
            <a:spAutoFit/>
          </a:bodyPr>
          <a:lstStyle/>
          <a:p>
            <a:r>
              <a:rPr lang="en-US" sz="4400"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sz="4400" b="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α2</a:t>
            </a:r>
            <a:r>
              <a:rPr lang="en-US" sz="4400" b="1" i="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a:t>
            </a:r>
            <a:r>
              <a:rPr lang="en-US" sz="4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MeV</a:t>
            </a:r>
            <a:endParaRPr lang="ru-RU" sz="4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12329" t="16614" b="9260"/>
          <a:stretch>
            <a:fillRect/>
          </a:stretch>
        </p:blipFill>
        <p:spPr bwMode="auto">
          <a:xfrm>
            <a:off x="0" y="1629177"/>
            <a:ext cx="6400800" cy="5228823"/>
          </a:xfrm>
          <a:prstGeom prst="rect">
            <a:avLst/>
          </a:prstGeom>
          <a:noFill/>
          <a:ln w="9525">
            <a:noFill/>
            <a:miter lim="800000"/>
            <a:headEnd/>
            <a:tailEnd/>
          </a:ln>
        </p:spPr>
      </p:pic>
      <p:sp>
        <p:nvSpPr>
          <p:cNvPr id="2" name="Прямоугольник 1"/>
          <p:cNvSpPr/>
          <p:nvPr/>
        </p:nvSpPr>
        <p:spPr>
          <a:xfrm>
            <a:off x="2819400" y="2057400"/>
            <a:ext cx="6248400" cy="3046988"/>
          </a:xfrm>
          <a:prstGeom prst="rect">
            <a:avLst/>
          </a:prstGeom>
          <a:ln>
            <a:solidFill>
              <a:schemeClr val="tx1"/>
            </a:solidFill>
          </a:ln>
        </p:spPr>
        <p:txBody>
          <a:bodyPr wrap="square">
            <a:spAutoFit/>
          </a:bodyPr>
          <a:lstStyle/>
          <a:p>
            <a:pPr algn="just">
              <a:defRPr/>
            </a:pP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Of 186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10</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C “white” stars 2He + 2H. at 1.0 GeV per nucleon 30 ± 4% satisfy </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2400" b="1" baseline="-25000" dirty="0" smtClean="0">
                <a:effectLst>
                  <a:outerShdw blurRad="38100" dist="38100" dir="2700000" algn="tl">
                    <a:srgbClr val="000000">
                      <a:alpha val="43137"/>
                    </a:srgbClr>
                  </a:outerShdw>
                </a:effectLst>
                <a:latin typeface="Times New Roman" pitchFamily="18" charset="0"/>
                <a:cs typeface="Times New Roman" pitchFamily="18" charset="0"/>
              </a:rPr>
              <a:t>2α</a:t>
            </a:r>
            <a:r>
              <a:rPr lang="en-US" sz="2400" b="1" i="1" baseline="-25000" dirty="0" smtClean="0">
                <a:effectLst>
                  <a:outerShdw blurRad="38100" dist="38100" dir="2700000" algn="tl">
                    <a:srgbClr val="000000">
                      <a:alpha val="43137"/>
                    </a:srgbClr>
                  </a:outerShdw>
                </a:effectLst>
                <a:latin typeface="Times New Roman" pitchFamily="18" charset="0"/>
                <a:cs typeface="Times New Roman" pitchFamily="18" charset="0"/>
              </a:rPr>
              <a:t>p</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B) &lt; 0.5 MeV. </a:t>
            </a:r>
          </a:p>
          <a:p>
            <a:pPr algn="just">
              <a:defRPr/>
            </a:pP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2400" b="1" baseline="-25000" dirty="0" smtClean="0">
                <a:effectLst>
                  <a:outerShdw blurRad="38100" dist="38100" dir="2700000" algn="tl">
                    <a:srgbClr val="000000">
                      <a:alpha val="43137"/>
                    </a:srgbClr>
                  </a:outerShdw>
                </a:effectLst>
                <a:latin typeface="Times New Roman" pitchFamily="18" charset="0"/>
                <a:cs typeface="Times New Roman" pitchFamily="18" charset="0"/>
              </a:rPr>
              <a:t>2α</a:t>
            </a:r>
            <a:r>
              <a:rPr lang="en-US" sz="2400" b="1" i="1" baseline="-25000" dirty="0" smtClean="0">
                <a:effectLst>
                  <a:outerShdw blurRad="38100" dist="38100" dir="2700000" algn="tl">
                    <a:srgbClr val="000000">
                      <a:alpha val="43137"/>
                    </a:srgbClr>
                  </a:outerShdw>
                </a:effectLst>
                <a:latin typeface="Times New Roman" pitchFamily="18" charset="0"/>
                <a:cs typeface="Times New Roman" pitchFamily="18" charset="0"/>
              </a:rPr>
              <a:t>p</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 254 ± 18 keV RMS 96 keV.</a:t>
            </a:r>
          </a:p>
          <a:p>
            <a:pPr algn="just">
              <a:defRPr/>
            </a:pPr>
            <a:endParaRPr lang="en-US"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just">
              <a:defRPr/>
            </a:pP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In 318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10</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B → 2He + H stars, 20 decays of </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2400" b="1" baseline="-25000" dirty="0" smtClean="0">
                <a:effectLst>
                  <a:outerShdw blurRad="38100" dist="38100" dir="2700000" algn="tl">
                    <a:srgbClr val="000000">
                      <a:alpha val="43137"/>
                    </a:srgbClr>
                  </a:outerShdw>
                </a:effectLst>
                <a:latin typeface="Times New Roman" pitchFamily="18" charset="0"/>
                <a:cs typeface="Times New Roman" pitchFamily="18" charset="0"/>
              </a:rPr>
              <a:t>2α</a:t>
            </a:r>
            <a:r>
              <a:rPr lang="en-US" sz="2400" b="1" i="1" baseline="-25000" dirty="0" smtClean="0">
                <a:effectLst>
                  <a:outerShdw blurRad="38100" dist="38100" dir="2700000" algn="tl">
                    <a:srgbClr val="000000">
                      <a:alpha val="43137"/>
                    </a:srgbClr>
                  </a:outerShdw>
                </a:effectLst>
                <a:latin typeface="Times New Roman" pitchFamily="18" charset="0"/>
                <a:cs typeface="Times New Roman" pitchFamily="18" charset="0"/>
              </a:rPr>
              <a:t>p</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B) &lt; 0.5 MeV (50%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Ве) and 22 in 154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11</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C → 2He + 2H (66% </a:t>
            </a:r>
            <a:r>
              <a:rPr lang="en-US"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Ве) were identified.</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292" name="Picture 5"/>
          <p:cNvPicPr>
            <a:picLocks noChangeAspect="1" noChangeArrowheads="1"/>
          </p:cNvPicPr>
          <p:nvPr/>
        </p:nvPicPr>
        <p:blipFill>
          <a:blip r:embed="rId3" cstate="print"/>
          <a:srcRect/>
          <a:stretch>
            <a:fillRect/>
          </a:stretch>
        </p:blipFill>
        <p:spPr bwMode="auto">
          <a:xfrm>
            <a:off x="0" y="0"/>
            <a:ext cx="9144000" cy="1468438"/>
          </a:xfrm>
          <a:prstGeom prst="rect">
            <a:avLst/>
          </a:prstGeom>
          <a:noFill/>
          <a:ln w="9525">
            <a:noFill/>
            <a:miter lim="800000"/>
            <a:headEnd/>
            <a:tailEnd/>
          </a:ln>
        </p:spPr>
      </p:pic>
      <p:sp>
        <p:nvSpPr>
          <p:cNvPr id="5" name="TextBox 4"/>
          <p:cNvSpPr txBox="1"/>
          <p:nvPr/>
        </p:nvSpPr>
        <p:spPr>
          <a:xfrm>
            <a:off x="525294" y="1447800"/>
            <a:ext cx="8618706" cy="646331"/>
          </a:xfrm>
          <a:prstGeom prst="rect">
            <a:avLst/>
          </a:prstGeom>
          <a:noFill/>
        </p:spPr>
        <p:txBody>
          <a:bodyPr wrap="none" rtlCol="0">
            <a:spAutoFit/>
          </a:bodyPr>
          <a:lstStyle/>
          <a:p>
            <a:r>
              <a:rPr lang="en-US"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B(0.185) in </a:t>
            </a:r>
            <a:r>
              <a:rPr lang="en-US" sz="3600" b="1" dirty="0" err="1" smtClean="0">
                <a:effectLst>
                  <a:outerShdw blurRad="38100" dist="38100" dir="2700000" algn="tl">
                    <a:srgbClr val="000000">
                      <a:alpha val="43137"/>
                    </a:srgbClr>
                  </a:outerShdw>
                </a:effectLst>
                <a:latin typeface="Times New Roman" pitchFamily="18" charset="0"/>
                <a:cs typeface="Times New Roman" pitchFamily="18" charset="0"/>
              </a:rPr>
              <a:t>dissocaition</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of </a:t>
            </a:r>
            <a:r>
              <a:rPr lang="en-US"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10</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C, </a:t>
            </a:r>
            <a:r>
              <a:rPr lang="en-US"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11</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C and </a:t>
            </a:r>
            <a:r>
              <a:rPr lang="en-US"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10</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B</a:t>
            </a:r>
            <a:endParaRPr lang="ru-RU"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 useBgFill="1">
        <p:nvSpPr>
          <p:cNvPr id="7" name="Прямоугольник 6"/>
          <p:cNvSpPr/>
          <p:nvPr/>
        </p:nvSpPr>
        <p:spPr>
          <a:xfrm>
            <a:off x="6019800" y="5638800"/>
            <a:ext cx="2872902" cy="830997"/>
          </a:xfrm>
          <a:prstGeom prst="rect">
            <a:avLst/>
          </a:prstGeom>
          <a:ln>
            <a:solidFill>
              <a:schemeClr val="tx1"/>
            </a:solidFill>
          </a:ln>
        </p:spPr>
        <p:txBody>
          <a:bodyPr wrap="none">
            <a:spAutoFit/>
          </a:bodyPr>
          <a:lstStyle/>
          <a:p>
            <a:r>
              <a:rPr lang="en-US" sz="4800"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sz="4800" b="1" i="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lang="en-US" sz="4800" b="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α</a:t>
            </a:r>
            <a:r>
              <a:rPr lang="en-US" sz="4800" b="1" i="1" baseline="-25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a:t>
            </a:r>
            <a:r>
              <a:rPr lang="en-US" sz="48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MeV</a:t>
            </a:r>
            <a:endParaRPr lang="ru-RU" sz="4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Рисунок 7"/>
          <p:cNvPicPr/>
          <p:nvPr/>
        </p:nvPicPr>
        <p:blipFill>
          <a:blip r:embed="rId2" cstate="print"/>
          <a:srcRect l="4204" r="6384"/>
          <a:stretch>
            <a:fillRect/>
          </a:stretch>
        </p:blipFill>
        <p:spPr bwMode="auto">
          <a:xfrm>
            <a:off x="6781800" y="0"/>
            <a:ext cx="2362200" cy="6858000"/>
          </a:xfrm>
          <a:prstGeom prst="rect">
            <a:avLst/>
          </a:prstGeom>
          <a:noFill/>
          <a:ln w="9525">
            <a:noFill/>
            <a:miter lim="800000"/>
            <a:headEnd/>
            <a:tailEnd/>
          </a:ln>
        </p:spPr>
      </p:pic>
      <p:sp>
        <p:nvSpPr>
          <p:cNvPr id="7175" name="Rectangle 7"/>
          <p:cNvSpPr>
            <a:spLocks noChangeArrowheads="1"/>
          </p:cNvSpPr>
          <p:nvPr/>
        </p:nvSpPr>
        <p:spPr bwMode="auto">
          <a:xfrm>
            <a:off x="-76200" y="5088404"/>
            <a:ext cx="6858000" cy="1631216"/>
          </a:xfrm>
          <a:prstGeom prst="rect">
            <a:avLst/>
          </a:prstGeom>
          <a:noFill/>
          <a:ln w="9525">
            <a:noFill/>
            <a:miter lim="800000"/>
            <a:headEnd/>
            <a:tailEnd/>
          </a:ln>
          <a:effectLst/>
        </p:spPr>
        <p:txBody>
          <a:bodyPr wrap="square" anchor="ctr">
            <a:spAutoFit/>
          </a:bodyPr>
          <a:lstStyle/>
          <a:p>
            <a:pPr algn="just">
              <a:defRPr/>
            </a:pP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Hoyle state is the second excited state </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378 keV above the 3α threshold. The </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8</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Be(0</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inevitably appears in </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 and Hoyle state decays. The isolated position of </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the beginning of the excitation spectrum and the width of 9.3 eV indicate it as a 3α analogue</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8</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Be(0</a:t>
            </a:r>
            <a:r>
              <a:rPr lang="en-US" sz="2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2000" b="1" dirty="0">
              <a:solidFill>
                <a:srgbClr val="FFC000"/>
              </a:solidFill>
              <a:effectLst>
                <a:outerShdw blurRad="38100" dist="38100" dir="2700000" algn="tl">
                  <a:srgbClr val="C0C0C0"/>
                </a:outerShdw>
              </a:effectLst>
              <a:latin typeface="Times New Roman" pitchFamily="18" charset="0"/>
              <a:cs typeface="Times New Roman" pitchFamily="18" charset="0"/>
            </a:endParaRPr>
          </a:p>
        </p:txBody>
      </p:sp>
      <p:pic>
        <p:nvPicPr>
          <p:cNvPr id="9" name="Рисунок 8"/>
          <p:cNvPicPr/>
          <p:nvPr/>
        </p:nvPicPr>
        <p:blipFill>
          <a:blip r:embed="rId3" cstate="print"/>
          <a:srcRect/>
          <a:stretch>
            <a:fillRect/>
          </a:stretch>
        </p:blipFill>
        <p:spPr bwMode="auto">
          <a:xfrm>
            <a:off x="0" y="1447800"/>
            <a:ext cx="6705600" cy="3657600"/>
          </a:xfrm>
          <a:prstGeom prst="rect">
            <a:avLst/>
          </a:prstGeom>
          <a:noFill/>
          <a:ln w="9525">
            <a:noFill/>
            <a:miter lim="800000"/>
            <a:headEnd/>
            <a:tailEnd/>
          </a:ln>
        </p:spPr>
      </p:pic>
      <p:pic>
        <p:nvPicPr>
          <p:cNvPr id="14341" name="Picture 5" descr="Fred-Hoyle"/>
          <p:cNvPicPr>
            <a:picLocks noChangeAspect="1" noChangeArrowheads="1"/>
          </p:cNvPicPr>
          <p:nvPr/>
        </p:nvPicPr>
        <p:blipFill>
          <a:blip r:embed="rId4" cstate="print"/>
          <a:srcRect/>
          <a:stretch>
            <a:fillRect/>
          </a:stretch>
        </p:blipFill>
        <p:spPr bwMode="auto">
          <a:xfrm>
            <a:off x="0" y="2438400"/>
            <a:ext cx="1828800" cy="2144516"/>
          </a:xfrm>
          <a:prstGeom prst="rect">
            <a:avLst/>
          </a:prstGeom>
          <a:noFill/>
          <a:ln w="9525">
            <a:noFill/>
            <a:miter lim="800000"/>
            <a:headEnd/>
            <a:tailEnd/>
          </a:ln>
        </p:spPr>
      </p:pic>
      <p:sp>
        <p:nvSpPr>
          <p:cNvPr id="10" name="Прямоугольник 9"/>
          <p:cNvSpPr/>
          <p:nvPr/>
        </p:nvSpPr>
        <p:spPr>
          <a:xfrm>
            <a:off x="304800" y="228600"/>
            <a:ext cx="6037230" cy="1107996"/>
          </a:xfrm>
          <a:prstGeom prst="rect">
            <a:avLst/>
          </a:prstGeom>
          <a:ln>
            <a:solidFill>
              <a:srgbClr val="FFC000"/>
            </a:solidFill>
          </a:ln>
        </p:spPr>
        <p:txBody>
          <a:bodyPr wrap="none">
            <a:spAutoFit/>
          </a:bodyPr>
          <a:lstStyle/>
          <a:p>
            <a:r>
              <a:rPr lang="en-US" sz="6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Hoyle state </a:t>
            </a:r>
            <a:endParaRPr lang="ru-RU" sz="6600" dirty="0">
              <a:solidFill>
                <a:srgbClr val="FFC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srcRect l="50026" t="22846" r="19643" b="6790"/>
          <a:stretch>
            <a:fillRect/>
          </a:stretch>
        </p:blipFill>
        <p:spPr bwMode="auto">
          <a:xfrm>
            <a:off x="0" y="0"/>
            <a:ext cx="4038600" cy="6858000"/>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l="32000" t="43604"/>
          <a:stretch>
            <a:fillRect/>
          </a:stretch>
        </p:blipFill>
        <p:spPr bwMode="auto">
          <a:xfrm>
            <a:off x="3962400" y="2819400"/>
            <a:ext cx="5181600" cy="3055207"/>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b="60616"/>
          <a:stretch>
            <a:fillRect/>
          </a:stretch>
        </p:blipFill>
        <p:spPr bwMode="auto">
          <a:xfrm>
            <a:off x="3973285" y="228600"/>
            <a:ext cx="5170715" cy="144780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6324600" y="1295400"/>
            <a:ext cx="2514600" cy="1337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p:nvPr/>
        </p:nvPicPr>
        <p:blipFill>
          <a:blip r:embed="rId2" cstate="print"/>
          <a:srcRect l="4204" r="6384"/>
          <a:stretch>
            <a:fillRect/>
          </a:stretch>
        </p:blipFill>
        <p:spPr bwMode="auto">
          <a:xfrm>
            <a:off x="6781800" y="0"/>
            <a:ext cx="2362200" cy="6858000"/>
          </a:xfrm>
          <a:prstGeom prst="rect">
            <a:avLst/>
          </a:prstGeom>
          <a:noFill/>
          <a:ln w="9525">
            <a:noFill/>
            <a:miter lim="800000"/>
            <a:headEnd/>
            <a:tailEnd/>
          </a:ln>
        </p:spPr>
      </p:pic>
      <p:pic>
        <p:nvPicPr>
          <p:cNvPr id="14" name="Рисунок 13" descr="C:\Users\Zver\Desktop\RAN-2024_Zarubin\C-12_3alpha\C12_Chernov+Gaitinov+Peresadko_Be8.png"/>
          <p:cNvPicPr/>
          <p:nvPr/>
        </p:nvPicPr>
        <p:blipFill>
          <a:blip r:embed="rId3" cstate="print"/>
          <a:srcRect l="9375" t="7576" r="5208" b="9656"/>
          <a:stretch>
            <a:fillRect/>
          </a:stretch>
        </p:blipFill>
        <p:spPr bwMode="auto">
          <a:xfrm>
            <a:off x="152400" y="914400"/>
            <a:ext cx="6172200" cy="4038600"/>
          </a:xfrm>
          <a:prstGeom prst="rect">
            <a:avLst/>
          </a:prstGeom>
          <a:noFill/>
          <a:ln w="9525">
            <a:solidFill>
              <a:schemeClr val="tx1"/>
            </a:solidFill>
            <a:miter lim="800000"/>
            <a:headEnd/>
            <a:tailEnd/>
          </a:ln>
        </p:spPr>
      </p:pic>
      <p:sp>
        <p:nvSpPr>
          <p:cNvPr id="54273" name="Rectangle 1"/>
          <p:cNvSpPr>
            <a:spLocks noChangeArrowheads="1"/>
          </p:cNvSpPr>
          <p:nvPr/>
        </p:nvSpPr>
        <p:spPr bwMode="auto">
          <a:xfrm>
            <a:off x="0" y="5103674"/>
            <a:ext cx="6781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spcBef>
                <a:spcPct val="0"/>
              </a:spcBef>
              <a:spcAft>
                <a:spcPct val="0"/>
              </a:spcAft>
            </a:pP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1</a:t>
            </a:r>
            <a:r>
              <a:rPr kumimoji="0" lang="en-US" b="1" i="0" u="sng"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peak</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b="1" baseline="-25000" dirty="0" smtClean="0">
                <a:effectLst>
                  <a:outerShdw blurRad="38100" dist="38100" dir="2700000" algn="tl">
                    <a:srgbClr val="000000">
                      <a:alpha val="43137"/>
                    </a:srgbClr>
                  </a:outerShdw>
                </a:effectLst>
                <a:latin typeface="Times New Roman" pitchFamily="18" charset="0"/>
                <a:cs typeface="Times New Roman" pitchFamily="18" charset="0"/>
              </a:rPr>
              <a:t>3α</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(RMS) = 417 ± 27 (165) keV</a:t>
            </a:r>
            <a:r>
              <a:rPr kumimoji="0" lang="en-US" b="1" i="0" u="none" strike="noStrike" cap="none" normalizeH="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is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C(0</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and the 2</a:t>
            </a:r>
            <a:r>
              <a:rPr kumimoji="0" lang="en-US" b="1" i="0" u="sng"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nd</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lang="ru-RU" b="1" dirty="0" err="1"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σ</a:t>
            </a:r>
            <a:r>
              <a:rPr kumimoji="0" lang="en-US" b="1" i="1"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lang="en-US"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3</a:t>
            </a:r>
            <a:r>
              <a:rPr lang="ru-RU" b="1" baseline="-30000" dirty="0" err="1"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α</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 2.4 ± 0.1 MeV –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C(3</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lvl="0" indent="449263" algn="just" fontAlgn="base">
              <a:spcBef>
                <a:spcPct val="0"/>
              </a:spcBef>
              <a:spcAft>
                <a:spcPct val="0"/>
              </a:spcAft>
            </a:pP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contributions of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8</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Be(0</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C(0</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and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C(3</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are 43 ± 4, 11 ± 2, 19 ± 2%. </a:t>
            </a:r>
          </a:p>
          <a:p>
            <a:pPr lvl="0" indent="449263" algn="just" fontAlgn="base">
              <a:spcBef>
                <a:spcPct val="0"/>
              </a:spcBef>
              <a:spcAft>
                <a:spcPct val="0"/>
              </a:spcAft>
            </a:pP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contribution </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to  </a:t>
            </a:r>
            <a:r>
              <a:rPr lang="en-US"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8</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Be(0</a:t>
            </a:r>
            <a:r>
              <a:rPr lang="en-US"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lang="en-US"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of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C(0</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is 26 ± 4%, and </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C(3</a:t>
            </a:r>
            <a:r>
              <a:rPr kumimoji="0" lang="en-US"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is 44 ± 6% and their ratio is 0.6 ± 0.1.</a:t>
            </a: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useBgFill="1">
        <p:nvSpPr>
          <p:cNvPr id="4" name="Прямоугольник 3"/>
          <p:cNvSpPr/>
          <p:nvPr/>
        </p:nvSpPr>
        <p:spPr>
          <a:xfrm>
            <a:off x="0" y="0"/>
            <a:ext cx="9144000" cy="769441"/>
          </a:xfrm>
          <a:prstGeom prst="rect">
            <a:avLst/>
          </a:prstGeom>
          <a:ln>
            <a:solidFill>
              <a:schemeClr val="tx1"/>
            </a:solidFill>
          </a:ln>
        </p:spPr>
        <p:txBody>
          <a:bodyPr wrap="square">
            <a:spAutoFit/>
          </a:bodyPr>
          <a:lstStyle/>
          <a:p>
            <a:pPr algn="ctr"/>
            <a:r>
              <a:rPr lang="en-US" sz="4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C(0</a:t>
            </a:r>
            <a:r>
              <a:rPr lang="en-US" sz="44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4400" b="1" baseline="-2500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and </a:t>
            </a:r>
            <a:r>
              <a:rPr lang="en-US" sz="4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 (3</a:t>
            </a:r>
            <a:r>
              <a:rPr lang="en-US" sz="44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in 510 </a:t>
            </a:r>
            <a:r>
              <a:rPr lang="en-US" sz="4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C → 3</a:t>
            </a:r>
            <a:r>
              <a:rPr lang="el-GR" sz="4400" b="1" dirty="0" smtClean="0">
                <a:effectLst>
                  <a:outerShdw blurRad="38100" dist="38100" dir="2700000" algn="tl">
                    <a:srgbClr val="000000">
                      <a:alpha val="43137"/>
                    </a:srgbClr>
                  </a:outerShdw>
                </a:effectLst>
                <a:latin typeface="Times New Roman" pitchFamily="18" charset="0"/>
                <a:cs typeface="Times New Roman" pitchFamily="18" charset="0"/>
              </a:rPr>
              <a:t>α</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4400" b="1" dirty="0">
              <a:effectLst>
                <a:outerShdw blurRad="38100" dist="38100" dir="2700000" algn="tl">
                  <a:srgbClr val="000000">
                    <a:alpha val="43137"/>
                  </a:srgbClr>
                </a:outerShdw>
              </a:effectLst>
            </a:endParaRPr>
          </a:p>
        </p:txBody>
      </p:sp>
      <p:pic>
        <p:nvPicPr>
          <p:cNvPr id="15" name="Picture 5" descr="C:\Pavel\USERS\Pavel\PPT\Balls\c12.jpg"/>
          <p:cNvPicPr>
            <a:picLocks noChangeAspect="1" noChangeArrowheads="1"/>
          </p:cNvPicPr>
          <p:nvPr/>
        </p:nvPicPr>
        <p:blipFill>
          <a:blip r:embed="rId4" cstate="print"/>
          <a:srcRect/>
          <a:stretch>
            <a:fillRect/>
          </a:stretch>
        </p:blipFill>
        <p:spPr bwMode="auto">
          <a:xfrm>
            <a:off x="2362200" y="1828800"/>
            <a:ext cx="1676400" cy="1725312"/>
          </a:xfrm>
          <a:prstGeom prst="rect">
            <a:avLst/>
          </a:prstGeom>
          <a:noFill/>
          <a:ln w="9525">
            <a:noFill/>
            <a:miter lim="800000"/>
            <a:headEnd/>
            <a:tailEnd/>
          </a:ln>
        </p:spPr>
      </p:pic>
      <p:sp>
        <p:nvSpPr>
          <p:cNvPr id="7" name="Прямоугольник 6"/>
          <p:cNvSpPr/>
          <p:nvPr/>
        </p:nvSpPr>
        <p:spPr>
          <a:xfrm>
            <a:off x="1295400" y="1066800"/>
            <a:ext cx="2742289" cy="461665"/>
          </a:xfrm>
          <a:prstGeom prst="rect">
            <a:avLst/>
          </a:prstGeom>
          <a:ln>
            <a:solidFill>
              <a:schemeClr val="tx1"/>
            </a:solidFill>
          </a:ln>
        </p:spPr>
        <p:txBody>
          <a:bodyPr wrap="none">
            <a:spAutoFit/>
          </a:bodyPr>
          <a:lstStyle/>
          <a:p>
            <a:r>
              <a:rPr lang="en-US" sz="2400"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sz="24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lang="ru-RU" sz="2400" b="1" baseline="-30000" dirty="0" err="1"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α</a:t>
            </a:r>
            <a:r>
              <a:rPr lang="en-US" sz="2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lang="en-US" sz="24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8</a:t>
            </a:r>
            <a:r>
              <a:rPr lang="en-US" sz="24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 &lt; 200 keV </a:t>
            </a:r>
            <a:endParaRPr lang="ru-RU" sz="2400" dirty="0"/>
          </a:p>
        </p:txBody>
      </p:sp>
      <p:sp>
        <p:nvSpPr>
          <p:cNvPr id="10" name="TextBox 9"/>
          <p:cNvSpPr txBox="1"/>
          <p:nvPr/>
        </p:nvSpPr>
        <p:spPr>
          <a:xfrm>
            <a:off x="6705600" y="3429000"/>
            <a:ext cx="101181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latin typeface="Times New Roman" pitchFamily="18" charset="0"/>
                <a:cs typeface="Times New Roman" pitchFamily="18" charset="0"/>
              </a:rPr>
              <a:t>7.275 3</a:t>
            </a:r>
            <a:r>
              <a:rPr lang="el-GR" b="1" dirty="0" smtClean="0">
                <a:effectLst>
                  <a:outerShdw blurRad="38100" dist="38100" dir="2700000" algn="tl">
                    <a:srgbClr val="000000">
                      <a:alpha val="43137"/>
                    </a:srgbClr>
                  </a:outerShdw>
                </a:effectLst>
                <a:latin typeface="Times New Roman" pitchFamily="18" charset="0"/>
                <a:cs typeface="Times New Roman" pitchFamily="18" charset="0"/>
              </a:rPr>
              <a:t>α</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useBgFill="1">
        <p:nvSpPr>
          <p:cNvPr id="11" name="Прямоугольник 10"/>
          <p:cNvSpPr/>
          <p:nvPr/>
        </p:nvSpPr>
        <p:spPr>
          <a:xfrm>
            <a:off x="4572000" y="3505200"/>
            <a:ext cx="2156039" cy="646331"/>
          </a:xfrm>
          <a:prstGeom prst="rect">
            <a:avLst/>
          </a:prstGeom>
          <a:ln>
            <a:solidFill>
              <a:schemeClr val="tx1"/>
            </a:solidFill>
          </a:ln>
        </p:spPr>
        <p:txBody>
          <a:bodyPr wrap="none">
            <a:spAutoFit/>
          </a:bodyPr>
          <a:lstStyle/>
          <a:p>
            <a:r>
              <a:rPr lang="en-US" sz="3600" b="1" i="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Q</a:t>
            </a:r>
            <a:r>
              <a:rPr lang="en-US" sz="36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3</a:t>
            </a:r>
            <a:r>
              <a:rPr lang="ru-RU" sz="3600" b="1" baseline="-30000" dirty="0" err="1"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α</a:t>
            </a:r>
            <a:r>
              <a:rPr lang="en-US" sz="36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MeV </a:t>
            </a:r>
            <a:endParaRPr lang="ru-RU"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965825"/>
            <a:ext cx="9144000" cy="830997"/>
          </a:xfrm>
          <a:prstGeom prst="rect">
            <a:avLst/>
          </a:prstGeom>
        </p:spPr>
        <p:txBody>
          <a:bodyPr>
            <a:spAutoFit/>
          </a:bodyPr>
          <a:lstStyle/>
          <a:p>
            <a:pPr algn="just">
              <a:defRPr/>
            </a:pPr>
            <a:r>
              <a:rPr lang="en-US" sz="1600" b="1" dirty="0">
                <a:effectLst>
                  <a:outerShdw blurRad="38100" dist="38100" dir="2700000" algn="tl">
                    <a:srgbClr val="000000">
                      <a:alpha val="43137"/>
                    </a:srgbClr>
                  </a:outerShdw>
                </a:effectLst>
                <a:latin typeface="Times New Roman" pitchFamily="18" charset="0"/>
                <a:cs typeface="Times New Roman" pitchFamily="18" charset="0"/>
              </a:rPr>
              <a:t>	Distribution of the number of 3α-triples </a:t>
            </a:r>
            <a:r>
              <a:rPr lang="en-US" sz="1600" b="1" i="1" dirty="0">
                <a:effectLst>
                  <a:outerShdw blurRad="38100" dist="38100" dir="2700000" algn="tl">
                    <a:srgbClr val="000000">
                      <a:alpha val="43137"/>
                    </a:srgbClr>
                  </a:outerShdw>
                </a:effectLst>
                <a:latin typeface="Times New Roman" pitchFamily="18" charset="0"/>
                <a:cs typeface="Times New Roman" pitchFamily="18" charset="0"/>
              </a:rPr>
              <a:t>N</a:t>
            </a:r>
            <a:r>
              <a:rPr lang="en-US" sz="1600" b="1" baseline="-25000" dirty="0">
                <a:effectLst>
                  <a:outerShdw blurRad="38100" dist="38100" dir="2700000" algn="tl">
                    <a:srgbClr val="000000">
                      <a:alpha val="43137"/>
                    </a:srgbClr>
                  </a:outerShdw>
                </a:effectLst>
                <a:latin typeface="Times New Roman" pitchFamily="18" charset="0"/>
                <a:cs typeface="Times New Roman" pitchFamily="18" charset="0"/>
              </a:rPr>
              <a:t>3α </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over the invariant mass </a:t>
            </a:r>
            <a:r>
              <a:rPr lang="ru-RU" sz="1600" b="1" i="1" dirty="0">
                <a:effectLst>
                  <a:outerShdw blurRad="38100" dist="38100" dir="2700000" algn="tl">
                    <a:srgbClr val="000000">
                      <a:alpha val="43137"/>
                    </a:srgbClr>
                  </a:outerShdw>
                </a:effectLst>
                <a:latin typeface="Times New Roman" pitchFamily="18" charset="0"/>
                <a:cs typeface="Times New Roman" pitchFamily="18" charset="0"/>
              </a:rPr>
              <a:t>Q</a:t>
            </a:r>
            <a:r>
              <a:rPr lang="ru-RU" sz="1600" b="1" baseline="-25000" dirty="0">
                <a:effectLst>
                  <a:outerShdw blurRad="38100" dist="38100" dir="2700000" algn="tl">
                    <a:srgbClr val="000000">
                      <a:alpha val="43137"/>
                    </a:srgbClr>
                  </a:outerShdw>
                </a:effectLst>
                <a:latin typeface="Times New Roman" pitchFamily="18" charset="0"/>
                <a:cs typeface="Times New Roman" pitchFamily="18" charset="0"/>
              </a:rPr>
              <a:t>3α </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of 316 “white” stars </a:t>
            </a:r>
            <a:r>
              <a:rPr lang="en-US" sz="1600" b="1"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C → 3α (solid) and 641 “white” stars </a:t>
            </a:r>
            <a:r>
              <a:rPr lang="en-US" sz="1600" b="1" baseline="30000" dirty="0">
                <a:effectLst>
                  <a:outerShdw blurRad="38100" dist="38100" dir="2700000" algn="tl">
                    <a:srgbClr val="000000">
                      <a:alpha val="43137"/>
                    </a:srgbClr>
                  </a:outerShdw>
                </a:effectLst>
                <a:latin typeface="Times New Roman" pitchFamily="18" charset="0"/>
                <a:cs typeface="Times New Roman" pitchFamily="18" charset="0"/>
              </a:rPr>
              <a:t>16</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O → 4α (dashed) at 3.65 </a:t>
            </a:r>
            <a:r>
              <a:rPr lang="en-US" sz="1600" b="1" i="1" dirty="0">
                <a:effectLst>
                  <a:outerShdw blurRad="38100" dist="38100" dir="2700000" algn="tl">
                    <a:srgbClr val="000000">
                      <a:alpha val="43137"/>
                    </a:srgbClr>
                  </a:outerShdw>
                </a:effectLst>
                <a:latin typeface="Times New Roman" pitchFamily="18" charset="0"/>
                <a:cs typeface="Times New Roman" pitchFamily="18" charset="0"/>
              </a:rPr>
              <a:t>A</a:t>
            </a:r>
            <a:r>
              <a:rPr lang="en-US" sz="1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GeV.</a:t>
            </a:r>
            <a:r>
              <a:rPr lang="en-US" sz="1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The α-particle enhancement </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 and </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C(0</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b="1" baseline="-2500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 allows to assume the fusion 2α → </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)α → </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C(0</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b="1" baseline="-2500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)α → </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O(0</a:t>
            </a:r>
            <a:r>
              <a:rPr lang="en-US" sz="16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b="1" baseline="-25000" dirty="0" smtClean="0">
                <a:effectLst>
                  <a:outerShdw blurRad="38100" dist="38100" dir="2700000" algn="tl">
                    <a:srgbClr val="000000">
                      <a:alpha val="43137"/>
                    </a:srgbClr>
                  </a:outerShdw>
                </a:effectLst>
                <a:latin typeface="Times New Roman" pitchFamily="18" charset="0"/>
                <a:cs typeface="Times New Roman" pitchFamily="18" charset="0"/>
              </a:rPr>
              <a:t>6</a:t>
            </a:r>
            <a:r>
              <a:rPr lang="en-US" sz="16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1600" b="1"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363" name="Picture 5"/>
          <p:cNvPicPr>
            <a:picLocks noChangeAspect="1" noChangeArrowheads="1"/>
          </p:cNvPicPr>
          <p:nvPr/>
        </p:nvPicPr>
        <p:blipFill>
          <a:blip r:embed="rId2" cstate="print"/>
          <a:srcRect l="9716" t="7944" r="7700" b="9046"/>
          <a:stretch>
            <a:fillRect/>
          </a:stretch>
        </p:blipFill>
        <p:spPr bwMode="auto">
          <a:xfrm>
            <a:off x="0" y="695848"/>
            <a:ext cx="7696200" cy="5227712"/>
          </a:xfrm>
          <a:prstGeom prst="rect">
            <a:avLst/>
          </a:prstGeom>
          <a:noFill/>
          <a:ln w="9525">
            <a:noFill/>
            <a:miter lim="800000"/>
            <a:headEnd/>
            <a:tailEnd/>
          </a:ln>
        </p:spPr>
      </p:pic>
      <p:pic>
        <p:nvPicPr>
          <p:cNvPr id="15364" name="Picture 4" descr="C:\Pavel\USERS\Pavel\PPT\Balls\O16.jpg"/>
          <p:cNvPicPr>
            <a:picLocks noChangeAspect="1" noChangeArrowheads="1"/>
          </p:cNvPicPr>
          <p:nvPr/>
        </p:nvPicPr>
        <p:blipFill>
          <a:blip r:embed="rId3" cstate="print"/>
          <a:srcRect/>
          <a:stretch>
            <a:fillRect/>
          </a:stretch>
        </p:blipFill>
        <p:spPr bwMode="auto">
          <a:xfrm>
            <a:off x="1981200" y="3505200"/>
            <a:ext cx="661987" cy="677862"/>
          </a:xfrm>
          <a:prstGeom prst="rect">
            <a:avLst/>
          </a:prstGeom>
          <a:noFill/>
          <a:ln w="9525">
            <a:noFill/>
            <a:miter lim="800000"/>
            <a:headEnd/>
            <a:tailEnd/>
          </a:ln>
        </p:spPr>
      </p:pic>
      <p:pic>
        <p:nvPicPr>
          <p:cNvPr id="15365" name="Picture 5" descr="C:\Pavel\USERS\Pavel\PPT\Balls\c12.jpg"/>
          <p:cNvPicPr>
            <a:picLocks noChangeAspect="1" noChangeArrowheads="1"/>
          </p:cNvPicPr>
          <p:nvPr/>
        </p:nvPicPr>
        <p:blipFill>
          <a:blip r:embed="rId4" cstate="print"/>
          <a:srcRect/>
          <a:stretch>
            <a:fillRect/>
          </a:stretch>
        </p:blipFill>
        <p:spPr bwMode="auto">
          <a:xfrm>
            <a:off x="1219200" y="4191000"/>
            <a:ext cx="598488" cy="615950"/>
          </a:xfrm>
          <a:prstGeom prst="rect">
            <a:avLst/>
          </a:prstGeom>
          <a:noFill/>
          <a:ln w="9525">
            <a:noFill/>
            <a:miter lim="800000"/>
            <a:headEnd/>
            <a:tailEnd/>
          </a:ln>
        </p:spPr>
      </p:pic>
      <p:sp>
        <p:nvSpPr>
          <p:cNvPr id="8" name="Стрелка вправо 7"/>
          <p:cNvSpPr/>
          <p:nvPr/>
        </p:nvSpPr>
        <p:spPr>
          <a:xfrm rot="12332867" flipV="1">
            <a:off x="1288144" y="3319919"/>
            <a:ext cx="576262" cy="96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5486400" y="3962400"/>
            <a:ext cx="3657600" cy="707886"/>
          </a:xfrm>
          <a:prstGeom prst="rect">
            <a:avLst/>
          </a:prstGeom>
          <a:ln>
            <a:solidFill>
              <a:schemeClr val="tx1"/>
            </a:solidFill>
          </a:ln>
        </p:spPr>
        <p:txBody>
          <a:bodyPr wrap="square">
            <a:spAutoFit/>
          </a:bodyPr>
          <a:lstStyle/>
          <a:p>
            <a:pPr algn="r">
              <a:defRPr/>
            </a:pP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N</a:t>
            </a:r>
            <a:r>
              <a:rPr lang="en-US" sz="2000" b="1" baseline="-25000" dirty="0">
                <a:effectLst>
                  <a:outerShdw blurRad="38100" dist="38100" dir="2700000" algn="tl">
                    <a:srgbClr val="000000">
                      <a:alpha val="43137"/>
                    </a:srgbClr>
                  </a:outerShdw>
                </a:effectLst>
                <a:latin typeface="Times New Roman" pitchFamily="18" charset="0"/>
                <a:cs typeface="Times New Roman" pitchFamily="18" charset="0"/>
              </a:rPr>
              <a:t>HS</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a:t>
            </a:r>
            <a:r>
              <a:rPr lang="ru-RU" sz="2000" b="1"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C</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N</a:t>
            </a:r>
            <a:r>
              <a:rPr lang="ru-RU" sz="2000" b="1" baseline="-25000" dirty="0">
                <a:effectLst>
                  <a:outerShdw blurRad="38100" dist="38100" dir="2700000" algn="tl">
                    <a:srgbClr val="000000">
                      <a:alpha val="43137"/>
                    </a:srgbClr>
                  </a:outerShdw>
                </a:effectLst>
                <a:latin typeface="Times New Roman" pitchFamily="18" charset="0"/>
                <a:cs typeface="Times New Roman" pitchFamily="18" charset="0"/>
              </a:rPr>
              <a:t>8</a:t>
            </a:r>
            <a:r>
              <a:rPr lang="en-US" sz="2000" b="1" baseline="-25000" dirty="0">
                <a:effectLst>
                  <a:outerShdw blurRad="38100" dist="38100" dir="2700000" algn="tl">
                    <a:srgbClr val="000000">
                      <a:alpha val="43137"/>
                    </a:srgbClr>
                  </a:outerShdw>
                </a:effectLst>
                <a:latin typeface="Times New Roman" pitchFamily="18" charset="0"/>
                <a:cs typeface="Times New Roman" pitchFamily="18" charset="0"/>
              </a:rPr>
              <a:t>Be</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a:t>
            </a:r>
            <a:r>
              <a:rPr lang="ru-RU" sz="2000" b="1"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C</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 = 0.36 ±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0.06</a:t>
            </a:r>
            <a:endParaRPr lang="en-US" sz="2000" b="1" dirty="0">
              <a:effectLst>
                <a:outerShdw blurRad="38100" dist="38100" dir="2700000" algn="tl">
                  <a:srgbClr val="000000">
                    <a:alpha val="43137"/>
                  </a:srgbClr>
                </a:outerShdw>
              </a:effectLst>
              <a:latin typeface="Times New Roman" pitchFamily="18" charset="0"/>
              <a:cs typeface="Times New Roman" pitchFamily="18" charset="0"/>
            </a:endParaRPr>
          </a:p>
          <a:p>
            <a:pPr algn="r">
              <a:defRPr/>
            </a:pP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N</a:t>
            </a:r>
            <a:r>
              <a:rPr lang="en-US" sz="2000" b="1" baseline="-25000" dirty="0">
                <a:effectLst>
                  <a:outerShdw blurRad="38100" dist="38100" dir="2700000" algn="tl">
                    <a:srgbClr val="000000">
                      <a:alpha val="43137"/>
                    </a:srgbClr>
                  </a:outerShdw>
                </a:effectLst>
                <a:latin typeface="Times New Roman" pitchFamily="18" charset="0"/>
                <a:cs typeface="Times New Roman" pitchFamily="18" charset="0"/>
              </a:rPr>
              <a:t>HS</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a:t>
            </a:r>
            <a:r>
              <a:rPr lang="ru-RU" sz="2000" b="1" baseline="30000" dirty="0">
                <a:effectLst>
                  <a:outerShdw blurRad="38100" dist="38100" dir="2700000" algn="tl">
                    <a:srgbClr val="000000">
                      <a:alpha val="43137"/>
                    </a:srgbClr>
                  </a:outerShdw>
                </a:effectLst>
                <a:latin typeface="Times New Roman" pitchFamily="18" charset="0"/>
                <a:cs typeface="Times New Roman" pitchFamily="18" charset="0"/>
              </a:rPr>
              <a:t>16</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O</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N</a:t>
            </a:r>
            <a:r>
              <a:rPr lang="ru-RU" sz="2000" b="1" baseline="-25000" dirty="0">
                <a:effectLst>
                  <a:outerShdw blurRad="38100" dist="38100" dir="2700000" algn="tl">
                    <a:srgbClr val="000000">
                      <a:alpha val="43137"/>
                    </a:srgbClr>
                  </a:outerShdw>
                </a:effectLst>
                <a:latin typeface="Times New Roman" pitchFamily="18" charset="0"/>
                <a:cs typeface="Times New Roman" pitchFamily="18" charset="0"/>
              </a:rPr>
              <a:t>8</a:t>
            </a:r>
            <a:r>
              <a:rPr lang="en-US" sz="2000" b="1" baseline="-25000" dirty="0">
                <a:effectLst>
                  <a:outerShdw blurRad="38100" dist="38100" dir="2700000" algn="tl">
                    <a:srgbClr val="000000">
                      <a:alpha val="43137"/>
                    </a:srgbClr>
                  </a:outerShdw>
                </a:effectLst>
                <a:latin typeface="Times New Roman" pitchFamily="18" charset="0"/>
                <a:cs typeface="Times New Roman" pitchFamily="18" charset="0"/>
              </a:rPr>
              <a:t>Be</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a:t>
            </a:r>
            <a:r>
              <a:rPr lang="ru-RU" sz="2000" b="1" baseline="30000" dirty="0">
                <a:effectLst>
                  <a:outerShdw blurRad="38100" dist="38100" dir="2700000" algn="tl">
                    <a:srgbClr val="000000">
                      <a:alpha val="43137"/>
                    </a:srgbClr>
                  </a:outerShdw>
                </a:effectLst>
                <a:latin typeface="Times New Roman" pitchFamily="18" charset="0"/>
                <a:cs typeface="Times New Roman" pitchFamily="18" charset="0"/>
              </a:rPr>
              <a:t>16</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O</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 = 0.35 ±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0.04</a:t>
            </a:r>
            <a:endParaRPr lang="ru-RU"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Прямоугольник 8"/>
          <p:cNvSpPr/>
          <p:nvPr/>
        </p:nvSpPr>
        <p:spPr>
          <a:xfrm>
            <a:off x="228600" y="0"/>
            <a:ext cx="8763000" cy="707886"/>
          </a:xfrm>
          <a:prstGeom prst="rect">
            <a:avLst/>
          </a:prstGeom>
          <a:ln>
            <a:solidFill>
              <a:schemeClr val="tx1"/>
            </a:solidFill>
          </a:ln>
        </p:spPr>
        <p:txBody>
          <a:bodyPr wrap="square">
            <a:spAutoFit/>
          </a:bodyPr>
          <a:lstStyle/>
          <a:p>
            <a:pPr algn="ctr"/>
            <a:r>
              <a:rPr lang="en-US" sz="40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C(0</a:t>
            </a:r>
            <a:r>
              <a:rPr lang="en-US" sz="40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4000" b="1" baseline="-25000"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in 641 “white” stars </a:t>
            </a:r>
            <a:r>
              <a:rPr lang="en-US" sz="40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O </a:t>
            </a:r>
            <a:r>
              <a:rPr lang="el-GR" sz="40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4</a:t>
            </a:r>
            <a:r>
              <a:rPr lang="el-GR" sz="4000" b="1" dirty="0" smtClean="0">
                <a:effectLst>
                  <a:outerShdw blurRad="38100" dist="38100" dir="2700000" algn="tl">
                    <a:srgbClr val="000000">
                      <a:alpha val="43137"/>
                    </a:srgbClr>
                  </a:outerShdw>
                </a:effectLst>
                <a:latin typeface="Times New Roman" pitchFamily="18" charset="0"/>
                <a:cs typeface="Times New Roman" pitchFamily="18" charset="0"/>
              </a:rPr>
              <a:t>α</a:t>
            </a:r>
            <a:endParaRPr lang="ru-RU" sz="4000" dirty="0"/>
          </a:p>
        </p:txBody>
      </p:sp>
      <p:sp>
        <p:nvSpPr>
          <p:cNvPr id="11" name="TextBox 10"/>
          <p:cNvSpPr txBox="1"/>
          <p:nvPr/>
        </p:nvSpPr>
        <p:spPr>
          <a:xfrm>
            <a:off x="7391400" y="4724400"/>
            <a:ext cx="1653017" cy="523220"/>
          </a:xfrm>
          <a:prstGeom prst="rect">
            <a:avLst/>
          </a:prstGeom>
          <a:noFill/>
          <a:ln>
            <a:solidFill>
              <a:schemeClr val="tx1"/>
            </a:solidFill>
          </a:ln>
        </p:spPr>
        <p:txBody>
          <a:bodyPr wrap="none" rtlCol="0">
            <a:spAutoFit/>
          </a:bodyPr>
          <a:lstStyle/>
          <a:p>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2800" b="1" baseline="-25000" dirty="0" smtClean="0">
                <a:effectLst>
                  <a:outerShdw blurRad="38100" dist="38100" dir="2700000" algn="tl">
                    <a:srgbClr val="000000">
                      <a:alpha val="43137"/>
                    </a:srgbClr>
                  </a:outerShdw>
                </a:effectLst>
                <a:latin typeface="Times New Roman" pitchFamily="18" charset="0"/>
                <a:cs typeface="Times New Roman" pitchFamily="18" charset="0"/>
              </a:rPr>
              <a:t>3</a:t>
            </a:r>
            <a:r>
              <a:rPr lang="el-GR" sz="2800" b="1" baseline="-25000" dirty="0" smtClean="0">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MeV</a:t>
            </a:r>
            <a:endParaRPr lang="ru-RU"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 name="Рисунок 9"/>
          <p:cNvPicPr/>
          <p:nvPr/>
        </p:nvPicPr>
        <p:blipFill>
          <a:blip r:embed="rId5" cstate="print"/>
          <a:srcRect l="19844" t="20505" r="60973" b="25051"/>
          <a:stretch>
            <a:fillRect/>
          </a:stretch>
        </p:blipFill>
        <p:spPr bwMode="auto">
          <a:xfrm>
            <a:off x="8077200" y="762000"/>
            <a:ext cx="10668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5"/>
          <p:cNvPicPr>
            <a:picLocks noChangeAspect="1" noChangeArrowheads="1"/>
          </p:cNvPicPr>
          <p:nvPr/>
        </p:nvPicPr>
        <p:blipFill>
          <a:blip r:embed="rId2" cstate="print"/>
          <a:srcRect l="10894" r="5084" b="9524"/>
          <a:stretch>
            <a:fillRect/>
          </a:stretch>
        </p:blipFill>
        <p:spPr bwMode="auto">
          <a:xfrm>
            <a:off x="0" y="0"/>
            <a:ext cx="9144000" cy="6665805"/>
          </a:xfrm>
          <a:prstGeom prst="rect">
            <a:avLst/>
          </a:prstGeom>
          <a:noFill/>
          <a:ln w="9525">
            <a:noFill/>
            <a:miter lim="800000"/>
            <a:headEnd/>
            <a:tailEnd/>
          </a:ln>
        </p:spPr>
      </p:pic>
      <p:pic>
        <p:nvPicPr>
          <p:cNvPr id="15367" name="Picture 5" descr="C:\Pavel\USERS\Pavel\PPT\Balls\He4.jpg"/>
          <p:cNvPicPr>
            <a:picLocks noChangeAspect="1" noChangeArrowheads="1"/>
          </p:cNvPicPr>
          <p:nvPr/>
        </p:nvPicPr>
        <p:blipFill>
          <a:blip r:embed="rId3" cstate="print"/>
          <a:srcRect/>
          <a:stretch>
            <a:fillRect/>
          </a:stretch>
        </p:blipFill>
        <p:spPr bwMode="auto">
          <a:xfrm>
            <a:off x="6248400" y="1219200"/>
            <a:ext cx="377825" cy="366713"/>
          </a:xfrm>
          <a:prstGeom prst="rect">
            <a:avLst/>
          </a:prstGeom>
          <a:noFill/>
          <a:ln w="9525">
            <a:noFill/>
            <a:miter lim="800000"/>
            <a:headEnd/>
            <a:tailEnd/>
          </a:ln>
        </p:spPr>
      </p:pic>
      <p:pic>
        <p:nvPicPr>
          <p:cNvPr id="15368" name="Picture 5" descr="C:\Pavel\USERS\Pavel\PPT\Balls\He4.jpg"/>
          <p:cNvPicPr>
            <a:picLocks noChangeAspect="1" noChangeArrowheads="1"/>
          </p:cNvPicPr>
          <p:nvPr/>
        </p:nvPicPr>
        <p:blipFill>
          <a:blip r:embed="rId3" cstate="print"/>
          <a:srcRect/>
          <a:stretch>
            <a:fillRect/>
          </a:stretch>
        </p:blipFill>
        <p:spPr bwMode="auto">
          <a:xfrm>
            <a:off x="7010400" y="1143000"/>
            <a:ext cx="376237" cy="366713"/>
          </a:xfrm>
          <a:prstGeom prst="rect">
            <a:avLst/>
          </a:prstGeom>
          <a:noFill/>
          <a:ln w="9525">
            <a:noFill/>
            <a:miter lim="800000"/>
            <a:headEnd/>
            <a:tailEnd/>
          </a:ln>
        </p:spPr>
      </p:pic>
      <p:pic>
        <p:nvPicPr>
          <p:cNvPr id="15369" name="Picture 5" descr="C:\Pavel\USERS\Pavel\PPT\Balls\He4.jpg"/>
          <p:cNvPicPr>
            <a:picLocks noChangeAspect="1" noChangeArrowheads="1"/>
          </p:cNvPicPr>
          <p:nvPr/>
        </p:nvPicPr>
        <p:blipFill>
          <a:blip r:embed="rId3" cstate="print"/>
          <a:srcRect/>
          <a:stretch>
            <a:fillRect/>
          </a:stretch>
        </p:blipFill>
        <p:spPr bwMode="auto">
          <a:xfrm>
            <a:off x="7239000" y="838200"/>
            <a:ext cx="376238" cy="366712"/>
          </a:xfrm>
          <a:prstGeom prst="rect">
            <a:avLst/>
          </a:prstGeom>
          <a:noFill/>
          <a:ln w="9525">
            <a:noFill/>
            <a:miter lim="800000"/>
            <a:headEnd/>
            <a:tailEnd/>
          </a:ln>
        </p:spPr>
      </p:pic>
      <p:pic>
        <p:nvPicPr>
          <p:cNvPr id="15370" name="Picture 5" descr="C:\Pavel\USERS\Pavel\PPT\Balls\He4.jpg"/>
          <p:cNvPicPr>
            <a:picLocks noChangeAspect="1" noChangeArrowheads="1"/>
          </p:cNvPicPr>
          <p:nvPr/>
        </p:nvPicPr>
        <p:blipFill>
          <a:blip r:embed="rId3" cstate="print"/>
          <a:srcRect/>
          <a:stretch>
            <a:fillRect/>
          </a:stretch>
        </p:blipFill>
        <p:spPr bwMode="auto">
          <a:xfrm>
            <a:off x="6781800" y="838200"/>
            <a:ext cx="376238" cy="368300"/>
          </a:xfrm>
          <a:prstGeom prst="rect">
            <a:avLst/>
          </a:prstGeom>
          <a:noFill/>
          <a:ln w="9525">
            <a:noFill/>
            <a:miter lim="800000"/>
            <a:headEnd/>
            <a:tailEnd/>
          </a:ln>
        </p:spPr>
      </p:pic>
      <p:sp>
        <p:nvSpPr>
          <p:cNvPr id="13" name="Овал 12"/>
          <p:cNvSpPr/>
          <p:nvPr/>
        </p:nvSpPr>
        <p:spPr>
          <a:xfrm>
            <a:off x="6705600" y="685800"/>
            <a:ext cx="990600" cy="914400"/>
          </a:xfrm>
          <a:prstGeom prst="ellipse">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Стрелка вниз 13"/>
          <p:cNvSpPr/>
          <p:nvPr/>
        </p:nvSpPr>
        <p:spPr>
          <a:xfrm>
            <a:off x="762000" y="3581400"/>
            <a:ext cx="71437" cy="1655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TextBox 15"/>
          <p:cNvSpPr txBox="1"/>
          <p:nvPr/>
        </p:nvSpPr>
        <p:spPr>
          <a:xfrm>
            <a:off x="6705600" y="4038600"/>
            <a:ext cx="2286000" cy="707886"/>
          </a:xfrm>
          <a:prstGeom prst="rect">
            <a:avLst/>
          </a:prstGeom>
          <a:noFill/>
          <a:ln>
            <a:solidFill>
              <a:schemeClr val="tx1"/>
            </a:solidFill>
          </a:ln>
        </p:spPr>
        <p:txBody>
          <a:bodyPr wrap="square" rtlCol="0">
            <a:spAutoFit/>
          </a:bodyPr>
          <a:lstStyle/>
          <a:p>
            <a:r>
              <a:rPr lang="en-US" sz="40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4000" b="1" baseline="-25000" dirty="0" smtClean="0">
                <a:effectLst>
                  <a:outerShdw blurRad="38100" dist="38100" dir="2700000" algn="tl">
                    <a:srgbClr val="000000">
                      <a:alpha val="43137"/>
                    </a:srgbClr>
                  </a:outerShdw>
                </a:effectLst>
                <a:latin typeface="Times New Roman" pitchFamily="18" charset="0"/>
                <a:cs typeface="Times New Roman" pitchFamily="18" charset="0"/>
              </a:rPr>
              <a:t>4</a:t>
            </a:r>
            <a:r>
              <a:rPr lang="el-GR" sz="4000" b="1" baseline="-25000" dirty="0" smtClean="0">
                <a:effectLst>
                  <a:outerShdw blurRad="38100" dist="38100" dir="2700000" algn="tl">
                    <a:srgbClr val="000000">
                      <a:alpha val="43137"/>
                    </a:srgbClr>
                  </a:outerShdw>
                </a:effectLst>
                <a:latin typeface="Times New Roman" pitchFamily="18" charset="0"/>
                <a:cs typeface="Times New Roman" pitchFamily="18" charset="0"/>
              </a:rPr>
              <a:t>α</a:t>
            </a:r>
            <a:r>
              <a:rPr lang="en-US" sz="4000" b="1" baseline="-25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MeV</a:t>
            </a:r>
            <a:endParaRPr lang="ru-RU" sz="4000" b="1" baseline="-25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 name="Рисунок 10"/>
          <p:cNvPicPr/>
          <p:nvPr/>
        </p:nvPicPr>
        <p:blipFill>
          <a:blip r:embed="rId4" cstate="print"/>
          <a:srcRect l="47552" t="10606" r="31134" b="15152"/>
          <a:stretch>
            <a:fillRect/>
          </a:stretch>
        </p:blipFill>
        <p:spPr bwMode="auto">
          <a:xfrm>
            <a:off x="685800" y="152400"/>
            <a:ext cx="914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l="34783" t="16159" b="7085"/>
          <a:stretch>
            <a:fillRect/>
          </a:stretch>
        </p:blipFill>
        <p:spPr bwMode="auto">
          <a:xfrm>
            <a:off x="228600" y="990601"/>
            <a:ext cx="4572000" cy="3860801"/>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l="7500" t="10326" b="4847"/>
          <a:stretch>
            <a:fillRect/>
          </a:stretch>
        </p:blipFill>
        <p:spPr bwMode="auto">
          <a:xfrm>
            <a:off x="5486400" y="1828800"/>
            <a:ext cx="2980509" cy="2819400"/>
          </a:xfrm>
          <a:prstGeom prst="rect">
            <a:avLst/>
          </a:prstGeom>
          <a:noFill/>
          <a:ln w="9525">
            <a:noFill/>
            <a:miter lim="800000"/>
            <a:headEnd/>
            <a:tailEnd/>
          </a:ln>
        </p:spPr>
      </p:pic>
      <p:sp>
        <p:nvSpPr>
          <p:cNvPr id="9" name="TextBox 8"/>
          <p:cNvSpPr txBox="1"/>
          <p:nvPr/>
        </p:nvSpPr>
        <p:spPr>
          <a:xfrm>
            <a:off x="6553200" y="4267200"/>
            <a:ext cx="290464" cy="369332"/>
          </a:xfrm>
          <a:prstGeom prst="rect">
            <a:avLst/>
          </a:prstGeom>
          <a:noFill/>
        </p:spPr>
        <p:txBody>
          <a:bodyPr wrap="none" rtlCol="0">
            <a:spAutoFit/>
          </a:bodyPr>
          <a:lstStyle/>
          <a:p>
            <a:r>
              <a:rPr lang="ru-RU" dirty="0" smtClean="0"/>
              <a:t>  </a:t>
            </a:r>
            <a:endParaRPr lang="ru-RU" dirty="0"/>
          </a:p>
        </p:txBody>
      </p:sp>
      <p:sp>
        <p:nvSpPr>
          <p:cNvPr id="10" name="TextBox 9"/>
          <p:cNvSpPr txBox="1"/>
          <p:nvPr/>
        </p:nvSpPr>
        <p:spPr>
          <a:xfrm>
            <a:off x="228600" y="228600"/>
            <a:ext cx="290464" cy="369332"/>
          </a:xfrm>
          <a:prstGeom prst="rect">
            <a:avLst/>
          </a:prstGeom>
          <a:noFill/>
        </p:spPr>
        <p:txBody>
          <a:bodyPr wrap="none" rtlCol="0">
            <a:spAutoFit/>
          </a:bodyPr>
          <a:lstStyle/>
          <a:p>
            <a:r>
              <a:rPr lang="ru-RU" dirty="0" smtClean="0"/>
              <a:t>  </a:t>
            </a:r>
            <a:endParaRPr lang="ru-RU" dirty="0"/>
          </a:p>
        </p:txBody>
      </p:sp>
      <p:sp>
        <p:nvSpPr>
          <p:cNvPr id="11" name="TextBox 10"/>
          <p:cNvSpPr txBox="1"/>
          <p:nvPr/>
        </p:nvSpPr>
        <p:spPr>
          <a:xfrm>
            <a:off x="0" y="1066800"/>
            <a:ext cx="290464" cy="369332"/>
          </a:xfrm>
          <a:prstGeom prst="rect">
            <a:avLst/>
          </a:prstGeom>
          <a:solidFill>
            <a:schemeClr val="bg1"/>
          </a:solidFill>
        </p:spPr>
        <p:txBody>
          <a:bodyPr wrap="square" rtlCol="0">
            <a:spAutoFit/>
          </a:bodyPr>
          <a:lstStyle/>
          <a:p>
            <a:r>
              <a:rPr lang="ru-RU" dirty="0" smtClean="0"/>
              <a:t>  </a:t>
            </a:r>
            <a:endParaRPr lang="ru-RU" dirty="0"/>
          </a:p>
        </p:txBody>
      </p:sp>
      <p:sp>
        <p:nvSpPr>
          <p:cNvPr id="12" name="TextBox 11"/>
          <p:cNvSpPr txBox="1"/>
          <p:nvPr/>
        </p:nvSpPr>
        <p:spPr>
          <a:xfrm>
            <a:off x="0" y="2971800"/>
            <a:ext cx="290464" cy="369332"/>
          </a:xfrm>
          <a:prstGeom prst="rect">
            <a:avLst/>
          </a:prstGeom>
          <a:solidFill>
            <a:schemeClr val="bg1"/>
          </a:solidFill>
        </p:spPr>
        <p:txBody>
          <a:bodyPr wrap="none" rtlCol="0">
            <a:spAutoFit/>
          </a:bodyPr>
          <a:lstStyle/>
          <a:p>
            <a:r>
              <a:rPr lang="ru-RU" dirty="0" smtClean="0"/>
              <a:t>  </a:t>
            </a:r>
            <a:endParaRPr lang="ru-RU" dirty="0"/>
          </a:p>
        </p:txBody>
      </p:sp>
      <p:sp>
        <p:nvSpPr>
          <p:cNvPr id="13" name="TextBox 12"/>
          <p:cNvSpPr txBox="1"/>
          <p:nvPr/>
        </p:nvSpPr>
        <p:spPr>
          <a:xfrm>
            <a:off x="0" y="4267200"/>
            <a:ext cx="290464" cy="369332"/>
          </a:xfrm>
          <a:prstGeom prst="rect">
            <a:avLst/>
          </a:prstGeom>
          <a:solidFill>
            <a:schemeClr val="bg1"/>
          </a:solidFill>
        </p:spPr>
        <p:txBody>
          <a:bodyPr wrap="none" rtlCol="0">
            <a:spAutoFit/>
          </a:bodyPr>
          <a:lstStyle/>
          <a:p>
            <a:r>
              <a:rPr lang="ru-RU" dirty="0" smtClean="0"/>
              <a:t>  </a:t>
            </a:r>
            <a:endParaRPr lang="ru-RU" dirty="0"/>
          </a:p>
        </p:txBody>
      </p:sp>
      <p:sp>
        <p:nvSpPr>
          <p:cNvPr id="15" name="TextBox 14"/>
          <p:cNvSpPr txBox="1"/>
          <p:nvPr/>
        </p:nvSpPr>
        <p:spPr>
          <a:xfrm>
            <a:off x="5257800" y="990600"/>
            <a:ext cx="3606500" cy="769441"/>
          </a:xfrm>
          <a:prstGeom prst="rect">
            <a:avLst/>
          </a:prstGeom>
          <a:solidFill>
            <a:schemeClr val="tx1"/>
          </a:solidFill>
          <a:ln>
            <a:solidFill>
              <a:schemeClr val="tx1"/>
            </a:solidFill>
          </a:ln>
        </p:spPr>
        <p:txBody>
          <a:bodyPr wrap="none" rtlCol="0">
            <a:spAutoFit/>
          </a:bodyPr>
          <a:lstStyle/>
          <a:p>
            <a:r>
              <a:rPr lang="en-US" sz="4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Just 296 keV</a:t>
            </a:r>
            <a:r>
              <a:rPr lang="ru-RU" sz="4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sz="4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TextBox 15"/>
          <p:cNvSpPr txBox="1"/>
          <p:nvPr/>
        </p:nvSpPr>
        <p:spPr>
          <a:xfrm>
            <a:off x="152400" y="228600"/>
            <a:ext cx="5298117" cy="646331"/>
          </a:xfrm>
          <a:prstGeom prst="rect">
            <a:avLst/>
          </a:prstGeom>
          <a:solidFill>
            <a:schemeClr val="tx1"/>
          </a:solidFill>
          <a:ln>
            <a:solidFill>
              <a:schemeClr val="tx1"/>
            </a:solidFill>
          </a:ln>
        </p:spPr>
        <p:txBody>
          <a:bodyPr wrap="none" rtlCol="0">
            <a:spAutoFit/>
          </a:bodyPr>
          <a:lstStyle/>
          <a:p>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15.095 keV</a:t>
            </a:r>
            <a:r>
              <a:rPr lang="ru-RU"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l-GR"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Γ</a:t>
            </a: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 165 keV </a:t>
            </a:r>
            <a:endParaRPr lang="ru-RU" sz="36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Прямоугольник 13"/>
          <p:cNvSpPr/>
          <p:nvPr/>
        </p:nvSpPr>
        <p:spPr>
          <a:xfrm>
            <a:off x="0" y="4826675"/>
            <a:ext cx="9144000" cy="2031325"/>
          </a:xfrm>
          <a:prstGeom prst="rect">
            <a:avLst/>
          </a:prstGeom>
          <a:solidFill>
            <a:schemeClr val="tx1"/>
          </a:solidFill>
        </p:spPr>
        <p:txBody>
          <a:bodyPr wrap="square">
            <a:spAutoFit/>
          </a:bodyPr>
          <a:lstStyle/>
          <a:p>
            <a:pPr algn="just"/>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search for the decay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6</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 is important in the context of nuclear astrophysical synthesis of the isotope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 It can serve as an alternative to the fusion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8</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Be(0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 →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with the formation of </a:t>
            </a:r>
            <a:r>
              <a:rPr lang="en-US" b="1"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a:t>
            </a:r>
            <a:r>
              <a:rPr lang="en-US" b="1" baseline="30000"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a:t>
            </a:r>
            <a:r>
              <a:rPr lang="ru-RU"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pairs or 2γ-decay 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 2</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 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with a probability of 1/2500. In the case of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6</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 one of the α-particles in the quartet serves as a kind of catalyst, removing the need for an electromagnetic transition. The coexistence of the decays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 and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 within the 165 keV width of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6</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cannot be ruled out.</a:t>
            </a:r>
            <a:endParaRPr lang="ru-RU"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Павел\Desktop\Nucleus-2025\QaC_zoom15_16062025_fit.gif"/>
          <p:cNvPicPr>
            <a:picLocks noChangeAspect="1" noChangeArrowheads="1"/>
          </p:cNvPicPr>
          <p:nvPr/>
        </p:nvPicPr>
        <p:blipFill>
          <a:blip r:embed="rId2" cstate="print"/>
          <a:srcRect l="9412" t="5596" r="7059" b="8851"/>
          <a:stretch>
            <a:fillRect/>
          </a:stretch>
        </p:blipFill>
        <p:spPr bwMode="auto">
          <a:xfrm>
            <a:off x="418940" y="1142999"/>
            <a:ext cx="7436213" cy="5410201"/>
          </a:xfrm>
          <a:prstGeom prst="rect">
            <a:avLst/>
          </a:prstGeom>
          <a:noFill/>
        </p:spPr>
      </p:pic>
      <p:pic>
        <p:nvPicPr>
          <p:cNvPr id="41987" name="Picture 2"/>
          <p:cNvPicPr>
            <a:picLocks noChangeAspect="1" noChangeArrowheads="1"/>
          </p:cNvPicPr>
          <p:nvPr/>
        </p:nvPicPr>
        <p:blipFill>
          <a:blip r:embed="rId3" cstate="print"/>
          <a:srcRect b="78246"/>
          <a:stretch>
            <a:fillRect/>
          </a:stretch>
        </p:blipFill>
        <p:spPr bwMode="auto">
          <a:xfrm>
            <a:off x="0" y="0"/>
            <a:ext cx="9144000" cy="838200"/>
          </a:xfrm>
          <a:prstGeom prst="rect">
            <a:avLst/>
          </a:prstGeom>
          <a:noFill/>
          <a:ln w="9525">
            <a:noFill/>
            <a:miter lim="800000"/>
            <a:headEnd/>
            <a:tailEnd/>
          </a:ln>
        </p:spPr>
      </p:pic>
      <p:sp useBgFill="1">
        <p:nvSpPr>
          <p:cNvPr id="4" name="Прямоугольник 3"/>
          <p:cNvSpPr/>
          <p:nvPr/>
        </p:nvSpPr>
        <p:spPr>
          <a:xfrm>
            <a:off x="304800" y="914400"/>
            <a:ext cx="8682762" cy="584775"/>
          </a:xfrm>
          <a:prstGeom prst="rect">
            <a:avLst/>
          </a:prstGeom>
          <a:ln>
            <a:solidFill>
              <a:schemeClr val="tx1"/>
            </a:solidFill>
          </a:ln>
        </p:spPr>
        <p:txBody>
          <a:bodyPr wrap="none">
            <a:spAutoFit/>
          </a:bodyPr>
          <a:lstStyle/>
          <a:p>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O(0</a:t>
            </a:r>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3200" b="1" baseline="-25000" dirty="0" smtClean="0">
                <a:effectLst>
                  <a:outerShdw blurRad="38100" dist="38100" dir="2700000" algn="tl">
                    <a:srgbClr val="000000">
                      <a:alpha val="43137"/>
                    </a:srgbClr>
                  </a:outerShdw>
                </a:effectLst>
                <a:latin typeface="Times New Roman" pitchFamily="18" charset="0"/>
                <a:cs typeface="Times New Roman" pitchFamily="18" charset="0"/>
              </a:rPr>
              <a:t>6</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in </a:t>
            </a:r>
            <a:r>
              <a:rPr lang="en-US"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O (4.5 GeV/</a:t>
            </a:r>
            <a:r>
              <a:rPr lang="en-US" sz="3200" b="1" i="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per nucleon</a:t>
            </a:r>
            <a:r>
              <a:rPr lang="en-US" sz="32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l-GR" sz="32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2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l-GR" sz="3200" b="1" dirty="0" smtClean="0">
                <a:effectLst>
                  <a:outerShdw blurRad="38100" dist="38100" dir="2700000" algn="tl">
                    <a:srgbClr val="000000">
                      <a:alpha val="43137"/>
                    </a:srgbClr>
                  </a:outerShdw>
                </a:effectLst>
                <a:latin typeface="Times New Roman" pitchFamily="18" charset="0"/>
                <a:cs typeface="Times New Roman" pitchFamily="18" charset="0"/>
              </a:rPr>
              <a:t>α</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3200" dirty="0"/>
          </a:p>
        </p:txBody>
      </p:sp>
      <p:sp>
        <p:nvSpPr>
          <p:cNvPr id="8" name="Прямоугольник 7"/>
          <p:cNvSpPr/>
          <p:nvPr/>
        </p:nvSpPr>
        <p:spPr>
          <a:xfrm>
            <a:off x="3505200" y="4724400"/>
            <a:ext cx="5003677" cy="400110"/>
          </a:xfrm>
          <a:prstGeom prst="rect">
            <a:avLst/>
          </a:prstGeom>
          <a:ln>
            <a:solidFill>
              <a:schemeClr val="tx1"/>
            </a:solidFill>
          </a:ln>
        </p:spPr>
        <p:txBody>
          <a:bodyPr wrap="none">
            <a:spAutoFit/>
          </a:bodyPr>
          <a:lstStyle/>
          <a:p>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2000" b="1" baseline="-25000" dirty="0" smtClean="0">
                <a:effectLst>
                  <a:outerShdw blurRad="38100" dist="38100" dir="2700000" algn="tl">
                    <a:srgbClr val="000000">
                      <a:alpha val="43137"/>
                    </a:srgbClr>
                  </a:outerShdw>
                </a:effectLst>
                <a:latin typeface="Times New Roman" pitchFamily="18" charset="0"/>
                <a:cs typeface="Times New Roman" pitchFamily="18" charset="0"/>
              </a:rPr>
              <a:t>12Cα</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 15.1 ±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0.2</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MeV RMS 0.6 MeV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2000" dirty="0"/>
          </a:p>
        </p:txBody>
      </p:sp>
      <p:sp useBgFill="1">
        <p:nvSpPr>
          <p:cNvPr id="7" name="Прямоугольник 6"/>
          <p:cNvSpPr/>
          <p:nvPr/>
        </p:nvSpPr>
        <p:spPr>
          <a:xfrm>
            <a:off x="6477000" y="5181601"/>
            <a:ext cx="2438400" cy="646331"/>
          </a:xfrm>
          <a:prstGeom prst="rect">
            <a:avLst/>
          </a:prstGeom>
          <a:ln>
            <a:solidFill>
              <a:schemeClr val="tx1"/>
            </a:solidFill>
          </a:ln>
        </p:spPr>
        <p:txBody>
          <a:bodyPr wrap="square">
            <a:spAutoFit/>
          </a:bodyPr>
          <a:lstStyle/>
          <a:p>
            <a:pPr algn="r"/>
            <a:r>
              <a:rPr lang="en-US" sz="3600" b="1" i="1" dirty="0" smtClean="0">
                <a:effectLst>
                  <a:outerShdw blurRad="38100" dist="38100" dir="2700000" algn="tl">
                    <a:srgbClr val="000000">
                      <a:alpha val="43137"/>
                    </a:srgbClr>
                  </a:outerShdw>
                </a:effectLst>
                <a:latin typeface="Times New Roman" pitchFamily="18" charset="0"/>
                <a:cs typeface="Times New Roman" pitchFamily="18" charset="0"/>
              </a:rPr>
              <a:t>Q</a:t>
            </a:r>
            <a:r>
              <a:rPr lang="en-US" sz="3600" b="1" baseline="-25000" dirty="0" smtClean="0">
                <a:effectLst>
                  <a:outerShdw blurRad="38100" dist="38100" dir="2700000" algn="tl">
                    <a:srgbClr val="000000">
                      <a:alpha val="43137"/>
                    </a:srgbClr>
                  </a:outerShdw>
                </a:effectLst>
                <a:latin typeface="Times New Roman" pitchFamily="18" charset="0"/>
                <a:cs typeface="Times New Roman" pitchFamily="18" charset="0"/>
              </a:rPr>
              <a:t>12Cα</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MeV </a:t>
            </a:r>
            <a:endParaRPr lang="ru-RU"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lum bright="-24000" contrast="49000"/>
          </a:blip>
          <a:srcRect/>
          <a:stretch>
            <a:fillRect/>
          </a:stretch>
        </p:blipFill>
        <p:spPr bwMode="auto">
          <a:xfrm>
            <a:off x="0" y="228600"/>
            <a:ext cx="9144000" cy="4005883"/>
          </a:xfrm>
          <a:prstGeom prst="rect">
            <a:avLst/>
          </a:prstGeom>
          <a:noFill/>
          <a:ln w="9525">
            <a:noFill/>
            <a:miter lim="800000"/>
            <a:headEnd/>
            <a:tailEnd/>
          </a:ln>
        </p:spPr>
      </p:pic>
      <p:sp>
        <p:nvSpPr>
          <p:cNvPr id="6" name="Прямоугольник 5"/>
          <p:cNvSpPr/>
          <p:nvPr/>
        </p:nvSpPr>
        <p:spPr>
          <a:xfrm>
            <a:off x="0" y="4343400"/>
            <a:ext cx="9144000" cy="1631216"/>
          </a:xfrm>
          <a:prstGeom prst="rect">
            <a:avLst/>
          </a:prstGeom>
        </p:spPr>
        <p:txBody>
          <a:bodyPr wrap="square">
            <a:spAutoFit/>
          </a:bodyPr>
          <a:lstStyle/>
          <a:p>
            <a:pPr algn="just"/>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A 1-meter liquid hydrogen bubble chamber of JINR placed in a magnetic  provided measured 11000 interactions of </a:t>
            </a:r>
            <a:r>
              <a:rPr lang="en-US" sz="20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O nuclei at </a:t>
            </a:r>
            <a:r>
              <a:rPr lang="en-US" sz="2000" b="1" i="1" dirty="0" smtClean="0">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smtClean="0">
                <a:effectLst>
                  <a:outerShdw blurRad="38100" dist="38100" dir="2700000" algn="tl">
                    <a:srgbClr val="000000">
                      <a:alpha val="43137"/>
                    </a:srgbClr>
                  </a:outerShdw>
                </a:effectLst>
                <a:latin typeface="Times New Roman" pitchFamily="18" charset="0"/>
                <a:cs typeface="Times New Roman" pitchFamily="18" charset="0"/>
              </a:rPr>
              <a:t>0</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 3.25 GeV/</a:t>
            </a:r>
            <a:r>
              <a:rPr lang="en-US" sz="2000" b="1" i="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per nucleon with protons. To determine the charges of fragments, the equality to  9 of the sum of the charges is sufficient. Due to the approximate quantization </a:t>
            </a:r>
            <a:r>
              <a:rPr lang="en-US" sz="2000" b="1" i="1" dirty="0" err="1" smtClean="0">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smtClean="0">
                <a:effectLst>
                  <a:outerShdw blurRad="38100" dist="38100" dir="2700000" algn="tl">
                    <a:srgbClr val="000000">
                      <a:alpha val="43137"/>
                    </a:srgbClr>
                  </a:outerShdw>
                </a:effectLst>
                <a:latin typeface="Times New Roman" pitchFamily="18" charset="0"/>
                <a:cs typeface="Times New Roman" pitchFamily="18" charset="0"/>
              </a:rPr>
              <a:t>fr</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their mass numbers are determined by the ratios </a:t>
            </a:r>
            <a:r>
              <a:rPr lang="en-US" sz="2000" b="1" i="1" dirty="0" err="1" smtClean="0">
                <a:effectLst>
                  <a:outerShdw blurRad="38100" dist="38100" dir="2700000" algn="tl">
                    <a:srgbClr val="000000">
                      <a:alpha val="43137"/>
                    </a:srgbClr>
                  </a:outerShdw>
                </a:effectLst>
                <a:latin typeface="Times New Roman" pitchFamily="18" charset="0"/>
                <a:cs typeface="Times New Roman" pitchFamily="18" charset="0"/>
              </a:rPr>
              <a:t>P</a:t>
            </a:r>
            <a:r>
              <a:rPr lang="en-US" sz="2000" b="1" baseline="-25000" dirty="0" err="1" smtClean="0">
                <a:effectLst>
                  <a:outerShdw blurRad="38100" dist="38100" dir="2700000" algn="tl">
                    <a:srgbClr val="000000">
                      <a:alpha val="43137"/>
                    </a:srgbClr>
                  </a:outerShdw>
                </a:effectLst>
                <a:latin typeface="Times New Roman" pitchFamily="18" charset="0"/>
                <a:cs typeface="Times New Roman" pitchFamily="18" charset="0"/>
              </a:rPr>
              <a:t>fr</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000" b="1" i="1" dirty="0" smtClean="0">
                <a:effectLst>
                  <a:outerShdw blurRad="38100" dist="38100" dir="2700000" algn="tl">
                    <a:srgbClr val="000000">
                      <a:alpha val="43137"/>
                    </a:srgbClr>
                  </a:outerShdw>
                </a:effectLst>
                <a:latin typeface="Times New Roman" pitchFamily="18" charset="0"/>
                <a:cs typeface="Times New Roman" pitchFamily="18" charset="0"/>
              </a:rPr>
              <a:t> P</a:t>
            </a:r>
            <a:r>
              <a:rPr lang="en-US" sz="2000" b="1" baseline="-25000" dirty="0" smtClean="0">
                <a:effectLst>
                  <a:outerShdw blurRad="38100" dist="38100" dir="2700000" algn="tl">
                    <a:srgbClr val="000000">
                      <a:alpha val="43137"/>
                    </a:srgbClr>
                  </a:outerShdw>
                </a:effectLst>
                <a:latin typeface="Times New Roman" pitchFamily="18" charset="0"/>
                <a:cs typeface="Times New Roman" pitchFamily="18" charset="0"/>
              </a:rPr>
              <a:t>0</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7" name="Picture 3" descr="C:\Users\Zver\Desktop\Nucleus-2025_270625\Spb_Vasilievsky_Island_Twelve_Collegiums_asv2019-09.jpg"/>
          <p:cNvPicPr>
            <a:picLocks noChangeAspect="1" noChangeArrowheads="1"/>
          </p:cNvPicPr>
          <p:nvPr/>
        </p:nvPicPr>
        <p:blipFill>
          <a:blip r:embed="rId2" cstate="print"/>
          <a:srcRect l="16084" t="8738" b="9709"/>
          <a:stretch>
            <a:fillRect/>
          </a:stretch>
        </p:blipFill>
        <p:spPr bwMode="auto">
          <a:xfrm>
            <a:off x="0" y="1303907"/>
            <a:ext cx="9144000" cy="5554093"/>
          </a:xfrm>
          <a:prstGeom prst="rect">
            <a:avLst/>
          </a:prstGeom>
          <a:noFill/>
        </p:spPr>
      </p:pic>
      <p:pic>
        <p:nvPicPr>
          <p:cNvPr id="103426" name="Picture 2"/>
          <p:cNvPicPr>
            <a:picLocks noChangeAspect="1" noChangeArrowheads="1"/>
          </p:cNvPicPr>
          <p:nvPr/>
        </p:nvPicPr>
        <p:blipFill>
          <a:blip r:embed="rId3" cstate="print"/>
          <a:srcRect t="38889" r="25000" b="42222"/>
          <a:stretch>
            <a:fillRect/>
          </a:stretch>
        </p:blipFill>
        <p:spPr bwMode="auto">
          <a:xfrm>
            <a:off x="0" y="0"/>
            <a:ext cx="9144000" cy="1295400"/>
          </a:xfrm>
          <a:prstGeom prst="rect">
            <a:avLst/>
          </a:prstGeom>
          <a:noFill/>
          <a:ln w="9525">
            <a:noFill/>
            <a:miter lim="800000"/>
            <a:headEnd/>
            <a:tailEnd/>
          </a:ln>
        </p:spPr>
      </p:pic>
      <p:sp>
        <p:nvSpPr>
          <p:cNvPr id="4" name="Прямоугольник 3"/>
          <p:cNvSpPr/>
          <p:nvPr/>
        </p:nvSpPr>
        <p:spPr>
          <a:xfrm>
            <a:off x="1905000" y="5867400"/>
            <a:ext cx="4389984" cy="461665"/>
          </a:xfrm>
          <a:prstGeom prst="rect">
            <a:avLst/>
          </a:prstGeom>
        </p:spPr>
        <p:txBody>
          <a:bodyPr wrap="none">
            <a:spAutoFit/>
          </a:bodyPr>
          <a:lstStyle/>
          <a:p>
            <a:r>
              <a:rPr lang="en-US" sz="36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hlinkClick r:id="rId4"/>
              </a:rPr>
              <a:t>https://arxiv.org/abs/2509.09636</a:t>
            </a:r>
            <a:endParaRPr lang="ru-RU" sz="3600" b="1" baseline="-250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3429" name="Picture 5" descr="https://indico.spbu.ru/event/1/attachments/15/32/Poster-Nucleus-2025.jpg"/>
          <p:cNvPicPr>
            <a:picLocks noChangeAspect="1" noChangeArrowheads="1"/>
          </p:cNvPicPr>
          <p:nvPr/>
        </p:nvPicPr>
        <p:blipFill>
          <a:blip r:embed="rId5" cstate="print"/>
          <a:srcRect/>
          <a:stretch>
            <a:fillRect/>
          </a:stretch>
        </p:blipFill>
        <p:spPr bwMode="auto">
          <a:xfrm>
            <a:off x="-1" y="1371600"/>
            <a:ext cx="2479345" cy="3505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Прямоугольник 3"/>
          <p:cNvSpPr/>
          <p:nvPr/>
        </p:nvSpPr>
        <p:spPr>
          <a:xfrm>
            <a:off x="5943600" y="0"/>
            <a:ext cx="3200400" cy="5632311"/>
          </a:xfrm>
          <a:prstGeom prst="rect">
            <a:avLst/>
          </a:prstGeom>
        </p:spPr>
        <p:txBody>
          <a:bodyPr wrap="square">
            <a:spAutoFit/>
          </a:bodyPr>
          <a:lstStyle/>
          <a:p>
            <a:pPr algn="just"/>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assumption of the dominance of the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 pair in the C + He topology is verified on the events C + He (+</a:t>
            </a:r>
            <a:r>
              <a:rPr lang="en-US"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The contribution of the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13</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 +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3</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He events with a threshold of 22.8 MeV is negligible. In the </a:t>
            </a:r>
            <a:r>
              <a:rPr lang="en-US"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С</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0</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projection, there are no signals of lighter C isotopes, and in the </a:t>
            </a:r>
            <a:r>
              <a:rPr lang="en-US" b="1" i="1"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He</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0</a:t>
            </a:r>
            <a:r>
              <a:rPr lang="ru-RU"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projection, there are no signals of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3</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He, the formation of which would correspond to channels with thresholds above 30 MeV. The excitation of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C(2</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can broaden of the </a:t>
            </a:r>
            <a:r>
              <a:rPr lang="en-US"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С</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0</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distribution. Thus, the </a:t>
            </a:r>
            <a:r>
              <a:rPr lang="en-US"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Cα channel dominates, which allowing neglecting the others</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0" y="5934670"/>
            <a:ext cx="9144000" cy="830997"/>
          </a:xfrm>
          <a:prstGeom prst="rect">
            <a:avLst/>
          </a:prstGeom>
        </p:spPr>
        <p:txBody>
          <a:bodyPr wrap="square">
            <a:spAutoFit/>
          </a:bodyPr>
          <a:lstStyle/>
          <a:p>
            <a:pPr algn="just"/>
            <a:r>
              <a:rPr lang="en-US" sz="1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Figure d shows the invariant mass distribution of Q</a:t>
            </a:r>
            <a:r>
              <a:rPr lang="en-US" sz="16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12Cα</a:t>
            </a:r>
            <a:r>
              <a:rPr lang="en-US" sz="1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pairs for the events highlighted in Fig. a, in the approximation of conservation of the initial momentum per nucleon P0 by fragments. It contains events both near threshold resonances and in the </a:t>
            </a:r>
            <a:r>
              <a:rPr lang="en-US" sz="16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16</a:t>
            </a:r>
            <a:r>
              <a:rPr lang="en-US" sz="1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O(0</a:t>
            </a:r>
            <a:r>
              <a:rPr lang="en-US" sz="16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16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6</a:t>
            </a:r>
            <a:r>
              <a:rPr lang="en-US" sz="1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region</a:t>
            </a:r>
            <a:r>
              <a:rPr lang="en-US" sz="1600" dirty="0" smtClean="0">
                <a:solidFill>
                  <a:srgbClr val="FFC000"/>
                </a:solidFill>
              </a:rPr>
              <a:t>.</a:t>
            </a:r>
            <a:endParaRPr lang="ru-RU" sz="1600" dirty="0">
              <a:solidFill>
                <a:srgbClr val="FFC000"/>
              </a:solidFill>
            </a:endParaRPr>
          </a:p>
        </p:txBody>
      </p:sp>
      <p:pic>
        <p:nvPicPr>
          <p:cNvPr id="6" name="Рисунок 5" descr="C:\Users\Павел\Desktop\RB-2025\Figure2_O16Glagolev-220825.png"/>
          <p:cNvPicPr/>
          <p:nvPr/>
        </p:nvPicPr>
        <p:blipFill>
          <a:blip r:embed="rId2" cstate="print"/>
          <a:srcRect/>
          <a:stretch>
            <a:fillRect/>
          </a:stretch>
        </p:blipFill>
        <p:spPr bwMode="auto">
          <a:xfrm>
            <a:off x="0" y="0"/>
            <a:ext cx="5940425" cy="594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Прямоугольник 5"/>
          <p:cNvSpPr/>
          <p:nvPr/>
        </p:nvSpPr>
        <p:spPr>
          <a:xfrm>
            <a:off x="236960" y="152400"/>
            <a:ext cx="8676414" cy="1323439"/>
          </a:xfrm>
          <a:prstGeom prst="rect">
            <a:avLst/>
          </a:prstGeom>
          <a:ln>
            <a:solidFill>
              <a:schemeClr val="bg1"/>
            </a:solidFill>
          </a:ln>
        </p:spPr>
        <p:txBody>
          <a:bodyPr wrap="none">
            <a:spAutoFit/>
          </a:bodyPr>
          <a:lstStyle/>
          <a:p>
            <a:pPr algn="ct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Search for </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 and </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C(0</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4000" b="1" baseline="-25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128 </a:t>
            </a:r>
            <a:r>
              <a:rPr lang="en-US" sz="40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 → 3</a:t>
            </a:r>
            <a:r>
              <a:rPr lang="el-GR"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α</a:t>
            </a:r>
            <a:r>
              <a:rPr lang="en-US" sz="40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 </a:t>
            </a:r>
            <a:r>
              <a:rPr lang="en-US"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2 GeV per nucleon</a:t>
            </a:r>
            <a:endParaRPr lang="ru-RU" sz="4000" b="1" dirty="0">
              <a:solidFill>
                <a:schemeClr val="bg1"/>
              </a:solidFill>
              <a:effectLst>
                <a:outerShdw blurRad="38100" dist="38100" dir="2700000" algn="tl">
                  <a:srgbClr val="000000">
                    <a:alpha val="43137"/>
                  </a:srgbClr>
                </a:outerShdw>
              </a:effectLst>
            </a:endParaRPr>
          </a:p>
        </p:txBody>
      </p:sp>
      <p:pic>
        <p:nvPicPr>
          <p:cNvPr id="7" name="Picture 4"/>
          <p:cNvPicPr>
            <a:picLocks noChangeAspect="1" noChangeArrowheads="1"/>
          </p:cNvPicPr>
          <p:nvPr/>
        </p:nvPicPr>
        <p:blipFill>
          <a:blip r:embed="rId2" cstate="print"/>
          <a:srcRect r="2068" b="41817"/>
          <a:stretch>
            <a:fillRect/>
          </a:stretch>
        </p:blipFill>
        <p:spPr bwMode="auto">
          <a:xfrm>
            <a:off x="0" y="1600200"/>
            <a:ext cx="9144000" cy="3164125"/>
          </a:xfrm>
          <a:prstGeom prst="rect">
            <a:avLst/>
          </a:prstGeom>
          <a:noFill/>
          <a:ln w="9525">
            <a:solidFill>
              <a:schemeClr val="bg1"/>
            </a:solidFill>
            <a:miter lim="800000"/>
            <a:headEnd/>
            <a:tailEnd/>
          </a:ln>
        </p:spPr>
      </p:pic>
      <p:sp>
        <p:nvSpPr>
          <p:cNvPr id="4" name="Прямоугольник 3"/>
          <p:cNvSpPr/>
          <p:nvPr/>
        </p:nvSpPr>
        <p:spPr>
          <a:xfrm>
            <a:off x="0" y="4919008"/>
            <a:ext cx="8991600" cy="1938992"/>
          </a:xfrm>
          <a:prstGeom prst="rect">
            <a:avLst/>
          </a:prstGeom>
        </p:spPr>
        <p:txBody>
          <a:bodyPr wrap="square">
            <a:spAutoFit/>
          </a:bodyPr>
          <a:lstStyle/>
          <a:p>
            <a:pPr algn="just"/>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channel </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 → 3</a:t>
            </a:r>
            <a:r>
              <a:rPr lang="ru-RU"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α</a:t>
            </a:r>
            <a:r>
              <a:rPr lang="en-US" sz="24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  </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presents a half of  peripheral interactions with the transfer of the primary charge to the fragmentation cone. It is a common source of </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8</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Be(0</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9</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 and </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C(0</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baseline="-25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Transverse scanning of emulsion layers found 226 </a:t>
            </a:r>
            <a:r>
              <a:rPr lang="en-US" sz="2400" b="1" baseline="30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 → 3</a:t>
            </a:r>
            <a:r>
              <a:rPr lang="ru-RU"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α</a:t>
            </a:r>
            <a:r>
              <a:rPr lang="en-US" sz="2400" b="1" i="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 </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stars  which 128 are measured including 29 “white” stars.   </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Рисунок 1" descr="C:\Users\Павел\Desktop\RB-2025\Figure5_N14-220825.png"/>
          <p:cNvPicPr/>
          <p:nvPr/>
        </p:nvPicPr>
        <p:blipFill>
          <a:blip r:embed="rId2" cstate="print"/>
          <a:srcRect/>
          <a:stretch>
            <a:fillRect/>
          </a:stretch>
        </p:blipFill>
        <p:spPr bwMode="auto">
          <a:xfrm>
            <a:off x="1219200" y="0"/>
            <a:ext cx="6858000" cy="6248400"/>
          </a:xfrm>
          <a:prstGeom prst="rect">
            <a:avLst/>
          </a:prstGeom>
          <a:noFill/>
          <a:ln w="9525">
            <a:noFill/>
            <a:miter lim="800000"/>
            <a:headEnd/>
            <a:tailEnd/>
          </a:ln>
        </p:spPr>
      </p:pic>
      <p:sp>
        <p:nvSpPr>
          <p:cNvPr id="3" name="Прямоугольник 2"/>
          <p:cNvSpPr/>
          <p:nvPr/>
        </p:nvSpPr>
        <p:spPr>
          <a:xfrm>
            <a:off x="457200" y="6396335"/>
            <a:ext cx="8153400" cy="461665"/>
          </a:xfrm>
          <a:prstGeom prst="rect">
            <a:avLst/>
          </a:prstGeom>
          <a:ln>
            <a:solidFill>
              <a:schemeClr val="tx1"/>
            </a:solidFill>
          </a:ln>
        </p:spPr>
        <p:txBody>
          <a:bodyPr wrap="square">
            <a:spAutoFit/>
          </a:bodyPr>
          <a:lstStyle/>
          <a:p>
            <a:pPr algn="ctr"/>
            <a:r>
              <a:rPr lang="en-US" sz="24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a:t>
            </a:r>
            <a:r>
              <a:rPr lang="ru-RU"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or </a:t>
            </a:r>
            <a:r>
              <a:rPr lang="ru-RU"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C(0</a:t>
            </a:r>
            <a:r>
              <a:rPr lang="en-US" sz="24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&lt;</a:t>
            </a:r>
            <a:r>
              <a:rPr lang="en-US" sz="2400" b="1"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Q</a:t>
            </a:r>
            <a:r>
              <a:rPr lang="en-US" sz="24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3</a:t>
            </a:r>
            <a:r>
              <a:rPr lang="el-GR" sz="2400" b="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α</a:t>
            </a:r>
            <a:r>
              <a:rPr lang="en-US" sz="2400" b="1" i="1" baseline="-25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
            </a:r>
            <a:r>
              <a:rPr lang="en-US"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&gt; = 2.5 ± 0.1 MeV RMS 0.6 MeV</a:t>
            </a:r>
            <a:r>
              <a:rPr lang="ru-RU" sz="24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endParaRPr lang="ru-RU"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12910" t="23961" r="55511" b="44688"/>
          <a:stretch>
            <a:fillRect/>
          </a:stretch>
        </p:blipFill>
        <p:spPr bwMode="auto">
          <a:xfrm>
            <a:off x="0" y="0"/>
            <a:ext cx="9144000" cy="6748463"/>
          </a:xfrm>
          <a:prstGeom prst="rect">
            <a:avLst/>
          </a:prstGeom>
          <a:noFill/>
          <a:ln w="9525">
            <a:noFill/>
            <a:miter lim="800000"/>
            <a:headEnd/>
            <a:tailEnd/>
          </a:ln>
        </p:spPr>
      </p:pic>
      <p:sp>
        <p:nvSpPr>
          <p:cNvPr id="3" name="TextBox 2"/>
          <p:cNvSpPr txBox="1"/>
          <p:nvPr/>
        </p:nvSpPr>
        <p:spPr>
          <a:xfrm>
            <a:off x="0" y="5867400"/>
            <a:ext cx="8043612" cy="1015663"/>
          </a:xfrm>
          <a:prstGeom prst="rect">
            <a:avLst/>
          </a:prstGeom>
          <a:noFill/>
        </p:spPr>
        <p:txBody>
          <a:bodyPr wrap="none">
            <a:spAutoFit/>
          </a:bodyPr>
          <a:lstStyle/>
          <a:p>
            <a:pPr>
              <a:defRPr/>
            </a:pPr>
            <a:r>
              <a:rPr lang="en-US" sz="6000" b="1" dirty="0" smtClean="0">
                <a:effectLst>
                  <a:outerShdw blurRad="38100" dist="38100" dir="2700000" algn="tl">
                    <a:srgbClr val="000000">
                      <a:alpha val="43137"/>
                    </a:srgbClr>
                  </a:outerShdw>
                </a:effectLst>
                <a:latin typeface="Times New Roman" pitchFamily="18" charset="0"/>
                <a:cs typeface="Times New Roman" pitchFamily="18" charset="0"/>
              </a:rPr>
              <a:t>Au  </a:t>
            </a:r>
            <a:r>
              <a:rPr lang="en-US" sz="6000" b="1" dirty="0">
                <a:effectLst>
                  <a:outerShdw blurRad="38100" dist="38100" dir="2700000" algn="tl">
                    <a:srgbClr val="000000">
                      <a:alpha val="43137"/>
                    </a:srgbClr>
                  </a:outerShdw>
                </a:effectLst>
                <a:latin typeface="Times New Roman" pitchFamily="18" charset="0"/>
                <a:cs typeface="Times New Roman" pitchFamily="18" charset="0"/>
              </a:rPr>
              <a:t>10 GeV per nucleon</a:t>
            </a:r>
            <a:endParaRPr lang="ru-RU"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Павел\Desktop\Nucleus-2025\Multi.png"/>
          <p:cNvPicPr>
            <a:picLocks noChangeAspect="1" noChangeArrowheads="1"/>
          </p:cNvPicPr>
          <p:nvPr/>
        </p:nvPicPr>
        <p:blipFill>
          <a:blip r:embed="rId2" cstate="print"/>
          <a:srcRect r="23864" b="28873"/>
          <a:stretch>
            <a:fillRect/>
          </a:stretch>
        </p:blipFill>
        <p:spPr bwMode="auto">
          <a:xfrm>
            <a:off x="0" y="1600200"/>
            <a:ext cx="5105400" cy="3576940"/>
          </a:xfrm>
          <a:prstGeom prst="rect">
            <a:avLst/>
          </a:prstGeom>
          <a:noFill/>
        </p:spPr>
      </p:pic>
      <p:pic>
        <p:nvPicPr>
          <p:cNvPr id="106498" name="Picture 2" descr="C:\Users\Павел\Desktop\RB-2025\Be-8_Hoyle-16O.png"/>
          <p:cNvPicPr>
            <a:picLocks noChangeAspect="1" noChangeArrowheads="1"/>
          </p:cNvPicPr>
          <p:nvPr/>
        </p:nvPicPr>
        <p:blipFill>
          <a:blip r:embed="rId3" cstate="print"/>
          <a:srcRect l="12698" r="14286" b="9518"/>
          <a:stretch>
            <a:fillRect/>
          </a:stretch>
        </p:blipFill>
        <p:spPr bwMode="auto">
          <a:xfrm>
            <a:off x="5454340" y="1676401"/>
            <a:ext cx="3689659" cy="3429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2"/>
          <p:cNvSpPr>
            <a:spLocks noChangeArrowheads="1"/>
          </p:cNvSpPr>
          <p:nvPr/>
        </p:nvSpPr>
        <p:spPr bwMode="auto">
          <a:xfrm>
            <a:off x="0" y="6273800"/>
            <a:ext cx="9215438" cy="338138"/>
          </a:xfrm>
          <a:prstGeom prst="rect">
            <a:avLst/>
          </a:prstGeom>
          <a:noFill/>
          <a:ln w="9525">
            <a:noFill/>
            <a:miter lim="800000"/>
            <a:headEnd/>
            <a:tailEnd/>
          </a:ln>
        </p:spPr>
        <p:txBody>
          <a:bodyPr>
            <a:spAutoFit/>
          </a:bodyPr>
          <a:lstStyle/>
          <a:p>
            <a:pPr algn="just"/>
            <a:r>
              <a:rPr lang="en-US" sz="1600" b="1">
                <a:latin typeface="Times New Roman" pitchFamily="18" charset="0"/>
                <a:cs typeface="Times New Roman" pitchFamily="18" charset="0"/>
              </a:rPr>
              <a:t>	</a:t>
            </a:r>
            <a:endParaRPr lang="ru-RU" sz="1600" b="1">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228601" y="0"/>
            <a:ext cx="6172200" cy="2746791"/>
          </a:xfrm>
          <a:prstGeom prst="rect">
            <a:avLst/>
          </a:prstGeom>
          <a:noFill/>
          <a:ln w="9525">
            <a:noFill/>
            <a:miter lim="800000"/>
            <a:headEnd/>
            <a:tailEnd/>
          </a:ln>
        </p:spPr>
      </p:pic>
      <p:pic>
        <p:nvPicPr>
          <p:cNvPr id="5" name="Picture 5" descr="C:\Users\Павел\Desktop\Sosny-2023\Ratio_090623.gif"/>
          <p:cNvPicPr>
            <a:picLocks noChangeAspect="1" noChangeArrowheads="1"/>
          </p:cNvPicPr>
          <p:nvPr/>
        </p:nvPicPr>
        <p:blipFill>
          <a:blip r:embed="rId3" cstate="print"/>
          <a:srcRect l="8420" t="1778" r="7632" b="8051"/>
          <a:stretch>
            <a:fillRect/>
          </a:stretch>
        </p:blipFill>
        <p:spPr bwMode="auto">
          <a:xfrm>
            <a:off x="3048001" y="2424545"/>
            <a:ext cx="6096000" cy="4433455"/>
          </a:xfrm>
          <a:prstGeom prst="rect">
            <a:avLst/>
          </a:prstGeom>
          <a:noFill/>
          <a:ln w="9525">
            <a:noFill/>
            <a:miter lim="800000"/>
            <a:headEnd/>
            <a:tailEnd/>
          </a:ln>
        </p:spPr>
      </p:pic>
      <p:sp>
        <p:nvSpPr>
          <p:cNvPr id="6" name="TextBox 5"/>
          <p:cNvSpPr txBox="1"/>
          <p:nvPr/>
        </p:nvSpPr>
        <p:spPr>
          <a:xfrm>
            <a:off x="8077200" y="5562600"/>
            <a:ext cx="1066800" cy="923330"/>
          </a:xfrm>
          <a:prstGeom prst="rect">
            <a:avLst/>
          </a:prstGeom>
          <a:noFill/>
        </p:spPr>
        <p:txBody>
          <a:bodyPr wrap="square" rtlCol="0">
            <a:spAutoFit/>
          </a:bodyPr>
          <a:lstStyle/>
          <a:p>
            <a:r>
              <a:rPr lang="en-US" sz="5400" b="1" i="1" dirty="0" smtClean="0">
                <a:effectLst>
                  <a:outerShdw blurRad="38100" dist="38100" dir="2700000" algn="tl">
                    <a:srgbClr val="000000">
                      <a:alpha val="43137"/>
                    </a:srgbClr>
                  </a:outerShdw>
                </a:effectLst>
              </a:rPr>
              <a:t>n</a:t>
            </a:r>
            <a:r>
              <a:rPr lang="el-GR" sz="5400" b="1" baseline="-25000" dirty="0" smtClean="0">
                <a:effectLst>
                  <a:outerShdw blurRad="38100" dist="38100" dir="2700000" algn="tl">
                    <a:srgbClr val="000000">
                      <a:alpha val="43137"/>
                    </a:srgbClr>
                  </a:outerShdw>
                </a:effectLst>
              </a:rPr>
              <a:t>α</a:t>
            </a:r>
            <a:endParaRPr lang="ru-RU" sz="5400" b="1" baseline="-25000" dirty="0">
              <a:effectLst>
                <a:outerShdw blurRad="38100" dist="38100" dir="2700000" algn="tl">
                  <a:srgbClr val="000000">
                    <a:alpha val="43137"/>
                  </a:srgbClr>
                </a:outerShdw>
              </a:effectLst>
            </a:endParaRPr>
          </a:p>
        </p:txBody>
      </p:sp>
      <p:pic>
        <p:nvPicPr>
          <p:cNvPr id="20483" name="Picture 5" descr="C:\Users\Павел\Desktop\Sosny-2023\Ratio_090623.gif"/>
          <p:cNvPicPr>
            <a:picLocks noChangeAspect="1" noChangeArrowheads="1"/>
          </p:cNvPicPr>
          <p:nvPr/>
        </p:nvPicPr>
        <p:blipFill>
          <a:blip r:embed="rId3" cstate="print"/>
          <a:srcRect l="2599" t="8912" r="91164" b="60381"/>
          <a:stretch>
            <a:fillRect/>
          </a:stretch>
        </p:blipFill>
        <p:spPr bwMode="auto">
          <a:xfrm rot="5400000">
            <a:off x="1280161" y="1463039"/>
            <a:ext cx="1097278" cy="3657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IRINA\Stack T1 plate 7 neutron_events\12 новая\мое 12 Irina\вершина\х60 вершина 12_обрезка.jpg"/>
          <p:cNvPicPr>
            <a:picLocks noChangeAspect="1" noChangeArrowheads="1"/>
          </p:cNvPicPr>
          <p:nvPr/>
        </p:nvPicPr>
        <p:blipFill>
          <a:blip r:embed="rId2" cstate="print"/>
          <a:srcRect/>
          <a:stretch>
            <a:fillRect/>
          </a:stretch>
        </p:blipFill>
        <p:spPr bwMode="auto">
          <a:xfrm>
            <a:off x="0" y="-26988"/>
            <a:ext cx="9144000" cy="1981201"/>
          </a:xfrm>
          <a:prstGeom prst="rect">
            <a:avLst/>
          </a:prstGeom>
          <a:noFill/>
          <a:ln w="9525">
            <a:noFill/>
            <a:miter lim="800000"/>
            <a:headEnd/>
            <a:tailEnd/>
          </a:ln>
        </p:spPr>
      </p:pic>
      <p:sp>
        <p:nvSpPr>
          <p:cNvPr id="4" name="TextBox 3">
            <a:extLst>
              <a:ext uri="{FF2B5EF4-FFF2-40B4-BE49-F238E27FC236}"/>
            </a:extLst>
          </p:cNvPr>
          <p:cNvSpPr txBox="1"/>
          <p:nvPr/>
        </p:nvSpPr>
        <p:spPr>
          <a:xfrm>
            <a:off x="0" y="1484313"/>
            <a:ext cx="8964613" cy="400050"/>
          </a:xfrm>
          <a:prstGeom prst="rect">
            <a:avLst/>
          </a:prstGeom>
          <a:blipFill dpi="0" rotWithShape="1">
            <a:blip r:embed="rId3" cstate="print">
              <a:alphaModFix amt="48000"/>
            </a:blip>
            <a:srcRect/>
            <a:tile tx="0" ty="0" sx="100000" sy="100000" flip="none" algn="tl"/>
          </a:blipFill>
        </p:spPr>
        <p:txBody>
          <a:bodyPr>
            <a:spAutoFit/>
          </a:bodyPr>
          <a:lstStyle/>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Target Fragments: 3 Mesons:</a:t>
            </a:r>
            <a:r>
              <a:rPr lang="en-US" sz="2000" b="1" dirty="0">
                <a:latin typeface="Times New Roman" pitchFamily="18" charset="0"/>
                <a:cs typeface="Times New Roman" pitchFamily="18" charset="0"/>
              </a:rPr>
              <a:t>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sz="2000" b="1" dirty="0">
                <a:latin typeface="Times New Roman" pitchFamily="18" charset="0"/>
                <a:cs typeface="Times New Roman"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Progectile</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Fragment Charge &gt; 23 (He – 7, H - 9)</a:t>
            </a:r>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0"/>
            <a:ext cx="9144000" cy="769441"/>
          </a:xfrm>
          <a:prstGeom prst="rect">
            <a:avLst/>
          </a:prstGeom>
        </p:spPr>
        <p:txBody>
          <a:bodyPr wrap="square">
            <a:spAutoFit/>
          </a:bodyPr>
          <a:lstStyle/>
          <a:p>
            <a:pPr>
              <a:defRPr/>
            </a:pPr>
            <a:r>
              <a:rPr lang="en-US" sz="4400" b="1" baseline="30000" dirty="0" smtClean="0">
                <a:effectLst>
                  <a:outerShdw blurRad="38100" dist="38100" dir="2700000" algn="tl">
                    <a:srgbClr val="000000">
                      <a:alpha val="43137"/>
                    </a:srgbClr>
                  </a:outerShdw>
                </a:effectLst>
                <a:latin typeface="Times New Roman" pitchFamily="18" charset="0"/>
                <a:cs typeface="Times New Roman" pitchFamily="18" charset="0"/>
              </a:rPr>
              <a:t>84</a:t>
            </a:r>
            <a:r>
              <a:rPr lang="en-US" sz="4400" b="1" dirty="0" smtClean="0">
                <a:effectLst>
                  <a:outerShdw blurRad="38100" dist="38100" dir="2700000" algn="tl">
                    <a:srgbClr val="000000">
                      <a:alpha val="43137"/>
                    </a:srgbClr>
                  </a:outerShdw>
                </a:effectLst>
                <a:latin typeface="Times New Roman" pitchFamily="18" charset="0"/>
                <a:cs typeface="Times New Roman" pitchFamily="18" charset="0"/>
              </a:rPr>
              <a:t>Kr 1 GeV per nucleon</a:t>
            </a:r>
            <a:endParaRPr lang="ru-RU" sz="4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4"/>
          <p:cNvPicPr>
            <a:picLocks noChangeAspect="1" noChangeArrowheads="1"/>
          </p:cNvPicPr>
          <p:nvPr/>
        </p:nvPicPr>
        <p:blipFill>
          <a:blip r:embed="rId4" cstate="print"/>
          <a:srcRect l="4105" t="4110" r="2510" b="10959"/>
          <a:stretch>
            <a:fillRect/>
          </a:stretch>
        </p:blipFill>
        <p:spPr bwMode="auto">
          <a:xfrm>
            <a:off x="914400" y="1977850"/>
            <a:ext cx="7162800" cy="488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687198" y="228600"/>
            <a:ext cx="8456802" cy="1200329"/>
          </a:xfrm>
          <a:prstGeom prst="rect">
            <a:avLst/>
          </a:prstGeom>
        </p:spPr>
        <p:txBody>
          <a:bodyPr wrap="none">
            <a:spAutoFit/>
          </a:bodyPr>
          <a:lstStyle/>
          <a:p>
            <a:pPr algn="r">
              <a:defRPr/>
            </a:pPr>
            <a:r>
              <a:rPr lang="en-US" sz="36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Projectile </a:t>
            </a: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neutrons in </a:t>
            </a:r>
            <a:r>
              <a:rPr lang="en-US" sz="36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84</a:t>
            </a: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Kr fragmentation </a:t>
            </a:r>
          </a:p>
          <a:p>
            <a:pPr algn="r">
              <a:defRPr/>
            </a:pPr>
            <a:r>
              <a:rPr lang="en-US"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near 1 GeV per nucleon</a:t>
            </a:r>
            <a:endParaRPr lang="ru-RU" sz="36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cstate="print"/>
          <a:srcRect l="10393" r="2860" b="12370"/>
          <a:stretch>
            <a:fillRect/>
          </a:stretch>
        </p:blipFill>
        <p:spPr bwMode="auto">
          <a:xfrm>
            <a:off x="152400" y="1828800"/>
            <a:ext cx="6934200" cy="4876800"/>
          </a:xfrm>
          <a:prstGeom prst="rect">
            <a:avLst/>
          </a:prstGeom>
          <a:noFill/>
          <a:ln w="9525">
            <a:solidFill>
              <a:schemeClr val="tx1"/>
            </a:solidFill>
            <a:miter lim="800000"/>
            <a:headEnd/>
            <a:tailEnd/>
          </a:ln>
        </p:spPr>
      </p:pic>
      <p:pic>
        <p:nvPicPr>
          <p:cNvPr id="22531" name="Picture 3"/>
          <p:cNvPicPr>
            <a:picLocks noChangeAspect="1" noChangeArrowheads="1"/>
          </p:cNvPicPr>
          <p:nvPr/>
        </p:nvPicPr>
        <p:blipFill>
          <a:blip r:embed="rId3" cstate="print"/>
          <a:srcRect l="6723" t="5647" r="5882" b="12580"/>
          <a:stretch>
            <a:fillRect/>
          </a:stretch>
        </p:blipFill>
        <p:spPr bwMode="auto">
          <a:xfrm>
            <a:off x="2667000" y="1371600"/>
            <a:ext cx="6248400" cy="3384550"/>
          </a:xfrm>
          <a:prstGeom prst="rect">
            <a:avLst/>
          </a:prstGeom>
          <a:noFill/>
          <a:ln w="9525">
            <a:solidFill>
              <a:schemeClr val="tx1"/>
            </a:solidFill>
            <a:miter lim="800000"/>
            <a:headEnd/>
            <a:tailEnd/>
          </a:ln>
        </p:spPr>
      </p:pic>
      <p:sp>
        <p:nvSpPr>
          <p:cNvPr id="6" name="Прямоугольник 5"/>
          <p:cNvSpPr/>
          <p:nvPr/>
        </p:nvSpPr>
        <p:spPr>
          <a:xfrm>
            <a:off x="228600" y="1295400"/>
            <a:ext cx="2222083" cy="400110"/>
          </a:xfrm>
          <a:prstGeom prst="rect">
            <a:avLst/>
          </a:prstGeom>
          <a:ln>
            <a:solidFill>
              <a:schemeClr val="tx1"/>
            </a:solidFill>
          </a:ln>
        </p:spPr>
        <p:txBody>
          <a:bodyPr wrap="none">
            <a:spAutoFit/>
          </a:bodyPr>
          <a:lstStyle/>
          <a:p>
            <a:pPr>
              <a:defRPr/>
            </a:pPr>
            <a:r>
              <a:rPr lang="el-GR" sz="2000" b="1" dirty="0" smtClean="0">
                <a:effectLst>
                  <a:outerShdw blurRad="38100" dist="38100" dir="2700000" algn="tl">
                    <a:srgbClr val="000000">
                      <a:alpha val="43137"/>
                    </a:srgbClr>
                  </a:outerShdw>
                </a:effectLst>
                <a:latin typeface="Times New Roman" pitchFamily="18" charset="0"/>
                <a:cs typeface="Times New Roman" pitchFamily="18" charset="0"/>
              </a:rPr>
              <a:t>σ</a:t>
            </a:r>
            <a:r>
              <a:rPr lang="en-US" sz="2000" b="1" baseline="-25000" dirty="0" err="1" smtClean="0">
                <a:effectLst>
                  <a:outerShdw blurRad="38100" dist="38100" dir="2700000" algn="tl">
                    <a:srgbClr val="000000">
                      <a:alpha val="43137"/>
                    </a:srgbClr>
                  </a:outerShdw>
                </a:effectLst>
                <a:latin typeface="Times New Roman" pitchFamily="18" charset="0"/>
                <a:cs typeface="Times New Roman" pitchFamily="18" charset="0"/>
              </a:rPr>
              <a:t>py</a:t>
            </a:r>
            <a:r>
              <a:rPr lang="el-GR"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l-GR" sz="2000" b="1" dirty="0">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l-GR" sz="2000" b="1" dirty="0">
                <a:effectLst>
                  <a:outerShdw blurRad="38100" dist="38100" dir="2700000" algn="tl">
                    <a:srgbClr val="000000">
                      <a:alpha val="43137"/>
                    </a:srgbClr>
                  </a:outerShdw>
                </a:effectLst>
                <a:latin typeface="Times New Roman" pitchFamily="18" charset="0"/>
                <a:cs typeface="Times New Roman" pitchFamily="18" charset="0"/>
              </a:rPr>
              <a:t>35</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l-GR" sz="2000" b="1" dirty="0">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l-GR" sz="2000" b="1" dirty="0">
                <a:effectLst>
                  <a:outerShdw blurRad="38100" dist="38100" dir="2700000" algn="tl">
                    <a:srgbClr val="000000">
                      <a:alpha val="43137"/>
                    </a:srgbClr>
                  </a:outerShdw>
                </a:effectLst>
                <a:latin typeface="Times New Roman" pitchFamily="18" charset="0"/>
                <a:cs typeface="Times New Roman" pitchFamily="18" charset="0"/>
              </a:rPr>
              <a:t>7 </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MeV/</a:t>
            </a:r>
            <a:r>
              <a:rPr lang="en-US" sz="2000" b="1" i="1" dirty="0">
                <a:effectLst>
                  <a:outerShdw blurRad="38100" dist="38100" dir="2700000" algn="tl">
                    <a:srgbClr val="000000">
                      <a:alpha val="43137"/>
                    </a:srgbClr>
                  </a:outerShdw>
                </a:effectLst>
                <a:latin typeface="Times New Roman" pitchFamily="18" charset="0"/>
                <a:cs typeface="Times New Roman" pitchFamily="18" charset="0"/>
              </a:rPr>
              <a:t>c</a:t>
            </a:r>
            <a:endParaRPr lang="ru-RU" sz="20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4114800" y="1600200"/>
            <a:ext cx="1524000"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Y, mm</a:t>
            </a:r>
            <a:endParaRPr lang="ru-RU"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7315200" y="3505200"/>
            <a:ext cx="1219200" cy="523220"/>
          </a:xfrm>
          <a:prstGeom prst="rect">
            <a:avLst/>
          </a:prstGeom>
          <a:noFill/>
        </p:spPr>
        <p:txBody>
          <a:bodyPr wrap="square" rtlCol="0">
            <a:spAutoFit/>
          </a:bodyPr>
          <a:lstStyle/>
          <a:p>
            <a:pPr algn="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X, mm</a:t>
            </a:r>
            <a:endParaRPr lang="ru-RU"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useBgFill="1">
        <p:nvSpPr>
          <p:cNvPr id="10" name="TextBox 9"/>
          <p:cNvSpPr txBox="1"/>
          <p:nvPr/>
        </p:nvSpPr>
        <p:spPr>
          <a:xfrm>
            <a:off x="5943600" y="5486400"/>
            <a:ext cx="1752600" cy="523220"/>
          </a:xfrm>
          <a:prstGeom prst="rect">
            <a:avLst/>
          </a:prstGeom>
          <a:ln>
            <a:solidFill>
              <a:schemeClr val="tx1"/>
            </a:solidFill>
          </a:ln>
        </p:spPr>
        <p:txBody>
          <a:bodyPr wrap="square" rtlCol="0">
            <a:spAutoFit/>
          </a:bodyPr>
          <a:lstStyle/>
          <a:p>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P</a:t>
            </a:r>
            <a:r>
              <a:rPr lang="en-US" sz="2800" b="1" baseline="-25000" dirty="0" err="1" smtClean="0">
                <a:effectLst>
                  <a:outerShdw blurRad="38100" dist="38100" dir="2700000" algn="tl">
                    <a:srgbClr val="000000">
                      <a:alpha val="43137"/>
                    </a:srgbClr>
                  </a:outerShdw>
                </a:effectLst>
                <a:latin typeface="Times New Roman" pitchFamily="18" charset="0"/>
                <a:cs typeface="Times New Roman" pitchFamily="18" charset="0"/>
              </a:rPr>
              <a:t>y</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MeV/</a:t>
            </a:r>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c</a:t>
            </a:r>
            <a:endParaRPr lang="ru-RU" sz="2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zaitsevnataradjan"/>
          <p:cNvPicPr>
            <a:picLocks noChangeAspect="1" noChangeArrowheads="1"/>
          </p:cNvPicPr>
          <p:nvPr/>
        </p:nvPicPr>
        <p:blipFill>
          <a:blip r:embed="rId2" cstate="print"/>
          <a:srcRect t="5556"/>
          <a:stretch>
            <a:fillRect/>
          </a:stretch>
        </p:blipFill>
        <p:spPr bwMode="auto">
          <a:xfrm>
            <a:off x="0" y="0"/>
            <a:ext cx="8915400" cy="6865767"/>
          </a:xfrm>
          <a:prstGeom prst="rect">
            <a:avLst/>
          </a:prstGeom>
          <a:noFill/>
          <a:ln w="9525">
            <a:noFill/>
            <a:miter lim="800000"/>
            <a:headEnd/>
            <a:tailEnd/>
          </a:ln>
        </p:spPr>
      </p:pic>
      <p:sp>
        <p:nvSpPr>
          <p:cNvPr id="3" name="Прямоугольник 2"/>
          <p:cNvSpPr/>
          <p:nvPr/>
        </p:nvSpPr>
        <p:spPr>
          <a:xfrm>
            <a:off x="152400" y="4724400"/>
            <a:ext cx="8763000" cy="1938992"/>
          </a:xfrm>
          <a:prstGeom prst="rect">
            <a:avLst/>
          </a:prstGeom>
        </p:spPr>
        <p:txBody>
          <a:bodyPr wrap="square">
            <a:spAutoFit/>
          </a:bodyPr>
          <a:lstStyle/>
          <a:p>
            <a:pPr algn="ctr">
              <a:defRPr/>
            </a:pPr>
            <a:r>
              <a:rPr lang="en-US" sz="6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Nuclotron December 2022 </a:t>
            </a:r>
          </a:p>
          <a:p>
            <a:pPr algn="ctr">
              <a:defRPr/>
            </a:pPr>
            <a:r>
              <a:rPr lang="en-US" sz="60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124</a:t>
            </a:r>
            <a:r>
              <a:rPr lang="en-US" sz="6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Xe 3.8 GeV per nucleon</a:t>
            </a:r>
            <a:endParaRPr lang="ru-RU" sz="6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t="2791" r="3476"/>
          <a:stretch>
            <a:fillRect/>
          </a:stretch>
        </p:blipFill>
        <p:spPr bwMode="auto">
          <a:xfrm>
            <a:off x="2159000" y="1700213"/>
            <a:ext cx="6985000" cy="5016500"/>
          </a:xfrm>
          <a:prstGeom prst="rect">
            <a:avLst/>
          </a:prstGeom>
          <a:noFill/>
          <a:ln w="9525">
            <a:noFill/>
            <a:miter lim="800000"/>
            <a:headEnd/>
            <a:tailEnd/>
          </a:ln>
        </p:spPr>
      </p:pic>
      <p:sp useBgFill="1">
        <p:nvSpPr>
          <p:cNvPr id="7" name="TextBox 6"/>
          <p:cNvSpPr txBox="1"/>
          <p:nvPr/>
        </p:nvSpPr>
        <p:spPr>
          <a:xfrm rot="16200000">
            <a:off x="1287462" y="3473451"/>
            <a:ext cx="2278063" cy="461962"/>
          </a:xfrm>
          <a:prstGeom prst="rect">
            <a:avLst/>
          </a:prstGeom>
        </p:spPr>
        <p:txBody>
          <a:bodyPr>
            <a:spAutoFit/>
          </a:bodyPr>
          <a:lstStyle/>
          <a:p>
            <a:pPr>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Baryon fraction</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 useBgFill="1">
        <p:nvSpPr>
          <p:cNvPr id="8" name="Прямоугольник 7"/>
          <p:cNvSpPr/>
          <p:nvPr/>
        </p:nvSpPr>
        <p:spPr>
          <a:xfrm>
            <a:off x="3779838" y="6308725"/>
            <a:ext cx="3744912" cy="400050"/>
          </a:xfrm>
          <a:prstGeom prst="rect">
            <a:avLst/>
          </a:prstGeom>
        </p:spPr>
        <p:txBody>
          <a:bodyPr>
            <a:spAutoFit/>
          </a:bodyPr>
          <a:lstStyle/>
          <a:p>
            <a:pPr>
              <a:defRPr/>
            </a:pPr>
            <a:r>
              <a:rPr lang="en-US" sz="2000" b="1" dirty="0">
                <a:effectLst>
                  <a:outerShdw blurRad="38100" dist="38100" dir="2700000" algn="tl">
                    <a:srgbClr val="000000">
                      <a:alpha val="43137"/>
                    </a:srgbClr>
                  </a:outerShdw>
                </a:effectLst>
                <a:latin typeface="Times New Roman" pitchFamily="18" charset="0"/>
                <a:cs typeface="Times New Roman" pitchFamily="18" charset="0"/>
              </a:rPr>
              <a:t>Baryon density, Fermi</a:t>
            </a:r>
            <a:r>
              <a:rPr lang="en-US" sz="2000" b="1" baseline="30000" dirty="0">
                <a:effectLst>
                  <a:outerShdw blurRad="38100" dist="38100" dir="2700000" algn="tl">
                    <a:srgbClr val="000000">
                      <a:alpha val="43137"/>
                    </a:srgbClr>
                  </a:outerShdw>
                </a:effectLst>
                <a:latin typeface="Times New Roman" pitchFamily="18" charset="0"/>
                <a:cs typeface="Times New Roman" pitchFamily="18" charset="0"/>
              </a:rPr>
              <a:t>-3</a:t>
            </a:r>
            <a:endParaRPr lang="ru-RU" sz="2000" b="1" baseline="30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5845" name="Picture 4"/>
          <p:cNvPicPr>
            <a:picLocks noChangeAspect="1" noChangeArrowheads="1"/>
          </p:cNvPicPr>
          <p:nvPr/>
        </p:nvPicPr>
        <p:blipFill>
          <a:blip r:embed="rId3"/>
          <a:srcRect/>
          <a:stretch>
            <a:fillRect/>
          </a:stretch>
        </p:blipFill>
        <p:spPr bwMode="auto">
          <a:xfrm>
            <a:off x="4567238" y="3419475"/>
            <a:ext cx="9525" cy="19050"/>
          </a:xfrm>
          <a:prstGeom prst="rect">
            <a:avLst/>
          </a:prstGeom>
          <a:noFill/>
          <a:ln w="9525">
            <a:noFill/>
            <a:miter lim="800000"/>
            <a:headEnd/>
            <a:tailEnd/>
          </a:ln>
        </p:spPr>
      </p:pic>
      <p:pic>
        <p:nvPicPr>
          <p:cNvPr id="35846" name="Picture 5"/>
          <p:cNvPicPr>
            <a:picLocks noChangeAspect="1" noChangeArrowheads="1"/>
          </p:cNvPicPr>
          <p:nvPr/>
        </p:nvPicPr>
        <p:blipFill>
          <a:blip r:embed="rId4" cstate="print"/>
          <a:srcRect/>
          <a:stretch>
            <a:fillRect/>
          </a:stretch>
        </p:blipFill>
        <p:spPr bwMode="auto">
          <a:xfrm>
            <a:off x="0" y="0"/>
            <a:ext cx="9144000" cy="1612900"/>
          </a:xfrm>
          <a:prstGeom prst="rect">
            <a:avLst/>
          </a:prstGeom>
          <a:noFill/>
          <a:ln w="9525">
            <a:noFill/>
            <a:miter lim="800000"/>
            <a:headEnd/>
            <a:tailEnd/>
          </a:ln>
        </p:spPr>
      </p:pic>
      <p:sp>
        <p:nvSpPr>
          <p:cNvPr id="12" name="TextBox 11"/>
          <p:cNvSpPr txBox="1"/>
          <p:nvPr/>
        </p:nvSpPr>
        <p:spPr>
          <a:xfrm>
            <a:off x="0" y="1773238"/>
            <a:ext cx="2198688" cy="2862262"/>
          </a:xfrm>
          <a:prstGeom prst="rect">
            <a:avLst/>
          </a:prstGeom>
          <a:noFill/>
        </p:spPr>
        <p:txBody>
          <a:bodyPr wrap="none">
            <a:spAutoFit/>
          </a:bodyPr>
          <a:lstStyle/>
          <a:p>
            <a:pPr algn="ctr">
              <a:defRPr/>
            </a:pP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Nuclotron</a:t>
            </a:r>
            <a:endParaRPr lang="en-US" sz="3600" b="1" dirty="0">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December</a:t>
            </a:r>
          </a:p>
          <a:p>
            <a:pPr algn="ctr">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2022</a:t>
            </a:r>
          </a:p>
          <a:p>
            <a:pPr algn="ctr">
              <a:defRPr/>
            </a:pPr>
            <a:r>
              <a:rPr lang="en-US" sz="3600" b="1" baseline="30000" dirty="0">
                <a:effectLst>
                  <a:outerShdw blurRad="38100" dist="38100" dir="2700000" algn="tl">
                    <a:srgbClr val="000000">
                      <a:alpha val="43137"/>
                    </a:srgbClr>
                  </a:outerShdw>
                </a:effectLst>
                <a:latin typeface="Times New Roman" pitchFamily="18" charset="0"/>
                <a:cs typeface="Times New Roman" pitchFamily="18" charset="0"/>
              </a:rPr>
              <a:t>124</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Xe</a:t>
            </a:r>
          </a:p>
          <a:p>
            <a:pPr algn="ctr">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3.8 </a:t>
            </a:r>
            <a:r>
              <a:rPr lang="en-US" sz="3600" b="1" i="1" dirty="0">
                <a:effectLst>
                  <a:outerShdw blurRad="38100" dist="38100" dir="2700000" algn="tl">
                    <a:srgbClr val="000000">
                      <a:alpha val="43137"/>
                    </a:srgbClr>
                  </a:outerShdw>
                </a:effectLst>
                <a:latin typeface="Times New Roman" pitchFamily="18" charset="0"/>
                <a:cs typeface="Times New Roman" pitchFamily="18" charset="0"/>
              </a:rPr>
              <a:t>A</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GeV</a:t>
            </a:r>
            <a:endParaRPr lang="ru-RU"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7"/>
          <p:cNvPicPr>
            <a:picLocks noChangeAspect="1" noChangeArrowheads="1"/>
          </p:cNvPicPr>
          <p:nvPr/>
        </p:nvPicPr>
        <p:blipFill>
          <a:blip r:embed="rId2" cstate="print">
            <a:lum bright="-12000" contrast="50000"/>
          </a:blip>
          <a:srcRect/>
          <a:stretch>
            <a:fillRect/>
          </a:stretch>
        </p:blipFill>
        <p:spPr bwMode="auto">
          <a:xfrm>
            <a:off x="228600" y="914400"/>
            <a:ext cx="2979191" cy="5943600"/>
          </a:xfrm>
          <a:prstGeom prst="rect">
            <a:avLst/>
          </a:prstGeom>
          <a:noFill/>
          <a:ln w="9525">
            <a:noFill/>
            <a:miter lim="800000"/>
            <a:headEnd/>
            <a:tailEnd/>
          </a:ln>
        </p:spPr>
      </p:pic>
      <p:pic>
        <p:nvPicPr>
          <p:cNvPr id="5122" name="Picture 7"/>
          <p:cNvPicPr>
            <a:picLocks noChangeAspect="1" noChangeArrowheads="1"/>
          </p:cNvPicPr>
          <p:nvPr/>
        </p:nvPicPr>
        <p:blipFill>
          <a:blip r:embed="rId3" cstate="print"/>
          <a:srcRect/>
          <a:stretch>
            <a:fillRect/>
          </a:stretch>
        </p:blipFill>
        <p:spPr bwMode="auto">
          <a:xfrm>
            <a:off x="3773028" y="304800"/>
            <a:ext cx="4120021" cy="655320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a:stretch>
            <a:fillRect/>
          </a:stretch>
        </p:blipFill>
        <p:spPr bwMode="auto">
          <a:xfrm>
            <a:off x="4267200" y="4114800"/>
            <a:ext cx="3048000" cy="1113258"/>
          </a:xfrm>
          <a:prstGeom prst="rect">
            <a:avLst/>
          </a:prstGeom>
          <a:noFill/>
          <a:ln w="9525">
            <a:noFill/>
            <a:miter lim="800000"/>
            <a:headEnd/>
            <a:tailEnd/>
          </a:ln>
        </p:spPr>
      </p:pic>
      <p:pic>
        <p:nvPicPr>
          <p:cNvPr id="5124" name="Picture 7"/>
          <p:cNvPicPr>
            <a:picLocks noChangeAspect="1" noChangeArrowheads="1"/>
          </p:cNvPicPr>
          <p:nvPr/>
        </p:nvPicPr>
        <p:blipFill>
          <a:blip r:embed="rId5" cstate="print"/>
          <a:srcRect l="42902" t="41462" r="52344" b="11776"/>
          <a:stretch>
            <a:fillRect/>
          </a:stretch>
        </p:blipFill>
        <p:spPr bwMode="auto">
          <a:xfrm>
            <a:off x="7904604" y="0"/>
            <a:ext cx="1239398" cy="6858000"/>
          </a:xfrm>
          <a:prstGeom prst="rect">
            <a:avLst/>
          </a:prstGeom>
          <a:noFill/>
          <a:ln w="9525">
            <a:noFill/>
            <a:miter lim="800000"/>
            <a:headEnd/>
            <a:tailEnd/>
          </a:ln>
        </p:spPr>
      </p:pic>
      <p:pic>
        <p:nvPicPr>
          <p:cNvPr id="5125" name="Picture 2"/>
          <p:cNvPicPr>
            <a:picLocks noChangeAspect="1" noChangeArrowheads="1"/>
          </p:cNvPicPr>
          <p:nvPr/>
        </p:nvPicPr>
        <p:blipFill>
          <a:blip r:embed="rId6" cstate="print">
            <a:lum bright="-22000" contrast="62000"/>
          </a:blip>
          <a:srcRect r="19878"/>
          <a:stretch>
            <a:fillRect/>
          </a:stretch>
        </p:blipFill>
        <p:spPr bwMode="auto">
          <a:xfrm>
            <a:off x="1" y="0"/>
            <a:ext cx="4495800" cy="9264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descr="He4"/>
          <p:cNvPicPr>
            <a:picLocks noChangeAspect="1" noChangeArrowheads="1"/>
          </p:cNvPicPr>
          <p:nvPr/>
        </p:nvPicPr>
        <p:blipFill>
          <a:blip r:embed="rId2" cstate="print"/>
          <a:srcRect/>
          <a:stretch>
            <a:fillRect/>
          </a:stretch>
        </p:blipFill>
        <p:spPr bwMode="auto">
          <a:xfrm>
            <a:off x="1403350" y="5157788"/>
            <a:ext cx="431800" cy="420687"/>
          </a:xfrm>
          <a:prstGeom prst="rect">
            <a:avLst/>
          </a:prstGeom>
          <a:noFill/>
        </p:spPr>
      </p:pic>
      <p:pic>
        <p:nvPicPr>
          <p:cNvPr id="492547" name="Picture 3" descr="He6 "/>
          <p:cNvPicPr>
            <a:picLocks noChangeAspect="1" noChangeArrowheads="1"/>
          </p:cNvPicPr>
          <p:nvPr/>
        </p:nvPicPr>
        <p:blipFill>
          <a:blip r:embed="rId3" cstate="print"/>
          <a:srcRect/>
          <a:stretch>
            <a:fillRect/>
          </a:stretch>
        </p:blipFill>
        <p:spPr bwMode="auto">
          <a:xfrm>
            <a:off x="2843213" y="4797425"/>
            <a:ext cx="792162" cy="957263"/>
          </a:xfrm>
          <a:prstGeom prst="rect">
            <a:avLst/>
          </a:prstGeom>
          <a:noFill/>
        </p:spPr>
      </p:pic>
      <p:pic>
        <p:nvPicPr>
          <p:cNvPr id="492548" name="Picture 4" descr="Li6"/>
          <p:cNvPicPr>
            <a:picLocks noChangeAspect="1" noChangeArrowheads="1"/>
          </p:cNvPicPr>
          <p:nvPr/>
        </p:nvPicPr>
        <p:blipFill>
          <a:blip r:embed="rId4" cstate="print"/>
          <a:srcRect/>
          <a:stretch>
            <a:fillRect/>
          </a:stretch>
        </p:blipFill>
        <p:spPr bwMode="auto">
          <a:xfrm>
            <a:off x="1763713" y="3716338"/>
            <a:ext cx="736600" cy="863600"/>
          </a:xfrm>
          <a:prstGeom prst="rect">
            <a:avLst/>
          </a:prstGeom>
          <a:noFill/>
        </p:spPr>
      </p:pic>
      <p:pic>
        <p:nvPicPr>
          <p:cNvPr id="492549" name="Picture 5" descr="Li7"/>
          <p:cNvPicPr>
            <a:picLocks noChangeAspect="1" noChangeArrowheads="1"/>
          </p:cNvPicPr>
          <p:nvPr/>
        </p:nvPicPr>
        <p:blipFill>
          <a:blip r:embed="rId5" cstate="print"/>
          <a:srcRect/>
          <a:stretch>
            <a:fillRect/>
          </a:stretch>
        </p:blipFill>
        <p:spPr bwMode="auto">
          <a:xfrm>
            <a:off x="2771775" y="3789363"/>
            <a:ext cx="936625" cy="701675"/>
          </a:xfrm>
          <a:prstGeom prst="rect">
            <a:avLst/>
          </a:prstGeom>
          <a:noFill/>
        </p:spPr>
      </p:pic>
      <p:pic>
        <p:nvPicPr>
          <p:cNvPr id="492550" name="Picture 6" descr="Be9"/>
          <p:cNvPicPr>
            <a:picLocks noChangeAspect="1" noChangeArrowheads="1"/>
          </p:cNvPicPr>
          <p:nvPr/>
        </p:nvPicPr>
        <p:blipFill>
          <a:blip r:embed="rId6" cstate="print"/>
          <a:srcRect/>
          <a:stretch>
            <a:fillRect/>
          </a:stretch>
        </p:blipFill>
        <p:spPr bwMode="auto">
          <a:xfrm>
            <a:off x="4140200" y="2492375"/>
            <a:ext cx="936625" cy="468313"/>
          </a:xfrm>
          <a:prstGeom prst="rect">
            <a:avLst/>
          </a:prstGeom>
          <a:noFill/>
        </p:spPr>
      </p:pic>
      <p:pic>
        <p:nvPicPr>
          <p:cNvPr id="492551" name="Picture 7" descr="B10"/>
          <p:cNvPicPr>
            <a:picLocks noChangeAspect="1" noChangeArrowheads="1"/>
          </p:cNvPicPr>
          <p:nvPr/>
        </p:nvPicPr>
        <p:blipFill>
          <a:blip r:embed="rId7" cstate="print"/>
          <a:srcRect/>
          <a:stretch>
            <a:fillRect/>
          </a:stretch>
        </p:blipFill>
        <p:spPr bwMode="auto">
          <a:xfrm>
            <a:off x="4067175" y="981075"/>
            <a:ext cx="1152525" cy="781050"/>
          </a:xfrm>
          <a:prstGeom prst="rect">
            <a:avLst/>
          </a:prstGeom>
          <a:noFill/>
        </p:spPr>
      </p:pic>
      <p:pic>
        <p:nvPicPr>
          <p:cNvPr id="492552" name="Picture 8" descr="B11"/>
          <p:cNvPicPr>
            <a:picLocks noChangeAspect="1" noChangeArrowheads="1"/>
          </p:cNvPicPr>
          <p:nvPr/>
        </p:nvPicPr>
        <p:blipFill>
          <a:blip r:embed="rId8" cstate="print"/>
          <a:srcRect/>
          <a:stretch>
            <a:fillRect/>
          </a:stretch>
        </p:blipFill>
        <p:spPr bwMode="auto">
          <a:xfrm>
            <a:off x="5435600" y="1052513"/>
            <a:ext cx="954088" cy="663575"/>
          </a:xfrm>
          <a:prstGeom prst="rect">
            <a:avLst/>
          </a:prstGeom>
          <a:noFill/>
        </p:spPr>
      </p:pic>
      <p:pic>
        <p:nvPicPr>
          <p:cNvPr id="492553" name="Picture 9" descr="c12"/>
          <p:cNvPicPr>
            <a:picLocks noChangeAspect="1" noChangeArrowheads="1"/>
          </p:cNvPicPr>
          <p:nvPr/>
        </p:nvPicPr>
        <p:blipFill>
          <a:blip r:embed="rId9" cstate="print"/>
          <a:srcRect/>
          <a:stretch>
            <a:fillRect/>
          </a:stretch>
        </p:blipFill>
        <p:spPr bwMode="auto">
          <a:xfrm>
            <a:off x="5435600" y="0"/>
            <a:ext cx="771525" cy="792163"/>
          </a:xfrm>
          <a:prstGeom prst="rect">
            <a:avLst/>
          </a:prstGeom>
          <a:noFill/>
        </p:spPr>
      </p:pic>
      <p:pic>
        <p:nvPicPr>
          <p:cNvPr id="492554" name="Picture 10" descr="Be10 "/>
          <p:cNvPicPr>
            <a:picLocks noChangeAspect="1" noChangeArrowheads="1"/>
          </p:cNvPicPr>
          <p:nvPr/>
        </p:nvPicPr>
        <p:blipFill>
          <a:blip r:embed="rId10" cstate="print"/>
          <a:srcRect/>
          <a:stretch>
            <a:fillRect/>
          </a:stretch>
        </p:blipFill>
        <p:spPr bwMode="auto">
          <a:xfrm>
            <a:off x="5651500" y="2420938"/>
            <a:ext cx="635000" cy="936625"/>
          </a:xfrm>
          <a:prstGeom prst="rect">
            <a:avLst/>
          </a:prstGeom>
          <a:noFill/>
        </p:spPr>
      </p:pic>
      <p:pic>
        <p:nvPicPr>
          <p:cNvPr id="492555" name="Picture 11" descr="Be12 "/>
          <p:cNvPicPr>
            <a:picLocks noChangeAspect="1" noChangeArrowheads="1"/>
          </p:cNvPicPr>
          <p:nvPr/>
        </p:nvPicPr>
        <p:blipFill>
          <a:blip r:embed="rId11" cstate="print"/>
          <a:srcRect/>
          <a:stretch>
            <a:fillRect/>
          </a:stretch>
        </p:blipFill>
        <p:spPr bwMode="auto">
          <a:xfrm>
            <a:off x="8172450" y="2276475"/>
            <a:ext cx="584200" cy="1152525"/>
          </a:xfrm>
          <a:prstGeom prst="rect">
            <a:avLst/>
          </a:prstGeom>
          <a:noFill/>
        </p:spPr>
      </p:pic>
      <p:pic>
        <p:nvPicPr>
          <p:cNvPr id="492556" name="Picture 12" descr="He6 "/>
          <p:cNvPicPr>
            <a:picLocks noChangeAspect="1" noChangeArrowheads="1"/>
          </p:cNvPicPr>
          <p:nvPr/>
        </p:nvPicPr>
        <p:blipFill>
          <a:blip r:embed="rId3" cstate="print"/>
          <a:srcRect/>
          <a:stretch>
            <a:fillRect/>
          </a:stretch>
        </p:blipFill>
        <p:spPr bwMode="auto">
          <a:xfrm>
            <a:off x="5364163" y="4724400"/>
            <a:ext cx="792162" cy="957263"/>
          </a:xfrm>
          <a:prstGeom prst="rect">
            <a:avLst/>
          </a:prstGeom>
          <a:noFill/>
        </p:spPr>
      </p:pic>
      <p:pic>
        <p:nvPicPr>
          <p:cNvPr id="492557" name="Picture 13" descr="nn "/>
          <p:cNvPicPr>
            <a:picLocks noChangeAspect="1" noChangeArrowheads="1"/>
          </p:cNvPicPr>
          <p:nvPr/>
        </p:nvPicPr>
        <p:blipFill>
          <a:blip r:embed="rId12" cstate="print"/>
          <a:srcRect/>
          <a:stretch>
            <a:fillRect/>
          </a:stretch>
        </p:blipFill>
        <p:spPr bwMode="auto">
          <a:xfrm>
            <a:off x="6011863" y="4797425"/>
            <a:ext cx="265112" cy="792163"/>
          </a:xfrm>
          <a:prstGeom prst="rect">
            <a:avLst/>
          </a:prstGeom>
          <a:noFill/>
        </p:spPr>
      </p:pic>
      <p:sp>
        <p:nvSpPr>
          <p:cNvPr id="492558" name="Text Box 14"/>
          <p:cNvSpPr txBox="1">
            <a:spLocks noChangeArrowheads="1"/>
          </p:cNvSpPr>
          <p:nvPr/>
        </p:nvSpPr>
        <p:spPr bwMode="auto">
          <a:xfrm>
            <a:off x="2627313" y="5805488"/>
            <a:ext cx="1639887" cy="457200"/>
          </a:xfrm>
          <a:prstGeom prst="rect">
            <a:avLst/>
          </a:prstGeom>
          <a:noFill/>
          <a:ln w="9525">
            <a:noFill/>
            <a:miter lim="800000"/>
            <a:headEnd/>
            <a:tailEnd/>
          </a:ln>
          <a:effectLst/>
        </p:spPr>
        <p:txBody>
          <a:bodyPr wrap="none">
            <a:spAutoFit/>
          </a:bodyPr>
          <a:lstStyle/>
          <a:p>
            <a:pPr algn="l"/>
            <a:r>
              <a:rPr lang="en-US" b="1" u="sng" baseline="30000"/>
              <a:t>6</a:t>
            </a:r>
            <a:r>
              <a:rPr lang="en-US" b="1" u="sng"/>
              <a:t>He 807 ms</a:t>
            </a:r>
            <a:endParaRPr lang="ru-RU" b="1" u="sng"/>
          </a:p>
        </p:txBody>
      </p:sp>
      <p:sp>
        <p:nvSpPr>
          <p:cNvPr id="492559" name="Text Box 15"/>
          <p:cNvSpPr txBox="1">
            <a:spLocks noChangeArrowheads="1"/>
          </p:cNvSpPr>
          <p:nvPr/>
        </p:nvSpPr>
        <p:spPr bwMode="auto">
          <a:xfrm>
            <a:off x="5076825" y="5734050"/>
            <a:ext cx="1639888" cy="457200"/>
          </a:xfrm>
          <a:prstGeom prst="rect">
            <a:avLst/>
          </a:prstGeom>
          <a:noFill/>
          <a:ln w="9525">
            <a:noFill/>
            <a:miter lim="800000"/>
            <a:headEnd/>
            <a:tailEnd/>
          </a:ln>
          <a:effectLst/>
        </p:spPr>
        <p:txBody>
          <a:bodyPr wrap="none">
            <a:spAutoFit/>
          </a:bodyPr>
          <a:lstStyle/>
          <a:p>
            <a:pPr algn="l"/>
            <a:r>
              <a:rPr lang="en-US" b="1" u="sng" baseline="30000"/>
              <a:t>8</a:t>
            </a:r>
            <a:r>
              <a:rPr lang="en-US" b="1" u="sng"/>
              <a:t>He 119 ms</a:t>
            </a:r>
            <a:endParaRPr lang="ru-RU" b="1" u="sng"/>
          </a:p>
        </p:txBody>
      </p:sp>
      <p:sp>
        <p:nvSpPr>
          <p:cNvPr id="492560" name="Text Box 16"/>
          <p:cNvSpPr txBox="1">
            <a:spLocks noChangeArrowheads="1"/>
          </p:cNvSpPr>
          <p:nvPr/>
        </p:nvSpPr>
        <p:spPr bwMode="auto">
          <a:xfrm>
            <a:off x="7588250" y="1773238"/>
            <a:ext cx="1555750" cy="457200"/>
          </a:xfrm>
          <a:prstGeom prst="rect">
            <a:avLst/>
          </a:prstGeom>
          <a:noFill/>
          <a:ln w="9525">
            <a:noFill/>
            <a:miter lim="800000"/>
            <a:headEnd/>
            <a:tailEnd/>
          </a:ln>
          <a:effectLst/>
        </p:spPr>
        <p:txBody>
          <a:bodyPr wrap="none">
            <a:spAutoFit/>
          </a:bodyPr>
          <a:lstStyle/>
          <a:p>
            <a:pPr algn="l"/>
            <a:r>
              <a:rPr lang="en-US" b="1" u="sng" baseline="30000"/>
              <a:t>12</a:t>
            </a:r>
            <a:r>
              <a:rPr lang="en-US" b="1" u="sng"/>
              <a:t>Be 23 ms</a:t>
            </a:r>
            <a:endParaRPr lang="ru-RU" b="1" u="sng"/>
          </a:p>
        </p:txBody>
      </p:sp>
      <p:pic>
        <p:nvPicPr>
          <p:cNvPr id="492561" name="Picture 17" descr="B11"/>
          <p:cNvPicPr>
            <a:picLocks noChangeAspect="1" noChangeArrowheads="1"/>
          </p:cNvPicPr>
          <p:nvPr/>
        </p:nvPicPr>
        <p:blipFill>
          <a:blip r:embed="rId13" cstate="print"/>
          <a:srcRect/>
          <a:stretch>
            <a:fillRect/>
          </a:stretch>
        </p:blipFill>
        <p:spPr bwMode="auto">
          <a:xfrm>
            <a:off x="6659563" y="836613"/>
            <a:ext cx="663575" cy="954087"/>
          </a:xfrm>
          <a:prstGeom prst="rect">
            <a:avLst/>
          </a:prstGeom>
          <a:noFill/>
        </p:spPr>
      </p:pic>
      <p:pic>
        <p:nvPicPr>
          <p:cNvPr id="492562" name="Picture 18" descr="n"/>
          <p:cNvPicPr>
            <a:picLocks noChangeAspect="1" noChangeArrowheads="1"/>
          </p:cNvPicPr>
          <p:nvPr/>
        </p:nvPicPr>
        <p:blipFill>
          <a:blip r:embed="rId14" cstate="print"/>
          <a:srcRect/>
          <a:stretch>
            <a:fillRect/>
          </a:stretch>
        </p:blipFill>
        <p:spPr bwMode="auto">
          <a:xfrm>
            <a:off x="6659563" y="1628775"/>
            <a:ext cx="144462" cy="142875"/>
          </a:xfrm>
          <a:prstGeom prst="rect">
            <a:avLst/>
          </a:prstGeom>
          <a:noFill/>
        </p:spPr>
      </p:pic>
      <p:sp>
        <p:nvSpPr>
          <p:cNvPr id="492563" name="Text Box 19"/>
          <p:cNvSpPr txBox="1">
            <a:spLocks noChangeArrowheads="1"/>
          </p:cNvSpPr>
          <p:nvPr/>
        </p:nvSpPr>
        <p:spPr bwMode="auto">
          <a:xfrm>
            <a:off x="6659563" y="333375"/>
            <a:ext cx="1420812" cy="457200"/>
          </a:xfrm>
          <a:prstGeom prst="rect">
            <a:avLst/>
          </a:prstGeom>
          <a:noFill/>
          <a:ln w="9525">
            <a:noFill/>
            <a:miter lim="800000"/>
            <a:headEnd/>
            <a:tailEnd/>
          </a:ln>
          <a:effectLst/>
        </p:spPr>
        <p:txBody>
          <a:bodyPr wrap="none">
            <a:spAutoFit/>
          </a:bodyPr>
          <a:lstStyle/>
          <a:p>
            <a:pPr algn="l"/>
            <a:r>
              <a:rPr lang="en-US" b="1" u="sng" baseline="30000"/>
              <a:t>12</a:t>
            </a:r>
            <a:r>
              <a:rPr lang="en-US" b="1" u="sng"/>
              <a:t>B 20 ms</a:t>
            </a:r>
            <a:endParaRPr lang="ru-RU" b="1" u="sng"/>
          </a:p>
        </p:txBody>
      </p:sp>
      <p:sp>
        <p:nvSpPr>
          <p:cNvPr id="492564" name="Text Box 20"/>
          <p:cNvSpPr txBox="1">
            <a:spLocks noChangeArrowheads="1"/>
          </p:cNvSpPr>
          <p:nvPr/>
        </p:nvSpPr>
        <p:spPr bwMode="auto">
          <a:xfrm>
            <a:off x="4716463" y="1916113"/>
            <a:ext cx="2173287" cy="457200"/>
          </a:xfrm>
          <a:prstGeom prst="rect">
            <a:avLst/>
          </a:prstGeom>
          <a:noFill/>
          <a:ln w="9525">
            <a:noFill/>
            <a:miter lim="800000"/>
            <a:headEnd/>
            <a:tailEnd/>
          </a:ln>
          <a:effectLst/>
        </p:spPr>
        <p:txBody>
          <a:bodyPr wrap="none">
            <a:spAutoFit/>
          </a:bodyPr>
          <a:lstStyle/>
          <a:p>
            <a:pPr algn="l"/>
            <a:r>
              <a:rPr lang="en-US" b="1" u="sng" baseline="30000"/>
              <a:t>10</a:t>
            </a:r>
            <a:r>
              <a:rPr lang="en-US" b="1" u="sng"/>
              <a:t>Be 1510000 y</a:t>
            </a:r>
            <a:r>
              <a:rPr lang="en-US"/>
              <a:t> </a:t>
            </a:r>
            <a:endParaRPr lang="ru-RU"/>
          </a:p>
        </p:txBody>
      </p:sp>
      <p:pic>
        <p:nvPicPr>
          <p:cNvPr id="492565" name="Picture 21" descr="Be10 "/>
          <p:cNvPicPr>
            <a:picLocks noChangeAspect="1" noChangeArrowheads="1"/>
          </p:cNvPicPr>
          <p:nvPr/>
        </p:nvPicPr>
        <p:blipFill>
          <a:blip r:embed="rId15" cstate="print"/>
          <a:srcRect/>
          <a:stretch>
            <a:fillRect/>
          </a:stretch>
        </p:blipFill>
        <p:spPr bwMode="auto">
          <a:xfrm>
            <a:off x="6804025" y="2781300"/>
            <a:ext cx="936625" cy="635000"/>
          </a:xfrm>
          <a:prstGeom prst="rect">
            <a:avLst/>
          </a:prstGeom>
          <a:noFill/>
        </p:spPr>
      </p:pic>
      <p:sp>
        <p:nvSpPr>
          <p:cNvPr id="492566" name="Text Box 22"/>
          <p:cNvSpPr txBox="1">
            <a:spLocks noChangeArrowheads="1"/>
          </p:cNvSpPr>
          <p:nvPr/>
        </p:nvSpPr>
        <p:spPr bwMode="auto">
          <a:xfrm>
            <a:off x="6516688" y="2276475"/>
            <a:ext cx="1530350" cy="457200"/>
          </a:xfrm>
          <a:prstGeom prst="rect">
            <a:avLst/>
          </a:prstGeom>
          <a:noFill/>
          <a:ln w="9525">
            <a:noFill/>
            <a:miter lim="800000"/>
            <a:headEnd/>
            <a:tailEnd/>
          </a:ln>
          <a:effectLst/>
        </p:spPr>
        <p:txBody>
          <a:bodyPr>
            <a:spAutoFit/>
          </a:bodyPr>
          <a:lstStyle/>
          <a:p>
            <a:pPr algn="l"/>
            <a:r>
              <a:rPr lang="en-US" b="1" u="sng" baseline="30000"/>
              <a:t>11</a:t>
            </a:r>
            <a:r>
              <a:rPr lang="en-US" b="1" u="sng"/>
              <a:t>Be 13.8 s</a:t>
            </a:r>
            <a:endParaRPr lang="ru-RU" b="1" u="sng"/>
          </a:p>
        </p:txBody>
      </p:sp>
      <p:pic>
        <p:nvPicPr>
          <p:cNvPr id="492567" name="Picture 23" descr="n"/>
          <p:cNvPicPr>
            <a:picLocks noChangeAspect="1" noChangeArrowheads="1"/>
          </p:cNvPicPr>
          <p:nvPr/>
        </p:nvPicPr>
        <p:blipFill>
          <a:blip r:embed="rId14" cstate="print"/>
          <a:srcRect/>
          <a:stretch>
            <a:fillRect/>
          </a:stretch>
        </p:blipFill>
        <p:spPr bwMode="auto">
          <a:xfrm>
            <a:off x="6948488" y="3213100"/>
            <a:ext cx="144462" cy="142875"/>
          </a:xfrm>
          <a:prstGeom prst="rect">
            <a:avLst/>
          </a:prstGeom>
          <a:noFill/>
        </p:spPr>
      </p:pic>
      <p:pic>
        <p:nvPicPr>
          <p:cNvPr id="492568" name="Picture 24" descr="Li7"/>
          <p:cNvPicPr>
            <a:picLocks noChangeAspect="1" noChangeArrowheads="1"/>
          </p:cNvPicPr>
          <p:nvPr/>
        </p:nvPicPr>
        <p:blipFill>
          <a:blip r:embed="rId16" cstate="print"/>
          <a:srcRect/>
          <a:stretch>
            <a:fillRect/>
          </a:stretch>
        </p:blipFill>
        <p:spPr bwMode="auto">
          <a:xfrm>
            <a:off x="4067175" y="3716338"/>
            <a:ext cx="703263" cy="936625"/>
          </a:xfrm>
          <a:prstGeom prst="rect">
            <a:avLst/>
          </a:prstGeom>
          <a:noFill/>
        </p:spPr>
      </p:pic>
      <p:pic>
        <p:nvPicPr>
          <p:cNvPr id="492569" name="Picture 25" descr="n"/>
          <p:cNvPicPr>
            <a:picLocks noChangeAspect="1" noChangeArrowheads="1"/>
          </p:cNvPicPr>
          <p:nvPr/>
        </p:nvPicPr>
        <p:blipFill>
          <a:blip r:embed="rId14" cstate="print"/>
          <a:srcRect/>
          <a:stretch>
            <a:fillRect/>
          </a:stretch>
        </p:blipFill>
        <p:spPr bwMode="auto">
          <a:xfrm>
            <a:off x="4572000" y="4437063"/>
            <a:ext cx="144463" cy="142875"/>
          </a:xfrm>
          <a:prstGeom prst="rect">
            <a:avLst/>
          </a:prstGeom>
          <a:noFill/>
        </p:spPr>
      </p:pic>
      <p:sp>
        <p:nvSpPr>
          <p:cNvPr id="492570" name="Text Box 26"/>
          <p:cNvSpPr txBox="1">
            <a:spLocks noChangeArrowheads="1"/>
          </p:cNvSpPr>
          <p:nvPr/>
        </p:nvSpPr>
        <p:spPr bwMode="auto">
          <a:xfrm>
            <a:off x="3492500" y="3213100"/>
            <a:ext cx="1555750" cy="457200"/>
          </a:xfrm>
          <a:prstGeom prst="rect">
            <a:avLst/>
          </a:prstGeom>
          <a:noFill/>
          <a:ln w="9525">
            <a:noFill/>
            <a:miter lim="800000"/>
            <a:headEnd/>
            <a:tailEnd/>
          </a:ln>
          <a:effectLst/>
        </p:spPr>
        <p:txBody>
          <a:bodyPr wrap="none">
            <a:spAutoFit/>
          </a:bodyPr>
          <a:lstStyle/>
          <a:p>
            <a:pPr algn="l"/>
            <a:r>
              <a:rPr lang="en-US" b="1" u="sng" baseline="30000"/>
              <a:t>8</a:t>
            </a:r>
            <a:r>
              <a:rPr lang="en-US" b="1" u="sng"/>
              <a:t>Li 838 ms</a:t>
            </a:r>
            <a:endParaRPr lang="ru-RU" b="1" u="sng"/>
          </a:p>
        </p:txBody>
      </p:sp>
      <p:pic>
        <p:nvPicPr>
          <p:cNvPr id="492571" name="Picture 27" descr="Li7"/>
          <p:cNvPicPr>
            <a:picLocks noChangeAspect="1" noChangeArrowheads="1"/>
          </p:cNvPicPr>
          <p:nvPr/>
        </p:nvPicPr>
        <p:blipFill>
          <a:blip r:embed="rId5" cstate="print"/>
          <a:srcRect/>
          <a:stretch>
            <a:fillRect/>
          </a:stretch>
        </p:blipFill>
        <p:spPr bwMode="auto">
          <a:xfrm>
            <a:off x="5076825" y="3860800"/>
            <a:ext cx="936625" cy="701675"/>
          </a:xfrm>
          <a:prstGeom prst="rect">
            <a:avLst/>
          </a:prstGeom>
          <a:noFill/>
        </p:spPr>
      </p:pic>
      <p:pic>
        <p:nvPicPr>
          <p:cNvPr id="492572" name="Picture 28" descr="nn "/>
          <p:cNvPicPr>
            <a:picLocks noChangeAspect="1" noChangeArrowheads="1"/>
          </p:cNvPicPr>
          <p:nvPr/>
        </p:nvPicPr>
        <p:blipFill>
          <a:blip r:embed="rId17" cstate="print"/>
          <a:srcRect/>
          <a:stretch>
            <a:fillRect/>
          </a:stretch>
        </p:blipFill>
        <p:spPr bwMode="auto">
          <a:xfrm>
            <a:off x="6011863" y="3860800"/>
            <a:ext cx="261937" cy="720725"/>
          </a:xfrm>
          <a:prstGeom prst="rect">
            <a:avLst/>
          </a:prstGeom>
          <a:noFill/>
        </p:spPr>
      </p:pic>
      <p:sp>
        <p:nvSpPr>
          <p:cNvPr id="492573" name="Text Box 29"/>
          <p:cNvSpPr txBox="1">
            <a:spLocks noChangeArrowheads="1"/>
          </p:cNvSpPr>
          <p:nvPr/>
        </p:nvSpPr>
        <p:spPr bwMode="auto">
          <a:xfrm>
            <a:off x="6227763" y="4005263"/>
            <a:ext cx="1555750" cy="457200"/>
          </a:xfrm>
          <a:prstGeom prst="rect">
            <a:avLst/>
          </a:prstGeom>
          <a:noFill/>
          <a:ln w="9525">
            <a:noFill/>
            <a:miter lim="800000"/>
            <a:headEnd/>
            <a:tailEnd/>
          </a:ln>
          <a:effectLst/>
        </p:spPr>
        <p:txBody>
          <a:bodyPr wrap="none">
            <a:spAutoFit/>
          </a:bodyPr>
          <a:lstStyle/>
          <a:p>
            <a:pPr algn="l"/>
            <a:r>
              <a:rPr lang="en-US" b="1" u="sng" baseline="30000"/>
              <a:t>9</a:t>
            </a:r>
            <a:r>
              <a:rPr lang="en-US" b="1" u="sng"/>
              <a:t>Li 178 ms</a:t>
            </a:r>
            <a:endParaRPr lang="ru-RU" b="1" u="sng"/>
          </a:p>
        </p:txBody>
      </p:sp>
      <p:pic>
        <p:nvPicPr>
          <p:cNvPr id="492574" name="Picture 30" descr="Li11"/>
          <p:cNvPicPr>
            <a:picLocks noChangeAspect="1" noChangeArrowheads="1"/>
          </p:cNvPicPr>
          <p:nvPr/>
        </p:nvPicPr>
        <p:blipFill>
          <a:blip r:embed="rId18" cstate="print"/>
          <a:srcRect/>
          <a:stretch>
            <a:fillRect/>
          </a:stretch>
        </p:blipFill>
        <p:spPr bwMode="auto">
          <a:xfrm>
            <a:off x="250825" y="260350"/>
            <a:ext cx="2843213" cy="2289175"/>
          </a:xfrm>
          <a:prstGeom prst="rect">
            <a:avLst/>
          </a:prstGeom>
          <a:noFill/>
        </p:spPr>
      </p:pic>
      <p:pic>
        <p:nvPicPr>
          <p:cNvPr id="492575" name="Picture 31" descr="Li7"/>
          <p:cNvPicPr>
            <a:picLocks noChangeAspect="1" noChangeArrowheads="1"/>
          </p:cNvPicPr>
          <p:nvPr/>
        </p:nvPicPr>
        <p:blipFill>
          <a:blip r:embed="rId16" cstate="print"/>
          <a:srcRect/>
          <a:stretch>
            <a:fillRect/>
          </a:stretch>
        </p:blipFill>
        <p:spPr bwMode="auto">
          <a:xfrm>
            <a:off x="8027988" y="3933825"/>
            <a:ext cx="701675" cy="936625"/>
          </a:xfrm>
          <a:prstGeom prst="rect">
            <a:avLst/>
          </a:prstGeom>
          <a:noFill/>
        </p:spPr>
      </p:pic>
      <p:pic>
        <p:nvPicPr>
          <p:cNvPr id="492576" name="Picture 32" descr="nn "/>
          <p:cNvPicPr>
            <a:picLocks noChangeAspect="1" noChangeArrowheads="1"/>
          </p:cNvPicPr>
          <p:nvPr/>
        </p:nvPicPr>
        <p:blipFill>
          <a:blip r:embed="rId17" cstate="print"/>
          <a:srcRect/>
          <a:stretch>
            <a:fillRect/>
          </a:stretch>
        </p:blipFill>
        <p:spPr bwMode="auto">
          <a:xfrm>
            <a:off x="8675688" y="4005263"/>
            <a:ext cx="261937" cy="720725"/>
          </a:xfrm>
          <a:prstGeom prst="rect">
            <a:avLst/>
          </a:prstGeom>
          <a:noFill/>
        </p:spPr>
      </p:pic>
      <p:pic>
        <p:nvPicPr>
          <p:cNvPr id="492577" name="Picture 33" descr="nn "/>
          <p:cNvPicPr>
            <a:picLocks noChangeAspect="1" noChangeArrowheads="1"/>
          </p:cNvPicPr>
          <p:nvPr/>
        </p:nvPicPr>
        <p:blipFill>
          <a:blip r:embed="rId17" cstate="print"/>
          <a:srcRect/>
          <a:stretch>
            <a:fillRect/>
          </a:stretch>
        </p:blipFill>
        <p:spPr bwMode="auto">
          <a:xfrm>
            <a:off x="7812088" y="4005263"/>
            <a:ext cx="261937" cy="720725"/>
          </a:xfrm>
          <a:prstGeom prst="rect">
            <a:avLst/>
          </a:prstGeom>
          <a:noFill/>
        </p:spPr>
      </p:pic>
      <p:sp>
        <p:nvSpPr>
          <p:cNvPr id="492578" name="Text Box 34"/>
          <p:cNvSpPr txBox="1">
            <a:spLocks noChangeArrowheads="1"/>
          </p:cNvSpPr>
          <p:nvPr/>
        </p:nvSpPr>
        <p:spPr bwMode="auto">
          <a:xfrm>
            <a:off x="7486650" y="4868863"/>
            <a:ext cx="1657350" cy="457200"/>
          </a:xfrm>
          <a:prstGeom prst="rect">
            <a:avLst/>
          </a:prstGeom>
          <a:noFill/>
          <a:ln w="9525">
            <a:noFill/>
            <a:miter lim="800000"/>
            <a:headEnd/>
            <a:tailEnd/>
          </a:ln>
          <a:effectLst/>
        </p:spPr>
        <p:txBody>
          <a:bodyPr wrap="none">
            <a:spAutoFit/>
          </a:bodyPr>
          <a:lstStyle/>
          <a:p>
            <a:pPr algn="l"/>
            <a:r>
              <a:rPr lang="en-US" b="1" u="sng" baseline="30000"/>
              <a:t>11</a:t>
            </a:r>
            <a:r>
              <a:rPr lang="en-US" b="1" u="sng"/>
              <a:t>Li  8.5 ms</a:t>
            </a:r>
            <a:endParaRPr lang="ru-RU" b="1" u="sng"/>
          </a:p>
        </p:txBody>
      </p:sp>
      <p:sp>
        <p:nvSpPr>
          <p:cNvPr id="492579" name="Text Box 35"/>
          <p:cNvSpPr txBox="1">
            <a:spLocks noChangeArrowheads="1"/>
          </p:cNvSpPr>
          <p:nvPr/>
        </p:nvSpPr>
        <p:spPr bwMode="auto">
          <a:xfrm>
            <a:off x="3543300" y="4889500"/>
            <a:ext cx="527050" cy="457200"/>
          </a:xfrm>
          <a:prstGeom prst="rect">
            <a:avLst/>
          </a:prstGeom>
          <a:noFill/>
          <a:ln w="9525">
            <a:noFill/>
            <a:miter lim="800000"/>
            <a:headEnd/>
            <a:tailEnd/>
          </a:ln>
          <a:effectLst/>
        </p:spPr>
        <p:txBody>
          <a:bodyPr wrap="none">
            <a:spAutoFit/>
          </a:bodyPr>
          <a:lstStyle/>
          <a:p>
            <a:pPr algn="l"/>
            <a:r>
              <a:rPr lang="ru-RU" b="1"/>
              <a:t>0</a:t>
            </a:r>
            <a:r>
              <a:rPr lang="ru-RU" b="1" baseline="30000"/>
              <a:t>+</a:t>
            </a:r>
            <a:r>
              <a:rPr lang="ru-RU"/>
              <a:t> </a:t>
            </a:r>
          </a:p>
        </p:txBody>
      </p:sp>
      <p:sp>
        <p:nvSpPr>
          <p:cNvPr id="492580" name="Rectangle 36"/>
          <p:cNvSpPr>
            <a:spLocks noChangeArrowheads="1"/>
          </p:cNvSpPr>
          <p:nvPr/>
        </p:nvSpPr>
        <p:spPr bwMode="auto">
          <a:xfrm>
            <a:off x="6156325" y="4941888"/>
            <a:ext cx="452438" cy="457200"/>
          </a:xfrm>
          <a:prstGeom prst="rect">
            <a:avLst/>
          </a:prstGeom>
          <a:noFill/>
          <a:ln w="9525">
            <a:noFill/>
            <a:miter lim="800000"/>
            <a:headEnd/>
            <a:tailEnd/>
          </a:ln>
          <a:effectLst/>
        </p:spPr>
        <p:txBody>
          <a:bodyPr wrap="none">
            <a:spAutoFit/>
          </a:bodyPr>
          <a:lstStyle/>
          <a:p>
            <a:pPr algn="l"/>
            <a:r>
              <a:rPr lang="ru-RU" b="1"/>
              <a:t>0</a:t>
            </a:r>
            <a:r>
              <a:rPr lang="ru-RU" b="1" baseline="30000"/>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2" descr="PPT2_ENG05"/>
          <p:cNvPicPr>
            <a:picLocks noChangeAspect="1" noChangeArrowheads="1"/>
          </p:cNvPicPr>
          <p:nvPr/>
        </p:nvPicPr>
        <p:blipFill>
          <a:blip r:embed="rId3" cstate="print"/>
          <a:srcRect/>
          <a:stretch>
            <a:fillRect/>
          </a:stretch>
        </p:blipFill>
        <p:spPr bwMode="auto">
          <a:xfrm>
            <a:off x="-39688" y="0"/>
            <a:ext cx="9183688" cy="6858000"/>
          </a:xfrm>
          <a:prstGeom prst="rect">
            <a:avLst/>
          </a:prstGeom>
          <a:noFill/>
          <a:ln w="9525">
            <a:noFill/>
            <a:miter lim="800000"/>
            <a:headEnd/>
            <a:tailEnd/>
          </a:ln>
        </p:spPr>
      </p:pic>
      <p:pic>
        <p:nvPicPr>
          <p:cNvPr id="1030" name="Picture 5">
            <a:hlinkClick r:id="rId4" action="ppaction://hlinkfile"/>
          </p:cNvPr>
          <p:cNvPicPr>
            <a:picLocks noChangeAspect="1" noChangeArrowheads="1"/>
          </p:cNvPicPr>
          <p:nvPr/>
        </p:nvPicPr>
        <p:blipFill>
          <a:blip r:embed="rId5" cstate="print">
            <a:lum bright="6000"/>
          </a:blip>
          <a:srcRect l="12600" t="26893"/>
          <a:stretch>
            <a:fillRect/>
          </a:stretch>
        </p:blipFill>
        <p:spPr bwMode="auto">
          <a:xfrm>
            <a:off x="4427984" y="3501008"/>
            <a:ext cx="4495428" cy="1761753"/>
          </a:xfrm>
          <a:prstGeom prst="rect">
            <a:avLst/>
          </a:prstGeom>
          <a:noFill/>
          <a:ln w="9525">
            <a:noFill/>
            <a:miter lim="800000"/>
            <a:headEnd/>
            <a:tailEnd/>
          </a:ln>
        </p:spPr>
      </p:pic>
      <p:sp>
        <p:nvSpPr>
          <p:cNvPr id="1031" name="Text Box 3"/>
          <p:cNvSpPr txBox="1">
            <a:spLocks noChangeArrowheads="1"/>
          </p:cNvSpPr>
          <p:nvPr/>
        </p:nvSpPr>
        <p:spPr bwMode="auto">
          <a:xfrm>
            <a:off x="974725" y="5929313"/>
            <a:ext cx="311150" cy="274637"/>
          </a:xfrm>
          <a:prstGeom prst="rect">
            <a:avLst/>
          </a:prstGeom>
          <a:noFill/>
          <a:ln w="9525">
            <a:noFill/>
            <a:miter lim="800000"/>
            <a:headEnd/>
            <a:tailEnd/>
          </a:ln>
        </p:spPr>
        <p:txBody>
          <a:bodyPr wrap="none">
            <a:spAutoFit/>
          </a:bodyPr>
          <a:lstStyle/>
          <a:p>
            <a:r>
              <a:rPr lang="en-US" sz="1200">
                <a:solidFill>
                  <a:srgbClr val="FF3300"/>
                </a:solidFill>
              </a:rPr>
              <a:t>f3</a:t>
            </a:r>
            <a:endParaRPr lang="ru-RU" sz="1200">
              <a:solidFill>
                <a:srgbClr val="FF3300"/>
              </a:solidFill>
            </a:endParaRPr>
          </a:p>
        </p:txBody>
      </p:sp>
      <p:sp>
        <p:nvSpPr>
          <p:cNvPr id="1032" name="Text Box 4"/>
          <p:cNvSpPr txBox="1">
            <a:spLocks noChangeArrowheads="1"/>
          </p:cNvSpPr>
          <p:nvPr/>
        </p:nvSpPr>
        <p:spPr bwMode="auto">
          <a:xfrm>
            <a:off x="2979738" y="4013200"/>
            <a:ext cx="311150" cy="274638"/>
          </a:xfrm>
          <a:prstGeom prst="rect">
            <a:avLst/>
          </a:prstGeom>
          <a:noFill/>
          <a:ln w="9525">
            <a:noFill/>
            <a:miter lim="800000"/>
            <a:headEnd/>
            <a:tailEnd/>
          </a:ln>
        </p:spPr>
        <p:txBody>
          <a:bodyPr wrap="none">
            <a:spAutoFit/>
          </a:bodyPr>
          <a:lstStyle/>
          <a:p>
            <a:r>
              <a:rPr lang="en-US" sz="1200">
                <a:solidFill>
                  <a:srgbClr val="FF3300"/>
                </a:solidFill>
              </a:rPr>
              <a:t>f4</a:t>
            </a:r>
            <a:endParaRPr lang="ru-RU" sz="1200">
              <a:solidFill>
                <a:srgbClr val="FF3300"/>
              </a:solidFill>
            </a:endParaRPr>
          </a:p>
        </p:txBody>
      </p:sp>
      <p:sp>
        <p:nvSpPr>
          <p:cNvPr id="1033" name="Text Box 5"/>
          <p:cNvSpPr txBox="1">
            <a:spLocks noChangeArrowheads="1"/>
          </p:cNvSpPr>
          <p:nvPr/>
        </p:nvSpPr>
        <p:spPr bwMode="auto">
          <a:xfrm>
            <a:off x="4864100" y="2676525"/>
            <a:ext cx="311150" cy="274638"/>
          </a:xfrm>
          <a:prstGeom prst="rect">
            <a:avLst/>
          </a:prstGeom>
          <a:noFill/>
          <a:ln w="9525">
            <a:noFill/>
            <a:miter lim="800000"/>
            <a:headEnd/>
            <a:tailEnd/>
          </a:ln>
        </p:spPr>
        <p:txBody>
          <a:bodyPr>
            <a:spAutoFit/>
          </a:bodyPr>
          <a:lstStyle/>
          <a:p>
            <a:r>
              <a:rPr lang="en-US" sz="1200">
                <a:solidFill>
                  <a:srgbClr val="FF3300"/>
                </a:solidFill>
              </a:rPr>
              <a:t>f5</a:t>
            </a:r>
            <a:endParaRPr lang="ru-RU" sz="1200">
              <a:solidFill>
                <a:srgbClr val="FF3300"/>
              </a:solidFill>
            </a:endParaRPr>
          </a:p>
        </p:txBody>
      </p:sp>
      <p:sp>
        <p:nvSpPr>
          <p:cNvPr id="1034" name="Text Box 6"/>
          <p:cNvSpPr txBox="1">
            <a:spLocks noChangeArrowheads="1"/>
          </p:cNvSpPr>
          <p:nvPr/>
        </p:nvSpPr>
        <p:spPr bwMode="auto">
          <a:xfrm>
            <a:off x="6724650" y="1317625"/>
            <a:ext cx="311150" cy="274638"/>
          </a:xfrm>
          <a:prstGeom prst="rect">
            <a:avLst/>
          </a:prstGeom>
          <a:noFill/>
          <a:ln w="9525">
            <a:noFill/>
            <a:miter lim="800000"/>
            <a:headEnd/>
            <a:tailEnd/>
          </a:ln>
        </p:spPr>
        <p:txBody>
          <a:bodyPr>
            <a:spAutoFit/>
          </a:bodyPr>
          <a:lstStyle/>
          <a:p>
            <a:r>
              <a:rPr lang="en-US" sz="1200">
                <a:solidFill>
                  <a:srgbClr val="FF3300"/>
                </a:solidFill>
              </a:rPr>
              <a:t>f6</a:t>
            </a:r>
            <a:endParaRPr lang="ru-RU" sz="1200">
              <a:solidFill>
                <a:srgbClr val="FF3300"/>
              </a:solidFill>
            </a:endParaRPr>
          </a:p>
        </p:txBody>
      </p:sp>
      <p:sp>
        <p:nvSpPr>
          <p:cNvPr id="1035" name="Line 7"/>
          <p:cNvSpPr>
            <a:spLocks noChangeShapeType="1"/>
          </p:cNvSpPr>
          <p:nvPr/>
        </p:nvSpPr>
        <p:spPr bwMode="auto">
          <a:xfrm flipV="1">
            <a:off x="1168400" y="4424363"/>
            <a:ext cx="1768475" cy="1738312"/>
          </a:xfrm>
          <a:prstGeom prst="line">
            <a:avLst/>
          </a:prstGeom>
          <a:noFill/>
          <a:ln w="25400">
            <a:solidFill>
              <a:srgbClr val="FF0000"/>
            </a:solidFill>
            <a:round/>
            <a:headEnd/>
            <a:tailEnd/>
          </a:ln>
        </p:spPr>
        <p:txBody>
          <a:bodyPr/>
          <a:lstStyle/>
          <a:p>
            <a:endParaRPr lang="ru-RU"/>
          </a:p>
        </p:txBody>
      </p:sp>
      <p:sp>
        <p:nvSpPr>
          <p:cNvPr id="1036" name="Line 8"/>
          <p:cNvSpPr>
            <a:spLocks noChangeShapeType="1"/>
          </p:cNvSpPr>
          <p:nvPr/>
        </p:nvSpPr>
        <p:spPr bwMode="auto">
          <a:xfrm flipV="1">
            <a:off x="2936875" y="2781300"/>
            <a:ext cx="2282825" cy="1643063"/>
          </a:xfrm>
          <a:prstGeom prst="line">
            <a:avLst/>
          </a:prstGeom>
          <a:noFill/>
          <a:ln w="25400">
            <a:solidFill>
              <a:srgbClr val="FF0000"/>
            </a:solidFill>
            <a:round/>
            <a:headEnd/>
            <a:tailEnd/>
          </a:ln>
        </p:spPr>
        <p:txBody>
          <a:bodyPr/>
          <a:lstStyle/>
          <a:p>
            <a:endParaRPr lang="ru-RU"/>
          </a:p>
        </p:txBody>
      </p:sp>
      <p:sp>
        <p:nvSpPr>
          <p:cNvPr id="1037" name="Oval 9"/>
          <p:cNvSpPr>
            <a:spLocks noChangeAspect="1" noChangeArrowheads="1"/>
          </p:cNvSpPr>
          <p:nvPr/>
        </p:nvSpPr>
        <p:spPr bwMode="auto">
          <a:xfrm>
            <a:off x="1130300" y="6148388"/>
            <a:ext cx="53975" cy="53975"/>
          </a:xfrm>
          <a:prstGeom prst="ellipse">
            <a:avLst/>
          </a:prstGeom>
          <a:solidFill>
            <a:srgbClr val="FF3300"/>
          </a:solidFill>
          <a:ln w="3175">
            <a:solidFill>
              <a:schemeClr val="tx1"/>
            </a:solidFill>
            <a:round/>
            <a:headEnd/>
            <a:tailEnd/>
          </a:ln>
        </p:spPr>
        <p:txBody>
          <a:bodyPr wrap="none" anchor="ctr"/>
          <a:lstStyle/>
          <a:p>
            <a:endParaRPr lang="ru-RU"/>
          </a:p>
        </p:txBody>
      </p:sp>
      <p:sp>
        <p:nvSpPr>
          <p:cNvPr id="1038" name="Oval 10"/>
          <p:cNvSpPr>
            <a:spLocks noChangeArrowheads="1"/>
          </p:cNvSpPr>
          <p:nvPr/>
        </p:nvSpPr>
        <p:spPr bwMode="auto">
          <a:xfrm>
            <a:off x="3097213" y="4257675"/>
            <a:ext cx="53975" cy="53975"/>
          </a:xfrm>
          <a:prstGeom prst="ellipse">
            <a:avLst/>
          </a:prstGeom>
          <a:solidFill>
            <a:srgbClr val="FF3300"/>
          </a:solidFill>
          <a:ln w="3175">
            <a:solidFill>
              <a:schemeClr val="tx1"/>
            </a:solidFill>
            <a:round/>
            <a:headEnd/>
            <a:tailEnd/>
          </a:ln>
        </p:spPr>
        <p:txBody>
          <a:bodyPr wrap="none" anchor="ctr"/>
          <a:lstStyle/>
          <a:p>
            <a:endParaRPr lang="ru-RU"/>
          </a:p>
        </p:txBody>
      </p:sp>
      <p:sp>
        <p:nvSpPr>
          <p:cNvPr id="1039" name="Oval 11"/>
          <p:cNvSpPr>
            <a:spLocks noChangeArrowheads="1"/>
          </p:cNvSpPr>
          <p:nvPr/>
        </p:nvSpPr>
        <p:spPr bwMode="auto">
          <a:xfrm>
            <a:off x="5100638" y="2803525"/>
            <a:ext cx="53975" cy="53975"/>
          </a:xfrm>
          <a:prstGeom prst="ellipse">
            <a:avLst/>
          </a:prstGeom>
          <a:solidFill>
            <a:srgbClr val="FF3300"/>
          </a:solidFill>
          <a:ln w="3175">
            <a:solidFill>
              <a:schemeClr val="tx1"/>
            </a:solidFill>
            <a:round/>
            <a:headEnd/>
            <a:tailEnd/>
          </a:ln>
        </p:spPr>
        <p:txBody>
          <a:bodyPr wrap="none" anchor="ctr"/>
          <a:lstStyle/>
          <a:p>
            <a:endParaRPr lang="ru-RU"/>
          </a:p>
        </p:txBody>
      </p:sp>
      <p:sp>
        <p:nvSpPr>
          <p:cNvPr id="1040" name="Oval 12"/>
          <p:cNvSpPr>
            <a:spLocks noChangeArrowheads="1"/>
          </p:cNvSpPr>
          <p:nvPr/>
        </p:nvSpPr>
        <p:spPr bwMode="auto">
          <a:xfrm>
            <a:off x="6961188" y="1455738"/>
            <a:ext cx="53975" cy="53975"/>
          </a:xfrm>
          <a:prstGeom prst="ellipse">
            <a:avLst/>
          </a:prstGeom>
          <a:solidFill>
            <a:srgbClr val="FF3300"/>
          </a:solidFill>
          <a:ln w="3175">
            <a:solidFill>
              <a:schemeClr val="tx1"/>
            </a:solidFill>
            <a:round/>
            <a:headEnd/>
            <a:tailEnd/>
          </a:ln>
        </p:spPr>
        <p:txBody>
          <a:bodyPr wrap="none" anchor="ctr"/>
          <a:lstStyle/>
          <a:p>
            <a:endParaRPr lang="ru-RU"/>
          </a:p>
        </p:txBody>
      </p:sp>
      <p:sp>
        <p:nvSpPr>
          <p:cNvPr id="1041" name="Text Box 13"/>
          <p:cNvSpPr txBox="1">
            <a:spLocks noChangeArrowheads="1"/>
          </p:cNvSpPr>
          <p:nvPr/>
        </p:nvSpPr>
        <p:spPr bwMode="auto">
          <a:xfrm rot="-2160000">
            <a:off x="4008438" y="3451225"/>
            <a:ext cx="514350" cy="274638"/>
          </a:xfrm>
          <a:prstGeom prst="rect">
            <a:avLst/>
          </a:prstGeom>
          <a:noFill/>
          <a:ln w="9525">
            <a:noFill/>
            <a:miter lim="800000"/>
            <a:headEnd/>
            <a:tailEnd/>
          </a:ln>
        </p:spPr>
        <p:txBody>
          <a:bodyPr wrap="none">
            <a:spAutoFit/>
          </a:bodyPr>
          <a:lstStyle/>
          <a:p>
            <a:r>
              <a:rPr lang="en-US" sz="1200" b="1"/>
              <a:t>VP</a:t>
            </a:r>
            <a:r>
              <a:rPr lang="en-US" sz="1200"/>
              <a:t>-1</a:t>
            </a:r>
            <a:endParaRPr lang="ru-RU" sz="1200"/>
          </a:p>
        </p:txBody>
      </p:sp>
      <p:sp>
        <p:nvSpPr>
          <p:cNvPr id="1042" name="Text Box 14"/>
          <p:cNvSpPr txBox="1">
            <a:spLocks noChangeArrowheads="1"/>
          </p:cNvSpPr>
          <p:nvPr/>
        </p:nvSpPr>
        <p:spPr bwMode="auto">
          <a:xfrm rot="-2700000">
            <a:off x="2052638" y="5051425"/>
            <a:ext cx="504825" cy="274638"/>
          </a:xfrm>
          <a:prstGeom prst="rect">
            <a:avLst/>
          </a:prstGeom>
          <a:noFill/>
          <a:ln w="9525">
            <a:noFill/>
            <a:miter lim="800000"/>
            <a:headEnd/>
            <a:tailEnd/>
          </a:ln>
        </p:spPr>
        <p:txBody>
          <a:bodyPr wrap="none">
            <a:spAutoFit/>
          </a:bodyPr>
          <a:lstStyle/>
          <a:p>
            <a:r>
              <a:rPr lang="en-US" sz="1200"/>
              <a:t>VP-1</a:t>
            </a:r>
            <a:endParaRPr lang="ru-RU" sz="1200"/>
          </a:p>
        </p:txBody>
      </p:sp>
      <p:sp>
        <p:nvSpPr>
          <p:cNvPr id="1043" name="Text Box 15"/>
          <p:cNvSpPr txBox="1">
            <a:spLocks noChangeArrowheads="1"/>
          </p:cNvSpPr>
          <p:nvPr/>
        </p:nvSpPr>
        <p:spPr bwMode="auto">
          <a:xfrm>
            <a:off x="5646738" y="1752600"/>
            <a:ext cx="336550" cy="274638"/>
          </a:xfrm>
          <a:prstGeom prst="rect">
            <a:avLst/>
          </a:prstGeom>
          <a:noFill/>
          <a:ln w="9525">
            <a:noFill/>
            <a:miter lim="800000"/>
            <a:headEnd/>
            <a:tailEnd/>
          </a:ln>
        </p:spPr>
        <p:txBody>
          <a:bodyPr wrap="none">
            <a:spAutoFit/>
          </a:bodyPr>
          <a:lstStyle/>
          <a:p>
            <a:r>
              <a:rPr lang="en-US" sz="1200" b="1"/>
              <a:t>3v</a:t>
            </a:r>
            <a:endParaRPr lang="ru-RU" sz="1200" b="1"/>
          </a:p>
        </p:txBody>
      </p:sp>
      <p:sp>
        <p:nvSpPr>
          <p:cNvPr id="1044" name="Line 18"/>
          <p:cNvSpPr>
            <a:spLocks noChangeShapeType="1"/>
          </p:cNvSpPr>
          <p:nvPr/>
        </p:nvSpPr>
        <p:spPr bwMode="auto">
          <a:xfrm flipV="1">
            <a:off x="5219700" y="2125663"/>
            <a:ext cx="517525" cy="655637"/>
          </a:xfrm>
          <a:prstGeom prst="line">
            <a:avLst/>
          </a:prstGeom>
          <a:noFill/>
          <a:ln w="25400">
            <a:solidFill>
              <a:srgbClr val="FF0000"/>
            </a:solidFill>
            <a:round/>
            <a:headEnd/>
            <a:tailEnd/>
          </a:ln>
        </p:spPr>
        <p:txBody>
          <a:bodyPr/>
          <a:lstStyle/>
          <a:p>
            <a:endParaRPr lang="ru-RU"/>
          </a:p>
        </p:txBody>
      </p:sp>
      <p:sp>
        <p:nvSpPr>
          <p:cNvPr id="1045" name="AutoShape 19"/>
          <p:cNvSpPr>
            <a:spLocks noChangeArrowheads="1"/>
          </p:cNvSpPr>
          <p:nvPr/>
        </p:nvSpPr>
        <p:spPr bwMode="auto">
          <a:xfrm>
            <a:off x="1692275" y="6165850"/>
            <a:ext cx="1871663" cy="287338"/>
          </a:xfrm>
          <a:prstGeom prst="wedgeRectCallout">
            <a:avLst>
              <a:gd name="adj1" fmla="val -78583"/>
              <a:gd name="adj2" fmla="val -47236"/>
            </a:avLst>
          </a:prstGeom>
          <a:solidFill>
            <a:srgbClr val="C0C0C0">
              <a:alpha val="32941"/>
            </a:srgbClr>
          </a:solidFill>
          <a:ln w="9525">
            <a:solidFill>
              <a:schemeClr val="tx1"/>
            </a:solidFill>
            <a:miter lim="800000"/>
            <a:headEnd/>
            <a:tailEnd/>
          </a:ln>
        </p:spPr>
        <p:txBody>
          <a:bodyPr lIns="18000" tIns="10800" rIns="18000" bIns="10800" anchor="ctr" anchorCtr="1"/>
          <a:lstStyle/>
          <a:p>
            <a:pPr algn="ctr" eaLnBrk="0" hangingPunct="0"/>
            <a:r>
              <a:rPr lang="en-US" sz="1200" b="1"/>
              <a:t>Target: 5-8 g/cm</a:t>
            </a:r>
            <a:r>
              <a:rPr lang="en-US" sz="1200" b="1" baseline="30000"/>
              <a:t>2</a:t>
            </a:r>
            <a:r>
              <a:rPr lang="en-US" sz="1200" b="1"/>
              <a:t>,  polyeth.</a:t>
            </a:r>
            <a:endParaRPr lang="ru-RU" sz="1200" b="1"/>
          </a:p>
        </p:txBody>
      </p:sp>
      <p:graphicFrame>
        <p:nvGraphicFramePr>
          <p:cNvPr id="271366" name="Object 6"/>
          <p:cNvGraphicFramePr>
            <a:graphicFrameLocks noChangeAspect="1"/>
          </p:cNvGraphicFramePr>
          <p:nvPr/>
        </p:nvGraphicFramePr>
        <p:xfrm>
          <a:off x="4139952" y="4005064"/>
          <a:ext cx="1050110" cy="1269208"/>
        </p:xfrm>
        <a:graphic>
          <a:graphicData uri="http://schemas.openxmlformats.org/presentationml/2006/ole">
            <p:oleObj spid="_x0000_s78850" name="Photo Editor Photo" r:id="rId6" imgW="5898391" imgH="7132938" progId="">
              <p:embed/>
            </p:oleObj>
          </a:graphicData>
        </a:graphic>
      </p:graphicFrame>
      <p:pic>
        <p:nvPicPr>
          <p:cNvPr id="1046" name="Picture 3">
            <a:hlinkClick r:id="rId7" action="ppaction://hlinkfile"/>
          </p:cNvPr>
          <p:cNvPicPr>
            <a:picLocks noChangeAspect="1" noChangeArrowheads="1"/>
          </p:cNvPicPr>
          <p:nvPr/>
        </p:nvPicPr>
        <p:blipFill>
          <a:blip r:embed="rId8" cstate="print"/>
          <a:srcRect/>
          <a:stretch>
            <a:fillRect/>
          </a:stretch>
        </p:blipFill>
        <p:spPr bwMode="auto">
          <a:xfrm>
            <a:off x="1500188" y="5381625"/>
            <a:ext cx="7643812" cy="1476375"/>
          </a:xfrm>
          <a:prstGeom prst="rect">
            <a:avLst/>
          </a:prstGeom>
          <a:noFill/>
          <a:ln w="9525">
            <a:noFill/>
            <a:miter lim="800000"/>
            <a:headEnd/>
            <a:tailEnd/>
          </a:ln>
        </p:spPr>
      </p:pic>
      <p:graphicFrame>
        <p:nvGraphicFramePr>
          <p:cNvPr id="303109" name="Object 5"/>
          <p:cNvGraphicFramePr>
            <a:graphicFrameLocks noChangeAspect="1"/>
          </p:cNvGraphicFramePr>
          <p:nvPr/>
        </p:nvGraphicFramePr>
        <p:xfrm>
          <a:off x="3419872" y="6093296"/>
          <a:ext cx="659373" cy="764704"/>
        </p:xfrm>
        <a:graphic>
          <a:graphicData uri="http://schemas.openxmlformats.org/presentationml/2006/ole">
            <p:oleObj spid="_x0000_s78851" name="Photo Editor Photo" r:id="rId9" imgW="4252329" imgH="4938188" progId="">
              <p:embed/>
            </p:oleObj>
          </a:graphicData>
        </a:graphic>
      </p:graphicFrame>
      <p:sp>
        <p:nvSpPr>
          <p:cNvPr id="1047" name="AutoShape 7"/>
          <p:cNvSpPr>
            <a:spLocks noChangeArrowheads="1"/>
          </p:cNvSpPr>
          <p:nvPr/>
        </p:nvSpPr>
        <p:spPr bwMode="auto">
          <a:xfrm>
            <a:off x="4355976" y="6309320"/>
            <a:ext cx="1079500" cy="215900"/>
          </a:xfrm>
          <a:prstGeom prst="rightArrow">
            <a:avLst>
              <a:gd name="adj1" fmla="val 50000"/>
              <a:gd name="adj2" fmla="val 125000"/>
            </a:avLst>
          </a:prstGeom>
          <a:solidFill>
            <a:srgbClr val="FF3300"/>
          </a:solidFill>
          <a:ln w="9525">
            <a:solidFill>
              <a:schemeClr val="tx1"/>
            </a:solidFill>
            <a:miter lim="800000"/>
            <a:headEnd/>
            <a:tailEnd/>
          </a:ln>
        </p:spPr>
        <p:txBody>
          <a:bodyPr wrap="none" anchor="ctr"/>
          <a:lstStyle/>
          <a:p>
            <a:endParaRPr lang="ru-RU"/>
          </a:p>
        </p:txBody>
      </p:sp>
      <p:graphicFrame>
        <p:nvGraphicFramePr>
          <p:cNvPr id="303110" name="Object 6"/>
          <p:cNvGraphicFramePr>
            <a:graphicFrameLocks noChangeAspect="1"/>
          </p:cNvGraphicFramePr>
          <p:nvPr/>
        </p:nvGraphicFramePr>
        <p:xfrm>
          <a:off x="5652120" y="5964437"/>
          <a:ext cx="782513" cy="893563"/>
        </p:xfrm>
        <a:graphic>
          <a:graphicData uri="http://schemas.openxmlformats.org/presentationml/2006/ole">
            <p:oleObj spid="_x0000_s78852" name="Photo Editor Photo" r:id="rId10" imgW="3840813" imgH="4389500" progId="">
              <p:embed/>
            </p:oleObj>
          </a:graphicData>
        </a:graphic>
      </p:graphicFrame>
      <p:pic>
        <p:nvPicPr>
          <p:cNvPr id="24" name="Picture 2"/>
          <p:cNvPicPr>
            <a:picLocks noChangeAspect="1" noChangeArrowheads="1"/>
          </p:cNvPicPr>
          <p:nvPr/>
        </p:nvPicPr>
        <p:blipFill>
          <a:blip r:embed="rId11" cstate="print"/>
          <a:srcRect r="6202" b="14320"/>
          <a:stretch>
            <a:fillRect/>
          </a:stretch>
        </p:blipFill>
        <p:spPr bwMode="auto">
          <a:xfrm>
            <a:off x="0" y="188639"/>
            <a:ext cx="4294122" cy="309634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71366"/>
                                        </p:tgtEl>
                                        <p:attrNameLst>
                                          <p:attrName>style.visibility</p:attrName>
                                        </p:attrNameLst>
                                      </p:cBhvr>
                                      <p:to>
                                        <p:strVal val="visible"/>
                                      </p:to>
                                    </p:set>
                                    <p:anim calcmode="lin" valueType="num">
                                      <p:cBhvr>
                                        <p:cTn id="7" dur="1000" fill="hold"/>
                                        <p:tgtEl>
                                          <p:spTgt spid="271366"/>
                                        </p:tgtEl>
                                        <p:attrNameLst>
                                          <p:attrName>ppt_w</p:attrName>
                                        </p:attrNameLst>
                                      </p:cBhvr>
                                      <p:tavLst>
                                        <p:tav tm="0">
                                          <p:val>
                                            <p:strVal val="#ppt_w*0.70"/>
                                          </p:val>
                                        </p:tav>
                                        <p:tav tm="100000">
                                          <p:val>
                                            <p:strVal val="#ppt_w"/>
                                          </p:val>
                                        </p:tav>
                                      </p:tavLst>
                                    </p:anim>
                                    <p:anim calcmode="lin" valueType="num">
                                      <p:cBhvr>
                                        <p:cTn id="8" dur="1000" fill="hold"/>
                                        <p:tgtEl>
                                          <p:spTgt spid="271366"/>
                                        </p:tgtEl>
                                        <p:attrNameLst>
                                          <p:attrName>ppt_h</p:attrName>
                                        </p:attrNameLst>
                                      </p:cBhvr>
                                      <p:tavLst>
                                        <p:tav tm="0">
                                          <p:val>
                                            <p:strVal val="#ppt_h"/>
                                          </p:val>
                                        </p:tav>
                                        <p:tav tm="100000">
                                          <p:val>
                                            <p:strVal val="#ppt_h"/>
                                          </p:val>
                                        </p:tav>
                                      </p:tavLst>
                                    </p:anim>
                                    <p:animEffect transition="in" filter="fade">
                                      <p:cBhvr>
                                        <p:cTn id="9" dur="1000"/>
                                        <p:tgtEl>
                                          <p:spTgt spid="27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p:cNvPicPr>
            <a:picLocks noChangeAspect="1" noChangeArrowheads="1"/>
          </p:cNvPicPr>
          <p:nvPr/>
        </p:nvPicPr>
        <p:blipFill>
          <a:blip r:embed="rId2" cstate="print"/>
          <a:srcRect/>
          <a:stretch>
            <a:fillRect/>
          </a:stretch>
        </p:blipFill>
        <p:spPr bwMode="auto">
          <a:xfrm>
            <a:off x="0" y="2492375"/>
            <a:ext cx="9144000" cy="2486025"/>
          </a:xfrm>
          <a:prstGeom prst="rect">
            <a:avLst/>
          </a:prstGeom>
          <a:noFill/>
          <a:ln w="9525">
            <a:noFill/>
            <a:miter lim="800000"/>
            <a:headEnd/>
            <a:tailEnd/>
          </a:ln>
        </p:spPr>
      </p:pic>
      <p:sp>
        <p:nvSpPr>
          <p:cNvPr id="491523" name="Rectangle 3"/>
          <p:cNvSpPr>
            <a:spLocks noChangeArrowheads="1"/>
          </p:cNvSpPr>
          <p:nvPr/>
        </p:nvSpPr>
        <p:spPr bwMode="auto">
          <a:xfrm>
            <a:off x="827088" y="765175"/>
            <a:ext cx="7377112" cy="1098550"/>
          </a:xfrm>
          <a:prstGeom prst="rect">
            <a:avLst/>
          </a:prstGeom>
          <a:solidFill>
            <a:schemeClr val="folHlink"/>
          </a:solidFill>
          <a:ln w="9525">
            <a:noFill/>
            <a:miter lim="800000"/>
            <a:headEnd/>
            <a:tailEnd/>
          </a:ln>
          <a:effectLst/>
        </p:spPr>
        <p:txBody>
          <a:bodyPr wrap="none">
            <a:spAutoFit/>
          </a:bodyPr>
          <a:lstStyle/>
          <a:p>
            <a:r>
              <a:rPr lang="en-US" sz="6600" b="1">
                <a:effectLst>
                  <a:outerShdw blurRad="38100" dist="38100" dir="2700000" algn="tl">
                    <a:srgbClr val="FFFFFF"/>
                  </a:outerShdw>
                </a:effectLst>
              </a:rPr>
              <a:t>(Charge Exchange)</a:t>
            </a:r>
            <a:r>
              <a:rPr lang="en-US" sz="6600" b="1" baseline="30000">
                <a:effectLst>
                  <a:outerShdw blurRad="38100" dist="38100" dir="2700000" algn="tl">
                    <a:srgbClr val="FFFFFF"/>
                  </a:outerShdw>
                </a:effectLst>
              </a:rPr>
              <a:t>2</a:t>
            </a:r>
            <a:endParaRPr lang="ru-RU" sz="6600" b="1">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0177" name="Rectangle 1"/>
          <p:cNvSpPr>
            <a:spLocks noChangeArrowheads="1"/>
          </p:cNvSpPr>
          <p:nvPr/>
        </p:nvSpPr>
        <p:spPr bwMode="auto">
          <a:xfrm>
            <a:off x="0" y="51528"/>
            <a:ext cx="9144000" cy="6678751"/>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ctr" fontAlgn="base">
              <a:spcBef>
                <a:spcPct val="0"/>
              </a:spcBef>
              <a:spcAft>
                <a:spcPct val="0"/>
              </a:spcAft>
            </a:pP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Highlights of Highlights</a:t>
            </a:r>
            <a:endParaRPr lang="ru-RU"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lvl="0" indent="449263" algn="just" fontAlgn="base">
              <a:spcBef>
                <a:spcPct val="0"/>
              </a:spcBef>
              <a:spcAft>
                <a:spcPct val="0"/>
              </a:spcAft>
            </a:pPr>
            <a:endParaRPr kumimoji="0" lang="ru-RU"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a:p>
            <a:pPr lvl="0" indent="449263" algn="just" eaLnBrk="0" fontAlgn="base" hangingPunct="0">
              <a:spcBef>
                <a:spcPct val="0"/>
              </a:spcBef>
              <a:spcAft>
                <a:spcPct val="0"/>
              </a:spcAft>
            </a:pP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roductivity of the nuclear emulsion method in studies nuclear clustering  and </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states of the lowest density and temperature is confirmed</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lvl="0" indent="449263" algn="just" eaLnBrk="0" fontAlgn="base" hangingPunct="0">
              <a:spcBef>
                <a:spcPct val="0"/>
              </a:spcBef>
              <a:spcAft>
                <a:spcPct val="0"/>
              </a:spcAft>
            </a:pPr>
            <a:endPar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lvl="0" indent="449263" algn="just" eaLnBrk="0" fontAlgn="base" hangingPunct="0">
              <a:spcBef>
                <a:spcPct val="0"/>
              </a:spcBef>
              <a:spcAft>
                <a:spcPct val="0"/>
              </a:spcAft>
            </a:pP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Determination of the invariant masses from the fragment emission angles assuming</a:t>
            </a:r>
            <a:r>
              <a:rPr kumimoji="0" lang="en-US" sz="2000" b="1" i="0" u="none" strike="noStrike" cap="none" normalizeH="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conservation of momentum per nucleon of the parent nucleus allowed identifying the decays of </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8</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Be(0</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8</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Be(2</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9</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Be(1.7), </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9</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 </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6</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12</a:t>
            </a:r>
            <a:r>
              <a:rPr kumimoji="0" lang="ru-RU"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С</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(0</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and </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C(3</a:t>
            </a:r>
            <a:r>
              <a:rPr kumimoji="0" lang="en-US" sz="2000" b="1" i="0" u="none" strike="noStrike" cap="none" normalizeH="0" baseline="3000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lvl="0" indent="449263" algn="just" eaLnBrk="0" fontAlgn="base" hangingPunct="0">
              <a:spcBef>
                <a:spcPct val="0"/>
              </a:spcBef>
              <a:spcAft>
                <a:spcPct val="0"/>
              </a:spcAft>
            </a:pPr>
            <a:endPar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indent="449263" algn="just" eaLnBrk="0" fontAlgn="base" hangingPunct="0">
              <a:spcBef>
                <a:spcPct val="0"/>
              </a:spcBef>
              <a:spcAft>
                <a:spcPct val="0"/>
              </a:spcAft>
            </a:pP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The observations of </a:t>
            </a:r>
            <a:r>
              <a:rPr lang="en-US" sz="20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8</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Be(0</a:t>
            </a:r>
            <a:r>
              <a:rPr lang="en-US" sz="20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and </a:t>
            </a:r>
            <a:r>
              <a:rPr lang="en-US" sz="20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12</a:t>
            </a:r>
            <a:r>
              <a:rPr lang="ru-RU"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С</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(0</a:t>
            </a:r>
            <a:r>
              <a:rPr lang="en-US" sz="20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r>
              <a:rPr lang="en-US" sz="2000" b="1" baseline="-30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2</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points out that conditions of nuclear astrophysics can be reproduced in the relativistic fragmentation. </a:t>
            </a:r>
          </a:p>
          <a:p>
            <a:pPr lvl="0" indent="449263" algn="just" eaLnBrk="0" fontAlgn="base" hangingPunct="0">
              <a:spcBef>
                <a:spcPct val="0"/>
              </a:spcBef>
              <a:spcAft>
                <a:spcPct val="0"/>
              </a:spcAft>
            </a:pPr>
            <a:endPar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indent="449263" algn="just" eaLnBrk="0" fontAlgn="base" hangingPunct="0">
              <a:spcBef>
                <a:spcPct val="0"/>
              </a:spcBef>
              <a:spcAft>
                <a:spcPct val="0"/>
              </a:spcAft>
            </a:pP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Despite relativistic scale unstable states </a:t>
            </a:r>
            <a:r>
              <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may </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emerge in</a:t>
            </a:r>
            <a:r>
              <a:rPr kumimoji="0" lang="en-US" sz="2000" b="1" i="0" u="none" strike="noStrike" cap="none" normalizeH="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final state interactions of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lowest energy nuclear physics.</a:t>
            </a: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t>
            </a:r>
          </a:p>
          <a:p>
            <a:pPr indent="449263" algn="just" eaLnBrk="0" fontAlgn="base" hangingPunct="0">
              <a:spcBef>
                <a:spcPct val="0"/>
              </a:spcBef>
              <a:spcAft>
                <a:spcPct val="0"/>
              </a:spcAft>
            </a:pPr>
            <a:endParaRPr kumimoji="0" lang="en-US" sz="20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lvl="0" indent="449263" algn="just" eaLnBrk="0" fontAlgn="base" hangingPunct="0">
              <a:spcBef>
                <a:spcPct val="0"/>
              </a:spcBef>
              <a:spcAft>
                <a:spcPct val="0"/>
              </a:spcAft>
            </a:pP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Progress in microscope image analysis opens up new horizons to the method in nuclear structure studies. </a:t>
            </a:r>
          </a:p>
          <a:p>
            <a:pPr lvl="0" indent="449263" algn="just" eaLnBrk="0" fontAlgn="base" hangingPunct="0">
              <a:spcBef>
                <a:spcPct val="0"/>
              </a:spcBef>
              <a:spcAft>
                <a:spcPct val="0"/>
              </a:spcAft>
            </a:pPr>
            <a:endPar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lvl="0" indent="449263" algn="just" eaLnBrk="0" fontAlgn="base" hangingPunct="0">
              <a:spcBef>
                <a:spcPct val="0"/>
              </a:spcBef>
              <a:spcAft>
                <a:spcPct val="0"/>
              </a:spcAft>
            </a:pPr>
            <a:r>
              <a:rPr lang="en-US" sz="2000" b="1"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Such a development stays on foundations laid in cosmic ray physics  more than seven decades ago.</a:t>
            </a:r>
            <a:endParaRPr kumimoji="0" lang="ru-RU" b="1"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Павел\Desktop\Nucleus-2025\Wolfram_von_Oertzen_photo.jpg"/>
          <p:cNvPicPr>
            <a:picLocks noChangeAspect="1" noChangeArrowheads="1"/>
          </p:cNvPicPr>
          <p:nvPr/>
        </p:nvPicPr>
        <p:blipFill>
          <a:blip r:embed="rId2" cstate="print"/>
          <a:srcRect/>
          <a:stretch>
            <a:fillRect/>
          </a:stretch>
        </p:blipFill>
        <p:spPr bwMode="auto">
          <a:xfrm>
            <a:off x="5486400" y="914400"/>
            <a:ext cx="3767070" cy="5334000"/>
          </a:xfrm>
          <a:prstGeom prst="rect">
            <a:avLst/>
          </a:prstGeom>
          <a:noFill/>
        </p:spPr>
      </p:pic>
      <p:pic>
        <p:nvPicPr>
          <p:cNvPr id="21507" name="Picture 3" descr="C:\Users\Павел\Desktop\Nucleus-2025\Penionzhkevich_photo.jpg"/>
          <p:cNvPicPr>
            <a:picLocks noChangeAspect="1" noChangeArrowheads="1"/>
          </p:cNvPicPr>
          <p:nvPr/>
        </p:nvPicPr>
        <p:blipFill>
          <a:blip r:embed="rId3" cstate="print"/>
          <a:srcRect/>
          <a:stretch>
            <a:fillRect/>
          </a:stretch>
        </p:blipFill>
        <p:spPr bwMode="auto">
          <a:xfrm>
            <a:off x="0" y="1676400"/>
            <a:ext cx="5445126" cy="373380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Users\Павел\Desktop\BECQUEREL-2019\ECT-Cluster-Group_04-09-2019.JPG"/>
          <p:cNvPicPr>
            <a:picLocks noChangeAspect="1" noChangeArrowheads="1"/>
          </p:cNvPicPr>
          <p:nvPr/>
        </p:nvPicPr>
        <p:blipFill>
          <a:blip r:embed="rId2" cstate="print"/>
          <a:srcRect l="6358" t="7336" r="8276"/>
          <a:stretch>
            <a:fillRect/>
          </a:stretch>
        </p:blipFill>
        <p:spPr bwMode="auto">
          <a:xfrm>
            <a:off x="500063" y="0"/>
            <a:ext cx="8358187" cy="6802438"/>
          </a:xfrm>
          <a:prstGeom prst="rect">
            <a:avLst/>
          </a:prstGeom>
          <a:noFill/>
          <a:ln w="9525">
            <a:noFill/>
            <a:miter lim="800000"/>
            <a:headEnd/>
            <a:tailEnd/>
          </a:ln>
        </p:spPr>
      </p:pic>
      <p:sp>
        <p:nvSpPr>
          <p:cNvPr id="8195" name="TextBox 2"/>
          <p:cNvSpPr txBox="1">
            <a:spLocks noChangeArrowheads="1"/>
          </p:cNvSpPr>
          <p:nvPr/>
        </p:nvSpPr>
        <p:spPr bwMode="auto">
          <a:xfrm>
            <a:off x="3857625" y="1000125"/>
            <a:ext cx="184150" cy="369888"/>
          </a:xfrm>
          <a:prstGeom prst="rect">
            <a:avLst/>
          </a:prstGeom>
          <a:noFill/>
          <a:ln w="9525">
            <a:noFill/>
            <a:miter lim="800000"/>
            <a:headEnd/>
            <a:tailEnd/>
          </a:ln>
        </p:spPr>
        <p:txBody>
          <a:bodyPr wrap="none">
            <a:spAutoFit/>
          </a:bodyPr>
          <a:lstStyle/>
          <a:p>
            <a:endParaRPr lang="ru-RU"/>
          </a:p>
        </p:txBody>
      </p:sp>
      <p:sp>
        <p:nvSpPr>
          <p:cNvPr id="4" name="TextBox 3"/>
          <p:cNvSpPr txBox="1"/>
          <p:nvPr/>
        </p:nvSpPr>
        <p:spPr>
          <a:xfrm>
            <a:off x="2571750" y="0"/>
            <a:ext cx="4502150" cy="1108075"/>
          </a:xfrm>
          <a:prstGeom prst="rect">
            <a:avLst/>
          </a:prstGeom>
          <a:noFill/>
        </p:spPr>
        <p:txBody>
          <a:bodyPr wrap="none">
            <a:spAutoFit/>
          </a:bodyPr>
          <a:lstStyle/>
          <a:p>
            <a:pPr>
              <a:defRPr/>
            </a:pPr>
            <a:r>
              <a:rPr lang="en-US" sz="6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Trento 2019</a:t>
            </a:r>
            <a:endParaRPr lang="ru-RU" sz="6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C:\Users\Павел\Desktop\Photos_Start-2025\20250724_112845.jpg"/>
          <p:cNvPicPr>
            <a:picLocks noChangeAspect="1" noChangeArrowheads="1"/>
          </p:cNvPicPr>
          <p:nvPr/>
        </p:nvPicPr>
        <p:blipFill>
          <a:blip r:embed="rId2" cstate="print"/>
          <a:srcRect l="20761" t="27639" r="24222"/>
          <a:stretch>
            <a:fillRect/>
          </a:stretch>
        </p:blipFill>
        <p:spPr bwMode="auto">
          <a:xfrm>
            <a:off x="0" y="0"/>
            <a:ext cx="9144000" cy="5420265"/>
          </a:xfrm>
          <a:prstGeom prst="rect">
            <a:avLst/>
          </a:prstGeom>
          <a:noFill/>
        </p:spPr>
      </p:pic>
      <p:sp>
        <p:nvSpPr>
          <p:cNvPr id="4" name="Прямоугольник 3"/>
          <p:cNvSpPr/>
          <p:nvPr/>
        </p:nvSpPr>
        <p:spPr>
          <a:xfrm>
            <a:off x="0" y="5486400"/>
            <a:ext cx="9160713" cy="1107996"/>
          </a:xfrm>
          <a:prstGeom prst="rect">
            <a:avLst/>
          </a:prstGeom>
        </p:spPr>
        <p:txBody>
          <a:bodyPr wrap="none">
            <a:spAutoFit/>
          </a:bodyPr>
          <a:lstStyle/>
          <a:p>
            <a:r>
              <a:rPr lang="ru-RU" sz="6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2025 </a:t>
            </a:r>
            <a:r>
              <a:rPr lang="en-US" sz="6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https://start.jinr.ru/</a:t>
            </a:r>
            <a:endParaRPr lang="ru-RU" sz="66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Павел\Desktop\Photos_Start-2025\WhatsApp Image 2025-06-27 at 11.59.03 AM.jpeg"/>
          <p:cNvPicPr>
            <a:picLocks noChangeAspect="1" noChangeArrowheads="1"/>
          </p:cNvPicPr>
          <p:nvPr/>
        </p:nvPicPr>
        <p:blipFill>
          <a:blip r:embed="rId2" cstate="print"/>
          <a:srcRect l="14706" t="2176" r="21569"/>
          <a:stretch>
            <a:fillRect/>
          </a:stretch>
        </p:blipFill>
        <p:spPr bwMode="auto">
          <a:xfrm>
            <a:off x="5095" y="381000"/>
            <a:ext cx="9138905" cy="632183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B-11-818jpg_1"/>
          <p:cNvPicPr>
            <a:picLocks noChangeAspect="1" noChangeArrowheads="1"/>
          </p:cNvPicPr>
          <p:nvPr/>
        </p:nvPicPr>
        <p:blipFill>
          <a:blip r:embed="rId2" cstate="print"/>
          <a:srcRect/>
          <a:stretch>
            <a:fillRect/>
          </a:stretch>
        </p:blipFill>
        <p:spPr bwMode="auto">
          <a:xfrm>
            <a:off x="0" y="2590800"/>
            <a:ext cx="9144000" cy="866775"/>
          </a:xfrm>
          <a:prstGeom prst="rect">
            <a:avLst/>
          </a:prstGeom>
          <a:noFill/>
        </p:spPr>
      </p:pic>
      <p:pic>
        <p:nvPicPr>
          <p:cNvPr id="358403" name="Picture 3" descr="B-11-818jpg_2"/>
          <p:cNvPicPr>
            <a:picLocks noChangeAspect="1" noChangeArrowheads="1"/>
          </p:cNvPicPr>
          <p:nvPr/>
        </p:nvPicPr>
        <p:blipFill>
          <a:blip r:embed="rId3" cstate="print"/>
          <a:srcRect/>
          <a:stretch>
            <a:fillRect/>
          </a:stretch>
        </p:blipFill>
        <p:spPr bwMode="auto">
          <a:xfrm>
            <a:off x="0" y="4038600"/>
            <a:ext cx="9144000" cy="544512"/>
          </a:xfrm>
          <a:prstGeom prst="rect">
            <a:avLst/>
          </a:prstGeom>
          <a:noFill/>
        </p:spPr>
      </p:pic>
      <p:sp>
        <p:nvSpPr>
          <p:cNvPr id="358404" name="Rectangle 4"/>
          <p:cNvSpPr>
            <a:spLocks noChangeArrowheads="1"/>
          </p:cNvSpPr>
          <p:nvPr/>
        </p:nvSpPr>
        <p:spPr bwMode="auto">
          <a:xfrm>
            <a:off x="381000" y="1600200"/>
            <a:ext cx="7775575" cy="914400"/>
          </a:xfrm>
          <a:prstGeom prst="rect">
            <a:avLst/>
          </a:prstGeom>
          <a:noFill/>
          <a:ln w="9525">
            <a:noFill/>
            <a:miter lim="800000"/>
            <a:headEnd/>
            <a:tailEnd/>
          </a:ln>
          <a:effectLst/>
        </p:spPr>
        <p:txBody>
          <a:bodyPr wrap="none">
            <a:spAutoFit/>
          </a:bodyPr>
          <a:lstStyle/>
          <a:p>
            <a:r>
              <a:rPr lang="en-US" sz="5400" b="1" dirty="0">
                <a:effectLst>
                  <a:outerShdw blurRad="38100" dist="38100" dir="2700000" algn="tl">
                    <a:srgbClr val="C0C0C0"/>
                  </a:outerShdw>
                </a:effectLst>
                <a:latin typeface="Times New Roman" pitchFamily="18" charset="0"/>
                <a:cs typeface="Times New Roman" pitchFamily="18" charset="0"/>
              </a:rPr>
              <a:t>2.0 A GeV </a:t>
            </a:r>
            <a:r>
              <a:rPr lang="ru-RU" sz="5400" b="1" dirty="0">
                <a:effectLst>
                  <a:outerShdw blurRad="38100" dist="38100" dir="2700000" algn="tl">
                    <a:srgbClr val="C0C0C0"/>
                  </a:outerShdw>
                </a:effectLst>
                <a:latin typeface="Times New Roman" pitchFamily="18" charset="0"/>
                <a:cs typeface="Times New Roman" pitchFamily="18" charset="0"/>
              </a:rPr>
              <a:t>  </a:t>
            </a:r>
            <a:r>
              <a:rPr lang="en-US" sz="5400" b="1" baseline="30000" dirty="0">
                <a:effectLst>
                  <a:outerShdw blurRad="38100" dist="38100" dir="2700000" algn="tl">
                    <a:srgbClr val="C0C0C0"/>
                  </a:outerShdw>
                </a:effectLst>
                <a:latin typeface="Times New Roman" pitchFamily="18" charset="0"/>
                <a:cs typeface="Times New Roman" pitchFamily="18" charset="0"/>
              </a:rPr>
              <a:t>11</a:t>
            </a:r>
            <a:r>
              <a:rPr lang="en-US" sz="5400" b="1" dirty="0">
                <a:effectLst>
                  <a:outerShdw blurRad="38100" dist="38100" dir="2700000" algn="tl">
                    <a:srgbClr val="C0C0C0"/>
                  </a:outerShdw>
                </a:effectLst>
                <a:latin typeface="Times New Roman" pitchFamily="18" charset="0"/>
                <a:cs typeface="Times New Roman" pitchFamily="18" charset="0"/>
              </a:rPr>
              <a:t>B→</a:t>
            </a:r>
            <a:r>
              <a:rPr lang="en-US" sz="5400" b="1" baseline="30000" dirty="0">
                <a:effectLst>
                  <a:outerShdw blurRad="38100" dist="38100" dir="2700000" algn="tl">
                    <a:srgbClr val="C0C0C0"/>
                  </a:outerShdw>
                </a:effectLst>
                <a:latin typeface="Times New Roman" pitchFamily="18" charset="0"/>
                <a:cs typeface="Times New Roman" pitchFamily="18" charset="0"/>
              </a:rPr>
              <a:t>4</a:t>
            </a:r>
            <a:r>
              <a:rPr lang="ru-RU" sz="5400" b="1" dirty="0" err="1">
                <a:effectLst>
                  <a:outerShdw blurRad="38100" dist="38100" dir="2700000" algn="tl">
                    <a:srgbClr val="C0C0C0"/>
                  </a:outerShdw>
                </a:effectLst>
                <a:latin typeface="Times New Roman" pitchFamily="18" charset="0"/>
                <a:cs typeface="Times New Roman" pitchFamily="18" charset="0"/>
              </a:rPr>
              <a:t>Не+</a:t>
            </a:r>
            <a:r>
              <a:rPr lang="en-US" sz="5400" b="1" baseline="30000" dirty="0">
                <a:effectLst>
                  <a:outerShdw blurRad="38100" dist="38100" dir="2700000" algn="tl">
                    <a:srgbClr val="C0C0C0"/>
                  </a:outerShdw>
                </a:effectLst>
                <a:latin typeface="Times New Roman" pitchFamily="18" charset="0"/>
                <a:cs typeface="Times New Roman" pitchFamily="18" charset="0"/>
              </a:rPr>
              <a:t>7</a:t>
            </a:r>
            <a:r>
              <a:rPr lang="en-US" sz="5400" b="1" dirty="0">
                <a:effectLst>
                  <a:outerShdw blurRad="38100" dist="38100" dir="2700000" algn="tl">
                    <a:srgbClr val="C0C0C0"/>
                  </a:outerShdw>
                </a:effectLst>
                <a:latin typeface="Times New Roman" pitchFamily="18" charset="0"/>
                <a:cs typeface="Times New Roman" pitchFamily="18" charset="0"/>
              </a:rPr>
              <a:t>Be</a:t>
            </a:r>
            <a:endParaRPr lang="ru-RU" sz="5400" b="1" dirty="0">
              <a:effectLst>
                <a:outerShdw blurRad="38100" dist="38100" dir="2700000" algn="tl">
                  <a:srgbClr val="C0C0C0"/>
                </a:outerShdw>
              </a:effectLst>
              <a:latin typeface="Times New Roman" pitchFamily="18" charset="0"/>
              <a:cs typeface="Times New Roman" pitchFamily="18" charset="0"/>
            </a:endParaRPr>
          </a:p>
        </p:txBody>
      </p:sp>
      <p:pic>
        <p:nvPicPr>
          <p:cNvPr id="358405" name="Picture 5" descr="B11"/>
          <p:cNvPicPr>
            <a:picLocks noChangeAspect="1" noChangeArrowheads="1"/>
          </p:cNvPicPr>
          <p:nvPr/>
        </p:nvPicPr>
        <p:blipFill>
          <a:blip r:embed="rId4" cstate="print"/>
          <a:srcRect/>
          <a:stretch>
            <a:fillRect/>
          </a:stretch>
        </p:blipFill>
        <p:spPr bwMode="auto">
          <a:xfrm>
            <a:off x="395288" y="254000"/>
            <a:ext cx="2016125" cy="1403350"/>
          </a:xfrm>
          <a:prstGeom prst="rect">
            <a:avLst/>
          </a:prstGeom>
          <a:noFill/>
        </p:spPr>
      </p:pic>
      <p:sp>
        <p:nvSpPr>
          <p:cNvPr id="358406" name="AutoShape 6"/>
          <p:cNvSpPr>
            <a:spLocks noChangeArrowheads="1"/>
          </p:cNvSpPr>
          <p:nvPr/>
        </p:nvSpPr>
        <p:spPr bwMode="auto">
          <a:xfrm>
            <a:off x="2339975" y="765175"/>
            <a:ext cx="1079500" cy="215900"/>
          </a:xfrm>
          <a:prstGeom prst="rightArrow">
            <a:avLst>
              <a:gd name="adj1" fmla="val 50000"/>
              <a:gd name="adj2" fmla="val 125000"/>
            </a:avLst>
          </a:prstGeom>
          <a:solidFill>
            <a:srgbClr val="FF3300"/>
          </a:solidFill>
          <a:ln w="9525">
            <a:solidFill>
              <a:schemeClr val="tx1"/>
            </a:solidFill>
            <a:miter lim="800000"/>
            <a:headEnd/>
            <a:tailEnd/>
          </a:ln>
          <a:effectLst/>
        </p:spPr>
        <p:txBody>
          <a:bodyPr wrap="none" anchor="ctr"/>
          <a:lstStyle/>
          <a:p>
            <a:endParaRPr lang="ru-RU"/>
          </a:p>
        </p:txBody>
      </p:sp>
      <p:pic>
        <p:nvPicPr>
          <p:cNvPr id="358407" name="Picture 7" descr="He4"/>
          <p:cNvPicPr>
            <a:picLocks noChangeAspect="1" noChangeArrowheads="1"/>
          </p:cNvPicPr>
          <p:nvPr/>
        </p:nvPicPr>
        <p:blipFill>
          <a:blip r:embed="rId5" cstate="print"/>
          <a:srcRect/>
          <a:stretch>
            <a:fillRect/>
          </a:stretch>
        </p:blipFill>
        <p:spPr bwMode="auto">
          <a:xfrm>
            <a:off x="3924300" y="260350"/>
            <a:ext cx="647700" cy="628650"/>
          </a:xfrm>
          <a:prstGeom prst="rect">
            <a:avLst/>
          </a:prstGeom>
          <a:noFill/>
        </p:spPr>
      </p:pic>
      <p:pic>
        <p:nvPicPr>
          <p:cNvPr id="358408" name="Picture 8" descr="Be7"/>
          <p:cNvPicPr>
            <a:picLocks noChangeAspect="1" noChangeArrowheads="1"/>
          </p:cNvPicPr>
          <p:nvPr/>
        </p:nvPicPr>
        <p:blipFill>
          <a:blip r:embed="rId6" cstate="print"/>
          <a:srcRect/>
          <a:stretch>
            <a:fillRect/>
          </a:stretch>
        </p:blipFill>
        <p:spPr bwMode="auto">
          <a:xfrm>
            <a:off x="5105400" y="381000"/>
            <a:ext cx="1512888" cy="1416050"/>
          </a:xfrm>
          <a:prstGeom prst="rect">
            <a:avLst/>
          </a:prstGeom>
          <a:noFill/>
        </p:spPr>
      </p:pic>
      <p:sp>
        <p:nvSpPr>
          <p:cNvPr id="10" name="Прямоугольник 9"/>
          <p:cNvSpPr/>
          <p:nvPr/>
        </p:nvSpPr>
        <p:spPr>
          <a:xfrm>
            <a:off x="0" y="5257800"/>
            <a:ext cx="9144000" cy="1477328"/>
          </a:xfrm>
          <a:prstGeom prst="rect">
            <a:avLst/>
          </a:prstGeom>
        </p:spPr>
        <p:txBody>
          <a:bodyPr wrap="square">
            <a:spAutoFit/>
          </a:bodyPr>
          <a:lstStyle/>
          <a:p>
            <a:pPr algn="just"/>
            <a:r>
              <a:rPr lang="en-US" b="1" dirty="0" smtClean="0">
                <a:effectLst>
                  <a:outerShdw blurRad="38100" dist="38100" dir="2700000" algn="tl">
                    <a:srgbClr val="000000">
                      <a:alpha val="43137"/>
                    </a:srgbClr>
                  </a:outerShdw>
                </a:effectLst>
                <a:latin typeface="Times New Roman" pitchFamily="18" charset="0"/>
                <a:cs typeface="Times New Roman" pitchFamily="18" charset="0"/>
              </a:rPr>
              <a:t>The number of events with target fragments in the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14</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N→3He + H channel is twice the statistics of the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14</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N→3He channel, coinciding with the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10</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B→2He (+H) case, indicating a broader spatial distribution of neutrons compared to protons. This observation deserves to be applied to the fragmentation of neutron-rich nuclei, starting from </a:t>
            </a:r>
            <a:r>
              <a:rPr lang="en-US" b="1" baseline="30000" dirty="0" smtClean="0">
                <a:effectLst>
                  <a:outerShdw blurRad="38100" dist="38100" dir="2700000" algn="tl">
                    <a:srgbClr val="000000">
                      <a:alpha val="43137"/>
                    </a:srgbClr>
                  </a:outerShdw>
                </a:effectLst>
                <a:latin typeface="Times New Roman" pitchFamily="18" charset="0"/>
                <a:cs typeface="Times New Roman" pitchFamily="18" charset="0"/>
              </a:rPr>
              <a:t>11</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B, to explore effects induced by a neutron halo in them.</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2" descr="C:\Users\Павел\Desktop\RB-2025\B11_big_star_2_x60.png"/>
          <p:cNvPicPr>
            <a:picLocks noChangeAspect="1" noChangeArrowheads="1"/>
          </p:cNvPicPr>
          <p:nvPr/>
        </p:nvPicPr>
        <p:blipFill>
          <a:blip r:embed="rId2" cstate="print"/>
          <a:srcRect r="22146"/>
          <a:stretch>
            <a:fillRect/>
          </a:stretch>
        </p:blipFill>
        <p:spPr bwMode="auto">
          <a:xfrm>
            <a:off x="0" y="636337"/>
            <a:ext cx="9144001" cy="6221663"/>
          </a:xfrm>
          <a:prstGeom prst="rect">
            <a:avLst/>
          </a:prstGeom>
          <a:noFill/>
        </p:spPr>
      </p:pic>
      <p:pic>
        <p:nvPicPr>
          <p:cNvPr id="3" name="Picture 5" descr="B11"/>
          <p:cNvPicPr>
            <a:picLocks noChangeAspect="1" noChangeArrowheads="1"/>
          </p:cNvPicPr>
          <p:nvPr/>
        </p:nvPicPr>
        <p:blipFill>
          <a:blip r:embed="rId3" cstate="print"/>
          <a:srcRect/>
          <a:stretch>
            <a:fillRect/>
          </a:stretch>
        </p:blipFill>
        <p:spPr bwMode="auto">
          <a:xfrm>
            <a:off x="304800" y="4572000"/>
            <a:ext cx="1861038" cy="1295400"/>
          </a:xfrm>
          <a:prstGeom prst="rect">
            <a:avLst/>
          </a:prstGeom>
          <a:noFill/>
        </p:spPr>
      </p:pic>
      <p:sp>
        <p:nvSpPr>
          <p:cNvPr id="4" name="TextBox 3"/>
          <p:cNvSpPr txBox="1"/>
          <p:nvPr/>
        </p:nvSpPr>
        <p:spPr>
          <a:xfrm>
            <a:off x="914400" y="0"/>
            <a:ext cx="7315914" cy="584775"/>
          </a:xfrm>
          <a:prstGeom prst="rect">
            <a:avLst/>
          </a:prstGeom>
          <a:noFill/>
        </p:spPr>
        <p:txBody>
          <a:bodyPr wrap="none" rtlCol="0">
            <a:spAutoFit/>
          </a:bodyPr>
          <a:lstStyle/>
          <a:p>
            <a:r>
              <a:rPr lang="en-US" sz="3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2006 Nuclotron </a:t>
            </a:r>
            <a:r>
              <a:rPr lang="en-US" sz="3200" b="1" baseline="30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11</a:t>
            </a:r>
            <a:r>
              <a:rPr lang="en-US" sz="32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 at 2 GeV per nucleon</a:t>
            </a:r>
            <a:endParaRPr lang="ru-RU" sz="32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l="28750" t="16667" r="25000" b="17778"/>
          <a:stretch>
            <a:fillRect/>
          </a:stretch>
        </p:blipFill>
        <p:spPr bwMode="auto">
          <a:xfrm>
            <a:off x="228599" y="-515894"/>
            <a:ext cx="8961893" cy="7145294"/>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l="35000" t="18889" r="35000" b="6667"/>
          <a:stretch>
            <a:fillRect/>
          </a:stretch>
        </p:blipFill>
        <p:spPr bwMode="auto">
          <a:xfrm>
            <a:off x="304800" y="3135314"/>
            <a:ext cx="2667000" cy="3722686"/>
          </a:xfrm>
          <a:prstGeom prst="rect">
            <a:avLst/>
          </a:prstGeom>
          <a:noFill/>
          <a:ln w="9525">
            <a:solidFill>
              <a:schemeClr val="tx1"/>
            </a:solidFill>
            <a:miter lim="800000"/>
            <a:headEnd/>
            <a:tailEnd/>
          </a:ln>
        </p:spPr>
      </p:pic>
      <p:pic>
        <p:nvPicPr>
          <p:cNvPr id="5" name="Picture 5" descr="N14_O16_Ne22_Si28"/>
          <p:cNvPicPr>
            <a:picLocks noChangeAspect="1" noChangeArrowheads="1"/>
          </p:cNvPicPr>
          <p:nvPr/>
        </p:nvPicPr>
        <p:blipFill>
          <a:blip r:embed="rId4" cstate="print"/>
          <a:srcRect l="10223" t="7743" r="69023" b="67921"/>
          <a:stretch>
            <a:fillRect/>
          </a:stretch>
        </p:blipFill>
        <p:spPr bwMode="auto">
          <a:xfrm>
            <a:off x="7540336" y="0"/>
            <a:ext cx="1298864"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1" name="Picture 5" descr="C:\Users\Zver\Desktop\Nucleus-2025_270625\O16_blok_250825.gif"/>
          <p:cNvPicPr>
            <a:picLocks noChangeAspect="1" noChangeArrowheads="1"/>
          </p:cNvPicPr>
          <p:nvPr/>
        </p:nvPicPr>
        <p:blipFill>
          <a:blip r:embed="rId2" cstate="print"/>
          <a:srcRect l="6210" t="2965" r="53450" b="56508"/>
          <a:stretch>
            <a:fillRect/>
          </a:stretch>
        </p:blipFill>
        <p:spPr bwMode="auto">
          <a:xfrm>
            <a:off x="228600" y="762000"/>
            <a:ext cx="4343399" cy="3046261"/>
          </a:xfrm>
          <a:prstGeom prst="rect">
            <a:avLst/>
          </a:prstGeom>
          <a:noFill/>
        </p:spPr>
      </p:pic>
      <p:pic>
        <p:nvPicPr>
          <p:cNvPr id="106498" name="Picture 2" descr="C:\Users\Zver\Desktop\Nucleus-2025_270625\O16_blok_250825.gif"/>
          <p:cNvPicPr>
            <a:picLocks noChangeAspect="1" noChangeArrowheads="1"/>
          </p:cNvPicPr>
          <p:nvPr/>
        </p:nvPicPr>
        <p:blipFill>
          <a:blip r:embed="rId2" cstate="print"/>
          <a:srcRect l="53824" t="52389" r="3393" b="5107"/>
          <a:stretch>
            <a:fillRect/>
          </a:stretch>
        </p:blipFill>
        <p:spPr bwMode="auto">
          <a:xfrm>
            <a:off x="4648200" y="3739945"/>
            <a:ext cx="4495800" cy="3118055"/>
          </a:xfrm>
          <a:prstGeom prst="rect">
            <a:avLst/>
          </a:prstGeom>
          <a:noFill/>
        </p:spPr>
      </p:pic>
      <p:pic>
        <p:nvPicPr>
          <p:cNvPr id="106499" name="Picture 3" descr="C:\Users\Zver\Desktop\Nucleus-2025_270625\O16_blok_250825.gif"/>
          <p:cNvPicPr>
            <a:picLocks noChangeAspect="1" noChangeArrowheads="1"/>
          </p:cNvPicPr>
          <p:nvPr/>
        </p:nvPicPr>
        <p:blipFill>
          <a:blip r:embed="rId2" cstate="print"/>
          <a:srcRect l="54830" t="3954" r="4457" b="55519"/>
          <a:stretch>
            <a:fillRect/>
          </a:stretch>
        </p:blipFill>
        <p:spPr bwMode="auto">
          <a:xfrm>
            <a:off x="4757854" y="762000"/>
            <a:ext cx="4386146" cy="3048000"/>
          </a:xfrm>
          <a:prstGeom prst="rect">
            <a:avLst/>
          </a:prstGeom>
          <a:noFill/>
        </p:spPr>
      </p:pic>
      <p:pic>
        <p:nvPicPr>
          <p:cNvPr id="106500" name="Picture 4" descr="C:\Users\Zver\Desktop\Nucleus-2025_270625\O16_blok_250825.gif"/>
          <p:cNvPicPr>
            <a:picLocks noChangeAspect="1" noChangeArrowheads="1"/>
          </p:cNvPicPr>
          <p:nvPr/>
        </p:nvPicPr>
        <p:blipFill>
          <a:blip r:embed="rId2" cstate="print"/>
          <a:srcRect l="5520" t="53377" r="53767" b="5107"/>
          <a:stretch>
            <a:fillRect/>
          </a:stretch>
        </p:blipFill>
        <p:spPr bwMode="auto">
          <a:xfrm>
            <a:off x="228600" y="3886200"/>
            <a:ext cx="4174671" cy="2971800"/>
          </a:xfrm>
          <a:prstGeom prst="rect">
            <a:avLst/>
          </a:prstGeom>
          <a:noFill/>
        </p:spPr>
      </p:pic>
      <p:pic>
        <p:nvPicPr>
          <p:cNvPr id="6" name="Picture 2" descr="C:\Users\Zver\Desktop\Nucleus-2025_270625\O16_blok_250825.jpg"/>
          <p:cNvPicPr>
            <a:picLocks noChangeAspect="1" noChangeArrowheads="1"/>
          </p:cNvPicPr>
          <p:nvPr/>
        </p:nvPicPr>
        <p:blipFill>
          <a:blip r:embed="rId3" cstate="print"/>
          <a:srcRect l="34880" t="94417" r="55454" b="1396"/>
          <a:stretch>
            <a:fillRect/>
          </a:stretch>
        </p:blipFill>
        <p:spPr bwMode="auto">
          <a:xfrm>
            <a:off x="6858000" y="4800600"/>
            <a:ext cx="1981200" cy="599355"/>
          </a:xfrm>
          <a:prstGeom prst="rect">
            <a:avLst/>
          </a:prstGeom>
          <a:noFill/>
        </p:spPr>
      </p:pic>
      <p:pic>
        <p:nvPicPr>
          <p:cNvPr id="7" name="Picture 2" descr="C:\Users\Zver\Desktop\Nucleus-2025_270625\O16_blok_250825.jpg"/>
          <p:cNvPicPr>
            <a:picLocks noChangeAspect="1" noChangeArrowheads="1"/>
          </p:cNvPicPr>
          <p:nvPr/>
        </p:nvPicPr>
        <p:blipFill>
          <a:blip r:embed="rId3" cstate="print"/>
          <a:srcRect l="82184" t="44393" r="4676" b="50233"/>
          <a:stretch>
            <a:fillRect/>
          </a:stretch>
        </p:blipFill>
        <p:spPr bwMode="auto">
          <a:xfrm>
            <a:off x="2438400" y="1524001"/>
            <a:ext cx="2362200" cy="674784"/>
          </a:xfrm>
          <a:prstGeom prst="rect">
            <a:avLst/>
          </a:prstGeom>
          <a:noFill/>
        </p:spPr>
      </p:pic>
      <p:pic>
        <p:nvPicPr>
          <p:cNvPr id="8" name="Picture 2" descr="C:\Users\Zver\Desktop\Nucleus-2025_270625\O16_blok_250825.jpg"/>
          <p:cNvPicPr>
            <a:picLocks noChangeAspect="1" noChangeArrowheads="1"/>
          </p:cNvPicPr>
          <p:nvPr/>
        </p:nvPicPr>
        <p:blipFill>
          <a:blip r:embed="rId3" cstate="print"/>
          <a:srcRect l="33377" t="44655" r="55576" b="51262"/>
          <a:stretch>
            <a:fillRect/>
          </a:stretch>
        </p:blipFill>
        <p:spPr bwMode="auto">
          <a:xfrm>
            <a:off x="6629400" y="1447800"/>
            <a:ext cx="2133600" cy="550606"/>
          </a:xfrm>
          <a:prstGeom prst="rect">
            <a:avLst/>
          </a:prstGeom>
          <a:noFill/>
        </p:spPr>
      </p:pic>
      <p:pic>
        <p:nvPicPr>
          <p:cNvPr id="9" name="Picture 2" descr="C:\Users\Zver\Desktop\Nucleus-2025_270625\O16_blok_250825.jpg"/>
          <p:cNvPicPr>
            <a:picLocks noChangeAspect="1" noChangeArrowheads="1"/>
          </p:cNvPicPr>
          <p:nvPr/>
        </p:nvPicPr>
        <p:blipFill>
          <a:blip r:embed="rId3" cstate="print"/>
          <a:srcRect l="80903" t="94707" r="5544" b="882"/>
          <a:stretch>
            <a:fillRect/>
          </a:stretch>
        </p:blipFill>
        <p:spPr bwMode="auto">
          <a:xfrm>
            <a:off x="2057400" y="4800600"/>
            <a:ext cx="2682240" cy="609600"/>
          </a:xfrm>
          <a:prstGeom prst="rect">
            <a:avLst/>
          </a:prstGeom>
          <a:noFill/>
        </p:spPr>
      </p:pic>
      <p:sp>
        <p:nvSpPr>
          <p:cNvPr id="11" name="Прямоугольник 10"/>
          <p:cNvSpPr/>
          <p:nvPr/>
        </p:nvSpPr>
        <p:spPr>
          <a:xfrm>
            <a:off x="228600" y="152400"/>
            <a:ext cx="8530861" cy="646331"/>
          </a:xfrm>
          <a:prstGeom prst="rect">
            <a:avLst/>
          </a:prstGeom>
        </p:spPr>
        <p:txBody>
          <a:bodyPr wrap="none">
            <a:spAutoFit/>
          </a:bodyPr>
          <a:lstStyle/>
          <a:p>
            <a:r>
              <a:rPr lang="en-US"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O (3.65 &amp; 14.4 GeV per nucleon</a:t>
            </a:r>
            <a:r>
              <a:rPr lang="en-US" sz="36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l-GR" sz="36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6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a:t>
            </a: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C</a:t>
            </a:r>
            <a:r>
              <a:rPr lang="el-GR" sz="3600" b="1" dirty="0" smtClean="0">
                <a:effectLst>
                  <a:outerShdw blurRad="38100" dist="38100" dir="2700000" algn="tl">
                    <a:srgbClr val="000000">
                      <a:alpha val="43137"/>
                    </a:srgbClr>
                  </a:outerShdw>
                </a:effectLst>
                <a:latin typeface="Times New Roman" pitchFamily="18" charset="0"/>
                <a:cs typeface="Times New Roman" pitchFamily="18" charset="0"/>
              </a:rPr>
              <a:t>α</a:t>
            </a:r>
            <a:endParaRPr lang="ru-RU" sz="3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Zver\Desktop\Nucleus-2025_270625\O16_blok_250825.jpg"/>
          <p:cNvPicPr>
            <a:picLocks noChangeAspect="1" noChangeArrowheads="1"/>
          </p:cNvPicPr>
          <p:nvPr/>
        </p:nvPicPr>
        <p:blipFill>
          <a:blip r:embed="rId2" cstate="print"/>
          <a:srcRect/>
          <a:stretch>
            <a:fillRect/>
          </a:stretch>
        </p:blipFill>
        <p:spPr bwMode="auto">
          <a:xfrm>
            <a:off x="0" y="304800"/>
            <a:ext cx="9144000" cy="6385686"/>
          </a:xfrm>
          <a:prstGeom prst="rect">
            <a:avLst/>
          </a:prstGeom>
          <a:noFill/>
        </p:spPr>
      </p:pic>
      <p:pic>
        <p:nvPicPr>
          <p:cNvPr id="3" name="Picture 2" descr="C:\Users\Zver\Desktop\Nucleus-2025_270625\O16_blok_250825.jpg"/>
          <p:cNvPicPr>
            <a:picLocks noChangeAspect="1" noChangeArrowheads="1"/>
          </p:cNvPicPr>
          <p:nvPr/>
        </p:nvPicPr>
        <p:blipFill>
          <a:blip r:embed="rId2" cstate="print"/>
          <a:srcRect l="82184" t="44393" r="4676" b="50233"/>
          <a:stretch>
            <a:fillRect/>
          </a:stretch>
        </p:blipFill>
        <p:spPr bwMode="auto">
          <a:xfrm>
            <a:off x="1828800" y="457200"/>
            <a:ext cx="2705152" cy="772751"/>
          </a:xfrm>
          <a:prstGeom prst="rect">
            <a:avLst/>
          </a:prstGeom>
          <a:noFill/>
        </p:spPr>
      </p:pic>
      <p:pic>
        <p:nvPicPr>
          <p:cNvPr id="4" name="Picture 2" descr="C:\Users\Zver\Desktop\Nucleus-2025_270625\O16_blok_250825.jpg"/>
          <p:cNvPicPr>
            <a:picLocks noChangeAspect="1" noChangeArrowheads="1"/>
          </p:cNvPicPr>
          <p:nvPr/>
        </p:nvPicPr>
        <p:blipFill>
          <a:blip r:embed="rId2" cstate="print"/>
          <a:srcRect l="33377" t="44655" r="55576" b="51262"/>
          <a:stretch>
            <a:fillRect/>
          </a:stretch>
        </p:blipFill>
        <p:spPr bwMode="auto">
          <a:xfrm>
            <a:off x="6248400" y="685800"/>
            <a:ext cx="2362200" cy="609600"/>
          </a:xfrm>
          <a:prstGeom prst="rect">
            <a:avLst/>
          </a:prstGeom>
          <a:noFill/>
        </p:spPr>
      </p:pic>
      <p:pic>
        <p:nvPicPr>
          <p:cNvPr id="5" name="Picture 2" descr="C:\Users\Zver\Desktop\Nucleus-2025_270625\O16_blok_250825.jpg"/>
          <p:cNvPicPr>
            <a:picLocks noChangeAspect="1" noChangeArrowheads="1"/>
          </p:cNvPicPr>
          <p:nvPr/>
        </p:nvPicPr>
        <p:blipFill>
          <a:blip r:embed="rId2" cstate="print"/>
          <a:srcRect l="80903" t="94707" r="5544" b="882"/>
          <a:stretch>
            <a:fillRect/>
          </a:stretch>
        </p:blipFill>
        <p:spPr bwMode="auto">
          <a:xfrm>
            <a:off x="1828800" y="3962400"/>
            <a:ext cx="2682240" cy="609600"/>
          </a:xfrm>
          <a:prstGeom prst="rect">
            <a:avLst/>
          </a:prstGeom>
          <a:noFill/>
        </p:spPr>
      </p:pic>
      <p:pic>
        <p:nvPicPr>
          <p:cNvPr id="6" name="Picture 2" descr="C:\Users\Zver\Desktop\Nucleus-2025_270625\O16_blok_250825.jpg"/>
          <p:cNvPicPr>
            <a:picLocks noChangeAspect="1" noChangeArrowheads="1"/>
          </p:cNvPicPr>
          <p:nvPr/>
        </p:nvPicPr>
        <p:blipFill>
          <a:blip r:embed="rId2" cstate="print"/>
          <a:srcRect l="34880" t="94417" r="55454" b="1396"/>
          <a:stretch>
            <a:fillRect/>
          </a:stretch>
        </p:blipFill>
        <p:spPr bwMode="auto">
          <a:xfrm>
            <a:off x="6781800" y="4038600"/>
            <a:ext cx="1981200" cy="599355"/>
          </a:xfrm>
          <a:prstGeom prst="rect">
            <a:avLst/>
          </a:prstGeom>
          <a:noFill/>
        </p:spPr>
      </p:pic>
      <p:pic>
        <p:nvPicPr>
          <p:cNvPr id="7" name="Picture 2" descr="C:\Users\Zver\Desktop\Nucleus-2025_270625\O16_blok_250825.jpg"/>
          <p:cNvPicPr>
            <a:picLocks noChangeAspect="1" noChangeArrowheads="1"/>
          </p:cNvPicPr>
          <p:nvPr/>
        </p:nvPicPr>
        <p:blipFill>
          <a:blip r:embed="rId2" cstate="print"/>
          <a:srcRect/>
          <a:stretch>
            <a:fillRect/>
          </a:stretch>
        </p:blipFill>
        <p:spPr bwMode="auto">
          <a:xfrm>
            <a:off x="228600" y="472314"/>
            <a:ext cx="9144000" cy="6385686"/>
          </a:xfrm>
          <a:prstGeom prst="rect">
            <a:avLst/>
          </a:prstGeom>
          <a:noFill/>
        </p:spPr>
      </p:pic>
      <p:pic>
        <p:nvPicPr>
          <p:cNvPr id="8" name="Picture 2" descr="C:\Users\Zver\Desktop\Nucleus-2025_270625\O16_blok_250825.jpg"/>
          <p:cNvPicPr>
            <a:picLocks noChangeAspect="1" noChangeArrowheads="1"/>
          </p:cNvPicPr>
          <p:nvPr/>
        </p:nvPicPr>
        <p:blipFill>
          <a:blip r:embed="rId2" cstate="print"/>
          <a:srcRect l="82184" t="44393" r="4676" b="50233"/>
          <a:stretch>
            <a:fillRect/>
          </a:stretch>
        </p:blipFill>
        <p:spPr bwMode="auto">
          <a:xfrm>
            <a:off x="1981200" y="609600"/>
            <a:ext cx="2705152" cy="772751"/>
          </a:xfrm>
          <a:prstGeom prst="rect">
            <a:avLst/>
          </a:prstGeom>
          <a:noFill/>
        </p:spPr>
      </p:pic>
      <p:pic>
        <p:nvPicPr>
          <p:cNvPr id="9" name="Picture 2" descr="C:\Users\Zver\Desktop\Nucleus-2025_270625\O16_blok_250825.jpg"/>
          <p:cNvPicPr>
            <a:picLocks noChangeAspect="1" noChangeArrowheads="1"/>
          </p:cNvPicPr>
          <p:nvPr/>
        </p:nvPicPr>
        <p:blipFill>
          <a:blip r:embed="rId2" cstate="print"/>
          <a:srcRect l="33377" t="44655" r="55576" b="51262"/>
          <a:stretch>
            <a:fillRect/>
          </a:stretch>
        </p:blipFill>
        <p:spPr bwMode="auto">
          <a:xfrm>
            <a:off x="6400800" y="838200"/>
            <a:ext cx="2362200" cy="609600"/>
          </a:xfrm>
          <a:prstGeom prst="rect">
            <a:avLst/>
          </a:prstGeom>
          <a:noFill/>
        </p:spPr>
      </p:pic>
      <p:pic>
        <p:nvPicPr>
          <p:cNvPr id="10" name="Picture 2" descr="C:\Users\Zver\Desktop\Nucleus-2025_270625\O16_blok_250825.jpg"/>
          <p:cNvPicPr>
            <a:picLocks noChangeAspect="1" noChangeArrowheads="1"/>
          </p:cNvPicPr>
          <p:nvPr/>
        </p:nvPicPr>
        <p:blipFill>
          <a:blip r:embed="rId2" cstate="print"/>
          <a:srcRect l="80903" t="94707" r="5544" b="882"/>
          <a:stretch>
            <a:fillRect/>
          </a:stretch>
        </p:blipFill>
        <p:spPr bwMode="auto">
          <a:xfrm>
            <a:off x="1981200" y="4114800"/>
            <a:ext cx="2682240" cy="609600"/>
          </a:xfrm>
          <a:prstGeom prst="rect">
            <a:avLst/>
          </a:prstGeom>
          <a:noFill/>
        </p:spPr>
      </p:pic>
      <p:pic>
        <p:nvPicPr>
          <p:cNvPr id="11" name="Picture 2" descr="C:\Users\Zver\Desktop\Nucleus-2025_270625\O16_blok_250825.jpg"/>
          <p:cNvPicPr>
            <a:picLocks noChangeAspect="1" noChangeArrowheads="1"/>
          </p:cNvPicPr>
          <p:nvPr/>
        </p:nvPicPr>
        <p:blipFill>
          <a:blip r:embed="rId2" cstate="print"/>
          <a:srcRect l="34880" t="94417" r="55454" b="1396"/>
          <a:stretch>
            <a:fillRect/>
          </a:stretch>
        </p:blipFill>
        <p:spPr bwMode="auto">
          <a:xfrm>
            <a:off x="6934200" y="4191000"/>
            <a:ext cx="1981200" cy="59935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Прямоугольник 1"/>
          <p:cNvSpPr/>
          <p:nvPr/>
        </p:nvSpPr>
        <p:spPr>
          <a:xfrm>
            <a:off x="304800" y="457200"/>
            <a:ext cx="8610600" cy="5324535"/>
          </a:xfrm>
          <a:prstGeom prst="rect">
            <a:avLst/>
          </a:prstGeom>
        </p:spPr>
        <p:txBody>
          <a:bodyPr wrap="square">
            <a:spAutoFit/>
          </a:bodyPr>
          <a:lstStyle/>
          <a:p>
            <a:pPr algn="just"/>
            <a:r>
              <a:rPr lang="en-US"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As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 key aspect of the light nucleus structure and </a:t>
            </a:r>
            <a:r>
              <a:rPr lang="en-US" sz="2000" b="1"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nucleosynthesis</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reactions, nucleon clustering remains the focus of experiments in the range of incident nuclei up to several tens of MeV per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nucleon. </a:t>
            </a:r>
          </a:p>
          <a:p>
            <a:pPr algn="just"/>
            <a:endPar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same time, the region of limiting fragmentation of nuclei, which seems very remote from this topic, contains the potential for applying the established concepts of clustering and their extraordinary expansion. </a:t>
            </a:r>
            <a:endPar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With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the attainment of energies of several GeV per nucleon, the kinematic regions of fragmentation of colliding nuclei are clearly separated, and the duration of collisions is minimal. These factors can facilitate the interpretation of the final states of relativistic fragments that remain internally non-relativistic. </a:t>
            </a:r>
            <a:endPar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endPar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However</a:t>
            </a:r>
            <a:r>
              <a:rPr lang="en-US" sz="20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it is difficult to take advantage of these advantages due to the radical reduction in ionization produced by fragments, as well as their magnetic rigidity, often poorly distinguishable from the primary beam.</a:t>
            </a:r>
            <a:endParaRPr lang="ru-RU" sz="20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ar%20in_Hair"/>
          <p:cNvPicPr>
            <a:picLocks noChangeAspect="1" noChangeArrowheads="1"/>
          </p:cNvPicPr>
          <p:nvPr/>
        </p:nvPicPr>
        <p:blipFill>
          <a:blip r:embed="rId2" cstate="print"/>
          <a:srcRect r="11694"/>
          <a:stretch>
            <a:fillRect/>
          </a:stretch>
        </p:blipFill>
        <p:spPr bwMode="auto">
          <a:xfrm>
            <a:off x="-2700338" y="-1539875"/>
            <a:ext cx="14781213" cy="11125200"/>
          </a:xfrm>
          <a:prstGeom prst="rect">
            <a:avLst/>
          </a:prstGeom>
          <a:noFill/>
          <a:ln w="9525">
            <a:noFill/>
            <a:miter lim="800000"/>
            <a:headEnd/>
            <a:tailEnd/>
          </a:ln>
        </p:spPr>
      </p:pic>
      <p:sp>
        <p:nvSpPr>
          <p:cNvPr id="667655" name="Прямоугольник 6"/>
          <p:cNvSpPr>
            <a:spLocks noChangeArrowheads="1"/>
          </p:cNvSpPr>
          <p:nvPr/>
        </p:nvSpPr>
        <p:spPr bwMode="auto">
          <a:xfrm>
            <a:off x="3786188" y="549275"/>
            <a:ext cx="5357812" cy="584200"/>
          </a:xfrm>
          <a:prstGeom prst="rect">
            <a:avLst/>
          </a:prstGeom>
          <a:noFill/>
          <a:ln w="9525">
            <a:noFill/>
            <a:miter lim="800000"/>
            <a:headEnd/>
            <a:tailEnd/>
          </a:ln>
        </p:spPr>
        <p:txBody>
          <a:bodyPr>
            <a:spAutoFit/>
          </a:bodyPr>
          <a:lstStyle/>
          <a:p>
            <a:pPr algn="r">
              <a:defRPr/>
            </a:pP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AgBr</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Crystal - 0.2 </a:t>
            </a:r>
            <a:r>
              <a:rPr lang="el-GR" sz="3200" b="1" i="1" dirty="0">
                <a:effectLst>
                  <a:outerShdw blurRad="38100" dist="38100" dir="2700000" algn="tl">
                    <a:srgbClr val="000000">
                      <a:alpha val="43137"/>
                    </a:srgbClr>
                  </a:outerShdw>
                </a:effectLst>
                <a:latin typeface="Times New Roman" pitchFamily="18" charset="0"/>
                <a:cs typeface="Times New Roman" pitchFamily="18" charset="0"/>
              </a:rPr>
              <a:t>μ</a:t>
            </a:r>
            <a:r>
              <a:rPr lang="en-US" sz="3200" b="1" i="1" dirty="0">
                <a:effectLst>
                  <a:outerShdw blurRad="38100" dist="38100" dir="2700000" algn="tl">
                    <a:srgbClr val="000000">
                      <a:alpha val="43137"/>
                    </a:srgbClr>
                  </a:outerShdw>
                </a:effectLst>
                <a:latin typeface="Times New Roman" pitchFamily="18" charset="0"/>
                <a:cs typeface="Times New Roman" pitchFamily="18" charset="0"/>
              </a:rPr>
              <a:t>m</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latin typeface="Arial" charset="0"/>
              </a:rPr>
              <a:t>                                    </a:t>
            </a:r>
            <a:endParaRPr lang="ru-RU" sz="3200" b="1" dirty="0">
              <a:latin typeface="Arial" charset="0"/>
            </a:endParaRPr>
          </a:p>
        </p:txBody>
      </p:sp>
      <p:sp>
        <p:nvSpPr>
          <p:cNvPr id="667656" name="Прямоугольник 7"/>
          <p:cNvSpPr>
            <a:spLocks noChangeArrowheads="1"/>
          </p:cNvSpPr>
          <p:nvPr/>
        </p:nvSpPr>
        <p:spPr bwMode="auto">
          <a:xfrm>
            <a:off x="6143625" y="1125538"/>
            <a:ext cx="3000375" cy="584200"/>
          </a:xfrm>
          <a:prstGeom prst="rect">
            <a:avLst/>
          </a:prstGeom>
          <a:noFill/>
          <a:ln w="9525">
            <a:noFill/>
            <a:miter lim="800000"/>
            <a:headEnd/>
            <a:tailEnd/>
          </a:ln>
        </p:spPr>
        <p:txBody>
          <a:bodyPr>
            <a:spAutoFit/>
          </a:bodyPr>
          <a:lstStyle/>
          <a:p>
            <a:pPr algn="r">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Atom - 10</a:t>
            </a:r>
            <a:r>
              <a:rPr lang="en-US" sz="3200" b="1" baseline="30000" dirty="0">
                <a:effectLst>
                  <a:outerShdw blurRad="38100" dist="38100" dir="2700000" algn="tl">
                    <a:srgbClr val="000000">
                      <a:alpha val="43137"/>
                    </a:srgbClr>
                  </a:outerShdw>
                </a:effectLst>
                <a:latin typeface="Times New Roman" pitchFamily="18" charset="0"/>
                <a:cs typeface="Times New Roman" pitchFamily="18" charset="0"/>
              </a:rPr>
              <a:t>-4</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l-GR" sz="3200" b="1" i="1" dirty="0">
                <a:effectLst>
                  <a:outerShdw blurRad="38100" dist="38100" dir="2700000" algn="tl">
                    <a:srgbClr val="000000">
                      <a:alpha val="43137"/>
                    </a:srgbClr>
                  </a:outerShdw>
                </a:effectLst>
                <a:latin typeface="Times New Roman" pitchFamily="18" charset="0"/>
                <a:cs typeface="Times New Roman" pitchFamily="18" charset="0"/>
              </a:rPr>
              <a:t>μ</a:t>
            </a:r>
            <a:r>
              <a:rPr lang="en-US" sz="3200" b="1" i="1" dirty="0">
                <a:effectLst>
                  <a:outerShdw blurRad="38100" dist="38100" dir="2700000" algn="tl">
                    <a:srgbClr val="000000">
                      <a:alpha val="43137"/>
                    </a:srgbClr>
                  </a:outerShdw>
                </a:effectLst>
                <a:latin typeface="Times New Roman" pitchFamily="18" charset="0"/>
                <a:cs typeface="Times New Roman" pitchFamily="18" charset="0"/>
              </a:rPr>
              <a:t>m</a:t>
            </a:r>
            <a:endParaRPr lang="ru-RU" sz="3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67657" name="Прямоугольник 8"/>
          <p:cNvSpPr>
            <a:spLocks noChangeArrowheads="1"/>
          </p:cNvSpPr>
          <p:nvPr/>
        </p:nvSpPr>
        <p:spPr bwMode="auto">
          <a:xfrm>
            <a:off x="6000750" y="1700213"/>
            <a:ext cx="3143250" cy="585787"/>
          </a:xfrm>
          <a:prstGeom prst="rect">
            <a:avLst/>
          </a:prstGeom>
          <a:noFill/>
          <a:ln w="9525">
            <a:noFill/>
            <a:miter lim="800000"/>
            <a:headEnd/>
            <a:tailEnd/>
          </a:ln>
        </p:spPr>
        <p:txBody>
          <a:bodyPr>
            <a:spAutoFit/>
          </a:bodyPr>
          <a:lstStyle/>
          <a:p>
            <a:pPr algn="r">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Proton - 10</a:t>
            </a:r>
            <a:r>
              <a:rPr lang="en-US" sz="3200" b="1" baseline="30000" dirty="0">
                <a:effectLst>
                  <a:outerShdw blurRad="38100" dist="38100" dir="2700000" algn="tl">
                    <a:srgbClr val="000000">
                      <a:alpha val="43137"/>
                    </a:srgbClr>
                  </a:outerShdw>
                </a:effectLst>
                <a:latin typeface="Times New Roman" pitchFamily="18" charset="0"/>
                <a:cs typeface="Times New Roman" pitchFamily="18" charset="0"/>
              </a:rPr>
              <a:t>-9</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l-GR" sz="3200" b="1" i="1" dirty="0">
                <a:effectLst>
                  <a:outerShdw blurRad="38100" dist="38100" dir="2700000" algn="tl">
                    <a:srgbClr val="000000">
                      <a:alpha val="43137"/>
                    </a:srgbClr>
                  </a:outerShdw>
                </a:effectLst>
                <a:latin typeface="Times New Roman" pitchFamily="18" charset="0"/>
                <a:cs typeface="Times New Roman" pitchFamily="18" charset="0"/>
              </a:rPr>
              <a:t>μ</a:t>
            </a:r>
            <a:r>
              <a:rPr lang="en-US" sz="3200" b="1" i="1" dirty="0">
                <a:effectLst>
                  <a:outerShdw blurRad="38100" dist="38100" dir="2700000" algn="tl">
                    <a:srgbClr val="000000">
                      <a:alpha val="43137"/>
                    </a:srgbClr>
                  </a:outerShdw>
                </a:effectLst>
                <a:latin typeface="Times New Roman" pitchFamily="18" charset="0"/>
                <a:cs typeface="Times New Roman" pitchFamily="18" charset="0"/>
              </a:rPr>
              <a:t>m</a:t>
            </a:r>
            <a:r>
              <a:rPr lang="el-GR" sz="3200" dirty="0">
                <a:latin typeface="Arial" charset="0"/>
              </a:rPr>
              <a:t> </a:t>
            </a:r>
            <a:r>
              <a:rPr lang="en-US" sz="3200" b="1" dirty="0">
                <a:solidFill>
                  <a:schemeClr val="bg1"/>
                </a:solidFill>
                <a:latin typeface="Arial" charset="0"/>
              </a:rPr>
              <a:t> </a:t>
            </a:r>
            <a:endParaRPr lang="ru-RU" sz="3200" b="1" dirty="0">
              <a:solidFill>
                <a:schemeClr val="bg1"/>
              </a:solidFill>
              <a:latin typeface="Arial" charset="0"/>
            </a:endParaRPr>
          </a:p>
        </p:txBody>
      </p:sp>
      <p:pic>
        <p:nvPicPr>
          <p:cNvPr id="4102" name="Picture 12" descr="C:\Users\Павел\Desktop\photo plates Kr Pb\plates_forest_hands.jpg"/>
          <p:cNvPicPr>
            <a:picLocks noChangeAspect="1" noChangeArrowheads="1"/>
          </p:cNvPicPr>
          <p:nvPr/>
        </p:nvPicPr>
        <p:blipFill>
          <a:blip r:embed="rId3" cstate="print"/>
          <a:srcRect/>
          <a:stretch>
            <a:fillRect/>
          </a:stretch>
        </p:blipFill>
        <p:spPr bwMode="auto">
          <a:xfrm>
            <a:off x="0" y="0"/>
            <a:ext cx="4067175" cy="4235450"/>
          </a:xfrm>
          <a:prstGeom prst="rect">
            <a:avLst/>
          </a:prstGeom>
          <a:noFill/>
          <a:ln w="9525">
            <a:noFill/>
            <a:miter lim="800000"/>
            <a:headEnd/>
            <a:tailEnd/>
          </a:ln>
        </p:spPr>
      </p:pic>
      <p:sp>
        <p:nvSpPr>
          <p:cNvPr id="11" name="Прямоугольник 8"/>
          <p:cNvSpPr>
            <a:spLocks noChangeArrowheads="1"/>
          </p:cNvSpPr>
          <p:nvPr/>
        </p:nvSpPr>
        <p:spPr bwMode="auto">
          <a:xfrm>
            <a:off x="6000750" y="44450"/>
            <a:ext cx="3143250" cy="584200"/>
          </a:xfrm>
          <a:prstGeom prst="rect">
            <a:avLst/>
          </a:prstGeom>
          <a:noFill/>
          <a:ln w="9525">
            <a:noFill/>
            <a:miter lim="800000"/>
            <a:headEnd/>
            <a:tailEnd/>
          </a:ln>
        </p:spPr>
        <p:txBody>
          <a:bodyPr>
            <a:spAutoFit/>
          </a:bodyPr>
          <a:lstStyle/>
          <a:p>
            <a:pPr algn="r">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Hair - 60 </a:t>
            </a:r>
            <a:r>
              <a:rPr lang="el-GR" sz="3200" b="1" i="1" dirty="0">
                <a:effectLst>
                  <a:outerShdw blurRad="38100" dist="38100" dir="2700000" algn="tl">
                    <a:srgbClr val="000000">
                      <a:alpha val="43137"/>
                    </a:srgbClr>
                  </a:outerShdw>
                </a:effectLst>
                <a:latin typeface="Times New Roman" pitchFamily="18" charset="0"/>
                <a:cs typeface="Times New Roman" pitchFamily="18" charset="0"/>
              </a:rPr>
              <a:t>μ</a:t>
            </a:r>
            <a:r>
              <a:rPr lang="en-US" sz="3200" b="1" i="1" dirty="0">
                <a:effectLst>
                  <a:outerShdw blurRad="38100" dist="38100" dir="2700000" algn="tl">
                    <a:srgbClr val="000000">
                      <a:alpha val="43137"/>
                    </a:srgbClr>
                  </a:outerShdw>
                </a:effectLst>
                <a:latin typeface="Times New Roman" pitchFamily="18" charset="0"/>
                <a:cs typeface="Times New Roman" pitchFamily="18" charset="0"/>
              </a:rPr>
              <a:t>m</a:t>
            </a:r>
            <a:r>
              <a:rPr lang="el-GR" sz="3200" dirty="0">
                <a:latin typeface="Arial" charset="0"/>
              </a:rPr>
              <a:t> </a:t>
            </a:r>
            <a:r>
              <a:rPr lang="en-US" sz="3200" b="1" dirty="0">
                <a:solidFill>
                  <a:schemeClr val="bg1"/>
                </a:solidFill>
                <a:latin typeface="Arial" charset="0"/>
              </a:rPr>
              <a:t> </a:t>
            </a:r>
            <a:endParaRPr lang="ru-RU" sz="32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381000" y="0"/>
            <a:ext cx="8469572" cy="6858000"/>
          </a:xfrm>
          <a:prstGeom prst="rect">
            <a:avLst/>
          </a:prstGeom>
          <a:noFill/>
          <a:ln w="9525">
            <a:noFill/>
            <a:miter lim="800000"/>
            <a:headEnd/>
            <a:tailEnd/>
          </a:ln>
        </p:spPr>
      </p:pic>
      <p:sp>
        <p:nvSpPr>
          <p:cNvPr id="3" name="Стрелка вниз 2"/>
          <p:cNvSpPr/>
          <p:nvPr/>
        </p:nvSpPr>
        <p:spPr>
          <a:xfrm rot="2713485">
            <a:off x="2792079" y="3567895"/>
            <a:ext cx="217817" cy="2160609"/>
          </a:xfrm>
          <a:prstGeom prst="downArrow">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Прямоугольник 9"/>
          <p:cNvSpPr/>
          <p:nvPr/>
        </p:nvSpPr>
        <p:spPr>
          <a:xfrm>
            <a:off x="0" y="4038600"/>
            <a:ext cx="9144000" cy="2677656"/>
          </a:xfrm>
          <a:prstGeom prst="rect">
            <a:avLst/>
          </a:prstGeom>
        </p:spPr>
        <p:txBody>
          <a:bodyPr>
            <a:spAutoFit/>
          </a:bodyPr>
          <a:lstStyle/>
          <a:p>
            <a:pPr algn="just">
              <a:defRPr/>
            </a:pPr>
            <a:r>
              <a:rPr lang="ru-RU" sz="1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A current focus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is on the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concept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of </a:t>
            </a:r>
            <a:r>
              <a:rPr lang="ru-RU" sz="2800" b="1" dirty="0" err="1">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-particle Bose-Einstein condensate (</a:t>
            </a:r>
            <a:r>
              <a:rPr lang="ru-RU" sz="2800" b="1" dirty="0" err="1">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BEC)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the S-wave </a:t>
            </a:r>
            <a:r>
              <a:rPr lang="ru-RU" sz="2800" b="1" dirty="0" err="1" smtClean="0">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-particle state right above threshold. </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is being described as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2</a:t>
            </a:r>
            <a:r>
              <a:rPr lang="ru-RU" sz="2800" b="1" dirty="0" err="1">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BEC, and the </a:t>
            </a:r>
            <a:r>
              <a:rPr lang="en-US" sz="2800" b="1"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C(0</a:t>
            </a:r>
            <a:r>
              <a:rPr lang="en-US" sz="2800" b="1" baseline="30000" dirty="0">
                <a:effectLst>
                  <a:outerShdw blurRad="38100" dist="38100" dir="2700000" algn="tl">
                    <a:srgbClr val="000000">
                      <a:alpha val="43137"/>
                    </a:srgbClr>
                  </a:outerShdw>
                </a:effectLst>
                <a:latin typeface="Times New Roman" pitchFamily="18" charset="0"/>
                <a:cs typeface="Times New Roman" pitchFamily="18" charset="0"/>
              </a:rPr>
              <a:t>+</a:t>
            </a:r>
            <a:r>
              <a:rPr lang="en-US" sz="2800" b="1" baseline="-25000" dirty="0">
                <a:effectLst>
                  <a:outerShdw blurRad="38100" dist="38100" dir="2700000" algn="tl">
                    <a:srgbClr val="000000">
                      <a:alpha val="43137"/>
                    </a:srgbClr>
                  </a:outerShdw>
                </a:effectLst>
                <a:latin typeface="Times New Roman" pitchFamily="18" charset="0"/>
                <a:cs typeface="Times New Roman" pitchFamily="18" charset="0"/>
              </a:rPr>
              <a:t>2</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or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Hoyle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as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3</a:t>
            </a:r>
            <a:r>
              <a:rPr lang="ru-RU" sz="2800" b="1" dirty="0" err="1">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BEC. </a:t>
            </a:r>
            <a:r>
              <a:rPr lang="en-US" sz="2800" b="1" dirty="0" err="1" smtClean="0">
                <a:effectLst>
                  <a:outerShdw blurRad="38100" dist="38100" dir="2700000" algn="tl">
                    <a:srgbClr val="000000">
                      <a:alpha val="43137"/>
                    </a:srgbClr>
                  </a:outerShdw>
                </a:effectLst>
                <a:latin typeface="Times New Roman" pitchFamily="18" charset="0"/>
                <a:cs typeface="Times New Roman" pitchFamily="18" charset="0"/>
              </a:rPr>
              <a:t>Suggesteded</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as 4</a:t>
            </a:r>
            <a:r>
              <a:rPr lang="ru-RU" sz="2800" b="1" dirty="0" err="1" smtClean="0">
                <a:effectLst>
                  <a:outerShdw blurRad="38100" dist="38100" dir="2700000" algn="tl">
                    <a:srgbClr val="000000">
                      <a:alpha val="43137"/>
                    </a:srgbClr>
                  </a:outerShdw>
                </a:effectLst>
                <a:latin typeface="Times New Roman" pitchFamily="18" charset="0"/>
                <a:cs typeface="Times New Roman" pitchFamily="18" charset="0"/>
              </a:rPr>
              <a:t>α</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BEC </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16</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O(0</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800" b="1" baseline="-25000" dirty="0" smtClean="0">
                <a:effectLst>
                  <a:outerShdw blurRad="38100" dist="38100" dir="2700000" algn="tl">
                    <a:srgbClr val="000000">
                      <a:alpha val="43137"/>
                    </a:srgbClr>
                  </a:outerShdw>
                </a:effectLst>
                <a:latin typeface="Times New Roman" pitchFamily="18" charset="0"/>
                <a:cs typeface="Times New Roman" pitchFamily="18" charset="0"/>
              </a:rPr>
              <a:t>6</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at 660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keV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can </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sequentially decay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via </a:t>
            </a:r>
            <a:r>
              <a:rPr lang="ru-RU" sz="2800" b="1" dirty="0" err="1" smtClean="0">
                <a:effectLst>
                  <a:outerShdw blurRad="38100" dist="38100" dir="2700000" algn="tl">
                    <a:srgbClr val="000000">
                      <a:alpha val="43137"/>
                    </a:srgbClr>
                  </a:outerShdw>
                </a:effectLst>
                <a:latin typeface="Times New Roman" pitchFamily="18" charset="0"/>
                <a:cs typeface="Times New Roman" pitchFamily="18" charset="0"/>
              </a:rPr>
              <a:t>α</a:t>
            </a:r>
            <a:r>
              <a:rPr lang="en-US" sz="2800" b="1" baseline="30000" dirty="0">
                <a:effectLst>
                  <a:outerShdw blurRad="38100" dist="38100" dir="2700000" algn="tl">
                    <a:srgbClr val="000000">
                      <a:alpha val="43137"/>
                    </a:srgbClr>
                  </a:outerShdw>
                </a:effectLst>
                <a:latin typeface="Times New Roman" pitchFamily="18" charset="0"/>
                <a:cs typeface="Times New Roman" pitchFamily="18" charset="0"/>
              </a:rPr>
              <a:t>12</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C(0</a:t>
            </a:r>
            <a:r>
              <a:rPr lang="en-US" sz="2800" b="1" baseline="30000" dirty="0">
                <a:effectLst>
                  <a:outerShdw blurRad="38100" dist="38100" dir="2700000" algn="tl">
                    <a:srgbClr val="000000">
                      <a:alpha val="43137"/>
                    </a:srgbClr>
                  </a:outerShdw>
                </a:effectLst>
                <a:latin typeface="Times New Roman" pitchFamily="18" charset="0"/>
                <a:cs typeface="Times New Roman" pitchFamily="18" charset="0"/>
              </a:rPr>
              <a:t>+</a:t>
            </a:r>
            <a:r>
              <a:rPr lang="en-US" sz="2800" b="1" baseline="-25000" dirty="0">
                <a:effectLst>
                  <a:outerShdw blurRad="38100" dist="38100" dir="2700000" algn="tl">
                    <a:srgbClr val="000000">
                      <a:alpha val="43137"/>
                    </a:srgbClr>
                  </a:outerShdw>
                </a:effectLst>
                <a:latin typeface="Times New Roman" pitchFamily="18" charset="0"/>
                <a:cs typeface="Times New Roman" pitchFamily="18" charset="0"/>
              </a:rPr>
              <a:t>2</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or </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2</a:t>
            </a:r>
            <a:r>
              <a:rPr lang="en-US" sz="2800" b="1" baseline="30000" dirty="0" smtClean="0">
                <a:effectLst>
                  <a:outerShdw blurRad="38100" dist="38100" dir="2700000" algn="tl">
                    <a:srgbClr val="000000">
                      <a:alpha val="43137"/>
                    </a:srgbClr>
                  </a:outerShdw>
                </a:effectLst>
                <a:latin typeface="Times New Roman" pitchFamily="18" charset="0"/>
                <a:cs typeface="Times New Roman" pitchFamily="18" charset="0"/>
              </a:rPr>
              <a:t>8</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Be(0</a:t>
            </a:r>
            <a:r>
              <a:rPr lang="en-US" sz="2800" b="1" baseline="30000" dirty="0">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42" name="Picture 12"/>
          <p:cNvPicPr>
            <a:picLocks noChangeAspect="1" noChangeArrowheads="1"/>
          </p:cNvPicPr>
          <p:nvPr/>
        </p:nvPicPr>
        <p:blipFill>
          <a:blip r:embed="rId2" cstate="print"/>
          <a:srcRect/>
          <a:stretch>
            <a:fillRect/>
          </a:stretch>
        </p:blipFill>
        <p:spPr bwMode="auto">
          <a:xfrm>
            <a:off x="-1" y="-1"/>
            <a:ext cx="6765594" cy="3505201"/>
          </a:xfrm>
          <a:prstGeom prst="rect">
            <a:avLst/>
          </a:prstGeom>
          <a:noFill/>
          <a:ln w="9525">
            <a:noFill/>
            <a:miter lim="800000"/>
            <a:headEnd/>
            <a:tailEnd/>
          </a:ln>
        </p:spPr>
      </p:pic>
      <p:pic>
        <p:nvPicPr>
          <p:cNvPr id="7" name="Рисунок 6"/>
          <p:cNvPicPr/>
          <p:nvPr/>
        </p:nvPicPr>
        <p:blipFill>
          <a:blip r:embed="rId3" cstate="print"/>
          <a:srcRect/>
          <a:stretch>
            <a:fillRect/>
          </a:stretch>
        </p:blipFill>
        <p:spPr bwMode="auto">
          <a:xfrm>
            <a:off x="4343400" y="533400"/>
            <a:ext cx="4800600" cy="20626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7024</TotalTime>
  <Words>1980</Words>
  <Application>Microsoft Office PowerPoint</Application>
  <PresentationFormat>Экран (4:3)</PresentationFormat>
  <Paragraphs>183</Paragraphs>
  <Slides>51</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51</vt:i4>
      </vt:variant>
    </vt:vector>
  </HeadingPairs>
  <TitlesOfParts>
    <vt:vector size="54" baseType="lpstr">
      <vt:lpstr>Тема Office</vt:lpstr>
      <vt:lpstr>Drawing</vt:lpstr>
      <vt:lpstr>Photo Editor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Павел</dc:creator>
  <cp:lastModifiedBy>Zver</cp:lastModifiedBy>
  <cp:revision>396</cp:revision>
  <dcterms:created xsi:type="dcterms:W3CDTF">2025-06-04T10:36:24Z</dcterms:created>
  <dcterms:modified xsi:type="dcterms:W3CDTF">2025-09-20T05:20:09Z</dcterms:modified>
</cp:coreProperties>
</file>