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13" r:id="rId3"/>
    <p:sldId id="259" r:id="rId4"/>
    <p:sldId id="260" r:id="rId5"/>
    <p:sldId id="261" r:id="rId6"/>
    <p:sldId id="262" r:id="rId7"/>
    <p:sldId id="324" r:id="rId8"/>
    <p:sldId id="268" r:id="rId9"/>
    <p:sldId id="270" r:id="rId10"/>
    <p:sldId id="271" r:id="rId11"/>
    <p:sldId id="263" r:id="rId12"/>
    <p:sldId id="276" r:id="rId13"/>
    <p:sldId id="277" r:id="rId14"/>
    <p:sldId id="278" r:id="rId15"/>
    <p:sldId id="279" r:id="rId16"/>
    <p:sldId id="280" r:id="rId17"/>
    <p:sldId id="281" r:id="rId18"/>
    <p:sldId id="322" r:id="rId19"/>
    <p:sldId id="288" r:id="rId20"/>
    <p:sldId id="331" r:id="rId21"/>
    <p:sldId id="289" r:id="rId22"/>
    <p:sldId id="290" r:id="rId23"/>
    <p:sldId id="287" r:id="rId24"/>
    <p:sldId id="292" r:id="rId25"/>
    <p:sldId id="293" r:id="rId26"/>
    <p:sldId id="294" r:id="rId27"/>
    <p:sldId id="316" r:id="rId28"/>
    <p:sldId id="317" r:id="rId29"/>
    <p:sldId id="318" r:id="rId30"/>
    <p:sldId id="319" r:id="rId31"/>
    <p:sldId id="323" r:id="rId32"/>
    <p:sldId id="295" r:id="rId33"/>
    <p:sldId id="285" r:id="rId34"/>
    <p:sldId id="321" r:id="rId35"/>
    <p:sldId id="258" r:id="rId36"/>
    <p:sldId id="326" r:id="rId37"/>
    <p:sldId id="299" r:id="rId38"/>
    <p:sldId id="327" r:id="rId39"/>
    <p:sldId id="311" r:id="rId40"/>
    <p:sldId id="314" r:id="rId41"/>
    <p:sldId id="328" r:id="rId42"/>
    <p:sldId id="330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99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27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3417F-A4EA-4754-ADC3-262625820D97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E7B9A-F93E-4843-9891-B8079723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E7B9A-F93E-4843-9891-B807972351BD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E7B9A-F93E-4843-9891-B807972351BD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E7B9A-F93E-4843-9891-B807972351BD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2E0A-73A7-4429-8398-5F23328D93BE}" type="datetime1">
              <a:rPr lang="ru-RU" smtClean="0"/>
              <a:pPr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6AE1-6330-40ED-A8E5-1744296182EE}" type="datetime1">
              <a:rPr lang="ru-RU" smtClean="0"/>
              <a:pPr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9139-AEAA-4ACD-8E51-55FE00388BB5}" type="datetime1">
              <a:rPr lang="ru-RU" smtClean="0"/>
              <a:pPr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631966A-58D2-4AE2-9A86-8305941F05D2}" type="datetime1">
              <a:rPr lang="ru-RU" smtClean="0"/>
              <a:pPr/>
              <a:t>18.09.2025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3B93A4D-F14F-4A9F-95ED-9EA9A5A2C59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21E67-E8E4-4CEA-8110-570083A2AEEF}" type="datetime1">
              <a:rPr lang="ru-RU" smtClean="0"/>
              <a:pPr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4FE38-0A3C-41B7-A77B-4B5244F7FE2A}" type="datetime1">
              <a:rPr lang="ru-RU" smtClean="0"/>
              <a:pPr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C7824-36A2-4510-9EA8-CA18F9B16B2A}" type="datetime1">
              <a:rPr lang="ru-RU" smtClean="0"/>
              <a:pPr/>
              <a:t>18.09.2025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6F09-65BC-4460-B47F-C3B2FCB1F823}" type="datetime1">
              <a:rPr lang="ru-RU" smtClean="0"/>
              <a:pPr/>
              <a:t>18.09.2025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8D8F3-7393-4AC2-95A1-C1B12A41428B}" type="datetime1">
              <a:rPr lang="ru-RU" smtClean="0"/>
              <a:pPr/>
              <a:t>18.09.2025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D4A3-58C2-4CB1-935B-FD58680EF78B}" type="datetime1">
              <a:rPr lang="ru-RU" smtClean="0"/>
              <a:pPr/>
              <a:t>18.09.2025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E350-5D7A-4998-B153-5CFBB0C5E663}" type="datetime1">
              <a:rPr lang="ru-RU" smtClean="0"/>
              <a:pPr/>
              <a:t>18.09.2025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D94E-E12D-4206-9D33-635B8350996B}" type="datetime1">
              <a:rPr lang="ru-RU" smtClean="0"/>
              <a:pPr/>
              <a:t>18.09.2025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13173-0394-4CF4-938C-06380984F817}" type="datetime1">
              <a:rPr lang="ru-RU" smtClean="0"/>
              <a:pPr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5246D-CB39-453C-A535-CA4B9978A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44824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Jets and quarks at the NICA collider</a:t>
            </a:r>
            <a:endParaRPr lang="ru-RU" sz="5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886200"/>
            <a:ext cx="8424936" cy="1752600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chemeClr val="tx1"/>
                </a:solidFill>
              </a:rPr>
              <a:t>A.I. </a:t>
            </a:r>
            <a:r>
              <a:rPr lang="en-US" b="1" i="1" dirty="0" err="1" smtClean="0">
                <a:solidFill>
                  <a:schemeClr val="tx1"/>
                </a:solidFill>
              </a:rPr>
              <a:t>Malakhov</a:t>
            </a:r>
            <a:endParaRPr lang="ru-RU" b="1" i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The </a:t>
            </a:r>
            <a:r>
              <a:rPr lang="en-US" sz="2000" b="1" dirty="0" err="1" smtClean="0">
                <a:solidFill>
                  <a:schemeClr val="tx1"/>
                </a:solidFill>
              </a:rPr>
              <a:t>XXVI</a:t>
            </a:r>
            <a:r>
              <a:rPr lang="en-US" sz="2000" b="1" baseline="30000" dirty="0" err="1" smtClean="0">
                <a:solidFill>
                  <a:schemeClr val="tx1"/>
                </a:solidFill>
              </a:rPr>
              <a:t>th</a:t>
            </a:r>
            <a:r>
              <a:rPr lang="en-US" sz="2000" b="1" dirty="0" smtClean="0">
                <a:solidFill>
                  <a:schemeClr val="tx1"/>
                </a:solidFill>
              </a:rPr>
              <a:t> International </a:t>
            </a:r>
            <a:r>
              <a:rPr lang="en-US" sz="2000" b="1" dirty="0" err="1" smtClean="0">
                <a:solidFill>
                  <a:schemeClr val="tx1"/>
                </a:solidFill>
              </a:rPr>
              <a:t>Baldin</a:t>
            </a:r>
            <a:r>
              <a:rPr lang="en-US" sz="2000" b="1" dirty="0" smtClean="0">
                <a:solidFill>
                  <a:schemeClr val="tx1"/>
                </a:solidFill>
              </a:rPr>
              <a:t> Seminar on High Energy Physics Problems “Relativistic Nuclear Physics and Quantum </a:t>
            </a:r>
            <a:r>
              <a:rPr lang="en-US" sz="2000" b="1" dirty="0" err="1" smtClean="0">
                <a:solidFill>
                  <a:schemeClr val="tx1"/>
                </a:solidFill>
              </a:rPr>
              <a:t>Chromodynamic</a:t>
            </a:r>
            <a:r>
              <a:rPr lang="en-US" sz="2000" b="1" dirty="0" smtClean="0">
                <a:solidFill>
                  <a:schemeClr val="tx1"/>
                </a:solidFill>
              </a:rPr>
              <a:t>”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r>
              <a:rPr lang="en-US" sz="2200" b="1" dirty="0" smtClean="0">
                <a:solidFill>
                  <a:schemeClr val="tx1"/>
                </a:solidFill>
              </a:rPr>
              <a:t>September </a:t>
            </a:r>
            <a:r>
              <a:rPr lang="ru-RU" sz="2200" b="1" dirty="0" smtClean="0">
                <a:solidFill>
                  <a:schemeClr val="tx1"/>
                </a:solidFill>
              </a:rPr>
              <a:t>15-20</a:t>
            </a:r>
            <a:r>
              <a:rPr lang="en-US" sz="2200" b="1" dirty="0" smtClean="0">
                <a:solidFill>
                  <a:schemeClr val="tx1"/>
                </a:solidFill>
              </a:rPr>
              <a:t>, </a:t>
            </a:r>
            <a:r>
              <a:rPr lang="ru-RU" sz="2200" b="1" dirty="0" smtClean="0">
                <a:solidFill>
                  <a:schemeClr val="tx1"/>
                </a:solidFill>
              </a:rPr>
              <a:t>2025 г.</a:t>
            </a:r>
            <a:endParaRPr lang="ru-RU" sz="2200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5536" y="1988840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tx2">
                    <a:lumMod val="75000"/>
                  </a:schemeClr>
                </a:solidFill>
              </a:rPr>
              <a:t>Description of the spectra of secondary particles depending on P</a:t>
            </a:r>
            <a:r>
              <a:rPr lang="en-US" sz="4000" b="1" i="1" baseline="-25000" dirty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en-US" sz="4000" b="1" i="1" dirty="0">
                <a:solidFill>
                  <a:schemeClr val="tx2">
                    <a:lumMod val="75000"/>
                  </a:schemeClr>
                </a:solidFill>
              </a:rPr>
              <a:t> in a wide range of energies</a:t>
            </a:r>
            <a:endParaRPr lang="ru-RU" sz="4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44008" y="3140968"/>
            <a:ext cx="216024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4A6C-E332-4C69-9C32-94042515E356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6755AD-025B-4A6D-AC2A-EFF002485491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10243" name="TextBox 5"/>
          <p:cNvSpPr txBox="1">
            <a:spLocks noChangeArrowheads="1"/>
          </p:cNvSpPr>
          <p:nvPr/>
        </p:nvSpPr>
        <p:spPr bwMode="auto">
          <a:xfrm>
            <a:off x="898576" y="476672"/>
            <a:ext cx="82454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cs typeface="Arial" charset="0"/>
              </a:rPr>
              <a:t>E∙(d</a:t>
            </a:r>
            <a:r>
              <a:rPr lang="en-US" altLang="ru-RU" sz="2400" b="1" baseline="30000" dirty="0">
                <a:cs typeface="Arial" charset="0"/>
              </a:rPr>
              <a:t>3</a:t>
            </a:r>
            <a:r>
              <a:rPr lang="el-GR" altLang="ru-RU" sz="2400" b="1" dirty="0">
                <a:cs typeface="Arial" charset="0"/>
              </a:rPr>
              <a:t>σ</a:t>
            </a:r>
            <a:r>
              <a:rPr lang="en-US" altLang="ru-RU" sz="2400" b="1" dirty="0">
                <a:cs typeface="Arial" charset="0"/>
              </a:rPr>
              <a:t>/dp</a:t>
            </a:r>
            <a:r>
              <a:rPr lang="en-US" altLang="ru-RU" sz="2400" b="1" baseline="30000" dirty="0">
                <a:cs typeface="Arial" charset="0"/>
              </a:rPr>
              <a:t>3</a:t>
            </a:r>
            <a:r>
              <a:rPr lang="en-US" altLang="ru-RU" sz="2400" b="1" dirty="0">
                <a:cs typeface="Arial" charset="0"/>
              </a:rPr>
              <a:t>) = (1/</a:t>
            </a:r>
            <a:r>
              <a:rPr lang="el-GR" altLang="ru-RU" sz="2400" b="1" dirty="0">
                <a:cs typeface="Arial" charset="0"/>
              </a:rPr>
              <a:t>π</a:t>
            </a:r>
            <a:r>
              <a:rPr lang="en-US" altLang="ru-RU" sz="2400" b="1" dirty="0">
                <a:cs typeface="Arial" charset="0"/>
              </a:rPr>
              <a:t>) d</a:t>
            </a:r>
            <a:r>
              <a:rPr lang="en-US" altLang="ru-RU" sz="2400" b="1" baseline="30000" dirty="0">
                <a:cs typeface="Arial" charset="0"/>
              </a:rPr>
              <a:t>3</a:t>
            </a:r>
            <a:r>
              <a:rPr lang="el-GR" altLang="ru-RU" sz="2400" b="1" dirty="0">
                <a:cs typeface="Arial" charset="0"/>
              </a:rPr>
              <a:t>σ</a:t>
            </a:r>
            <a:r>
              <a:rPr lang="en-US" altLang="ru-RU" sz="2400" b="1" dirty="0">
                <a:cs typeface="Arial" charset="0"/>
              </a:rPr>
              <a:t> /</a:t>
            </a:r>
            <a:r>
              <a:rPr lang="ru-RU" altLang="ru-RU" sz="2400" b="1" dirty="0">
                <a:cs typeface="Arial" charset="0"/>
              </a:rPr>
              <a:t>(</a:t>
            </a:r>
            <a:r>
              <a:rPr lang="en-US" altLang="ru-RU" sz="2400" b="1" dirty="0">
                <a:cs typeface="Arial" charset="0"/>
              </a:rPr>
              <a:t>dm</a:t>
            </a:r>
            <a:r>
              <a:rPr lang="ru-RU" altLang="ru-RU" sz="2400" b="1" baseline="-25000" dirty="0">
                <a:cs typeface="Arial" charset="0"/>
              </a:rPr>
              <a:t>1</a:t>
            </a:r>
            <a:r>
              <a:rPr lang="en-US" altLang="ru-RU" sz="2400" b="1" baseline="-25000" dirty="0">
                <a:cs typeface="Arial" charset="0"/>
              </a:rPr>
              <a:t>t</a:t>
            </a:r>
            <a:r>
              <a:rPr lang="en-US" altLang="ru-RU" sz="2400" b="1" baseline="30000" dirty="0">
                <a:cs typeface="Arial" charset="0"/>
              </a:rPr>
              <a:t>2</a:t>
            </a:r>
            <a:r>
              <a:rPr lang="en-US" altLang="ru-RU" sz="2400" b="1" dirty="0">
                <a:cs typeface="Arial" charset="0"/>
              </a:rPr>
              <a:t>dy</a:t>
            </a:r>
            <a:r>
              <a:rPr lang="ru-RU" altLang="ru-RU" sz="2400" b="1" dirty="0">
                <a:cs typeface="Arial" charset="0"/>
              </a:rPr>
              <a:t>)</a:t>
            </a:r>
            <a:r>
              <a:rPr lang="en-US" altLang="ru-RU" sz="2400" b="1" dirty="0">
                <a:cs typeface="Arial" charset="0"/>
              </a:rPr>
              <a:t>=</a:t>
            </a:r>
            <a:endParaRPr lang="en-US" altLang="ru-RU" sz="2400" b="1" baseline="30000" dirty="0"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 smtClean="0">
                <a:cs typeface="Arial" charset="0"/>
              </a:rPr>
              <a:t> </a:t>
            </a:r>
            <a:r>
              <a:rPr lang="en-US" altLang="ru-RU" sz="2400" b="1" dirty="0">
                <a:cs typeface="Arial" charset="0"/>
              </a:rPr>
              <a:t>= [</a:t>
            </a:r>
            <a:r>
              <a:rPr lang="el-GR" altLang="ru-RU" sz="2400" b="1" dirty="0">
                <a:cs typeface="Arial" charset="0"/>
              </a:rPr>
              <a:t>φ</a:t>
            </a:r>
            <a:r>
              <a:rPr lang="en-US" altLang="ru-RU" sz="2400" b="1" baseline="-25000" dirty="0">
                <a:cs typeface="Arial" charset="0"/>
              </a:rPr>
              <a:t>q</a:t>
            </a:r>
            <a:r>
              <a:rPr lang="en-US" altLang="ru-RU" sz="2400" b="1" dirty="0">
                <a:cs typeface="Arial" charset="0"/>
              </a:rPr>
              <a:t>(</a:t>
            </a:r>
            <a:r>
              <a:rPr lang="en-US" altLang="ru-RU" sz="2400" b="1" dirty="0" err="1">
                <a:cs typeface="Arial" charset="0"/>
              </a:rPr>
              <a:t>y,p</a:t>
            </a:r>
            <a:r>
              <a:rPr lang="en-US" altLang="ru-RU" sz="2400" b="1" baseline="-25000" dirty="0" err="1">
                <a:cs typeface="Arial" charset="0"/>
              </a:rPr>
              <a:t>t</a:t>
            </a:r>
            <a:r>
              <a:rPr lang="en-US" altLang="ru-RU" sz="2400" b="1" dirty="0">
                <a:cs typeface="Arial" charset="0"/>
              </a:rPr>
              <a:t>) + </a:t>
            </a:r>
            <a:r>
              <a:rPr lang="el-GR" altLang="ru-RU" sz="2400" b="1" dirty="0">
                <a:cs typeface="Arial" charset="0"/>
              </a:rPr>
              <a:t>φ</a:t>
            </a:r>
            <a:r>
              <a:rPr lang="en-US" altLang="ru-RU" sz="2400" b="1" baseline="-25000" dirty="0">
                <a:cs typeface="Arial" charset="0"/>
              </a:rPr>
              <a:t>g</a:t>
            </a:r>
            <a:r>
              <a:rPr lang="en-US" altLang="ru-RU" sz="2400" b="1" dirty="0">
                <a:cs typeface="Arial" charset="0"/>
              </a:rPr>
              <a:t>(</a:t>
            </a:r>
            <a:r>
              <a:rPr lang="en-US" altLang="ru-RU" sz="2400" b="1" dirty="0" err="1">
                <a:cs typeface="Arial" charset="0"/>
              </a:rPr>
              <a:t>y,p</a:t>
            </a:r>
            <a:r>
              <a:rPr lang="en-US" altLang="ru-RU" sz="2400" b="1" baseline="-25000" dirty="0" err="1">
                <a:cs typeface="Arial" charset="0"/>
              </a:rPr>
              <a:t>t</a:t>
            </a:r>
            <a:r>
              <a:rPr lang="en-US" altLang="ru-RU" sz="2400" b="1" dirty="0">
                <a:cs typeface="Arial" charset="0"/>
              </a:rPr>
              <a:t>)∙(1- </a:t>
            </a:r>
            <a:r>
              <a:rPr lang="el-GR" altLang="ru-RU" sz="2400" b="1" dirty="0">
                <a:cs typeface="Arial" charset="0"/>
              </a:rPr>
              <a:t>σ</a:t>
            </a:r>
            <a:r>
              <a:rPr lang="en-US" altLang="ru-RU" sz="2400" b="1" baseline="-25000" dirty="0" err="1">
                <a:cs typeface="Arial" charset="0"/>
              </a:rPr>
              <a:t>nd</a:t>
            </a:r>
            <a:r>
              <a:rPr lang="en-US" altLang="ru-RU" sz="2400" b="1" dirty="0">
                <a:cs typeface="Arial" charset="0"/>
              </a:rPr>
              <a:t>/g(s/s</a:t>
            </a:r>
            <a:r>
              <a:rPr lang="en-US" altLang="ru-RU" sz="2400" b="1" baseline="-25000" dirty="0">
                <a:cs typeface="Arial" charset="0"/>
              </a:rPr>
              <a:t>0</a:t>
            </a:r>
            <a:r>
              <a:rPr lang="en-US" altLang="ru-RU" sz="2400" b="1" dirty="0">
                <a:cs typeface="Arial" charset="0"/>
              </a:rPr>
              <a:t>)</a:t>
            </a:r>
            <a:r>
              <a:rPr lang="en-US" altLang="ru-RU" sz="2400" b="1" baseline="30000" dirty="0">
                <a:cs typeface="Arial" charset="0"/>
              </a:rPr>
              <a:t>∆</a:t>
            </a:r>
            <a:r>
              <a:rPr lang="en-US" altLang="ru-RU" sz="2400" b="1" dirty="0">
                <a:cs typeface="Arial" charset="0"/>
              </a:rPr>
              <a:t>)]∙g(s/s</a:t>
            </a:r>
            <a:r>
              <a:rPr lang="en-US" altLang="ru-RU" sz="2400" b="1" baseline="-25000" dirty="0">
                <a:cs typeface="Arial" charset="0"/>
              </a:rPr>
              <a:t>0</a:t>
            </a:r>
            <a:r>
              <a:rPr lang="en-US" altLang="ru-RU" sz="2400" b="1" dirty="0">
                <a:cs typeface="Arial" charset="0"/>
              </a:rPr>
              <a:t>)</a:t>
            </a:r>
            <a:r>
              <a:rPr lang="en-US" altLang="ru-RU" sz="2400" b="1" baseline="30000" dirty="0">
                <a:cs typeface="Arial" charset="0"/>
              </a:rPr>
              <a:t>∆</a:t>
            </a:r>
            <a:endParaRPr lang="ru-RU" altLang="ru-RU" sz="2400" b="1" dirty="0">
              <a:cs typeface="Arial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39552" y="1556792"/>
            <a:ext cx="828092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ru-RU" sz="2000" b="1" dirty="0">
                <a:latin typeface="Arial" pitchFamily="34" charset="0"/>
                <a:cs typeface="Arial" pitchFamily="34" charset="0"/>
              </a:rPr>
              <a:t>σ</a:t>
            </a:r>
            <a:r>
              <a:rPr lang="en-US" altLang="ru-RU" sz="2000" b="1" baseline="-25000" dirty="0" err="1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alt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>
                <a:latin typeface="Arial" pitchFamily="34" charset="0"/>
                <a:cs typeface="Arial" pitchFamily="34" charset="0"/>
              </a:rPr>
              <a:t>– cross-section of  </a:t>
            </a:r>
            <a:r>
              <a:rPr lang="en-US" altLang="ru-RU" sz="2000" b="1" dirty="0" err="1">
                <a:latin typeface="Arial" pitchFamily="34" charset="0"/>
                <a:cs typeface="Arial" pitchFamily="34" charset="0"/>
              </a:rPr>
              <a:t>hadron</a:t>
            </a:r>
            <a:r>
              <a:rPr lang="en-US" alt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smtClean="0">
                <a:latin typeface="Arial" pitchFamily="34" charset="0"/>
                <a:cs typeface="Arial" pitchFamily="34" charset="0"/>
              </a:rPr>
              <a:t>production by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the exchange of n-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pomerons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2000" b="1" dirty="0">
                <a:latin typeface="Arial" pitchFamily="34" charset="0"/>
                <a:cs typeface="Arial" pitchFamily="34" charset="0"/>
              </a:rPr>
              <a:t>g – constant (~20 </a:t>
            </a:r>
            <a:r>
              <a:rPr lang="en-US" altLang="ru-RU" sz="2000" b="1" dirty="0" err="1">
                <a:latin typeface="Arial" pitchFamily="34" charset="0"/>
                <a:cs typeface="Arial" pitchFamily="34" charset="0"/>
              </a:rPr>
              <a:t>mbarn</a:t>
            </a:r>
            <a:r>
              <a:rPr lang="en-US" altLang="ru-RU" sz="2000" b="1" dirty="0">
                <a:latin typeface="Arial" pitchFamily="34" charset="0"/>
                <a:cs typeface="Arial" pitchFamily="34" charset="0"/>
              </a:rPr>
              <a:t>), S</a:t>
            </a:r>
            <a:r>
              <a:rPr lang="en-US" altLang="ru-RU" sz="2000" b="1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altLang="ru-RU" sz="2000" b="1" dirty="0">
                <a:latin typeface="Arial" pitchFamily="34" charset="0"/>
                <a:cs typeface="Arial" pitchFamily="34" charset="0"/>
              </a:rPr>
              <a:t> ~ 1 GeV</a:t>
            </a:r>
            <a:r>
              <a:rPr lang="en-US" altLang="ru-RU" sz="20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altLang="ru-RU" sz="2000" b="1" dirty="0">
                <a:latin typeface="Arial" pitchFamily="34" charset="0"/>
                <a:cs typeface="Arial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2000" b="1" dirty="0">
                <a:latin typeface="Arial" pitchFamily="34" charset="0"/>
                <a:cs typeface="Arial" pitchFamily="34" charset="0"/>
              </a:rPr>
              <a:t>∆ = [</a:t>
            </a:r>
            <a:r>
              <a:rPr lang="el-GR" altLang="ru-RU" sz="2000" b="1" dirty="0">
                <a:latin typeface="Arial" pitchFamily="34" charset="0"/>
                <a:cs typeface="Arial" pitchFamily="34" charset="0"/>
              </a:rPr>
              <a:t>α</a:t>
            </a:r>
            <a:r>
              <a:rPr lang="en-US" altLang="ru-RU" sz="2000" b="1" baseline="-25000" dirty="0">
                <a:latin typeface="Arial" pitchFamily="34" charset="0"/>
                <a:cs typeface="Arial" pitchFamily="34" charset="0"/>
              </a:rPr>
              <a:t>p</a:t>
            </a:r>
            <a:r>
              <a:rPr lang="en-US" altLang="ru-RU" sz="2000" b="1" dirty="0">
                <a:latin typeface="Arial" pitchFamily="34" charset="0"/>
                <a:cs typeface="Arial" pitchFamily="34" charset="0"/>
              </a:rPr>
              <a:t>(0)-1] ~ 0,08</a:t>
            </a:r>
            <a:endParaRPr lang="ru-RU" alt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2924944"/>
            <a:ext cx="81369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G.I.Lykasov</a:t>
            </a:r>
            <a:r>
              <a:rPr lang="en-US" sz="2800" b="1" dirty="0"/>
              <a:t> proposed to use </a:t>
            </a:r>
            <a:r>
              <a:rPr lang="en-US" sz="2800" b="1" dirty="0" smtClean="0"/>
              <a:t>functions </a:t>
            </a:r>
            <a:r>
              <a:rPr lang="en-US" sz="2800" b="1" dirty="0"/>
              <a:t>depending on the similarity parameter</a:t>
            </a:r>
            <a:r>
              <a:rPr lang="ru-RU" altLang="ru-RU" sz="2800" b="1" dirty="0">
                <a:cs typeface="Arial" charset="0"/>
              </a:rPr>
              <a:t> </a:t>
            </a:r>
            <a:r>
              <a:rPr lang="ru-RU" altLang="ru-RU" sz="2800" b="1" dirty="0" smtClean="0">
                <a:cs typeface="Arial" charset="0"/>
              </a:rPr>
              <a:t>П</a:t>
            </a:r>
            <a:r>
              <a:rPr lang="en-US" altLang="ru-RU" sz="2800" b="1" dirty="0" smtClean="0">
                <a:cs typeface="Arial" charset="0"/>
              </a:rPr>
              <a:t> </a:t>
            </a:r>
            <a:r>
              <a:rPr lang="en-US" sz="2800" b="1" dirty="0" smtClean="0"/>
              <a:t>as functions </a:t>
            </a:r>
            <a:r>
              <a:rPr lang="en-US" sz="2800" b="1" i="1" dirty="0" smtClean="0"/>
              <a:t>φ</a:t>
            </a:r>
            <a:r>
              <a:rPr lang="en-US" sz="2800" b="1" dirty="0" smtClean="0"/>
              <a:t>(</a:t>
            </a:r>
            <a:r>
              <a:rPr lang="en-US" sz="2800" b="1" dirty="0" err="1" smtClean="0"/>
              <a:t>y,p</a:t>
            </a:r>
            <a:r>
              <a:rPr lang="en-US" sz="2800" b="1" baseline="-25000" dirty="0" err="1" smtClean="0"/>
              <a:t>t</a:t>
            </a:r>
            <a:r>
              <a:rPr lang="en-US" sz="2800" b="1" dirty="0" smtClean="0"/>
              <a:t>) </a:t>
            </a:r>
            <a:r>
              <a:rPr lang="ru-RU" altLang="ru-RU" sz="2800" b="1" dirty="0" smtClean="0">
                <a:cs typeface="Arial" charset="0"/>
              </a:rPr>
              <a:t>:</a:t>
            </a:r>
            <a:endParaRPr lang="ru-RU" sz="2800" b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6598551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97152"/>
            <a:ext cx="7381328" cy="53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5301208"/>
            <a:ext cx="6603110" cy="516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5646" y="5876503"/>
            <a:ext cx="52006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6878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4A6C-E332-4C69-9C32-94042515E356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5229200"/>
            <a:ext cx="856895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G. I. </a:t>
            </a:r>
            <a:r>
              <a:rPr lang="en-US" sz="23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Lykasov</a:t>
            </a:r>
            <a:r>
              <a:rPr lang="en-US" sz="23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A. I. </a:t>
            </a:r>
            <a:r>
              <a:rPr lang="en-US" sz="23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Malakhov</a:t>
            </a:r>
            <a:r>
              <a:rPr lang="en-US" sz="23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A. A. </a:t>
            </a: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Zaitsev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Ratio of </a:t>
            </a: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kaon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-to-</a:t>
            </a: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pion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production cross-sections in </a:t>
            </a: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BeBe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collisions as a function of √s.  </a:t>
            </a:r>
            <a:r>
              <a:rPr lang="en-US" sz="23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Eur. Phys. J. A (2022) 58:112</a:t>
            </a:r>
            <a:endParaRPr lang="ru-RU" sz="23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7603268" cy="416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3568" y="2636912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tx2">
                    <a:lumMod val="75000"/>
                  </a:schemeClr>
                </a:solidFill>
              </a:rPr>
              <a:t>Energy dependence of the slope parameter on energy</a:t>
            </a:r>
            <a:endParaRPr lang="ru-RU" sz="4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31840" y="2924944"/>
            <a:ext cx="216024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4A6C-E332-4C69-9C32-94042515E356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119E-50C5-4BB0-A23B-6D45AA0E7216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60648"/>
            <a:ext cx="5769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altLang="ru-RU" sz="2800" b="1" dirty="0">
                <a:latin typeface="Times New Roman" pitchFamily="18" charset="0"/>
              </a:rPr>
              <a:t>E(d</a:t>
            </a:r>
            <a:r>
              <a:rPr lang="it-IT" altLang="ru-RU" sz="2800" b="1" baseline="30000" dirty="0">
                <a:latin typeface="Times New Roman" pitchFamily="18" charset="0"/>
              </a:rPr>
              <a:t>3</a:t>
            </a:r>
            <a:r>
              <a:rPr lang="en-US" altLang="ru-RU" sz="2800" b="1" dirty="0">
                <a:latin typeface="Times New Roman" pitchFamily="18" charset="0"/>
                <a:sym typeface="Symbol" pitchFamily="18" charset="2"/>
              </a:rPr>
              <a:t></a:t>
            </a:r>
            <a:r>
              <a:rPr lang="it-IT" altLang="ru-RU" sz="2800" b="1" dirty="0">
                <a:latin typeface="Times New Roman" pitchFamily="18" charset="0"/>
              </a:rPr>
              <a:t>/dp</a:t>
            </a:r>
            <a:r>
              <a:rPr lang="ru-RU" altLang="ru-RU" sz="2800" b="1" baseline="30000" dirty="0">
                <a:latin typeface="Times New Roman" pitchFamily="18" charset="0"/>
              </a:rPr>
              <a:t>3</a:t>
            </a:r>
            <a:r>
              <a:rPr lang="en-US" altLang="ru-RU" sz="2800" b="1" dirty="0">
                <a:latin typeface="Times New Roman" pitchFamily="18" charset="0"/>
              </a:rPr>
              <a:t>)</a:t>
            </a:r>
            <a:r>
              <a:rPr lang="it-IT" altLang="ru-RU" sz="2800" b="1" dirty="0">
                <a:latin typeface="Times New Roman" pitchFamily="18" charset="0"/>
              </a:rPr>
              <a:t> ~  exp (-m</a:t>
            </a:r>
            <a:r>
              <a:rPr lang="it-IT" altLang="ru-RU" sz="2800" b="1" baseline="-25000" dirty="0">
                <a:latin typeface="Times New Roman" pitchFamily="18" charset="0"/>
              </a:rPr>
              <a:t>t</a:t>
            </a:r>
            <a:r>
              <a:rPr lang="it-IT" altLang="ru-RU" sz="2800" b="1" dirty="0">
                <a:latin typeface="Times New Roman" pitchFamily="18" charset="0"/>
              </a:rPr>
              <a:t> /T) ,  T=Const</a:t>
            </a:r>
            <a:endParaRPr lang="it-IT" altLang="ru-RU" sz="2800" dirty="0"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889556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altLang="ru-RU" sz="2800" b="1" dirty="0">
                <a:latin typeface="Times New Roman" pitchFamily="18" charset="0"/>
              </a:rPr>
              <a:t>E(d</a:t>
            </a:r>
            <a:r>
              <a:rPr lang="it-IT" altLang="ru-RU" sz="2800" b="1" baseline="30000" dirty="0">
                <a:latin typeface="Times New Roman" pitchFamily="18" charset="0"/>
              </a:rPr>
              <a:t>3</a:t>
            </a:r>
            <a:r>
              <a:rPr lang="en-US" altLang="ru-RU" sz="2800" b="1" dirty="0">
                <a:latin typeface="Times New Roman" pitchFamily="18" charset="0"/>
                <a:sym typeface="Symbol" pitchFamily="18" charset="2"/>
              </a:rPr>
              <a:t></a:t>
            </a:r>
            <a:r>
              <a:rPr lang="it-IT" altLang="ru-RU" sz="2800" b="1" dirty="0">
                <a:latin typeface="Times New Roman" pitchFamily="18" charset="0"/>
              </a:rPr>
              <a:t>/dp</a:t>
            </a:r>
            <a:r>
              <a:rPr lang="ru-RU" altLang="ru-RU" sz="2800" b="1" baseline="30000" dirty="0">
                <a:latin typeface="Times New Roman" pitchFamily="18" charset="0"/>
              </a:rPr>
              <a:t>3</a:t>
            </a:r>
            <a:r>
              <a:rPr lang="en-US" altLang="ru-RU" sz="2800" b="1" dirty="0">
                <a:latin typeface="Times New Roman" pitchFamily="18" charset="0"/>
              </a:rPr>
              <a:t>)</a:t>
            </a:r>
            <a:r>
              <a:rPr lang="it-IT" altLang="ru-RU" sz="2800" b="1" dirty="0">
                <a:latin typeface="Times New Roman" pitchFamily="18" charset="0"/>
              </a:rPr>
              <a:t> ~  exp(-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 smtClean="0">
                <a:latin typeface="Times New Roman" pitchFamily="18" charset="0"/>
              </a:rPr>
              <a:t>П/С</a:t>
            </a:r>
            <a:r>
              <a:rPr lang="ru-RU" altLang="ru-RU" sz="2800" b="1" baseline="-25000" dirty="0">
                <a:latin typeface="Times New Roman" pitchFamily="18" charset="0"/>
              </a:rPr>
              <a:t>2</a:t>
            </a:r>
            <a:r>
              <a:rPr lang="ru-RU" altLang="ru-RU" sz="2800" b="1" dirty="0" smtClean="0">
                <a:latin typeface="Times New Roman" pitchFamily="18" charset="0"/>
              </a:rPr>
              <a:t>) </a:t>
            </a:r>
            <a:r>
              <a:rPr lang="ru-RU" altLang="ru-RU" sz="2800" b="1" dirty="0">
                <a:latin typeface="Times New Roman" pitchFamily="18" charset="0"/>
              </a:rPr>
              <a:t>=</a:t>
            </a:r>
            <a:r>
              <a:rPr lang="en-US" altLang="ru-RU" sz="2800" b="1" dirty="0">
                <a:latin typeface="Times New Roman" pitchFamily="18" charset="0"/>
              </a:rPr>
              <a:t> </a:t>
            </a:r>
            <a:r>
              <a:rPr lang="ru-RU" altLang="ru-RU" sz="2800" b="1" dirty="0">
                <a:latin typeface="Times New Roman" pitchFamily="18" charset="0"/>
              </a:rPr>
              <a:t> </a:t>
            </a:r>
            <a:r>
              <a:rPr lang="en-US" altLang="ru-RU" sz="2800" b="1" dirty="0">
                <a:latin typeface="Times New Roman" pitchFamily="18" charset="0"/>
              </a:rPr>
              <a:t>exp(-m</a:t>
            </a:r>
            <a:r>
              <a:rPr lang="ru-RU" altLang="ru-RU" sz="2800" b="1" baseline="-25000" dirty="0">
                <a:latin typeface="Times New Roman" pitchFamily="18" charset="0"/>
              </a:rPr>
              <a:t>1</a:t>
            </a:r>
            <a:r>
              <a:rPr lang="en-US" altLang="ru-RU" sz="2800" b="1" baseline="-25000" dirty="0" smtClean="0">
                <a:latin typeface="Times New Roman" pitchFamily="18" charset="0"/>
              </a:rPr>
              <a:t>t</a:t>
            </a:r>
            <a:r>
              <a:rPr lang="en-US" altLang="ru-RU" sz="2800" b="1" dirty="0" smtClean="0">
                <a:latin typeface="Times New Roman" pitchFamily="18" charset="0"/>
              </a:rPr>
              <a:t>/[</a:t>
            </a:r>
            <a:r>
              <a:rPr lang="ru-RU" altLang="ru-RU" sz="2800" b="1" dirty="0" smtClean="0">
                <a:latin typeface="Times New Roman" pitchFamily="18" charset="0"/>
              </a:rPr>
              <a:t>С</a:t>
            </a:r>
            <a:r>
              <a:rPr lang="ru-RU" altLang="ru-RU" sz="2800" b="1" baseline="-25000" dirty="0" smtClean="0">
                <a:latin typeface="Times New Roman" pitchFamily="18" charset="0"/>
              </a:rPr>
              <a:t>2</a:t>
            </a:r>
            <a:r>
              <a:rPr lang="en-US" altLang="ru-RU" sz="2800" b="1" dirty="0" smtClean="0">
                <a:latin typeface="Times New Roman" pitchFamily="18" charset="0"/>
              </a:rPr>
              <a:t>m</a:t>
            </a:r>
            <a:r>
              <a:rPr lang="en-US" altLang="ru-RU" sz="2800" b="1" baseline="-25000" dirty="0" smtClean="0">
                <a:latin typeface="Times New Roman" pitchFamily="18" charset="0"/>
              </a:rPr>
              <a:t>0</a:t>
            </a:r>
            <a:r>
              <a:rPr lang="en-US" altLang="ru-RU" sz="2800" b="1" dirty="0" smtClean="0">
                <a:latin typeface="Times New Roman" pitchFamily="18" charset="0"/>
              </a:rPr>
              <a:t>(1-4m</a:t>
            </a:r>
            <a:r>
              <a:rPr lang="en-US" altLang="ru-RU" sz="2800" b="1" baseline="-25000" dirty="0" smtClean="0">
                <a:latin typeface="Times New Roman" pitchFamily="18" charset="0"/>
              </a:rPr>
              <a:t>0</a:t>
            </a:r>
            <a:r>
              <a:rPr lang="en-US" altLang="ru-RU" sz="2800" b="1" baseline="30000" dirty="0" smtClean="0">
                <a:latin typeface="Times New Roman" pitchFamily="18" charset="0"/>
              </a:rPr>
              <a:t>2</a:t>
            </a:r>
            <a:r>
              <a:rPr lang="en-US" altLang="ru-RU" sz="2800" b="1" dirty="0" smtClean="0">
                <a:latin typeface="Times New Roman" pitchFamily="18" charset="0"/>
              </a:rPr>
              <a:t>/s</a:t>
            </a:r>
            <a:r>
              <a:rPr lang="en-US" altLang="ru-RU" sz="2800" b="1" dirty="0">
                <a:latin typeface="Times New Roman" pitchFamily="18" charset="0"/>
              </a:rPr>
              <a:t>)]</a:t>
            </a:r>
            <a:endParaRPr lang="it-IT" altLang="ru-RU" sz="2800" dirty="0"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60" y="2852936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2800" b="1" dirty="0">
                <a:latin typeface="Times New Roman" pitchFamily="18" charset="0"/>
              </a:rPr>
              <a:t>T = </a:t>
            </a:r>
            <a:r>
              <a:rPr lang="ru-RU" altLang="ru-RU" sz="2800" b="1" dirty="0" smtClean="0">
                <a:latin typeface="Times New Roman" pitchFamily="18" charset="0"/>
              </a:rPr>
              <a:t>С</a:t>
            </a:r>
            <a:r>
              <a:rPr lang="ru-RU" altLang="ru-RU" sz="2800" b="1" baseline="-25000" dirty="0" smtClean="0">
                <a:latin typeface="Times New Roman" pitchFamily="18" charset="0"/>
              </a:rPr>
              <a:t>2</a:t>
            </a:r>
            <a:r>
              <a:rPr lang="en-US" altLang="ru-RU" sz="2800" b="1" dirty="0" smtClean="0">
                <a:latin typeface="Times New Roman" pitchFamily="18" charset="0"/>
              </a:rPr>
              <a:t>m</a:t>
            </a:r>
            <a:r>
              <a:rPr lang="en-US" altLang="ru-RU" sz="2800" b="1" baseline="-25000" dirty="0" smtClean="0">
                <a:latin typeface="Times New Roman" pitchFamily="18" charset="0"/>
              </a:rPr>
              <a:t>0</a:t>
            </a:r>
            <a:r>
              <a:rPr lang="en-US" altLang="ru-RU" sz="2800" b="1" dirty="0" smtClean="0">
                <a:latin typeface="Times New Roman" pitchFamily="18" charset="0"/>
              </a:rPr>
              <a:t>(1-4m</a:t>
            </a:r>
            <a:r>
              <a:rPr lang="en-US" altLang="ru-RU" sz="2800" b="1" baseline="-25000" dirty="0" smtClean="0">
                <a:latin typeface="Times New Roman" pitchFamily="18" charset="0"/>
              </a:rPr>
              <a:t>0</a:t>
            </a:r>
            <a:r>
              <a:rPr lang="en-US" altLang="ru-RU" sz="2800" b="1" baseline="30000" dirty="0" smtClean="0">
                <a:latin typeface="Times New Roman" pitchFamily="18" charset="0"/>
              </a:rPr>
              <a:t>2</a:t>
            </a:r>
            <a:r>
              <a:rPr lang="en-US" altLang="ru-RU" sz="2800" b="1" dirty="0" smtClean="0">
                <a:latin typeface="Times New Roman" pitchFamily="18" charset="0"/>
              </a:rPr>
              <a:t>/s</a:t>
            </a:r>
            <a:r>
              <a:rPr lang="en-US" altLang="ru-RU" sz="2800" b="1" dirty="0">
                <a:latin typeface="Times New Roman" pitchFamily="18" charset="0"/>
              </a:rPr>
              <a:t>)</a:t>
            </a:r>
            <a:endParaRPr lang="ru-RU" sz="2800" b="1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5832648" cy="40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03648" y="4293096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Agakishiev</a:t>
            </a:r>
            <a:r>
              <a:rPr lang="en-US" dirty="0"/>
              <a:t> et al. arXiv:1512.07070v1 [</a:t>
            </a:r>
            <a:r>
              <a:rPr lang="en-US" dirty="0" err="1" smtClean="0"/>
              <a:t>nucl</a:t>
            </a:r>
            <a:r>
              <a:rPr lang="en-US" dirty="0" smtClean="0"/>
              <a:t>-ex] </a:t>
            </a:r>
          </a:p>
          <a:p>
            <a:r>
              <a:rPr lang="en-US" dirty="0" smtClean="0"/>
              <a:t>22 </a:t>
            </a:r>
            <a:r>
              <a:rPr lang="en-US" dirty="0"/>
              <a:t>Dec  2015 (HADES).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328498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a-DK" dirty="0">
                <a:cs typeface="Times New Roman" panose="02020603050405020304" pitchFamily="18" charset="0"/>
              </a:rPr>
              <a:t>A. A. Abgrall et al. Eur.Phys.J., C74 (2014)</a:t>
            </a:r>
          </a:p>
          <a:p>
            <a:pPr algn="just"/>
            <a:r>
              <a:rPr lang="da-DK" dirty="0">
                <a:cs typeface="Times New Roman" panose="02020603050405020304" pitchFamily="18" charset="0"/>
              </a:rPr>
              <a:t> 2794 (NA61).</a:t>
            </a:r>
            <a:endParaRPr lang="ru-RU" dirty="0"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1475656" y="3856694"/>
            <a:ext cx="216024" cy="5084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1259632" y="4149080"/>
            <a:ext cx="288032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2627784" y="2996952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2267744" y="3068960"/>
            <a:ext cx="288032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2771800" y="2996952"/>
            <a:ext cx="144016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076056" y="2924944"/>
            <a:ext cx="144016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79512" y="5587206"/>
            <a:ext cx="864096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G.I. </a:t>
            </a: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Lykasov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A.I. </a:t>
            </a: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Malakhov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Self-consistent analysis of </a:t>
            </a: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hadron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production in pp and AA collisions at mid-rapidity. </a:t>
            </a:r>
            <a:r>
              <a:rPr lang="ru-RU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Eur.Phys.J.A</a:t>
            </a:r>
            <a:r>
              <a:rPr lang="ru-RU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54 (2018) 11, 187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3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6792"/>
            <a:ext cx="2699792" cy="8314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7177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83568" y="2564904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tx2">
                    <a:lumMod val="75000"/>
                  </a:schemeClr>
                </a:solidFill>
              </a:rPr>
              <a:t>The ratio of the strange </a:t>
            </a:r>
            <a:r>
              <a:rPr lang="en-US" sz="4000" b="1" i="1" dirty="0" err="1">
                <a:solidFill>
                  <a:schemeClr val="tx2">
                    <a:lumMod val="75000"/>
                  </a:schemeClr>
                </a:solidFill>
              </a:rPr>
              <a:t>kaon</a:t>
            </a:r>
            <a:r>
              <a:rPr lang="en-US" sz="4000" b="1" i="1" dirty="0">
                <a:solidFill>
                  <a:schemeClr val="tx2">
                    <a:lumMod val="75000"/>
                  </a:schemeClr>
                </a:solidFill>
              </a:rPr>
              <a:t> yield to the  </a:t>
            </a:r>
            <a:r>
              <a:rPr lang="en-US" sz="4000" b="1" i="1" dirty="0" err="1">
                <a:solidFill>
                  <a:schemeClr val="tx2">
                    <a:lumMod val="75000"/>
                  </a:schemeClr>
                </a:solidFill>
              </a:rPr>
              <a:t>pion</a:t>
            </a:r>
            <a:r>
              <a:rPr lang="en-US" sz="4000" b="1" i="1" dirty="0">
                <a:solidFill>
                  <a:schemeClr val="tx2">
                    <a:lumMod val="75000"/>
                  </a:schemeClr>
                </a:solidFill>
              </a:rPr>
              <a:t> yield</a:t>
            </a:r>
            <a:endParaRPr lang="ru-RU" sz="4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44008" y="3140968"/>
            <a:ext cx="216024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4A6C-E332-4C69-9C32-94042515E35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275" y="44624"/>
            <a:ext cx="8807450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23528" y="4899937"/>
            <a:ext cx="8820472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BMLZ – </a:t>
            </a:r>
            <a:r>
              <a:rPr lang="en-US" sz="20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Baldin-Malakhov-Lykasov-Zaitsev</a:t>
            </a:r>
            <a:r>
              <a:rPr lang="en-US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model. </a:t>
            </a:r>
            <a:endParaRPr lang="ru-RU" sz="20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3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G.I. </a:t>
            </a:r>
            <a:r>
              <a:rPr kumimoji="0" lang="en-US" sz="23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Lykasov</a:t>
            </a:r>
            <a:r>
              <a:rPr kumimoji="0" lang="en-US" sz="23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A.I. </a:t>
            </a:r>
            <a:r>
              <a:rPr kumimoji="0" lang="en-US" sz="23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Malakhov</a:t>
            </a:r>
            <a:r>
              <a:rPr kumimoji="0" lang="en-US" sz="23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A.A. </a:t>
            </a:r>
            <a:r>
              <a:rPr kumimoji="0" lang="en-US" sz="23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Zaitsev</a:t>
            </a:r>
            <a:r>
              <a:rPr kumimoji="0" lang="en-US" sz="23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Ratio of cross-sections of </a:t>
            </a:r>
            <a:r>
              <a:rPr kumimoji="0" lang="en-US" sz="23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kaons</a:t>
            </a:r>
            <a:r>
              <a:rPr kumimoji="0" lang="en-US" sz="23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to </a:t>
            </a:r>
            <a:r>
              <a:rPr kumimoji="0" lang="en-US" sz="23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pions</a:t>
            </a:r>
            <a:r>
              <a:rPr kumimoji="0" lang="en-US" sz="23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produced in pp collisions as a function of √s. </a:t>
            </a:r>
            <a:r>
              <a:rPr kumimoji="0" lang="en-US" sz="23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Eur.Phys.J.A</a:t>
            </a:r>
            <a:r>
              <a:rPr kumimoji="0" lang="en-US" sz="23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57 (2021) 3, 91.</a:t>
            </a:r>
            <a:endParaRPr kumimoji="0" lang="en-US" sz="23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807450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118168"/>
            <a:ext cx="8892480" cy="475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72008" y="4899937"/>
            <a:ext cx="8964488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33CC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BMLZ (</a:t>
            </a:r>
            <a:r>
              <a:rPr lang="en-US" sz="2000" b="1" dirty="0" err="1" smtClean="0">
                <a:solidFill>
                  <a:srgbClr val="FF33CC"/>
                </a:solidFill>
                <a:latin typeface="Arial" pitchFamily="34" charset="0"/>
                <a:cs typeface="Arial" pitchFamily="34" charset="0"/>
              </a:rPr>
              <a:t>Baldin-Malakhov-Lykasov-Zaitsev</a:t>
            </a:r>
            <a:r>
              <a:rPr lang="en-US" sz="2000" b="1" dirty="0" smtClean="0">
                <a:solidFill>
                  <a:srgbClr val="FF33CC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000" b="1" dirty="0" smtClean="0">
                <a:solidFill>
                  <a:srgbClr val="FF33CC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model: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L</a:t>
            </a:r>
            <a:r>
              <a:rPr kumimoji="0" lang="en-US" sz="23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ykasov</a:t>
            </a:r>
            <a:r>
              <a:rPr kumimoji="0" lang="en-US" sz="23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G.I., </a:t>
            </a:r>
            <a:r>
              <a:rPr kumimoji="0" lang="en-US" sz="23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Malakhov</a:t>
            </a:r>
            <a:r>
              <a:rPr kumimoji="0" lang="en-US" sz="23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A.I. and </a:t>
            </a:r>
            <a:r>
              <a:rPr kumimoji="0" lang="en-US" sz="23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Zaitsev</a:t>
            </a:r>
            <a:r>
              <a:rPr kumimoji="0" lang="en-US" sz="23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A.A. Ratio of </a:t>
            </a:r>
            <a:r>
              <a:rPr kumimoji="0" lang="en-US" sz="23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kaon</a:t>
            </a:r>
            <a:r>
              <a:rPr kumimoji="0" lang="en-US" sz="23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-to-</a:t>
            </a:r>
            <a:r>
              <a:rPr kumimoji="0" lang="en-US" sz="23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pion</a:t>
            </a:r>
            <a:r>
              <a:rPr kumimoji="0" lang="en-US" sz="23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production cross-sections in </a:t>
            </a:r>
            <a:r>
              <a:rPr kumimoji="0" lang="en-US" sz="23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BeBe</a:t>
            </a:r>
            <a:r>
              <a:rPr kumimoji="0" lang="en-US" sz="23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collisions as a function of √s. Eur. Phys. J. A 58, 112 (2022).</a:t>
            </a:r>
            <a:endParaRPr kumimoji="0" lang="en-US" sz="23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7544" y="2636912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tx2">
                    <a:lumMod val="75000"/>
                  </a:schemeClr>
                </a:solidFill>
              </a:rPr>
              <a:t>Quarks</a:t>
            </a:r>
            <a:endParaRPr lang="ru-RU" sz="4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44008" y="3140968"/>
            <a:ext cx="216024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4A6C-E332-4C69-9C32-94042515E356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fld id="{283FFA26-789A-4B4D-9B94-5C17D45A406D}" type="slidenum">
              <a:rPr lang="ru-RU" smtClean="0"/>
              <a:pPr/>
              <a:t>19</a:t>
            </a:fld>
            <a:endParaRPr lang="ru-RU" dirty="0"/>
          </a:p>
        </p:txBody>
      </p:sp>
      <p:graphicFrame>
        <p:nvGraphicFramePr>
          <p:cNvPr id="40962" name="Object 4"/>
          <p:cNvGraphicFramePr>
            <a:graphicFrameLocks noChangeAspect="1"/>
          </p:cNvGraphicFramePr>
          <p:nvPr/>
        </p:nvGraphicFramePr>
        <p:xfrm>
          <a:off x="3419872" y="836712"/>
          <a:ext cx="5357151" cy="4032448"/>
        </p:xfrm>
        <a:graphic>
          <a:graphicData uri="http://schemas.openxmlformats.org/presentationml/2006/ole">
            <p:oleObj spid="_x0000_s5122" name="Рисунок" r:id="rId3" imgW="6553454" imgH="5007065" progId="Word.Picture.8">
              <p:embed/>
            </p:oleObj>
          </a:graphicData>
        </a:graphic>
      </p:graphicFrame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915816" y="332656"/>
            <a:ext cx="604867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b="1" dirty="0" err="1"/>
              <a:t>L.S.Schroeder</a:t>
            </a:r>
            <a:r>
              <a:rPr lang="en-US" altLang="ru-RU" b="1" dirty="0"/>
              <a:t> et al. Phys. Rev. </a:t>
            </a:r>
            <a:r>
              <a:rPr lang="en-US" altLang="ru-RU" b="1" dirty="0" err="1"/>
              <a:t>Lett</a:t>
            </a:r>
            <a:r>
              <a:rPr lang="en-US" altLang="ru-RU" b="1" dirty="0"/>
              <a:t>., v.43, No.24, 1979, p.1787</a:t>
            </a:r>
            <a:endParaRPr lang="ru-RU" alt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916832"/>
            <a:ext cx="3324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400" b="1" dirty="0" smtClean="0"/>
              <a:t>E</a:t>
            </a:r>
            <a:r>
              <a:rPr lang="en-US" altLang="ru-RU" sz="2400" b="1" dirty="0" smtClean="0">
                <a:cs typeface="Times New Roman" pitchFamily="18" charset="0"/>
              </a:rPr>
              <a:t>·</a:t>
            </a:r>
            <a:r>
              <a:rPr lang="en-US" altLang="ru-RU" sz="2400" b="1" dirty="0" smtClean="0"/>
              <a:t>d</a:t>
            </a:r>
            <a:r>
              <a:rPr lang="en-US" altLang="ru-RU" sz="2400" b="1" baseline="30000" dirty="0" smtClean="0"/>
              <a:t>3</a:t>
            </a:r>
            <a:r>
              <a:rPr lang="en-US" altLang="ru-RU" sz="2400" b="1" dirty="0" smtClean="0">
                <a:sym typeface="Symbol" pitchFamily="18" charset="2"/>
              </a:rPr>
              <a:t>/dp</a:t>
            </a:r>
            <a:r>
              <a:rPr lang="en-US" altLang="ru-RU" sz="2400" b="1" baseline="30000" dirty="0" smtClean="0">
                <a:sym typeface="Symbol" pitchFamily="18" charset="2"/>
              </a:rPr>
              <a:t>3</a:t>
            </a:r>
            <a:r>
              <a:rPr lang="en-US" altLang="ru-RU" sz="2400" b="1" dirty="0" smtClean="0">
                <a:sym typeface="Symbol" pitchFamily="18" charset="2"/>
              </a:rPr>
              <a:t> = </a:t>
            </a:r>
            <a:r>
              <a:rPr lang="en-US" altLang="ru-RU" sz="2400" b="1" dirty="0" err="1" smtClean="0">
                <a:sym typeface="Symbol" pitchFamily="18" charset="2"/>
              </a:rPr>
              <a:t>C</a:t>
            </a:r>
            <a:r>
              <a:rPr lang="en-US" altLang="ru-RU" sz="2400" b="1" dirty="0" err="1" smtClean="0">
                <a:cs typeface="Times New Roman" pitchFamily="18" charset="0"/>
                <a:sym typeface="Symbol" pitchFamily="18" charset="2"/>
              </a:rPr>
              <a:t>·exp</a:t>
            </a:r>
            <a:r>
              <a:rPr lang="en-US" altLang="ru-RU" sz="2400" b="1" dirty="0" smtClean="0">
                <a:cs typeface="Times New Roman" pitchFamily="18" charset="0"/>
                <a:sym typeface="Symbol" pitchFamily="18" charset="2"/>
              </a:rPr>
              <a:t>(-T/T</a:t>
            </a:r>
            <a:r>
              <a:rPr lang="en-US" altLang="ru-RU" sz="2400" b="1" baseline="-25000" dirty="0" smtClean="0">
                <a:cs typeface="Times New Roman" pitchFamily="18" charset="0"/>
                <a:sym typeface="Symbol" pitchFamily="18" charset="2"/>
              </a:rPr>
              <a:t>0</a:t>
            </a:r>
            <a:r>
              <a:rPr lang="en-US" altLang="ru-RU" sz="2400" b="1" dirty="0" smtClean="0">
                <a:cs typeface="Times New Roman" pitchFamily="18" charset="0"/>
                <a:sym typeface="Symbol" pitchFamily="18" charset="2"/>
              </a:rPr>
              <a:t>),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1124744"/>
            <a:ext cx="265970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dirty="0" err="1" smtClean="0"/>
              <a:t>р</a:t>
            </a:r>
            <a:r>
              <a:rPr lang="ru-RU" altLang="ru-RU" sz="2800" b="1" dirty="0" smtClean="0"/>
              <a:t> +  </a:t>
            </a:r>
            <a:r>
              <a:rPr lang="en-US" altLang="ru-RU" sz="2800" b="1" dirty="0" smtClean="0"/>
              <a:t>Cu</a:t>
            </a:r>
            <a:r>
              <a:rPr lang="ru-RU" altLang="ru-RU" sz="2800" b="1" dirty="0" smtClean="0"/>
              <a:t> </a:t>
            </a:r>
            <a:r>
              <a:rPr lang="ru-RU" altLang="ru-RU" sz="2800" b="1" dirty="0" smtClean="0">
                <a:cs typeface="Times New Roman"/>
              </a:rPr>
              <a:t>→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π</a:t>
            </a:r>
            <a:r>
              <a:rPr lang="ru-RU" sz="2800" b="1" baseline="30000" dirty="0" err="1" smtClean="0"/>
              <a:t>±</a:t>
            </a:r>
            <a:r>
              <a:rPr lang="ru-RU" sz="2800" b="1" dirty="0" err="1" smtClean="0"/>
              <a:t> </a:t>
            </a:r>
            <a:r>
              <a:rPr lang="ru-RU" sz="2800" b="1" dirty="0" smtClean="0"/>
              <a:t>+ …</a:t>
            </a:r>
          </a:p>
          <a:p>
            <a:r>
              <a:rPr lang="ru-RU" altLang="ru-RU" b="1" dirty="0" smtClean="0">
                <a:latin typeface="Times New Roman"/>
                <a:cs typeface="Times New Roman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708920"/>
            <a:ext cx="3211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dirty="0" err="1" smtClean="0"/>
              <a:t>T</a:t>
            </a:r>
            <a:r>
              <a:rPr lang="en-US" altLang="ru-RU" b="1" baseline="-25000" dirty="0" err="1" smtClean="0"/>
              <a:t>p</a:t>
            </a:r>
            <a:r>
              <a:rPr lang="ru-RU" altLang="ru-RU" b="1" dirty="0" smtClean="0"/>
              <a:t> – </a:t>
            </a:r>
            <a:r>
              <a:rPr lang="en-US" dirty="0" smtClean="0"/>
              <a:t>kinetic energy of the proton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341970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</a:t>
            </a:r>
            <a:r>
              <a:rPr lang="ru-RU" b="1" dirty="0" smtClean="0"/>
              <a:t> </a:t>
            </a:r>
            <a:r>
              <a:rPr lang="ru-RU" dirty="0" smtClean="0"/>
              <a:t>– </a:t>
            </a:r>
            <a:r>
              <a:rPr lang="en-US" dirty="0" smtClean="0"/>
              <a:t>kinetic energy of </a:t>
            </a:r>
            <a:r>
              <a:rPr lang="en-US" smtClean="0"/>
              <a:t>the peony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5536" y="4941168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b</a:t>
            </a:r>
            <a:r>
              <a:rPr lang="en-US" sz="2400" b="1" baseline="-25000" dirty="0" err="1" smtClean="0"/>
              <a:t>ik</a:t>
            </a:r>
            <a:r>
              <a:rPr lang="en-US" sz="2400" b="1" dirty="0" smtClean="0"/>
              <a:t> = -(u</a:t>
            </a:r>
            <a:r>
              <a:rPr lang="en-US" sz="2400" b="1" baseline="-25000" dirty="0" smtClean="0"/>
              <a:t>p</a:t>
            </a:r>
            <a:r>
              <a:rPr lang="en-US" sz="2400" b="1" dirty="0" smtClean="0"/>
              <a:t> – </a:t>
            </a:r>
            <a:r>
              <a:rPr lang="en-US" sz="2400" b="1" dirty="0" err="1" smtClean="0"/>
              <a:t>u</a:t>
            </a:r>
            <a:r>
              <a:rPr lang="en-US" sz="2400" b="1" baseline="-25000" dirty="0" err="1" smtClean="0"/>
              <a:t>Cu</a:t>
            </a:r>
            <a:r>
              <a:rPr lang="en-US" sz="2400" b="1" dirty="0" smtClean="0"/>
              <a:t>)</a:t>
            </a:r>
            <a:r>
              <a:rPr lang="en-US" sz="2400" b="1" baseline="30000" dirty="0" smtClean="0"/>
              <a:t>2</a:t>
            </a:r>
            <a:r>
              <a:rPr lang="en-US" sz="2400" b="1" dirty="0" smtClean="0"/>
              <a:t> </a:t>
            </a:r>
            <a:r>
              <a:rPr lang="en-US" sz="2400" dirty="0" smtClean="0"/>
              <a:t>= - (p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/m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 –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Cu</a:t>
            </a:r>
            <a:r>
              <a:rPr lang="en-US" sz="2400" dirty="0" smtClean="0"/>
              <a:t>/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Cu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= - (1- 2p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p</a:t>
            </a:r>
            <a:r>
              <a:rPr lang="en-US" sz="2400" baseline="-25000" dirty="0" smtClean="0"/>
              <a:t>Cu</a:t>
            </a:r>
            <a:r>
              <a:rPr lang="en-US" sz="2400" dirty="0" smtClean="0"/>
              <a:t>/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p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Cu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 + 1) =</a:t>
            </a:r>
          </a:p>
          <a:p>
            <a:r>
              <a:rPr lang="en-US" sz="2400" dirty="0" smtClean="0"/>
              <a:t>= - 2(1-E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E</a:t>
            </a:r>
            <a:r>
              <a:rPr lang="en-US" sz="2400" baseline="-25000" dirty="0" smtClean="0"/>
              <a:t>Cu</a:t>
            </a:r>
            <a:r>
              <a:rPr lang="en-US" sz="2400" dirty="0" smtClean="0"/>
              <a:t>/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p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Cu</a:t>
            </a:r>
            <a:r>
              <a:rPr lang="en-US" sz="2400" dirty="0" smtClean="0"/>
              <a:t> + </a:t>
            </a:r>
            <a:r>
              <a:rPr lang="en-US" sz="2400" b="1" dirty="0" err="1" smtClean="0"/>
              <a:t>p</a:t>
            </a:r>
            <a:r>
              <a:rPr lang="en-US" sz="2400" baseline="-25000" dirty="0" err="1" smtClean="0"/>
              <a:t>p</a:t>
            </a:r>
            <a:r>
              <a:rPr lang="en-US" sz="2400" b="1" dirty="0" err="1" smtClean="0"/>
              <a:t>p</a:t>
            </a:r>
            <a:r>
              <a:rPr lang="en-US" sz="2400" baseline="-25000" dirty="0" err="1" smtClean="0"/>
              <a:t>Cu</a:t>
            </a:r>
            <a:r>
              <a:rPr lang="ru-RU" sz="2400" dirty="0" smtClean="0"/>
              <a:t>/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p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Cu</a:t>
            </a:r>
            <a:r>
              <a:rPr lang="en-US" sz="2400" dirty="0" smtClean="0"/>
              <a:t>) = -2(1- 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p</a:t>
            </a:r>
            <a:r>
              <a:rPr lang="en-US" sz="2400" dirty="0" smtClean="0"/>
              <a:t>/m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) = 2(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p</a:t>
            </a:r>
            <a:r>
              <a:rPr lang="en-US" sz="2400" dirty="0" smtClean="0"/>
              <a:t>/m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-1) ≈</a:t>
            </a:r>
          </a:p>
          <a:p>
            <a:r>
              <a:rPr lang="en-US" sz="2400" dirty="0" smtClean="0"/>
              <a:t> ≈ 2(3,5-1) = 5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851920" y="5877272"/>
            <a:ext cx="129614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</a:t>
            </a:r>
            <a:r>
              <a:rPr lang="en-US" sz="2800" baseline="-25000" dirty="0" err="1" smtClean="0"/>
              <a:t>ik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 ≥ 5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11560" y="4077072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/>
              <a:t>b</a:t>
            </a:r>
            <a:r>
              <a:rPr lang="en-US" sz="3200" b="1" i="1" baseline="-25000" dirty="0" err="1" smtClean="0"/>
              <a:t>ik</a:t>
            </a:r>
            <a:r>
              <a:rPr lang="en-US" sz="3200" b="1" i="1" dirty="0" smtClean="0"/>
              <a:t> = -(</a:t>
            </a:r>
            <a:r>
              <a:rPr lang="en-US" sz="3200" b="1" i="1" dirty="0" err="1" smtClean="0"/>
              <a:t>u</a:t>
            </a:r>
            <a:r>
              <a:rPr lang="en-US" sz="3200" b="1" i="1" baseline="-25000" dirty="0" err="1" smtClean="0"/>
              <a:t>i</a:t>
            </a:r>
            <a:r>
              <a:rPr lang="en-US" sz="3200" b="1" i="1" dirty="0" smtClean="0"/>
              <a:t> – </a:t>
            </a:r>
            <a:r>
              <a:rPr lang="en-US" sz="3200" b="1" i="1" dirty="0" err="1" smtClean="0"/>
              <a:t>u</a:t>
            </a:r>
            <a:r>
              <a:rPr lang="en-US" sz="3200" b="1" i="1" baseline="-25000" dirty="0" err="1" smtClean="0"/>
              <a:t>k</a:t>
            </a:r>
            <a:r>
              <a:rPr lang="en-US" sz="3200" b="1" i="1" dirty="0" smtClean="0"/>
              <a:t>)</a:t>
            </a:r>
            <a:r>
              <a:rPr lang="en-US" sz="3200" b="1" i="1" baseline="30000" dirty="0" smtClean="0"/>
              <a:t>2</a:t>
            </a:r>
            <a:endParaRPr lang="ru-RU" sz="3200" b="1" i="1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81138"/>
            <a:ext cx="83820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8964488" cy="475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47638"/>
            <a:ext cx="7200900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167C1-A5AC-4C5B-973E-0DC5C8BAC904}" type="slidenum">
              <a:rPr lang="ru-RU"/>
              <a:pPr/>
              <a:t>21</a:t>
            </a:fld>
            <a:endParaRPr lang="ru-RU"/>
          </a:p>
        </p:txBody>
      </p:sp>
      <p:pic>
        <p:nvPicPr>
          <p:cNvPr id="290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150" y="1425575"/>
            <a:ext cx="8851900" cy="416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1121" y="254000"/>
            <a:ext cx="39814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2358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FE6F-7A4F-4E2A-B98D-83C15198C520}" type="slidenum">
              <a:rPr lang="ru-RU"/>
              <a:pPr/>
              <a:t>22</a:t>
            </a:fld>
            <a:endParaRPr lang="ru-RU"/>
          </a:p>
        </p:txBody>
      </p:sp>
      <p:graphicFrame>
        <p:nvGraphicFramePr>
          <p:cNvPr id="16389" name="Object 5"/>
          <p:cNvGraphicFramePr>
            <a:graphicFrameLocks noChangeAspect="1"/>
          </p:cNvGraphicFramePr>
          <p:nvPr>
            <p:ph/>
          </p:nvPr>
        </p:nvGraphicFramePr>
        <p:xfrm>
          <a:off x="971600" y="692696"/>
          <a:ext cx="7237413" cy="5419725"/>
        </p:xfrm>
        <a:graphic>
          <a:graphicData uri="http://schemas.openxmlformats.org/presentationml/2006/ole">
            <p:oleObj spid="_x0000_s6146" name="Точечный рисунок" r:id="rId3" imgW="7238095" imgH="5420482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9F8E-BF9A-4A47-AE3D-D87FDACEEB86}" type="slidenum">
              <a:rPr lang="ru-RU"/>
              <a:pPr/>
              <a:t>23</a:t>
            </a:fld>
            <a:endParaRPr lang="ru-RU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4572000" y="1989138"/>
            <a:ext cx="43211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116013" y="5013325"/>
            <a:ext cx="576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 flipV="1">
            <a:off x="1619250" y="4724400"/>
            <a:ext cx="0" cy="6492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graphicFrame>
        <p:nvGraphicFramePr>
          <p:cNvPr id="21510" name="Object 6"/>
          <p:cNvGraphicFramePr>
            <a:graphicFrameLocks noChangeAspect="1"/>
          </p:cNvGraphicFramePr>
          <p:nvPr>
            <p:ph/>
          </p:nvPr>
        </p:nvGraphicFramePr>
        <p:xfrm>
          <a:off x="0" y="332656"/>
          <a:ext cx="4625975" cy="5473700"/>
        </p:xfrm>
        <a:graphic>
          <a:graphicData uri="http://schemas.openxmlformats.org/presentationml/2006/ole">
            <p:oleObj spid="_x0000_s4098" name="Точечный рисунок" r:id="rId3" imgW="6609524" imgH="5353797" progId="PBrush">
              <p:embed/>
            </p:oleObj>
          </a:graphicData>
        </a:graphic>
      </p:graphicFrame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4283968" y="3068960"/>
            <a:ext cx="4752528" cy="15696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 err="1"/>
              <a:t>b</a:t>
            </a:r>
            <a:r>
              <a:rPr lang="en-US" sz="2400" b="1" i="1" baseline="-25000" dirty="0" err="1"/>
              <a:t>I</a:t>
            </a:r>
            <a:r>
              <a:rPr lang="en-US" sz="2400" b="1" i="1" baseline="-25000" dirty="0"/>
              <a:t> II</a:t>
            </a:r>
            <a:r>
              <a:rPr lang="en-US" sz="2400" b="1" dirty="0"/>
              <a:t> = - (</a:t>
            </a:r>
            <a:r>
              <a:rPr lang="en-US" sz="2400" b="1" i="1" dirty="0" err="1"/>
              <a:t>u</a:t>
            </a:r>
            <a:r>
              <a:rPr lang="en-US" sz="2400" b="1" i="1" baseline="-25000" dirty="0" err="1"/>
              <a:t>π</a:t>
            </a:r>
            <a:r>
              <a:rPr lang="en-US" sz="2400" b="1" i="1" dirty="0"/>
              <a:t> – u</a:t>
            </a:r>
            <a:r>
              <a:rPr lang="en-US" sz="2400" b="1" i="1" baseline="-25000" dirty="0"/>
              <a:t>p</a:t>
            </a:r>
            <a:r>
              <a:rPr lang="en-US" sz="2400" b="1" dirty="0"/>
              <a:t>)</a:t>
            </a:r>
            <a:r>
              <a:rPr lang="en-US" sz="2400" b="1" baseline="30000" dirty="0"/>
              <a:t>2</a:t>
            </a:r>
            <a:r>
              <a:rPr lang="en-US" sz="2400" b="1" dirty="0"/>
              <a:t> = - (1 - 2</a:t>
            </a:r>
            <a:r>
              <a:rPr lang="en-US" sz="2400" b="1" i="1" dirty="0"/>
              <a:t>u</a:t>
            </a:r>
            <a:r>
              <a:rPr lang="en-US" sz="2400" b="1" i="1" baseline="-25000" dirty="0"/>
              <a:t>π</a:t>
            </a:r>
            <a:r>
              <a:rPr lang="en-US" sz="2400" b="1" i="1" dirty="0"/>
              <a:t>u</a:t>
            </a:r>
            <a:r>
              <a:rPr lang="en-US" sz="2400" b="1" i="1" baseline="-25000" dirty="0"/>
              <a:t>p</a:t>
            </a:r>
            <a:r>
              <a:rPr lang="en-US" sz="2400" b="1" dirty="0"/>
              <a:t> – 1)  </a:t>
            </a:r>
            <a:endParaRPr lang="ru-RU" sz="2400" b="1" dirty="0"/>
          </a:p>
          <a:p>
            <a:pPr>
              <a:spcBef>
                <a:spcPct val="50000"/>
              </a:spcBef>
            </a:pPr>
            <a:r>
              <a:rPr lang="ru-RU" sz="2400" b="1" dirty="0"/>
              <a:t>= </a:t>
            </a:r>
            <a:r>
              <a:rPr lang="en-US" sz="2400" b="1" dirty="0"/>
              <a:t>2(</a:t>
            </a:r>
            <a:r>
              <a:rPr lang="en-US" sz="2400" b="1" i="1" dirty="0" err="1"/>
              <a:t>u</a:t>
            </a:r>
            <a:r>
              <a:rPr lang="en-US" sz="2400" b="1" i="1" baseline="-25000" dirty="0" err="1"/>
              <a:t>π</a:t>
            </a:r>
            <a:r>
              <a:rPr lang="en-US" sz="2400" b="1" i="1" dirty="0" err="1"/>
              <a:t>u</a:t>
            </a:r>
            <a:r>
              <a:rPr lang="en-US" sz="2400" b="1" i="1" baseline="-25000" dirty="0" err="1"/>
              <a:t>p</a:t>
            </a:r>
            <a:r>
              <a:rPr lang="en-US" sz="2400" b="1" dirty="0"/>
              <a:t> -1) =</a:t>
            </a:r>
            <a:r>
              <a:rPr lang="ru-RU" sz="2400" b="1" dirty="0"/>
              <a:t> </a:t>
            </a:r>
            <a:r>
              <a:rPr lang="en-US" sz="2400" b="1" dirty="0"/>
              <a:t>2(</a:t>
            </a:r>
            <a:r>
              <a:rPr lang="en-US" sz="2400" b="1" i="1" dirty="0" err="1"/>
              <a:t>E</a:t>
            </a:r>
            <a:r>
              <a:rPr lang="en-US" sz="2400" b="1" i="1" baseline="-25000" dirty="0" err="1"/>
              <a:t>π</a:t>
            </a:r>
            <a:r>
              <a:rPr lang="en-US" sz="2400" b="1" i="1" dirty="0"/>
              <a:t>/</a:t>
            </a:r>
            <a:r>
              <a:rPr lang="en-US" sz="2400" b="1" i="1" dirty="0" err="1"/>
              <a:t>m</a:t>
            </a:r>
            <a:r>
              <a:rPr lang="en-US" sz="2400" b="1" i="1" baseline="-25000" dirty="0" err="1"/>
              <a:t>π</a:t>
            </a:r>
            <a:r>
              <a:rPr lang="en-US" sz="2400" b="1" dirty="0"/>
              <a:t> – 1) = 2</a:t>
            </a:r>
            <a:r>
              <a:rPr lang="en-US" sz="2400" b="1" i="1" dirty="0"/>
              <a:t>T</a:t>
            </a:r>
            <a:r>
              <a:rPr lang="en-US" sz="2400" b="1" i="1" baseline="-25000" dirty="0"/>
              <a:t>π </a:t>
            </a:r>
            <a:r>
              <a:rPr lang="en-US" sz="2400" b="1" dirty="0"/>
              <a:t>/</a:t>
            </a:r>
            <a:r>
              <a:rPr lang="en-US" sz="2400" b="1" i="1" dirty="0" err="1"/>
              <a:t>m</a:t>
            </a:r>
            <a:r>
              <a:rPr lang="en-US" sz="2400" b="1" i="1" baseline="-25000" dirty="0" err="1"/>
              <a:t>π</a:t>
            </a:r>
            <a:r>
              <a:rPr lang="en-US" sz="2400" b="1" i="1" dirty="0"/>
              <a:t> </a:t>
            </a:r>
            <a:endParaRPr lang="ru-RU" sz="2400" b="1" i="1" dirty="0"/>
          </a:p>
          <a:p>
            <a:pPr>
              <a:spcBef>
                <a:spcPct val="50000"/>
              </a:spcBef>
            </a:pPr>
            <a:r>
              <a:rPr lang="en-US" sz="2400" b="1" dirty="0">
                <a:sym typeface="Symbol" pitchFamily="18" charset="2"/>
              </a:rPr>
              <a:t></a:t>
            </a:r>
            <a:r>
              <a:rPr lang="en-US" sz="2400" b="1" i="1" dirty="0"/>
              <a:t> </a:t>
            </a:r>
            <a:r>
              <a:rPr lang="en-US" sz="2400" b="1" dirty="0"/>
              <a:t>2∙ </a:t>
            </a:r>
            <a:r>
              <a:rPr lang="en-US" sz="2400" b="1" dirty="0" smtClean="0"/>
              <a:t>20/0.139 </a:t>
            </a:r>
            <a:r>
              <a:rPr lang="en-US" sz="2400" b="1" dirty="0">
                <a:sym typeface="Symbol" pitchFamily="18" charset="2"/>
              </a:rPr>
              <a:t></a:t>
            </a:r>
            <a:r>
              <a:rPr lang="ru-RU" sz="2400" b="1" dirty="0">
                <a:sym typeface="Symbol" pitchFamily="18" charset="2"/>
              </a:rPr>
              <a:t> </a:t>
            </a:r>
            <a:r>
              <a:rPr lang="en-US" sz="2400" b="1" dirty="0" smtClean="0"/>
              <a:t>3</a:t>
            </a:r>
            <a:r>
              <a:rPr lang="ru-RU" sz="2400" b="1" dirty="0" smtClean="0"/>
              <a:t>0</a:t>
            </a:r>
            <a:r>
              <a:rPr lang="en-US" sz="2400" b="1" dirty="0" smtClean="0"/>
              <a:t>0</a:t>
            </a:r>
            <a:r>
              <a:rPr lang="en-US" sz="2400" b="1" dirty="0"/>
              <a:t>.</a:t>
            </a:r>
            <a:r>
              <a:rPr lang="ru-RU" sz="2400" dirty="0"/>
              <a:t> 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788024" y="548680"/>
            <a:ext cx="345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solidFill>
                  <a:srgbClr val="0000FF"/>
                </a:solidFill>
              </a:rPr>
              <a:t>d</a:t>
            </a:r>
            <a:r>
              <a:rPr lang="en-US" sz="2400" b="1" i="1" dirty="0">
                <a:solidFill>
                  <a:srgbClr val="0000FF"/>
                </a:solidFill>
                <a:sym typeface="Symbol" pitchFamily="18" charset="2"/>
              </a:rPr>
              <a:t>/db</a:t>
            </a:r>
            <a:r>
              <a:rPr lang="en-US" sz="2400" b="1" i="1" baseline="-25000" dirty="0">
                <a:solidFill>
                  <a:srgbClr val="0000FF"/>
                </a:solidFill>
                <a:sym typeface="Symbol" pitchFamily="18" charset="2"/>
              </a:rPr>
              <a:t>I1</a:t>
            </a:r>
            <a:r>
              <a:rPr lang="en-US" sz="2400" b="1" i="1" dirty="0">
                <a:solidFill>
                  <a:srgbClr val="0000FF"/>
                </a:solidFill>
                <a:sym typeface="Symbol" pitchFamily="18" charset="2"/>
              </a:rPr>
              <a:t> = A</a:t>
            </a:r>
            <a:r>
              <a:rPr lang="en-US" sz="2400" b="1" i="1" dirty="0">
                <a:solidFill>
                  <a:srgbClr val="0000FF"/>
                </a:solidFill>
                <a:cs typeface="Arial" charset="0"/>
                <a:sym typeface="Symbol" pitchFamily="18" charset="2"/>
              </a:rPr>
              <a:t>· exp(-b</a:t>
            </a:r>
            <a:r>
              <a:rPr lang="en-US" sz="2400" b="1" i="1" baseline="-25000" dirty="0">
                <a:solidFill>
                  <a:srgbClr val="0000FF"/>
                </a:solidFill>
                <a:cs typeface="Arial" charset="0"/>
                <a:sym typeface="Symbol" pitchFamily="18" charset="2"/>
              </a:rPr>
              <a:t>I1</a:t>
            </a:r>
            <a:r>
              <a:rPr lang="en-US" sz="2400" b="1" i="1" dirty="0">
                <a:solidFill>
                  <a:srgbClr val="0000FF"/>
                </a:solidFill>
                <a:cs typeface="Arial" charset="0"/>
                <a:sym typeface="Symbol" pitchFamily="18" charset="2"/>
              </a:rPr>
              <a:t>/B)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428876" y="1196752"/>
            <a:ext cx="424758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</a:rPr>
              <a:t>As it possible see in figure </a:t>
            </a:r>
            <a:r>
              <a:rPr lang="en-US" sz="2800" dirty="0" smtClean="0">
                <a:solidFill>
                  <a:srgbClr val="000000"/>
                </a:solidFill>
              </a:rPr>
              <a:t>asymptotic </a:t>
            </a:r>
            <a:r>
              <a:rPr lang="en-US" sz="2800" dirty="0">
                <a:solidFill>
                  <a:srgbClr val="000000"/>
                </a:solidFill>
              </a:rPr>
              <a:t>regime is beginning with </a:t>
            </a:r>
            <a:r>
              <a:rPr lang="en-US" sz="2800" dirty="0" err="1">
                <a:solidFill>
                  <a:srgbClr val="000000"/>
                </a:solidFill>
              </a:rPr>
              <a:t>pion</a:t>
            </a:r>
            <a:r>
              <a:rPr lang="en-US" sz="2800" dirty="0">
                <a:solidFill>
                  <a:srgbClr val="000000"/>
                </a:solidFill>
              </a:rPr>
              <a:t> momentum </a:t>
            </a:r>
            <a:r>
              <a:rPr lang="en-US" sz="2800" b="1" i="1" dirty="0">
                <a:solidFill>
                  <a:srgbClr val="000000"/>
                </a:solidFill>
              </a:rPr>
              <a:t>p</a:t>
            </a:r>
            <a:r>
              <a:rPr lang="en-US" sz="2800" b="1" i="1" baseline="-25000" dirty="0">
                <a:solidFill>
                  <a:srgbClr val="000000"/>
                </a:solidFill>
                <a:sym typeface="Symbol" pitchFamily="18" charset="2"/>
              </a:rPr>
              <a:t>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>
                <a:solidFill>
                  <a:srgbClr val="000000"/>
                </a:solidFill>
                <a:sym typeface="Symbol" pitchFamily="18" charset="2"/>
              </a:rPr>
              <a:t>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</a:rPr>
              <a:t>20 </a:t>
            </a:r>
            <a:r>
              <a:rPr lang="en-US" sz="2800" b="1" dirty="0" err="1">
                <a:solidFill>
                  <a:srgbClr val="000000"/>
                </a:solidFill>
              </a:rPr>
              <a:t>GeV</a:t>
            </a:r>
            <a:r>
              <a:rPr lang="en-US" sz="2800" dirty="0">
                <a:solidFill>
                  <a:srgbClr val="000000"/>
                </a:solidFill>
              </a:rPr>
              <a:t>. </a:t>
            </a:r>
            <a:endParaRPr lang="ru-RU" sz="2800" dirty="0">
              <a:solidFill>
                <a:srgbClr val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3568" y="5766355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A.I.Malakhov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G.L.Melkumov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JINR Rapid </a:t>
            </a: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Commun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., No.19-86 (1986) pp.32-39).</a:t>
            </a:r>
            <a:endParaRPr lang="ru-RU" sz="23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3AD9-4214-4FBB-A672-3D1BFFB44C04}" type="slidenum">
              <a:rPr lang="ru-RU"/>
              <a:pPr/>
              <a:t>24</a:t>
            </a:fld>
            <a:endParaRPr lang="ru-RU"/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3203575" y="4508500"/>
            <a:ext cx="28892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6372225" y="4581525"/>
            <a:ext cx="28733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0"/>
            <a:ext cx="7321302" cy="543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39552" y="5517232"/>
            <a:ext cx="820891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Malakhov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Internal degrees of the freedom of the nuclear matter.  </a:t>
            </a: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Nucl.Phys.B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Proc.Suppl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 219-220 (2011) 281-283.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06D1-8226-4387-A893-C3891569BC1A}" type="slidenum">
              <a:rPr lang="ru-RU"/>
              <a:pPr/>
              <a:t>25</a:t>
            </a:fld>
            <a:endParaRPr lang="ru-RU"/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795463"/>
            <a:ext cx="8351838" cy="3578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6D29-8D0D-4F70-942A-1FA68F0A5E52}" type="slidenum">
              <a:rPr lang="ru-RU"/>
              <a:pPr/>
              <a:t>26</a:t>
            </a:fld>
            <a:endParaRPr lang="ru-RU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1423988"/>
            <a:ext cx="908685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589591"/>
            <a:ext cx="2520280" cy="463145"/>
          </a:xfrm>
          <a:prstGeom prst="rect">
            <a:avLst/>
          </a:prstGeom>
          <a:noFill/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2" y="1844824"/>
            <a:ext cx="5038320" cy="477044"/>
          </a:xfrm>
          <a:prstGeom prst="rect">
            <a:avLst/>
          </a:prstGeom>
          <a:noFill/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2636912"/>
            <a:ext cx="2804896" cy="936104"/>
          </a:xfrm>
          <a:prstGeom prst="rect">
            <a:avLst/>
          </a:prstGeom>
          <a:noFill/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2564904"/>
            <a:ext cx="2379114" cy="792088"/>
          </a:xfrm>
          <a:prstGeom prst="rect">
            <a:avLst/>
          </a:prstGeom>
          <a:noFill/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832" y="3573016"/>
            <a:ext cx="2376264" cy="684341"/>
          </a:xfrm>
          <a:prstGeom prst="rect">
            <a:avLst/>
          </a:prstGeom>
          <a:noFill/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4509120"/>
            <a:ext cx="3002773" cy="1008112"/>
          </a:xfrm>
          <a:prstGeom prst="rect">
            <a:avLst/>
          </a:prstGeom>
          <a:noFill/>
        </p:spPr>
      </p:pic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912" y="5733256"/>
            <a:ext cx="1609103" cy="360040"/>
          </a:xfrm>
          <a:prstGeom prst="rect">
            <a:avLst/>
          </a:prstGeom>
          <a:noFill/>
        </p:spPr>
      </p:pic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2699792" y="87015"/>
            <a:ext cx="41044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/>
              <a:t>Consider the process: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235" name="Rectangle 11"/>
          <p:cNvSpPr>
            <a:spLocks noChangeArrowheads="1"/>
          </p:cNvSpPr>
          <p:nvPr/>
        </p:nvSpPr>
        <p:spPr bwMode="auto">
          <a:xfrm>
            <a:off x="827584" y="970856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>We will consider protons to be composed of quarks: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                       M =  0 for 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π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meson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854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971600" y="170080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0" y="193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239" name="Rectangle 15"/>
          <p:cNvSpPr>
            <a:spLocks noChangeArrowheads="1"/>
          </p:cNvSpPr>
          <p:nvPr/>
        </p:nvSpPr>
        <p:spPr bwMode="auto">
          <a:xfrm>
            <a:off x="0" y="2378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0" y="446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243" name="Rectangle 19"/>
          <p:cNvSpPr>
            <a:spLocks noChangeArrowheads="1"/>
          </p:cNvSpPr>
          <p:nvPr/>
        </p:nvSpPr>
        <p:spPr bwMode="auto">
          <a:xfrm>
            <a:off x="0" y="458112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539552" y="384046"/>
            <a:ext cx="828092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Let's perform calculations for N for a quark mass equal to the constituent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q</a:t>
            </a:r>
            <a:r>
              <a:rPr lang="en-US" dirty="0" smtClean="0"/>
              <a:t>= 0.33 </a:t>
            </a:r>
            <a:r>
              <a:rPr lang="en-US" dirty="0" err="1" smtClean="0"/>
              <a:t>GeV</a:t>
            </a:r>
            <a:r>
              <a:rPr lang="en-US" dirty="0" smtClean="0"/>
              <a:t>, as a function of energy at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πt</a:t>
            </a:r>
            <a:r>
              <a:rPr lang="en-US" baseline="-25000" dirty="0" smtClean="0"/>
              <a:t> </a:t>
            </a:r>
            <a:r>
              <a:rPr lang="en-US" dirty="0" smtClean="0"/>
              <a:t>= 0 (Fig. 1). The dependence is quite strong in the region of not very high energies. The energy region where N &gt;1 appears to correspond to the capture of the gluon field of the neighboring quark. The energy region with N&lt;1 corresponds to the interaction of a quark with the connection of some part of its gluon field.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1907704" y="6084004"/>
            <a:ext cx="5832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Fig. 1. N vs. energy for a constituent quark (</a:t>
            </a:r>
            <a:r>
              <a:rPr lang="en-US" dirty="0" err="1" smtClean="0"/>
              <a:t>m</a:t>
            </a:r>
            <a:r>
              <a:rPr lang="en-US" baseline="-25000" dirty="0" err="1" smtClean="0"/>
              <a:t>q</a:t>
            </a:r>
            <a:r>
              <a:rPr lang="en-US" dirty="0" smtClean="0"/>
              <a:t> = 0.33 </a:t>
            </a:r>
            <a:r>
              <a:rPr lang="en-US" dirty="0" err="1" smtClean="0"/>
              <a:t>GeV</a:t>
            </a:r>
            <a:r>
              <a:rPr lang="en-US" dirty="0" smtClean="0"/>
              <a:t>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060848"/>
            <a:ext cx="5328592" cy="3947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395536" y="50722"/>
            <a:ext cx="8496944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Let's calculate N for a quark mass equal to the mass of the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"</a:t>
            </a:r>
            <a:r>
              <a:rPr lang="en-US" sz="2000" dirty="0" smtClean="0"/>
              <a:t>undressed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"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quark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baseline="-25000" dirty="0" err="1" smtClean="0">
                <a:latin typeface="Arial" pitchFamily="34" charset="0"/>
                <a:cs typeface="Arial" pitchFamily="34" charset="0"/>
              </a:rPr>
              <a:t>q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=4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as a function of energy (Fig. 2). The "</a:t>
            </a:r>
            <a:r>
              <a:rPr lang="en-US" sz="2000" dirty="0" smtClean="0"/>
              <a:t>undressed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"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quark appears at higher energies, and the calculations are presented in the range of 1000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&lt; √S&lt; 3000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The energy dependence of N in the region where N&lt;1 can be interpreted as indicating that the quark is composite.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00808"/>
            <a:ext cx="576064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1475656" y="5789875"/>
            <a:ext cx="69847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Fig. 2. N vs. energy for a </a:t>
            </a:r>
            <a:r>
              <a:rPr lang="ru-RU" dirty="0" smtClean="0"/>
              <a:t>«</a:t>
            </a:r>
            <a:r>
              <a:rPr lang="en-US" dirty="0" smtClean="0"/>
              <a:t>undressed</a:t>
            </a:r>
            <a:r>
              <a:rPr lang="ru-RU" dirty="0" smtClean="0"/>
              <a:t>» </a:t>
            </a:r>
            <a:r>
              <a:rPr lang="en-US" dirty="0" smtClean="0"/>
              <a:t>quark (</a:t>
            </a:r>
            <a:r>
              <a:rPr lang="en-US" dirty="0" err="1" smtClean="0"/>
              <a:t>m</a:t>
            </a:r>
            <a:r>
              <a:rPr lang="en-US" baseline="-25000" dirty="0" err="1" smtClean="0"/>
              <a:t>q</a:t>
            </a:r>
            <a:r>
              <a:rPr lang="en-US" dirty="0" smtClean="0"/>
              <a:t> = 4 </a:t>
            </a:r>
            <a:r>
              <a:rPr lang="en-US" dirty="0" err="1" smtClean="0"/>
              <a:t>MeV</a:t>
            </a:r>
            <a:r>
              <a:rPr lang="en-US" dirty="0" smtClean="0"/>
              <a:t>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539552" y="1484784"/>
            <a:ext cx="396140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sz="4800" b="1" dirty="0"/>
              <a:t>I + II</a:t>
            </a:r>
            <a:r>
              <a:rPr lang="el-GR" altLang="ru-RU" sz="4800" b="1" dirty="0">
                <a:latin typeface="Times New Roman"/>
                <a:cs typeface="Times New Roman"/>
              </a:rPr>
              <a:t>→</a:t>
            </a:r>
            <a:r>
              <a:rPr lang="en-US" altLang="ru-RU" sz="4800" b="1" dirty="0"/>
              <a:t>1 + …</a:t>
            </a:r>
            <a:endParaRPr lang="ru-RU" altLang="ru-RU" sz="4800" b="1" dirty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836712"/>
            <a:ext cx="4896544" cy="2469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Box 3"/>
          <p:cNvSpPr txBox="1">
            <a:spLocks noChangeArrowheads="1"/>
          </p:cNvSpPr>
          <p:nvPr/>
        </p:nvSpPr>
        <p:spPr bwMode="auto">
          <a:xfrm>
            <a:off x="539552" y="3429000"/>
            <a:ext cx="84969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sz="3600" b="1" i="1" dirty="0">
                <a:latin typeface="Arial" pitchFamily="34" charset="0"/>
                <a:cs typeface="Arial" pitchFamily="34" charset="0"/>
              </a:rPr>
              <a:t>(N</a:t>
            </a:r>
            <a:r>
              <a:rPr lang="en-US" altLang="ru-RU" sz="3600" b="1" i="1" baseline="-25000" dirty="0">
                <a:latin typeface="Arial" pitchFamily="34" charset="0"/>
                <a:cs typeface="Arial" pitchFamily="34" charset="0"/>
              </a:rPr>
              <a:t>I</a:t>
            </a:r>
            <a:r>
              <a:rPr lang="en-US" altLang="ru-RU" sz="3600" b="1" i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altLang="ru-RU" sz="3600" b="1" i="1" baseline="-25000" dirty="0">
                <a:latin typeface="Arial" pitchFamily="34" charset="0"/>
                <a:cs typeface="Arial" pitchFamily="34" charset="0"/>
              </a:rPr>
              <a:t>I</a:t>
            </a:r>
            <a:r>
              <a:rPr lang="en-US" altLang="ru-RU" sz="3600" b="1" i="1" dirty="0">
                <a:latin typeface="Arial" pitchFamily="34" charset="0"/>
                <a:cs typeface="Arial" pitchFamily="34" charset="0"/>
              </a:rPr>
              <a:t> + N</a:t>
            </a:r>
            <a:r>
              <a:rPr lang="en-US" altLang="ru-RU" sz="3600" b="1" i="1" baseline="-25000" dirty="0">
                <a:latin typeface="Arial" pitchFamily="34" charset="0"/>
                <a:cs typeface="Arial" pitchFamily="34" charset="0"/>
              </a:rPr>
              <a:t>II</a:t>
            </a:r>
            <a:r>
              <a:rPr lang="en-US" altLang="ru-RU" sz="3600" b="1" i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altLang="ru-RU" sz="3600" b="1" i="1" baseline="-25000" dirty="0">
                <a:latin typeface="Arial" pitchFamily="34" charset="0"/>
                <a:cs typeface="Arial" pitchFamily="34" charset="0"/>
              </a:rPr>
              <a:t>II</a:t>
            </a:r>
            <a:r>
              <a:rPr lang="en-US" altLang="ru-RU" sz="3600" b="1" i="1" dirty="0">
                <a:latin typeface="Arial" pitchFamily="34" charset="0"/>
                <a:cs typeface="Arial" pitchFamily="34" charset="0"/>
              </a:rPr>
              <a:t> – p</a:t>
            </a:r>
            <a:r>
              <a:rPr lang="en-US" altLang="ru-RU" sz="3600" b="1" i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en-US" altLang="ru-RU" sz="3600" b="1" i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altLang="ru-RU" sz="3600" b="1" i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altLang="ru-RU" sz="3600" b="1" i="1" dirty="0">
                <a:latin typeface="Arial" pitchFamily="34" charset="0"/>
                <a:cs typeface="Arial" pitchFamily="34" charset="0"/>
              </a:rPr>
              <a:t> = (N</a:t>
            </a:r>
            <a:r>
              <a:rPr lang="en-US" altLang="ru-RU" sz="3600" b="1" i="1" baseline="-25000" dirty="0">
                <a:latin typeface="Arial" pitchFamily="34" charset="0"/>
                <a:cs typeface="Arial" pitchFamily="34" charset="0"/>
              </a:rPr>
              <a:t>I</a:t>
            </a:r>
            <a:r>
              <a:rPr lang="en-US" altLang="ru-RU" sz="3600" b="1" i="1" dirty="0">
                <a:latin typeface="Arial" pitchFamily="34" charset="0"/>
                <a:cs typeface="Arial" pitchFamily="34" charset="0"/>
              </a:rPr>
              <a:t>m</a:t>
            </a:r>
            <a:r>
              <a:rPr lang="en-US" altLang="ru-RU" sz="3600" b="1" i="1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altLang="ru-RU" sz="3600" b="1" i="1" dirty="0">
                <a:latin typeface="Arial" pitchFamily="34" charset="0"/>
                <a:cs typeface="Arial" pitchFamily="34" charset="0"/>
              </a:rPr>
              <a:t> +N</a:t>
            </a:r>
            <a:r>
              <a:rPr lang="en-US" altLang="ru-RU" sz="3600" b="1" i="1" baseline="-25000" dirty="0">
                <a:latin typeface="Arial" pitchFamily="34" charset="0"/>
                <a:cs typeface="Arial" pitchFamily="34" charset="0"/>
              </a:rPr>
              <a:t>II</a:t>
            </a:r>
            <a:r>
              <a:rPr lang="en-US" altLang="ru-RU" sz="3600" b="1" i="1" dirty="0">
                <a:latin typeface="Arial" pitchFamily="34" charset="0"/>
                <a:cs typeface="Arial" pitchFamily="34" charset="0"/>
              </a:rPr>
              <a:t>m</a:t>
            </a:r>
            <a:r>
              <a:rPr lang="en-US" altLang="ru-RU" sz="3600" b="1" i="1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altLang="ru-RU" sz="3600" b="1" i="1" dirty="0">
                <a:latin typeface="Arial" pitchFamily="34" charset="0"/>
                <a:cs typeface="Arial" pitchFamily="34" charset="0"/>
              </a:rPr>
              <a:t> + M)</a:t>
            </a:r>
            <a:r>
              <a:rPr lang="en-US" altLang="ru-RU" sz="3600" b="1" i="1" baseline="30000" dirty="0">
                <a:latin typeface="Arial" pitchFamily="34" charset="0"/>
                <a:cs typeface="Arial" pitchFamily="34" charset="0"/>
              </a:rPr>
              <a:t>2</a:t>
            </a:r>
            <a:endParaRPr lang="ru-RU" altLang="ru-RU" sz="3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TextBox 4"/>
          <p:cNvSpPr txBox="1">
            <a:spLocks noChangeArrowheads="1"/>
          </p:cNvSpPr>
          <p:nvPr/>
        </p:nvSpPr>
        <p:spPr bwMode="auto">
          <a:xfrm>
            <a:off x="467544" y="5301208"/>
            <a:ext cx="8066411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2800" b="1" i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altLang="ru-RU" sz="2800" dirty="0" smtClean="0">
                <a:latin typeface="Times New Roman" pitchFamily="18" charset="0"/>
              </a:rPr>
              <a:t> </a:t>
            </a:r>
            <a:r>
              <a:rPr lang="en-US" altLang="ru-RU" sz="2800" dirty="0" smtClean="0">
                <a:latin typeface="+mn-lt"/>
              </a:rPr>
              <a:t>is the mass of the particle  providing  conservation of quantum numbers.  </a:t>
            </a:r>
            <a:endParaRPr lang="ru-RU" altLang="ru-RU" sz="2800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365104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cs typeface="Times New Roman" panose="02020603050405020304" pitchFamily="18" charset="0"/>
              </a:rPr>
              <a:t>N</a:t>
            </a:r>
            <a:r>
              <a:rPr lang="ru-RU" altLang="ru-RU" sz="2800" b="1" i="1" baseline="-25000" dirty="0">
                <a:cs typeface="Times New Roman" panose="02020603050405020304" pitchFamily="18" charset="0"/>
              </a:rPr>
              <a:t>I</a:t>
            </a:r>
            <a:r>
              <a:rPr lang="ru-RU" altLang="ru-RU" sz="2800" i="1" dirty="0">
                <a:latin typeface="+mj-lt"/>
              </a:rPr>
              <a:t> </a:t>
            </a:r>
            <a:r>
              <a:rPr lang="ru-RU" altLang="ru-RU" sz="2800" dirty="0" err="1">
                <a:latin typeface="+mj-lt"/>
              </a:rPr>
              <a:t>and</a:t>
            </a:r>
            <a:r>
              <a:rPr lang="ru-RU" altLang="ru-RU" sz="2800" dirty="0">
                <a:latin typeface="+mj-lt"/>
              </a:rPr>
              <a:t> </a:t>
            </a:r>
            <a:r>
              <a:rPr lang="ru-RU" altLang="ru-RU" sz="2800" b="1" i="1" dirty="0">
                <a:cs typeface="Times New Roman" panose="02020603050405020304" pitchFamily="18" charset="0"/>
              </a:rPr>
              <a:t>N</a:t>
            </a:r>
            <a:r>
              <a:rPr lang="ru-RU" altLang="ru-RU" sz="2800" b="1" i="1" baseline="-25000" dirty="0">
                <a:cs typeface="Times New Roman" panose="02020603050405020304" pitchFamily="18" charset="0"/>
              </a:rPr>
              <a:t>II</a:t>
            </a:r>
            <a:r>
              <a:rPr lang="ru-RU" altLang="ru-RU" sz="2800" dirty="0">
                <a:latin typeface="+mj-lt"/>
              </a:rPr>
              <a:t> </a:t>
            </a:r>
            <a:r>
              <a:rPr lang="en-US" altLang="ru-RU" sz="2800" dirty="0">
                <a:latin typeface="+mj-lt"/>
              </a:rPr>
              <a:t>are</a:t>
            </a:r>
            <a:r>
              <a:rPr lang="ru-RU" altLang="ru-RU" sz="2800" dirty="0">
                <a:latin typeface="+mj-lt"/>
              </a:rPr>
              <a:t> </a:t>
            </a:r>
            <a:r>
              <a:rPr lang="en-US" altLang="ru-RU" sz="2800" dirty="0" smtClean="0">
                <a:latin typeface="+mj-lt"/>
              </a:rPr>
              <a:t>the </a:t>
            </a:r>
            <a:r>
              <a:rPr lang="en-US" altLang="ru-RU" sz="2800" dirty="0" smtClean="0"/>
              <a:t>p</a:t>
            </a:r>
            <a:r>
              <a:rPr lang="en-US" sz="2800" dirty="0" smtClean="0"/>
              <a:t>arts of the transferred</a:t>
            </a:r>
          </a:p>
          <a:p>
            <a:r>
              <a:rPr lang="en-US" sz="2800" dirty="0" smtClean="0"/>
              <a:t>four-</a:t>
            </a:r>
            <a:r>
              <a:rPr lang="en-US" sz="2800" dirty="0" err="1" smtClean="0"/>
              <a:t>momenta</a:t>
            </a:r>
            <a:r>
              <a:rPr lang="en-US" altLang="ru-RU" sz="2800" dirty="0" smtClean="0">
                <a:latin typeface="+mj-lt"/>
              </a:rPr>
              <a:t> </a:t>
            </a:r>
            <a:r>
              <a:rPr lang="en-US" altLang="ru-RU" sz="2800" dirty="0">
                <a:latin typeface="+mj-lt"/>
              </a:rPr>
              <a:t>of nucleons participating in</a:t>
            </a:r>
            <a:r>
              <a:rPr lang="ru-RU" altLang="ru-RU" sz="2800" dirty="0">
                <a:latin typeface="+mj-lt"/>
              </a:rPr>
              <a:t> </a:t>
            </a:r>
            <a:r>
              <a:rPr lang="en-US" altLang="ru-RU" sz="2800" dirty="0">
                <a:latin typeface="+mj-lt"/>
              </a:rPr>
              <a:t>nuclei</a:t>
            </a:r>
            <a:r>
              <a:rPr lang="ru-RU" altLang="ru-RU" sz="2800" dirty="0">
                <a:latin typeface="+mj-lt"/>
              </a:rPr>
              <a:t> I </a:t>
            </a:r>
            <a:r>
              <a:rPr lang="ru-RU" altLang="ru-RU" sz="2800" dirty="0" err="1">
                <a:latin typeface="+mj-lt"/>
              </a:rPr>
              <a:t>and</a:t>
            </a:r>
            <a:r>
              <a:rPr lang="ru-RU" altLang="ru-RU" sz="2800" dirty="0">
                <a:latin typeface="+mj-lt"/>
              </a:rPr>
              <a:t> II</a:t>
            </a:r>
            <a:r>
              <a:rPr lang="en-US" altLang="ru-RU" sz="2800" dirty="0">
                <a:latin typeface="+mj-lt"/>
              </a:rPr>
              <a:t>.</a:t>
            </a:r>
            <a:endParaRPr lang="ru-RU" sz="2800" dirty="0">
              <a:latin typeface="+mj-lt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4A6C-E332-4C69-9C32-94042515E35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467544" y="1052736"/>
            <a:ext cx="806489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/>
              <a:t>In the energy region between the energies shown in Fig.1 and Fig.2 (from hundreds of </a:t>
            </a:r>
            <a:r>
              <a:rPr lang="en-US" sz="4000" dirty="0" err="1" smtClean="0"/>
              <a:t>MeV</a:t>
            </a:r>
            <a:r>
              <a:rPr lang="en-US" sz="4000" dirty="0" smtClean="0"/>
              <a:t> to thousands of </a:t>
            </a:r>
            <a:r>
              <a:rPr lang="en-US" sz="4000" dirty="0" err="1" smtClean="0"/>
              <a:t>MeV</a:t>
            </a:r>
            <a:r>
              <a:rPr lang="en-US" sz="4000" dirty="0" smtClean="0"/>
              <a:t>), the quarks gradually shed their gluon field ("undress"). In other words, the mass changes from 0.33 </a:t>
            </a:r>
            <a:r>
              <a:rPr lang="en-US" sz="4000" dirty="0" err="1" smtClean="0"/>
              <a:t>GeV</a:t>
            </a:r>
            <a:r>
              <a:rPr lang="en-US" sz="4000" dirty="0" smtClean="0"/>
              <a:t> to 4 </a:t>
            </a:r>
            <a:r>
              <a:rPr lang="en-US" sz="4000" dirty="0" err="1" smtClean="0"/>
              <a:t>MeV</a:t>
            </a:r>
            <a:r>
              <a:rPr lang="en-US" sz="4000" dirty="0" smtClean="0"/>
              <a:t>.</a:t>
            </a:r>
            <a:endParaRPr kumimoji="0" lang="ru-RU" sz="4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7544" y="2636912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tx2">
                    <a:lumMod val="75000"/>
                  </a:schemeClr>
                </a:solidFill>
              </a:rPr>
              <a:t>Jets</a:t>
            </a:r>
            <a:endParaRPr lang="ru-RU" sz="4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44008" y="3140968"/>
            <a:ext cx="216024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4A6C-E332-4C69-9C32-94042515E356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FA26-789A-4B4D-9B94-5C17D45A406D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457" name="Object 1"/>
          <p:cNvGraphicFramePr>
            <a:graphicFrameLocks noChangeAspect="1"/>
          </p:cNvGraphicFramePr>
          <p:nvPr/>
        </p:nvGraphicFramePr>
        <p:xfrm>
          <a:off x="3491880" y="2636912"/>
          <a:ext cx="1872729" cy="1415656"/>
        </p:xfrm>
        <a:graphic>
          <a:graphicData uri="http://schemas.openxmlformats.org/presentationml/2006/ole">
            <p:oleObj spid="_x0000_s7170" r:id="rId3" imgW="939392" imgH="710891" progId="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835696" y="332656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Invariant definition of </a:t>
            </a:r>
            <a:r>
              <a:rPr lang="en-US" sz="3200" b="1" dirty="0" err="1" smtClean="0"/>
              <a:t>hadron</a:t>
            </a:r>
            <a:r>
              <a:rPr lang="en-US" sz="3200" b="1" dirty="0" smtClean="0"/>
              <a:t> jets</a:t>
            </a:r>
            <a:endParaRPr lang="ru-RU" sz="3200" b="1" dirty="0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683568" y="1184648"/>
            <a:ext cx="777686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000" dirty="0" smtClean="0"/>
              <a:t>In this approach, the jet is considered as a group (cluster) of hadrons with small relative four-dimensional velocities </a:t>
            </a:r>
            <a:r>
              <a:rPr kumimoji="0" lang="en-US" altLang="ja-JP" sz="24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</a:t>
            </a:r>
            <a:r>
              <a:rPr kumimoji="0" lang="en-US" altLang="ja-JP" sz="2400" b="0" i="1" u="none" strike="noStrike" cap="none" normalizeH="0" baseline="-3000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ik</a:t>
            </a:r>
            <a:r>
              <a:rPr kumimoji="0" lang="ru-RU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2132856"/>
            <a:ext cx="6840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The axis of the jet is a single four-dimensional vector</a:t>
            </a:r>
            <a:r>
              <a:rPr lang="ru-RU" sz="2000" dirty="0" smtClean="0"/>
              <a:t>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ru-RU" sz="2000" i="1" baseline="-25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83568" y="4293096"/>
            <a:ext cx="79208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>The summation is performed for all particles belonging to the selected group of particles (cluster).</a:t>
            </a:r>
            <a:endParaRPr kumimoji="0" lang="ru-RU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611560" y="5084603"/>
            <a:ext cx="79208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>The four-dimensional velocity of a particle relative to the jet axis:</a:t>
            </a:r>
            <a:endParaRPr kumimoji="0" lang="ru-RU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3347864" y="5846495"/>
            <a:ext cx="2444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1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</a:t>
            </a:r>
            <a:r>
              <a:rPr kumimoji="0" lang="en-US" altLang="ja-JP" sz="2400" b="1" i="1" u="none" strike="noStrike" cap="none" normalizeH="0" baseline="-3000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kumimoji="0" lang="ru-RU" altLang="ja-JP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</a:t>
            </a:r>
            <a:r>
              <a:rPr kumimoji="0" lang="ru-RU" altLang="ja-JP" sz="24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</a:t>
            </a:r>
            <a:r>
              <a:rPr kumimoji="0" lang="ru-RU" altLang="ja-JP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n-US" altLang="ja-JP" sz="24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kumimoji="0" lang="ru-RU" altLang="ja-JP" sz="24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en-US" altLang="ja-JP" sz="2400" b="1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</a:t>
            </a:r>
            <a:r>
              <a:rPr kumimoji="0" lang="en-US" altLang="ja-JP" sz="2400" b="1" i="1" u="none" strike="noStrike" cap="none" normalizeH="0" baseline="-3000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kumimoji="0" lang="ru-RU" altLang="ja-JP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kumimoji="0" lang="ru-RU" altLang="ja-JP" sz="2400" b="1" i="0" u="none" strike="noStrike" cap="none" normalizeH="0" baseline="3000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altLang="ja-JP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. </a:t>
            </a:r>
            <a:endParaRPr kumimoji="0" lang="ru-RU" altLang="ja-JP" sz="24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FA26-789A-4B4D-9B94-5C17D45A406D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5835"/>
            <a:ext cx="3600400" cy="545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852936"/>
            <a:ext cx="380249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5536" y="5589240"/>
            <a:ext cx="835292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A.M. </a:t>
            </a: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Baldin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B.V. </a:t>
            </a: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Batiunja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et al</a:t>
            </a:r>
            <a:r>
              <a:rPr lang="ru-RU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Four-dimensional jets as universal characteristics of multiple particle production. JINR Rapid Comm. No.16-86, 1986, p. 24-32.</a:t>
            </a:r>
            <a:endParaRPr lang="ru-RU" sz="23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04664"/>
            <a:ext cx="3780284" cy="251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2276872"/>
            <a:ext cx="80648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/>
              <a:t>The discovered universality of the properties of four-dimensional </a:t>
            </a:r>
            <a:r>
              <a:rPr lang="en-US" sz="3600" b="1" dirty="0" err="1" smtClean="0"/>
              <a:t>hadron</a:t>
            </a:r>
            <a:r>
              <a:rPr lang="en-US" sz="3600" b="1" dirty="0" smtClean="0"/>
              <a:t> jets points out that the </a:t>
            </a:r>
            <a:r>
              <a:rPr lang="en-US" sz="3600" b="1" dirty="0" err="1" smtClean="0"/>
              <a:t>hadronization</a:t>
            </a:r>
            <a:r>
              <a:rPr lang="en-US" sz="3600" b="1" dirty="0" smtClean="0"/>
              <a:t> of quark systems is defined by the dynamics of interaction of a color charge with QCD vacuum.</a:t>
            </a:r>
            <a:endParaRPr lang="ru-RU" sz="3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764704"/>
            <a:ext cx="792088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A.M. </a:t>
            </a: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Baldin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and L.A. </a:t>
            </a: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Didenko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Asymptotic Properties of </a:t>
            </a: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Hadrton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Matter in Relative Four-Velocity Space. </a:t>
            </a: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Fortschr.Phys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38 (1990) 4. 261-332.</a:t>
            </a:r>
            <a:endParaRPr lang="ru-RU" sz="23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923928" y="3140968"/>
          <a:ext cx="1157288" cy="522288"/>
        </p:xfrm>
        <a:graphic>
          <a:graphicData uri="http://schemas.openxmlformats.org/presentationml/2006/ole">
            <p:oleObj spid="_x0000_s2050" name="Объект упаковщика для оболочки" showAsIcon="1" r:id="rId3" imgW="1157040" imgH="522000" progId="Package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67744" y="1484784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Н.Н. Боголюбов о подходе А.М. </a:t>
            </a:r>
            <a:r>
              <a:rPr lang="ru-RU" dirty="0" err="1" smtClean="0"/>
              <a:t>Балдина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832" y="1731168"/>
            <a:ext cx="2448272" cy="833736"/>
          </a:xfrm>
          <a:prstGeom prst="rect">
            <a:avLst/>
          </a:prstGeom>
          <a:noFill/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2708920"/>
            <a:ext cx="3027609" cy="720080"/>
          </a:xfrm>
          <a:prstGeom prst="rect">
            <a:avLst/>
          </a:prstGeom>
          <a:noFill/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848" y="3573016"/>
            <a:ext cx="2150421" cy="648072"/>
          </a:xfrm>
          <a:prstGeom prst="rect">
            <a:avLst/>
          </a:prstGeom>
          <a:noFill/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08" y="4353669"/>
            <a:ext cx="3043878" cy="659507"/>
          </a:xfrm>
          <a:prstGeom prst="rect">
            <a:avLst/>
          </a:prstGeom>
          <a:noFill/>
        </p:spPr>
      </p:pic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467544" y="393630"/>
            <a:ext cx="84249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Consider 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hadron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jet as a cluster of hadrons with small relative four-dimensional velocities </a:t>
            </a:r>
            <a:r>
              <a:rPr lang="en-US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</a:t>
            </a:r>
            <a:r>
              <a:rPr lang="en-US" baseline="-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ik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Then, for a jet </a:t>
            </a:r>
            <a:r>
              <a:rPr lang="en-US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produ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ed</a:t>
            </a:r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in the central rapidity region, we can use the formulas obtained for the production of particles in nuclear interactions: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0" y="1057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0" y="1476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0" y="1895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0" y="22669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0" y="29527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0" y="3638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475656" y="557994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m</a:t>
            </a:r>
            <a:r>
              <a:rPr lang="en-US" baseline="-25000" dirty="0" err="1" smtClean="0"/>
              <a:t>jet</a:t>
            </a:r>
            <a:r>
              <a:rPr lang="en-US" baseline="-25000" dirty="0" smtClean="0"/>
              <a:t>(t) </a:t>
            </a:r>
            <a:r>
              <a:rPr lang="en-US" dirty="0" smtClean="0"/>
              <a:t> -  transverse mass of the </a:t>
            </a:r>
            <a:r>
              <a:rPr lang="en-US" dirty="0" err="1" smtClean="0"/>
              <a:t>hadron</a:t>
            </a:r>
            <a:r>
              <a:rPr lang="en-US" dirty="0" smtClean="0"/>
              <a:t> jet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475656" y="6011996"/>
            <a:ext cx="4540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p</a:t>
            </a:r>
            <a:r>
              <a:rPr lang="en-US" baseline="-25000" dirty="0" err="1" smtClean="0"/>
              <a:t>jet</a:t>
            </a:r>
            <a:r>
              <a:rPr lang="en-US" baseline="-25000" dirty="0" smtClean="0"/>
              <a:t>(t) </a:t>
            </a:r>
            <a:r>
              <a:rPr lang="en-US" dirty="0" smtClean="0"/>
              <a:t>- transverse momentum of the </a:t>
            </a:r>
            <a:r>
              <a:rPr lang="en-US" dirty="0" err="1" smtClean="0"/>
              <a:t>hadron</a:t>
            </a:r>
            <a:r>
              <a:rPr lang="en-US" dirty="0" smtClean="0"/>
              <a:t> jet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475656" y="5147900"/>
            <a:ext cx="2926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m</a:t>
            </a:r>
            <a:r>
              <a:rPr lang="en-US" baseline="-25000" dirty="0" err="1" smtClean="0"/>
              <a:t>jet</a:t>
            </a:r>
            <a:r>
              <a:rPr lang="en-US" dirty="0" smtClean="0"/>
              <a:t> -  mass of the </a:t>
            </a:r>
            <a:r>
              <a:rPr lang="en-US" dirty="0" err="1" smtClean="0"/>
              <a:t>hadron</a:t>
            </a:r>
            <a:r>
              <a:rPr lang="en-US" dirty="0" smtClean="0"/>
              <a:t> jet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1412776"/>
            <a:ext cx="2496800" cy="792088"/>
          </a:xfrm>
          <a:prstGeom prst="rect">
            <a:avLst/>
          </a:prstGeom>
          <a:noFill/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2276872"/>
            <a:ext cx="2359411" cy="792088"/>
          </a:xfrm>
          <a:prstGeom prst="rect">
            <a:avLst/>
          </a:prstGeom>
          <a:noFill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5856" y="3173631"/>
            <a:ext cx="1760923" cy="399385"/>
          </a:xfrm>
          <a:prstGeom prst="rect">
            <a:avLst/>
          </a:prstGeom>
          <a:noFill/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3645024"/>
            <a:ext cx="6853852" cy="864096"/>
          </a:xfrm>
          <a:prstGeom prst="rect">
            <a:avLst/>
          </a:prstGeom>
          <a:noFill/>
        </p:spPr>
      </p:pic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5013176"/>
            <a:ext cx="5747243" cy="792088"/>
          </a:xfrm>
          <a:prstGeom prst="rect">
            <a:avLst/>
          </a:prstGeom>
          <a:noFill/>
        </p:spPr>
      </p:pic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395536" y="807676"/>
            <a:ext cx="838842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If the jet consists of π-mesons alone. Then </a:t>
            </a:r>
            <a:r>
              <a:rPr lang="en-US" sz="20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en-US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= 0.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0" y="1085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0" y="1533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0" y="170080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539552" y="4509120"/>
            <a:ext cx="64087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>If A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= A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= A in the central region of the speed: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53" name="Rectangle 13"/>
          <p:cNvSpPr>
            <a:spLocks noChangeArrowheads="1"/>
          </p:cNvSpPr>
          <p:nvPr/>
        </p:nvSpPr>
        <p:spPr bwMode="auto">
          <a:xfrm>
            <a:off x="1403648" y="6017512"/>
            <a:ext cx="4608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 1,9∙10</a:t>
            </a:r>
            <a:r>
              <a:rPr kumimoji="0" lang="ru-RU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mbGeV</a:t>
            </a:r>
            <a:r>
              <a:rPr kumimoji="0" lang="ru-RU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-2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en-US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0,146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67544" y="190381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Consider a </a:t>
            </a:r>
            <a:r>
              <a:rPr lang="en-US" dirty="0" err="1" smtClean="0"/>
              <a:t>hadron</a:t>
            </a:r>
            <a:r>
              <a:rPr lang="en-US" dirty="0" smtClean="0"/>
              <a:t> jet as a cluster of hadrons with small relative four-dimensional velocities </a:t>
            </a:r>
            <a:r>
              <a:rPr lang="en-US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</a:t>
            </a:r>
            <a:r>
              <a:rPr lang="en-US" baseline="-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ik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0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663" y="776288"/>
            <a:ext cx="5400675" cy="530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3528" y="116632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All the interesting effects lie in the energy range of the NICA collider</a:t>
            </a:r>
            <a:endParaRPr lang="ru-RU" sz="2200" b="1" dirty="0"/>
          </a:p>
        </p:txBody>
      </p:sp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620688"/>
            <a:ext cx="3927668" cy="300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932040" y="3140968"/>
            <a:ext cx="14401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683007"/>
            <a:ext cx="3816423" cy="28098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56992"/>
            <a:ext cx="3888432" cy="334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692697"/>
            <a:ext cx="361858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645024"/>
            <a:ext cx="777686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>
                <a:cs typeface="Arial" pitchFamily="34" charset="0"/>
              </a:rPr>
              <a:t>u</a:t>
            </a:r>
            <a:r>
              <a:rPr lang="en-US" sz="4000" b="1" i="1" baseline="-25000" dirty="0" err="1">
                <a:cs typeface="Arial" pitchFamily="34" charset="0"/>
              </a:rPr>
              <a:t>I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3600" b="1" i="1" dirty="0" err="1">
                <a:latin typeface="Arial" pitchFamily="34" charset="0"/>
                <a:cs typeface="Arial" pitchFamily="34" charset="0"/>
              </a:rPr>
              <a:t>u</a:t>
            </a:r>
            <a:r>
              <a:rPr lang="en-US" sz="3600" b="1" i="1" baseline="-25000" dirty="0" err="1">
                <a:latin typeface="Arial" pitchFamily="34" charset="0"/>
                <a:cs typeface="Arial" pitchFamily="34" charset="0"/>
              </a:rPr>
              <a:t>II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are four velocities of the nuclei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I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II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3600" i="1" dirty="0">
                <a:latin typeface="Arial" pitchFamily="34" charset="0"/>
                <a:cs typeface="Arial" pitchFamily="34" charset="0"/>
              </a:rPr>
              <a:t> </a:t>
            </a:r>
            <a:endParaRPr lang="ru-RU" sz="3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4A6C-E332-4C69-9C32-94042515E356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620688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A.M. </a:t>
            </a:r>
            <a:r>
              <a:rPr lang="en-US" sz="23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Baldin</a:t>
            </a:r>
            <a:r>
              <a:rPr lang="en-US" sz="23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A.A. </a:t>
            </a: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Baldin.Phys</a:t>
            </a:r>
            <a:r>
              <a:rPr lang="en-US" sz="23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Particles and Nuclei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</a:t>
            </a:r>
            <a:endParaRPr lang="ru-RU" sz="23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29(3</a:t>
            </a:r>
            <a:r>
              <a:rPr lang="en-US" sz="23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), 1998, 232</a:t>
            </a:r>
            <a:endParaRPr lang="ru-RU" sz="23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698825" y="1507431"/>
            <a:ext cx="396140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sz="4400" b="1" dirty="0"/>
              <a:t>I + II</a:t>
            </a:r>
            <a:r>
              <a:rPr lang="el-GR" altLang="ru-RU" sz="4400" b="1" dirty="0">
                <a:latin typeface="Times New Roman"/>
                <a:cs typeface="Times New Roman"/>
              </a:rPr>
              <a:t>→</a:t>
            </a:r>
            <a:r>
              <a:rPr lang="en-US" altLang="ru-RU" sz="4400" b="1" dirty="0"/>
              <a:t>1 + …</a:t>
            </a:r>
            <a:endParaRPr lang="ru-RU" altLang="ru-RU" sz="4400" b="1" dirty="0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2412" y="2534791"/>
            <a:ext cx="60579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157192"/>
            <a:ext cx="84010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475656" y="2708920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chemeClr val="accent1">
                    <a:lumMod val="75000"/>
                  </a:schemeClr>
                </a:solidFill>
              </a:rPr>
              <a:t>Thank you for the attention</a:t>
            </a: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  <a:endParaRPr lang="ru-RU" sz="4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41</a:t>
            </a:fld>
            <a:endParaRPr lang="ru-RU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725846" cy="487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67544" y="4797152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     The production of K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 meson in pp and AA collisions appears together with Λ</a:t>
            </a:r>
            <a:r>
              <a:rPr lang="en-US" sz="2000" baseline="-25000" dirty="0" smtClean="0"/>
              <a:t>0 </a:t>
            </a:r>
            <a:r>
              <a:rPr lang="en-US" sz="2000" dirty="0" smtClean="0"/>
              <a:t>baryon due to the strangeness conservation (M =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Λ</a:t>
            </a:r>
            <a:r>
              <a:rPr lang="en-US" sz="2000" dirty="0" smtClean="0"/>
              <a:t>�− m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). K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meson is produced together with K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 (M =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K</a:t>
            </a:r>
            <a:r>
              <a:rPr lang="en-US" sz="2000" dirty="0" smtClean="0"/>
              <a:t>).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496" y="5733256"/>
            <a:ext cx="90354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i="1" dirty="0" smtClean="0">
                <a:solidFill>
                  <a:srgbClr val="FF0000"/>
                </a:solidFill>
              </a:rPr>
              <a:t>Gennady </a:t>
            </a:r>
            <a:r>
              <a:rPr lang="en-US" sz="2300" b="1" i="1" dirty="0" err="1" smtClean="0">
                <a:solidFill>
                  <a:srgbClr val="FF0000"/>
                </a:solidFill>
              </a:rPr>
              <a:t>Lykasov</a:t>
            </a:r>
            <a:r>
              <a:rPr lang="en-US" sz="2300" b="1" i="1" dirty="0" smtClean="0">
                <a:solidFill>
                  <a:srgbClr val="FF0000"/>
                </a:solidFill>
              </a:rPr>
              <a:t>. K-mesons production and </a:t>
            </a:r>
            <a:r>
              <a:rPr lang="en-US" sz="2300" b="1" i="1" dirty="0" err="1" smtClean="0">
                <a:solidFill>
                  <a:srgbClr val="FF0000"/>
                </a:solidFill>
              </a:rPr>
              <a:t>isospin</a:t>
            </a:r>
            <a:r>
              <a:rPr lang="en-US" sz="2300" b="1" i="1" dirty="0" smtClean="0">
                <a:solidFill>
                  <a:srgbClr val="FF0000"/>
                </a:solidFill>
              </a:rPr>
              <a:t>-symmetry in pp and AA collisions. Report on September 19 at the current </a:t>
            </a:r>
            <a:r>
              <a:rPr lang="en-US" sz="2300" b="1" i="1" dirty="0" err="1" smtClean="0">
                <a:solidFill>
                  <a:srgbClr val="FF0000"/>
                </a:solidFill>
              </a:rPr>
              <a:t>Baldin</a:t>
            </a:r>
            <a:r>
              <a:rPr lang="en-US" sz="2300" b="1" i="1" dirty="0" smtClean="0">
                <a:solidFill>
                  <a:srgbClr val="FF0000"/>
                </a:solidFill>
              </a:rPr>
              <a:t> Seminar.</a:t>
            </a:r>
            <a:endParaRPr lang="ru-RU" sz="23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42</a:t>
            </a:fld>
            <a:endParaRPr lang="ru-RU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221" y="836713"/>
            <a:ext cx="798401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4A6C-E332-4C69-9C32-94042515E356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268760"/>
            <a:ext cx="3742643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71600" y="3667671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/>
              <a:t>П = </a:t>
            </a:r>
            <a:r>
              <a:rPr lang="en-US" sz="4400" b="1" i="1" dirty="0" err="1"/>
              <a:t>N</a:t>
            </a:r>
            <a:r>
              <a:rPr lang="en-US" sz="4400" b="1" dirty="0" err="1"/>
              <a:t>∙ChY</a:t>
            </a:r>
            <a:endParaRPr lang="ru-RU" sz="4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512" y="116632"/>
            <a:ext cx="9144000" cy="115416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3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A.M. </a:t>
            </a:r>
            <a:r>
              <a:rPr lang="en-US" sz="23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Baldin</a:t>
            </a:r>
            <a:r>
              <a:rPr lang="en-US" sz="23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A.I. </a:t>
            </a:r>
            <a:r>
              <a:rPr lang="en-US" sz="23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Malakhov</a:t>
            </a:r>
            <a:r>
              <a:rPr lang="en-US" sz="23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Relativistic </a:t>
            </a: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Multiparticle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Processes in the Central Rapidity Region at </a:t>
            </a:r>
            <a:r>
              <a:rPr lang="en-US" sz="23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Asimptotically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High Energies. JINR </a:t>
            </a:r>
            <a:r>
              <a:rPr lang="en-US" sz="23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Rapid Communications, 1 [87]-98 (1998) </a:t>
            </a:r>
            <a:r>
              <a:rPr lang="en-US" sz="23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5-12.</a:t>
            </a:r>
            <a:endParaRPr lang="ru-RU" sz="23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472" y="2895327"/>
            <a:ext cx="2363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Similarity Parameter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1800" y="2708920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</a:rPr>
              <a:t>Rapidity of interacting nuclei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830251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Part of the transferred</a:t>
            </a:r>
          </a:p>
          <a:p>
            <a:pPr algn="ctr"/>
            <a:r>
              <a:rPr lang="en-US" sz="2000" b="1" dirty="0">
                <a:solidFill>
                  <a:srgbClr val="7030A0"/>
                </a:solidFill>
              </a:rPr>
              <a:t>four-momentum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5733256"/>
            <a:ext cx="49989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(</a:t>
            </a:r>
            <a:r>
              <a:rPr lang="en-US" sz="2800" b="1" dirty="0"/>
              <a:t>The </a:t>
            </a:r>
            <a:r>
              <a:rPr lang="en-US" sz="2800" b="1" dirty="0" err="1"/>
              <a:t>Baldin-Malakhov</a:t>
            </a:r>
            <a:r>
              <a:rPr lang="en-US" sz="2800" b="1" dirty="0"/>
              <a:t> equation</a:t>
            </a:r>
            <a:r>
              <a:rPr lang="ru-RU" sz="2800" b="1" dirty="0"/>
              <a:t>)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1115616" y="3284984"/>
            <a:ext cx="144016" cy="50405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275856" y="3501008"/>
            <a:ext cx="288032" cy="28803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1763688" y="4365104"/>
            <a:ext cx="288032" cy="576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51520" y="134076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/>
              <a:t>An analytical solution has been obtained for the similarity parameter in the central rapidity  region (</a:t>
            </a:r>
            <a:r>
              <a:rPr lang="en-US" sz="2000" b="1" i="1" dirty="0" smtClean="0"/>
              <a:t>y</a:t>
            </a:r>
            <a:r>
              <a:rPr lang="en-US" sz="2000" b="1" dirty="0" smtClean="0"/>
              <a:t> =0):</a:t>
            </a:r>
            <a:endParaRPr lang="ru-RU" sz="2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2564904"/>
            <a:ext cx="4680520" cy="2952328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96753"/>
            <a:ext cx="83529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 In the mid-rapidity region (y=0, y is the rapidity of particle 1) the analytical form for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П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was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found:</a:t>
            </a:r>
          </a:p>
          <a:p>
            <a:endParaRPr lang="en-US" sz="2400" b="1" i="1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  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this case 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400" b="1" i="1" baseline="-25000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400" b="1" i="1" baseline="-25000" dirty="0">
                <a:latin typeface="Arial" pitchFamily="34" charset="0"/>
                <a:cs typeface="Arial" pitchFamily="34" charset="0"/>
              </a:rPr>
              <a:t>II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are equal to each other: 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400" i="1" baseline="-25000" dirty="0">
                <a:latin typeface="Arial" pitchFamily="34" charset="0"/>
                <a:cs typeface="Arial" pitchFamily="34" charset="0"/>
              </a:rPr>
              <a:t>I 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400" b="1" i="1" baseline="-25000" dirty="0">
                <a:latin typeface="Arial" pitchFamily="34" charset="0"/>
                <a:cs typeface="Arial" pitchFamily="34" charset="0"/>
              </a:rPr>
              <a:t>II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3600" b="1" i="1" dirty="0">
                <a:latin typeface="Arial" pitchFamily="34" charset="0"/>
                <a:cs typeface="Arial" pitchFamily="34" charset="0"/>
              </a:rPr>
              <a:t>N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 = [1 + (1 +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Ф</a:t>
            </a:r>
            <a:r>
              <a:rPr lang="ru-RU" sz="3600" b="1" baseline="-25000" dirty="0">
                <a:latin typeface="Arial" pitchFamily="34" charset="0"/>
                <a:cs typeface="Arial" pitchFamily="34" charset="0"/>
              </a:rPr>
              <a:t>М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 /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Ф</a:t>
            </a:r>
            <a:r>
              <a:rPr lang="pt-BR" sz="36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)</a:t>
            </a:r>
            <a:r>
              <a:rPr lang="pt-BR" sz="3600" b="1" baseline="30000" dirty="0">
                <a:latin typeface="Arial" pitchFamily="34" charset="0"/>
                <a:cs typeface="Arial" pitchFamily="34" charset="0"/>
              </a:rPr>
              <a:t>1/2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]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Ф,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where</a:t>
            </a: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Ф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m</a:t>
            </a:r>
            <a:r>
              <a:rPr lang="ru-RU" sz="36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en-US" sz="3600" b="1" baseline="-25000" dirty="0">
                <a:latin typeface="Arial" pitchFamily="34" charset="0"/>
                <a:cs typeface="Arial" pitchFamily="34" charset="0"/>
              </a:rPr>
              <a:t>t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chY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+M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)/2m</a:t>
            </a:r>
            <a:r>
              <a:rPr lang="en-US" sz="3600" b="1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sh</a:t>
            </a:r>
            <a:r>
              <a:rPr lang="en-US" sz="36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Y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Ф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м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= (M</a:t>
            </a:r>
            <a:r>
              <a:rPr lang="en-US" sz="36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− m</a:t>
            </a:r>
            <a:r>
              <a:rPr lang="en-US" sz="36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6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/(4m</a:t>
            </a:r>
            <a:r>
              <a:rPr lang="en-US" sz="36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600" b="1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· sh</a:t>
            </a:r>
            <a:r>
              <a:rPr lang="en-US" sz="36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Y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  <a:p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1t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= (m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+p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1/2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rapidity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of interacting nuclei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  </a:t>
            </a:r>
            <a:r>
              <a:rPr lang="ru-RU" altLang="ru-RU" sz="2400" dirty="0" smtClean="0">
                <a:solidFill>
                  <a:srgbClr val="660066"/>
                </a:solidFill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87685"/>
            <a:ext cx="58293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572272" y="1988840"/>
            <a:ext cx="22829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/>
              <a:t>П = </a:t>
            </a:r>
            <a:r>
              <a:rPr lang="en-US" sz="4000" b="1" i="1" dirty="0" err="1"/>
              <a:t>N</a:t>
            </a:r>
            <a:r>
              <a:rPr lang="en-US" sz="4000" b="1" dirty="0" err="1"/>
              <a:t>∙ChY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246D-CB39-453C-A535-CA4B9978A51E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7544" y="2708920"/>
            <a:ext cx="806489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tx2">
                    <a:lumMod val="75000"/>
                  </a:schemeClr>
                </a:solidFill>
              </a:rPr>
              <a:t>Ratio of antiparticle to particle yields</a:t>
            </a:r>
            <a:endParaRPr lang="ru-RU" sz="4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522920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Description of the yield ratios of anti-p/p with one value of constant C</a:t>
            </a:r>
            <a:r>
              <a:rPr lang="en-US" sz="24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=0.146 taking into account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(Y) dependences.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88224" y="6381328"/>
            <a:ext cx="2133600" cy="365125"/>
          </a:xfrm>
        </p:spPr>
        <p:txBody>
          <a:bodyPr/>
          <a:lstStyle/>
          <a:p>
            <a:fld id="{A62B4A6C-E332-4C69-9C32-94042515E356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426027" cy="434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B4A6C-E332-4C69-9C32-94042515E356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5581109"/>
            <a:ext cx="84969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A.I. </a:t>
            </a:r>
            <a:r>
              <a:rPr lang="en-US" sz="23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Malakhov</a:t>
            </a:r>
            <a:r>
              <a:rPr lang="en-US" sz="23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and A.A. </a:t>
            </a:r>
            <a:r>
              <a:rPr lang="en-US" sz="23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Zaitsev</a:t>
            </a:r>
            <a:r>
              <a:rPr lang="en-US" sz="23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Journal of Experimental and Theoretical Physics, 2022, Vol. 135, No. 2, pp. 209–214.</a:t>
            </a:r>
            <a:endParaRPr lang="ru-RU" sz="23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268760"/>
            <a:ext cx="2809290" cy="284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806" y="1340769"/>
            <a:ext cx="249501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412776"/>
            <a:ext cx="2497460" cy="254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11560" y="4437112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Description of the yield ratios of anti-d/d, anti-He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/He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with one value of constant C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=0.146.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3369</TotalTime>
  <Words>1661</Words>
  <Application>Microsoft Office PowerPoint</Application>
  <PresentationFormat>Экран (4:3)</PresentationFormat>
  <Paragraphs>156</Paragraphs>
  <Slides>42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Тема Office</vt:lpstr>
      <vt:lpstr>Рисунок</vt:lpstr>
      <vt:lpstr>Точечный рисунок</vt:lpstr>
      <vt:lpstr>Объект упаковщика для оболочки</vt:lpstr>
      <vt:lpstr>Jets and quarks at the NICA collider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СТРУИ И КВАРКИ НА КОЛЛАЙДЕРЕ NICA</dc:title>
  <dc:creator>Малахов</dc:creator>
  <cp:lastModifiedBy>malakhov@jinr.ru</cp:lastModifiedBy>
  <cp:revision>150</cp:revision>
  <dcterms:created xsi:type="dcterms:W3CDTF">2025-02-11T05:23:23Z</dcterms:created>
  <dcterms:modified xsi:type="dcterms:W3CDTF">2025-09-18T18:51:57Z</dcterms:modified>
</cp:coreProperties>
</file>