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66" r:id="rId1"/>
  </p:sldMasterIdLst>
  <p:notesMasterIdLst>
    <p:notesMasterId r:id="rId26"/>
  </p:notesMasterIdLst>
  <p:sldIdLst>
    <p:sldId id="259" r:id="rId2"/>
    <p:sldId id="271" r:id="rId3"/>
    <p:sldId id="327" r:id="rId4"/>
    <p:sldId id="320" r:id="rId5"/>
    <p:sldId id="329" r:id="rId6"/>
    <p:sldId id="290" r:id="rId7"/>
    <p:sldId id="330" r:id="rId8"/>
    <p:sldId id="331" r:id="rId9"/>
    <p:sldId id="332" r:id="rId10"/>
    <p:sldId id="333" r:id="rId11"/>
    <p:sldId id="334" r:id="rId12"/>
    <p:sldId id="335" r:id="rId13"/>
    <p:sldId id="337" r:id="rId14"/>
    <p:sldId id="338" r:id="rId15"/>
    <p:sldId id="316" r:id="rId16"/>
    <p:sldId id="322" r:id="rId17"/>
    <p:sldId id="291" r:id="rId18"/>
    <p:sldId id="339" r:id="rId19"/>
    <p:sldId id="340" r:id="rId20"/>
    <p:sldId id="341" r:id="rId21"/>
    <p:sldId id="342" r:id="rId22"/>
    <p:sldId id="306" r:id="rId23"/>
    <p:sldId id="299" r:id="rId24"/>
    <p:sldId id="321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Neue Haas Grotesk Text Pro" panose="020B0504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8197BC-4862-4482-9C13-BACBA75E3149}">
          <p14:sldIdLst>
            <p14:sldId id="259"/>
            <p14:sldId id="271"/>
            <p14:sldId id="327"/>
            <p14:sldId id="320"/>
            <p14:sldId id="329"/>
            <p14:sldId id="290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16"/>
            <p14:sldId id="322"/>
            <p14:sldId id="291"/>
            <p14:sldId id="339"/>
            <p14:sldId id="340"/>
            <p14:sldId id="341"/>
            <p14:sldId id="342"/>
            <p14:sldId id="306"/>
            <p14:sldId id="29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C14"/>
    <a:srgbClr val="36B34A"/>
    <a:srgbClr val="2FC263"/>
    <a:srgbClr val="25BF5B"/>
    <a:srgbClr val="1A6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8" autoAdjust="0"/>
    <p:restoredTop sz="96395" autoAdjust="0"/>
  </p:normalViewPr>
  <p:slideViewPr>
    <p:cSldViewPr snapToGrid="0">
      <p:cViewPr varScale="1">
        <p:scale>
          <a:sx n="94" d="100"/>
          <a:sy n="94" d="100"/>
        </p:scale>
        <p:origin x="31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492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7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443" y="841772"/>
            <a:ext cx="5691116" cy="1965866"/>
          </a:xfrm>
        </p:spPr>
        <p:txBody>
          <a:bodyPr anchor="b">
            <a:normAutofit/>
          </a:bodyPr>
          <a:lstStyle>
            <a:lvl1pPr algn="ctr">
              <a:defRPr sz="711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443" y="2882782"/>
            <a:ext cx="5691116" cy="106056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812810" indent="0" algn="ctr">
              <a:buNone/>
              <a:defRPr sz="3200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620" userDrawn="1">
          <p15:clr>
            <a:srgbClr val="FBAE40"/>
          </p15:clr>
        </p15:guide>
        <p15:guide id="6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1480"/>
            <a:ext cx="7886700" cy="8491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1260674"/>
            <a:ext cx="7886700" cy="33720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9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26166" y="433873"/>
            <a:ext cx="1535278" cy="4198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33873"/>
            <a:ext cx="6597516" cy="41988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36" y="415212"/>
            <a:ext cx="6204855" cy="3006644"/>
          </a:xfrm>
        </p:spPr>
        <p:txBody>
          <a:bodyPr anchor="t">
            <a:normAutofit/>
          </a:bodyPr>
          <a:lstStyle>
            <a:lvl1pPr>
              <a:defRPr sz="9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35" y="3442098"/>
            <a:ext cx="6204855" cy="1038463"/>
          </a:xfrm>
        </p:spPr>
        <p:txBody>
          <a:bodyPr anchor="b">
            <a:normAutofit/>
          </a:bodyPr>
          <a:lstStyle>
            <a:lvl1pPr marL="0" indent="0">
              <a:buNone/>
              <a:defRPr sz="3556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1480"/>
            <a:ext cx="8055864" cy="8491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486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547"/>
            <a:ext cx="8059341" cy="8574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64301"/>
            <a:ext cx="3868340" cy="41987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556" b="1" cap="all" baseline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1790171"/>
            <a:ext cx="3868340" cy="2823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4301"/>
            <a:ext cx="3887391" cy="41987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556" b="1" cap="all" baseline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90171"/>
            <a:ext cx="3887392" cy="2823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3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70" y="415212"/>
            <a:ext cx="2696726" cy="1318129"/>
          </a:xfrm>
        </p:spPr>
        <p:txBody>
          <a:bodyPr anchor="t">
            <a:normAutofit/>
          </a:bodyPr>
          <a:lstStyle>
            <a:lvl1pPr>
              <a:defRPr sz="49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031" y="415212"/>
            <a:ext cx="4709806" cy="4114800"/>
          </a:xfrm>
        </p:spPr>
        <p:txBody>
          <a:bodyPr>
            <a:normAutofit/>
          </a:bodyPr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870" y="1733341"/>
            <a:ext cx="2696726" cy="2796671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18338"/>
            <a:ext cx="2696726" cy="1659235"/>
          </a:xfrm>
        </p:spPr>
        <p:txBody>
          <a:bodyPr anchor="t">
            <a:normAutofit/>
          </a:bodyPr>
          <a:lstStyle>
            <a:lvl1pPr>
              <a:defRPr sz="49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797490" y="492827"/>
            <a:ext cx="4862765" cy="4166928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19603"/>
            <a:ext cx="2689190" cy="2575979"/>
          </a:xfrm>
        </p:spPr>
        <p:txBody>
          <a:bodyPr anchor="b"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0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1480"/>
            <a:ext cx="7990184" cy="849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286649"/>
            <a:ext cx="7990184" cy="3445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870" y="4839752"/>
            <a:ext cx="2620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pPr/>
              <a:t>9/18/2025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7391" y="4839752"/>
            <a:ext cx="21040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122" y="4839752"/>
            <a:ext cx="3219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0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620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C77A933-7120-4007-8FC3-3B8FEFF0B217}"/>
              </a:ext>
            </a:extLst>
          </p:cNvPr>
          <p:cNvSpPr txBox="1">
            <a:spLocks/>
          </p:cNvSpPr>
          <p:nvPr/>
        </p:nvSpPr>
        <p:spPr>
          <a:xfrm>
            <a:off x="481606" y="966232"/>
            <a:ext cx="8476247" cy="992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/>
              </a:rPr>
              <a:t>EXACT SOLUTIONS IN KINETIC THEORY OF THE VACUUM PARTICLE PRODUCTION IN SF QED AND GRAPHENE</a:t>
            </a:r>
            <a:endParaRPr lang="ru-RU" sz="2800" dirty="0">
              <a:solidFill>
                <a:srgbClr val="C00000"/>
              </a:solidFill>
              <a:latin typeface="+mn-lt"/>
              <a:cs typeface="Times New Roman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1525114" y="2944077"/>
            <a:ext cx="6329886" cy="3407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en-US" sz="1600" i="1" spc="-1" dirty="0">
                <a:solidFill>
                  <a:schemeClr val="tx1"/>
                </a:solidFill>
                <a:latin typeface="Times New Roman"/>
                <a:cs typeface="Times New Roman"/>
              </a:rPr>
              <a:t>Institute of Physics, Saratov State University, Russia</a:t>
            </a:r>
            <a:endParaRPr lang="ru-RU" sz="1600" i="1" spc="-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1385C-38EE-4270-B400-9E48AB4371DA}"/>
              </a:ext>
            </a:extLst>
          </p:cNvPr>
          <p:cNvSpPr txBox="1"/>
          <p:nvPr/>
        </p:nvSpPr>
        <p:spPr>
          <a:xfrm>
            <a:off x="1315805" y="2033361"/>
            <a:ext cx="6748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V.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Churochkin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V. Dmitriev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pPr algn="ctr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A. Smolyansky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V. A.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Tseryupa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3BF294A3-6B89-4DD3-9E75-680ADE95C4C7}"/>
              </a:ext>
            </a:extLst>
          </p:cNvPr>
          <p:cNvSpPr/>
          <p:nvPr/>
        </p:nvSpPr>
        <p:spPr>
          <a:xfrm>
            <a:off x="1315806" y="4741209"/>
            <a:ext cx="6748504" cy="4022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/>
            <a:r>
              <a:rPr lang="en-US" sz="2000" i="1" spc="-1" dirty="0">
                <a:solidFill>
                  <a:schemeClr val="tx1"/>
                </a:solidFill>
                <a:latin typeface="Times New Roman"/>
                <a:cs typeface="Times New Roman"/>
              </a:rPr>
              <a:t>DUBNA, 15 – 20 September 2025.</a:t>
            </a:r>
            <a:endParaRPr lang="ru-RU" sz="2000" i="1" spc="-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22518BC8-7656-4626-B62B-B9AC268FF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9347"/>
              </p:ext>
            </p:extLst>
          </p:nvPr>
        </p:nvGraphicFramePr>
        <p:xfrm>
          <a:off x="7841383" y="1790320"/>
          <a:ext cx="912373" cy="105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r:id="rId4" imgW="2072880" imgH="2406240" progId="">
                  <p:embed/>
                </p:oleObj>
              </mc:Choice>
              <mc:Fallback>
                <p:oleObj r:id="rId4" imgW="2072880" imgH="2406240" progId="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383" y="1790320"/>
                        <a:ext cx="912373" cy="1051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AB119F-E893-479E-9647-347D4A15A66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4" y="1790320"/>
            <a:ext cx="1023522" cy="10235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A9651D-F4FB-41D7-9220-7BBDA0860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62" y="3497017"/>
            <a:ext cx="8535591" cy="1143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</a:t>
            </a:r>
            <a:r>
              <a:rPr lang="en-US" u="sng" dirty="0" err="1"/>
              <a:t>Bogoliubov</a:t>
            </a:r>
            <a:r>
              <a:rPr lang="en-US" u="sng" dirty="0"/>
              <a:t> transformation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3996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 from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-representation to the adiabatic number representation with time-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creation and annihilation operators of the electrons and holes                                  defined on time-dependent vacuum state                                 perform with help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Bogoliubov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transformation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condition 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820B4-8616-453D-87C1-8B5CF1B8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177" y="1771650"/>
            <a:ext cx="2524125" cy="38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D21A8E-5E3C-4F3F-A5CB-CE20D6F8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17" y="2223375"/>
            <a:ext cx="2600325" cy="381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EC8CC4-F451-4CF0-AECF-78497252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165" y="3305930"/>
            <a:ext cx="3638550" cy="7524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AF3DE-A089-427C-A570-2BC4A40C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4240797"/>
            <a:ext cx="2419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7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0B9814-4C0D-4432-895F-E93F02A2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90" y="3320879"/>
            <a:ext cx="3648075" cy="6000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Hamiltonian diagonalization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38336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 to the quasiparticle representation (QPR) based on diagonalization of the Hamiltonian in the adiabatic number representation. It brings to the condition in the form of the quadratic equation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identity                              one obtains the spectral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Density                                              Finally, the relation with the sign «+», corresponding to the asymptotic  brings to the Hamiltonian in QPR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E48C7E-6F86-431D-AA7E-630E9F1B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65" y="2112327"/>
            <a:ext cx="5010150" cy="695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D8FFD1-4DBA-482C-8347-738E7D6E5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15" y="2705975"/>
            <a:ext cx="2381250" cy="6953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D5152-0EFD-4BB2-B126-C6A45216A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708" y="4160573"/>
            <a:ext cx="50482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0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Exact solutions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4334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Exact solutions of the primordial problem can be obtained now by means of the equalization of the distribution function 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-state and the special density            in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-state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assumed that the asymptotic solutions 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oscillator  Eq. are well known for different fields models.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79FFEA-F9AA-44C4-8020-6DCE01D0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135" y="2522947"/>
            <a:ext cx="809625" cy="352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41CA44-0393-4929-927A-674ABCC6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22" y="2934102"/>
            <a:ext cx="5934075" cy="11906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FCE08A-61B0-4276-9055-38C16EB48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20" y="1892858"/>
            <a:ext cx="4733925" cy="4762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CD26A2-7C3D-46BA-916D-222E82A4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746" y="4163306"/>
            <a:ext cx="24955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4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Dynamics in QPR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4334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Acting by analogy with SFQED we obtain the equations of motion of the Heisenberg type 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definite correspondence exists between the dynamical description of the system in the algebraic space F of the creation and annihilation operators in the ANR and in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Bogoliubov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space B of the canonical transformation coefficients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465C2-450E-4AA2-B8C3-33311D6F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1238250"/>
            <a:ext cx="4562475" cy="133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787261-95EF-4993-BB99-79E91945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81" y="2363694"/>
            <a:ext cx="2638425" cy="733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6FC6D6-BA89-49B5-B6F1-62B45950B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58" y="2350677"/>
            <a:ext cx="30384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6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Kinetic Equation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4334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equations of motion in the F-space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leads to the basic KE in the integrodifferential form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equivalent system of three ODEs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7C204F-A5AC-4AE2-BB9D-1B6A2662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08" y="1378902"/>
            <a:ext cx="4181475" cy="638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207A35-75FE-4C55-B27C-DEF61E58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83" y="1388427"/>
            <a:ext cx="4000500" cy="628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4961E5-5EB3-4823-AD46-1C9979498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" y="2459674"/>
            <a:ext cx="6096000" cy="666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995A7C-7027-4ED4-8F84-2A9005269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65" y="3723795"/>
            <a:ext cx="1200150" cy="581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AB489-2B36-4120-9501-65C4DEA16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560" y="3733319"/>
            <a:ext cx="2486025" cy="5619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13D2D9-E427-4389-A376-B72FF8E64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1855" y="3680768"/>
            <a:ext cx="10001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Example</a:t>
            </a:r>
            <a:endParaRPr lang="ru-RU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3B9B5D-4BAC-4BF4-B25D-05CEFD37A880}"/>
                  </a:ext>
                </a:extLst>
              </p:cNvPr>
              <p:cNvSpPr txBox="1"/>
              <p:nvPr/>
            </p:nvSpPr>
            <p:spPr>
              <a:xfrm>
                <a:off x="10159" y="712399"/>
                <a:ext cx="913384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 classical  example:   the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Narozhnyi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Nikishov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field  model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3B9B5D-4BAC-4BF4-B25D-05CEFD37A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" y="712399"/>
                <a:ext cx="9133841" cy="830997"/>
              </a:xfrm>
              <a:prstGeom prst="rect">
                <a:avLst/>
              </a:prstGeom>
              <a:blipFill>
                <a:blip r:embed="rId2"/>
                <a:stretch>
                  <a:fillRect l="-1068" t="-5147" b="-1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8B1889-2FD5-4915-9252-4CBFA89C3B38}"/>
                  </a:ext>
                </a:extLst>
              </p:cNvPr>
              <p:cNvSpPr txBox="1"/>
              <p:nvPr/>
            </p:nvSpPr>
            <p:spPr>
              <a:xfrm>
                <a:off x="101600" y="1625302"/>
                <a:ext cx="9042400" cy="4223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exact solution in Graphene  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Klimchitskaya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Mostepanenko</a:t>
                </a:r>
                <a:r>
                  <a:rPr 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𝐼𝑚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8B1889-2FD5-4915-9252-4CBFA89C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1625302"/>
                <a:ext cx="9042400" cy="4223272"/>
              </a:xfrm>
              <a:prstGeom prst="rect">
                <a:avLst/>
              </a:prstGeom>
              <a:blipFill>
                <a:blip r:embed="rId3"/>
                <a:stretch>
                  <a:fillRect l="-1079" t="-1012" r="-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3A0F7D-CD55-49B2-983B-9AF72F697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5446"/>
            <a:ext cx="9144000" cy="6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1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Example</a:t>
            </a:r>
            <a:endParaRPr lang="ru-RU" u="sng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358E4A-B945-4FEC-8383-758DE74E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8" y="2088649"/>
            <a:ext cx="4108201" cy="3060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E4B81A-1B3F-4BD1-AE9E-395AF2CF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20" y="2109723"/>
            <a:ext cx="3965961" cy="2991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12F4B-8565-4D36-A2BD-A99FA02879B1}"/>
                  </a:ext>
                </a:extLst>
              </p:cNvPr>
              <p:cNvSpPr txBox="1"/>
              <p:nvPr/>
            </p:nvSpPr>
            <p:spPr>
              <a:xfrm>
                <a:off x="0" y="1348480"/>
                <a:ext cx="9144000" cy="42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12F4B-8565-4D36-A2BD-A99FA0287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8480"/>
                <a:ext cx="9144000" cy="429413"/>
              </a:xfrm>
              <a:prstGeom prst="rect">
                <a:avLst/>
              </a:prstGeom>
              <a:blipFill>
                <a:blip r:embed="rId4"/>
                <a:stretch>
                  <a:fillRect l="-267" t="-8451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2CD340-BA41-49D9-B093-4C3C010DC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" y="1225034"/>
            <a:ext cx="8016240" cy="7140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FF37D4-EC36-42E9-B858-392926DBA3EA}"/>
              </a:ext>
            </a:extLst>
          </p:cNvPr>
          <p:cNvSpPr txBox="1"/>
          <p:nvPr/>
        </p:nvSpPr>
        <p:spPr>
          <a:xfrm>
            <a:off x="0" y="7721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Distribution function of electrons in </a:t>
            </a:r>
            <a:r>
              <a:rPr lang="en-US" sz="2000" i="1" dirty="0"/>
              <a:t>out</a:t>
            </a:r>
            <a:r>
              <a:rPr lang="en-US" sz="2000" dirty="0"/>
              <a:t>-state  </a:t>
            </a:r>
            <a:r>
              <a:rPr lang="en-US" sz="1800" dirty="0"/>
              <a:t>(as function of electron momentum)</a:t>
            </a:r>
            <a:r>
              <a:rPr lang="en-US" sz="2000" dirty="0"/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367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06368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3. Direct diagonalization method (DDM)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0953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The alternative approaches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in the kinetic theory of particle vacuum production  are consequences of some unobvious assumptions of ESM. </a:t>
            </a:r>
            <a:r>
              <a:rPr lang="en-US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[Schubert, Li et al].</a:t>
            </a:r>
          </a:p>
          <a:p>
            <a:pPr marL="0" indent="0">
              <a:buNone/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DDM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is an essentially independent approach in the strong field kinetics which leads to the canonical KE.</a:t>
            </a: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DDM was introduced in </a:t>
            </a:r>
            <a:r>
              <a:rPr lang="en-US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[Dora, Meisner]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for description of the graphene conductivity in the non-analytical domain.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Then the method was used for construction of the strong field kinetic theory (SF KT) in the graphene in the work </a:t>
            </a:r>
            <a:r>
              <a:rPr lang="en-US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1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Blaschke</a:t>
            </a:r>
            <a:r>
              <a:rPr lang="en-US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Dmitriev, Smolyansky et. al]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84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06368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3. DDM. Plane wave decomposition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09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Hamiltonian function in the graphene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                      The plane wave decomposition of the spinor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translates the Hamiltonian in the momentum representation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A7AAFF-A913-4C68-81FC-BCB4EC349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10" y="1500187"/>
            <a:ext cx="3848100" cy="619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875A4F-2E13-4E4A-9B35-40F6D3F0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23" y="2545657"/>
            <a:ext cx="1980952" cy="4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77BFF-DF40-4DE4-827F-5A0A5687A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210" y="3526793"/>
            <a:ext cx="3467100" cy="609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1A5685-A9EF-4116-BBC8-13833FF7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4146379"/>
            <a:ext cx="1714500" cy="466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1BE49D-FC65-414C-B287-A6414CDDF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613" y="2513870"/>
            <a:ext cx="4333333" cy="6190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B809BB-4AF5-4A05-996A-11874E98C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587" y="2086070"/>
            <a:ext cx="1676190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06368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3. DDM. Diagonalization 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09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this stage it is proposed to fulfil diagonalization of the matrix .        by means of the unitary transformation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structure of r.h.s. of this equation is postulated. Then it can to find this unitary transformation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92E8D6-975C-4607-87B1-CCBA6BA2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9" y="1918941"/>
            <a:ext cx="4085714" cy="4380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7BCF78-A8DF-4C52-A267-76C5BE4A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9" y="1443989"/>
            <a:ext cx="714375" cy="342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725FAD-EC8A-404B-9406-573DF349F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20" y="1826176"/>
            <a:ext cx="2286000" cy="5524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E4E8C0-9191-420E-8C73-660C61D15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805" y="3423725"/>
            <a:ext cx="5314950" cy="8477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CB9EBE-34A9-4A4B-B491-3AE700B4E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568" y="4105224"/>
            <a:ext cx="18954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788670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Contents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09536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Preamble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Solution Method (ESM)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Diagonalization Method (DDM)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3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06368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3. DDM. Energy sign</a:t>
            </a:r>
            <a:endParaRPr lang="ru-RU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B8D346-E6E2-4CB5-81CE-966C3AFE31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920" y="873842"/>
                <a:ext cx="8793726" cy="426965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Now it can write the equation of motion in QPR</a:t>
                </a: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total Hamiltonian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us mark that this allows to separate the states with the positive and negative energy and establishes the correspondence of the spinor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energy sign: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(see the analogy with the standard approach of ESM, where the helicity marks the states with the definite energy).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B8D346-E6E2-4CB5-81CE-966C3AFE31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920" y="873842"/>
                <a:ext cx="8793726" cy="4269658"/>
              </a:xfrm>
              <a:blipFill>
                <a:blip r:embed="rId2"/>
                <a:stretch>
                  <a:fillRect l="-1040" t="-856" r="-1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146D14-9923-44EF-88BC-6D3B6B893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07" y="1397726"/>
            <a:ext cx="4086225" cy="45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3C1640-0008-4822-852F-CCB335DA7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80" y="1869675"/>
            <a:ext cx="3429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91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79372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3. DDM. Occupation number representation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269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remark permits to introduce the dependent occupation number representation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corresponding orthonormalized eigenfunction system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is analogue of solution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quadrical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Eq. It leads to the standard form of the field operator and the Hamiltonian ESM, supplemented by the system of the anticommutation relations.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126BDB-E2DB-4BD9-B92B-2F51ADF3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77" y="1838325"/>
            <a:ext cx="7172325" cy="73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6EF25-CFFE-4083-95DE-DB06CE69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05" y="3008671"/>
            <a:ext cx="27241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320054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4. Summary</a:t>
            </a:r>
            <a:endParaRPr lang="ru-RU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EB86B429-8557-4434-9D64-0DF475DB5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849063"/>
                <a:ext cx="8808721" cy="400206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ESM the observable physical quantities are constructed as the averaged values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𝑑𝑝</m:t>
                            </m:r>
                          </m:e>
                        </m:d>
                      </m:e>
                    </m:nary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distribution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obtained without of KE.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DDM is an alternative method of KEs derivation independent of ESM. This approach brings to the canonical KEs.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DDM is very effective instrument for construction of the strong field kinetic theories of some  new quantum field models with nonanalyticity domains.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EB86B429-8557-4434-9D64-0DF475DB5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849063"/>
                <a:ext cx="8808721" cy="4002069"/>
              </a:xfrm>
              <a:blipFill>
                <a:blip r:embed="rId2"/>
                <a:stretch>
                  <a:fillRect l="-900" t="-9285" r="-1592" b="-8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56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FD45D-3A11-48F0-98F1-3D20849F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ATTENTION !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64796-4B3E-429A-AB8A-EADA2278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2052" name="Picture 4" descr="СГУ им. Н. Г. Чернышевского: история, факультеты, адрес в Саратове">
            <a:extLst>
              <a:ext uri="{FF2B5EF4-FFF2-40B4-BE49-F238E27FC236}">
                <a16:creationId xmlns:a16="http://schemas.microsoft.com/office/drawing/2014/main" id="{EEC26F97-9F7A-442D-9E1C-5D93B45AEA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83" y="1326981"/>
            <a:ext cx="488183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68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64796-4B3E-429A-AB8A-EADA2278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A9B5E60-E330-4905-9F16-89913D8E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320054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References</a:t>
            </a:r>
            <a:endParaRPr lang="ru-RU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E243A-AAAE-4FE7-9F51-8099372C79CD}"/>
              </a:ext>
            </a:extLst>
          </p:cNvPr>
          <p:cNvSpPr txBox="1"/>
          <p:nvPr/>
        </p:nvSpPr>
        <p:spPr>
          <a:xfrm>
            <a:off x="0" y="9474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800" dirty="0"/>
              <a:t>J. Schwinger. Phys. Rev., 82, 664,  </a:t>
            </a:r>
            <a:r>
              <a:rPr lang="en-US" sz="1800" b="1" dirty="0"/>
              <a:t>1951</a:t>
            </a:r>
            <a:r>
              <a:rPr lang="en-US" sz="1800" dirty="0"/>
              <a:t>.</a:t>
            </a:r>
          </a:p>
          <a:p>
            <a:pPr marL="457200" indent="-457200">
              <a:buAutoNum type="arabicPeriod"/>
            </a:pP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F291E-DB36-4B49-821E-99A714F42AF9}"/>
              </a:ext>
            </a:extLst>
          </p:cNvPr>
          <p:cNvSpPr txBox="1"/>
          <p:nvPr/>
        </p:nvSpPr>
        <p:spPr>
          <a:xfrm>
            <a:off x="0" y="2774314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4.    B. Dora, R. </a:t>
            </a:r>
            <a:r>
              <a:rPr lang="en-US" sz="1800" dirty="0" err="1"/>
              <a:t>Moessner</a:t>
            </a:r>
            <a:r>
              <a:rPr lang="en-US" sz="1800" dirty="0"/>
              <a:t>. Phys Rev. B, 81, 165431,  </a:t>
            </a:r>
            <a:r>
              <a:rPr lang="en-US" sz="1800" b="1" dirty="0"/>
              <a:t>2010</a:t>
            </a:r>
            <a:r>
              <a:rPr lang="en-US" sz="18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0FF8D-B7C0-48CB-B932-D3C51F2EF973}"/>
              </a:ext>
            </a:extLst>
          </p:cNvPr>
          <p:cNvSpPr txBox="1"/>
          <p:nvPr/>
        </p:nvSpPr>
        <p:spPr>
          <a:xfrm>
            <a:off x="-1" y="320106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5.    G.L. </a:t>
            </a:r>
            <a:r>
              <a:rPr lang="en-US" sz="1800" dirty="0" err="1"/>
              <a:t>Klimchitskaya</a:t>
            </a:r>
            <a:r>
              <a:rPr lang="en-US" sz="1800" dirty="0"/>
              <a:t>, V.M. </a:t>
            </a:r>
            <a:r>
              <a:rPr lang="en-US" sz="1800" dirty="0" err="1"/>
              <a:t>Mostepanenko</a:t>
            </a:r>
            <a:r>
              <a:rPr lang="en-US" sz="1800" dirty="0"/>
              <a:t>.  Creation of quasiparticles in graphene by a time-dependent electric field</a:t>
            </a:r>
            <a:r>
              <a:rPr lang="en-US" sz="1800"/>
              <a:t>. </a:t>
            </a:r>
            <a:r>
              <a:rPr lang="en-US" sz="1800" dirty="0"/>
              <a:t> </a:t>
            </a:r>
            <a:r>
              <a:rPr lang="en-US" sz="1800"/>
              <a:t>Phys</a:t>
            </a:r>
            <a:r>
              <a:rPr lang="en-US" sz="1800" dirty="0"/>
              <a:t>. Rev. D 87, 125011,  </a:t>
            </a:r>
            <a:r>
              <a:rPr lang="en-US" sz="1800" b="1" dirty="0"/>
              <a:t>2013</a:t>
            </a:r>
            <a:r>
              <a:rPr lang="en-US" sz="1800" dirty="0"/>
              <a:t>.</a:t>
            </a:r>
            <a:endParaRPr lang="ru-RU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DCAC43-252B-4D8B-AEEE-DEFEAC881CD6}"/>
              </a:ext>
            </a:extLst>
          </p:cNvPr>
          <p:cNvSpPr txBox="1"/>
          <p:nvPr/>
        </p:nvSpPr>
        <p:spPr>
          <a:xfrm>
            <a:off x="0" y="13732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2.    A.I. </a:t>
            </a:r>
            <a:r>
              <a:rPr lang="en-US" sz="1800" dirty="0" err="1"/>
              <a:t>Nikishov</a:t>
            </a:r>
            <a:r>
              <a:rPr lang="en-US" sz="1800" dirty="0"/>
              <a:t>.  Problems of the external field in Quantum Electrodynamics.  QED   phenomena in an intense field.  In Proceedings of the Lebedev Phys. Inst, </a:t>
            </a:r>
            <a:r>
              <a:rPr lang="en-US" sz="1800" b="1" dirty="0"/>
              <a:t>1979</a:t>
            </a:r>
            <a:r>
              <a:rPr lang="en-US" sz="18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2609E-20B3-4E25-844B-C4AEF875C0CE}"/>
              </a:ext>
            </a:extLst>
          </p:cNvPr>
          <p:cNvSpPr txBox="1"/>
          <p:nvPr/>
        </p:nvSpPr>
        <p:spPr>
          <a:xfrm>
            <a:off x="0" y="21068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3.    A.A. </a:t>
            </a:r>
            <a:r>
              <a:rPr lang="en-US" sz="1800" dirty="0" err="1"/>
              <a:t>Grib</a:t>
            </a:r>
            <a:r>
              <a:rPr lang="en-US" sz="1800" dirty="0"/>
              <a:t>,  S.G. </a:t>
            </a:r>
            <a:r>
              <a:rPr lang="en-US" sz="1800" dirty="0" err="1"/>
              <a:t>Mamaev</a:t>
            </a:r>
            <a:r>
              <a:rPr lang="en-US" sz="1800" dirty="0"/>
              <a:t>,  V.M. </a:t>
            </a:r>
            <a:r>
              <a:rPr lang="en-US" sz="1800" dirty="0" err="1"/>
              <a:t>Mostepanenko</a:t>
            </a:r>
            <a:r>
              <a:rPr lang="en-US" sz="1800" dirty="0"/>
              <a:t>.  Vacuum Quantum Effects in Strong External Fields,  </a:t>
            </a:r>
            <a:r>
              <a:rPr lang="en-US" sz="1800" b="1" dirty="0"/>
              <a:t>1994</a:t>
            </a:r>
            <a:r>
              <a:rPr lang="en-US" sz="1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A47CE-7DC7-481D-BEEF-FFCFD1035A80}"/>
              </a:ext>
            </a:extLst>
          </p:cNvPr>
          <p:cNvSpPr txBox="1"/>
          <p:nvPr/>
        </p:nvSpPr>
        <p:spPr>
          <a:xfrm>
            <a:off x="-1" y="387249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6.    Z.L. Li,  Y.J. Li.  Nonadiabatic quantum </a:t>
            </a:r>
            <a:r>
              <a:rPr lang="en-US" sz="1800" dirty="0" err="1"/>
              <a:t>Vlasov</a:t>
            </a:r>
            <a:r>
              <a:rPr lang="en-US" sz="1800" dirty="0"/>
              <a:t> equation in spinor QED.  Physical Review D 110, 116029,  </a:t>
            </a:r>
            <a:r>
              <a:rPr lang="en-US" sz="1800" b="1" dirty="0"/>
              <a:t>2024</a:t>
            </a:r>
            <a:r>
              <a:rPr lang="en-US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8659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788670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1. Preamble</a:t>
            </a:r>
            <a:endParaRPr lang="ru-RU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B8D346-E6E2-4CB5-81CE-966C3AFE31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920" y="873842"/>
                <a:ext cx="8793726" cy="409536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Vacuum particle production under action of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quasiclassical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(external) fields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Field QED 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(SF QED):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π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6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trike="sngStrik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V/cm    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[Schwinger]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Graphene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0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[Klimchitskaya –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Mostepanenko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QCD: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[Yesterday (Maximal Abelian Projection)]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 nonequilibrium  states  /  Nonperturbative  methods.</a:t>
                </a:r>
              </a:p>
              <a:p>
                <a:pPr marL="0" indent="0">
                  <a:buNone/>
                </a:pPr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nonperturbative approaches:</a:t>
                </a:r>
              </a:p>
              <a:p>
                <a:pPr marL="457200" indent="-457200">
                  <a:buAutoNum type="arabicParenR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  Solution  Method -&gt; KE</a:t>
                </a:r>
              </a:p>
              <a:p>
                <a:pPr marL="457200" indent="-457200">
                  <a:buAutoNum type="arabicParenR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 Diagonalization  Method -&gt;KE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B8D346-E6E2-4CB5-81CE-966C3AFE31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920" y="873842"/>
                <a:ext cx="8793726" cy="4095366"/>
              </a:xfrm>
              <a:blipFill>
                <a:blip r:embed="rId2"/>
                <a:stretch>
                  <a:fillRect l="-901" t="-744"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80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788670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1. Preamble. Common Scheme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09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 Solution  Method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 Diagonalization  Method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17379-AC93-4343-AF13-B9FABDB1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89"/>
            <a:ext cx="9144000" cy="6997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941CAA-DA3E-4AF4-9033-40496BF9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8" y="1510860"/>
            <a:ext cx="7809524" cy="1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7886700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1. Preamble. Graphene. Dirac Equation 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73842"/>
            <a:ext cx="8793726" cy="4095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Graphene in the space homogeneous time-dependent electric ﬁeld described by the vector potential</a:t>
            </a:r>
          </a:p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Dirac Equation</a:t>
            </a:r>
          </a:p>
          <a:p>
            <a:pPr marL="0" indent="0">
              <a:buNone/>
            </a:pPr>
            <a:endParaRPr 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                    - Fermi velocity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are the Pauli matrices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07BAC2-EB4B-4E24-80EA-F9F424850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1" y="1468616"/>
            <a:ext cx="3810000" cy="4933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5F856E-E4BF-4BB5-9BE6-5BBA7955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620" y="1949171"/>
            <a:ext cx="5698761" cy="1006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BD155D-2077-44C6-B314-872C21D0C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245" y="3198872"/>
            <a:ext cx="3354225" cy="5348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91AA1-8C61-455C-9F5D-528336217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85" y="3893932"/>
            <a:ext cx="401638" cy="3757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30969-2C5A-46A2-BC59-47E37F40F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649" y="3769350"/>
            <a:ext cx="3895972" cy="9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5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</a:t>
            </a:r>
            <a:r>
              <a:rPr lang="en-US" u="sng" dirty="0" err="1"/>
              <a:t>Quadrical</a:t>
            </a:r>
            <a:r>
              <a:rPr lang="en-US" u="sng" dirty="0"/>
              <a:t> procedure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4159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corresponding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quadrical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equation allows the complete separation of variables and leads to the next set of particular solutions of the equation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and      are the eigenvalue and eigenmatrix of the spectral problem                         where             is helicity and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9A659-2FFC-4C38-8E1D-1EC12FF0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77" y="2176463"/>
            <a:ext cx="6142412" cy="7893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5AD30-DE7F-4421-98C0-4478D91B2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70"/>
          <a:stretch/>
        </p:blipFill>
        <p:spPr>
          <a:xfrm>
            <a:off x="1245234" y="2889339"/>
            <a:ext cx="4450501" cy="436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0843F7-B8B0-4BC6-AB8A-082E45DF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4" y="3511232"/>
            <a:ext cx="285750" cy="295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A313B6-65AF-44C6-8D77-E7628068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827" y="3499389"/>
            <a:ext cx="400686" cy="3585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7F57D8-1C7C-4E91-BD75-4AEDA7A81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513" y="3857898"/>
            <a:ext cx="1851944" cy="4659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39ED25-8895-496C-AAE1-2964C9778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428" y="3904693"/>
            <a:ext cx="845408" cy="3723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83C5AA-6F31-460C-AF72-3B24784AC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4" y="4389894"/>
            <a:ext cx="7523217" cy="5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Oscillator equation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4159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function            obeys following oscillator equation with depending on time complex-valued frequency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quasienergy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avoid  overdetermination  of solutions with fixed helicity and separated positive and negative energy states we replace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47B12A-1F61-4E71-961E-9ED7EF418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54" y="921766"/>
            <a:ext cx="895985" cy="3583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3EE533-BF97-4734-A07B-17987CCA7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57" y="1789430"/>
            <a:ext cx="5114925" cy="60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987AFC-ABD4-43B7-819B-25EFFD2A1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915" y="2441575"/>
            <a:ext cx="3219450" cy="4667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CC15C8-7CB7-41B5-A663-0C100D77E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21" y="3981604"/>
            <a:ext cx="2342199" cy="3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H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elicity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383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Asymptotic behavior               of oscillator Eq. solution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result, in the asymptotic limit, the helicity    simultaneously defines a state with either positive            or negative            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09DADA-2BBC-46A2-9A0D-B63163E5C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975360"/>
            <a:ext cx="1058155" cy="2720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FB2193-4F0F-405D-94D8-314DD9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9" y="1413347"/>
            <a:ext cx="2667000" cy="676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53A573-295C-4E3D-A083-349ACF22C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960" y="1335279"/>
            <a:ext cx="3371850" cy="628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6D4648-A88F-4E65-AEAC-C9D4215F2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687" y="2061113"/>
            <a:ext cx="3933825" cy="4286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D75403-B1F3-45A8-BAD4-68BDE4DF7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155" y="2726295"/>
            <a:ext cx="171450" cy="2190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7708E06-432B-4F89-8818-767ACCABC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885" y="3039359"/>
            <a:ext cx="838200" cy="352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89FEE6-6BB9-4196-853D-F23AB6D80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1725" y="3077459"/>
            <a:ext cx="10477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4B8438-B3EB-4218-8EA8-89ABB94B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53" y="3042522"/>
            <a:ext cx="4895694" cy="766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E278B-12D8-433D-81C4-6D2E5701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0" y="174292"/>
            <a:ext cx="8537016" cy="45620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2. ESM. </a:t>
            </a:r>
            <a:r>
              <a:rPr lang="en-US" i="1" u="sng" dirty="0"/>
              <a:t>in-</a:t>
            </a:r>
            <a:r>
              <a:rPr lang="en-US" u="sng" dirty="0"/>
              <a:t>representation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D346-E6E2-4CB5-81CE-966C3AFE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20" y="809470"/>
            <a:ext cx="8793726" cy="38336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occupation number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-representation with time-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creation and annihilation operators of the electrons             and holes        and the stationary vacuum state |0⟩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-representation can be introduced on the basis of the functions           . The corresponding field operator will be equal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Hamiltonian in the momentum representation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E90766-FB8E-4085-89F4-4B13B65F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20016"/>
            <a:ext cx="1066800" cy="3714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40D018-544D-4BF1-A0F2-BD8C1962C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77" y="4172734"/>
            <a:ext cx="7477125" cy="5905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E0AC16-E252-4EFC-BE8B-1F9B6ED18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528" y="1840138"/>
            <a:ext cx="857250" cy="3238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C593A3-CCDB-40A9-BA89-3FD96F223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296" y="1792539"/>
            <a:ext cx="800000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054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1274</Words>
  <Application>Microsoft Office PowerPoint</Application>
  <PresentationFormat>Экран (16:9)</PresentationFormat>
  <Paragraphs>140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Cambria Math</vt:lpstr>
      <vt:lpstr>Arial</vt:lpstr>
      <vt:lpstr>Neue Haas Grotesk Text Pro</vt:lpstr>
      <vt:lpstr>Times New Roman</vt:lpstr>
      <vt:lpstr>VanillaVTI</vt:lpstr>
      <vt:lpstr>Презентация PowerPoint</vt:lpstr>
      <vt:lpstr>Contents</vt:lpstr>
      <vt:lpstr>1. Preamble</vt:lpstr>
      <vt:lpstr>1. Preamble. Common Scheme</vt:lpstr>
      <vt:lpstr>1. Preamble. Graphene. Dirac Equation </vt:lpstr>
      <vt:lpstr>2. ESM. Quadrical procedure</vt:lpstr>
      <vt:lpstr>2. ESM. Oscillator equation</vt:lpstr>
      <vt:lpstr>2. ESM. Helicity</vt:lpstr>
      <vt:lpstr>2. ESM. in-representation</vt:lpstr>
      <vt:lpstr>2. ESM. Bogoliubov transformation</vt:lpstr>
      <vt:lpstr>2. ESM. Hamiltonian diagonalization</vt:lpstr>
      <vt:lpstr>2. ESM. Exact solutions</vt:lpstr>
      <vt:lpstr>2. ESM. Dynamics in QPR</vt:lpstr>
      <vt:lpstr>2. ESM. Kinetic Equation</vt:lpstr>
      <vt:lpstr>2. ESM. Example</vt:lpstr>
      <vt:lpstr>2. ESM. Example</vt:lpstr>
      <vt:lpstr>3. Direct diagonalization method (DDM)</vt:lpstr>
      <vt:lpstr>3. DDM. Plane wave decomposition</vt:lpstr>
      <vt:lpstr>3. DDM. Diagonalization </vt:lpstr>
      <vt:lpstr>3. DDM. Energy sign</vt:lpstr>
      <vt:lpstr>3. DDM. Occupation number representation</vt:lpstr>
      <vt:lpstr>4. Summary</vt:lpstr>
      <vt:lpstr>THANK YOU FOR ATTENTION 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Undergd</dc:creator>
  <cp:lastModifiedBy>Buddha</cp:lastModifiedBy>
  <cp:revision>1570</cp:revision>
  <dcterms:modified xsi:type="dcterms:W3CDTF">2025-09-19T00:28:44Z</dcterms:modified>
</cp:coreProperties>
</file>