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61"/>
  </p:notesMasterIdLst>
  <p:sldIdLst>
    <p:sldId id="489" r:id="rId3"/>
    <p:sldId id="505" r:id="rId4"/>
    <p:sldId id="504" r:id="rId5"/>
    <p:sldId id="506" r:id="rId6"/>
    <p:sldId id="507" r:id="rId7"/>
    <p:sldId id="420" r:id="rId8"/>
    <p:sldId id="508" r:id="rId9"/>
    <p:sldId id="511" r:id="rId10"/>
    <p:sldId id="562" r:id="rId11"/>
    <p:sldId id="566" r:id="rId12"/>
    <p:sldId id="428" r:id="rId13"/>
    <p:sldId id="431" r:id="rId14"/>
    <p:sldId id="521" r:id="rId15"/>
    <p:sldId id="561" r:id="rId16"/>
    <p:sldId id="560" r:id="rId17"/>
    <p:sldId id="429" r:id="rId18"/>
    <p:sldId id="407" r:id="rId19"/>
    <p:sldId id="470" r:id="rId20"/>
    <p:sldId id="514" r:id="rId21"/>
    <p:sldId id="556" r:id="rId22"/>
    <p:sldId id="539" r:id="rId23"/>
    <p:sldId id="540" r:id="rId24"/>
    <p:sldId id="557" r:id="rId25"/>
    <p:sldId id="402" r:id="rId26"/>
    <p:sldId id="567" r:id="rId27"/>
    <p:sldId id="559" r:id="rId28"/>
    <p:sldId id="541" r:id="rId29"/>
    <p:sldId id="568" r:id="rId30"/>
    <p:sldId id="569" r:id="rId31"/>
    <p:sldId id="570" r:id="rId32"/>
    <p:sldId id="564" r:id="rId33"/>
    <p:sldId id="571" r:id="rId34"/>
    <p:sldId id="572" r:id="rId35"/>
    <p:sldId id="558" r:id="rId36"/>
    <p:sldId id="543" r:id="rId37"/>
    <p:sldId id="544" r:id="rId38"/>
    <p:sldId id="555" r:id="rId39"/>
    <p:sldId id="545" r:id="rId40"/>
    <p:sldId id="546" r:id="rId41"/>
    <p:sldId id="549" r:id="rId42"/>
    <p:sldId id="337" r:id="rId43"/>
    <p:sldId id="550" r:id="rId44"/>
    <p:sldId id="551" r:id="rId45"/>
    <p:sldId id="552" r:id="rId46"/>
    <p:sldId id="553" r:id="rId47"/>
    <p:sldId id="554" r:id="rId48"/>
    <p:sldId id="519" r:id="rId49"/>
    <p:sldId id="528" r:id="rId50"/>
    <p:sldId id="512" r:id="rId51"/>
    <p:sldId id="409" r:id="rId52"/>
    <p:sldId id="534" r:id="rId53"/>
    <p:sldId id="537" r:id="rId54"/>
    <p:sldId id="538" r:id="rId55"/>
    <p:sldId id="448" r:id="rId56"/>
    <p:sldId id="449" r:id="rId57"/>
    <p:sldId id="452" r:id="rId58"/>
    <p:sldId id="436" r:id="rId59"/>
    <p:sldId id="391" r:id="rId6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4" autoAdjust="0"/>
    <p:restoredTop sz="94660"/>
  </p:normalViewPr>
  <p:slideViewPr>
    <p:cSldViewPr snapToGrid="0">
      <p:cViewPr varScale="1">
        <p:scale>
          <a:sx n="71" d="100"/>
          <a:sy n="71" d="100"/>
        </p:scale>
        <p:origin x="72"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Лист1!$G$5</c:f>
              <c:strCache>
                <c:ptCount val="1"/>
                <c:pt idx="0">
                  <c:v>точка №1</c:v>
                </c:pt>
              </c:strCache>
            </c:strRef>
          </c:tx>
          <c:marker>
            <c:symbol val="none"/>
          </c:marker>
          <c:cat>
            <c:strRef>
              <c:f>Лист1!$E$6:$E$10</c:f>
              <c:strCache>
                <c:ptCount val="5"/>
                <c:pt idx="0">
                  <c:v>нижний полюс</c:v>
                </c:pt>
                <c:pt idx="4">
                  <c:v>верхний полюс</c:v>
                </c:pt>
              </c:strCache>
            </c:strRef>
          </c:cat>
          <c:val>
            <c:numRef>
              <c:f>Лист1!$G$6:$G$10</c:f>
              <c:numCache>
                <c:formatCode>General</c:formatCode>
                <c:ptCount val="5"/>
                <c:pt idx="0">
                  <c:v>1.0900000000000001</c:v>
                </c:pt>
                <c:pt idx="1">
                  <c:v>0.54800000000000004</c:v>
                </c:pt>
                <c:pt idx="2">
                  <c:v>0.46</c:v>
                </c:pt>
                <c:pt idx="3">
                  <c:v>0.52800000000000002</c:v>
                </c:pt>
                <c:pt idx="4">
                  <c:v>0.82</c:v>
                </c:pt>
              </c:numCache>
            </c:numRef>
          </c:val>
          <c:smooth val="0"/>
          <c:extLst>
            <c:ext xmlns:c16="http://schemas.microsoft.com/office/drawing/2014/chart" uri="{C3380CC4-5D6E-409C-BE32-E72D297353CC}">
              <c16:uniqueId val="{00000000-881F-4A0A-A5CD-EE25B3826915}"/>
            </c:ext>
          </c:extLst>
        </c:ser>
        <c:ser>
          <c:idx val="2"/>
          <c:order val="1"/>
          <c:tx>
            <c:strRef>
              <c:f>Лист1!$H$5</c:f>
              <c:strCache>
                <c:ptCount val="1"/>
                <c:pt idx="0">
                  <c:v>точка№2</c:v>
                </c:pt>
              </c:strCache>
            </c:strRef>
          </c:tx>
          <c:marker>
            <c:symbol val="none"/>
          </c:marker>
          <c:cat>
            <c:strRef>
              <c:f>Лист1!$E$6:$E$10</c:f>
              <c:strCache>
                <c:ptCount val="5"/>
                <c:pt idx="0">
                  <c:v>нижний полюс</c:v>
                </c:pt>
                <c:pt idx="4">
                  <c:v>верхний полюс</c:v>
                </c:pt>
              </c:strCache>
            </c:strRef>
          </c:cat>
          <c:val>
            <c:numRef>
              <c:f>Лист1!$H$6:$H$10</c:f>
              <c:numCache>
                <c:formatCode>General</c:formatCode>
                <c:ptCount val="5"/>
                <c:pt idx="0">
                  <c:v>0.96</c:v>
                </c:pt>
                <c:pt idx="1">
                  <c:v>0.625</c:v>
                </c:pt>
                <c:pt idx="2">
                  <c:v>0.55900000000000005</c:v>
                </c:pt>
                <c:pt idx="3">
                  <c:v>0.63</c:v>
                </c:pt>
                <c:pt idx="4">
                  <c:v>0.96</c:v>
                </c:pt>
              </c:numCache>
            </c:numRef>
          </c:val>
          <c:smooth val="0"/>
          <c:extLst>
            <c:ext xmlns:c16="http://schemas.microsoft.com/office/drawing/2014/chart" uri="{C3380CC4-5D6E-409C-BE32-E72D297353CC}">
              <c16:uniqueId val="{00000001-881F-4A0A-A5CD-EE25B3826915}"/>
            </c:ext>
          </c:extLst>
        </c:ser>
        <c:ser>
          <c:idx val="3"/>
          <c:order val="2"/>
          <c:tx>
            <c:strRef>
              <c:f>Лист1!$I$5</c:f>
              <c:strCache>
                <c:ptCount val="1"/>
                <c:pt idx="0">
                  <c:v>точка №3</c:v>
                </c:pt>
              </c:strCache>
            </c:strRef>
          </c:tx>
          <c:marker>
            <c:symbol val="none"/>
          </c:marker>
          <c:cat>
            <c:strRef>
              <c:f>Лист1!$E$6:$E$10</c:f>
              <c:strCache>
                <c:ptCount val="5"/>
                <c:pt idx="0">
                  <c:v>нижний полюс</c:v>
                </c:pt>
                <c:pt idx="4">
                  <c:v>верхний полюс</c:v>
                </c:pt>
              </c:strCache>
            </c:strRef>
          </c:cat>
          <c:val>
            <c:numRef>
              <c:f>Лист1!$I$6:$I$10</c:f>
              <c:numCache>
                <c:formatCode>General</c:formatCode>
                <c:ptCount val="5"/>
                <c:pt idx="0">
                  <c:v>0.67</c:v>
                </c:pt>
                <c:pt idx="1">
                  <c:v>0.65500000000000003</c:v>
                </c:pt>
                <c:pt idx="2">
                  <c:v>0.66100000000000003</c:v>
                </c:pt>
                <c:pt idx="3">
                  <c:v>0.66900000000000004</c:v>
                </c:pt>
                <c:pt idx="4">
                  <c:v>0.66100000000000003</c:v>
                </c:pt>
              </c:numCache>
            </c:numRef>
          </c:val>
          <c:smooth val="0"/>
          <c:extLst>
            <c:ext xmlns:c16="http://schemas.microsoft.com/office/drawing/2014/chart" uri="{C3380CC4-5D6E-409C-BE32-E72D297353CC}">
              <c16:uniqueId val="{00000002-881F-4A0A-A5CD-EE25B3826915}"/>
            </c:ext>
          </c:extLst>
        </c:ser>
        <c:dLbls>
          <c:showLegendKey val="0"/>
          <c:showVal val="0"/>
          <c:showCatName val="0"/>
          <c:showSerName val="0"/>
          <c:showPercent val="0"/>
          <c:showBubbleSize val="0"/>
        </c:dLbls>
        <c:smooth val="0"/>
        <c:axId val="162931456"/>
        <c:axId val="162932992"/>
      </c:lineChart>
      <c:catAx>
        <c:axId val="162931456"/>
        <c:scaling>
          <c:orientation val="minMax"/>
        </c:scaling>
        <c:delete val="0"/>
        <c:axPos val="b"/>
        <c:numFmt formatCode="General" sourceLinked="1"/>
        <c:majorTickMark val="out"/>
        <c:minorTickMark val="none"/>
        <c:tickLblPos val="nextTo"/>
        <c:crossAx val="162932992"/>
        <c:crosses val="autoZero"/>
        <c:auto val="1"/>
        <c:lblAlgn val="ctr"/>
        <c:lblOffset val="100"/>
        <c:noMultiLvlLbl val="0"/>
      </c:catAx>
      <c:valAx>
        <c:axId val="162932992"/>
        <c:scaling>
          <c:orientation val="minMax"/>
        </c:scaling>
        <c:delete val="0"/>
        <c:axPos val="l"/>
        <c:majorGridlines/>
        <c:numFmt formatCode="General" sourceLinked="1"/>
        <c:majorTickMark val="out"/>
        <c:minorTickMark val="none"/>
        <c:tickLblPos val="nextTo"/>
        <c:crossAx val="162931456"/>
        <c:crosses val="autoZero"/>
        <c:crossBetween val="between"/>
      </c:valAx>
    </c:plotArea>
    <c:legend>
      <c:legendPos val="r"/>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6C18B-9C37-48C2-B00D-D5EF4E2195FB}" type="datetimeFigureOut">
              <a:rPr lang="ru-RU" smtClean="0"/>
              <a:t>17.09.2025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B1FA5-9CCB-4976-B48C-CFC5E8CFB81C}" type="slidenum">
              <a:rPr lang="ru-RU" smtClean="0"/>
              <a:t>‹#›</a:t>
            </a:fld>
            <a:endParaRPr lang="ru-RU"/>
          </a:p>
        </p:txBody>
      </p:sp>
    </p:spTree>
    <p:extLst>
      <p:ext uri="{BB962C8B-B14F-4D97-AF65-F5344CB8AC3E}">
        <p14:creationId xmlns:p14="http://schemas.microsoft.com/office/powerpoint/2010/main" val="368068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a:extLst>
              <a:ext uri="{FF2B5EF4-FFF2-40B4-BE49-F238E27FC236}">
                <a16:creationId xmlns:a16="http://schemas.microsoft.com/office/drawing/2014/main" id="{2DBD0559-380E-16E8-71A6-BCA6CB7C39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73A4E0-5E93-5FD0-8A4F-62030DE75A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B02314-86BA-CE93-D818-54E7EA4A3CA0}"/>
              </a:ext>
            </a:extLst>
          </p:cNvPr>
          <p:cNvSpPr>
            <a:spLocks noGrp="1" noChangeArrowheads="1"/>
          </p:cNvSpPr>
          <p:nvPr>
            <p:ph type="sldNum" sz="quarter" idx="12"/>
          </p:nvPr>
        </p:nvSpPr>
        <p:spPr>
          <a:ln/>
        </p:spPr>
        <p:txBody>
          <a:bodyPr/>
          <a:lstStyle>
            <a:lvl1pPr>
              <a:defRPr/>
            </a:lvl1pPr>
          </a:lstStyle>
          <a:p>
            <a:fld id="{C187BA39-3027-447A-BCA9-B8D5A6003CEB}" type="slidenum">
              <a:rPr lang="en-US" altLang="ru-RU"/>
              <a:pPr/>
              <a:t>‹#›</a:t>
            </a:fld>
            <a:endParaRPr lang="en-US" altLang="ru-RU"/>
          </a:p>
        </p:txBody>
      </p:sp>
    </p:spTree>
    <p:extLst>
      <p:ext uri="{BB962C8B-B14F-4D97-AF65-F5344CB8AC3E}">
        <p14:creationId xmlns:p14="http://schemas.microsoft.com/office/powerpoint/2010/main" val="42404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976FF837-0578-1BBF-B0BC-7F782FF456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C63BDD-A1B5-168B-FC89-01FBAAB64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7919C2-17A4-6F4C-1D74-69BC15D33CC5}"/>
              </a:ext>
            </a:extLst>
          </p:cNvPr>
          <p:cNvSpPr>
            <a:spLocks noGrp="1" noChangeArrowheads="1"/>
          </p:cNvSpPr>
          <p:nvPr>
            <p:ph type="sldNum" sz="quarter" idx="12"/>
          </p:nvPr>
        </p:nvSpPr>
        <p:spPr>
          <a:ln/>
        </p:spPr>
        <p:txBody>
          <a:bodyPr/>
          <a:lstStyle>
            <a:lvl1pPr>
              <a:defRPr/>
            </a:lvl1pPr>
          </a:lstStyle>
          <a:p>
            <a:fld id="{1A18471F-0BFC-43E7-A2C5-9B52B56FB093}" type="slidenum">
              <a:rPr lang="en-US" altLang="ru-RU"/>
              <a:pPr/>
              <a:t>‹#›</a:t>
            </a:fld>
            <a:endParaRPr lang="en-US" altLang="ru-RU"/>
          </a:p>
        </p:txBody>
      </p:sp>
    </p:spTree>
    <p:extLst>
      <p:ext uri="{BB962C8B-B14F-4D97-AF65-F5344CB8AC3E}">
        <p14:creationId xmlns:p14="http://schemas.microsoft.com/office/powerpoint/2010/main" val="358573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19CFA2D7-6F03-68F1-8DC2-12E9D854EC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437DE9-CD37-95FF-2CCB-65F22EA71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DB92B9-FD0F-B63D-FDBF-BD90CAC2C5F2}"/>
              </a:ext>
            </a:extLst>
          </p:cNvPr>
          <p:cNvSpPr>
            <a:spLocks noGrp="1" noChangeArrowheads="1"/>
          </p:cNvSpPr>
          <p:nvPr>
            <p:ph type="sldNum" sz="quarter" idx="12"/>
          </p:nvPr>
        </p:nvSpPr>
        <p:spPr>
          <a:ln/>
        </p:spPr>
        <p:txBody>
          <a:bodyPr/>
          <a:lstStyle>
            <a:lvl1pPr>
              <a:defRPr/>
            </a:lvl1pPr>
          </a:lstStyle>
          <a:p>
            <a:fld id="{80C986A6-1707-416E-9EF4-F3B7142AF8F6}" type="slidenum">
              <a:rPr lang="en-US" altLang="ru-RU"/>
              <a:pPr/>
              <a:t>‹#›</a:t>
            </a:fld>
            <a:endParaRPr lang="en-US" altLang="ru-RU"/>
          </a:p>
        </p:txBody>
      </p:sp>
    </p:spTree>
    <p:extLst>
      <p:ext uri="{BB962C8B-B14F-4D97-AF65-F5344CB8AC3E}">
        <p14:creationId xmlns:p14="http://schemas.microsoft.com/office/powerpoint/2010/main" val="4766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a:extLst>
              <a:ext uri="{FF2B5EF4-FFF2-40B4-BE49-F238E27FC236}">
                <a16:creationId xmlns:a16="http://schemas.microsoft.com/office/drawing/2014/main" id="{7912EA13-A6F3-C869-0C16-3FA05AD69EF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D70E4BA-40CC-DDD0-3AEF-34C3CB4EF6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ACAD6DE-6636-9B33-1D18-287A64552E38}"/>
              </a:ext>
            </a:extLst>
          </p:cNvPr>
          <p:cNvSpPr>
            <a:spLocks noGrp="1" noChangeArrowheads="1"/>
          </p:cNvSpPr>
          <p:nvPr>
            <p:ph type="sldNum" sz="quarter" idx="12"/>
          </p:nvPr>
        </p:nvSpPr>
        <p:spPr>
          <a:ln/>
        </p:spPr>
        <p:txBody>
          <a:bodyPr/>
          <a:lstStyle>
            <a:lvl1pPr>
              <a:defRPr/>
            </a:lvl1pPr>
          </a:lstStyle>
          <a:p>
            <a:fld id="{F286C95D-8DEF-477B-8A78-41E0ABF44978}" type="slidenum">
              <a:rPr lang="en-US" altLang="ru-RU"/>
              <a:pPr/>
              <a:t>‹#›</a:t>
            </a:fld>
            <a:endParaRPr lang="en-US" altLang="ru-RU"/>
          </a:p>
        </p:txBody>
      </p:sp>
    </p:spTree>
    <p:extLst>
      <p:ext uri="{BB962C8B-B14F-4D97-AF65-F5344CB8AC3E}">
        <p14:creationId xmlns:p14="http://schemas.microsoft.com/office/powerpoint/2010/main" val="1356317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a:extLst>
              <a:ext uri="{FF2B5EF4-FFF2-40B4-BE49-F238E27FC236}">
                <a16:creationId xmlns:a16="http://schemas.microsoft.com/office/drawing/2014/main" id="{2DBD0559-380E-16E8-71A6-BCA6CB7C39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73A4E0-5E93-5FD0-8A4F-62030DE75A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B02314-86BA-CE93-D818-54E7EA4A3CA0}"/>
              </a:ext>
            </a:extLst>
          </p:cNvPr>
          <p:cNvSpPr>
            <a:spLocks noGrp="1" noChangeArrowheads="1"/>
          </p:cNvSpPr>
          <p:nvPr>
            <p:ph type="sldNum" sz="quarter" idx="12"/>
          </p:nvPr>
        </p:nvSpPr>
        <p:spPr>
          <a:ln/>
        </p:spPr>
        <p:txBody>
          <a:bodyPr/>
          <a:lstStyle>
            <a:lvl1pPr>
              <a:defRPr/>
            </a:lvl1pPr>
          </a:lstStyle>
          <a:p>
            <a:fld id="{C187BA39-3027-447A-BCA9-B8D5A6003CEB}" type="slidenum">
              <a:rPr lang="en-US" altLang="ru-RU"/>
              <a:pPr/>
              <a:t>‹#›</a:t>
            </a:fld>
            <a:endParaRPr lang="en-US" altLang="ru-RU"/>
          </a:p>
        </p:txBody>
      </p:sp>
    </p:spTree>
    <p:extLst>
      <p:ext uri="{BB962C8B-B14F-4D97-AF65-F5344CB8AC3E}">
        <p14:creationId xmlns:p14="http://schemas.microsoft.com/office/powerpoint/2010/main" val="3795966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C982D5CE-181A-10C8-4070-9D67707A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CCBB8-A586-6A01-29A0-C49C28B1D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13D3B2-9C38-A9E0-04B9-D828BFD69694}"/>
              </a:ext>
            </a:extLst>
          </p:cNvPr>
          <p:cNvSpPr>
            <a:spLocks noGrp="1" noChangeArrowheads="1"/>
          </p:cNvSpPr>
          <p:nvPr>
            <p:ph type="sldNum" sz="quarter" idx="12"/>
          </p:nvPr>
        </p:nvSpPr>
        <p:spPr>
          <a:ln/>
        </p:spPr>
        <p:txBody>
          <a:bodyPr/>
          <a:lstStyle>
            <a:lvl1pPr>
              <a:defRPr/>
            </a:lvl1pPr>
          </a:lstStyle>
          <a:p>
            <a:fld id="{D1768A84-9153-4943-86DA-3818C6B85424}" type="slidenum">
              <a:rPr lang="en-US" altLang="ru-RU"/>
              <a:pPr/>
              <a:t>‹#›</a:t>
            </a:fld>
            <a:endParaRPr lang="en-US" altLang="ru-RU"/>
          </a:p>
        </p:txBody>
      </p:sp>
    </p:spTree>
    <p:extLst>
      <p:ext uri="{BB962C8B-B14F-4D97-AF65-F5344CB8AC3E}">
        <p14:creationId xmlns:p14="http://schemas.microsoft.com/office/powerpoint/2010/main" val="179680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5D7DAB1-9594-985A-5DA7-F5913FB845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F1058B-52FB-9E32-B2F8-FAA89220F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65226E-99C4-76D5-6312-DE9307CEE124}"/>
              </a:ext>
            </a:extLst>
          </p:cNvPr>
          <p:cNvSpPr>
            <a:spLocks noGrp="1" noChangeArrowheads="1"/>
          </p:cNvSpPr>
          <p:nvPr>
            <p:ph type="sldNum" sz="quarter" idx="12"/>
          </p:nvPr>
        </p:nvSpPr>
        <p:spPr>
          <a:ln/>
        </p:spPr>
        <p:txBody>
          <a:bodyPr/>
          <a:lstStyle>
            <a:lvl1pPr>
              <a:defRPr/>
            </a:lvl1pPr>
          </a:lstStyle>
          <a:p>
            <a:fld id="{92A4A992-6164-49AE-8F6A-81DF56D4248A}" type="slidenum">
              <a:rPr lang="en-US" altLang="ru-RU"/>
              <a:pPr/>
              <a:t>‹#›</a:t>
            </a:fld>
            <a:endParaRPr lang="en-US" altLang="ru-RU"/>
          </a:p>
        </p:txBody>
      </p:sp>
    </p:spTree>
    <p:extLst>
      <p:ext uri="{BB962C8B-B14F-4D97-AF65-F5344CB8AC3E}">
        <p14:creationId xmlns:p14="http://schemas.microsoft.com/office/powerpoint/2010/main" val="1998154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a:extLst>
              <a:ext uri="{FF2B5EF4-FFF2-40B4-BE49-F238E27FC236}">
                <a16:creationId xmlns:a16="http://schemas.microsoft.com/office/drawing/2014/main" id="{1E6E9AC9-6435-C6EB-FBC4-9398B17332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FAAFB1-3C6D-5194-A31A-7B54176BFE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7937A6-D7CF-791F-DB0D-992BD2BD1A5D}"/>
              </a:ext>
            </a:extLst>
          </p:cNvPr>
          <p:cNvSpPr>
            <a:spLocks noGrp="1" noChangeArrowheads="1"/>
          </p:cNvSpPr>
          <p:nvPr>
            <p:ph type="sldNum" sz="quarter" idx="12"/>
          </p:nvPr>
        </p:nvSpPr>
        <p:spPr>
          <a:ln/>
        </p:spPr>
        <p:txBody>
          <a:bodyPr/>
          <a:lstStyle>
            <a:lvl1pPr>
              <a:defRPr/>
            </a:lvl1pPr>
          </a:lstStyle>
          <a:p>
            <a:fld id="{342D9A54-8867-49F2-9D81-B9705C33200D}" type="slidenum">
              <a:rPr lang="en-US" altLang="ru-RU"/>
              <a:pPr/>
              <a:t>‹#›</a:t>
            </a:fld>
            <a:endParaRPr lang="en-US" altLang="ru-RU"/>
          </a:p>
        </p:txBody>
      </p:sp>
    </p:spTree>
    <p:extLst>
      <p:ext uri="{BB962C8B-B14F-4D97-AF65-F5344CB8AC3E}">
        <p14:creationId xmlns:p14="http://schemas.microsoft.com/office/powerpoint/2010/main" val="303769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a:extLst>
              <a:ext uri="{FF2B5EF4-FFF2-40B4-BE49-F238E27FC236}">
                <a16:creationId xmlns:a16="http://schemas.microsoft.com/office/drawing/2014/main" id="{4E3D56ED-7F22-3439-600B-E4354687E8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F25ADE9-A8BC-A6A2-897A-8C7C3234E4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75FD2F4-CE26-4823-ACB6-7A276460FD79}"/>
              </a:ext>
            </a:extLst>
          </p:cNvPr>
          <p:cNvSpPr>
            <a:spLocks noGrp="1" noChangeArrowheads="1"/>
          </p:cNvSpPr>
          <p:nvPr>
            <p:ph type="sldNum" sz="quarter" idx="12"/>
          </p:nvPr>
        </p:nvSpPr>
        <p:spPr>
          <a:ln/>
        </p:spPr>
        <p:txBody>
          <a:bodyPr/>
          <a:lstStyle>
            <a:lvl1pPr>
              <a:defRPr/>
            </a:lvl1pPr>
          </a:lstStyle>
          <a:p>
            <a:fld id="{10E47C98-9879-41E1-A3C6-417E71FBAFE0}" type="slidenum">
              <a:rPr lang="en-US" altLang="ru-RU"/>
              <a:pPr/>
              <a:t>‹#›</a:t>
            </a:fld>
            <a:endParaRPr lang="en-US" altLang="ru-RU"/>
          </a:p>
        </p:txBody>
      </p:sp>
    </p:spTree>
    <p:extLst>
      <p:ext uri="{BB962C8B-B14F-4D97-AF65-F5344CB8AC3E}">
        <p14:creationId xmlns:p14="http://schemas.microsoft.com/office/powerpoint/2010/main" val="2677604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a:extLst>
              <a:ext uri="{FF2B5EF4-FFF2-40B4-BE49-F238E27FC236}">
                <a16:creationId xmlns:a16="http://schemas.microsoft.com/office/drawing/2014/main" id="{AF216068-EBAF-7104-0D33-1066E18EAF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8A5787-18AA-74C2-F2D9-717723A94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6B2C6B-B745-1BD2-3C55-8D1BFCF61860}"/>
              </a:ext>
            </a:extLst>
          </p:cNvPr>
          <p:cNvSpPr>
            <a:spLocks noGrp="1" noChangeArrowheads="1"/>
          </p:cNvSpPr>
          <p:nvPr>
            <p:ph type="sldNum" sz="quarter" idx="12"/>
          </p:nvPr>
        </p:nvSpPr>
        <p:spPr>
          <a:ln/>
        </p:spPr>
        <p:txBody>
          <a:bodyPr/>
          <a:lstStyle>
            <a:lvl1pPr>
              <a:defRPr/>
            </a:lvl1pPr>
          </a:lstStyle>
          <a:p>
            <a:fld id="{5B33B3C5-1D98-4161-ACF1-B1023B34935D}" type="slidenum">
              <a:rPr lang="en-US" altLang="ru-RU"/>
              <a:pPr/>
              <a:t>‹#›</a:t>
            </a:fld>
            <a:endParaRPr lang="en-US" altLang="ru-RU"/>
          </a:p>
        </p:txBody>
      </p:sp>
    </p:spTree>
    <p:extLst>
      <p:ext uri="{BB962C8B-B14F-4D97-AF65-F5344CB8AC3E}">
        <p14:creationId xmlns:p14="http://schemas.microsoft.com/office/powerpoint/2010/main" val="2002829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C703D8-DE8D-362E-D5F3-40BCED7F979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E9A5848-A0EA-62CE-8192-E3291A887A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D211EC-7C95-5C63-F859-8B8D9BC3567D}"/>
              </a:ext>
            </a:extLst>
          </p:cNvPr>
          <p:cNvSpPr>
            <a:spLocks noGrp="1" noChangeArrowheads="1"/>
          </p:cNvSpPr>
          <p:nvPr>
            <p:ph type="sldNum" sz="quarter" idx="12"/>
          </p:nvPr>
        </p:nvSpPr>
        <p:spPr>
          <a:ln/>
        </p:spPr>
        <p:txBody>
          <a:bodyPr/>
          <a:lstStyle>
            <a:lvl1pPr>
              <a:defRPr/>
            </a:lvl1pPr>
          </a:lstStyle>
          <a:p>
            <a:fld id="{516D0399-0154-4A35-8416-EB501FCBA096}" type="slidenum">
              <a:rPr lang="en-US" altLang="ru-RU"/>
              <a:pPr/>
              <a:t>‹#›</a:t>
            </a:fld>
            <a:endParaRPr lang="en-US" altLang="ru-RU"/>
          </a:p>
        </p:txBody>
      </p:sp>
    </p:spTree>
    <p:extLst>
      <p:ext uri="{BB962C8B-B14F-4D97-AF65-F5344CB8AC3E}">
        <p14:creationId xmlns:p14="http://schemas.microsoft.com/office/powerpoint/2010/main" val="419683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C982D5CE-181A-10C8-4070-9D67707A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CCBB8-A586-6A01-29A0-C49C28B1D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13D3B2-9C38-A9E0-04B9-D828BFD69694}"/>
              </a:ext>
            </a:extLst>
          </p:cNvPr>
          <p:cNvSpPr>
            <a:spLocks noGrp="1" noChangeArrowheads="1"/>
          </p:cNvSpPr>
          <p:nvPr>
            <p:ph type="sldNum" sz="quarter" idx="12"/>
          </p:nvPr>
        </p:nvSpPr>
        <p:spPr>
          <a:ln/>
        </p:spPr>
        <p:txBody>
          <a:bodyPr/>
          <a:lstStyle>
            <a:lvl1pPr>
              <a:defRPr/>
            </a:lvl1pPr>
          </a:lstStyle>
          <a:p>
            <a:fld id="{D1768A84-9153-4943-86DA-3818C6B85424}" type="slidenum">
              <a:rPr lang="en-US" altLang="ru-RU"/>
              <a:pPr/>
              <a:t>‹#›</a:t>
            </a:fld>
            <a:endParaRPr lang="en-US" altLang="ru-RU"/>
          </a:p>
        </p:txBody>
      </p:sp>
    </p:spTree>
    <p:extLst>
      <p:ext uri="{BB962C8B-B14F-4D97-AF65-F5344CB8AC3E}">
        <p14:creationId xmlns:p14="http://schemas.microsoft.com/office/powerpoint/2010/main" val="1217501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9E66CD-D269-AD29-6906-A6ADEC65B3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EA7749-C928-89C4-C6BA-1B0B739F1E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1EC088-AB42-12F0-BDF4-AD05633D8C0B}"/>
              </a:ext>
            </a:extLst>
          </p:cNvPr>
          <p:cNvSpPr>
            <a:spLocks noGrp="1" noChangeArrowheads="1"/>
          </p:cNvSpPr>
          <p:nvPr>
            <p:ph type="sldNum" sz="quarter" idx="12"/>
          </p:nvPr>
        </p:nvSpPr>
        <p:spPr>
          <a:ln/>
        </p:spPr>
        <p:txBody>
          <a:bodyPr/>
          <a:lstStyle>
            <a:lvl1pPr>
              <a:defRPr/>
            </a:lvl1pPr>
          </a:lstStyle>
          <a:p>
            <a:fld id="{AB1ABB8F-DA02-4FB7-BCEA-B841BC7B1CD6}" type="slidenum">
              <a:rPr lang="en-US" altLang="ru-RU"/>
              <a:pPr/>
              <a:t>‹#›</a:t>
            </a:fld>
            <a:endParaRPr lang="en-US" altLang="ru-RU"/>
          </a:p>
        </p:txBody>
      </p:sp>
    </p:spTree>
    <p:extLst>
      <p:ext uri="{BB962C8B-B14F-4D97-AF65-F5344CB8AC3E}">
        <p14:creationId xmlns:p14="http://schemas.microsoft.com/office/powerpoint/2010/main" val="20800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0DC47A-FD84-104E-2D2B-A82D3AC55C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CEF62E-8DBC-B89C-ED56-4D81A05617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C64DBE-DD18-456A-48BC-CE15A0C396B4}"/>
              </a:ext>
            </a:extLst>
          </p:cNvPr>
          <p:cNvSpPr>
            <a:spLocks noGrp="1" noChangeArrowheads="1"/>
          </p:cNvSpPr>
          <p:nvPr>
            <p:ph type="sldNum" sz="quarter" idx="12"/>
          </p:nvPr>
        </p:nvSpPr>
        <p:spPr>
          <a:ln/>
        </p:spPr>
        <p:txBody>
          <a:bodyPr/>
          <a:lstStyle>
            <a:lvl1pPr>
              <a:defRPr/>
            </a:lvl1pPr>
          </a:lstStyle>
          <a:p>
            <a:fld id="{22537C3E-9B72-4772-BE0B-8252BF8457D3}" type="slidenum">
              <a:rPr lang="en-US" altLang="ru-RU"/>
              <a:pPr/>
              <a:t>‹#›</a:t>
            </a:fld>
            <a:endParaRPr lang="en-US" altLang="ru-RU"/>
          </a:p>
        </p:txBody>
      </p:sp>
    </p:spTree>
    <p:extLst>
      <p:ext uri="{BB962C8B-B14F-4D97-AF65-F5344CB8AC3E}">
        <p14:creationId xmlns:p14="http://schemas.microsoft.com/office/powerpoint/2010/main" val="1807225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976FF837-0578-1BBF-B0BC-7F782FF456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C63BDD-A1B5-168B-FC89-01FBAAB64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7919C2-17A4-6F4C-1D74-69BC15D33CC5}"/>
              </a:ext>
            </a:extLst>
          </p:cNvPr>
          <p:cNvSpPr>
            <a:spLocks noGrp="1" noChangeArrowheads="1"/>
          </p:cNvSpPr>
          <p:nvPr>
            <p:ph type="sldNum" sz="quarter" idx="12"/>
          </p:nvPr>
        </p:nvSpPr>
        <p:spPr>
          <a:ln/>
        </p:spPr>
        <p:txBody>
          <a:bodyPr/>
          <a:lstStyle>
            <a:lvl1pPr>
              <a:defRPr/>
            </a:lvl1pPr>
          </a:lstStyle>
          <a:p>
            <a:fld id="{1A18471F-0BFC-43E7-A2C5-9B52B56FB093}" type="slidenum">
              <a:rPr lang="en-US" altLang="ru-RU"/>
              <a:pPr/>
              <a:t>‹#›</a:t>
            </a:fld>
            <a:endParaRPr lang="en-US" altLang="ru-RU"/>
          </a:p>
        </p:txBody>
      </p:sp>
    </p:spTree>
    <p:extLst>
      <p:ext uri="{BB962C8B-B14F-4D97-AF65-F5344CB8AC3E}">
        <p14:creationId xmlns:p14="http://schemas.microsoft.com/office/powerpoint/2010/main" val="2050235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19CFA2D7-6F03-68F1-8DC2-12E9D854EC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437DE9-CD37-95FF-2CCB-65F22EA71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DB92B9-FD0F-B63D-FDBF-BD90CAC2C5F2}"/>
              </a:ext>
            </a:extLst>
          </p:cNvPr>
          <p:cNvSpPr>
            <a:spLocks noGrp="1" noChangeArrowheads="1"/>
          </p:cNvSpPr>
          <p:nvPr>
            <p:ph type="sldNum" sz="quarter" idx="12"/>
          </p:nvPr>
        </p:nvSpPr>
        <p:spPr>
          <a:ln/>
        </p:spPr>
        <p:txBody>
          <a:bodyPr/>
          <a:lstStyle>
            <a:lvl1pPr>
              <a:defRPr/>
            </a:lvl1pPr>
          </a:lstStyle>
          <a:p>
            <a:fld id="{80C986A6-1707-416E-9EF4-F3B7142AF8F6}" type="slidenum">
              <a:rPr lang="en-US" altLang="ru-RU"/>
              <a:pPr/>
              <a:t>‹#›</a:t>
            </a:fld>
            <a:endParaRPr lang="en-US" altLang="ru-RU"/>
          </a:p>
        </p:txBody>
      </p:sp>
    </p:spTree>
    <p:extLst>
      <p:ext uri="{BB962C8B-B14F-4D97-AF65-F5344CB8AC3E}">
        <p14:creationId xmlns:p14="http://schemas.microsoft.com/office/powerpoint/2010/main" val="2125474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a:extLst>
              <a:ext uri="{FF2B5EF4-FFF2-40B4-BE49-F238E27FC236}">
                <a16:creationId xmlns:a16="http://schemas.microsoft.com/office/drawing/2014/main" id="{7912EA13-A6F3-C869-0C16-3FA05AD69EF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D70E4BA-40CC-DDD0-3AEF-34C3CB4EF6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ACAD6DE-6636-9B33-1D18-287A64552E38}"/>
              </a:ext>
            </a:extLst>
          </p:cNvPr>
          <p:cNvSpPr>
            <a:spLocks noGrp="1" noChangeArrowheads="1"/>
          </p:cNvSpPr>
          <p:nvPr>
            <p:ph type="sldNum" sz="quarter" idx="12"/>
          </p:nvPr>
        </p:nvSpPr>
        <p:spPr>
          <a:ln/>
        </p:spPr>
        <p:txBody>
          <a:bodyPr/>
          <a:lstStyle>
            <a:lvl1pPr>
              <a:defRPr/>
            </a:lvl1pPr>
          </a:lstStyle>
          <a:p>
            <a:fld id="{F286C95D-8DEF-477B-8A78-41E0ABF44978}" type="slidenum">
              <a:rPr lang="en-US" altLang="ru-RU"/>
              <a:pPr/>
              <a:t>‹#›</a:t>
            </a:fld>
            <a:endParaRPr lang="en-US" altLang="ru-RU"/>
          </a:p>
        </p:txBody>
      </p:sp>
    </p:spTree>
    <p:extLst>
      <p:ext uri="{BB962C8B-B14F-4D97-AF65-F5344CB8AC3E}">
        <p14:creationId xmlns:p14="http://schemas.microsoft.com/office/powerpoint/2010/main" val="241095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5D7DAB1-9594-985A-5DA7-F5913FB845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F1058B-52FB-9E32-B2F8-FAA89220F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65226E-99C4-76D5-6312-DE9307CEE124}"/>
              </a:ext>
            </a:extLst>
          </p:cNvPr>
          <p:cNvSpPr>
            <a:spLocks noGrp="1" noChangeArrowheads="1"/>
          </p:cNvSpPr>
          <p:nvPr>
            <p:ph type="sldNum" sz="quarter" idx="12"/>
          </p:nvPr>
        </p:nvSpPr>
        <p:spPr>
          <a:ln/>
        </p:spPr>
        <p:txBody>
          <a:bodyPr/>
          <a:lstStyle>
            <a:lvl1pPr>
              <a:defRPr/>
            </a:lvl1pPr>
          </a:lstStyle>
          <a:p>
            <a:fld id="{92A4A992-6164-49AE-8F6A-81DF56D4248A}" type="slidenum">
              <a:rPr lang="en-US" altLang="ru-RU"/>
              <a:pPr/>
              <a:t>‹#›</a:t>
            </a:fld>
            <a:endParaRPr lang="en-US" altLang="ru-RU"/>
          </a:p>
        </p:txBody>
      </p:sp>
    </p:spTree>
    <p:extLst>
      <p:ext uri="{BB962C8B-B14F-4D97-AF65-F5344CB8AC3E}">
        <p14:creationId xmlns:p14="http://schemas.microsoft.com/office/powerpoint/2010/main" val="230314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a:extLst>
              <a:ext uri="{FF2B5EF4-FFF2-40B4-BE49-F238E27FC236}">
                <a16:creationId xmlns:a16="http://schemas.microsoft.com/office/drawing/2014/main" id="{1E6E9AC9-6435-C6EB-FBC4-9398B17332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FAAFB1-3C6D-5194-A31A-7B54176BFE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7937A6-D7CF-791F-DB0D-992BD2BD1A5D}"/>
              </a:ext>
            </a:extLst>
          </p:cNvPr>
          <p:cNvSpPr>
            <a:spLocks noGrp="1" noChangeArrowheads="1"/>
          </p:cNvSpPr>
          <p:nvPr>
            <p:ph type="sldNum" sz="quarter" idx="12"/>
          </p:nvPr>
        </p:nvSpPr>
        <p:spPr>
          <a:ln/>
        </p:spPr>
        <p:txBody>
          <a:bodyPr/>
          <a:lstStyle>
            <a:lvl1pPr>
              <a:defRPr/>
            </a:lvl1pPr>
          </a:lstStyle>
          <a:p>
            <a:fld id="{342D9A54-8867-49F2-9D81-B9705C33200D}" type="slidenum">
              <a:rPr lang="en-US" altLang="ru-RU"/>
              <a:pPr/>
              <a:t>‹#›</a:t>
            </a:fld>
            <a:endParaRPr lang="en-US" altLang="ru-RU"/>
          </a:p>
        </p:txBody>
      </p:sp>
    </p:spTree>
    <p:extLst>
      <p:ext uri="{BB962C8B-B14F-4D97-AF65-F5344CB8AC3E}">
        <p14:creationId xmlns:p14="http://schemas.microsoft.com/office/powerpoint/2010/main" val="3129555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a:extLst>
              <a:ext uri="{FF2B5EF4-FFF2-40B4-BE49-F238E27FC236}">
                <a16:creationId xmlns:a16="http://schemas.microsoft.com/office/drawing/2014/main" id="{4E3D56ED-7F22-3439-600B-E4354687E8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F25ADE9-A8BC-A6A2-897A-8C7C3234E4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75FD2F4-CE26-4823-ACB6-7A276460FD79}"/>
              </a:ext>
            </a:extLst>
          </p:cNvPr>
          <p:cNvSpPr>
            <a:spLocks noGrp="1" noChangeArrowheads="1"/>
          </p:cNvSpPr>
          <p:nvPr>
            <p:ph type="sldNum" sz="quarter" idx="12"/>
          </p:nvPr>
        </p:nvSpPr>
        <p:spPr>
          <a:ln/>
        </p:spPr>
        <p:txBody>
          <a:bodyPr/>
          <a:lstStyle>
            <a:lvl1pPr>
              <a:defRPr/>
            </a:lvl1pPr>
          </a:lstStyle>
          <a:p>
            <a:fld id="{10E47C98-9879-41E1-A3C6-417E71FBAFE0}" type="slidenum">
              <a:rPr lang="en-US" altLang="ru-RU"/>
              <a:pPr/>
              <a:t>‹#›</a:t>
            </a:fld>
            <a:endParaRPr lang="en-US" altLang="ru-RU"/>
          </a:p>
        </p:txBody>
      </p:sp>
    </p:spTree>
    <p:extLst>
      <p:ext uri="{BB962C8B-B14F-4D97-AF65-F5344CB8AC3E}">
        <p14:creationId xmlns:p14="http://schemas.microsoft.com/office/powerpoint/2010/main" val="182406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a:extLst>
              <a:ext uri="{FF2B5EF4-FFF2-40B4-BE49-F238E27FC236}">
                <a16:creationId xmlns:a16="http://schemas.microsoft.com/office/drawing/2014/main" id="{AF216068-EBAF-7104-0D33-1066E18EAF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8A5787-18AA-74C2-F2D9-717723A94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6B2C6B-B745-1BD2-3C55-8D1BFCF61860}"/>
              </a:ext>
            </a:extLst>
          </p:cNvPr>
          <p:cNvSpPr>
            <a:spLocks noGrp="1" noChangeArrowheads="1"/>
          </p:cNvSpPr>
          <p:nvPr>
            <p:ph type="sldNum" sz="quarter" idx="12"/>
          </p:nvPr>
        </p:nvSpPr>
        <p:spPr>
          <a:ln/>
        </p:spPr>
        <p:txBody>
          <a:bodyPr/>
          <a:lstStyle>
            <a:lvl1pPr>
              <a:defRPr/>
            </a:lvl1pPr>
          </a:lstStyle>
          <a:p>
            <a:fld id="{5B33B3C5-1D98-4161-ACF1-B1023B34935D}" type="slidenum">
              <a:rPr lang="en-US" altLang="ru-RU"/>
              <a:pPr/>
              <a:t>‹#›</a:t>
            </a:fld>
            <a:endParaRPr lang="en-US" altLang="ru-RU"/>
          </a:p>
        </p:txBody>
      </p:sp>
    </p:spTree>
    <p:extLst>
      <p:ext uri="{BB962C8B-B14F-4D97-AF65-F5344CB8AC3E}">
        <p14:creationId xmlns:p14="http://schemas.microsoft.com/office/powerpoint/2010/main" val="529942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C703D8-DE8D-362E-D5F3-40BCED7F979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E9A5848-A0EA-62CE-8192-E3291A887A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D211EC-7C95-5C63-F859-8B8D9BC3567D}"/>
              </a:ext>
            </a:extLst>
          </p:cNvPr>
          <p:cNvSpPr>
            <a:spLocks noGrp="1" noChangeArrowheads="1"/>
          </p:cNvSpPr>
          <p:nvPr>
            <p:ph type="sldNum" sz="quarter" idx="12"/>
          </p:nvPr>
        </p:nvSpPr>
        <p:spPr>
          <a:ln/>
        </p:spPr>
        <p:txBody>
          <a:bodyPr/>
          <a:lstStyle>
            <a:lvl1pPr>
              <a:defRPr/>
            </a:lvl1pPr>
          </a:lstStyle>
          <a:p>
            <a:fld id="{516D0399-0154-4A35-8416-EB501FCBA096}" type="slidenum">
              <a:rPr lang="en-US" altLang="ru-RU"/>
              <a:pPr/>
              <a:t>‹#›</a:t>
            </a:fld>
            <a:endParaRPr lang="en-US" altLang="ru-RU"/>
          </a:p>
        </p:txBody>
      </p:sp>
    </p:spTree>
    <p:extLst>
      <p:ext uri="{BB962C8B-B14F-4D97-AF65-F5344CB8AC3E}">
        <p14:creationId xmlns:p14="http://schemas.microsoft.com/office/powerpoint/2010/main" val="106322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9E66CD-D269-AD29-6906-A6ADEC65B3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EA7749-C928-89C4-C6BA-1B0B739F1E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1EC088-AB42-12F0-BDF4-AD05633D8C0B}"/>
              </a:ext>
            </a:extLst>
          </p:cNvPr>
          <p:cNvSpPr>
            <a:spLocks noGrp="1" noChangeArrowheads="1"/>
          </p:cNvSpPr>
          <p:nvPr>
            <p:ph type="sldNum" sz="quarter" idx="12"/>
          </p:nvPr>
        </p:nvSpPr>
        <p:spPr>
          <a:ln/>
        </p:spPr>
        <p:txBody>
          <a:bodyPr/>
          <a:lstStyle>
            <a:lvl1pPr>
              <a:defRPr/>
            </a:lvl1pPr>
          </a:lstStyle>
          <a:p>
            <a:fld id="{AB1ABB8F-DA02-4FB7-BCEA-B841BC7B1CD6}" type="slidenum">
              <a:rPr lang="en-US" altLang="ru-RU"/>
              <a:pPr/>
              <a:t>‹#›</a:t>
            </a:fld>
            <a:endParaRPr lang="en-US" altLang="ru-RU"/>
          </a:p>
        </p:txBody>
      </p:sp>
    </p:spTree>
    <p:extLst>
      <p:ext uri="{BB962C8B-B14F-4D97-AF65-F5344CB8AC3E}">
        <p14:creationId xmlns:p14="http://schemas.microsoft.com/office/powerpoint/2010/main" val="247491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0DC47A-FD84-104E-2D2B-A82D3AC55C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CEF62E-8DBC-B89C-ED56-4D81A05617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C64DBE-DD18-456A-48BC-CE15A0C396B4}"/>
              </a:ext>
            </a:extLst>
          </p:cNvPr>
          <p:cNvSpPr>
            <a:spLocks noGrp="1" noChangeArrowheads="1"/>
          </p:cNvSpPr>
          <p:nvPr>
            <p:ph type="sldNum" sz="quarter" idx="12"/>
          </p:nvPr>
        </p:nvSpPr>
        <p:spPr>
          <a:ln/>
        </p:spPr>
        <p:txBody>
          <a:bodyPr/>
          <a:lstStyle>
            <a:lvl1pPr>
              <a:defRPr/>
            </a:lvl1pPr>
          </a:lstStyle>
          <a:p>
            <a:fld id="{22537C3E-9B72-4772-BE0B-8252BF8457D3}" type="slidenum">
              <a:rPr lang="en-US" altLang="ru-RU"/>
              <a:pPr/>
              <a:t>‹#›</a:t>
            </a:fld>
            <a:endParaRPr lang="en-US" altLang="ru-RU"/>
          </a:p>
        </p:txBody>
      </p:sp>
    </p:spTree>
    <p:extLst>
      <p:ext uri="{BB962C8B-B14F-4D97-AF65-F5344CB8AC3E}">
        <p14:creationId xmlns:p14="http://schemas.microsoft.com/office/powerpoint/2010/main" val="361657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5DA27E-284F-4FA0-63BC-0AB0C2BAF90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1027" name="Rectangle 3">
            <a:extLst>
              <a:ext uri="{FF2B5EF4-FFF2-40B4-BE49-F238E27FC236}">
                <a16:creationId xmlns:a16="http://schemas.microsoft.com/office/drawing/2014/main" id="{5D44DD80-6E74-51D0-2C8D-8ABF65E9695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1028" name="Rectangle 4">
            <a:extLst>
              <a:ext uri="{FF2B5EF4-FFF2-40B4-BE49-F238E27FC236}">
                <a16:creationId xmlns:a16="http://schemas.microsoft.com/office/drawing/2014/main" id="{00BFFA51-C6C7-5380-BAEB-A4857CD4A93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cs typeface="+mn-cs"/>
              </a:defRPr>
            </a:lvl1pPr>
          </a:lstStyle>
          <a:p>
            <a:pPr>
              <a:defRPr/>
            </a:pPr>
            <a:endParaRPr lang="en-US"/>
          </a:p>
        </p:txBody>
      </p:sp>
      <p:sp>
        <p:nvSpPr>
          <p:cNvPr id="1029" name="Rectangle 5">
            <a:extLst>
              <a:ext uri="{FF2B5EF4-FFF2-40B4-BE49-F238E27FC236}">
                <a16:creationId xmlns:a16="http://schemas.microsoft.com/office/drawing/2014/main" id="{F5E79619-2DC4-32A2-B0E7-796FFEE3593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030" name="Rectangle 6">
            <a:extLst>
              <a:ext uri="{FF2B5EF4-FFF2-40B4-BE49-F238E27FC236}">
                <a16:creationId xmlns:a16="http://schemas.microsoft.com/office/drawing/2014/main" id="{1966F14F-BE46-15FD-EA25-38252B965E0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0EFB902E-AEE3-444D-9157-C7F895E6F288}" type="slidenum">
              <a:rPr lang="en-US" altLang="ru-RU"/>
              <a:pPr/>
              <a:t>‹#›</a:t>
            </a:fld>
            <a:endParaRPr lang="en-US" altLang="ru-RU"/>
          </a:p>
        </p:txBody>
      </p:sp>
    </p:spTree>
    <p:extLst>
      <p:ext uri="{BB962C8B-B14F-4D97-AF65-F5344CB8AC3E}">
        <p14:creationId xmlns:p14="http://schemas.microsoft.com/office/powerpoint/2010/main" val="49620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5DA27E-284F-4FA0-63BC-0AB0C2BAF90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1027" name="Rectangle 3">
            <a:extLst>
              <a:ext uri="{FF2B5EF4-FFF2-40B4-BE49-F238E27FC236}">
                <a16:creationId xmlns:a16="http://schemas.microsoft.com/office/drawing/2014/main" id="{5D44DD80-6E74-51D0-2C8D-8ABF65E9695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1028" name="Rectangle 4">
            <a:extLst>
              <a:ext uri="{FF2B5EF4-FFF2-40B4-BE49-F238E27FC236}">
                <a16:creationId xmlns:a16="http://schemas.microsoft.com/office/drawing/2014/main" id="{00BFFA51-C6C7-5380-BAEB-A4857CD4A93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cs typeface="+mn-cs"/>
              </a:defRPr>
            </a:lvl1pPr>
          </a:lstStyle>
          <a:p>
            <a:pPr>
              <a:defRPr/>
            </a:pPr>
            <a:endParaRPr lang="en-US"/>
          </a:p>
        </p:txBody>
      </p:sp>
      <p:sp>
        <p:nvSpPr>
          <p:cNvPr id="1029" name="Rectangle 5">
            <a:extLst>
              <a:ext uri="{FF2B5EF4-FFF2-40B4-BE49-F238E27FC236}">
                <a16:creationId xmlns:a16="http://schemas.microsoft.com/office/drawing/2014/main" id="{F5E79619-2DC4-32A2-B0E7-796FFEE3593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030" name="Rectangle 6">
            <a:extLst>
              <a:ext uri="{FF2B5EF4-FFF2-40B4-BE49-F238E27FC236}">
                <a16:creationId xmlns:a16="http://schemas.microsoft.com/office/drawing/2014/main" id="{1966F14F-BE46-15FD-EA25-38252B965E0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0EFB902E-AEE3-444D-9157-C7F895E6F288}" type="slidenum">
              <a:rPr lang="en-US" altLang="ru-RU"/>
              <a:pPr/>
              <a:t>‹#›</a:t>
            </a:fld>
            <a:endParaRPr lang="en-US" altLang="ru-RU"/>
          </a:p>
        </p:txBody>
      </p:sp>
    </p:spTree>
    <p:extLst>
      <p:ext uri="{BB962C8B-B14F-4D97-AF65-F5344CB8AC3E}">
        <p14:creationId xmlns:p14="http://schemas.microsoft.com/office/powerpoint/2010/main" val="38484499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A5107AC-AA6D-B098-1D05-52777A150A68}"/>
              </a:ext>
            </a:extLst>
          </p:cNvPr>
          <p:cNvSpPr>
            <a:spLocks noGrp="1" noChangeArrowheads="1"/>
          </p:cNvSpPr>
          <p:nvPr>
            <p:ph type="ctrTitle"/>
          </p:nvPr>
        </p:nvSpPr>
        <p:spPr>
          <a:xfrm>
            <a:off x="377071" y="188913"/>
            <a:ext cx="11472421" cy="6480175"/>
          </a:xfrm>
        </p:spPr>
        <p:txBody>
          <a:bodyPr/>
          <a:lstStyle/>
          <a:p>
            <a:br>
              <a:rPr lang="ru-RU" altLang="ru-RU" sz="3200" b="1" dirty="0">
                <a:cs typeface="Times New Roman" panose="02020603050405020304" pitchFamily="18" charset="0"/>
              </a:rPr>
            </a:br>
            <a:br>
              <a:rPr lang="en-US" altLang="ru-RU" sz="3200" b="1" dirty="0">
                <a:cs typeface="Times New Roman" panose="02020603050405020304" pitchFamily="18" charset="0"/>
              </a:rPr>
            </a:br>
            <a:br>
              <a:rPr lang="en-US" altLang="ru-RU" sz="3200" b="1" dirty="0">
                <a:cs typeface="Times New Roman" panose="02020603050405020304" pitchFamily="18" charset="0"/>
              </a:rPr>
            </a:br>
            <a:r>
              <a:rPr lang="en-US" altLang="ru-RU" b="1" dirty="0">
                <a:cs typeface="Times New Roman" panose="02020603050405020304" pitchFamily="18" charset="0"/>
              </a:rPr>
              <a:t>Status of the SCAN-3 </a:t>
            </a:r>
            <a:br>
              <a:rPr lang="en-US" altLang="ru-RU" b="1" dirty="0">
                <a:cs typeface="Times New Roman" panose="02020603050405020304" pitchFamily="18" charset="0"/>
              </a:rPr>
            </a:br>
            <a:r>
              <a:rPr lang="en-US" altLang="ru-RU" b="1" dirty="0">
                <a:cs typeface="Times New Roman" panose="02020603050405020304" pitchFamily="18" charset="0"/>
              </a:rPr>
              <a:t>at the </a:t>
            </a:r>
            <a:r>
              <a:rPr lang="en-US" altLang="ru-RU" b="1" dirty="0" err="1">
                <a:cs typeface="Times New Roman" panose="02020603050405020304" pitchFamily="18" charset="0"/>
              </a:rPr>
              <a:t>Nuclotron</a:t>
            </a:r>
            <a:r>
              <a:rPr lang="en-US" altLang="ru-RU" b="1" dirty="0">
                <a:cs typeface="Times New Roman" panose="02020603050405020304" pitchFamily="18" charset="0"/>
              </a:rPr>
              <a:t> internal targets</a:t>
            </a:r>
            <a:br>
              <a:rPr lang="en-US" altLang="ru-RU" sz="3600" b="1" dirty="0">
                <a:cs typeface="Times New Roman" panose="02020603050405020304" pitchFamily="18" charset="0"/>
              </a:rPr>
            </a:br>
            <a:br>
              <a:rPr lang="en-US" altLang="ru-RU" sz="3200" b="1" dirty="0">
                <a:cs typeface="Times New Roman" panose="02020603050405020304" pitchFamily="18" charset="0"/>
              </a:rPr>
            </a:br>
            <a:br>
              <a:rPr lang="en-US" altLang="ru-RU" sz="3200" b="1" dirty="0">
                <a:cs typeface="Times New Roman" panose="02020603050405020304" pitchFamily="18" charset="0"/>
              </a:rPr>
            </a:br>
            <a:r>
              <a:rPr lang="en-US" altLang="ru-RU" sz="3200" b="1" dirty="0">
                <a:cs typeface="Times New Roman" panose="02020603050405020304" pitchFamily="18" charset="0"/>
              </a:rPr>
              <a:t>“</a:t>
            </a:r>
            <a:r>
              <a:rPr lang="en-US" altLang="ru-RU" sz="2800" b="1" dirty="0">
                <a:cs typeface="Times New Roman" panose="02020603050405020304" pitchFamily="18" charset="0"/>
              </a:rPr>
              <a:t>Creation of a precision magnetic spectrometer SCAN-3 </a:t>
            </a:r>
            <a:br>
              <a:rPr lang="en-US" altLang="ru-RU" sz="2800" b="1" dirty="0">
                <a:cs typeface="Times New Roman" panose="02020603050405020304" pitchFamily="18" charset="0"/>
              </a:rPr>
            </a:br>
            <a:r>
              <a:rPr lang="en-US" altLang="ru-RU" sz="2800" b="1" dirty="0">
                <a:cs typeface="Times New Roman" panose="02020603050405020304" pitchFamily="18" charset="0"/>
              </a:rPr>
              <a:t>and research  of non nucleon degrees of freedom in nuclei, </a:t>
            </a:r>
            <a:br>
              <a:rPr lang="en-US" altLang="ru-RU" sz="2800" b="1" dirty="0">
                <a:cs typeface="Times New Roman" panose="02020603050405020304" pitchFamily="18" charset="0"/>
              </a:rPr>
            </a:br>
            <a:r>
              <a:rPr lang="en-US" altLang="ru-RU" sz="2800" b="1" dirty="0">
                <a:cs typeface="Times New Roman" panose="02020603050405020304" pitchFamily="18" charset="0"/>
              </a:rPr>
              <a:t>nucleon correlations and nuclear fragmentation”</a:t>
            </a:r>
            <a:br>
              <a:rPr lang="en-US" altLang="ru-RU" sz="2800" b="1" dirty="0">
                <a:cs typeface="Times New Roman" panose="02020603050405020304" pitchFamily="18" charset="0"/>
              </a:rPr>
            </a:br>
            <a:br>
              <a:rPr lang="en-US" altLang="ru-RU" sz="3200" b="1" dirty="0">
                <a:cs typeface="Times New Roman" panose="02020603050405020304" pitchFamily="18" charset="0"/>
              </a:rPr>
            </a:br>
            <a:br>
              <a:rPr lang="en-US" altLang="ru-RU" sz="3200" b="1" dirty="0">
                <a:cs typeface="Times New Roman" panose="02020603050405020304" pitchFamily="18" charset="0"/>
              </a:rPr>
            </a:br>
            <a:r>
              <a:rPr lang="en-US" altLang="ru-RU" sz="2400" b="1" i="1" dirty="0">
                <a:cs typeface="Times New Roman" panose="02020603050405020304" pitchFamily="18" charset="0"/>
              </a:rPr>
              <a:t>Dryablov Dmitry, ISHEPP XXVI</a:t>
            </a:r>
            <a:br>
              <a:rPr lang="en-US" altLang="ru-RU" sz="3200" b="1" dirty="0">
                <a:cs typeface="Times New Roman" panose="02020603050405020304" pitchFamily="18" charset="0"/>
              </a:rPr>
            </a:br>
            <a:br>
              <a:rPr lang="en-US" altLang="ru-RU" sz="3200" b="1" dirty="0">
                <a:cs typeface="Times New Roman" panose="02020603050405020304" pitchFamily="18" charset="0"/>
              </a:rPr>
            </a:br>
            <a:br>
              <a:rPr lang="en-US" altLang="ru-RU" sz="3200" b="1" dirty="0">
                <a:cs typeface="Times New Roman" panose="02020603050405020304" pitchFamily="18" charset="0"/>
              </a:rPr>
            </a:br>
            <a:br>
              <a:rPr lang="en-US" altLang="ru-RU" sz="3200" b="1" dirty="0">
                <a:cs typeface="Times New Roman" panose="02020603050405020304" pitchFamily="18" charset="0"/>
              </a:rPr>
            </a:br>
            <a:br>
              <a:rPr lang="ru-RU" altLang="ru-RU" sz="2000" dirty="0"/>
            </a:br>
            <a:endParaRPr lang="ru-RU" altLang="ru-RU" sz="2000" dirty="0"/>
          </a:p>
        </p:txBody>
      </p:sp>
      <p:sp>
        <p:nvSpPr>
          <p:cNvPr id="3075" name="Text Box 0">
            <a:extLst>
              <a:ext uri="{FF2B5EF4-FFF2-40B4-BE49-F238E27FC236}">
                <a16:creationId xmlns:a16="http://schemas.microsoft.com/office/drawing/2014/main" id="{D7792F94-8CE6-A4A3-1176-52C010764B41}"/>
              </a:ext>
            </a:extLst>
          </p:cNvPr>
          <p:cNvSpPr txBox="1">
            <a:spLocks noChangeArrowheads="1"/>
          </p:cNvSpPr>
          <p:nvPr/>
        </p:nvSpPr>
        <p:spPr bwMode="auto">
          <a:xfrm>
            <a:off x="6094413" y="2698750"/>
            <a:ext cx="184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pPr>
            <a:endParaRPr lang="uk-UA" altLang="ru-RU" sz="2400">
              <a:solidFill>
                <a:srgbClr val="000000"/>
              </a:solidFill>
              <a:cs typeface="Arial" panose="020B0604020202020204" pitchFamily="34" charset="0"/>
            </a:endParaRPr>
          </a:p>
          <a:p>
            <a:pPr algn="ctr" fontAlgn="base">
              <a:spcBef>
                <a:spcPct val="0"/>
              </a:spcBef>
              <a:spcAft>
                <a:spcPct val="0"/>
              </a:spcAft>
              <a:buNone/>
            </a:pPr>
            <a:endParaRPr lang="uk-UA" altLang="ru-RU" sz="2400">
              <a:solidFill>
                <a:srgbClr val="000000"/>
              </a:solidFill>
              <a:cs typeface="Arial" panose="020B0604020202020204" pitchFamily="34" charset="0"/>
            </a:endParaRPr>
          </a:p>
          <a:p>
            <a:pPr algn="ctr" fontAlgn="base">
              <a:spcBef>
                <a:spcPct val="0"/>
              </a:spcBef>
              <a:spcAft>
                <a:spcPct val="0"/>
              </a:spcAft>
              <a:buNone/>
            </a:pPr>
            <a:endParaRPr lang="ru-RU" altLang="ru-RU" sz="1600">
              <a:solidFill>
                <a:srgbClr val="000000"/>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64DD-0C2A-1111-8CC2-E1668756FD91}"/>
            </a:ext>
          </a:extLst>
        </p:cNvPr>
        <p:cNvGrpSpPr/>
        <p:nvPr/>
      </p:nvGrpSpPr>
      <p:grpSpPr>
        <a:xfrm>
          <a:off x="0" y="0"/>
          <a:ext cx="0" cy="0"/>
          <a:chOff x="0" y="0"/>
          <a:chExt cx="0" cy="0"/>
        </a:xfrm>
      </p:grpSpPr>
      <p:sp>
        <p:nvSpPr>
          <p:cNvPr id="108548" name="Text Box 4">
            <a:extLst>
              <a:ext uri="{FF2B5EF4-FFF2-40B4-BE49-F238E27FC236}">
                <a16:creationId xmlns:a16="http://schemas.microsoft.com/office/drawing/2014/main" id="{1B568D14-7C2D-2B28-1314-90C409E4325B}"/>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0243" name="Rectangle 1">
            <a:extLst>
              <a:ext uri="{FF2B5EF4-FFF2-40B4-BE49-F238E27FC236}">
                <a16:creationId xmlns:a16="http://schemas.microsoft.com/office/drawing/2014/main" id="{86E72DE0-D18F-231F-85DF-35896356D138}"/>
              </a:ext>
            </a:extLst>
          </p:cNvPr>
          <p:cNvSpPr>
            <a:spLocks noChangeArrowheads="1"/>
          </p:cNvSpPr>
          <p:nvPr/>
        </p:nvSpPr>
        <p:spPr bwMode="auto">
          <a:xfrm>
            <a:off x="1920875" y="47626"/>
            <a:ext cx="430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400" b="1"/>
              <a:t>What  we</a:t>
            </a:r>
            <a:r>
              <a:rPr lang="en-US" altLang="ru-RU" sz="2400" b="1"/>
              <a:t> are</a:t>
            </a:r>
            <a:r>
              <a:rPr lang="ru-RU" altLang="ru-RU" sz="2400" b="1"/>
              <a:t> look</a:t>
            </a:r>
            <a:r>
              <a:rPr lang="en-US" altLang="ru-RU" sz="2400" b="1"/>
              <a:t>ing </a:t>
            </a:r>
            <a:r>
              <a:rPr lang="ru-RU" altLang="ru-RU" sz="2400" b="1"/>
              <a:t> for?</a:t>
            </a:r>
            <a:endParaRPr lang="ru-RU" altLang="ru-RU" sz="2400"/>
          </a:p>
        </p:txBody>
      </p:sp>
      <p:pic>
        <p:nvPicPr>
          <p:cNvPr id="10246" name="Picture 3" descr="l1">
            <a:extLst>
              <a:ext uri="{FF2B5EF4-FFF2-40B4-BE49-F238E27FC236}">
                <a16:creationId xmlns:a16="http://schemas.microsoft.com/office/drawing/2014/main" id="{3C12CA60-6790-DCBF-1E88-8B55EEA17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4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a:extLst>
              <a:ext uri="{FF2B5EF4-FFF2-40B4-BE49-F238E27FC236}">
                <a16:creationId xmlns:a16="http://schemas.microsoft.com/office/drawing/2014/main" id="{81E86CC1-F970-2448-AA0F-4669518DC2E0}"/>
              </a:ext>
            </a:extLst>
          </p:cNvPr>
          <p:cNvSpPr>
            <a:spLocks noGrp="1"/>
          </p:cNvSpPr>
          <p:nvPr>
            <p:ph type="sldNum" sz="quarter" idx="12"/>
          </p:nvPr>
        </p:nvSpPr>
        <p:spPr/>
        <p:txBody>
          <a:bodyPr/>
          <a:lstStyle/>
          <a:p>
            <a:fld id="{5B33B3C5-1D98-4161-ACF1-B1023B34935D}" type="slidenum">
              <a:rPr lang="en-US" altLang="ru-RU" smtClean="0"/>
              <a:pPr/>
              <a:t>10</a:t>
            </a:fld>
            <a:endParaRPr lang="en-US" altLang="ru-RU"/>
          </a:p>
        </p:txBody>
      </p:sp>
      <p:sp>
        <p:nvSpPr>
          <p:cNvPr id="3" name="TextBox 2">
            <a:extLst>
              <a:ext uri="{FF2B5EF4-FFF2-40B4-BE49-F238E27FC236}">
                <a16:creationId xmlns:a16="http://schemas.microsoft.com/office/drawing/2014/main" id="{98524FD7-5D6D-B62C-0C55-8BEFEFCB94E5}"/>
              </a:ext>
            </a:extLst>
          </p:cNvPr>
          <p:cNvSpPr txBox="1"/>
          <p:nvPr/>
        </p:nvSpPr>
        <p:spPr>
          <a:xfrm>
            <a:off x="817094" y="936623"/>
            <a:ext cx="9927105" cy="5970865"/>
          </a:xfrm>
          <a:prstGeom prst="rect">
            <a:avLst/>
          </a:prstGeom>
          <a:noFill/>
        </p:spPr>
        <p:txBody>
          <a:bodyPr wrap="square">
            <a:spAutoFit/>
          </a:bodyPr>
          <a:lstStyle/>
          <a:p>
            <a:r>
              <a:rPr lang="en-US" sz="2400" dirty="0"/>
              <a:t>During the formation of the </a:t>
            </a:r>
            <a:r>
              <a:rPr lang="ru-RU" altLang="ru-RU" sz="2400" b="1" dirty="0">
                <a:sym typeface="Symbol" panose="05050102010706020507" pitchFamily="18" charset="2"/>
              </a:rPr>
              <a:t> </a:t>
            </a:r>
            <a:r>
              <a:rPr lang="en-US" sz="2400" dirty="0"/>
              <a:t>- nucleus, the slow </a:t>
            </a:r>
            <a:r>
              <a:rPr lang="ru-RU" altLang="ru-RU" sz="2400" b="1" dirty="0">
                <a:sym typeface="Symbol" panose="05050102010706020507" pitchFamily="18" charset="2"/>
              </a:rPr>
              <a:t></a:t>
            </a:r>
            <a:r>
              <a:rPr lang="en-US" sz="2400" dirty="0"/>
              <a:t> interacts with the nucleus's nucleon</a:t>
            </a:r>
            <a:r>
              <a:rPr lang="ru-RU" sz="2400" dirty="0"/>
              <a:t> </a:t>
            </a:r>
            <a:r>
              <a:rPr lang="pt-BR" sz="2400" dirty="0"/>
              <a:t>d + A → η(A − 1) + X </a:t>
            </a:r>
            <a:r>
              <a:rPr lang="en-US" sz="2400" dirty="0"/>
              <a:t> and can form an intermediate S11 resonance,</a:t>
            </a:r>
            <a:r>
              <a:rPr lang="ru-RU" sz="2400" dirty="0"/>
              <a:t> </a:t>
            </a:r>
            <a:r>
              <a:rPr lang="en-US" altLang="ru-RU" sz="2400" dirty="0"/>
              <a:t>which is just 49 MeV above the </a:t>
            </a:r>
            <a:r>
              <a:rPr lang="ru-RU" altLang="ru-RU" sz="2400" dirty="0"/>
              <a:t>η</a:t>
            </a:r>
            <a:r>
              <a:rPr lang="en-US" altLang="ru-RU" sz="2400" dirty="0"/>
              <a:t>N threshold</a:t>
            </a:r>
            <a:r>
              <a:rPr lang="en-US" sz="2400" dirty="0"/>
              <a:t>.</a:t>
            </a:r>
          </a:p>
          <a:p>
            <a:endParaRPr lang="en-US" sz="2400" dirty="0"/>
          </a:p>
          <a:p>
            <a:r>
              <a:rPr lang="en-US" sz="2400" dirty="0"/>
              <a:t>In general, the following correlated final pairs of particles can be obtained from the decay of the eta-meson nucleus:</a:t>
            </a:r>
          </a:p>
          <a:p>
            <a:endParaRPr lang="en-US" sz="2400" dirty="0"/>
          </a:p>
          <a:p>
            <a:pPr algn="ctr"/>
            <a:r>
              <a:rPr lang="ru-RU" sz="2800" dirty="0"/>
              <a:t>(</a:t>
            </a:r>
            <a:r>
              <a:rPr lang="en-US" sz="2800" dirty="0" err="1"/>
              <a:t>ηp</a:t>
            </a:r>
            <a:r>
              <a:rPr lang="ru-RU" sz="2800" dirty="0"/>
              <a:t>)</a:t>
            </a:r>
            <a:r>
              <a:rPr lang="en-US" sz="2800" dirty="0"/>
              <a:t> </a:t>
            </a:r>
            <a:r>
              <a:rPr lang="ru-RU" sz="2800" dirty="0"/>
              <a:t>→</a:t>
            </a:r>
            <a:r>
              <a:rPr lang="en-US" sz="2800" dirty="0"/>
              <a:t> π</a:t>
            </a:r>
            <a:r>
              <a:rPr lang="ru-RU" sz="2800" baseline="30000" dirty="0"/>
              <a:t>0</a:t>
            </a:r>
            <a:r>
              <a:rPr lang="en-US" sz="2800" dirty="0"/>
              <a:t>p</a:t>
            </a:r>
          </a:p>
          <a:p>
            <a:pPr algn="ctr"/>
            <a:r>
              <a:rPr lang="ru-RU" sz="2800" dirty="0"/>
              <a:t>(</a:t>
            </a:r>
            <a:r>
              <a:rPr lang="en-US" sz="2800" dirty="0" err="1"/>
              <a:t>ηp</a:t>
            </a:r>
            <a:r>
              <a:rPr lang="ru-RU" sz="2800" dirty="0"/>
              <a:t>)</a:t>
            </a:r>
            <a:r>
              <a:rPr lang="en-US" sz="2800" dirty="0"/>
              <a:t> </a:t>
            </a:r>
            <a:r>
              <a:rPr lang="ru-RU" sz="2800" dirty="0"/>
              <a:t>→</a:t>
            </a:r>
            <a:r>
              <a:rPr lang="en-US" sz="2800" dirty="0"/>
              <a:t> π</a:t>
            </a:r>
            <a:r>
              <a:rPr lang="ru-RU" sz="2800" baseline="30000" dirty="0"/>
              <a:t>+</a:t>
            </a:r>
            <a:r>
              <a:rPr lang="en-US" sz="2800" dirty="0"/>
              <a:t>n</a:t>
            </a:r>
          </a:p>
          <a:p>
            <a:pPr algn="ctr"/>
            <a:r>
              <a:rPr lang="ru-RU" sz="2800" dirty="0"/>
              <a:t>(</a:t>
            </a:r>
            <a:r>
              <a:rPr lang="en-US" sz="2800" dirty="0" err="1"/>
              <a:t>ηn</a:t>
            </a:r>
            <a:r>
              <a:rPr lang="ru-RU" sz="2800" dirty="0"/>
              <a:t>)</a:t>
            </a:r>
            <a:r>
              <a:rPr lang="en-US" sz="2800" dirty="0"/>
              <a:t> </a:t>
            </a:r>
            <a:r>
              <a:rPr lang="ru-RU" sz="2800" dirty="0"/>
              <a:t>→</a:t>
            </a:r>
            <a:r>
              <a:rPr lang="en-US" sz="2800" dirty="0"/>
              <a:t> π</a:t>
            </a:r>
            <a:r>
              <a:rPr lang="ru-RU" sz="2800" baseline="30000" dirty="0"/>
              <a:t>0</a:t>
            </a:r>
            <a:r>
              <a:rPr lang="en-US" sz="2800" dirty="0"/>
              <a:t>n</a:t>
            </a:r>
          </a:p>
          <a:p>
            <a:pPr algn="ctr"/>
            <a:r>
              <a:rPr lang="ru-RU" sz="2800" dirty="0"/>
              <a:t>(</a:t>
            </a:r>
            <a:r>
              <a:rPr lang="en-US" sz="2800" dirty="0" err="1"/>
              <a:t>ηn</a:t>
            </a:r>
            <a:r>
              <a:rPr lang="ru-RU" sz="2800" dirty="0"/>
              <a:t>)</a:t>
            </a:r>
            <a:r>
              <a:rPr lang="en-US" sz="2800" dirty="0"/>
              <a:t> </a:t>
            </a:r>
            <a:r>
              <a:rPr lang="ru-RU" sz="2800" dirty="0"/>
              <a:t>→</a:t>
            </a:r>
            <a:r>
              <a:rPr lang="en-US" sz="2800" dirty="0"/>
              <a:t> π</a:t>
            </a:r>
            <a:r>
              <a:rPr lang="ru-RU" sz="2800" baseline="30000" dirty="0"/>
              <a:t>-</a:t>
            </a:r>
            <a:r>
              <a:rPr lang="en-US" sz="2800" dirty="0"/>
              <a:t>p</a:t>
            </a:r>
          </a:p>
          <a:p>
            <a:pPr algn="ctr"/>
            <a:r>
              <a:rPr lang="ru-RU" sz="2800" dirty="0"/>
              <a:t>(</a:t>
            </a:r>
            <a:r>
              <a:rPr lang="en-US" sz="2800" dirty="0" err="1"/>
              <a:t>ηpp</a:t>
            </a:r>
            <a:r>
              <a:rPr lang="ru-RU" sz="2800" dirty="0"/>
              <a:t>)</a:t>
            </a:r>
            <a:r>
              <a:rPr lang="en-US" sz="2800" dirty="0"/>
              <a:t> </a:t>
            </a:r>
            <a:r>
              <a:rPr lang="ru-RU" sz="2800" dirty="0"/>
              <a:t>→</a:t>
            </a:r>
            <a:r>
              <a:rPr lang="en-US" sz="2800" dirty="0"/>
              <a:t> pp</a:t>
            </a:r>
          </a:p>
          <a:p>
            <a:pPr algn="ctr"/>
            <a:r>
              <a:rPr lang="ru-RU" sz="2800" dirty="0"/>
              <a:t>(</a:t>
            </a:r>
            <a:r>
              <a:rPr lang="en-US" sz="2800" dirty="0" err="1"/>
              <a:t>ηpn</a:t>
            </a:r>
            <a:r>
              <a:rPr lang="ru-RU" sz="2800" dirty="0"/>
              <a:t>)</a:t>
            </a:r>
            <a:r>
              <a:rPr lang="en-US" sz="2800" dirty="0"/>
              <a:t> </a:t>
            </a:r>
            <a:r>
              <a:rPr lang="ru-RU" sz="2800" dirty="0"/>
              <a:t>→</a:t>
            </a:r>
            <a:r>
              <a:rPr lang="en-US" sz="2800" dirty="0"/>
              <a:t> </a:t>
            </a:r>
            <a:r>
              <a:rPr lang="en-US" sz="2800" dirty="0" err="1"/>
              <a:t>pn</a:t>
            </a:r>
            <a:endParaRPr lang="en-US" sz="2800" dirty="0"/>
          </a:p>
          <a:p>
            <a:pPr algn="ctr"/>
            <a:r>
              <a:rPr lang="ru-RU" sz="2800" dirty="0"/>
              <a:t>(</a:t>
            </a:r>
            <a:r>
              <a:rPr lang="en-US" sz="2800" dirty="0" err="1"/>
              <a:t>ηnn</a:t>
            </a:r>
            <a:r>
              <a:rPr lang="ru-RU" sz="2800" dirty="0"/>
              <a:t>)</a:t>
            </a:r>
            <a:r>
              <a:rPr lang="en-US" sz="2800" dirty="0"/>
              <a:t> </a:t>
            </a:r>
            <a:r>
              <a:rPr lang="ru-RU" sz="2800" dirty="0"/>
              <a:t>→</a:t>
            </a:r>
            <a:r>
              <a:rPr lang="en-US" sz="2800" dirty="0"/>
              <a:t> </a:t>
            </a:r>
            <a:r>
              <a:rPr lang="en-US" sz="2800" dirty="0" err="1"/>
              <a:t>nn</a:t>
            </a:r>
            <a:endParaRPr lang="en-US" sz="2800" dirty="0"/>
          </a:p>
          <a:p>
            <a:endParaRPr lang="en-US" dirty="0"/>
          </a:p>
        </p:txBody>
      </p:sp>
    </p:spTree>
    <p:extLst>
      <p:ext uri="{BB962C8B-B14F-4D97-AF65-F5344CB8AC3E}">
        <p14:creationId xmlns:p14="http://schemas.microsoft.com/office/powerpoint/2010/main" val="317222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a:extLst>
              <a:ext uri="{FF2B5EF4-FFF2-40B4-BE49-F238E27FC236}">
                <a16:creationId xmlns:a16="http://schemas.microsoft.com/office/drawing/2014/main" id="{6011BEA8-BE7A-82B8-999C-903D26027BEF}"/>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0243" name="Rectangle 1">
            <a:extLst>
              <a:ext uri="{FF2B5EF4-FFF2-40B4-BE49-F238E27FC236}">
                <a16:creationId xmlns:a16="http://schemas.microsoft.com/office/drawing/2014/main" id="{7AFF553A-57B4-8BB0-6AFE-D2456044560C}"/>
              </a:ext>
            </a:extLst>
          </p:cNvPr>
          <p:cNvSpPr>
            <a:spLocks noChangeArrowheads="1"/>
          </p:cNvSpPr>
          <p:nvPr/>
        </p:nvSpPr>
        <p:spPr bwMode="auto">
          <a:xfrm>
            <a:off x="1920875" y="47626"/>
            <a:ext cx="430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400" b="1"/>
              <a:t>What  we</a:t>
            </a:r>
            <a:r>
              <a:rPr lang="en-US" altLang="ru-RU" sz="2400" b="1"/>
              <a:t> are</a:t>
            </a:r>
            <a:r>
              <a:rPr lang="ru-RU" altLang="ru-RU" sz="2400" b="1"/>
              <a:t> look</a:t>
            </a:r>
            <a:r>
              <a:rPr lang="en-US" altLang="ru-RU" sz="2400" b="1"/>
              <a:t>ing </a:t>
            </a:r>
            <a:r>
              <a:rPr lang="ru-RU" altLang="ru-RU" sz="2400" b="1"/>
              <a:t> for?</a:t>
            </a:r>
            <a:endParaRPr lang="ru-RU" altLang="ru-RU" sz="2400"/>
          </a:p>
        </p:txBody>
      </p:sp>
      <p:sp>
        <p:nvSpPr>
          <p:cNvPr id="10244" name="Rectangle 2">
            <a:extLst>
              <a:ext uri="{FF2B5EF4-FFF2-40B4-BE49-F238E27FC236}">
                <a16:creationId xmlns:a16="http://schemas.microsoft.com/office/drawing/2014/main" id="{5DDCB703-05DB-1455-583D-4784921DCFD7}"/>
              </a:ext>
            </a:extLst>
          </p:cNvPr>
          <p:cNvSpPr>
            <a:spLocks noChangeArrowheads="1"/>
          </p:cNvSpPr>
          <p:nvPr/>
        </p:nvSpPr>
        <p:spPr bwMode="auto">
          <a:xfrm>
            <a:off x="1549400" y="2265363"/>
            <a:ext cx="8458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ru-RU" sz="2000" dirty="0"/>
              <a:t>   It is important to recognize that if we register </a:t>
            </a:r>
            <a:r>
              <a:rPr lang="ru-RU" altLang="ru-RU" sz="2000" dirty="0">
                <a:sym typeface="Symbol" panose="05050102010706020507" pitchFamily="18" charset="2"/>
              </a:rPr>
              <a:t></a:t>
            </a:r>
            <a:r>
              <a:rPr lang="en-US" altLang="ru-RU" sz="2000" dirty="0"/>
              <a:t>N pair with approximately equal but opposite momentum components, even with some suitable total energy E</a:t>
            </a:r>
            <a:r>
              <a:rPr lang="ru-RU" altLang="ru-RU" sz="2000" dirty="0">
                <a:sym typeface="Symbol" panose="05050102010706020507" pitchFamily="18" charset="2"/>
              </a:rPr>
              <a:t></a:t>
            </a:r>
            <a:r>
              <a:rPr lang="en-US" altLang="ru-RU" sz="2000" dirty="0"/>
              <a:t> + E</a:t>
            </a:r>
            <a:r>
              <a:rPr lang="en-US" altLang="ru-RU" sz="2000" baseline="-25000" dirty="0"/>
              <a:t>N</a:t>
            </a:r>
            <a:r>
              <a:rPr lang="en-US" altLang="ru-RU" sz="2000" dirty="0"/>
              <a:t> </a:t>
            </a:r>
            <a:r>
              <a:rPr lang="ru-RU" altLang="ru-RU" sz="2000" dirty="0">
                <a:sym typeface="Symbol" panose="05050102010706020507" pitchFamily="18" charset="2"/>
              </a:rPr>
              <a:t></a:t>
            </a:r>
            <a:r>
              <a:rPr lang="ru-RU" altLang="ru-RU" sz="2000" dirty="0"/>
              <a:t> </a:t>
            </a:r>
            <a:r>
              <a:rPr lang="en-US" altLang="ru-RU" sz="2000" dirty="0"/>
              <a:t>m</a:t>
            </a:r>
            <a:r>
              <a:rPr lang="en-US" altLang="ru-RU" sz="2000" baseline="-25000" dirty="0">
                <a:sym typeface="Symbol" panose="05050102010706020507" pitchFamily="18" charset="2"/>
              </a:rPr>
              <a:t></a:t>
            </a:r>
            <a:r>
              <a:rPr lang="en-US" altLang="ru-RU" sz="2000" dirty="0"/>
              <a:t> + </a:t>
            </a:r>
            <a:r>
              <a:rPr lang="en-US" altLang="ru-RU" sz="2000" dirty="0" err="1"/>
              <a:t>m</a:t>
            </a:r>
            <a:r>
              <a:rPr lang="en-US" altLang="ru-RU" sz="2000" baseline="-25000" dirty="0" err="1"/>
              <a:t>N</a:t>
            </a:r>
            <a:r>
              <a:rPr lang="en-US" altLang="ru-RU" sz="2000" dirty="0"/>
              <a:t> = 1486 MeV, it does not necessarily mean that we have registered the decay products of the η-mesic nucleus.</a:t>
            </a:r>
          </a:p>
          <a:p>
            <a:pPr algn="just" eaLnBrk="1" hangingPunct="1">
              <a:spcBef>
                <a:spcPct val="0"/>
              </a:spcBef>
              <a:buFontTx/>
              <a:buNone/>
            </a:pPr>
            <a:endParaRPr lang="en-US" altLang="ru-RU" sz="1600" b="1" i="1" dirty="0"/>
          </a:p>
          <a:p>
            <a:pPr eaLnBrk="1" hangingPunct="1">
              <a:spcBef>
                <a:spcPct val="0"/>
              </a:spcBef>
              <a:buFontTx/>
              <a:buNone/>
            </a:pPr>
            <a:r>
              <a:rPr lang="en-US" altLang="ru-RU" sz="1800" b="1" i="1" dirty="0"/>
              <a:t>   </a:t>
            </a:r>
            <a:r>
              <a:rPr lang="en-US" altLang="ru-RU" sz="2000" b="1" i="1" dirty="0"/>
              <a:t>The criterion of a bound </a:t>
            </a:r>
            <a:r>
              <a:rPr lang="ru-RU" altLang="ru-RU" sz="2000" b="1" i="1" dirty="0">
                <a:sym typeface="Symbol" panose="05050102010706020507" pitchFamily="18" charset="2"/>
              </a:rPr>
              <a:t></a:t>
            </a:r>
            <a:r>
              <a:rPr lang="en-US" altLang="ru-RU" sz="2000" b="1" i="1" dirty="0"/>
              <a:t>-meson  is the condition</a:t>
            </a:r>
          </a:p>
          <a:p>
            <a:pPr eaLnBrk="1" hangingPunct="1">
              <a:spcBef>
                <a:spcPct val="0"/>
              </a:spcBef>
              <a:buFontTx/>
              <a:buNone/>
            </a:pPr>
            <a:r>
              <a:rPr lang="en-US" altLang="ru-RU" sz="2000" b="1" i="1" dirty="0"/>
              <a:t> for the </a:t>
            </a:r>
            <a:r>
              <a:rPr lang="ru-RU" altLang="ru-RU" sz="2000" b="1" i="1" dirty="0">
                <a:sym typeface="Symbol" panose="05050102010706020507" pitchFamily="18" charset="2"/>
              </a:rPr>
              <a:t></a:t>
            </a:r>
            <a:r>
              <a:rPr lang="en-US" altLang="ru-RU" sz="2000" b="1" i="1" dirty="0"/>
              <a:t>N pair's total energy, which should be </a:t>
            </a:r>
          </a:p>
          <a:p>
            <a:pPr eaLnBrk="1" hangingPunct="1">
              <a:spcBef>
                <a:spcPct val="0"/>
              </a:spcBef>
              <a:buFontTx/>
              <a:buNone/>
            </a:pPr>
            <a:r>
              <a:rPr lang="en-US" altLang="ru-RU" sz="2000" b="1" i="1" dirty="0"/>
              <a:t>below the threshold:  E</a:t>
            </a:r>
            <a:r>
              <a:rPr lang="ru-RU" altLang="ru-RU" sz="2000" b="1" i="1" baseline="-25000" dirty="0">
                <a:sym typeface="Symbol" panose="05050102010706020507" pitchFamily="18" charset="2"/>
              </a:rPr>
              <a:t></a:t>
            </a:r>
            <a:r>
              <a:rPr lang="en-US" altLang="ru-RU" sz="2000" b="1" i="1" dirty="0"/>
              <a:t> + E</a:t>
            </a:r>
            <a:r>
              <a:rPr lang="en-US" altLang="ru-RU" sz="2000" b="1" i="1" baseline="-25000" dirty="0"/>
              <a:t>N</a:t>
            </a:r>
            <a:r>
              <a:rPr lang="en-US" altLang="ru-RU" sz="2000" b="1" i="1" dirty="0"/>
              <a:t> &lt;1486 MeV</a:t>
            </a:r>
          </a:p>
          <a:p>
            <a:pPr eaLnBrk="1" hangingPunct="1">
              <a:spcBef>
                <a:spcPct val="0"/>
              </a:spcBef>
              <a:buFontTx/>
              <a:buNone/>
            </a:pPr>
            <a:endParaRPr lang="en-US" altLang="ru-RU" sz="1800" b="1" i="1" dirty="0">
              <a:sym typeface="Symbol" panose="05050102010706020507" pitchFamily="18" charset="2"/>
            </a:endParaRPr>
          </a:p>
          <a:p>
            <a:pPr eaLnBrk="1" hangingPunct="1">
              <a:spcBef>
                <a:spcPct val="0"/>
              </a:spcBef>
              <a:buFontTx/>
              <a:buNone/>
            </a:pPr>
            <a:r>
              <a:rPr lang="ru-RU" altLang="ru-RU" sz="2000" b="1" dirty="0">
                <a:sym typeface="Symbol" panose="05050102010706020507" pitchFamily="18" charset="2"/>
              </a:rPr>
              <a:t></a:t>
            </a:r>
            <a:r>
              <a:rPr lang="en-US" altLang="ru-RU" sz="2000" b="1" dirty="0"/>
              <a:t> + N</a:t>
            </a:r>
            <a:r>
              <a:rPr lang="en-US" altLang="ru-RU" sz="2000" b="1" baseline="-25000" dirty="0"/>
              <a:t>i</a:t>
            </a:r>
            <a:r>
              <a:rPr lang="en-US" altLang="ru-RU" sz="2000" b="1" dirty="0"/>
              <a:t> </a:t>
            </a:r>
            <a:r>
              <a:rPr lang="ru-RU" altLang="ru-RU" sz="2000" b="1" dirty="0">
                <a:sym typeface="Symbol" panose="05050102010706020507" pitchFamily="18" charset="2"/>
              </a:rPr>
              <a:t></a:t>
            </a:r>
            <a:r>
              <a:rPr lang="ru-RU" altLang="ru-RU" sz="2000" b="1" dirty="0"/>
              <a:t> </a:t>
            </a:r>
            <a:r>
              <a:rPr lang="en-US" altLang="ru-RU" sz="2000" b="1" dirty="0"/>
              <a:t>S</a:t>
            </a:r>
            <a:r>
              <a:rPr lang="en-US" altLang="ru-RU" sz="2000" b="1" baseline="-25000" dirty="0"/>
              <a:t>11</a:t>
            </a:r>
            <a:r>
              <a:rPr lang="en-US" altLang="ru-RU" sz="2000" b="1" dirty="0"/>
              <a:t> </a:t>
            </a:r>
            <a:r>
              <a:rPr lang="ru-RU" altLang="ru-RU" sz="2000" b="1" dirty="0">
                <a:sym typeface="Symbol" panose="05050102010706020507" pitchFamily="18" charset="2"/>
              </a:rPr>
              <a:t></a:t>
            </a:r>
            <a:r>
              <a:rPr lang="ru-RU" altLang="ru-RU" sz="2000" b="1" dirty="0"/>
              <a:t> </a:t>
            </a:r>
            <a:r>
              <a:rPr lang="ru-RU" altLang="ru-RU" sz="2000" b="1" dirty="0">
                <a:sym typeface="Symbol" panose="05050102010706020507" pitchFamily="18" charset="2"/>
              </a:rPr>
              <a:t></a:t>
            </a:r>
            <a:r>
              <a:rPr lang="en-US" altLang="ru-RU" sz="2000" b="1" dirty="0"/>
              <a:t> + N.</a:t>
            </a:r>
          </a:p>
          <a:p>
            <a:pPr algn="ctr" eaLnBrk="1" hangingPunct="1">
              <a:spcBef>
                <a:spcPct val="0"/>
              </a:spcBef>
              <a:buFontTx/>
              <a:buNone/>
            </a:pPr>
            <a:r>
              <a:rPr lang="en-US" altLang="ru-RU" sz="1600" b="1" dirty="0"/>
              <a:t>	</a:t>
            </a:r>
            <a:r>
              <a:rPr lang="en-US" altLang="ru-RU" sz="1600" dirty="0"/>
              <a:t> </a:t>
            </a:r>
            <a:endParaRPr lang="ru-RU" altLang="ru-RU" sz="1600" dirty="0"/>
          </a:p>
          <a:p>
            <a:pPr eaLnBrk="1" hangingPunct="1">
              <a:spcBef>
                <a:spcPct val="0"/>
              </a:spcBef>
              <a:buFontTx/>
              <a:buNone/>
            </a:pPr>
            <a:r>
              <a:rPr lang="en-US" altLang="ru-RU" sz="2000" b="1" i="1" dirty="0"/>
              <a:t>    Next criterion of a bound </a:t>
            </a:r>
            <a:r>
              <a:rPr lang="ru-RU" altLang="ru-RU" sz="2000" b="1" i="1" dirty="0">
                <a:sym typeface="Symbol" panose="05050102010706020507" pitchFamily="18" charset="2"/>
              </a:rPr>
              <a:t></a:t>
            </a:r>
            <a:r>
              <a:rPr lang="en-US" altLang="ru-RU" sz="2000" b="1" i="1" dirty="0"/>
              <a:t>-meson  is the width of </a:t>
            </a:r>
          </a:p>
          <a:p>
            <a:pPr eaLnBrk="1" hangingPunct="1">
              <a:spcBef>
                <a:spcPct val="0"/>
              </a:spcBef>
              <a:buFontTx/>
              <a:buNone/>
            </a:pPr>
            <a:r>
              <a:rPr lang="en-US" altLang="ru-RU" sz="2000" b="1" i="1" dirty="0"/>
              <a:t>the peak in the distribution of </a:t>
            </a:r>
            <a:r>
              <a:rPr lang="el-GR" altLang="ru-RU" sz="2000" b="1" i="1" dirty="0"/>
              <a:t>π</a:t>
            </a:r>
            <a:r>
              <a:rPr lang="en-US" altLang="ru-RU" sz="2000" b="1" i="1" dirty="0"/>
              <a:t>N pairs  which  is </a:t>
            </a:r>
          </a:p>
          <a:p>
            <a:pPr eaLnBrk="1" hangingPunct="1">
              <a:spcBef>
                <a:spcPct val="0"/>
              </a:spcBef>
              <a:buFontTx/>
              <a:buNone/>
            </a:pPr>
            <a:r>
              <a:rPr lang="en-US" altLang="ru-RU" sz="2000" b="1" i="1" dirty="0"/>
              <a:t>not related to the width of the resonance S</a:t>
            </a:r>
            <a:r>
              <a:rPr lang="en-US" altLang="ru-RU" sz="2000" b="1" i="1" baseline="-25000" dirty="0"/>
              <a:t>11</a:t>
            </a:r>
            <a:r>
              <a:rPr lang="en-US" altLang="ru-RU" sz="2000" b="1" i="1" dirty="0"/>
              <a:t> (1535). </a:t>
            </a:r>
            <a:endParaRPr lang="ru-RU" altLang="ru-RU" sz="2000" b="1" i="1" dirty="0"/>
          </a:p>
        </p:txBody>
      </p:sp>
      <p:pic>
        <p:nvPicPr>
          <p:cNvPr id="10245" name="Picture 2">
            <a:extLst>
              <a:ext uri="{FF2B5EF4-FFF2-40B4-BE49-F238E27FC236}">
                <a16:creationId xmlns:a16="http://schemas.microsoft.com/office/drawing/2014/main" id="{4363463C-38D6-C227-2A95-12FF672FA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3429000"/>
            <a:ext cx="3440112" cy="27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descr="l1">
            <a:extLst>
              <a:ext uri="{FF2B5EF4-FFF2-40B4-BE49-F238E27FC236}">
                <a16:creationId xmlns:a16="http://schemas.microsoft.com/office/drawing/2014/main" id="{8DC480D9-FB9A-7B1B-B29B-3745CB140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4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
            <a:extLst>
              <a:ext uri="{FF2B5EF4-FFF2-40B4-BE49-F238E27FC236}">
                <a16:creationId xmlns:a16="http://schemas.microsoft.com/office/drawing/2014/main" id="{05928F3F-D0EF-6729-2ACB-2653A81DAF1F}"/>
              </a:ext>
            </a:extLst>
          </p:cNvPr>
          <p:cNvSpPr>
            <a:spLocks noChangeArrowheads="1"/>
          </p:cNvSpPr>
          <p:nvPr/>
        </p:nvSpPr>
        <p:spPr bwMode="auto">
          <a:xfrm>
            <a:off x="1547813" y="635001"/>
            <a:ext cx="88566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ru-RU" sz="2000" dirty="0"/>
              <a:t>   The interaction of the </a:t>
            </a:r>
            <a:r>
              <a:rPr lang="ru-RU" altLang="ru-RU" sz="2000" dirty="0"/>
              <a:t>η</a:t>
            </a:r>
            <a:r>
              <a:rPr lang="en-US" altLang="ru-RU" sz="2000" dirty="0"/>
              <a:t>-meson with a nucleon near threshold is mainly determined by the S</a:t>
            </a:r>
            <a:r>
              <a:rPr lang="en-US" altLang="ru-RU" sz="2000" baseline="-25000" dirty="0"/>
              <a:t>11</a:t>
            </a:r>
            <a:r>
              <a:rPr lang="en-US" altLang="ru-RU" sz="2000" dirty="0"/>
              <a:t>, J</a:t>
            </a:r>
            <a:r>
              <a:rPr lang="en-US" altLang="ru-RU" sz="2000" baseline="30000" dirty="0"/>
              <a:t>P</a:t>
            </a:r>
            <a:r>
              <a:rPr lang="en-US" altLang="ru-RU" sz="2000" dirty="0"/>
              <a:t>= ½</a:t>
            </a:r>
            <a:r>
              <a:rPr lang="en-US" altLang="ru-RU" sz="2000" baseline="30000" dirty="0"/>
              <a:t>- </a:t>
            </a:r>
            <a:r>
              <a:rPr lang="en-US" altLang="ru-RU" sz="2000" dirty="0"/>
              <a:t>resonance N</a:t>
            </a:r>
            <a:r>
              <a:rPr lang="en-US" altLang="ru-RU" sz="2000" baseline="30000" dirty="0"/>
              <a:t>*</a:t>
            </a:r>
            <a:r>
              <a:rPr lang="en-US" altLang="ru-RU" sz="2000" dirty="0"/>
              <a:t>(1535), which is just 49 MeV above the </a:t>
            </a:r>
            <a:r>
              <a:rPr lang="ru-RU" altLang="ru-RU" sz="2000" dirty="0"/>
              <a:t>η</a:t>
            </a:r>
            <a:r>
              <a:rPr lang="en-US" altLang="ru-RU" sz="2000" dirty="0"/>
              <a:t>N threshold (1486 MeV) and has a width </a:t>
            </a:r>
            <a:r>
              <a:rPr lang="ru-RU" altLang="ru-RU" sz="2000" dirty="0"/>
              <a:t>Γ</a:t>
            </a:r>
            <a:r>
              <a:rPr lang="en-US" altLang="ru-RU" sz="2000" dirty="0"/>
              <a:t>=150 MeV, thus covering the whole low energy region of the </a:t>
            </a:r>
            <a:r>
              <a:rPr lang="ru-RU" altLang="ru-RU" sz="2000" dirty="0"/>
              <a:t>η</a:t>
            </a:r>
            <a:r>
              <a:rPr lang="en-US" altLang="ru-RU" sz="2000" dirty="0"/>
              <a:t>N interaction. As the S</a:t>
            </a:r>
            <a:r>
              <a:rPr lang="en-US" altLang="ru-RU" sz="2000" baseline="-25000" dirty="0"/>
              <a:t>11</a:t>
            </a:r>
            <a:r>
              <a:rPr lang="en-US" altLang="ru-RU" sz="2000" dirty="0"/>
              <a:t>-resonance also decays to </a:t>
            </a:r>
            <a:r>
              <a:rPr lang="ru-RU" altLang="ru-RU" sz="2000" dirty="0"/>
              <a:t>π</a:t>
            </a:r>
            <a:r>
              <a:rPr lang="en-US" altLang="ru-RU" sz="2000" dirty="0"/>
              <a:t>N, </a:t>
            </a:r>
            <a:r>
              <a:rPr lang="ru-RU" altLang="ru-RU" sz="2000" dirty="0"/>
              <a:t>γ</a:t>
            </a:r>
            <a:r>
              <a:rPr lang="en-US" altLang="ru-RU" sz="2000" dirty="0"/>
              <a:t>N and </a:t>
            </a:r>
            <a:r>
              <a:rPr lang="ru-RU" altLang="ru-RU" sz="2000" dirty="0"/>
              <a:t>ππ</a:t>
            </a:r>
            <a:r>
              <a:rPr lang="en-US" altLang="ru-RU" sz="2000" dirty="0"/>
              <a:t>N channels involves its coupling to all these channels. </a:t>
            </a:r>
            <a:endParaRPr lang="ru-RU" altLang="ru-RU" sz="2000" dirty="0"/>
          </a:p>
        </p:txBody>
      </p:sp>
      <p:sp>
        <p:nvSpPr>
          <p:cNvPr id="4" name="Номер слайда 3">
            <a:extLst>
              <a:ext uri="{FF2B5EF4-FFF2-40B4-BE49-F238E27FC236}">
                <a16:creationId xmlns:a16="http://schemas.microsoft.com/office/drawing/2014/main" id="{EA413682-D4AE-1A58-B70A-DD025FFBA72C}"/>
              </a:ext>
            </a:extLst>
          </p:cNvPr>
          <p:cNvSpPr>
            <a:spLocks noGrp="1"/>
          </p:cNvSpPr>
          <p:nvPr>
            <p:ph type="sldNum" sz="quarter" idx="12"/>
          </p:nvPr>
        </p:nvSpPr>
        <p:spPr/>
        <p:txBody>
          <a:bodyPr/>
          <a:lstStyle/>
          <a:p>
            <a:fld id="{5B33B3C5-1D98-4161-ACF1-B1023B34935D}" type="slidenum">
              <a:rPr lang="en-US" altLang="ru-RU" smtClean="0"/>
              <a:pPr/>
              <a:t>11</a:t>
            </a:fld>
            <a:endParaRPr lang="en-US" alt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E:\home\afanasev\ptwo\art\tmp\l1.gif">
            <a:extLst>
              <a:ext uri="{FF2B5EF4-FFF2-40B4-BE49-F238E27FC236}">
                <a16:creationId xmlns:a16="http://schemas.microsoft.com/office/drawing/2014/main" id="{E12EAEA4-1F26-7F89-6ACB-D04D39F92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1625"/>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F4D00A92-902E-2B16-0215-2E7952B85155}"/>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2292" name="Rectangle 1">
            <a:extLst>
              <a:ext uri="{FF2B5EF4-FFF2-40B4-BE49-F238E27FC236}">
                <a16:creationId xmlns:a16="http://schemas.microsoft.com/office/drawing/2014/main" id="{F2336276-17D6-C4BF-2FFA-6C66F3D27999}"/>
              </a:ext>
            </a:extLst>
          </p:cNvPr>
          <p:cNvSpPr>
            <a:spLocks noChangeArrowheads="1"/>
          </p:cNvSpPr>
          <p:nvPr/>
        </p:nvSpPr>
        <p:spPr bwMode="auto">
          <a:xfrm>
            <a:off x="1631950" y="381001"/>
            <a:ext cx="89281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000" b="1" dirty="0"/>
              <a:t>Expected characteristics of pairs from decay of  </a:t>
            </a:r>
            <a:r>
              <a:rPr lang="ru-RU" altLang="ru-RU" sz="2000" b="1" dirty="0">
                <a:sym typeface="Symbol" panose="05050102010706020507" pitchFamily="18" charset="2"/>
              </a:rPr>
              <a:t></a:t>
            </a:r>
            <a:r>
              <a:rPr lang="en-US" altLang="ru-RU" sz="2000" b="1" dirty="0"/>
              <a:t>-nuclei and requirements to precisions of their measurements</a:t>
            </a:r>
            <a:endParaRPr lang="ru-RU" altLang="ru-RU" sz="2000" dirty="0"/>
          </a:p>
          <a:p>
            <a:pPr eaLnBrk="1" hangingPunct="1">
              <a:spcBef>
                <a:spcPct val="0"/>
              </a:spcBef>
              <a:buFontTx/>
              <a:buNone/>
            </a:pPr>
            <a:r>
              <a:rPr lang="en-US" altLang="ru-RU" sz="2000" dirty="0"/>
              <a:t> </a:t>
            </a:r>
            <a:endParaRPr lang="ru-RU" altLang="ru-RU" sz="2000" dirty="0"/>
          </a:p>
          <a:p>
            <a:pPr eaLnBrk="1" hangingPunct="1">
              <a:spcBef>
                <a:spcPct val="0"/>
              </a:spcBef>
              <a:buFontTx/>
              <a:buNone/>
            </a:pPr>
            <a:r>
              <a:rPr lang="en-US" altLang="ru-RU" sz="2000" dirty="0"/>
              <a:t>     The task of the experiment is the allocation and measurement of the narrow peaks in the energy distribution of pairs, which are products of </a:t>
            </a:r>
            <a:r>
              <a:rPr lang="ru-RU" altLang="ru-RU" sz="2000" dirty="0">
                <a:sym typeface="Symbol" panose="05050102010706020507" pitchFamily="18" charset="2"/>
              </a:rPr>
              <a:t></a:t>
            </a:r>
            <a:r>
              <a:rPr lang="en-US" altLang="ru-RU" sz="2000" dirty="0"/>
              <a:t>-nucleus decay. </a:t>
            </a:r>
          </a:p>
          <a:p>
            <a:pPr eaLnBrk="1" hangingPunct="1">
              <a:spcBef>
                <a:spcPct val="0"/>
              </a:spcBef>
              <a:buFontTx/>
              <a:buNone/>
            </a:pPr>
            <a:r>
              <a:rPr lang="en-US" altLang="ru-RU" sz="2000" dirty="0"/>
              <a:t>      Apparently, future experiments should assume that the peak width will be about </a:t>
            </a:r>
            <a:r>
              <a:rPr lang="en-US" altLang="ru-RU" sz="2000" b="1" dirty="0">
                <a:solidFill>
                  <a:srgbClr val="FF0000"/>
                </a:solidFill>
              </a:rPr>
              <a:t>10 MeV</a:t>
            </a:r>
            <a:r>
              <a:rPr lang="en-US" altLang="ru-RU" sz="2000" dirty="0"/>
              <a:t>, and therefore they should provide precise energy measurements of particles. The energy resolution  should be not worse than ~ 3.5 MeV, so that the accuracy of the total energy of the pair will be at least 5-7 MeV. The intra nuclear motion expand the observable peak. This dispersion  increases width of peak by to ~20 MeV. This moment is  reduce the  accuracy of spectrometer to the level of 10 MeV. </a:t>
            </a:r>
            <a:endParaRPr lang="ru-RU" altLang="ru-RU" sz="2000" dirty="0"/>
          </a:p>
          <a:p>
            <a:pPr eaLnBrk="1" hangingPunct="1">
              <a:spcBef>
                <a:spcPct val="0"/>
              </a:spcBef>
              <a:buFontTx/>
              <a:buNone/>
            </a:pPr>
            <a:r>
              <a:rPr lang="en-US" altLang="ru-RU" sz="2000" dirty="0"/>
              <a:t>  If we consider the process </a:t>
            </a:r>
            <a:r>
              <a:rPr lang="ru-RU" altLang="ru-RU" sz="2000" b="1" i="1" dirty="0">
                <a:solidFill>
                  <a:srgbClr val="FF0000"/>
                </a:solidFill>
                <a:sym typeface="Symbol" panose="05050102010706020507" pitchFamily="18" charset="2"/>
              </a:rPr>
              <a:t></a:t>
            </a:r>
            <a:r>
              <a:rPr lang="en-US" altLang="ru-RU" sz="2000" b="1" i="1" dirty="0">
                <a:solidFill>
                  <a:srgbClr val="FF0000"/>
                </a:solidFill>
              </a:rPr>
              <a:t> + N</a:t>
            </a:r>
            <a:r>
              <a:rPr lang="en-US" altLang="ru-RU" sz="2000" b="1" i="1" baseline="-25000" dirty="0">
                <a:solidFill>
                  <a:srgbClr val="FF0000"/>
                </a:solidFill>
              </a:rPr>
              <a:t>i</a:t>
            </a:r>
            <a:r>
              <a:rPr lang="en-US" altLang="ru-RU" sz="2000" b="1" i="1" dirty="0">
                <a:solidFill>
                  <a:srgbClr val="FF0000"/>
                </a:solidFill>
              </a:rPr>
              <a:t> </a:t>
            </a:r>
            <a:r>
              <a:rPr lang="ru-RU" altLang="ru-RU" sz="2000" b="1" i="1" dirty="0">
                <a:solidFill>
                  <a:srgbClr val="FF0000"/>
                </a:solidFill>
                <a:sym typeface="Symbol" panose="05050102010706020507" pitchFamily="18" charset="2"/>
              </a:rPr>
              <a:t></a:t>
            </a:r>
            <a:r>
              <a:rPr lang="ru-RU" altLang="ru-RU" sz="2000" b="1" i="1" dirty="0">
                <a:solidFill>
                  <a:srgbClr val="FF0000"/>
                </a:solidFill>
              </a:rPr>
              <a:t> </a:t>
            </a:r>
            <a:r>
              <a:rPr lang="ru-RU" altLang="ru-RU" sz="2000" b="1" i="1" dirty="0">
                <a:solidFill>
                  <a:srgbClr val="FF0000"/>
                </a:solidFill>
                <a:sym typeface="Symbol" panose="05050102010706020507" pitchFamily="18" charset="2"/>
              </a:rPr>
              <a:t></a:t>
            </a:r>
            <a:r>
              <a:rPr lang="en-US" altLang="ru-RU" sz="2000" b="1" i="1" dirty="0">
                <a:solidFill>
                  <a:srgbClr val="FF0000"/>
                </a:solidFill>
              </a:rPr>
              <a:t> + N </a:t>
            </a:r>
            <a:r>
              <a:rPr lang="en-US" altLang="ru-RU" sz="2000" dirty="0"/>
              <a:t>with initial particles at rest, the kinetic energy, momentum and velocity of the secondary particles can be estimated:</a:t>
            </a:r>
          </a:p>
          <a:p>
            <a:pPr eaLnBrk="1" hangingPunct="1">
              <a:spcBef>
                <a:spcPct val="0"/>
              </a:spcBef>
              <a:buFontTx/>
              <a:buNone/>
            </a:pPr>
            <a:r>
              <a:rPr lang="en-US" altLang="ru-RU" sz="2000" dirty="0"/>
              <a:t> 	T</a:t>
            </a:r>
            <a:r>
              <a:rPr lang="en-US" altLang="ru-RU" sz="2000" baseline="-25000" dirty="0">
                <a:sym typeface="Symbol" panose="05050102010706020507" pitchFamily="18" charset="2"/>
              </a:rPr>
              <a:t></a:t>
            </a:r>
            <a:r>
              <a:rPr lang="en-US" altLang="ru-RU" sz="2000" dirty="0"/>
              <a:t> = E</a:t>
            </a:r>
            <a:r>
              <a:rPr lang="en-US" altLang="ru-RU" sz="2000" baseline="-25000" dirty="0">
                <a:sym typeface="Symbol" panose="05050102010706020507" pitchFamily="18" charset="2"/>
              </a:rPr>
              <a:t></a:t>
            </a:r>
            <a:r>
              <a:rPr lang="en-US" altLang="ru-RU" sz="2000" dirty="0"/>
              <a:t> </a:t>
            </a:r>
            <a:r>
              <a:rPr lang="ru-RU" altLang="ru-RU" sz="2000" dirty="0">
                <a:sym typeface="Symbol" panose="05050102010706020507" pitchFamily="18" charset="2"/>
              </a:rPr>
              <a:t></a:t>
            </a:r>
            <a:r>
              <a:rPr lang="ru-RU" altLang="ru-RU" sz="2000" dirty="0"/>
              <a:t> </a:t>
            </a:r>
            <a:r>
              <a:rPr lang="en-US" altLang="ru-RU" sz="2000" dirty="0"/>
              <a:t>m</a:t>
            </a:r>
            <a:r>
              <a:rPr lang="en-US" altLang="ru-RU" sz="2000" baseline="-25000" dirty="0">
                <a:sym typeface="Symbol" panose="05050102010706020507" pitchFamily="18" charset="2"/>
              </a:rPr>
              <a:t></a:t>
            </a:r>
            <a:r>
              <a:rPr lang="en-US" altLang="ru-RU" sz="2000" dirty="0"/>
              <a:t>  = (W</a:t>
            </a:r>
            <a:r>
              <a:rPr lang="en-US" altLang="ru-RU" sz="2000" baseline="30000" dirty="0"/>
              <a:t>2</a:t>
            </a:r>
            <a:r>
              <a:rPr lang="en-US" altLang="ru-RU" sz="2000" dirty="0"/>
              <a:t> + m</a:t>
            </a:r>
            <a:r>
              <a:rPr lang="en-US" altLang="ru-RU" sz="2000" baseline="-25000" dirty="0">
                <a:sym typeface="Symbol" panose="05050102010706020507" pitchFamily="18" charset="2"/>
              </a:rPr>
              <a:t></a:t>
            </a:r>
            <a:r>
              <a:rPr lang="en-US" altLang="ru-RU" sz="2000" baseline="30000" dirty="0"/>
              <a:t>2</a:t>
            </a:r>
            <a:r>
              <a:rPr lang="en-US" altLang="ru-RU" sz="2000" dirty="0"/>
              <a:t> </a:t>
            </a:r>
            <a:r>
              <a:rPr lang="ru-RU" altLang="ru-RU" sz="2000" dirty="0">
                <a:sym typeface="Symbol" panose="05050102010706020507" pitchFamily="18" charset="2"/>
              </a:rPr>
              <a:t></a:t>
            </a:r>
            <a:r>
              <a:rPr lang="ru-RU" altLang="ru-RU" sz="2000" dirty="0"/>
              <a:t> </a:t>
            </a:r>
            <a:r>
              <a:rPr lang="en-US" altLang="ru-RU" sz="2000" dirty="0"/>
              <a:t>m</a:t>
            </a:r>
            <a:r>
              <a:rPr lang="en-US" altLang="ru-RU" sz="2000" baseline="-25000" dirty="0"/>
              <a:t>N</a:t>
            </a:r>
            <a:r>
              <a:rPr lang="en-US" altLang="ru-RU" sz="2000" baseline="30000" dirty="0"/>
              <a:t>2</a:t>
            </a:r>
            <a:r>
              <a:rPr lang="en-US" altLang="ru-RU" sz="2000" dirty="0"/>
              <a:t>)/(2W) </a:t>
            </a:r>
            <a:r>
              <a:rPr lang="ru-RU" altLang="ru-RU" sz="2000" dirty="0">
                <a:sym typeface="Symbol" panose="05050102010706020507" pitchFamily="18" charset="2"/>
              </a:rPr>
              <a:t></a:t>
            </a:r>
            <a:r>
              <a:rPr lang="ru-RU" altLang="ru-RU" sz="2000" dirty="0"/>
              <a:t> </a:t>
            </a:r>
            <a:r>
              <a:rPr lang="en-US" altLang="ru-RU" sz="2000" dirty="0"/>
              <a:t>m</a:t>
            </a:r>
            <a:r>
              <a:rPr lang="en-US" altLang="ru-RU" sz="2000" baseline="-25000" dirty="0">
                <a:sym typeface="Symbol" panose="05050102010706020507" pitchFamily="18" charset="2"/>
              </a:rPr>
              <a:t></a:t>
            </a:r>
            <a:r>
              <a:rPr lang="en-US" altLang="ru-RU" sz="2000" baseline="-25000" dirty="0"/>
              <a:t>      </a:t>
            </a:r>
            <a:r>
              <a:rPr lang="en-US" altLang="ru-RU" sz="2000" dirty="0"/>
              <a:t>= </a:t>
            </a:r>
            <a:r>
              <a:rPr lang="en-US" altLang="ru-RU" sz="2000" b="1" u="sng" dirty="0">
                <a:solidFill>
                  <a:srgbClr val="FF0000"/>
                </a:solidFill>
              </a:rPr>
              <a:t>313 MeV, </a:t>
            </a:r>
            <a:endParaRPr lang="ru-RU" altLang="ru-RU" sz="2000" b="1" u="sng" dirty="0">
              <a:solidFill>
                <a:srgbClr val="FF0000"/>
              </a:solidFill>
            </a:endParaRPr>
          </a:p>
          <a:p>
            <a:pPr eaLnBrk="1" hangingPunct="1">
              <a:spcBef>
                <a:spcPct val="0"/>
              </a:spcBef>
              <a:buFontTx/>
              <a:buNone/>
            </a:pPr>
            <a:r>
              <a:rPr lang="en-US" altLang="ru-RU" sz="2000" dirty="0"/>
              <a:t>               T</a:t>
            </a:r>
            <a:r>
              <a:rPr lang="en-US" altLang="ru-RU" sz="2000" baseline="-25000" dirty="0"/>
              <a:t>N</a:t>
            </a:r>
            <a:r>
              <a:rPr lang="en-US" altLang="ru-RU" sz="2000" dirty="0"/>
              <a:t> = E</a:t>
            </a:r>
            <a:r>
              <a:rPr lang="en-US" altLang="ru-RU" sz="2000" baseline="-25000" dirty="0"/>
              <a:t>N</a:t>
            </a:r>
            <a:r>
              <a:rPr lang="en-US" altLang="ru-RU" sz="2000" dirty="0"/>
              <a:t> </a:t>
            </a:r>
            <a:r>
              <a:rPr lang="ru-RU" altLang="ru-RU" sz="2000" dirty="0">
                <a:sym typeface="Symbol" panose="05050102010706020507" pitchFamily="18" charset="2"/>
              </a:rPr>
              <a:t></a:t>
            </a:r>
            <a:r>
              <a:rPr lang="ru-RU" altLang="ru-RU" sz="2000" dirty="0"/>
              <a:t> </a:t>
            </a:r>
            <a:r>
              <a:rPr lang="en-US" altLang="ru-RU" sz="2000" dirty="0" err="1"/>
              <a:t>m</a:t>
            </a:r>
            <a:r>
              <a:rPr lang="en-US" altLang="ru-RU" sz="2000" baseline="-25000" dirty="0" err="1"/>
              <a:t>N</a:t>
            </a:r>
            <a:r>
              <a:rPr lang="en-US" altLang="ru-RU" sz="2000" dirty="0"/>
              <a:t>  = (W</a:t>
            </a:r>
            <a:r>
              <a:rPr lang="en-US" altLang="ru-RU" sz="2000" baseline="30000" dirty="0"/>
              <a:t>2</a:t>
            </a:r>
            <a:r>
              <a:rPr lang="en-US" altLang="ru-RU" sz="2000" dirty="0"/>
              <a:t> + m</a:t>
            </a:r>
            <a:r>
              <a:rPr lang="en-US" altLang="ru-RU" sz="2000" baseline="-25000" dirty="0"/>
              <a:t>N</a:t>
            </a:r>
            <a:r>
              <a:rPr lang="en-US" altLang="ru-RU" sz="2000" baseline="30000" dirty="0"/>
              <a:t>2</a:t>
            </a:r>
            <a:r>
              <a:rPr lang="en-US" altLang="ru-RU" sz="2000" dirty="0"/>
              <a:t> </a:t>
            </a:r>
            <a:r>
              <a:rPr lang="ru-RU" altLang="ru-RU" sz="2000" dirty="0">
                <a:sym typeface="Symbol" panose="05050102010706020507" pitchFamily="18" charset="2"/>
              </a:rPr>
              <a:t></a:t>
            </a:r>
            <a:r>
              <a:rPr lang="en-US" altLang="ru-RU" sz="2000" dirty="0"/>
              <a:t> m</a:t>
            </a:r>
            <a:r>
              <a:rPr lang="en-US" altLang="ru-RU" sz="2000" baseline="-25000" dirty="0">
                <a:sym typeface="Symbol" panose="05050102010706020507" pitchFamily="18" charset="2"/>
              </a:rPr>
              <a:t></a:t>
            </a:r>
            <a:r>
              <a:rPr lang="en-US" altLang="ru-RU" sz="2000" baseline="30000" dirty="0"/>
              <a:t>2</a:t>
            </a:r>
            <a:r>
              <a:rPr lang="en-US" altLang="ru-RU" sz="2000" dirty="0"/>
              <a:t>)/(2W) </a:t>
            </a:r>
            <a:r>
              <a:rPr lang="ru-RU" altLang="ru-RU" sz="2000" dirty="0">
                <a:sym typeface="Symbol" panose="05050102010706020507" pitchFamily="18" charset="2"/>
              </a:rPr>
              <a:t></a:t>
            </a:r>
            <a:r>
              <a:rPr lang="ru-RU" altLang="ru-RU" sz="2000" dirty="0"/>
              <a:t> </a:t>
            </a:r>
            <a:r>
              <a:rPr lang="en-US" altLang="ru-RU" sz="2000" dirty="0" err="1"/>
              <a:t>m</a:t>
            </a:r>
            <a:r>
              <a:rPr lang="en-US" altLang="ru-RU" sz="2000" baseline="-25000" dirty="0" err="1"/>
              <a:t>N</a:t>
            </a:r>
            <a:r>
              <a:rPr lang="en-US" altLang="ru-RU" sz="2000" baseline="-25000" dirty="0"/>
              <a:t>     </a:t>
            </a:r>
            <a:r>
              <a:rPr lang="en-US" altLang="ru-RU" sz="2000" dirty="0"/>
              <a:t>=   </a:t>
            </a:r>
            <a:r>
              <a:rPr lang="en-US" altLang="ru-RU" sz="2000" b="1" u="sng" dirty="0">
                <a:solidFill>
                  <a:srgbClr val="FF0000"/>
                </a:solidFill>
              </a:rPr>
              <a:t>94 MeV,</a:t>
            </a:r>
            <a:endParaRPr lang="ru-RU" altLang="ru-RU" sz="2000" b="1" u="sng" dirty="0">
              <a:solidFill>
                <a:srgbClr val="FF0000"/>
              </a:solidFill>
            </a:endParaRPr>
          </a:p>
          <a:p>
            <a:pPr eaLnBrk="1" hangingPunct="1">
              <a:spcBef>
                <a:spcPct val="0"/>
              </a:spcBef>
              <a:buFontTx/>
              <a:buNone/>
            </a:pPr>
            <a:r>
              <a:rPr lang="en-US" altLang="ru-RU" sz="2000" dirty="0"/>
              <a:t>                p</a:t>
            </a:r>
            <a:r>
              <a:rPr lang="en-US" altLang="ru-RU" sz="2000" baseline="-25000" dirty="0">
                <a:sym typeface="Symbol" panose="05050102010706020507" pitchFamily="18" charset="2"/>
              </a:rPr>
              <a:t></a:t>
            </a:r>
            <a:r>
              <a:rPr lang="en-US" altLang="ru-RU" sz="2000" dirty="0"/>
              <a:t>  =  </a:t>
            </a:r>
            <a:r>
              <a:rPr lang="en-US" altLang="ru-RU" sz="2000" dirty="0" err="1"/>
              <a:t>p</a:t>
            </a:r>
            <a:r>
              <a:rPr lang="en-US" altLang="ru-RU" sz="2000" baseline="-25000" dirty="0" err="1"/>
              <a:t>N</a:t>
            </a:r>
            <a:r>
              <a:rPr lang="en-US" altLang="ru-RU" sz="2000" baseline="-25000" dirty="0"/>
              <a:t>   </a:t>
            </a:r>
            <a:r>
              <a:rPr lang="en-US" altLang="ru-RU" sz="2000" dirty="0"/>
              <a:t>=</a:t>
            </a:r>
            <a:r>
              <a:rPr lang="en-US" altLang="ru-RU" sz="2000" baseline="-25000" dirty="0"/>
              <a:t>  </a:t>
            </a:r>
            <a:r>
              <a:rPr lang="en-US" altLang="ru-RU" sz="2000" dirty="0"/>
              <a:t>[E</a:t>
            </a:r>
            <a:r>
              <a:rPr lang="en-US" altLang="ru-RU" sz="2000" baseline="-25000" dirty="0">
                <a:sym typeface="Symbol" panose="05050102010706020507" pitchFamily="18" charset="2"/>
              </a:rPr>
              <a:t></a:t>
            </a:r>
            <a:r>
              <a:rPr lang="en-US" altLang="ru-RU" sz="2000" baseline="30000" dirty="0"/>
              <a:t>2</a:t>
            </a:r>
            <a:r>
              <a:rPr lang="en-US" altLang="ru-RU" sz="2000" dirty="0"/>
              <a:t> </a:t>
            </a:r>
            <a:r>
              <a:rPr lang="en-US" altLang="ru-RU" sz="2000" baseline="-25000" dirty="0"/>
              <a:t> </a:t>
            </a:r>
            <a:r>
              <a:rPr lang="en-US" altLang="ru-RU" sz="2000" dirty="0">
                <a:sym typeface="Symbol" panose="05050102010706020507" pitchFamily="18" charset="2"/>
              </a:rPr>
              <a:t></a:t>
            </a:r>
            <a:r>
              <a:rPr lang="en-US" altLang="ru-RU" sz="2000" dirty="0"/>
              <a:t> m</a:t>
            </a:r>
            <a:r>
              <a:rPr lang="en-US" altLang="ru-RU" sz="2000" baseline="-25000" dirty="0">
                <a:sym typeface="Symbol" panose="05050102010706020507" pitchFamily="18" charset="2"/>
              </a:rPr>
              <a:t></a:t>
            </a:r>
            <a:r>
              <a:rPr lang="en-US" altLang="ru-RU" sz="2000" baseline="30000" dirty="0"/>
              <a:t>2</a:t>
            </a:r>
            <a:r>
              <a:rPr lang="en-US" altLang="ru-RU" sz="2000" dirty="0"/>
              <a:t>] </a:t>
            </a:r>
            <a:r>
              <a:rPr lang="en-US" altLang="ru-RU" sz="2000" baseline="30000" dirty="0"/>
              <a:t>1/2</a:t>
            </a:r>
            <a:r>
              <a:rPr lang="en-US" altLang="ru-RU" sz="2000" dirty="0"/>
              <a:t>  = [E</a:t>
            </a:r>
            <a:r>
              <a:rPr lang="en-US" altLang="ru-RU" sz="2000" baseline="-25000" dirty="0"/>
              <a:t>N</a:t>
            </a:r>
            <a:r>
              <a:rPr lang="en-US" altLang="ru-RU" sz="2000" baseline="30000" dirty="0"/>
              <a:t>2</a:t>
            </a:r>
            <a:r>
              <a:rPr lang="en-US" altLang="ru-RU" sz="2000" dirty="0"/>
              <a:t> </a:t>
            </a:r>
            <a:r>
              <a:rPr lang="en-US" altLang="ru-RU" sz="2000" baseline="-25000" dirty="0"/>
              <a:t> </a:t>
            </a:r>
            <a:r>
              <a:rPr lang="en-US" altLang="ru-RU" sz="2000" dirty="0">
                <a:sym typeface="Symbol" panose="05050102010706020507" pitchFamily="18" charset="2"/>
              </a:rPr>
              <a:t></a:t>
            </a:r>
            <a:r>
              <a:rPr lang="en-US" altLang="ru-RU" sz="2000" dirty="0"/>
              <a:t> m</a:t>
            </a:r>
            <a:r>
              <a:rPr lang="en-US" altLang="ru-RU" sz="2000" baseline="-25000" dirty="0"/>
              <a:t>N</a:t>
            </a:r>
            <a:r>
              <a:rPr lang="en-US" altLang="ru-RU" sz="2000" baseline="30000" dirty="0"/>
              <a:t>2</a:t>
            </a:r>
            <a:r>
              <a:rPr lang="en-US" altLang="ru-RU" sz="2000" dirty="0"/>
              <a:t>] </a:t>
            </a:r>
            <a:r>
              <a:rPr lang="en-US" altLang="ru-RU" sz="2000" baseline="30000" dirty="0"/>
              <a:t>1/2</a:t>
            </a:r>
            <a:r>
              <a:rPr lang="en-US" altLang="ru-RU" sz="2000" dirty="0"/>
              <a:t>  =  </a:t>
            </a:r>
            <a:r>
              <a:rPr lang="en-US" altLang="ru-RU" sz="2000" b="1" u="sng" dirty="0">
                <a:solidFill>
                  <a:srgbClr val="FF0000"/>
                </a:solidFill>
              </a:rPr>
              <a:t>431 MeV/c,</a:t>
            </a:r>
            <a:endParaRPr lang="ru-RU" altLang="ru-RU" sz="2000" b="1" u="sng" dirty="0">
              <a:solidFill>
                <a:srgbClr val="FF0000"/>
              </a:solidFill>
            </a:endParaRPr>
          </a:p>
          <a:p>
            <a:pPr eaLnBrk="1" hangingPunct="1">
              <a:spcBef>
                <a:spcPct val="0"/>
              </a:spcBef>
              <a:buFontTx/>
              <a:buNone/>
            </a:pPr>
            <a:r>
              <a:rPr lang="en-US" altLang="ru-RU" sz="2000" dirty="0"/>
              <a:t>                                     </a:t>
            </a:r>
            <a:r>
              <a:rPr lang="en-US" altLang="ru-RU" sz="2000" dirty="0">
                <a:sym typeface="Symbol" panose="05050102010706020507" pitchFamily="18" charset="2"/>
              </a:rPr>
              <a:t></a:t>
            </a:r>
            <a:r>
              <a:rPr lang="en-US" altLang="ru-RU" sz="2000" baseline="-25000" dirty="0">
                <a:sym typeface="Symbol" panose="05050102010706020507" pitchFamily="18" charset="2"/>
              </a:rPr>
              <a:t></a:t>
            </a:r>
            <a:r>
              <a:rPr lang="en-US" altLang="ru-RU" sz="2000" dirty="0"/>
              <a:t>  =  p</a:t>
            </a:r>
            <a:r>
              <a:rPr lang="en-US" altLang="ru-RU" sz="2000" baseline="-25000" dirty="0">
                <a:sym typeface="Symbol" panose="05050102010706020507" pitchFamily="18" charset="2"/>
              </a:rPr>
              <a:t></a:t>
            </a:r>
            <a:r>
              <a:rPr lang="en-US" altLang="ru-RU" sz="2000" dirty="0"/>
              <a:t>/ E</a:t>
            </a:r>
            <a:r>
              <a:rPr lang="en-US" altLang="ru-RU" sz="2000" baseline="-25000" dirty="0">
                <a:sym typeface="Symbol" panose="05050102010706020507" pitchFamily="18" charset="2"/>
              </a:rPr>
              <a:t></a:t>
            </a:r>
            <a:r>
              <a:rPr lang="en-US" altLang="ru-RU" sz="2000" baseline="-25000" dirty="0"/>
              <a:t>     </a:t>
            </a:r>
            <a:r>
              <a:rPr lang="en-US" altLang="ru-RU" sz="2000" dirty="0"/>
              <a:t>=</a:t>
            </a:r>
            <a:r>
              <a:rPr lang="en-US" altLang="ru-RU" sz="2000" baseline="-25000" dirty="0"/>
              <a:t>  </a:t>
            </a:r>
            <a:r>
              <a:rPr lang="en-US" altLang="ru-RU" sz="2000" dirty="0"/>
              <a:t>0.95,</a:t>
            </a:r>
            <a:endParaRPr lang="ru-RU" altLang="ru-RU" sz="2000" dirty="0"/>
          </a:p>
          <a:p>
            <a:pPr eaLnBrk="1" hangingPunct="1">
              <a:spcBef>
                <a:spcPct val="0"/>
              </a:spcBef>
              <a:buFontTx/>
              <a:buNone/>
            </a:pPr>
            <a:r>
              <a:rPr lang="en-US" altLang="ru-RU" sz="2000" dirty="0"/>
              <a:t>                                     </a:t>
            </a:r>
            <a:r>
              <a:rPr lang="en-US" altLang="ru-RU" sz="2000" dirty="0">
                <a:sym typeface="Symbol" panose="05050102010706020507" pitchFamily="18" charset="2"/>
              </a:rPr>
              <a:t></a:t>
            </a:r>
            <a:r>
              <a:rPr lang="en-US" altLang="ru-RU" sz="2000" baseline="-25000" dirty="0"/>
              <a:t>N</a:t>
            </a:r>
            <a:r>
              <a:rPr lang="en-US" altLang="ru-RU" sz="2000" dirty="0"/>
              <a:t>  =  </a:t>
            </a:r>
            <a:r>
              <a:rPr lang="en-US" altLang="ru-RU" sz="2000" dirty="0" err="1"/>
              <a:t>p</a:t>
            </a:r>
            <a:r>
              <a:rPr lang="en-US" altLang="ru-RU" sz="2000" baseline="-25000" dirty="0" err="1"/>
              <a:t>N</a:t>
            </a:r>
            <a:r>
              <a:rPr lang="en-US" altLang="ru-RU" sz="2000" dirty="0"/>
              <a:t>/ E</a:t>
            </a:r>
            <a:r>
              <a:rPr lang="en-US" altLang="ru-RU" sz="2000" baseline="-25000" dirty="0"/>
              <a:t>N   </a:t>
            </a:r>
            <a:r>
              <a:rPr lang="en-US" altLang="ru-RU" sz="2000" dirty="0"/>
              <a:t>=</a:t>
            </a:r>
            <a:r>
              <a:rPr lang="en-US" altLang="ru-RU" sz="2000" baseline="-25000" dirty="0"/>
              <a:t>  </a:t>
            </a:r>
            <a:r>
              <a:rPr lang="en-US" altLang="ru-RU" sz="2000" dirty="0"/>
              <a:t>0.42.</a:t>
            </a:r>
            <a:endParaRPr lang="ru-RU" altLang="ru-RU" sz="2000" dirty="0"/>
          </a:p>
          <a:p>
            <a:pPr eaLnBrk="1" hangingPunct="1">
              <a:spcBef>
                <a:spcPct val="0"/>
              </a:spcBef>
              <a:buFontTx/>
              <a:buNone/>
            </a:pPr>
            <a:r>
              <a:rPr lang="en-US" altLang="ru-RU" sz="2000" dirty="0"/>
              <a:t>Here W = m</a:t>
            </a:r>
            <a:r>
              <a:rPr lang="ru-RU" altLang="ru-RU" sz="2000" baseline="-25000" dirty="0">
                <a:sym typeface="Symbol" panose="05050102010706020507" pitchFamily="18" charset="2"/>
              </a:rPr>
              <a:t></a:t>
            </a:r>
            <a:r>
              <a:rPr lang="en-US" altLang="ru-RU" sz="2000" dirty="0"/>
              <a:t> + </a:t>
            </a:r>
            <a:r>
              <a:rPr lang="en-US" altLang="ru-RU" sz="2000" dirty="0" err="1"/>
              <a:t>m</a:t>
            </a:r>
            <a:r>
              <a:rPr lang="en-US" altLang="ru-RU" sz="2000" baseline="-25000" dirty="0" err="1"/>
              <a:t>N</a:t>
            </a:r>
            <a:r>
              <a:rPr lang="en-US" altLang="ru-RU" sz="2000" baseline="30000" dirty="0"/>
              <a:t> = </a:t>
            </a:r>
            <a:r>
              <a:rPr lang="en-US" altLang="ru-RU" sz="2000" dirty="0"/>
              <a:t>1486 MeV,  also were used masses m</a:t>
            </a:r>
            <a:r>
              <a:rPr lang="ru-RU" altLang="ru-RU" sz="2000" baseline="-25000" dirty="0">
                <a:sym typeface="Symbol" panose="05050102010706020507" pitchFamily="18" charset="2"/>
              </a:rPr>
              <a:t></a:t>
            </a:r>
            <a:r>
              <a:rPr lang="en-US" altLang="ru-RU" sz="2000" dirty="0"/>
              <a:t>= 140 MeV, </a:t>
            </a:r>
            <a:r>
              <a:rPr lang="en-US" altLang="ru-RU" sz="2000" dirty="0" err="1"/>
              <a:t>m</a:t>
            </a:r>
            <a:r>
              <a:rPr lang="en-US" altLang="ru-RU" sz="2000" baseline="-25000" dirty="0" err="1"/>
              <a:t>N</a:t>
            </a:r>
            <a:r>
              <a:rPr lang="en-US" altLang="ru-RU" sz="2000" dirty="0"/>
              <a:t> = 939 MeV, m</a:t>
            </a:r>
            <a:r>
              <a:rPr lang="ru-RU" altLang="ru-RU" sz="2000" baseline="-25000" dirty="0">
                <a:sym typeface="Symbol" panose="05050102010706020507" pitchFamily="18" charset="2"/>
              </a:rPr>
              <a:t></a:t>
            </a:r>
            <a:r>
              <a:rPr lang="en-US" altLang="ru-RU" sz="2000" dirty="0"/>
              <a:t> = 547 MeV.</a:t>
            </a:r>
            <a:endParaRPr lang="ru-RU" altLang="ru-RU" sz="2000" dirty="0"/>
          </a:p>
          <a:p>
            <a:pPr eaLnBrk="1" hangingPunct="1">
              <a:spcBef>
                <a:spcPct val="0"/>
              </a:spcBef>
              <a:buFontTx/>
              <a:buNone/>
            </a:pPr>
            <a:endParaRPr lang="ru-RU" altLang="ru-RU" sz="1600" dirty="0"/>
          </a:p>
        </p:txBody>
      </p:sp>
      <p:sp>
        <p:nvSpPr>
          <p:cNvPr id="4" name="Номер слайда 3">
            <a:extLst>
              <a:ext uri="{FF2B5EF4-FFF2-40B4-BE49-F238E27FC236}">
                <a16:creationId xmlns:a16="http://schemas.microsoft.com/office/drawing/2014/main" id="{4031CA9A-527E-D33D-3F44-7269AF0FC63D}"/>
              </a:ext>
            </a:extLst>
          </p:cNvPr>
          <p:cNvSpPr>
            <a:spLocks noGrp="1"/>
          </p:cNvSpPr>
          <p:nvPr>
            <p:ph type="sldNum" sz="quarter" idx="12"/>
          </p:nvPr>
        </p:nvSpPr>
        <p:spPr/>
        <p:txBody>
          <a:bodyPr/>
          <a:lstStyle/>
          <a:p>
            <a:fld id="{5B33B3C5-1D98-4161-ACF1-B1023B34935D}" type="slidenum">
              <a:rPr lang="en-US" altLang="ru-RU" smtClean="0"/>
              <a:pPr/>
              <a:t>12</a:t>
            </a:fld>
            <a:endParaRPr lang="en-US" alt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E:\home\afanasev\ptwo\art\tmp\l1.gif">
            <a:extLst>
              <a:ext uri="{FF2B5EF4-FFF2-40B4-BE49-F238E27FC236}">
                <a16:creationId xmlns:a16="http://schemas.microsoft.com/office/drawing/2014/main" id="{D8C2B6C3-1637-9D94-4521-10986495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E9BC8DE8-9D98-5A16-EBA9-54E994CCBC7D}"/>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3316" name="Rectangle 1">
            <a:extLst>
              <a:ext uri="{FF2B5EF4-FFF2-40B4-BE49-F238E27FC236}">
                <a16:creationId xmlns:a16="http://schemas.microsoft.com/office/drawing/2014/main" id="{750EB1E6-670F-4C2A-7FCD-DCBCB17D339A}"/>
              </a:ext>
            </a:extLst>
          </p:cNvPr>
          <p:cNvSpPr>
            <a:spLocks noChangeArrowheads="1"/>
          </p:cNvSpPr>
          <p:nvPr/>
        </p:nvSpPr>
        <p:spPr bwMode="auto">
          <a:xfrm>
            <a:off x="228600" y="779929"/>
            <a:ext cx="1180651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dirty="0"/>
              <a:t>     </a:t>
            </a:r>
            <a:r>
              <a:rPr lang="en-US" altLang="ru-RU" sz="2400" dirty="0"/>
              <a:t>Besides the </a:t>
            </a:r>
            <a:r>
              <a:rPr lang="ru-RU" altLang="ru-RU" sz="2400" dirty="0">
                <a:sym typeface="Symbol" panose="05050102010706020507" pitchFamily="18" charset="2"/>
              </a:rPr>
              <a:t></a:t>
            </a:r>
            <a:r>
              <a:rPr lang="en-US" altLang="ru-RU" sz="2400" dirty="0"/>
              <a:t>N mode, </a:t>
            </a:r>
            <a:r>
              <a:rPr lang="ru-RU" altLang="ru-RU" sz="2400" dirty="0">
                <a:sym typeface="Symbol" panose="05050102010706020507" pitchFamily="18" charset="2"/>
              </a:rPr>
              <a:t></a:t>
            </a:r>
            <a:r>
              <a:rPr lang="en-US" altLang="ru-RU" sz="2400" dirty="0"/>
              <a:t>-nuclei can  decay with emission of  NN  pairs due to the reaction</a:t>
            </a:r>
          </a:p>
          <a:p>
            <a:pPr algn="ctr" eaLnBrk="1" hangingPunct="1">
              <a:spcBef>
                <a:spcPct val="0"/>
              </a:spcBef>
              <a:buFontTx/>
              <a:buNone/>
            </a:pPr>
            <a:r>
              <a:rPr lang="el-GR" altLang="ru-RU" sz="2400" b="1" i="1" dirty="0"/>
              <a:t>η</a:t>
            </a:r>
            <a:r>
              <a:rPr lang="en-US" altLang="ru-RU" sz="2400" b="1" i="1" dirty="0"/>
              <a:t> + N</a:t>
            </a:r>
            <a:r>
              <a:rPr lang="en-US" altLang="ru-RU" sz="2400" b="1" i="1" baseline="-25000" dirty="0"/>
              <a:t>i</a:t>
            </a:r>
            <a:r>
              <a:rPr lang="en-US" altLang="ru-RU" sz="2400" b="1" i="1" dirty="0"/>
              <a:t> + N</a:t>
            </a:r>
            <a:r>
              <a:rPr lang="en-US" altLang="ru-RU" sz="2400" b="1" i="1" baseline="-25000" dirty="0"/>
              <a:t>j</a:t>
            </a:r>
            <a:r>
              <a:rPr lang="en-US" altLang="ru-RU" sz="2400" b="1" i="1" dirty="0"/>
              <a:t> </a:t>
            </a:r>
            <a:r>
              <a:rPr lang="ru-RU" altLang="ru-RU" sz="2400" b="1" i="1" dirty="0">
                <a:sym typeface="Symbol" panose="05050102010706020507" pitchFamily="18" charset="2"/>
              </a:rPr>
              <a:t></a:t>
            </a:r>
            <a:r>
              <a:rPr lang="ru-RU" altLang="ru-RU" sz="2400" b="1" i="1" dirty="0"/>
              <a:t> </a:t>
            </a:r>
            <a:r>
              <a:rPr lang="en-US" altLang="ru-RU" sz="2400" b="1" i="1" dirty="0"/>
              <a:t>N</a:t>
            </a:r>
            <a:r>
              <a:rPr lang="en-US" altLang="ru-RU" sz="2400" b="1" i="1" baseline="-25000" dirty="0"/>
              <a:t>1</a:t>
            </a:r>
            <a:r>
              <a:rPr lang="en-US" altLang="ru-RU" sz="2400" b="1" i="1" dirty="0"/>
              <a:t> + N</a:t>
            </a:r>
            <a:r>
              <a:rPr lang="en-US" altLang="ru-RU" sz="2400" b="1" i="1" baseline="-25000" dirty="0"/>
              <a:t>2</a:t>
            </a:r>
          </a:p>
          <a:p>
            <a:pPr eaLnBrk="1" hangingPunct="1">
              <a:spcBef>
                <a:spcPct val="0"/>
              </a:spcBef>
              <a:buFontTx/>
              <a:buNone/>
            </a:pPr>
            <a:r>
              <a:rPr lang="en-US" altLang="ru-RU" sz="2400" dirty="0"/>
              <a:t>The rate of  this decay channel is expected to be  compatible with the rate of the channel </a:t>
            </a:r>
            <a:r>
              <a:rPr lang="ru-RU" altLang="ru-RU" sz="2400" dirty="0">
                <a:sym typeface="Symbol" panose="05050102010706020507" pitchFamily="18" charset="2"/>
              </a:rPr>
              <a:t></a:t>
            </a:r>
            <a:r>
              <a:rPr lang="ru-RU" altLang="ru-RU" sz="2400" baseline="30000" dirty="0">
                <a:sym typeface="Symbol" panose="05050102010706020507" pitchFamily="18" charset="2"/>
              </a:rPr>
              <a:t></a:t>
            </a:r>
            <a:r>
              <a:rPr lang="en-US" altLang="ru-RU" sz="2400" dirty="0"/>
              <a:t>p.</a:t>
            </a:r>
          </a:p>
          <a:p>
            <a:pPr eaLnBrk="1" hangingPunct="1">
              <a:spcBef>
                <a:spcPct val="0"/>
              </a:spcBef>
              <a:buFontTx/>
              <a:buNone/>
            </a:pPr>
            <a:r>
              <a:rPr lang="en-US" altLang="ru-RU" sz="2400" dirty="0"/>
              <a:t>Isotopic contents of the emerging NN system is  </a:t>
            </a:r>
          </a:p>
          <a:p>
            <a:pPr algn="ctr" eaLnBrk="1" hangingPunct="1">
              <a:spcBef>
                <a:spcPct val="0"/>
              </a:spcBef>
              <a:buFontTx/>
              <a:buNone/>
            </a:pPr>
            <a:r>
              <a:rPr lang="ru-RU" altLang="ru-RU" sz="2400" b="1" i="1" dirty="0">
                <a:sym typeface="Symbol" panose="05050102010706020507" pitchFamily="18" charset="2"/>
              </a:rPr>
              <a:t></a:t>
            </a:r>
            <a:r>
              <a:rPr lang="en-US" altLang="ru-RU" sz="2400" b="1" i="1" dirty="0"/>
              <a:t>5% pp,  </a:t>
            </a:r>
            <a:r>
              <a:rPr lang="ru-RU" altLang="ru-RU" sz="2400" b="1" i="1" dirty="0">
                <a:sym typeface="Symbol" panose="05050102010706020507" pitchFamily="18" charset="2"/>
              </a:rPr>
              <a:t></a:t>
            </a:r>
            <a:r>
              <a:rPr lang="en-US" altLang="ru-RU" sz="2400" b="1" i="1" dirty="0"/>
              <a:t>5% </a:t>
            </a:r>
            <a:r>
              <a:rPr lang="en-US" altLang="ru-RU" sz="2400" b="1" i="1" dirty="0" err="1"/>
              <a:t>nn</a:t>
            </a:r>
            <a:r>
              <a:rPr lang="en-US" altLang="ru-RU" sz="2400" b="1" i="1" dirty="0"/>
              <a:t>,  </a:t>
            </a:r>
            <a:r>
              <a:rPr lang="ru-RU" altLang="ru-RU" sz="2400" b="1" i="1" dirty="0">
                <a:sym typeface="Symbol" panose="05050102010706020507" pitchFamily="18" charset="2"/>
              </a:rPr>
              <a:t></a:t>
            </a:r>
            <a:r>
              <a:rPr lang="en-US" altLang="ru-RU" sz="2400" b="1" i="1" dirty="0"/>
              <a:t>90% </a:t>
            </a:r>
            <a:r>
              <a:rPr lang="en-US" altLang="ru-RU" sz="2400" b="1" i="1" dirty="0" err="1"/>
              <a:t>pn</a:t>
            </a:r>
            <a:endParaRPr lang="en-US" altLang="ru-RU" sz="2400" b="1" i="1" dirty="0"/>
          </a:p>
          <a:p>
            <a:pPr eaLnBrk="1" hangingPunct="1">
              <a:spcBef>
                <a:spcPct val="0"/>
              </a:spcBef>
              <a:buFontTx/>
              <a:buNone/>
            </a:pPr>
            <a:r>
              <a:rPr lang="en-US" altLang="ru-RU" sz="2400" dirty="0"/>
              <a:t>Such </a:t>
            </a:r>
            <a:r>
              <a:rPr lang="en-US" altLang="ru-RU" sz="2400" i="1" dirty="0" err="1"/>
              <a:t>pn</a:t>
            </a:r>
            <a:r>
              <a:rPr lang="en-US" altLang="ru-RU" sz="2400" dirty="0"/>
              <a:t> pairs having the kinetic energies</a:t>
            </a:r>
            <a:endParaRPr lang="ru-RU" altLang="ru-RU" sz="2400" dirty="0"/>
          </a:p>
          <a:p>
            <a:pPr algn="ctr" eaLnBrk="1" hangingPunct="1">
              <a:spcBef>
                <a:spcPct val="0"/>
              </a:spcBef>
              <a:buFontTx/>
              <a:buNone/>
            </a:pPr>
            <a:r>
              <a:rPr lang="en-US" altLang="ru-RU" sz="2400" b="1" i="1" dirty="0" err="1"/>
              <a:t>T</a:t>
            </a:r>
            <a:r>
              <a:rPr lang="en-US" altLang="ru-RU" sz="2400" b="1" i="1" baseline="-25000" dirty="0" err="1"/>
              <a:t>p</a:t>
            </a:r>
            <a:r>
              <a:rPr lang="en-US" altLang="ru-RU" sz="2400" b="1" dirty="0"/>
              <a:t>  </a:t>
            </a:r>
            <a:r>
              <a:rPr lang="en-US" altLang="ru-RU" sz="2400" b="1" dirty="0">
                <a:sym typeface="Symbol" panose="05050102010706020507" pitchFamily="18" charset="2"/>
              </a:rPr>
              <a:t></a:t>
            </a:r>
            <a:r>
              <a:rPr lang="en-US" altLang="ru-RU" sz="2400" b="1" dirty="0"/>
              <a:t> </a:t>
            </a:r>
            <a:r>
              <a:rPr lang="en-US" altLang="ru-RU" sz="2400" b="1" i="1" dirty="0"/>
              <a:t>T</a:t>
            </a:r>
            <a:r>
              <a:rPr lang="en-US" altLang="ru-RU" sz="2400" b="1" i="1" baseline="-25000" dirty="0"/>
              <a:t>n</a:t>
            </a:r>
            <a:r>
              <a:rPr lang="en-US" altLang="ru-RU" sz="2400" b="1" dirty="0"/>
              <a:t>  </a:t>
            </a:r>
            <a:r>
              <a:rPr lang="en-US" altLang="ru-RU" sz="2400" b="1" dirty="0">
                <a:sym typeface="Symbol" panose="05050102010706020507" pitchFamily="18" charset="2"/>
              </a:rPr>
              <a:t></a:t>
            </a:r>
            <a:r>
              <a:rPr lang="en-US" altLang="ru-RU" sz="2400" b="1" dirty="0"/>
              <a:t> 270 MeV</a:t>
            </a:r>
          </a:p>
          <a:p>
            <a:pPr algn="ctr" eaLnBrk="1" hangingPunct="1">
              <a:spcBef>
                <a:spcPct val="0"/>
              </a:spcBef>
              <a:buNone/>
            </a:pPr>
            <a:r>
              <a:rPr lang="en-US" altLang="ru-RU" sz="2400" b="1" i="1" dirty="0"/>
              <a:t>P</a:t>
            </a:r>
            <a:r>
              <a:rPr lang="en-US" altLang="ru-RU" sz="2400" b="1" i="1" baseline="-25000" dirty="0"/>
              <a:t>p</a:t>
            </a:r>
            <a:r>
              <a:rPr lang="en-US" altLang="ru-RU" sz="2400" b="1" dirty="0"/>
              <a:t>  </a:t>
            </a:r>
            <a:r>
              <a:rPr lang="en-US" altLang="ru-RU" sz="2400" b="1" dirty="0">
                <a:sym typeface="Symbol" panose="05050102010706020507" pitchFamily="18" charset="2"/>
              </a:rPr>
              <a:t>=</a:t>
            </a:r>
            <a:r>
              <a:rPr lang="en-US" altLang="ru-RU" sz="2400" b="1" dirty="0"/>
              <a:t> </a:t>
            </a:r>
            <a:r>
              <a:rPr lang="en-US" altLang="ru-RU" sz="2400" b="1" i="1" dirty="0" err="1"/>
              <a:t>P</a:t>
            </a:r>
            <a:r>
              <a:rPr lang="en-US" altLang="ru-RU" sz="2400" b="1" i="1" baseline="-25000" dirty="0" err="1"/>
              <a:t>n</a:t>
            </a:r>
            <a:r>
              <a:rPr lang="en-US" altLang="ru-RU" sz="2400" b="1" dirty="0"/>
              <a:t>  </a:t>
            </a:r>
            <a:r>
              <a:rPr lang="en-US" altLang="ru-RU" sz="2400" b="1" dirty="0">
                <a:sym typeface="Symbol" panose="05050102010706020507" pitchFamily="18" charset="2"/>
              </a:rPr>
              <a:t></a:t>
            </a:r>
            <a:r>
              <a:rPr lang="en-US" altLang="ru-RU" sz="2400" b="1" dirty="0"/>
              <a:t> 767 MeV/c</a:t>
            </a:r>
          </a:p>
          <a:p>
            <a:pPr algn="ctr" eaLnBrk="1" hangingPunct="1">
              <a:spcBef>
                <a:spcPct val="0"/>
              </a:spcBef>
              <a:buFontTx/>
              <a:buNone/>
            </a:pPr>
            <a:endParaRPr lang="en-US" altLang="ru-RU" sz="2400" b="1" dirty="0"/>
          </a:p>
          <a:p>
            <a:pPr algn="ctr" eaLnBrk="1" hangingPunct="1">
              <a:spcBef>
                <a:spcPct val="0"/>
              </a:spcBef>
              <a:buFontTx/>
              <a:buNone/>
            </a:pPr>
            <a:endParaRPr lang="ru-RU" altLang="ru-RU" sz="2400" b="1" i="1" dirty="0"/>
          </a:p>
        </p:txBody>
      </p:sp>
      <p:sp>
        <p:nvSpPr>
          <p:cNvPr id="4" name="Номер слайда 3">
            <a:extLst>
              <a:ext uri="{FF2B5EF4-FFF2-40B4-BE49-F238E27FC236}">
                <a16:creationId xmlns:a16="http://schemas.microsoft.com/office/drawing/2014/main" id="{AD862613-6D43-3164-0559-D40BA7D811C6}"/>
              </a:ext>
            </a:extLst>
          </p:cNvPr>
          <p:cNvSpPr>
            <a:spLocks noGrp="1"/>
          </p:cNvSpPr>
          <p:nvPr>
            <p:ph type="sldNum" sz="quarter" idx="12"/>
          </p:nvPr>
        </p:nvSpPr>
        <p:spPr/>
        <p:txBody>
          <a:bodyPr/>
          <a:lstStyle/>
          <a:p>
            <a:fld id="{5B33B3C5-1D98-4161-ACF1-B1023B34935D}" type="slidenum">
              <a:rPr lang="en-US" altLang="ru-RU" smtClean="0"/>
              <a:pPr/>
              <a:t>13</a:t>
            </a:fld>
            <a:endParaRPr lang="en-US" altLang="ru-RU"/>
          </a:p>
        </p:txBody>
      </p:sp>
      <p:sp>
        <p:nvSpPr>
          <p:cNvPr id="3" name="TextBox 2">
            <a:extLst>
              <a:ext uri="{FF2B5EF4-FFF2-40B4-BE49-F238E27FC236}">
                <a16:creationId xmlns:a16="http://schemas.microsoft.com/office/drawing/2014/main" id="{6E655B36-F006-308A-61BA-2621B21CFE6A}"/>
              </a:ext>
            </a:extLst>
          </p:cNvPr>
          <p:cNvSpPr txBox="1"/>
          <p:nvPr/>
        </p:nvSpPr>
        <p:spPr>
          <a:xfrm>
            <a:off x="507626" y="4352382"/>
            <a:ext cx="10666879" cy="1815882"/>
          </a:xfrm>
          <a:prstGeom prst="rect">
            <a:avLst/>
          </a:prstGeom>
          <a:noFill/>
        </p:spPr>
        <p:txBody>
          <a:bodyPr wrap="square">
            <a:spAutoFit/>
          </a:bodyPr>
          <a:lstStyle/>
          <a:p>
            <a:r>
              <a:rPr lang="ru-RU" sz="2800" dirty="0"/>
              <a:t>The </a:t>
            </a:r>
            <a:r>
              <a:rPr lang="en-US" sz="2800" dirty="0"/>
              <a:t>πp </a:t>
            </a:r>
            <a:r>
              <a:rPr lang="ru-RU" sz="2800" dirty="0" err="1"/>
              <a:t>pair</a:t>
            </a:r>
            <a:r>
              <a:rPr lang="ru-RU" sz="2800" dirty="0"/>
              <a:t> </a:t>
            </a:r>
            <a:r>
              <a:rPr lang="ru-RU" sz="2800" dirty="0" err="1"/>
              <a:t>requires</a:t>
            </a:r>
            <a:r>
              <a:rPr lang="ru-RU" sz="2800" dirty="0"/>
              <a:t> a </a:t>
            </a:r>
            <a:r>
              <a:rPr lang="ru-RU" sz="2800" dirty="0" err="1"/>
              <a:t>kinetic</a:t>
            </a:r>
            <a:r>
              <a:rPr lang="ru-RU" sz="2800" dirty="0"/>
              <a:t> </a:t>
            </a:r>
            <a:r>
              <a:rPr lang="ru-RU" sz="2800" dirty="0" err="1"/>
              <a:t>energy</a:t>
            </a:r>
            <a:r>
              <a:rPr lang="ru-RU" sz="2800" dirty="0"/>
              <a:t> </a:t>
            </a:r>
            <a:r>
              <a:rPr lang="ru-RU" sz="2800" dirty="0" err="1"/>
              <a:t>measurement</a:t>
            </a:r>
            <a:r>
              <a:rPr lang="ru-RU" sz="2800" dirty="0"/>
              <a:t> </a:t>
            </a:r>
            <a:r>
              <a:rPr lang="ru-RU" sz="2800" dirty="0" err="1"/>
              <a:t>accuracy</a:t>
            </a:r>
            <a:r>
              <a:rPr lang="ru-RU" sz="2800" dirty="0"/>
              <a:t> </a:t>
            </a:r>
            <a:endParaRPr lang="en-US" sz="2800" dirty="0"/>
          </a:p>
          <a:p>
            <a:r>
              <a:rPr lang="ru-RU" sz="2800" dirty="0" err="1"/>
              <a:t>of</a:t>
            </a:r>
            <a:r>
              <a:rPr lang="ru-RU" sz="2800" dirty="0"/>
              <a:t> </a:t>
            </a:r>
            <a:r>
              <a:rPr lang="ru-RU" sz="2800" b="1" dirty="0"/>
              <a:t>1%</a:t>
            </a:r>
            <a:r>
              <a:rPr lang="ru-RU" sz="2800" dirty="0"/>
              <a:t> </a:t>
            </a:r>
            <a:r>
              <a:rPr lang="ru-RU" sz="2800" dirty="0" err="1"/>
              <a:t>for</a:t>
            </a:r>
            <a:r>
              <a:rPr lang="ru-RU" sz="2800" dirty="0"/>
              <a:t> </a:t>
            </a:r>
            <a:r>
              <a:rPr lang="ru-RU" sz="2800" dirty="0" err="1"/>
              <a:t>pions</a:t>
            </a:r>
            <a:r>
              <a:rPr lang="ru-RU" sz="2800" dirty="0"/>
              <a:t> </a:t>
            </a:r>
            <a:r>
              <a:rPr lang="ru-RU" sz="2800" dirty="0" err="1"/>
              <a:t>and</a:t>
            </a:r>
            <a:r>
              <a:rPr lang="ru-RU" sz="2800" dirty="0"/>
              <a:t> </a:t>
            </a:r>
            <a:r>
              <a:rPr lang="ru-RU" sz="2800" b="1" dirty="0"/>
              <a:t>3% </a:t>
            </a:r>
            <a:r>
              <a:rPr lang="ru-RU" sz="2800" dirty="0" err="1"/>
              <a:t>for</a:t>
            </a:r>
            <a:r>
              <a:rPr lang="ru-RU" sz="2800" dirty="0"/>
              <a:t> </a:t>
            </a:r>
            <a:r>
              <a:rPr lang="ru-RU" sz="2800" dirty="0" err="1"/>
              <a:t>nucleons</a:t>
            </a:r>
            <a:r>
              <a:rPr lang="ru-RU" sz="2800" dirty="0"/>
              <a:t>.</a:t>
            </a:r>
            <a:endParaRPr lang="en-US" sz="2800" dirty="0"/>
          </a:p>
          <a:p>
            <a:endParaRPr lang="ru-RU" sz="2800" dirty="0"/>
          </a:p>
          <a:p>
            <a:r>
              <a:rPr lang="ru-RU" sz="2800" dirty="0"/>
              <a:t>The NN </a:t>
            </a:r>
            <a:r>
              <a:rPr lang="ru-RU" sz="2800" dirty="0" err="1"/>
              <a:t>pair</a:t>
            </a:r>
            <a:r>
              <a:rPr lang="ru-RU" sz="2800" dirty="0"/>
              <a:t> </a:t>
            </a:r>
            <a:r>
              <a:rPr lang="ru-RU" sz="2800" dirty="0" err="1"/>
              <a:t>requires</a:t>
            </a:r>
            <a:r>
              <a:rPr lang="ru-RU" sz="2800" dirty="0"/>
              <a:t> </a:t>
            </a:r>
            <a:r>
              <a:rPr lang="ru-RU" sz="2800" dirty="0" err="1"/>
              <a:t>an</a:t>
            </a:r>
            <a:r>
              <a:rPr lang="ru-RU" sz="2800" dirty="0"/>
              <a:t> </a:t>
            </a:r>
            <a:r>
              <a:rPr lang="ru-RU" sz="2800" dirty="0" err="1"/>
              <a:t>energy</a:t>
            </a:r>
            <a:r>
              <a:rPr lang="ru-RU" sz="2800" dirty="0"/>
              <a:t> </a:t>
            </a:r>
            <a:r>
              <a:rPr lang="ru-RU" sz="2800" dirty="0" err="1"/>
              <a:t>accuracy</a:t>
            </a:r>
            <a:r>
              <a:rPr lang="ru-RU" sz="2800" dirty="0"/>
              <a:t> </a:t>
            </a:r>
            <a:r>
              <a:rPr lang="ru-RU" sz="2800" dirty="0" err="1"/>
              <a:t>of</a:t>
            </a:r>
            <a:r>
              <a:rPr lang="ru-RU" sz="2800" dirty="0"/>
              <a:t> </a:t>
            </a:r>
            <a:r>
              <a:rPr lang="ru-RU" sz="2800" b="1" dirty="0"/>
              <a:t>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7" descr="E:\home\afanasev\ptwo\art\tmp\l1.gif">
            <a:extLst>
              <a:ext uri="{FF2B5EF4-FFF2-40B4-BE49-F238E27FC236}">
                <a16:creationId xmlns:a16="http://schemas.microsoft.com/office/drawing/2014/main" id="{619F3725-3A05-5603-6DE1-ED100E8D5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40481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053">
            <a:extLst>
              <a:ext uri="{FF2B5EF4-FFF2-40B4-BE49-F238E27FC236}">
                <a16:creationId xmlns:a16="http://schemas.microsoft.com/office/drawing/2014/main" id="{CE0F3CC2-9442-2C43-1004-2F9BF2D8F580}"/>
              </a:ext>
            </a:extLst>
          </p:cNvPr>
          <p:cNvSpPr>
            <a:spLocks noGrp="1" noChangeArrowheads="1"/>
          </p:cNvSpPr>
          <p:nvPr>
            <p:ph type="title"/>
          </p:nvPr>
        </p:nvSpPr>
        <p:spPr>
          <a:xfrm>
            <a:off x="1876425" y="0"/>
            <a:ext cx="4495800" cy="381000"/>
          </a:xfrm>
        </p:spPr>
        <p:txBody>
          <a:bodyPr/>
          <a:lstStyle/>
          <a:p>
            <a:pPr algn="l"/>
            <a:r>
              <a:rPr lang="en-US" altLang="ru-RU" sz="2400" b="1" dirty="0"/>
              <a:t>Estimates of the effect yield</a:t>
            </a:r>
            <a:endParaRPr lang="en-US" altLang="ru-RU" dirty="0"/>
          </a:p>
        </p:txBody>
      </p:sp>
      <p:sp>
        <p:nvSpPr>
          <p:cNvPr id="20484" name="Rectangle 3">
            <a:extLst>
              <a:ext uri="{FF2B5EF4-FFF2-40B4-BE49-F238E27FC236}">
                <a16:creationId xmlns:a16="http://schemas.microsoft.com/office/drawing/2014/main" id="{2AEB47F6-284F-D872-8A85-849177D3FBC9}"/>
              </a:ext>
            </a:extLst>
          </p:cNvPr>
          <p:cNvSpPr>
            <a:spLocks noChangeArrowheads="1"/>
          </p:cNvSpPr>
          <p:nvPr/>
        </p:nvSpPr>
        <p:spPr bwMode="auto">
          <a:xfrm>
            <a:off x="3432176" y="4292601"/>
            <a:ext cx="56165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ru-RU" sz="2400" b="1" i="1"/>
              <a:t>Y</a:t>
            </a:r>
            <a:r>
              <a:rPr lang="en-US" altLang="ru-RU" sz="2400" b="1"/>
              <a:t>(</a:t>
            </a:r>
            <a:r>
              <a:rPr lang="en-US" altLang="ru-RU" sz="2400" b="1">
                <a:sym typeface="Symbol" panose="05050102010706020507" pitchFamily="18" charset="2"/>
              </a:rPr>
              <a:t></a:t>
            </a:r>
            <a:r>
              <a:rPr lang="en-US" altLang="ru-RU" sz="2400" b="1" baseline="30000">
                <a:sym typeface="Symbol" panose="05050102010706020507" pitchFamily="18" charset="2"/>
              </a:rPr>
              <a:t></a:t>
            </a:r>
            <a:r>
              <a:rPr lang="en-US" altLang="ru-RU" sz="2400" b="1" i="1"/>
              <a:t>p</a:t>
            </a:r>
            <a:r>
              <a:rPr lang="en-US" altLang="ru-RU" sz="2400" b="1"/>
              <a:t>)  ~ 40 hour</a:t>
            </a:r>
            <a:r>
              <a:rPr lang="en-US" altLang="ru-RU" sz="2400" b="1" baseline="30000">
                <a:sym typeface="Symbol" panose="05050102010706020507" pitchFamily="18" charset="2"/>
              </a:rPr>
              <a:t></a:t>
            </a:r>
            <a:r>
              <a:rPr lang="en-US" altLang="ru-RU" sz="2400" b="1" baseline="30000"/>
              <a:t>1</a:t>
            </a:r>
            <a:r>
              <a:rPr lang="en-US" altLang="ru-RU" sz="2400" b="1"/>
              <a:t>,  </a:t>
            </a:r>
            <a:r>
              <a:rPr lang="en-US" altLang="ru-RU" sz="2400" b="1" i="1"/>
              <a:t>Y</a:t>
            </a:r>
            <a:r>
              <a:rPr lang="en-US" altLang="ru-RU" sz="2400" b="1"/>
              <a:t>(</a:t>
            </a:r>
            <a:r>
              <a:rPr lang="en-US" altLang="ru-RU" sz="2400" b="1">
                <a:sym typeface="Symbol" panose="05050102010706020507" pitchFamily="18" charset="2"/>
              </a:rPr>
              <a:t></a:t>
            </a:r>
            <a:r>
              <a:rPr lang="en-US" altLang="ru-RU" sz="2400" b="1" baseline="30000"/>
              <a:t>+</a:t>
            </a:r>
            <a:r>
              <a:rPr lang="en-US" altLang="ru-RU" sz="2400" b="1" i="1"/>
              <a:t>n</a:t>
            </a:r>
            <a:r>
              <a:rPr lang="en-US" altLang="ru-RU" sz="2400" b="1"/>
              <a:t>)  ~ 12 hour</a:t>
            </a:r>
            <a:r>
              <a:rPr lang="en-US" altLang="ru-RU" sz="2400" b="1" baseline="30000">
                <a:sym typeface="Symbol" panose="05050102010706020507" pitchFamily="18" charset="2"/>
              </a:rPr>
              <a:t></a:t>
            </a:r>
            <a:r>
              <a:rPr lang="en-US" altLang="ru-RU" sz="2400" b="1" baseline="30000"/>
              <a:t>1</a:t>
            </a:r>
            <a:r>
              <a:rPr lang="en-US" altLang="ru-RU" sz="2400" b="1"/>
              <a:t>, </a:t>
            </a:r>
          </a:p>
          <a:p>
            <a:pPr>
              <a:buFontTx/>
              <a:buNone/>
            </a:pPr>
            <a:r>
              <a:rPr lang="en-US" altLang="ru-RU" sz="2400" b="1" i="1"/>
              <a:t>Y</a:t>
            </a:r>
            <a:r>
              <a:rPr lang="en-US" altLang="ru-RU" sz="2400" b="1"/>
              <a:t>(</a:t>
            </a:r>
            <a:r>
              <a:rPr lang="en-US" altLang="ru-RU" sz="2400" b="1" i="1"/>
              <a:t>pn</a:t>
            </a:r>
            <a:r>
              <a:rPr lang="en-US" altLang="ru-RU" sz="2400" b="1"/>
              <a:t>)    ~ 12 hour</a:t>
            </a:r>
            <a:r>
              <a:rPr lang="en-US" altLang="ru-RU" sz="2400" b="1" baseline="30000">
                <a:sym typeface="Symbol" panose="05050102010706020507" pitchFamily="18" charset="2"/>
              </a:rPr>
              <a:t></a:t>
            </a:r>
            <a:r>
              <a:rPr lang="en-US" altLang="ru-RU" sz="2400" b="1" baseline="30000"/>
              <a:t>1</a:t>
            </a:r>
            <a:r>
              <a:rPr lang="en-US" altLang="ru-RU" sz="2400" b="1"/>
              <a:t>,  </a:t>
            </a:r>
            <a:r>
              <a:rPr lang="en-US" altLang="ru-RU" sz="2400" b="1" i="1"/>
              <a:t>Y</a:t>
            </a:r>
            <a:r>
              <a:rPr lang="en-US" altLang="ru-RU" sz="2400" b="1"/>
              <a:t>(</a:t>
            </a:r>
            <a:r>
              <a:rPr lang="en-US" altLang="ru-RU" sz="2400" b="1" i="1"/>
              <a:t>pp</a:t>
            </a:r>
            <a:r>
              <a:rPr lang="en-US" altLang="ru-RU" sz="2400" b="1"/>
              <a:t>)    ~   2 hour</a:t>
            </a:r>
            <a:r>
              <a:rPr lang="en-US" altLang="ru-RU" sz="2400" b="1" baseline="30000">
                <a:sym typeface="Symbol" panose="05050102010706020507" pitchFamily="18" charset="2"/>
              </a:rPr>
              <a:t></a:t>
            </a:r>
            <a:r>
              <a:rPr lang="en-US" altLang="ru-RU" sz="2400" b="1" baseline="30000"/>
              <a:t>1</a:t>
            </a:r>
            <a:r>
              <a:rPr lang="en-US" altLang="ru-RU" sz="2400" b="1"/>
              <a:t>.</a:t>
            </a:r>
            <a:endParaRPr lang="ru-RU" altLang="ru-RU" sz="2400" b="1"/>
          </a:p>
        </p:txBody>
      </p:sp>
      <p:sp>
        <p:nvSpPr>
          <p:cNvPr id="20485" name="Rectangle 1">
            <a:extLst>
              <a:ext uri="{FF2B5EF4-FFF2-40B4-BE49-F238E27FC236}">
                <a16:creationId xmlns:a16="http://schemas.microsoft.com/office/drawing/2014/main" id="{33CC969A-1E11-175A-D540-2EF5AB1F36F1}"/>
              </a:ext>
            </a:extLst>
          </p:cNvPr>
          <p:cNvSpPr>
            <a:spLocks noChangeArrowheads="1"/>
          </p:cNvSpPr>
          <p:nvPr/>
        </p:nvSpPr>
        <p:spPr bwMode="auto">
          <a:xfrm>
            <a:off x="1524001" y="481014"/>
            <a:ext cx="90281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a:t>The estimates are based on the parameters of the Nuclotron and the spectrometer setup: </a:t>
            </a:r>
            <a:r>
              <a:rPr lang="en-US" altLang="ru-RU" sz="2400" b="1">
                <a:sym typeface="Symbol" panose="05050102010706020507" pitchFamily="18" charset="2"/>
              </a:rPr>
              <a:t></a:t>
            </a:r>
            <a:r>
              <a:rPr lang="en-US" altLang="ru-RU" sz="2400" b="1"/>
              <a:t>8 µm </a:t>
            </a:r>
            <a:r>
              <a:rPr lang="en-US" altLang="ru-RU" sz="2400"/>
              <a:t>internal carbon target and the number of inelastic </a:t>
            </a:r>
            <a:r>
              <a:rPr lang="en-US" altLang="ru-RU" sz="2400" b="1" i="1"/>
              <a:t>d</a:t>
            </a:r>
            <a:r>
              <a:rPr lang="en-US" altLang="ru-RU" sz="2400" b="1" baseline="30000"/>
              <a:t>12</a:t>
            </a:r>
            <a:r>
              <a:rPr lang="ru-RU" altLang="ru-RU" sz="2400" b="1"/>
              <a:t>С</a:t>
            </a:r>
            <a:r>
              <a:rPr lang="en-US" altLang="ru-RU" sz="2400"/>
              <a:t> collisions </a:t>
            </a:r>
            <a:r>
              <a:rPr lang="en-US" altLang="ru-RU" sz="2400" i="1"/>
              <a:t>N</a:t>
            </a:r>
            <a:r>
              <a:rPr lang="en-US" altLang="ru-RU" sz="2400" i="1" baseline="-25000"/>
              <a:t>inel</a:t>
            </a:r>
            <a:r>
              <a:rPr lang="en-US" altLang="ru-RU" sz="2400"/>
              <a:t> </a:t>
            </a:r>
            <a:r>
              <a:rPr lang="en-US" altLang="ru-RU" sz="2400" i="1" baseline="-25000"/>
              <a:t> </a:t>
            </a:r>
            <a:r>
              <a:rPr lang="en-US" altLang="ru-RU" sz="2400"/>
              <a:t>~ 10</a:t>
            </a:r>
            <a:r>
              <a:rPr lang="en-US" altLang="ru-RU" sz="2400" baseline="30000"/>
              <a:t>8</a:t>
            </a:r>
            <a:r>
              <a:rPr lang="en-US" altLang="ru-RU" sz="2400"/>
              <a:t> s</a:t>
            </a:r>
            <a:r>
              <a:rPr lang="en-US" altLang="ru-RU" sz="2400" baseline="30000">
                <a:sym typeface="Symbol" panose="05050102010706020507" pitchFamily="18" charset="2"/>
              </a:rPr>
              <a:t></a:t>
            </a:r>
            <a:r>
              <a:rPr lang="en-US" altLang="ru-RU" sz="2400" baseline="30000"/>
              <a:t>1</a:t>
            </a:r>
            <a:r>
              <a:rPr lang="en-US" altLang="ru-RU" sz="2400"/>
              <a:t> gives the luminosity :</a:t>
            </a:r>
          </a:p>
          <a:p>
            <a:pPr eaLnBrk="1" hangingPunct="1">
              <a:spcBef>
                <a:spcPct val="0"/>
              </a:spcBef>
              <a:buFontTx/>
              <a:buNone/>
            </a:pPr>
            <a:r>
              <a:rPr lang="en-US" altLang="ru-RU" sz="2400" i="1"/>
              <a:t>			       </a:t>
            </a:r>
            <a:r>
              <a:rPr lang="en-US" altLang="ru-RU" sz="2400" b="1" i="1"/>
              <a:t>L</a:t>
            </a:r>
            <a:r>
              <a:rPr lang="en-US" altLang="ru-RU" sz="2400" b="1"/>
              <a:t> = </a:t>
            </a:r>
            <a:r>
              <a:rPr lang="en-US" altLang="ru-RU" sz="2400" b="1" i="1"/>
              <a:t>N</a:t>
            </a:r>
            <a:r>
              <a:rPr lang="en-US" altLang="ru-RU" sz="2400" b="1" i="1" baseline="-25000"/>
              <a:t>inel</a:t>
            </a:r>
            <a:r>
              <a:rPr lang="en-US" altLang="ru-RU" sz="2400" b="1"/>
              <a:t> / σ</a:t>
            </a:r>
            <a:r>
              <a:rPr lang="en-US" altLang="ru-RU" sz="2400" b="1" i="1" baseline="-25000"/>
              <a:t>inel</a:t>
            </a:r>
            <a:r>
              <a:rPr lang="en-US" altLang="ru-RU" sz="2400" b="1"/>
              <a:t> = 2.5·10</a:t>
            </a:r>
            <a:r>
              <a:rPr lang="en-US" altLang="ru-RU" sz="2400" b="1" baseline="30000"/>
              <a:t>32</a:t>
            </a:r>
            <a:r>
              <a:rPr lang="en-US" altLang="ru-RU" sz="2400" b="1"/>
              <a:t> cm</a:t>
            </a:r>
            <a:r>
              <a:rPr lang="en-US" altLang="ru-RU" sz="2400" b="1" baseline="30000">
                <a:sym typeface="Symbol" panose="05050102010706020507" pitchFamily="18" charset="2"/>
              </a:rPr>
              <a:t></a:t>
            </a:r>
            <a:r>
              <a:rPr lang="en-US" altLang="ru-RU" sz="2400" b="1" baseline="30000"/>
              <a:t>2</a:t>
            </a:r>
            <a:r>
              <a:rPr lang="en-US" altLang="ru-RU" sz="2400" b="1"/>
              <a:t> s</a:t>
            </a:r>
            <a:r>
              <a:rPr lang="en-US" altLang="ru-RU" sz="2400" b="1" baseline="30000">
                <a:sym typeface="Symbol" panose="05050102010706020507" pitchFamily="18" charset="2"/>
              </a:rPr>
              <a:t></a:t>
            </a:r>
            <a:r>
              <a:rPr lang="en-US" altLang="ru-RU" sz="2400" b="1" baseline="30000"/>
              <a:t>1</a:t>
            </a:r>
            <a:r>
              <a:rPr lang="en-US" altLang="ru-RU" sz="2400" b="1"/>
              <a:t> </a:t>
            </a:r>
          </a:p>
          <a:p>
            <a:pPr eaLnBrk="1" hangingPunct="1">
              <a:spcBef>
                <a:spcPct val="0"/>
              </a:spcBef>
              <a:buFontTx/>
              <a:buNone/>
            </a:pPr>
            <a:r>
              <a:rPr lang="en-US" altLang="ru-RU" sz="2400"/>
              <a:t>the total </a:t>
            </a:r>
            <a:r>
              <a:rPr lang="en-US" altLang="ru-RU" sz="2400" i="1"/>
              <a:t>d</a:t>
            </a:r>
            <a:r>
              <a:rPr lang="en-US" altLang="ru-RU" sz="2400" baseline="30000"/>
              <a:t>12</a:t>
            </a:r>
            <a:r>
              <a:rPr lang="ru-RU" altLang="ru-RU" sz="2400"/>
              <a:t>С</a:t>
            </a:r>
            <a:r>
              <a:rPr lang="en-US" altLang="ru-RU" sz="2400"/>
              <a:t>  inelastic cross section σ</a:t>
            </a:r>
            <a:r>
              <a:rPr lang="en-US" altLang="ru-RU" sz="2400" i="1" baseline="-25000"/>
              <a:t>inel</a:t>
            </a:r>
            <a:r>
              <a:rPr lang="en-US" altLang="ru-RU" sz="2400"/>
              <a:t> = 0.4 barn);</a:t>
            </a:r>
            <a:endParaRPr lang="ru-RU" altLang="ru-RU" sz="2400"/>
          </a:p>
          <a:p>
            <a:pPr eaLnBrk="1" hangingPunct="1">
              <a:spcBef>
                <a:spcPct val="0"/>
              </a:spcBef>
              <a:buFontTx/>
              <a:buNone/>
            </a:pPr>
            <a:r>
              <a:rPr lang="en-US" altLang="ru-RU" sz="2400"/>
              <a:t>the solid angle of the M arm             </a:t>
            </a:r>
            <a:r>
              <a:rPr lang="ru-RU" altLang="ru-RU" sz="2400">
                <a:sym typeface="Symbol" panose="05050102010706020507" pitchFamily="18" charset="2"/>
              </a:rPr>
              <a:t></a:t>
            </a:r>
            <a:r>
              <a:rPr lang="en-US" altLang="ru-RU" sz="2400" baseline="-25000"/>
              <a:t>M</a:t>
            </a:r>
            <a:r>
              <a:rPr lang="en-US" altLang="ru-RU" sz="2400"/>
              <a:t>   ~ 2 </a:t>
            </a:r>
            <a:r>
              <a:rPr lang="en-US" altLang="ru-RU" sz="2400">
                <a:sym typeface="Symbol" panose="05050102010706020507" pitchFamily="18" charset="2"/>
              </a:rPr>
              <a:t></a:t>
            </a:r>
            <a:r>
              <a:rPr lang="en-US" altLang="ru-RU" sz="2400"/>
              <a:t> 10</a:t>
            </a:r>
            <a:r>
              <a:rPr lang="en-US" altLang="ru-RU" sz="2400" baseline="30000">
                <a:sym typeface="Symbol" panose="05050102010706020507" pitchFamily="18" charset="2"/>
              </a:rPr>
              <a:t></a:t>
            </a:r>
            <a:r>
              <a:rPr lang="en-US" altLang="ru-RU" sz="2400" baseline="30000"/>
              <a:t>2</a:t>
            </a:r>
            <a:r>
              <a:rPr lang="en-US" altLang="ru-RU" sz="2400"/>
              <a:t> sr; </a:t>
            </a:r>
            <a:endParaRPr lang="ru-RU" altLang="ru-RU" sz="2400"/>
          </a:p>
          <a:p>
            <a:pPr eaLnBrk="1" hangingPunct="1">
              <a:spcBef>
                <a:spcPct val="0"/>
              </a:spcBef>
              <a:buFontTx/>
              <a:buNone/>
            </a:pPr>
            <a:r>
              <a:rPr lang="en-US" altLang="ru-RU" sz="2400"/>
              <a:t>the solid angle of the P and K arms   </a:t>
            </a:r>
            <a:r>
              <a:rPr lang="ru-RU" altLang="ru-RU" sz="2400">
                <a:sym typeface="Symbol" panose="05050102010706020507" pitchFamily="18" charset="2"/>
              </a:rPr>
              <a:t></a:t>
            </a:r>
            <a:r>
              <a:rPr lang="en-US" altLang="ru-RU" sz="2400" baseline="-25000"/>
              <a:t>P</a:t>
            </a:r>
            <a:r>
              <a:rPr lang="en-US" altLang="ru-RU" sz="2400"/>
              <a:t>   ~ 3 </a:t>
            </a:r>
            <a:r>
              <a:rPr lang="en-US" altLang="ru-RU" sz="2400">
                <a:sym typeface="Symbol" panose="05050102010706020507" pitchFamily="18" charset="2"/>
              </a:rPr>
              <a:t></a:t>
            </a:r>
            <a:r>
              <a:rPr lang="en-US" altLang="ru-RU" sz="2400"/>
              <a:t> 10</a:t>
            </a:r>
            <a:r>
              <a:rPr lang="en-US" altLang="ru-RU" sz="2400" baseline="30000">
                <a:sym typeface="Symbol" panose="05050102010706020507" pitchFamily="18" charset="2"/>
              </a:rPr>
              <a:t></a:t>
            </a:r>
            <a:r>
              <a:rPr lang="en-US" altLang="ru-RU" sz="2400" baseline="30000"/>
              <a:t>2</a:t>
            </a:r>
            <a:r>
              <a:rPr lang="en-US" altLang="ru-RU" sz="2400"/>
              <a:t> sr.</a:t>
            </a:r>
            <a:endParaRPr lang="ru-RU" altLang="ru-RU" sz="2400"/>
          </a:p>
          <a:p>
            <a:pPr eaLnBrk="1" hangingPunct="1">
              <a:spcBef>
                <a:spcPct val="0"/>
              </a:spcBef>
              <a:buFontTx/>
              <a:buNone/>
            </a:pPr>
            <a:r>
              <a:rPr lang="en-US" altLang="ru-RU" sz="2400"/>
              <a:t>Using theoretical estimates of the total cross section of </a:t>
            </a:r>
            <a:r>
              <a:rPr lang="en-US" altLang="ru-RU" sz="2400">
                <a:sym typeface="Symbol" panose="05050102010706020507" pitchFamily="18" charset="2"/>
              </a:rPr>
              <a:t></a:t>
            </a:r>
            <a:r>
              <a:rPr lang="en-US" altLang="ru-RU" sz="2400"/>
              <a:t>-nuclei formation based on one-pion-exchange model (</a:t>
            </a:r>
            <a:r>
              <a:rPr lang="en-US" altLang="ru-RU" sz="2400">
                <a:sym typeface="Symbol" panose="05050102010706020507" pitchFamily="18" charset="2"/>
              </a:rPr>
              <a:t></a:t>
            </a:r>
            <a:r>
              <a:rPr lang="en-US" altLang="ru-RU" sz="2400" baseline="-25000">
                <a:sym typeface="Symbol" panose="05050102010706020507" pitchFamily="18" charset="2"/>
              </a:rPr>
              <a:t></a:t>
            </a:r>
            <a:r>
              <a:rPr lang="en-US" altLang="ru-RU" sz="2400"/>
              <a:t> ~ 2 µb), we expect the following yields of events with formation and decay of </a:t>
            </a:r>
            <a:r>
              <a:rPr lang="en-US" altLang="ru-RU" sz="2400">
                <a:sym typeface="Symbol" panose="05050102010706020507" pitchFamily="18" charset="2"/>
              </a:rPr>
              <a:t></a:t>
            </a:r>
            <a:r>
              <a:rPr lang="en-US" altLang="ru-RU" sz="2400"/>
              <a:t>-nuclei:</a:t>
            </a:r>
            <a:endParaRPr lang="ru-RU" altLang="ru-RU" sz="2400"/>
          </a:p>
          <a:p>
            <a:pPr eaLnBrk="1" hangingPunct="1">
              <a:spcBef>
                <a:spcPct val="0"/>
              </a:spcBef>
              <a:buFontTx/>
              <a:buNone/>
            </a:pPr>
            <a:r>
              <a:rPr lang="en-US" altLang="ru-RU" sz="1000"/>
              <a:t> </a:t>
            </a:r>
            <a:endParaRPr lang="ru-RU" altLang="ru-RU" sz="1000"/>
          </a:p>
        </p:txBody>
      </p:sp>
      <p:sp>
        <p:nvSpPr>
          <p:cNvPr id="20486" name="Rectangle 2">
            <a:extLst>
              <a:ext uri="{FF2B5EF4-FFF2-40B4-BE49-F238E27FC236}">
                <a16:creationId xmlns:a16="http://schemas.microsoft.com/office/drawing/2014/main" id="{A152A379-44D1-5312-1E2B-DEC99A0D0D2A}"/>
              </a:ext>
            </a:extLst>
          </p:cNvPr>
          <p:cNvSpPr>
            <a:spLocks noChangeArrowheads="1"/>
          </p:cNvSpPr>
          <p:nvPr/>
        </p:nvSpPr>
        <p:spPr bwMode="auto">
          <a:xfrm>
            <a:off x="1703389" y="5445126"/>
            <a:ext cx="8631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a:t>Concerning events of the </a:t>
            </a:r>
            <a:r>
              <a:rPr lang="en-US" altLang="ru-RU" sz="2400">
                <a:sym typeface="Symbol" panose="05050102010706020507" pitchFamily="18" charset="2"/>
              </a:rPr>
              <a:t></a:t>
            </a:r>
            <a:r>
              <a:rPr lang="en-US" altLang="ru-RU" sz="2400"/>
              <a:t> formation we expect: </a:t>
            </a:r>
            <a:endParaRPr lang="ru-RU" altLang="ru-RU" sz="2400"/>
          </a:p>
        </p:txBody>
      </p:sp>
      <p:sp>
        <p:nvSpPr>
          <p:cNvPr id="20487" name="Rectangle 3">
            <a:extLst>
              <a:ext uri="{FF2B5EF4-FFF2-40B4-BE49-F238E27FC236}">
                <a16:creationId xmlns:a16="http://schemas.microsoft.com/office/drawing/2014/main" id="{A0D858EA-EEF2-7590-7CD2-56A16175C10B}"/>
              </a:ext>
            </a:extLst>
          </p:cNvPr>
          <p:cNvSpPr>
            <a:spLocks noChangeArrowheads="1"/>
          </p:cNvSpPr>
          <p:nvPr/>
        </p:nvSpPr>
        <p:spPr bwMode="auto">
          <a:xfrm>
            <a:off x="3503613" y="5921376"/>
            <a:ext cx="271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i="1"/>
              <a:t>Y</a:t>
            </a:r>
            <a:r>
              <a:rPr lang="en-US" altLang="ru-RU" sz="2400" b="1"/>
              <a:t>(</a:t>
            </a:r>
            <a:r>
              <a:rPr lang="en-US" altLang="ru-RU" sz="2400" b="1">
                <a:sym typeface="Symbol" panose="05050102010706020507" pitchFamily="18" charset="2"/>
              </a:rPr>
              <a:t></a:t>
            </a:r>
            <a:r>
              <a:rPr lang="en-US" altLang="ru-RU" sz="2400" b="1" baseline="30000">
                <a:sym typeface="Symbol" panose="05050102010706020507" pitchFamily="18" charset="2"/>
              </a:rPr>
              <a:t></a:t>
            </a:r>
            <a:r>
              <a:rPr lang="en-US" altLang="ru-RU" sz="2400" b="1" i="1"/>
              <a:t>n</a:t>
            </a:r>
            <a:r>
              <a:rPr lang="en-US" altLang="ru-RU" sz="2400" b="1"/>
              <a:t>) ~ 280 hour</a:t>
            </a:r>
            <a:r>
              <a:rPr lang="en-US" altLang="ru-RU" sz="2400" b="1" baseline="30000">
                <a:sym typeface="Symbol" panose="05050102010706020507" pitchFamily="18" charset="2"/>
              </a:rPr>
              <a:t></a:t>
            </a:r>
            <a:r>
              <a:rPr lang="en-US" altLang="ru-RU" sz="2400" b="1" baseline="30000"/>
              <a:t>1</a:t>
            </a:r>
            <a:endParaRPr lang="ru-RU" altLang="ru-RU" sz="2400" b="1"/>
          </a:p>
        </p:txBody>
      </p:sp>
      <p:sp>
        <p:nvSpPr>
          <p:cNvPr id="4" name="Номер слайда 3">
            <a:extLst>
              <a:ext uri="{FF2B5EF4-FFF2-40B4-BE49-F238E27FC236}">
                <a16:creationId xmlns:a16="http://schemas.microsoft.com/office/drawing/2014/main" id="{412C28B2-43CF-F7BE-7837-4A4921CFBC31}"/>
              </a:ext>
            </a:extLst>
          </p:cNvPr>
          <p:cNvSpPr>
            <a:spLocks noGrp="1"/>
          </p:cNvSpPr>
          <p:nvPr>
            <p:ph type="sldNum" sz="quarter" idx="12"/>
          </p:nvPr>
        </p:nvSpPr>
        <p:spPr/>
        <p:txBody>
          <a:bodyPr/>
          <a:lstStyle/>
          <a:p>
            <a:fld id="{5B33B3C5-1D98-4161-ACF1-B1023B34935D}" type="slidenum">
              <a:rPr lang="en-US" altLang="ru-RU" smtClean="0"/>
              <a:pPr/>
              <a:t>14</a:t>
            </a:fld>
            <a:endParaRPr lang="en-US" alt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descr="E:\home\afanasev\ptwo\art\tmp\l1.gif">
            <a:extLst>
              <a:ext uri="{FF2B5EF4-FFF2-40B4-BE49-F238E27FC236}">
                <a16:creationId xmlns:a16="http://schemas.microsoft.com/office/drawing/2014/main" id="{FAFFBD72-8D40-BAEE-A620-27E3BF667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27" descr="E:\home\afanasev\ptwo\art\tmp\l1.gif">
            <a:extLst>
              <a:ext uri="{FF2B5EF4-FFF2-40B4-BE49-F238E27FC236}">
                <a16:creationId xmlns:a16="http://schemas.microsoft.com/office/drawing/2014/main" id="{C884BE69-405C-E620-44A5-FE3E3E662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035">
            <a:extLst>
              <a:ext uri="{FF2B5EF4-FFF2-40B4-BE49-F238E27FC236}">
                <a16:creationId xmlns:a16="http://schemas.microsoft.com/office/drawing/2014/main" id="{03805A0A-0D08-CE4B-3952-517A854DDFE5}"/>
              </a:ext>
            </a:extLst>
          </p:cNvPr>
          <p:cNvSpPr>
            <a:spLocks noChangeArrowheads="1"/>
          </p:cNvSpPr>
          <p:nvPr/>
        </p:nvSpPr>
        <p:spPr bwMode="auto">
          <a:xfrm>
            <a:off x="2263775" y="2654301"/>
            <a:ext cx="914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000" b="1" i="1"/>
              <a:t>P</a:t>
            </a:r>
            <a:r>
              <a:rPr lang="en-US" altLang="ru-RU" sz="2000" b="1" i="1" baseline="-25000"/>
              <a:t>p </a:t>
            </a:r>
            <a:r>
              <a:rPr lang="en-US" altLang="ru-RU" sz="2000" b="1" i="1"/>
              <a:t>= P</a:t>
            </a:r>
            <a:r>
              <a:rPr lang="en-US" altLang="ru-RU" sz="2000" b="1" i="1" baseline="-25000">
                <a:sym typeface="Symbol" panose="05050102010706020507" pitchFamily="18" charset="2"/>
              </a:rPr>
              <a:t>d </a:t>
            </a:r>
          </a:p>
        </p:txBody>
      </p:sp>
      <p:sp>
        <p:nvSpPr>
          <p:cNvPr id="15366" name="Rectangle 1036">
            <a:extLst>
              <a:ext uri="{FF2B5EF4-FFF2-40B4-BE49-F238E27FC236}">
                <a16:creationId xmlns:a16="http://schemas.microsoft.com/office/drawing/2014/main" id="{705178E9-7D25-562B-CABE-11940905A338}"/>
              </a:ext>
            </a:extLst>
          </p:cNvPr>
          <p:cNvSpPr>
            <a:spLocks noChangeArrowheads="1"/>
          </p:cNvSpPr>
          <p:nvPr/>
        </p:nvSpPr>
        <p:spPr bwMode="auto">
          <a:xfrm>
            <a:off x="2245114" y="5302221"/>
            <a:ext cx="267733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2000" b="1" i="1"/>
              <a:t>p+A</a:t>
            </a:r>
            <a:r>
              <a:rPr lang="en-US" altLang="ru-RU" sz="2000" b="1" i="1">
                <a:sym typeface="Symbol" panose="05050102010706020507" pitchFamily="18" charset="2"/>
              </a:rPr>
              <a:t> d+ </a:t>
            </a:r>
            <a:r>
              <a:rPr lang="en-US" altLang="ru-RU" sz="2000" b="1" i="1" baseline="-25000">
                <a:sym typeface="Symbol" panose="05050102010706020507" pitchFamily="18" charset="2"/>
              </a:rPr>
              <a:t>p=0</a:t>
            </a:r>
            <a:r>
              <a:rPr lang="en-US" altLang="ru-RU" sz="2000" b="1" i="1">
                <a:sym typeface="Symbol" panose="05050102010706020507" pitchFamily="18" charset="2"/>
              </a:rPr>
              <a:t>+(A-1)</a:t>
            </a:r>
            <a:r>
              <a:rPr lang="en-US" altLang="ru-RU" sz="2000" b="1" i="1" baseline="-25000">
                <a:sym typeface="Symbol" panose="05050102010706020507" pitchFamily="18" charset="2"/>
              </a:rPr>
              <a:t>p=0</a:t>
            </a:r>
          </a:p>
        </p:txBody>
      </p:sp>
      <p:sp>
        <p:nvSpPr>
          <p:cNvPr id="15367" name="Rectangle 1037">
            <a:extLst>
              <a:ext uri="{FF2B5EF4-FFF2-40B4-BE49-F238E27FC236}">
                <a16:creationId xmlns:a16="http://schemas.microsoft.com/office/drawing/2014/main" id="{50D6FF8D-63FC-5001-1400-B8AB47B89B85}"/>
              </a:ext>
            </a:extLst>
          </p:cNvPr>
          <p:cNvSpPr>
            <a:spLocks noChangeArrowheads="1"/>
          </p:cNvSpPr>
          <p:nvPr/>
        </p:nvSpPr>
        <p:spPr bwMode="auto">
          <a:xfrm>
            <a:off x="2192695" y="1843058"/>
            <a:ext cx="2683748"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2000" b="1" i="1"/>
              <a:t>d+A</a:t>
            </a:r>
            <a:r>
              <a:rPr lang="en-US" altLang="ru-RU" sz="2000" b="1" i="1">
                <a:sym typeface="Symbol" panose="05050102010706020507" pitchFamily="18" charset="2"/>
              </a:rPr>
              <a:t> t+ </a:t>
            </a:r>
            <a:r>
              <a:rPr lang="en-US" altLang="ru-RU" sz="2000" b="1" i="1" baseline="-25000">
                <a:sym typeface="Symbol" panose="05050102010706020507" pitchFamily="18" charset="2"/>
              </a:rPr>
              <a:t>p=0</a:t>
            </a:r>
            <a:r>
              <a:rPr lang="en-US" altLang="ru-RU" sz="2000" b="1" i="1">
                <a:sym typeface="Symbol" panose="05050102010706020507" pitchFamily="18" charset="2"/>
              </a:rPr>
              <a:t> +(A-1)</a:t>
            </a:r>
            <a:r>
              <a:rPr lang="en-US" altLang="ru-RU" sz="2000" b="1" i="1" baseline="-25000">
                <a:sym typeface="Symbol" panose="05050102010706020507" pitchFamily="18" charset="2"/>
              </a:rPr>
              <a:t>p=0</a:t>
            </a:r>
          </a:p>
        </p:txBody>
      </p:sp>
      <p:sp>
        <p:nvSpPr>
          <p:cNvPr id="15368" name="Rectangle 1038">
            <a:extLst>
              <a:ext uri="{FF2B5EF4-FFF2-40B4-BE49-F238E27FC236}">
                <a16:creationId xmlns:a16="http://schemas.microsoft.com/office/drawing/2014/main" id="{F565FDE9-A2DB-57B6-9CED-599BA6EACD0E}"/>
              </a:ext>
            </a:extLst>
          </p:cNvPr>
          <p:cNvSpPr>
            <a:spLocks noChangeArrowheads="1"/>
          </p:cNvSpPr>
          <p:nvPr/>
        </p:nvSpPr>
        <p:spPr bwMode="auto">
          <a:xfrm>
            <a:off x="2341887" y="5830858"/>
            <a:ext cx="88517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2000" b="1" i="1"/>
              <a:t>P</a:t>
            </a:r>
            <a:r>
              <a:rPr lang="en-US" altLang="ru-RU" sz="2000" b="1" i="1" baseline="-25000"/>
              <a:t>d </a:t>
            </a:r>
            <a:r>
              <a:rPr lang="en-US" altLang="ru-RU" sz="2000" b="1" i="1"/>
              <a:t>= P</a:t>
            </a:r>
            <a:r>
              <a:rPr lang="en-US" altLang="ru-RU" sz="2000" b="1" i="1" baseline="-25000">
                <a:sym typeface="Symbol" panose="05050102010706020507" pitchFamily="18" charset="2"/>
              </a:rPr>
              <a:t>t</a:t>
            </a:r>
          </a:p>
        </p:txBody>
      </p:sp>
      <p:sp>
        <p:nvSpPr>
          <p:cNvPr id="15369" name="Rectangle 1039">
            <a:extLst>
              <a:ext uri="{FF2B5EF4-FFF2-40B4-BE49-F238E27FC236}">
                <a16:creationId xmlns:a16="http://schemas.microsoft.com/office/drawing/2014/main" id="{815855A8-A4F7-119E-8B51-B57F5AF43111}"/>
              </a:ext>
            </a:extLst>
          </p:cNvPr>
          <p:cNvSpPr>
            <a:spLocks noChangeArrowheads="1"/>
          </p:cNvSpPr>
          <p:nvPr/>
        </p:nvSpPr>
        <p:spPr bwMode="auto">
          <a:xfrm>
            <a:off x="3256526" y="2652683"/>
            <a:ext cx="165622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2000" b="1" i="1"/>
              <a:t>E</a:t>
            </a:r>
            <a:r>
              <a:rPr lang="en-US" altLang="ru-RU" sz="2000" b="1" i="1" baseline="-25000"/>
              <a:t>d </a:t>
            </a:r>
            <a:r>
              <a:rPr lang="en-US" altLang="ru-RU" sz="2000" b="1" i="1"/>
              <a:t>= 2.22MeV</a:t>
            </a:r>
            <a:endParaRPr lang="en-US" altLang="ru-RU" sz="2000" b="1" i="1" baseline="-25000">
              <a:sym typeface="Symbol" panose="05050102010706020507" pitchFamily="18" charset="2"/>
            </a:endParaRPr>
          </a:p>
        </p:txBody>
      </p:sp>
      <p:sp>
        <p:nvSpPr>
          <p:cNvPr id="15370" name="Rectangle 1040">
            <a:extLst>
              <a:ext uri="{FF2B5EF4-FFF2-40B4-BE49-F238E27FC236}">
                <a16:creationId xmlns:a16="http://schemas.microsoft.com/office/drawing/2014/main" id="{B0FCA9D1-324D-7ECC-54A0-629945F733C3}"/>
              </a:ext>
            </a:extLst>
          </p:cNvPr>
          <p:cNvSpPr>
            <a:spLocks noChangeArrowheads="1"/>
          </p:cNvSpPr>
          <p:nvPr/>
        </p:nvSpPr>
        <p:spPr bwMode="auto">
          <a:xfrm>
            <a:off x="3332905" y="5892771"/>
            <a:ext cx="161935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2000" b="1" i="1"/>
              <a:t>E</a:t>
            </a:r>
            <a:r>
              <a:rPr lang="en-US" altLang="ru-RU" sz="2000" b="1" i="1" baseline="-25000"/>
              <a:t>t </a:t>
            </a:r>
            <a:r>
              <a:rPr lang="en-US" altLang="ru-RU" sz="2000" b="1" i="1"/>
              <a:t>= 6.25MeV</a:t>
            </a:r>
          </a:p>
        </p:txBody>
      </p:sp>
      <p:sp>
        <p:nvSpPr>
          <p:cNvPr id="15371" name="Text Box 1042">
            <a:extLst>
              <a:ext uri="{FF2B5EF4-FFF2-40B4-BE49-F238E27FC236}">
                <a16:creationId xmlns:a16="http://schemas.microsoft.com/office/drawing/2014/main" id="{2F8475DA-CB67-F9CC-BB23-BB0AD770A0DA}"/>
              </a:ext>
            </a:extLst>
          </p:cNvPr>
          <p:cNvSpPr txBox="1">
            <a:spLocks noChangeArrowheads="1"/>
          </p:cNvSpPr>
          <p:nvPr/>
        </p:nvSpPr>
        <p:spPr bwMode="auto">
          <a:xfrm>
            <a:off x="2371726" y="3736976"/>
            <a:ext cx="2327275" cy="708025"/>
          </a:xfrm>
          <a:prstGeom prst="rect">
            <a:avLst/>
          </a:prstGeom>
          <a:noFill/>
          <a:ln w="38100">
            <a:solidFill>
              <a:srgbClr val="FF00FF"/>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sz="2000" b="1" baseline="30000" dirty="0"/>
              <a:t>13</a:t>
            </a:r>
            <a:r>
              <a:rPr lang="ru-RU" altLang="ru-RU" sz="2000" b="1" dirty="0"/>
              <a:t>C +d= </a:t>
            </a:r>
            <a:r>
              <a:rPr lang="ru-RU" altLang="ru-RU" sz="2000" b="1" baseline="30000" dirty="0"/>
              <a:t>12</a:t>
            </a:r>
            <a:r>
              <a:rPr lang="ru-RU" altLang="ru-RU" sz="2000" b="1" dirty="0"/>
              <a:t>C+t</a:t>
            </a:r>
            <a:r>
              <a:rPr lang="en-US" altLang="ru-RU" sz="2000" b="1" dirty="0"/>
              <a:t>+</a:t>
            </a:r>
            <a:r>
              <a:rPr lang="el-GR" altLang="ru-RU" sz="2000" b="1" dirty="0"/>
              <a:t>η</a:t>
            </a:r>
            <a:r>
              <a:rPr lang="ru-RU" altLang="ru-RU" sz="2000" b="1" dirty="0"/>
              <a:t>+Q</a:t>
            </a:r>
          </a:p>
          <a:p>
            <a:pPr algn="ctr">
              <a:spcBef>
                <a:spcPct val="0"/>
              </a:spcBef>
              <a:buFontTx/>
              <a:buNone/>
            </a:pPr>
            <a:r>
              <a:rPr lang="ru-RU" altLang="ru-RU" sz="2000" b="1" dirty="0"/>
              <a:t>Q=1.3 </a:t>
            </a:r>
            <a:r>
              <a:rPr lang="ru-RU" altLang="ru-RU" sz="2000" b="1" dirty="0" err="1"/>
              <a:t>MeV</a:t>
            </a:r>
            <a:endParaRPr lang="ru-RU" altLang="ru-RU" sz="2000" b="1" dirty="0"/>
          </a:p>
        </p:txBody>
      </p:sp>
      <p:pic>
        <p:nvPicPr>
          <p:cNvPr id="15372" name="Picture 8">
            <a:extLst>
              <a:ext uri="{FF2B5EF4-FFF2-40B4-BE49-F238E27FC236}">
                <a16:creationId xmlns:a16="http://schemas.microsoft.com/office/drawing/2014/main" id="{176425CC-20AB-7196-088A-45D92CA7A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389" y="1390650"/>
            <a:ext cx="4968875" cy="47513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73" name="Object 10">
            <a:extLst>
              <a:ext uri="{FF2B5EF4-FFF2-40B4-BE49-F238E27FC236}">
                <a16:creationId xmlns:a16="http://schemas.microsoft.com/office/drawing/2014/main" id="{07D9DE51-C3A6-AF6E-142D-4D7D9F82A068}"/>
              </a:ext>
            </a:extLst>
          </p:cNvPr>
          <p:cNvGraphicFramePr>
            <a:graphicFrameLocks noChangeAspect="1"/>
          </p:cNvGraphicFramePr>
          <p:nvPr/>
        </p:nvGraphicFramePr>
        <p:xfrm>
          <a:off x="8221664" y="3692525"/>
          <a:ext cx="225425" cy="215900"/>
        </p:xfrm>
        <a:graphic>
          <a:graphicData uri="http://schemas.openxmlformats.org/presentationml/2006/ole">
            <mc:AlternateContent xmlns:mc="http://schemas.openxmlformats.org/markup-compatibility/2006">
              <mc:Choice xmlns:v="urn:schemas-microsoft-com:vml" Requires="v">
                <p:oleObj r:id="rId4" imgW="228600" imgH="219240" progId="">
                  <p:embed/>
                </p:oleObj>
              </mc:Choice>
              <mc:Fallback>
                <p:oleObj r:id="rId4" imgW="228600" imgH="219240" progId="">
                  <p:embed/>
                  <p:pic>
                    <p:nvPicPr>
                      <p:cNvPr id="15373" name="Object 10">
                        <a:extLst>
                          <a:ext uri="{FF2B5EF4-FFF2-40B4-BE49-F238E27FC236}">
                            <a16:creationId xmlns:a16="http://schemas.microsoft.com/office/drawing/2014/main" id="{07D9DE51-C3A6-AF6E-142D-4D7D9F82A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1664" y="3692525"/>
                        <a:ext cx="225425" cy="2159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74" name="Text Box 11">
            <a:extLst>
              <a:ext uri="{FF2B5EF4-FFF2-40B4-BE49-F238E27FC236}">
                <a16:creationId xmlns:a16="http://schemas.microsoft.com/office/drawing/2014/main" id="{A7F7F1CB-79A5-DD21-EA6A-99EA36E5BBC5}"/>
              </a:ext>
            </a:extLst>
          </p:cNvPr>
          <p:cNvSpPr txBox="1">
            <a:spLocks noChangeArrowheads="1"/>
          </p:cNvSpPr>
          <p:nvPr/>
        </p:nvSpPr>
        <p:spPr bwMode="auto">
          <a:xfrm>
            <a:off x="7721600" y="2909889"/>
            <a:ext cx="1341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a:spcBef>
                <a:spcPct val="0"/>
              </a:spcBef>
              <a:buClr>
                <a:srgbClr val="000000"/>
              </a:buClr>
              <a:buFontTx/>
              <a:buNone/>
            </a:pPr>
            <a:r>
              <a:rPr lang="en-GB" altLang="ru-RU" sz="2000" baseline="30000"/>
              <a:t>13</a:t>
            </a:r>
            <a:r>
              <a:rPr lang="en-GB" altLang="ru-RU" sz="2000"/>
              <a:t>C(d,t)</a:t>
            </a:r>
            <a:r>
              <a:rPr lang="en-GB" altLang="ru-RU" sz="2000" baseline="30000"/>
              <a:t>12</a:t>
            </a:r>
            <a:r>
              <a:rPr lang="en-GB" altLang="ru-RU" sz="2000"/>
              <a:t>C</a:t>
            </a:r>
          </a:p>
        </p:txBody>
      </p:sp>
      <p:sp>
        <p:nvSpPr>
          <p:cNvPr id="15375" name="Line 12">
            <a:extLst>
              <a:ext uri="{FF2B5EF4-FFF2-40B4-BE49-F238E27FC236}">
                <a16:creationId xmlns:a16="http://schemas.microsoft.com/office/drawing/2014/main" id="{A5A715D0-CB7D-0F0F-54B0-7E4A4F0316F3}"/>
              </a:ext>
            </a:extLst>
          </p:cNvPr>
          <p:cNvSpPr>
            <a:spLocks noChangeShapeType="1"/>
          </p:cNvSpPr>
          <p:nvPr/>
        </p:nvSpPr>
        <p:spPr bwMode="auto">
          <a:xfrm flipH="1">
            <a:off x="6743700" y="2679700"/>
            <a:ext cx="8001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5376" name="Line 13">
            <a:extLst>
              <a:ext uri="{FF2B5EF4-FFF2-40B4-BE49-F238E27FC236}">
                <a16:creationId xmlns:a16="http://schemas.microsoft.com/office/drawing/2014/main" id="{5B89A61D-4393-157A-2E72-C930D7579AB2}"/>
              </a:ext>
            </a:extLst>
          </p:cNvPr>
          <p:cNvSpPr>
            <a:spLocks noChangeShapeType="1"/>
          </p:cNvSpPr>
          <p:nvPr/>
        </p:nvSpPr>
        <p:spPr bwMode="auto">
          <a:xfrm>
            <a:off x="8056564" y="3284538"/>
            <a:ext cx="776287" cy="482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5377" name="Text Box 9">
            <a:extLst>
              <a:ext uri="{FF2B5EF4-FFF2-40B4-BE49-F238E27FC236}">
                <a16:creationId xmlns:a16="http://schemas.microsoft.com/office/drawing/2014/main" id="{53915C6E-D596-674E-CAF0-55C3620F1953}"/>
              </a:ext>
            </a:extLst>
          </p:cNvPr>
          <p:cNvSpPr txBox="1">
            <a:spLocks noChangeArrowheads="1"/>
          </p:cNvSpPr>
          <p:nvPr/>
        </p:nvSpPr>
        <p:spPr bwMode="auto">
          <a:xfrm>
            <a:off x="7443788" y="2336801"/>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anose="02020603050405020304" pitchFamily="18"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anose="02020603050405020304" pitchFamily="18" charset="0"/>
              </a:defRPr>
            </a:lvl9pPr>
          </a:lstStyle>
          <a:p>
            <a:pPr algn="ctr">
              <a:spcBef>
                <a:spcPct val="0"/>
              </a:spcBef>
              <a:buClr>
                <a:srgbClr val="000000"/>
              </a:buClr>
              <a:buFontTx/>
              <a:buNone/>
            </a:pPr>
            <a:r>
              <a:rPr lang="en-GB" altLang="ru-RU" sz="2000" baseline="30000"/>
              <a:t>13</a:t>
            </a:r>
            <a:r>
              <a:rPr lang="en-GB" altLang="ru-RU" sz="2000"/>
              <a:t>C(p,d)</a:t>
            </a:r>
            <a:r>
              <a:rPr lang="en-GB" altLang="ru-RU" sz="2000" baseline="30000"/>
              <a:t>12</a:t>
            </a:r>
            <a:r>
              <a:rPr lang="en-GB" altLang="ru-RU" sz="2000"/>
              <a:t>C</a:t>
            </a:r>
          </a:p>
        </p:txBody>
      </p:sp>
      <p:sp>
        <p:nvSpPr>
          <p:cNvPr id="23" name="Text Box 14">
            <a:extLst>
              <a:ext uri="{FF2B5EF4-FFF2-40B4-BE49-F238E27FC236}">
                <a16:creationId xmlns:a16="http://schemas.microsoft.com/office/drawing/2014/main" id="{7E5B2FDE-AE28-3DB4-758E-72FF820E9060}"/>
              </a:ext>
            </a:extLst>
          </p:cNvPr>
          <p:cNvSpPr txBox="1">
            <a:spLocks noChangeArrowheads="1"/>
          </p:cNvSpPr>
          <p:nvPr/>
        </p:nvSpPr>
        <p:spPr bwMode="auto">
          <a:xfrm>
            <a:off x="1879600" y="476251"/>
            <a:ext cx="84645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u="sng" kern="0" dirty="0">
                <a:solidFill>
                  <a:srgbClr val="FF3300"/>
                </a:solidFill>
                <a:effectLst>
                  <a:outerShdw blurRad="38100" dist="38100" dir="2700000" algn="tl">
                    <a:srgbClr val="000000">
                      <a:alpha val="43137"/>
                    </a:srgbClr>
                  </a:outerShdw>
                </a:effectLst>
              </a:rPr>
              <a:t>Recoil-free transfer reactions </a:t>
            </a:r>
            <a:r>
              <a:rPr lang="en-US" sz="2000" b="1" u="sng" dirty="0">
                <a:solidFill>
                  <a:srgbClr val="FF3300"/>
                </a:solidFill>
                <a:effectLst>
                  <a:outerShdw blurRad="38100" dist="38100" dir="2700000" algn="tl">
                    <a:srgbClr val="000000">
                      <a:alpha val="43137"/>
                    </a:srgbClr>
                  </a:outerShdw>
                </a:effectLst>
              </a:rPr>
              <a:t>are most acceptable to the successful formation of the </a:t>
            </a:r>
            <a:r>
              <a:rPr lang="el-GR" sz="2000" b="1" u="sng" dirty="0">
                <a:solidFill>
                  <a:srgbClr val="FF3300"/>
                </a:solidFill>
                <a:effectLst>
                  <a:outerShdw blurRad="38100" dist="38100" dir="2700000" algn="tl">
                    <a:srgbClr val="000000">
                      <a:alpha val="43137"/>
                    </a:srgbClr>
                  </a:outerShdw>
                </a:effectLst>
              </a:rPr>
              <a:t>η</a:t>
            </a:r>
            <a:r>
              <a:rPr lang="en-US" sz="2000" b="1" u="sng" dirty="0">
                <a:solidFill>
                  <a:srgbClr val="FF3300"/>
                </a:solidFill>
                <a:effectLst>
                  <a:outerShdw blurRad="38100" dist="38100" dir="2700000" algn="tl">
                    <a:srgbClr val="000000">
                      <a:alpha val="43137"/>
                    </a:srgbClr>
                  </a:outerShdw>
                </a:effectLst>
              </a:rPr>
              <a:t>-nuclei.</a:t>
            </a:r>
            <a:r>
              <a:rPr lang="en-GB" sz="2000" b="1" u="sng" kern="0" dirty="0">
                <a:solidFill>
                  <a:srgbClr val="FF3300"/>
                </a:solidFill>
                <a:effectLst>
                  <a:outerShdw blurRad="38100" dist="38100" dir="2700000" algn="tl">
                    <a:srgbClr val="000000">
                      <a:alpha val="43137"/>
                    </a:srgbClr>
                  </a:outerShdw>
                </a:effectLst>
              </a:rPr>
              <a:t> </a:t>
            </a:r>
          </a:p>
        </p:txBody>
      </p:sp>
      <p:sp>
        <p:nvSpPr>
          <p:cNvPr id="4" name="Номер слайда 3">
            <a:extLst>
              <a:ext uri="{FF2B5EF4-FFF2-40B4-BE49-F238E27FC236}">
                <a16:creationId xmlns:a16="http://schemas.microsoft.com/office/drawing/2014/main" id="{566CA2EF-4810-1399-F6E2-C55C28AEA201}"/>
              </a:ext>
            </a:extLst>
          </p:cNvPr>
          <p:cNvSpPr>
            <a:spLocks noGrp="1"/>
          </p:cNvSpPr>
          <p:nvPr>
            <p:ph type="sldNum" sz="quarter" idx="12"/>
          </p:nvPr>
        </p:nvSpPr>
        <p:spPr/>
        <p:txBody>
          <a:bodyPr/>
          <a:lstStyle/>
          <a:p>
            <a:fld id="{5B33B3C5-1D98-4161-ACF1-B1023B34935D}" type="slidenum">
              <a:rPr lang="en-US" altLang="ru-RU" smtClean="0"/>
              <a:pPr/>
              <a:t>15</a:t>
            </a:fld>
            <a:endParaRPr lang="en-US" alt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E:\home\afanasev\ptwo\art\tmp\l1.gif">
            <a:extLst>
              <a:ext uri="{FF2B5EF4-FFF2-40B4-BE49-F238E27FC236}">
                <a16:creationId xmlns:a16="http://schemas.microsoft.com/office/drawing/2014/main" id="{712C1A19-25F9-14FF-3981-5C1FE7A21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366713"/>
            <a:ext cx="9144001"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DC9D7CEF-6531-C326-69F5-F0D52BAFEA64}"/>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pic>
        <p:nvPicPr>
          <p:cNvPr id="16388" name="Picture 1">
            <a:extLst>
              <a:ext uri="{FF2B5EF4-FFF2-40B4-BE49-F238E27FC236}">
                <a16:creationId xmlns:a16="http://schemas.microsoft.com/office/drawing/2014/main" id="{124A69AE-DBD3-376A-210D-B4ED32554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523875"/>
            <a:ext cx="84978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75CDBFF-F34A-CE41-C0F8-940BB5152D66}"/>
              </a:ext>
            </a:extLst>
          </p:cNvPr>
          <p:cNvSpPr/>
          <p:nvPr/>
        </p:nvSpPr>
        <p:spPr>
          <a:xfrm>
            <a:off x="6021389" y="4970463"/>
            <a:ext cx="4251325" cy="1312862"/>
          </a:xfrm>
          <a:prstGeom prst="rect">
            <a:avLst/>
          </a:prstGeom>
        </p:spPr>
        <p:txBody>
          <a:bodyPr>
            <a:spAutoFit/>
          </a:bodyPr>
          <a:lstStyle/>
          <a:p>
            <a:pPr marL="285750" indent="-285750">
              <a:buFont typeface="Arial" pitchFamily="34" charset="0"/>
              <a:buChar char="•"/>
              <a:defRPr/>
            </a:pPr>
            <a:r>
              <a:rPr lang="en-US" sz="1400" b="1" dirty="0"/>
              <a:t>significant improvement of the energy resolution (better than 10 MeV)</a:t>
            </a:r>
          </a:p>
          <a:p>
            <a:pPr marL="285750" indent="-285750">
              <a:buFont typeface="Arial" pitchFamily="34" charset="0"/>
              <a:buChar char="•"/>
              <a:defRPr/>
            </a:pPr>
            <a:r>
              <a:rPr lang="en-US" sz="1400" b="1" dirty="0"/>
              <a:t>simultaneous recording of the effect and background significantly reduces systematic errors</a:t>
            </a:r>
          </a:p>
          <a:p>
            <a:pPr>
              <a:defRPr/>
            </a:pPr>
            <a:endParaRPr lang="ru-RU" sz="1400" b="1" baseline="-25000" dirty="0"/>
          </a:p>
        </p:txBody>
      </p:sp>
      <p:sp>
        <p:nvSpPr>
          <p:cNvPr id="16390" name="TextBox 7">
            <a:extLst>
              <a:ext uri="{FF2B5EF4-FFF2-40B4-BE49-F238E27FC236}">
                <a16:creationId xmlns:a16="http://schemas.microsoft.com/office/drawing/2014/main" id="{92E205D5-229C-695F-A7B9-665B88D0429B}"/>
              </a:ext>
            </a:extLst>
          </p:cNvPr>
          <p:cNvSpPr txBox="1">
            <a:spLocks noChangeArrowheads="1"/>
          </p:cNvSpPr>
          <p:nvPr/>
        </p:nvSpPr>
        <p:spPr bwMode="auto">
          <a:xfrm>
            <a:off x="1524000" y="1"/>
            <a:ext cx="518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1"/>
              <a:t>Experimental setup</a:t>
            </a:r>
            <a:endParaRPr lang="en-US" altLang="ru-RU" sz="2400"/>
          </a:p>
        </p:txBody>
      </p:sp>
      <p:sp>
        <p:nvSpPr>
          <p:cNvPr id="5" name="Номер слайда 4">
            <a:extLst>
              <a:ext uri="{FF2B5EF4-FFF2-40B4-BE49-F238E27FC236}">
                <a16:creationId xmlns:a16="http://schemas.microsoft.com/office/drawing/2014/main" id="{4DE51EF4-5BE8-6E92-FDC4-2045E9DECA7A}"/>
              </a:ext>
            </a:extLst>
          </p:cNvPr>
          <p:cNvSpPr>
            <a:spLocks noGrp="1"/>
          </p:cNvSpPr>
          <p:nvPr>
            <p:ph type="sldNum" sz="quarter" idx="12"/>
          </p:nvPr>
        </p:nvSpPr>
        <p:spPr/>
        <p:txBody>
          <a:bodyPr/>
          <a:lstStyle/>
          <a:p>
            <a:fld id="{5B33B3C5-1D98-4161-ACF1-B1023B34935D}" type="slidenum">
              <a:rPr lang="en-US" altLang="ru-RU" smtClean="0"/>
              <a:pPr/>
              <a:t>16</a:t>
            </a:fld>
            <a:endParaRPr lang="en-US" altLang="ru-R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E:\home\afanasev\ptwo\art\tmp\l1.gif">
            <a:extLst>
              <a:ext uri="{FF2B5EF4-FFF2-40B4-BE49-F238E27FC236}">
                <a16:creationId xmlns:a16="http://schemas.microsoft.com/office/drawing/2014/main" id="{73B83AAD-FDC2-D491-61E0-30471469A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a:extLst>
              <a:ext uri="{FF2B5EF4-FFF2-40B4-BE49-F238E27FC236}">
                <a16:creationId xmlns:a16="http://schemas.microsoft.com/office/drawing/2014/main" id="{13B45DD3-C51C-1D6D-86DD-FA097C60F3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54038"/>
            <a:ext cx="5491162"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B171D3DE-BF4B-598B-AB42-5C8953C0D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726" y="531813"/>
            <a:ext cx="289877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Box 2">
            <a:extLst>
              <a:ext uri="{FF2B5EF4-FFF2-40B4-BE49-F238E27FC236}">
                <a16:creationId xmlns:a16="http://schemas.microsoft.com/office/drawing/2014/main" id="{E88B97B1-7961-F761-318B-3E83D0CDACF6}"/>
              </a:ext>
            </a:extLst>
          </p:cNvPr>
          <p:cNvSpPr txBox="1">
            <a:spLocks noChangeArrowheads="1"/>
          </p:cNvSpPr>
          <p:nvPr/>
        </p:nvSpPr>
        <p:spPr bwMode="auto">
          <a:xfrm>
            <a:off x="5105400" y="1916114"/>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400"/>
              <a:t>shaft</a:t>
            </a:r>
            <a:endParaRPr lang="ru-RU" altLang="ru-RU" sz="1400"/>
          </a:p>
        </p:txBody>
      </p:sp>
      <p:cxnSp>
        <p:nvCxnSpPr>
          <p:cNvPr id="17414" name="Straight Arrow Connector 5">
            <a:extLst>
              <a:ext uri="{FF2B5EF4-FFF2-40B4-BE49-F238E27FC236}">
                <a16:creationId xmlns:a16="http://schemas.microsoft.com/office/drawing/2014/main" id="{9ACACC56-2049-4419-11C8-97A650E3B7FC}"/>
              </a:ext>
            </a:extLst>
          </p:cNvPr>
          <p:cNvCxnSpPr>
            <a:cxnSpLocks noChangeShapeType="1"/>
            <a:stCxn id="17413" idx="2"/>
          </p:cNvCxnSpPr>
          <p:nvPr/>
        </p:nvCxnSpPr>
        <p:spPr bwMode="auto">
          <a:xfrm flipH="1">
            <a:off x="5105400" y="2224088"/>
            <a:ext cx="266700" cy="495300"/>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15" name="TextBox 6">
            <a:extLst>
              <a:ext uri="{FF2B5EF4-FFF2-40B4-BE49-F238E27FC236}">
                <a16:creationId xmlns:a16="http://schemas.microsoft.com/office/drawing/2014/main" id="{A8D166CF-3AD1-1D49-7188-C0E23AC09878}"/>
              </a:ext>
            </a:extLst>
          </p:cNvPr>
          <p:cNvSpPr txBox="1">
            <a:spLocks noChangeArrowheads="1"/>
          </p:cNvSpPr>
          <p:nvPr/>
        </p:nvSpPr>
        <p:spPr bwMode="auto">
          <a:xfrm>
            <a:off x="9115426" y="3419475"/>
            <a:ext cx="128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a:t>Radial tunnel</a:t>
            </a:r>
            <a:endParaRPr lang="ru-RU" altLang="ru-RU" sz="1600"/>
          </a:p>
        </p:txBody>
      </p:sp>
      <p:cxnSp>
        <p:nvCxnSpPr>
          <p:cNvPr id="17416" name="Straight Arrow Connector 8">
            <a:extLst>
              <a:ext uri="{FF2B5EF4-FFF2-40B4-BE49-F238E27FC236}">
                <a16:creationId xmlns:a16="http://schemas.microsoft.com/office/drawing/2014/main" id="{E5E86D2A-B75C-2DE1-B45E-D6FE381842D4}"/>
              </a:ext>
            </a:extLst>
          </p:cNvPr>
          <p:cNvCxnSpPr>
            <a:cxnSpLocks noChangeShapeType="1"/>
          </p:cNvCxnSpPr>
          <p:nvPr/>
        </p:nvCxnSpPr>
        <p:spPr bwMode="auto">
          <a:xfrm flipH="1" flipV="1">
            <a:off x="9336089" y="2070101"/>
            <a:ext cx="288925" cy="1349375"/>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17" name="TextBox 2">
            <a:extLst>
              <a:ext uri="{FF2B5EF4-FFF2-40B4-BE49-F238E27FC236}">
                <a16:creationId xmlns:a16="http://schemas.microsoft.com/office/drawing/2014/main" id="{59BC9DF0-7E87-CF80-9A1E-672D14FD3A59}"/>
              </a:ext>
            </a:extLst>
          </p:cNvPr>
          <p:cNvSpPr txBox="1">
            <a:spLocks noChangeArrowheads="1"/>
          </p:cNvSpPr>
          <p:nvPr/>
        </p:nvSpPr>
        <p:spPr bwMode="auto">
          <a:xfrm>
            <a:off x="1524000" y="0"/>
            <a:ext cx="518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b="1"/>
              <a:t>Location of spectrometer</a:t>
            </a:r>
            <a:endParaRPr lang="ru-RU" altLang="ru-RU" sz="2000" b="1"/>
          </a:p>
        </p:txBody>
      </p:sp>
      <p:sp>
        <p:nvSpPr>
          <p:cNvPr id="17418" name="Rectangle 5">
            <a:extLst>
              <a:ext uri="{FF2B5EF4-FFF2-40B4-BE49-F238E27FC236}">
                <a16:creationId xmlns:a16="http://schemas.microsoft.com/office/drawing/2014/main" id="{E5429E10-56A4-B9CA-7D20-645A55C144CD}"/>
              </a:ext>
            </a:extLst>
          </p:cNvPr>
          <p:cNvSpPr>
            <a:spLocks noChangeArrowheads="1"/>
          </p:cNvSpPr>
          <p:nvPr/>
        </p:nvSpPr>
        <p:spPr bwMode="auto">
          <a:xfrm>
            <a:off x="5372100" y="942975"/>
            <a:ext cx="641350" cy="287338"/>
          </a:xfrm>
          <a:prstGeom prst="rect">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000"/>
              <a:t>K-arm</a:t>
            </a:r>
            <a:endParaRPr lang="ru-RU" altLang="ru-RU" sz="1000"/>
          </a:p>
        </p:txBody>
      </p:sp>
      <p:sp>
        <p:nvSpPr>
          <p:cNvPr id="17419" name="Rectangle 20">
            <a:extLst>
              <a:ext uri="{FF2B5EF4-FFF2-40B4-BE49-F238E27FC236}">
                <a16:creationId xmlns:a16="http://schemas.microsoft.com/office/drawing/2014/main" id="{9270ABD7-BCA3-9B19-D466-E35C890F3A12}"/>
              </a:ext>
            </a:extLst>
          </p:cNvPr>
          <p:cNvSpPr>
            <a:spLocks noChangeArrowheads="1"/>
          </p:cNvSpPr>
          <p:nvPr/>
        </p:nvSpPr>
        <p:spPr bwMode="auto">
          <a:xfrm>
            <a:off x="2279650" y="3933825"/>
            <a:ext cx="641350" cy="287338"/>
          </a:xfrm>
          <a:prstGeom prst="rect">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000"/>
              <a:t>P-arm</a:t>
            </a:r>
            <a:endParaRPr lang="ru-RU" altLang="ru-RU" sz="1000"/>
          </a:p>
        </p:txBody>
      </p:sp>
      <p:sp>
        <p:nvSpPr>
          <p:cNvPr id="17420" name="Rectangle 21">
            <a:extLst>
              <a:ext uri="{FF2B5EF4-FFF2-40B4-BE49-F238E27FC236}">
                <a16:creationId xmlns:a16="http://schemas.microsoft.com/office/drawing/2014/main" id="{FA13CC4E-DAD4-A988-EA30-99187A5E26BB}"/>
              </a:ext>
            </a:extLst>
          </p:cNvPr>
          <p:cNvSpPr>
            <a:spLocks noChangeArrowheads="1"/>
          </p:cNvSpPr>
          <p:nvPr/>
        </p:nvSpPr>
        <p:spPr bwMode="auto">
          <a:xfrm>
            <a:off x="5456238" y="2924176"/>
            <a:ext cx="641350" cy="288925"/>
          </a:xfrm>
          <a:prstGeom prst="rect">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000"/>
              <a:t>M-arm</a:t>
            </a:r>
            <a:endParaRPr lang="ru-RU" altLang="ru-RU" sz="1000"/>
          </a:p>
        </p:txBody>
      </p:sp>
      <p:sp>
        <p:nvSpPr>
          <p:cNvPr id="4" name="Номер слайда 3">
            <a:extLst>
              <a:ext uri="{FF2B5EF4-FFF2-40B4-BE49-F238E27FC236}">
                <a16:creationId xmlns:a16="http://schemas.microsoft.com/office/drawing/2014/main" id="{981015A6-A186-9EF5-8229-05D156E62322}"/>
              </a:ext>
            </a:extLst>
          </p:cNvPr>
          <p:cNvSpPr>
            <a:spLocks noGrp="1"/>
          </p:cNvSpPr>
          <p:nvPr>
            <p:ph type="sldNum" sz="quarter" idx="12"/>
          </p:nvPr>
        </p:nvSpPr>
        <p:spPr/>
        <p:txBody>
          <a:bodyPr/>
          <a:lstStyle/>
          <a:p>
            <a:fld id="{D1768A84-9153-4943-86DA-3818C6B85424}" type="slidenum">
              <a:rPr lang="en-US" altLang="ru-RU" smtClean="0"/>
              <a:pPr/>
              <a:t>17</a:t>
            </a:fld>
            <a:endParaRPr lang="en-US" alt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l1">
            <a:extLst>
              <a:ext uri="{FF2B5EF4-FFF2-40B4-BE49-F238E27FC236}">
                <a16:creationId xmlns:a16="http://schemas.microsoft.com/office/drawing/2014/main" id="{D0E3D4D8-145B-443C-66AD-32B2D8F90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5763"/>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a:extLst>
              <a:ext uri="{FF2B5EF4-FFF2-40B4-BE49-F238E27FC236}">
                <a16:creationId xmlns:a16="http://schemas.microsoft.com/office/drawing/2014/main" id="{B4CE8AAC-9163-1C1C-D926-4154159EFB20}"/>
              </a:ext>
            </a:extLst>
          </p:cNvPr>
          <p:cNvSpPr txBox="1">
            <a:spLocks noChangeArrowheads="1"/>
          </p:cNvSpPr>
          <p:nvPr/>
        </p:nvSpPr>
        <p:spPr bwMode="auto">
          <a:xfrm>
            <a:off x="1552576" y="-14288"/>
            <a:ext cx="2309813"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000" b="1">
                <a:solidFill>
                  <a:srgbClr val="000000"/>
                </a:solidFill>
              </a:rPr>
              <a:t>GEANT simulation</a:t>
            </a:r>
          </a:p>
        </p:txBody>
      </p:sp>
      <p:sp>
        <p:nvSpPr>
          <p:cNvPr id="18436" name="Rectangle 2">
            <a:extLst>
              <a:ext uri="{FF2B5EF4-FFF2-40B4-BE49-F238E27FC236}">
                <a16:creationId xmlns:a16="http://schemas.microsoft.com/office/drawing/2014/main" id="{CCEEB105-CAB6-F23D-3B79-819F9F02E8D5}"/>
              </a:ext>
            </a:extLst>
          </p:cNvPr>
          <p:cNvSpPr>
            <a:spLocks noChangeArrowheads="1"/>
          </p:cNvSpPr>
          <p:nvPr/>
        </p:nvSpPr>
        <p:spPr bwMode="auto">
          <a:xfrm>
            <a:off x="1576389" y="620713"/>
            <a:ext cx="89122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5000"/>
              </a:lnSpc>
              <a:spcBef>
                <a:spcPct val="0"/>
              </a:spcBef>
              <a:spcAft>
                <a:spcPts val="1000"/>
              </a:spcAft>
              <a:buNone/>
            </a:pPr>
            <a:r>
              <a:rPr lang="en-US" altLang="ru-RU" sz="1600"/>
              <a:t>A study of the accuracy of the rotation angle of pions in a magnetic field (B=7 kGs) depending on the thickness of the detectors, the number of the coordinate cameras and gas environment.</a:t>
            </a:r>
            <a:endParaRPr lang="ru-RU" altLang="ru-RU" sz="1600">
              <a:latin typeface="Calibri" panose="020F0502020204030204" pitchFamily="34" charset="0"/>
              <a:ea typeface="Calibri" panose="020F0502020204030204" pitchFamily="34" charset="0"/>
              <a:cs typeface="Times New Roman" panose="02020603050405020304" pitchFamily="18" charset="0"/>
            </a:endParaRPr>
          </a:p>
        </p:txBody>
      </p:sp>
      <p:sp>
        <p:nvSpPr>
          <p:cNvPr id="18437" name="Rectangle 3">
            <a:extLst>
              <a:ext uri="{FF2B5EF4-FFF2-40B4-BE49-F238E27FC236}">
                <a16:creationId xmlns:a16="http://schemas.microsoft.com/office/drawing/2014/main" id="{E1BAFF21-4E49-2BB4-8578-81E02894B09E}"/>
              </a:ext>
            </a:extLst>
          </p:cNvPr>
          <p:cNvSpPr>
            <a:spLocks noChangeArrowheads="1"/>
          </p:cNvSpPr>
          <p:nvPr/>
        </p:nvSpPr>
        <p:spPr bwMode="auto">
          <a:xfrm>
            <a:off x="1703388" y="1362075"/>
            <a:ext cx="2112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1"/>
              <a:t>Data analysis showed</a:t>
            </a:r>
            <a:r>
              <a:rPr lang="en-US" altLang="ru-RU" sz="1600"/>
              <a:t>:</a:t>
            </a:r>
            <a:endParaRPr lang="ru-RU" altLang="ru-RU" sz="1000"/>
          </a:p>
        </p:txBody>
      </p:sp>
      <p:sp>
        <p:nvSpPr>
          <p:cNvPr id="5" name="Rectangle 4">
            <a:extLst>
              <a:ext uri="{FF2B5EF4-FFF2-40B4-BE49-F238E27FC236}">
                <a16:creationId xmlns:a16="http://schemas.microsoft.com/office/drawing/2014/main" id="{C22728D7-8926-C47D-9434-38CAD99E09DE}"/>
              </a:ext>
            </a:extLst>
          </p:cNvPr>
          <p:cNvSpPr/>
          <p:nvPr/>
        </p:nvSpPr>
        <p:spPr>
          <a:xfrm>
            <a:off x="1576388" y="1700213"/>
            <a:ext cx="9091612" cy="1815882"/>
          </a:xfrm>
          <a:prstGeom prst="rect">
            <a:avLst/>
          </a:prstGeom>
        </p:spPr>
        <p:txBody>
          <a:bodyPr>
            <a:spAutoFit/>
          </a:bodyPr>
          <a:lstStyle/>
          <a:p>
            <a:pPr>
              <a:defRPr/>
            </a:pPr>
            <a:r>
              <a:rPr lang="en-US" sz="1600" b="1" i="1" dirty="0"/>
              <a:t>the passage of</a:t>
            </a:r>
            <a:r>
              <a:rPr lang="en-US" sz="1600" b="1" i="1" dirty="0">
                <a:solidFill>
                  <a:srgbClr val="FF0000"/>
                </a:solidFill>
              </a:rPr>
              <a:t> </a:t>
            </a:r>
            <a:r>
              <a:rPr lang="en-US" sz="1600" b="1" i="1" dirty="0" err="1">
                <a:solidFill>
                  <a:srgbClr val="FF0000"/>
                </a:solidFill>
              </a:rPr>
              <a:t>pions</a:t>
            </a:r>
            <a:r>
              <a:rPr lang="en-US" sz="1600" b="1" i="1" dirty="0">
                <a:solidFill>
                  <a:srgbClr val="FF0000"/>
                </a:solidFill>
              </a:rPr>
              <a:t> </a:t>
            </a:r>
            <a:r>
              <a:rPr lang="en-US" sz="1600" b="1" i="1" dirty="0"/>
              <a:t>with kinetic energy 313 MeV.</a:t>
            </a:r>
            <a:r>
              <a:rPr lang="en-US" sz="1600" b="1" dirty="0"/>
              <a:t> </a:t>
            </a:r>
          </a:p>
          <a:p>
            <a:pPr marL="285750" indent="-285750">
              <a:buFontTx/>
              <a:buChar char="-"/>
              <a:defRPr/>
            </a:pPr>
            <a:r>
              <a:rPr lang="en-US" sz="1600" b="1" dirty="0"/>
              <a:t>counters minimum thickness meters and 4  cameras                                                 </a:t>
            </a:r>
            <a:r>
              <a:rPr lang="ru-RU" sz="1600" b="1" dirty="0"/>
              <a:t> 0.82 % (2.6 </a:t>
            </a:r>
            <a:r>
              <a:rPr lang="en-US" sz="1600" b="1" dirty="0"/>
              <a:t>MeV</a:t>
            </a:r>
            <a:r>
              <a:rPr lang="ru-RU" sz="1600" b="1" dirty="0"/>
              <a:t>)   </a:t>
            </a:r>
          </a:p>
          <a:p>
            <a:pPr marL="285750" indent="-285750">
              <a:buFontTx/>
              <a:buChar char="-"/>
              <a:defRPr/>
            </a:pPr>
            <a:r>
              <a:rPr lang="en-US" sz="1600" b="1" dirty="0"/>
              <a:t>3 cameras resolution </a:t>
            </a:r>
            <a:r>
              <a:rPr lang="ru-RU" sz="1600" b="1" dirty="0"/>
              <a:t>                                                            </a:t>
            </a:r>
            <a:r>
              <a:rPr lang="en-US" sz="1600" b="1" dirty="0"/>
              <a:t>                                         </a:t>
            </a:r>
            <a:r>
              <a:rPr lang="ru-RU" sz="1600" b="1" dirty="0"/>
              <a:t> 1.28</a:t>
            </a:r>
            <a:r>
              <a:rPr lang="en-US" sz="1600" b="1" dirty="0"/>
              <a:t> </a:t>
            </a:r>
            <a:r>
              <a:rPr lang="ru-RU" sz="1600" b="1" dirty="0"/>
              <a:t>%</a:t>
            </a:r>
            <a:r>
              <a:rPr lang="en-US" sz="1600" b="1" dirty="0"/>
              <a:t> </a:t>
            </a:r>
            <a:r>
              <a:rPr lang="ru-RU" sz="1600" b="1" dirty="0"/>
              <a:t>(4 </a:t>
            </a:r>
            <a:r>
              <a:rPr lang="en-US" sz="1600" b="1" dirty="0"/>
              <a:t>MeV</a:t>
            </a:r>
            <a:r>
              <a:rPr lang="ru-RU" sz="1600" b="1" dirty="0"/>
              <a:t>)</a:t>
            </a:r>
          </a:p>
          <a:p>
            <a:pPr>
              <a:defRPr/>
            </a:pPr>
            <a:r>
              <a:rPr lang="en-US" sz="1600" b="1" i="1" dirty="0"/>
              <a:t>for </a:t>
            </a:r>
            <a:r>
              <a:rPr lang="en-US" sz="1600" b="1" i="1" dirty="0">
                <a:solidFill>
                  <a:srgbClr val="FF0000"/>
                </a:solidFill>
              </a:rPr>
              <a:t>protons </a:t>
            </a:r>
            <a:r>
              <a:rPr lang="en-US" sz="1600" b="1" i="1" dirty="0"/>
              <a:t>with kinetic energy of 270 MeV</a:t>
            </a:r>
          </a:p>
          <a:p>
            <a:pPr>
              <a:defRPr/>
            </a:pPr>
            <a:r>
              <a:rPr lang="en-US" sz="1600" b="1" dirty="0"/>
              <a:t>-    in the first case, the accuracy of determination of the angle is                                   </a:t>
            </a:r>
            <a:r>
              <a:rPr lang="ru-RU" sz="1600" b="1" dirty="0"/>
              <a:t>1.17% </a:t>
            </a:r>
            <a:r>
              <a:rPr lang="en-US" sz="1600" b="1" dirty="0"/>
              <a:t> </a:t>
            </a:r>
            <a:r>
              <a:rPr lang="ru-RU" sz="1600" b="1" dirty="0"/>
              <a:t>(3.2 МэВ)</a:t>
            </a:r>
          </a:p>
          <a:p>
            <a:pPr marL="285750" indent="-285750">
              <a:buFontTx/>
              <a:buChar char="-"/>
              <a:defRPr/>
            </a:pPr>
            <a:r>
              <a:rPr lang="en-US" sz="1600" b="1" dirty="0"/>
              <a:t>In the second case, the accuracy of determination of the angle is                              </a:t>
            </a:r>
            <a:r>
              <a:rPr lang="ru-RU" sz="1600" b="1" dirty="0"/>
              <a:t>2.4%  </a:t>
            </a:r>
            <a:r>
              <a:rPr lang="en-US" sz="1600" b="1" dirty="0"/>
              <a:t> </a:t>
            </a:r>
            <a:r>
              <a:rPr lang="ru-RU" sz="1600" b="1" dirty="0"/>
              <a:t> (6.5 МэВ)</a:t>
            </a:r>
          </a:p>
          <a:p>
            <a:pPr marL="285750" indent="-285750">
              <a:buFontTx/>
              <a:buChar char="-"/>
              <a:defRPr/>
            </a:pPr>
            <a:endParaRPr lang="ru-RU" sz="1600" b="1" dirty="0"/>
          </a:p>
        </p:txBody>
      </p:sp>
      <p:grpSp>
        <p:nvGrpSpPr>
          <p:cNvPr id="18439" name="Group 8">
            <a:extLst>
              <a:ext uri="{FF2B5EF4-FFF2-40B4-BE49-F238E27FC236}">
                <a16:creationId xmlns:a16="http://schemas.microsoft.com/office/drawing/2014/main" id="{C507D7D4-F20F-B400-2AD2-4C6A8F0F7ACC}"/>
              </a:ext>
            </a:extLst>
          </p:cNvPr>
          <p:cNvGrpSpPr>
            <a:grpSpLocks/>
          </p:cNvGrpSpPr>
          <p:nvPr/>
        </p:nvGrpSpPr>
        <p:grpSpPr bwMode="auto">
          <a:xfrm>
            <a:off x="1703388" y="3730625"/>
            <a:ext cx="8597900" cy="2490788"/>
            <a:chOff x="0" y="0"/>
            <a:chExt cx="6210300" cy="1962150"/>
          </a:xfrm>
        </p:grpSpPr>
        <p:pic>
          <p:nvPicPr>
            <p:cNvPr id="18441" name="Picture 13">
              <a:extLst>
                <a:ext uri="{FF2B5EF4-FFF2-40B4-BE49-F238E27FC236}">
                  <a16:creationId xmlns:a16="http://schemas.microsoft.com/office/drawing/2014/main" id="{8A1378E6-3B1A-867A-4906-790179E91D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575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a:extLst>
                <a:ext uri="{FF2B5EF4-FFF2-40B4-BE49-F238E27FC236}">
                  <a16:creationId xmlns:a16="http://schemas.microsoft.com/office/drawing/2014/main" id="{01A9BA11-D196-4FB0-DDEE-06209FD460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0"/>
              <a:ext cx="3095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Номер слайда 3">
            <a:extLst>
              <a:ext uri="{FF2B5EF4-FFF2-40B4-BE49-F238E27FC236}">
                <a16:creationId xmlns:a16="http://schemas.microsoft.com/office/drawing/2014/main" id="{55DEA806-6639-B003-EE40-1D83249CD525}"/>
              </a:ext>
            </a:extLst>
          </p:cNvPr>
          <p:cNvSpPr>
            <a:spLocks noGrp="1"/>
          </p:cNvSpPr>
          <p:nvPr>
            <p:ph type="sldNum" sz="quarter" idx="12"/>
          </p:nvPr>
        </p:nvSpPr>
        <p:spPr/>
        <p:txBody>
          <a:bodyPr/>
          <a:lstStyle/>
          <a:p>
            <a:fld id="{5B33B3C5-1D98-4161-ACF1-B1023B34935D}" type="slidenum">
              <a:rPr lang="en-US" altLang="ru-RU" smtClean="0"/>
              <a:pPr/>
              <a:t>18</a:t>
            </a:fld>
            <a:endParaRPr lang="en-US" alt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l1">
            <a:extLst>
              <a:ext uri="{FF2B5EF4-FFF2-40B4-BE49-F238E27FC236}">
                <a16:creationId xmlns:a16="http://schemas.microsoft.com/office/drawing/2014/main" id="{052D9A24-EC5E-FD9B-F0FD-25D18B32B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5763"/>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a:extLst>
              <a:ext uri="{FF2B5EF4-FFF2-40B4-BE49-F238E27FC236}">
                <a16:creationId xmlns:a16="http://schemas.microsoft.com/office/drawing/2014/main" id="{64C04D10-969D-95B0-80F0-3156FEE679A2}"/>
              </a:ext>
            </a:extLst>
          </p:cNvPr>
          <p:cNvSpPr txBox="1">
            <a:spLocks noChangeArrowheads="1"/>
          </p:cNvSpPr>
          <p:nvPr/>
        </p:nvSpPr>
        <p:spPr bwMode="auto">
          <a:xfrm>
            <a:off x="1430338" y="1"/>
            <a:ext cx="16891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400" b="1">
                <a:solidFill>
                  <a:srgbClr val="000000"/>
                </a:solidFill>
              </a:rPr>
              <a:t>Acceptance</a:t>
            </a:r>
          </a:p>
        </p:txBody>
      </p:sp>
      <p:grpSp>
        <p:nvGrpSpPr>
          <p:cNvPr id="19460" name="Group 10">
            <a:extLst>
              <a:ext uri="{FF2B5EF4-FFF2-40B4-BE49-F238E27FC236}">
                <a16:creationId xmlns:a16="http://schemas.microsoft.com/office/drawing/2014/main" id="{45E6C855-D143-EFBF-2D05-ECED7DA88481}"/>
              </a:ext>
            </a:extLst>
          </p:cNvPr>
          <p:cNvGrpSpPr>
            <a:grpSpLocks/>
          </p:cNvGrpSpPr>
          <p:nvPr/>
        </p:nvGrpSpPr>
        <p:grpSpPr bwMode="auto">
          <a:xfrm>
            <a:off x="1900239" y="620713"/>
            <a:ext cx="8301037" cy="2736850"/>
            <a:chOff x="0" y="0"/>
            <a:chExt cx="6019800" cy="1666875"/>
          </a:xfrm>
        </p:grpSpPr>
        <p:pic>
          <p:nvPicPr>
            <p:cNvPr id="19467" name="Picture 14">
              <a:extLst>
                <a:ext uri="{FF2B5EF4-FFF2-40B4-BE49-F238E27FC236}">
                  <a16:creationId xmlns:a16="http://schemas.microsoft.com/office/drawing/2014/main" id="{40CFD5AC-428F-4C00-3572-624FD9720A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956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5">
              <a:extLst>
                <a:ext uri="{FF2B5EF4-FFF2-40B4-BE49-F238E27FC236}">
                  <a16:creationId xmlns:a16="http://schemas.microsoft.com/office/drawing/2014/main" id="{952AC254-85CA-E0DC-6ED0-DE947967AA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0"/>
              <a:ext cx="30099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1" name="Group 17">
            <a:extLst>
              <a:ext uri="{FF2B5EF4-FFF2-40B4-BE49-F238E27FC236}">
                <a16:creationId xmlns:a16="http://schemas.microsoft.com/office/drawing/2014/main" id="{4EEC7C41-BB8D-1CD5-73CD-37CFC47785AC}"/>
              </a:ext>
            </a:extLst>
          </p:cNvPr>
          <p:cNvGrpSpPr>
            <a:grpSpLocks/>
          </p:cNvGrpSpPr>
          <p:nvPr/>
        </p:nvGrpSpPr>
        <p:grpSpPr bwMode="auto">
          <a:xfrm>
            <a:off x="1906589" y="3429000"/>
            <a:ext cx="8321675" cy="2903538"/>
            <a:chOff x="0" y="-129430"/>
            <a:chExt cx="6067425" cy="1662955"/>
          </a:xfrm>
        </p:grpSpPr>
        <p:pic>
          <p:nvPicPr>
            <p:cNvPr id="19465" name="Picture 19" descr="Accept_pr">
              <a:extLst>
                <a:ext uri="{FF2B5EF4-FFF2-40B4-BE49-F238E27FC236}">
                  <a16:creationId xmlns:a16="http://schemas.microsoft.com/office/drawing/2014/main" id="{23559D90-1802-223E-5671-D35E1B4CAE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29430"/>
              <a:ext cx="2905125" cy="166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0" descr="Accept_pip">
              <a:extLst>
                <a:ext uri="{FF2B5EF4-FFF2-40B4-BE49-F238E27FC236}">
                  <a16:creationId xmlns:a16="http://schemas.microsoft.com/office/drawing/2014/main" id="{F98EC501-47E4-79B6-CED8-7678B76204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8475" y="-129430"/>
              <a:ext cx="3028950" cy="162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2" name="Down Arrow 2">
            <a:extLst>
              <a:ext uri="{FF2B5EF4-FFF2-40B4-BE49-F238E27FC236}">
                <a16:creationId xmlns:a16="http://schemas.microsoft.com/office/drawing/2014/main" id="{B2904FE6-018E-4806-B366-86E2C83D9EA9}"/>
              </a:ext>
            </a:extLst>
          </p:cNvPr>
          <p:cNvSpPr>
            <a:spLocks noChangeArrowheads="1"/>
          </p:cNvSpPr>
          <p:nvPr/>
        </p:nvSpPr>
        <p:spPr bwMode="auto">
          <a:xfrm>
            <a:off x="8126413" y="852488"/>
            <a:ext cx="69850" cy="215900"/>
          </a:xfrm>
          <a:prstGeom prst="downArrow">
            <a:avLst>
              <a:gd name="adj1" fmla="val 50000"/>
              <a:gd name="adj2" fmla="val 50657"/>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ru-RU" altLang="ru-RU" sz="1000"/>
          </a:p>
        </p:txBody>
      </p:sp>
      <p:sp>
        <p:nvSpPr>
          <p:cNvPr id="19463" name="Down Arrow 13">
            <a:extLst>
              <a:ext uri="{FF2B5EF4-FFF2-40B4-BE49-F238E27FC236}">
                <a16:creationId xmlns:a16="http://schemas.microsoft.com/office/drawing/2014/main" id="{5425C3A9-E170-F4DE-F60F-2152036FB621}"/>
              </a:ext>
            </a:extLst>
          </p:cNvPr>
          <p:cNvSpPr>
            <a:spLocks noChangeArrowheads="1"/>
          </p:cNvSpPr>
          <p:nvPr/>
        </p:nvSpPr>
        <p:spPr bwMode="auto">
          <a:xfrm>
            <a:off x="4008438" y="841375"/>
            <a:ext cx="69850" cy="215900"/>
          </a:xfrm>
          <a:prstGeom prst="downArrow">
            <a:avLst>
              <a:gd name="adj1" fmla="val 50000"/>
              <a:gd name="adj2" fmla="val 50657"/>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ru-RU" altLang="ru-RU" sz="1000"/>
          </a:p>
        </p:txBody>
      </p:sp>
      <p:sp>
        <p:nvSpPr>
          <p:cNvPr id="4" name="Номер слайда 3">
            <a:extLst>
              <a:ext uri="{FF2B5EF4-FFF2-40B4-BE49-F238E27FC236}">
                <a16:creationId xmlns:a16="http://schemas.microsoft.com/office/drawing/2014/main" id="{96B2EB88-453E-6557-C3A2-D2891EE5D986}"/>
              </a:ext>
            </a:extLst>
          </p:cNvPr>
          <p:cNvSpPr>
            <a:spLocks noGrp="1"/>
          </p:cNvSpPr>
          <p:nvPr>
            <p:ph type="sldNum" sz="quarter" idx="12"/>
          </p:nvPr>
        </p:nvSpPr>
        <p:spPr/>
        <p:txBody>
          <a:bodyPr/>
          <a:lstStyle/>
          <a:p>
            <a:fld id="{5B33B3C5-1D98-4161-ACF1-B1023B34935D}" type="slidenum">
              <a:rPr lang="en-US" altLang="ru-RU" smtClean="0"/>
              <a:pPr/>
              <a:t>19</a:t>
            </a:fld>
            <a:endParaRPr lang="en-US" alt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E:\home\afanasev\ptwo\art\tmp\l1.gif">
            <a:extLst>
              <a:ext uri="{FF2B5EF4-FFF2-40B4-BE49-F238E27FC236}">
                <a16:creationId xmlns:a16="http://schemas.microsoft.com/office/drawing/2014/main" id="{9A19AA8D-82D1-C5F2-D799-2FAA628C4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107" y="54451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a:extLst>
              <a:ext uri="{FF2B5EF4-FFF2-40B4-BE49-F238E27FC236}">
                <a16:creationId xmlns:a16="http://schemas.microsoft.com/office/drawing/2014/main" id="{7E154992-D9D7-C41E-A8DC-10C45B3AE938}"/>
              </a:ext>
            </a:extLst>
          </p:cNvPr>
          <p:cNvSpPr txBox="1">
            <a:spLocks noChangeArrowheads="1"/>
          </p:cNvSpPr>
          <p:nvPr/>
        </p:nvSpPr>
        <p:spPr bwMode="auto">
          <a:xfrm>
            <a:off x="1008667" y="44748"/>
            <a:ext cx="108933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Advantages of thin targets installed inside synchrotrons or storage rings:</a:t>
            </a:r>
            <a:endParaRPr kumimoji="0" lang="ru-RU" altLang="ru-R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8437" name="Rectangle 1">
            <a:extLst>
              <a:ext uri="{FF2B5EF4-FFF2-40B4-BE49-F238E27FC236}">
                <a16:creationId xmlns:a16="http://schemas.microsoft.com/office/drawing/2014/main" id="{0CE6A4DE-5455-3443-9C12-27637C5CD992}"/>
              </a:ext>
            </a:extLst>
          </p:cNvPr>
          <p:cNvSpPr>
            <a:spLocks noChangeArrowheads="1"/>
          </p:cNvSpPr>
          <p:nvPr/>
        </p:nvSpPr>
        <p:spPr bwMode="auto">
          <a:xfrm>
            <a:off x="1008667" y="1354753"/>
            <a:ext cx="951487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fontAlgn="base">
              <a:spcBef>
                <a:spcPts val="0"/>
              </a:spcBef>
              <a:spcAft>
                <a:spcPct val="0"/>
              </a:spcAft>
              <a:buFont typeface="Wingdings" panose="05000000000000000000" pitchFamily="2" charset="2"/>
              <a:buChar char="ü"/>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rPr>
              <a:t> Efficient use of the particle beams from the accelerator.</a:t>
            </a:r>
          </a:p>
          <a:p>
            <a:pPr fontAlgn="base">
              <a:spcBef>
                <a:spcPts val="0"/>
              </a:spcBef>
              <a:spcAft>
                <a:spcPct val="0"/>
              </a:spcAft>
              <a:buNone/>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a:p>
            <a:pPr marL="342900" indent="-342900" fontAlgn="base">
              <a:spcBef>
                <a:spcPts val="0"/>
              </a:spcBef>
              <a:spcAft>
                <a:spcPct val="0"/>
              </a:spcAft>
              <a:buFont typeface="Wingdings" panose="05000000000000000000" pitchFamily="2" charset="2"/>
              <a:buChar char="ü"/>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rPr>
              <a:t> Possibility of using different beam energies during the acceleration cycle (in the case of one energy for the extracted beam).</a:t>
            </a:r>
          </a:p>
          <a:p>
            <a:pPr fontAlgn="base">
              <a:spcBef>
                <a:spcPts val="0"/>
              </a:spcBef>
              <a:spcAft>
                <a:spcPct val="0"/>
              </a:spcAft>
              <a:buNone/>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a:p>
            <a:pPr marL="342900" indent="-342900" fontAlgn="base">
              <a:spcBef>
                <a:spcPts val="0"/>
              </a:spcBef>
              <a:spcAft>
                <a:spcPct val="0"/>
              </a:spcAft>
              <a:buFont typeface="Wingdings" panose="05000000000000000000" pitchFamily="2" charset="2"/>
              <a:buChar char="ü"/>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rPr>
              <a:t> High luminosities and count rates.</a:t>
            </a:r>
          </a:p>
          <a:p>
            <a:pPr fontAlgn="base">
              <a:spcBef>
                <a:spcPts val="0"/>
              </a:spcBef>
              <a:spcAft>
                <a:spcPct val="0"/>
              </a:spcAft>
              <a:buNone/>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a:p>
            <a:pPr marL="342900" indent="-342900" fontAlgn="base">
              <a:spcBef>
                <a:spcPts val="0"/>
              </a:spcBef>
              <a:spcAft>
                <a:spcPct val="0"/>
              </a:spcAft>
              <a:buFont typeface="Wingdings" panose="05000000000000000000" pitchFamily="2" charset="2"/>
              <a:buChar char="ü"/>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rPr>
              <a:t> High energy and angular resolutions.</a:t>
            </a:r>
          </a:p>
          <a:p>
            <a:pPr fontAlgn="base">
              <a:spcBef>
                <a:spcPts val="0"/>
              </a:spcBef>
              <a:spcAft>
                <a:spcPct val="0"/>
              </a:spcAft>
              <a:buNone/>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a:p>
            <a:pPr marL="342900" indent="-342900" fontAlgn="base">
              <a:spcBef>
                <a:spcPts val="0"/>
              </a:spcBef>
              <a:spcAft>
                <a:spcPct val="0"/>
              </a:spcAft>
              <a:buFont typeface="Wingdings" panose="05000000000000000000" pitchFamily="2" charset="2"/>
              <a:buChar char="ü"/>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rPr>
              <a:t> No background from target container or beam dump.</a:t>
            </a:r>
          </a:p>
          <a:p>
            <a:pPr fontAlgn="base">
              <a:spcBef>
                <a:spcPts val="0"/>
              </a:spcBef>
              <a:spcAft>
                <a:spcPct val="0"/>
              </a:spcAft>
              <a:buNone/>
              <a:defRPr/>
            </a:pPr>
            <a:endParaRPr lang="en-US" sz="1200" dirty="0">
              <a:solidFill>
                <a:srgbClr val="000000"/>
              </a:solidFill>
              <a:cs typeface="Arial" panose="020B0604020202020204" pitchFamily="34" charset="0"/>
            </a:endParaRPr>
          </a:p>
          <a:p>
            <a:pPr marL="342900" indent="-342900" fontAlgn="base">
              <a:spcBef>
                <a:spcPts val="0"/>
              </a:spcBef>
              <a:spcAft>
                <a:spcPct val="0"/>
              </a:spcAft>
              <a:buFont typeface="Wingdings" panose="05000000000000000000" pitchFamily="2" charset="2"/>
              <a:buChar char="ü"/>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rPr>
              <a:t> Possibility for use of special targets.</a:t>
            </a:r>
          </a:p>
          <a:p>
            <a:pPr fontAlgn="base">
              <a:spcBef>
                <a:spcPts val="0"/>
              </a:spcBef>
              <a:spcAft>
                <a:spcPct val="0"/>
              </a:spcAft>
              <a:buNone/>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a:p>
            <a:pPr marL="342900" indent="-342900" fontAlgn="base">
              <a:spcBef>
                <a:spcPts val="0"/>
              </a:spcBef>
              <a:spcAft>
                <a:spcPct val="0"/>
              </a:spcAft>
              <a:buFont typeface="Wingdings" panose="05000000000000000000" pitchFamily="2" charset="2"/>
              <a:buChar char="ü"/>
              <a:defRPr/>
            </a:pPr>
            <a:r>
              <a:rPr lang="en-US" sz="2400" dirty="0">
                <a:solidFill>
                  <a:srgbClr val="000000"/>
                </a:solidFill>
                <a:cs typeface="Arial" panose="020B0604020202020204" pitchFamily="34" charset="0"/>
              </a:rPr>
              <a:t>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
        <p:nvSpPr>
          <p:cNvPr id="4" name="Номер слайда 3">
            <a:extLst>
              <a:ext uri="{FF2B5EF4-FFF2-40B4-BE49-F238E27FC236}">
                <a16:creationId xmlns:a16="http://schemas.microsoft.com/office/drawing/2014/main" id="{8B1CBE5F-AD94-A800-3343-BF7642D330AB}"/>
              </a:ext>
            </a:extLst>
          </p:cNvPr>
          <p:cNvSpPr>
            <a:spLocks noGrp="1"/>
          </p:cNvSpPr>
          <p:nvPr>
            <p:ph type="sldNum" sz="quarter" idx="12"/>
          </p:nvPr>
        </p:nvSpPr>
        <p:spPr/>
        <p:txBody>
          <a:bodyPr/>
          <a:lstStyle/>
          <a:p>
            <a:fld id="{5B33B3C5-1D98-4161-ACF1-B1023B34935D}" type="slidenum">
              <a:rPr lang="en-US" altLang="ru-RU" smtClean="0"/>
              <a:pPr/>
              <a:t>2</a:t>
            </a:fld>
            <a:endParaRPr lang="en-US" altLang="ru-RU"/>
          </a:p>
        </p:txBody>
      </p:sp>
    </p:spTree>
    <p:extLst>
      <p:ext uri="{BB962C8B-B14F-4D97-AF65-F5344CB8AC3E}">
        <p14:creationId xmlns:p14="http://schemas.microsoft.com/office/powerpoint/2010/main" val="2773904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E:\home\afanasev\ptwo\art\tmp\l1.gif">
            <a:extLst>
              <a:ext uri="{FF2B5EF4-FFF2-40B4-BE49-F238E27FC236}">
                <a16:creationId xmlns:a16="http://schemas.microsoft.com/office/drawing/2014/main" id="{97E68760-6A52-ACA7-3274-1C905C905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366713"/>
            <a:ext cx="9144001"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6C07772E-FE0F-15EF-FD66-CD39BDB73D25}"/>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pic>
        <p:nvPicPr>
          <p:cNvPr id="25604" name="Picture 1">
            <a:extLst>
              <a:ext uri="{FF2B5EF4-FFF2-40B4-BE49-F238E27FC236}">
                <a16:creationId xmlns:a16="http://schemas.microsoft.com/office/drawing/2014/main" id="{DF41032F-0712-D801-65FF-B12A86ED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523875"/>
            <a:ext cx="84978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1">
            <a:extLst>
              <a:ext uri="{FF2B5EF4-FFF2-40B4-BE49-F238E27FC236}">
                <a16:creationId xmlns:a16="http://schemas.microsoft.com/office/drawing/2014/main" id="{E9600F9F-913D-46D1-207B-C30AC86EF974}"/>
              </a:ext>
            </a:extLst>
          </p:cNvPr>
          <p:cNvSpPr>
            <a:spLocks noChangeArrowheads="1"/>
          </p:cNvSpPr>
          <p:nvPr/>
        </p:nvSpPr>
        <p:spPr bwMode="auto">
          <a:xfrm>
            <a:off x="7175501" y="4797425"/>
            <a:ext cx="2955925" cy="1322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eaLnBrk="1" hangingPunct="1"/>
            <a:r>
              <a:rPr lang="en-US" altLang="ru-RU" sz="3200" b="1">
                <a:solidFill>
                  <a:srgbClr val="000000"/>
                </a:solidFill>
              </a:rPr>
              <a:t> </a:t>
            </a:r>
            <a:r>
              <a:rPr lang="en-US" altLang="ru-RU" sz="4000" b="1">
                <a:solidFill>
                  <a:srgbClr val="FF0000"/>
                </a:solidFill>
              </a:rPr>
              <a:t>TOF system</a:t>
            </a:r>
            <a:endParaRPr lang="en-US" altLang="ru-RU" sz="4000" b="1" baseline="-25000">
              <a:solidFill>
                <a:srgbClr val="FF0000"/>
              </a:solidFill>
            </a:endParaRPr>
          </a:p>
          <a:p>
            <a:pPr algn="ctr" eaLnBrk="1" hangingPunct="1"/>
            <a:r>
              <a:rPr lang="en-US" altLang="ru-RU" sz="4000" b="1" baseline="-25000">
                <a:solidFill>
                  <a:srgbClr val="FF0000"/>
                </a:solidFill>
              </a:rPr>
              <a:t>M1-M3</a:t>
            </a:r>
            <a:endParaRPr lang="en-US" altLang="ru-RU" sz="4000" b="1">
              <a:solidFill>
                <a:srgbClr val="FF0000"/>
              </a:solidFill>
            </a:endParaRPr>
          </a:p>
        </p:txBody>
      </p:sp>
      <p:sp>
        <p:nvSpPr>
          <p:cNvPr id="15366" name="TextBox 7">
            <a:extLst>
              <a:ext uri="{FF2B5EF4-FFF2-40B4-BE49-F238E27FC236}">
                <a16:creationId xmlns:a16="http://schemas.microsoft.com/office/drawing/2014/main" id="{482B78E5-B6CD-658A-B192-B11E7096C72C}"/>
              </a:ext>
            </a:extLst>
          </p:cNvPr>
          <p:cNvSpPr txBox="1">
            <a:spLocks noChangeArrowheads="1"/>
          </p:cNvSpPr>
          <p:nvPr/>
        </p:nvSpPr>
        <p:spPr bwMode="auto">
          <a:xfrm>
            <a:off x="1524000" y="1"/>
            <a:ext cx="518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n-US" altLang="ru-RU" sz="2400" b="1" dirty="0">
                <a:solidFill>
                  <a:srgbClr val="FF0000"/>
                </a:solidFill>
                <a:effectLst>
                  <a:outerShdw blurRad="38100" dist="38100" dir="2700000" algn="tl">
                    <a:srgbClr val="000000">
                      <a:alpha val="43137"/>
                    </a:srgbClr>
                  </a:outerShdw>
                </a:effectLst>
              </a:rPr>
              <a:t>TOF and trigger system</a:t>
            </a:r>
            <a:endParaRPr lang="en-US" altLang="ru-RU" sz="2400" dirty="0">
              <a:solidFill>
                <a:srgbClr val="FF0000"/>
              </a:solidFill>
              <a:effectLst>
                <a:outerShdw blurRad="38100" dist="38100" dir="2700000" algn="tl">
                  <a:srgbClr val="000000">
                    <a:alpha val="43137"/>
                  </a:srgbClr>
                </a:outerShdw>
              </a:effectLst>
            </a:endParaRPr>
          </a:p>
        </p:txBody>
      </p:sp>
      <p:cxnSp>
        <p:nvCxnSpPr>
          <p:cNvPr id="25608" name="Straight Arrow Connector 3">
            <a:extLst>
              <a:ext uri="{FF2B5EF4-FFF2-40B4-BE49-F238E27FC236}">
                <a16:creationId xmlns:a16="http://schemas.microsoft.com/office/drawing/2014/main" id="{F56DAED6-0EC5-9ECE-819A-679C78F1045B}"/>
              </a:ext>
            </a:extLst>
          </p:cNvPr>
          <p:cNvCxnSpPr>
            <a:cxnSpLocks noChangeShapeType="1"/>
          </p:cNvCxnSpPr>
          <p:nvPr/>
        </p:nvCxnSpPr>
        <p:spPr bwMode="auto">
          <a:xfrm flipH="1" flipV="1">
            <a:off x="5664200" y="3933825"/>
            <a:ext cx="1511300" cy="719138"/>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09" name="Straight Arrow Connector 5">
            <a:extLst>
              <a:ext uri="{FF2B5EF4-FFF2-40B4-BE49-F238E27FC236}">
                <a16:creationId xmlns:a16="http://schemas.microsoft.com/office/drawing/2014/main" id="{5BA0CFC3-F010-672A-79FF-D307F96E3DD6}"/>
              </a:ext>
            </a:extLst>
          </p:cNvPr>
          <p:cNvCxnSpPr>
            <a:cxnSpLocks noChangeShapeType="1"/>
          </p:cNvCxnSpPr>
          <p:nvPr/>
        </p:nvCxnSpPr>
        <p:spPr bwMode="auto">
          <a:xfrm flipV="1">
            <a:off x="7175501" y="2924175"/>
            <a:ext cx="1477963" cy="1728788"/>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Номер слайда 3">
            <a:extLst>
              <a:ext uri="{FF2B5EF4-FFF2-40B4-BE49-F238E27FC236}">
                <a16:creationId xmlns:a16="http://schemas.microsoft.com/office/drawing/2014/main" id="{3F54829F-865B-554B-5D04-1EEC47EF89C3}"/>
              </a:ext>
            </a:extLst>
          </p:cNvPr>
          <p:cNvSpPr>
            <a:spLocks noGrp="1"/>
          </p:cNvSpPr>
          <p:nvPr>
            <p:ph type="sldNum" sz="quarter" idx="12"/>
          </p:nvPr>
        </p:nvSpPr>
        <p:spPr/>
        <p:txBody>
          <a:bodyPr/>
          <a:lstStyle/>
          <a:p>
            <a:fld id="{5B33B3C5-1D98-4161-ACF1-B1023B34935D}" type="slidenum">
              <a:rPr lang="en-US" altLang="ru-RU" smtClean="0"/>
              <a:pPr/>
              <a:t>20</a:t>
            </a:fld>
            <a:endParaRPr lang="en-US" alt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home\afanasev\ptwo\art\tmp\l1.gif">
            <a:extLst>
              <a:ext uri="{FF2B5EF4-FFF2-40B4-BE49-F238E27FC236}">
                <a16:creationId xmlns:a16="http://schemas.microsoft.com/office/drawing/2014/main" id="{AF6C7F55-38EB-8350-E85A-74EE310E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5763"/>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00AC3023-4E0A-1B29-2A51-597760E005DD}"/>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26628" name="TextBox 1">
            <a:extLst>
              <a:ext uri="{FF2B5EF4-FFF2-40B4-BE49-F238E27FC236}">
                <a16:creationId xmlns:a16="http://schemas.microsoft.com/office/drawing/2014/main" id="{D21F0CEB-AA0B-FBC2-A547-BDC46AE2F664}"/>
              </a:ext>
            </a:extLst>
          </p:cNvPr>
          <p:cNvSpPr txBox="1">
            <a:spLocks noChangeArrowheads="1"/>
          </p:cNvSpPr>
          <p:nvPr/>
        </p:nvSpPr>
        <p:spPr bwMode="auto">
          <a:xfrm>
            <a:off x="1524001" y="-14288"/>
            <a:ext cx="70802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000" b="1">
                <a:solidFill>
                  <a:srgbClr val="000000"/>
                </a:solidFill>
              </a:rPr>
              <a:t>TOF</a:t>
            </a:r>
          </a:p>
        </p:txBody>
      </p:sp>
      <p:grpSp>
        <p:nvGrpSpPr>
          <p:cNvPr id="26629" name="Group 15">
            <a:extLst>
              <a:ext uri="{FF2B5EF4-FFF2-40B4-BE49-F238E27FC236}">
                <a16:creationId xmlns:a16="http://schemas.microsoft.com/office/drawing/2014/main" id="{759FC267-22D1-898C-C9B8-A2DBB90CBBD7}"/>
              </a:ext>
            </a:extLst>
          </p:cNvPr>
          <p:cNvGrpSpPr>
            <a:grpSpLocks/>
          </p:cNvGrpSpPr>
          <p:nvPr/>
        </p:nvGrpSpPr>
        <p:grpSpPr bwMode="auto">
          <a:xfrm>
            <a:off x="3416300" y="3573463"/>
            <a:ext cx="6135688" cy="3168650"/>
            <a:chOff x="0" y="0"/>
            <a:chExt cx="5105400" cy="2211070"/>
          </a:xfrm>
        </p:grpSpPr>
        <p:grpSp>
          <p:nvGrpSpPr>
            <p:cNvPr id="26635" name="Group 16">
              <a:extLst>
                <a:ext uri="{FF2B5EF4-FFF2-40B4-BE49-F238E27FC236}">
                  <a16:creationId xmlns:a16="http://schemas.microsoft.com/office/drawing/2014/main" id="{67E05AA7-7E93-C146-FEB0-067AF5B2E513}"/>
                </a:ext>
              </a:extLst>
            </p:cNvPr>
            <p:cNvGrpSpPr>
              <a:grpSpLocks/>
            </p:cNvGrpSpPr>
            <p:nvPr/>
          </p:nvGrpSpPr>
          <p:grpSpPr bwMode="auto">
            <a:xfrm>
              <a:off x="0" y="0"/>
              <a:ext cx="5105400" cy="1809750"/>
              <a:chOff x="0" y="0"/>
              <a:chExt cx="5105400" cy="1809750"/>
            </a:xfrm>
          </p:grpSpPr>
          <p:pic>
            <p:nvPicPr>
              <p:cNvPr id="26637" name="Рисунок 206">
                <a:extLst>
                  <a:ext uri="{FF2B5EF4-FFF2-40B4-BE49-F238E27FC236}">
                    <a16:creationId xmlns:a16="http://schemas.microsoft.com/office/drawing/2014/main" id="{1FD0C289-816A-0B47-6894-062338F833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0"/>
                <a:ext cx="24669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Рисунок 207">
                <a:extLst>
                  <a:ext uri="{FF2B5EF4-FFF2-40B4-BE49-F238E27FC236}">
                    <a16:creationId xmlns:a16="http://schemas.microsoft.com/office/drawing/2014/main" id="{819B2181-60BC-28E3-81AD-EDF36FF6CD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193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6" name="Text Box 211">
              <a:extLst>
                <a:ext uri="{FF2B5EF4-FFF2-40B4-BE49-F238E27FC236}">
                  <a16:creationId xmlns:a16="http://schemas.microsoft.com/office/drawing/2014/main" id="{34BDF2A0-B107-7420-EE22-8271BEC58968}"/>
                </a:ext>
              </a:extLst>
            </p:cNvPr>
            <p:cNvSpPr txBox="1">
              <a:spLocks noChangeArrowheads="1"/>
            </p:cNvSpPr>
            <p:nvPr/>
          </p:nvSpPr>
          <p:spPr bwMode="auto">
            <a:xfrm>
              <a:off x="0" y="1860550"/>
              <a:ext cx="5105400" cy="3505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587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15000"/>
                </a:lnSpc>
                <a:spcBef>
                  <a:spcPct val="0"/>
                </a:spcBef>
                <a:buFontTx/>
                <a:buNone/>
              </a:pPr>
              <a:r>
                <a:rPr lang="en-US" altLang="ru-RU" sz="1400" b="1" i="1">
                  <a:solidFill>
                    <a:srgbClr val="000000"/>
                  </a:solidFill>
                  <a:ea typeface="Calibri" panose="020F0502020204030204" pitchFamily="34" charset="0"/>
                  <a:cs typeface="Times New Roman" panose="02020603050405020304" pitchFamily="18" charset="0"/>
                </a:rPr>
                <a:t>Timing and coordinate distribution for elements of the third detector,  M-arm.</a:t>
              </a:r>
              <a:endParaRPr lang="ru-RU" altLang="ru-RU" sz="1200" b="1">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630" name="Group 21">
            <a:extLst>
              <a:ext uri="{FF2B5EF4-FFF2-40B4-BE49-F238E27FC236}">
                <a16:creationId xmlns:a16="http://schemas.microsoft.com/office/drawing/2014/main" id="{364E913A-0243-ABC6-C772-234A8C4623AB}"/>
              </a:ext>
            </a:extLst>
          </p:cNvPr>
          <p:cNvGrpSpPr>
            <a:grpSpLocks/>
          </p:cNvGrpSpPr>
          <p:nvPr/>
        </p:nvGrpSpPr>
        <p:grpSpPr bwMode="auto">
          <a:xfrm>
            <a:off x="2128838" y="546100"/>
            <a:ext cx="5314950" cy="2616200"/>
            <a:chOff x="0" y="0"/>
            <a:chExt cx="5314950" cy="2615668"/>
          </a:xfrm>
        </p:grpSpPr>
        <p:pic>
          <p:nvPicPr>
            <p:cNvPr id="26632" name="Picture 22">
              <a:extLst>
                <a:ext uri="{FF2B5EF4-FFF2-40B4-BE49-F238E27FC236}">
                  <a16:creationId xmlns:a16="http://schemas.microsoft.com/office/drawing/2014/main" id="{A0BC79C5-80A3-25CA-E768-911ECD7739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478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3">
              <a:extLst>
                <a:ext uri="{FF2B5EF4-FFF2-40B4-BE49-F238E27FC236}">
                  <a16:creationId xmlns:a16="http://schemas.microsoft.com/office/drawing/2014/main" id="{0F39CDD6-1AC8-44CA-CD22-A93281868F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0750" y="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95">
              <a:extLst>
                <a:ext uri="{FF2B5EF4-FFF2-40B4-BE49-F238E27FC236}">
                  <a16:creationId xmlns:a16="http://schemas.microsoft.com/office/drawing/2014/main" id="{6E728A91-B518-BB8C-DD22-923A2BBBA842}"/>
                </a:ext>
              </a:extLst>
            </p:cNvPr>
            <p:cNvSpPr txBox="1">
              <a:spLocks noChangeArrowheads="1"/>
            </p:cNvSpPr>
            <p:nvPr/>
          </p:nvSpPr>
          <p:spPr bwMode="auto">
            <a:xfrm>
              <a:off x="0" y="2400300"/>
              <a:ext cx="5314950" cy="2153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1587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spcAft>
                  <a:spcPts val="1000"/>
                </a:spcAft>
                <a:buNone/>
              </a:pPr>
              <a:r>
                <a:rPr lang="en-US" altLang="ru-RU" sz="1400" b="1" i="1">
                  <a:solidFill>
                    <a:srgbClr val="000000"/>
                  </a:solidFill>
                  <a:ea typeface="Calibri" panose="020F0502020204030204" pitchFamily="34" charset="0"/>
                  <a:cs typeface="Times New Roman" panose="02020603050405020304" pitchFamily="18" charset="0"/>
                </a:rPr>
                <a:t>Time of flight hodoscope M-arm, before assembly</a:t>
              </a:r>
            </a:p>
          </p:txBody>
        </p:sp>
      </p:grpSp>
      <p:pic>
        <p:nvPicPr>
          <p:cNvPr id="26631" name="Picture 2">
            <a:extLst>
              <a:ext uri="{FF2B5EF4-FFF2-40B4-BE49-F238E27FC236}">
                <a16:creationId xmlns:a16="http://schemas.microsoft.com/office/drawing/2014/main" id="{238ABB3A-C235-10BB-E372-3B3F7122D1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64" y="550863"/>
            <a:ext cx="2205037" cy="27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a:extLst>
              <a:ext uri="{FF2B5EF4-FFF2-40B4-BE49-F238E27FC236}">
                <a16:creationId xmlns:a16="http://schemas.microsoft.com/office/drawing/2014/main" id="{08397108-4F35-B428-C4BF-50BA09ABD752}"/>
              </a:ext>
            </a:extLst>
          </p:cNvPr>
          <p:cNvSpPr>
            <a:spLocks noGrp="1"/>
          </p:cNvSpPr>
          <p:nvPr>
            <p:ph type="sldNum" sz="quarter" idx="12"/>
          </p:nvPr>
        </p:nvSpPr>
        <p:spPr/>
        <p:txBody>
          <a:bodyPr/>
          <a:lstStyle/>
          <a:p>
            <a:fld id="{5B33B3C5-1D98-4161-ACF1-B1023B34935D}" type="slidenum">
              <a:rPr lang="en-US" altLang="ru-RU" smtClean="0"/>
              <a:pPr/>
              <a:t>21</a:t>
            </a:fld>
            <a:endParaRPr lang="en-US" alt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l1">
            <a:extLst>
              <a:ext uri="{FF2B5EF4-FFF2-40B4-BE49-F238E27FC236}">
                <a16:creationId xmlns:a16="http://schemas.microsoft.com/office/drawing/2014/main" id="{5209C528-CDCF-3968-6984-54E828F66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l1">
            <a:extLst>
              <a:ext uri="{FF2B5EF4-FFF2-40B4-BE49-F238E27FC236}">
                <a16:creationId xmlns:a16="http://schemas.microsoft.com/office/drawing/2014/main" id="{C4C698B2-C5E9-44D4-0B16-0137E1A69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2">
            <a:extLst>
              <a:ext uri="{FF2B5EF4-FFF2-40B4-BE49-F238E27FC236}">
                <a16:creationId xmlns:a16="http://schemas.microsoft.com/office/drawing/2014/main" id="{EA5A9BB6-98C8-68C6-1433-AFE440B1E5C5}"/>
              </a:ext>
            </a:extLst>
          </p:cNvPr>
          <p:cNvSpPr>
            <a:spLocks noChangeArrowheads="1"/>
          </p:cNvSpPr>
          <p:nvPr/>
        </p:nvSpPr>
        <p:spPr bwMode="auto">
          <a:xfrm>
            <a:off x="1857375" y="438151"/>
            <a:ext cx="86312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dirty="0"/>
              <a:t>The forward TOF detector has been prepared. The detector is based of </a:t>
            </a:r>
            <a:r>
              <a:rPr lang="en-US" altLang="ru-RU" sz="1800" dirty="0" err="1"/>
              <a:t>SiPM</a:t>
            </a:r>
            <a:r>
              <a:rPr lang="en-US" altLang="ru-RU" sz="1800" dirty="0"/>
              <a:t> matrix and fast plastic scintillator. The technology was created for thin scintillation plates production. This technology allow to obtain uniformity in thickness at the level of 1% for scintillators with thickness from 0.1 mm to 1.5 mm. A fast preamplifier for the </a:t>
            </a:r>
            <a:r>
              <a:rPr lang="en-US" altLang="ru-RU" sz="1800" dirty="0" err="1"/>
              <a:t>SiPM</a:t>
            </a:r>
            <a:r>
              <a:rPr lang="en-US" altLang="ru-RU" sz="1800" dirty="0"/>
              <a:t> matrix was developed and manufactured</a:t>
            </a:r>
            <a:endParaRPr lang="ru-RU" altLang="ru-RU" sz="1800" dirty="0"/>
          </a:p>
        </p:txBody>
      </p:sp>
      <p:pic>
        <p:nvPicPr>
          <p:cNvPr id="27654" name="Picture 1">
            <a:extLst>
              <a:ext uri="{FF2B5EF4-FFF2-40B4-BE49-F238E27FC236}">
                <a16:creationId xmlns:a16="http://schemas.microsoft.com/office/drawing/2014/main" id="{8F66C6D5-3929-E203-652B-2FC0EE5ED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9" y="2205039"/>
            <a:ext cx="57165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a:extLst>
              <a:ext uri="{FF2B5EF4-FFF2-40B4-BE49-F238E27FC236}">
                <a16:creationId xmlns:a16="http://schemas.microsoft.com/office/drawing/2014/main" id="{8E673A06-935A-DAE6-894B-CCF0DB088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026" y="3027363"/>
            <a:ext cx="2035175"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3">
            <a:extLst>
              <a:ext uri="{FF2B5EF4-FFF2-40B4-BE49-F238E27FC236}">
                <a16:creationId xmlns:a16="http://schemas.microsoft.com/office/drawing/2014/main" id="{5F065A5D-6774-DD0F-37AA-09045E23E8F2}"/>
              </a:ext>
            </a:extLst>
          </p:cNvPr>
          <p:cNvSpPr>
            <a:spLocks noChangeArrowheads="1"/>
          </p:cNvSpPr>
          <p:nvPr/>
        </p:nvSpPr>
        <p:spPr bwMode="auto">
          <a:xfrm>
            <a:off x="5391150" y="5334000"/>
            <a:ext cx="156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t>SiPM matrix </a:t>
            </a:r>
            <a:endParaRPr lang="ru-RU" altLang="ru-RU" sz="2000"/>
          </a:p>
        </p:txBody>
      </p:sp>
      <p:sp>
        <p:nvSpPr>
          <p:cNvPr id="4" name="Номер слайда 3">
            <a:extLst>
              <a:ext uri="{FF2B5EF4-FFF2-40B4-BE49-F238E27FC236}">
                <a16:creationId xmlns:a16="http://schemas.microsoft.com/office/drawing/2014/main" id="{34C524FB-2C40-A737-B7B6-D75AFA2FF765}"/>
              </a:ext>
            </a:extLst>
          </p:cNvPr>
          <p:cNvSpPr>
            <a:spLocks noGrp="1"/>
          </p:cNvSpPr>
          <p:nvPr>
            <p:ph type="sldNum" sz="quarter" idx="12"/>
          </p:nvPr>
        </p:nvSpPr>
        <p:spPr/>
        <p:txBody>
          <a:bodyPr/>
          <a:lstStyle/>
          <a:p>
            <a:fld id="{5B33B3C5-1D98-4161-ACF1-B1023B34935D}" type="slidenum">
              <a:rPr lang="en-US" altLang="ru-RU" smtClean="0"/>
              <a:pPr/>
              <a:t>22</a:t>
            </a:fld>
            <a:endParaRPr lang="en-US" alt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E:\home\afanasev\ptwo\art\tmp\l1.gif">
            <a:extLst>
              <a:ext uri="{FF2B5EF4-FFF2-40B4-BE49-F238E27FC236}">
                <a16:creationId xmlns:a16="http://schemas.microsoft.com/office/drawing/2014/main" id="{E8E5B8AA-FD7D-BF0A-9431-94A675A5F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366713"/>
            <a:ext cx="9144001"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D890BC60-BC0E-256A-F7A5-15F5F3169376}"/>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pic>
        <p:nvPicPr>
          <p:cNvPr id="28676" name="Picture 1">
            <a:extLst>
              <a:ext uri="{FF2B5EF4-FFF2-40B4-BE49-F238E27FC236}">
                <a16:creationId xmlns:a16="http://schemas.microsoft.com/office/drawing/2014/main" id="{C61EB50F-3191-765F-17FB-F4F0EA977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523875"/>
            <a:ext cx="84978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
            <a:extLst>
              <a:ext uri="{FF2B5EF4-FFF2-40B4-BE49-F238E27FC236}">
                <a16:creationId xmlns:a16="http://schemas.microsoft.com/office/drawing/2014/main" id="{E6CE1B9B-6AD5-9C55-8278-F7183A63F4B5}"/>
              </a:ext>
            </a:extLst>
          </p:cNvPr>
          <p:cNvSpPr>
            <a:spLocks noChangeArrowheads="1"/>
          </p:cNvSpPr>
          <p:nvPr/>
        </p:nvSpPr>
        <p:spPr bwMode="auto">
          <a:xfrm>
            <a:off x="7032625" y="4797425"/>
            <a:ext cx="3098800" cy="1322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ru-RU" sz="3200" b="1">
                <a:solidFill>
                  <a:srgbClr val="000000"/>
                </a:solidFill>
              </a:rPr>
              <a:t> </a:t>
            </a:r>
            <a:r>
              <a:rPr lang="en-US" altLang="ru-RU" sz="4000" b="1">
                <a:solidFill>
                  <a:srgbClr val="FF0000"/>
                </a:solidFill>
              </a:rPr>
              <a:t>Tracking</a:t>
            </a:r>
            <a:endParaRPr lang="en-US" altLang="ru-RU" sz="4000" b="1" baseline="-25000">
              <a:solidFill>
                <a:srgbClr val="FF0000"/>
              </a:solidFill>
            </a:endParaRPr>
          </a:p>
          <a:p>
            <a:pPr algn="ctr" eaLnBrk="1" hangingPunct="1"/>
            <a:r>
              <a:rPr lang="en-US" altLang="ru-RU" sz="4000" b="1" baseline="-25000">
                <a:solidFill>
                  <a:srgbClr val="FF0000"/>
                </a:solidFill>
              </a:rPr>
              <a:t>Mch,Mc1,Mc2,Mc3</a:t>
            </a:r>
            <a:endParaRPr lang="en-US" altLang="ru-RU" sz="4000" b="1">
              <a:solidFill>
                <a:srgbClr val="FF0000"/>
              </a:solidFill>
            </a:endParaRPr>
          </a:p>
        </p:txBody>
      </p:sp>
      <p:sp>
        <p:nvSpPr>
          <p:cNvPr id="15366" name="TextBox 7">
            <a:extLst>
              <a:ext uri="{FF2B5EF4-FFF2-40B4-BE49-F238E27FC236}">
                <a16:creationId xmlns:a16="http://schemas.microsoft.com/office/drawing/2014/main" id="{CC6112BA-D057-EF74-2E28-3969F5091739}"/>
              </a:ext>
            </a:extLst>
          </p:cNvPr>
          <p:cNvSpPr txBox="1">
            <a:spLocks noChangeArrowheads="1"/>
          </p:cNvSpPr>
          <p:nvPr/>
        </p:nvSpPr>
        <p:spPr bwMode="auto">
          <a:xfrm>
            <a:off x="1524000" y="1"/>
            <a:ext cx="518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n-US" altLang="ru-RU" sz="2400" b="1" dirty="0">
                <a:solidFill>
                  <a:srgbClr val="FF0000"/>
                </a:solidFill>
                <a:effectLst>
                  <a:outerShdw blurRad="38100" dist="38100" dir="2700000" algn="tl">
                    <a:srgbClr val="000000">
                      <a:alpha val="43137"/>
                    </a:srgbClr>
                  </a:outerShdw>
                </a:effectLst>
              </a:rPr>
              <a:t>Tracking</a:t>
            </a:r>
            <a:endParaRPr lang="en-US" altLang="ru-RU" sz="2400" dirty="0">
              <a:solidFill>
                <a:srgbClr val="FF0000"/>
              </a:solidFill>
              <a:effectLst>
                <a:outerShdw blurRad="38100" dist="38100" dir="2700000" algn="tl">
                  <a:srgbClr val="000000">
                    <a:alpha val="43137"/>
                  </a:srgbClr>
                </a:outerShdw>
              </a:effectLst>
            </a:endParaRPr>
          </a:p>
        </p:txBody>
      </p:sp>
      <p:cxnSp>
        <p:nvCxnSpPr>
          <p:cNvPr id="28680" name="Straight Arrow Connector 3">
            <a:extLst>
              <a:ext uri="{FF2B5EF4-FFF2-40B4-BE49-F238E27FC236}">
                <a16:creationId xmlns:a16="http://schemas.microsoft.com/office/drawing/2014/main" id="{6EF9EB9D-86E6-491D-7A46-13CF200A586B}"/>
              </a:ext>
            </a:extLst>
          </p:cNvPr>
          <p:cNvCxnSpPr>
            <a:cxnSpLocks noChangeShapeType="1"/>
          </p:cNvCxnSpPr>
          <p:nvPr/>
        </p:nvCxnSpPr>
        <p:spPr bwMode="auto">
          <a:xfrm flipH="1" flipV="1">
            <a:off x="6311900" y="3644901"/>
            <a:ext cx="1016000" cy="1152525"/>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1" name="Straight Arrow Connector 5">
            <a:extLst>
              <a:ext uri="{FF2B5EF4-FFF2-40B4-BE49-F238E27FC236}">
                <a16:creationId xmlns:a16="http://schemas.microsoft.com/office/drawing/2014/main" id="{69B35C4A-0A2D-2D49-A867-8B2DFF7540B4}"/>
              </a:ext>
            </a:extLst>
          </p:cNvPr>
          <p:cNvCxnSpPr>
            <a:cxnSpLocks noChangeShapeType="1"/>
          </p:cNvCxnSpPr>
          <p:nvPr/>
        </p:nvCxnSpPr>
        <p:spPr bwMode="auto">
          <a:xfrm flipV="1">
            <a:off x="7327900" y="2997201"/>
            <a:ext cx="465138" cy="1800225"/>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2" name="Straight Arrow Connector 11">
            <a:extLst>
              <a:ext uri="{FF2B5EF4-FFF2-40B4-BE49-F238E27FC236}">
                <a16:creationId xmlns:a16="http://schemas.microsoft.com/office/drawing/2014/main" id="{2FA0A68A-F5F8-EFA1-F5CE-5DA45925D079}"/>
              </a:ext>
            </a:extLst>
          </p:cNvPr>
          <p:cNvCxnSpPr>
            <a:cxnSpLocks noChangeShapeType="1"/>
          </p:cNvCxnSpPr>
          <p:nvPr/>
        </p:nvCxnSpPr>
        <p:spPr bwMode="auto">
          <a:xfrm flipV="1">
            <a:off x="7327900" y="2933701"/>
            <a:ext cx="1081088" cy="1871663"/>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3" name="Straight Arrow Connector 15">
            <a:extLst>
              <a:ext uri="{FF2B5EF4-FFF2-40B4-BE49-F238E27FC236}">
                <a16:creationId xmlns:a16="http://schemas.microsoft.com/office/drawing/2014/main" id="{52A57BCC-A8A4-7D95-77E2-DE0084409491}"/>
              </a:ext>
            </a:extLst>
          </p:cNvPr>
          <p:cNvCxnSpPr>
            <a:cxnSpLocks noChangeShapeType="1"/>
          </p:cNvCxnSpPr>
          <p:nvPr/>
        </p:nvCxnSpPr>
        <p:spPr bwMode="auto">
          <a:xfrm flipH="1" flipV="1">
            <a:off x="5735638" y="3897313"/>
            <a:ext cx="1592262" cy="900112"/>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Номер слайда 3">
            <a:extLst>
              <a:ext uri="{FF2B5EF4-FFF2-40B4-BE49-F238E27FC236}">
                <a16:creationId xmlns:a16="http://schemas.microsoft.com/office/drawing/2014/main" id="{57C1AE97-4A50-89EA-5312-49FF0BE4E92C}"/>
              </a:ext>
            </a:extLst>
          </p:cNvPr>
          <p:cNvSpPr>
            <a:spLocks noGrp="1"/>
          </p:cNvSpPr>
          <p:nvPr>
            <p:ph type="sldNum" sz="quarter" idx="12"/>
          </p:nvPr>
        </p:nvSpPr>
        <p:spPr/>
        <p:txBody>
          <a:bodyPr/>
          <a:lstStyle/>
          <a:p>
            <a:fld id="{5B33B3C5-1D98-4161-ACF1-B1023B34935D}" type="slidenum">
              <a:rPr lang="en-US" altLang="ru-RU" smtClean="0"/>
              <a:pPr/>
              <a:t>23</a:t>
            </a:fld>
            <a:endParaRPr lang="en-US" alt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E:\home\afanasev\ptwo\art\tmp\l1.gif">
            <a:extLst>
              <a:ext uri="{FF2B5EF4-FFF2-40B4-BE49-F238E27FC236}">
                <a16:creationId xmlns:a16="http://schemas.microsoft.com/office/drawing/2014/main" id="{7F27A03B-CE05-7A8F-0C80-8B8043A90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
            <a:extLst>
              <a:ext uri="{FF2B5EF4-FFF2-40B4-BE49-F238E27FC236}">
                <a16:creationId xmlns:a16="http://schemas.microsoft.com/office/drawing/2014/main" id="{D2059713-FDC2-A095-6700-A1E3952CDEC6}"/>
              </a:ext>
            </a:extLst>
          </p:cNvPr>
          <p:cNvSpPr txBox="1">
            <a:spLocks noChangeArrowheads="1"/>
          </p:cNvSpPr>
          <p:nvPr/>
        </p:nvSpPr>
        <p:spPr bwMode="auto">
          <a:xfrm>
            <a:off x="2754314" y="147638"/>
            <a:ext cx="537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imes New Roman" pitchFamily="18" charset="0"/>
                <a:cs typeface="Arial" pitchFamily="34" charset="0"/>
              </a:defRPr>
            </a:lvl1pPr>
            <a:lvl2pPr marL="742950" indent="-285750" eaLnBrk="0" hangingPunct="0">
              <a:defRPr sz="1000">
                <a:solidFill>
                  <a:schemeClr val="tx1"/>
                </a:solidFill>
                <a:latin typeface="Times New Roman" pitchFamily="18" charset="0"/>
                <a:cs typeface="Arial" pitchFamily="34" charset="0"/>
              </a:defRPr>
            </a:lvl2pPr>
            <a:lvl3pPr marL="1143000" indent="-228600" eaLnBrk="0" hangingPunct="0">
              <a:defRPr sz="1000">
                <a:solidFill>
                  <a:schemeClr val="tx1"/>
                </a:solidFill>
                <a:latin typeface="Times New Roman" pitchFamily="18" charset="0"/>
                <a:cs typeface="Arial" pitchFamily="34" charset="0"/>
              </a:defRPr>
            </a:lvl3pPr>
            <a:lvl4pPr marL="1600200" indent="-228600" eaLnBrk="0" hangingPunct="0">
              <a:defRPr sz="1000">
                <a:solidFill>
                  <a:schemeClr val="tx1"/>
                </a:solidFill>
                <a:latin typeface="Times New Roman" pitchFamily="18" charset="0"/>
                <a:cs typeface="Arial" pitchFamily="34" charset="0"/>
              </a:defRPr>
            </a:lvl4pPr>
            <a:lvl5pPr marL="2057400" indent="-228600" eaLnBrk="0" hangingPunct="0">
              <a:defRPr sz="1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1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1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1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1000">
                <a:solidFill>
                  <a:schemeClr val="tx1"/>
                </a:solidFill>
                <a:latin typeface="Times New Roman" pitchFamily="18" charset="0"/>
                <a:cs typeface="Arial" pitchFamily="34" charset="0"/>
              </a:defRPr>
            </a:lvl9pPr>
          </a:lstStyle>
          <a:p>
            <a:pPr eaLnBrk="1" hangingPunct="1">
              <a:defRPr/>
            </a:pPr>
            <a:r>
              <a:rPr lang="en-US" sz="2000" b="1" dirty="0"/>
              <a:t>Analyzing magnet SP-46 for the  magnetic arm.</a:t>
            </a:r>
            <a:endParaRPr lang="ru-RU" sz="1050" b="1" dirty="0"/>
          </a:p>
        </p:txBody>
      </p:sp>
      <p:pic>
        <p:nvPicPr>
          <p:cNvPr id="94213" name="Picture 2">
            <a:extLst>
              <a:ext uri="{FF2B5EF4-FFF2-40B4-BE49-F238E27FC236}">
                <a16:creationId xmlns:a16="http://schemas.microsoft.com/office/drawing/2014/main" id="{EEF999C6-5B88-AC27-B605-07C0BA8390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7526" y="4357688"/>
            <a:ext cx="25876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Box 9">
            <a:extLst>
              <a:ext uri="{FF2B5EF4-FFF2-40B4-BE49-F238E27FC236}">
                <a16:creationId xmlns:a16="http://schemas.microsoft.com/office/drawing/2014/main" id="{D3C8B3F4-57AA-D93E-FFC1-ADF1837C6663}"/>
              </a:ext>
            </a:extLst>
          </p:cNvPr>
          <p:cNvSpPr txBox="1">
            <a:spLocks noChangeArrowheads="1"/>
          </p:cNvSpPr>
          <p:nvPr/>
        </p:nvSpPr>
        <p:spPr bwMode="auto">
          <a:xfrm>
            <a:off x="6230938" y="811214"/>
            <a:ext cx="6969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1"/>
              <a:t>SP-46</a:t>
            </a:r>
            <a:endParaRPr lang="ru-RU" altLang="ru-RU" sz="1600" b="1"/>
          </a:p>
        </p:txBody>
      </p:sp>
      <p:pic>
        <p:nvPicPr>
          <p:cNvPr id="94215" name="Picture 2">
            <a:extLst>
              <a:ext uri="{FF2B5EF4-FFF2-40B4-BE49-F238E27FC236}">
                <a16:creationId xmlns:a16="http://schemas.microsoft.com/office/drawing/2014/main" id="{06E9F6F7-84A5-6AD2-5E03-F35186FB6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05563" y="901700"/>
            <a:ext cx="355917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6" name="TextBox 13">
            <a:extLst>
              <a:ext uri="{FF2B5EF4-FFF2-40B4-BE49-F238E27FC236}">
                <a16:creationId xmlns:a16="http://schemas.microsoft.com/office/drawing/2014/main" id="{70E7BDA0-4A3D-2786-E700-175B8023DFE0}"/>
              </a:ext>
            </a:extLst>
          </p:cNvPr>
          <p:cNvSpPr txBox="1">
            <a:spLocks noChangeArrowheads="1"/>
          </p:cNvSpPr>
          <p:nvPr/>
        </p:nvSpPr>
        <p:spPr bwMode="auto">
          <a:xfrm>
            <a:off x="7302500" y="719139"/>
            <a:ext cx="298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400" b="1"/>
              <a:t>Magnetic volume  - 100x300x420mm</a:t>
            </a:r>
          </a:p>
          <a:p>
            <a:pPr eaLnBrk="1" hangingPunct="1">
              <a:spcBef>
                <a:spcPct val="0"/>
              </a:spcBef>
              <a:buFontTx/>
              <a:buNone/>
            </a:pPr>
            <a:r>
              <a:rPr lang="en-US" altLang="ru-RU" sz="1400" b="1"/>
              <a:t>Magnetic field       - 7kGs</a:t>
            </a:r>
            <a:endParaRPr lang="ru-RU" altLang="ru-RU" sz="1400" b="1"/>
          </a:p>
        </p:txBody>
      </p:sp>
      <p:pic>
        <p:nvPicPr>
          <p:cNvPr id="94218" name="Picture 14">
            <a:extLst>
              <a:ext uri="{FF2B5EF4-FFF2-40B4-BE49-F238E27FC236}">
                <a16:creationId xmlns:a16="http://schemas.microsoft.com/office/drawing/2014/main" id="{C8AEF6E5-89DF-CF0F-2073-B2A529681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814" y="1243013"/>
            <a:ext cx="3468687"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riped Right Arrow 3">
            <a:extLst>
              <a:ext uri="{FF2B5EF4-FFF2-40B4-BE49-F238E27FC236}">
                <a16:creationId xmlns:a16="http://schemas.microsoft.com/office/drawing/2014/main" id="{61EC32F0-C0FE-720A-19BC-81CAA6459C87}"/>
              </a:ext>
            </a:extLst>
          </p:cNvPr>
          <p:cNvSpPr/>
          <p:nvPr/>
        </p:nvSpPr>
        <p:spPr bwMode="auto">
          <a:xfrm>
            <a:off x="2332039" y="250825"/>
            <a:ext cx="422275" cy="184150"/>
          </a:xfrm>
          <a:prstGeom prst="stripedRightArrow">
            <a:avLst/>
          </a:prstGeom>
          <a:solidFill>
            <a:schemeClr val="accent1"/>
          </a:solidFill>
          <a:ln w="38100" cap="flat" cmpd="sng" algn="ctr">
            <a:solidFill>
              <a:srgbClr val="FF00FF"/>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ru-RU"/>
          </a:p>
        </p:txBody>
      </p:sp>
      <p:cxnSp>
        <p:nvCxnSpPr>
          <p:cNvPr id="94220" name="Straight Arrow Connector 11">
            <a:extLst>
              <a:ext uri="{FF2B5EF4-FFF2-40B4-BE49-F238E27FC236}">
                <a16:creationId xmlns:a16="http://schemas.microsoft.com/office/drawing/2014/main" id="{2A58B046-8E9E-29C5-B012-29D37FE84E6D}"/>
              </a:ext>
            </a:extLst>
          </p:cNvPr>
          <p:cNvCxnSpPr>
            <a:cxnSpLocks noChangeShapeType="1"/>
          </p:cNvCxnSpPr>
          <p:nvPr/>
        </p:nvCxnSpPr>
        <p:spPr bwMode="auto">
          <a:xfrm flipH="1" flipV="1">
            <a:off x="4224339" y="3573463"/>
            <a:ext cx="2306637" cy="1295400"/>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221" name="Rectangle 7">
            <a:extLst>
              <a:ext uri="{FF2B5EF4-FFF2-40B4-BE49-F238E27FC236}">
                <a16:creationId xmlns:a16="http://schemas.microsoft.com/office/drawing/2014/main" id="{ADB96879-E4B2-CE08-84FD-6A925934FF34}"/>
              </a:ext>
            </a:extLst>
          </p:cNvPr>
          <p:cNvSpPr>
            <a:spLocks noChangeArrowheads="1"/>
          </p:cNvSpPr>
          <p:nvPr/>
        </p:nvSpPr>
        <p:spPr bwMode="auto">
          <a:xfrm>
            <a:off x="1828800" y="5476876"/>
            <a:ext cx="378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b="1" dirty="0">
                <a:solidFill>
                  <a:srgbClr val="000000"/>
                </a:solidFill>
              </a:rPr>
              <a:t>SP46 is delivered from LPI  RAS to  </a:t>
            </a:r>
          </a:p>
          <a:p>
            <a:pPr eaLnBrk="1" hangingPunct="1">
              <a:spcBef>
                <a:spcPct val="0"/>
              </a:spcBef>
              <a:buFontTx/>
              <a:buNone/>
            </a:pPr>
            <a:r>
              <a:rPr lang="en-US" altLang="ru-RU" sz="1800" b="1" dirty="0">
                <a:solidFill>
                  <a:srgbClr val="000000"/>
                </a:solidFill>
              </a:rPr>
              <a:t>LHEP JINR in Jun 2013</a:t>
            </a:r>
            <a:endParaRPr lang="ru-RU" altLang="ru-RU" sz="1000" b="1" dirty="0">
              <a:solidFill>
                <a:srgbClr val="000000"/>
              </a:solidFill>
            </a:endParaRPr>
          </a:p>
        </p:txBody>
      </p:sp>
      <p:pic>
        <p:nvPicPr>
          <p:cNvPr id="3" name="Picture 55">
            <a:extLst>
              <a:ext uri="{FF2B5EF4-FFF2-40B4-BE49-F238E27FC236}">
                <a16:creationId xmlns:a16="http://schemas.microsoft.com/office/drawing/2014/main" id="{6039A7DB-C491-314A-414B-499B869718A6}"/>
              </a:ext>
            </a:extLst>
          </p:cNvPr>
          <p:cNvPicPr>
            <a:picLocks noChangeAspect="1"/>
          </p:cNvPicPr>
          <p:nvPr/>
        </p:nvPicPr>
        <p:blipFill>
          <a:blip r:embed="rId6" cstate="print"/>
          <a:srcRect/>
          <a:stretch>
            <a:fillRect/>
          </a:stretch>
        </p:blipFill>
        <p:spPr bwMode="auto">
          <a:xfrm>
            <a:off x="9079335" y="4032241"/>
            <a:ext cx="1852577" cy="2292364"/>
          </a:xfrm>
          <a:prstGeom prst="rect">
            <a:avLst/>
          </a:prstGeom>
          <a:solidFill>
            <a:srgbClr val="FFFFFF"/>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B27586-D843-F1B3-C195-B879510BA403}"/>
              </a:ext>
            </a:extLst>
          </p:cNvPr>
          <p:cNvSpPr>
            <a:spLocks noGrp="1"/>
          </p:cNvSpPr>
          <p:nvPr>
            <p:ph type="title"/>
          </p:nvPr>
        </p:nvSpPr>
        <p:spPr>
          <a:xfrm>
            <a:off x="914400" y="300317"/>
            <a:ext cx="10363200" cy="1143000"/>
          </a:xfrm>
        </p:spPr>
        <p:txBody>
          <a:bodyPr/>
          <a:lstStyle/>
          <a:p>
            <a:r>
              <a:rPr lang="en-US" b="1" dirty="0"/>
              <a:t>SP-46 </a:t>
            </a:r>
            <a:r>
              <a:rPr lang="en-US" dirty="0"/>
              <a:t>is installed &amp; tested in the M-arm of SCAN-3</a:t>
            </a:r>
            <a:endParaRPr lang="ru-RU" dirty="0"/>
          </a:p>
        </p:txBody>
      </p:sp>
      <p:sp>
        <p:nvSpPr>
          <p:cNvPr id="3" name="Объект 2">
            <a:extLst>
              <a:ext uri="{FF2B5EF4-FFF2-40B4-BE49-F238E27FC236}">
                <a16:creationId xmlns:a16="http://schemas.microsoft.com/office/drawing/2014/main" id="{4DBFF647-DB64-2271-A2B3-DA38A7CC1CBF}"/>
              </a:ext>
            </a:extLst>
          </p:cNvPr>
          <p:cNvSpPr>
            <a:spLocks noGrp="1"/>
          </p:cNvSpPr>
          <p:nvPr>
            <p:ph idx="1"/>
          </p:nvPr>
        </p:nvSpPr>
        <p:spPr>
          <a:xfrm>
            <a:off x="914400" y="5204012"/>
            <a:ext cx="10363200" cy="891988"/>
          </a:xfrm>
        </p:spPr>
        <p:txBody>
          <a:bodyPr/>
          <a:lstStyle/>
          <a:p>
            <a:pPr marL="0" indent="0">
              <a:buNone/>
            </a:pPr>
            <a:r>
              <a:rPr lang="en-US" dirty="0"/>
              <a:t>It was found that the magnet could operate (7 </a:t>
            </a:r>
            <a:r>
              <a:rPr lang="en-US" dirty="0" err="1"/>
              <a:t>kGs</a:t>
            </a:r>
            <a:r>
              <a:rPr lang="en-US" dirty="0"/>
              <a:t>) for at least 30 hours without violating the specified conditions.</a:t>
            </a:r>
            <a:endParaRPr lang="ru-RU" dirty="0"/>
          </a:p>
        </p:txBody>
      </p:sp>
      <p:sp>
        <p:nvSpPr>
          <p:cNvPr id="4" name="Номер слайда 3">
            <a:extLst>
              <a:ext uri="{FF2B5EF4-FFF2-40B4-BE49-F238E27FC236}">
                <a16:creationId xmlns:a16="http://schemas.microsoft.com/office/drawing/2014/main" id="{76500681-0A45-E49F-678C-0EF59B1FAB62}"/>
              </a:ext>
            </a:extLst>
          </p:cNvPr>
          <p:cNvSpPr>
            <a:spLocks noGrp="1"/>
          </p:cNvSpPr>
          <p:nvPr>
            <p:ph type="sldNum" sz="quarter" idx="12"/>
          </p:nvPr>
        </p:nvSpPr>
        <p:spPr/>
        <p:txBody>
          <a:bodyPr/>
          <a:lstStyle/>
          <a:p>
            <a:fld id="{D1768A84-9153-4943-86DA-3818C6B85424}" type="slidenum">
              <a:rPr lang="en-US" altLang="ru-RU" smtClean="0"/>
              <a:pPr/>
              <a:t>25</a:t>
            </a:fld>
            <a:endParaRPr lang="en-US" altLang="ru-RU"/>
          </a:p>
        </p:txBody>
      </p:sp>
      <p:pic>
        <p:nvPicPr>
          <p:cNvPr id="1026" name="Рисунок 1">
            <a:extLst>
              <a:ext uri="{FF2B5EF4-FFF2-40B4-BE49-F238E27FC236}">
                <a16:creationId xmlns:a16="http://schemas.microsoft.com/office/drawing/2014/main" id="{F563C825-95AF-0F84-A202-F8F927E4B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612" y="1733382"/>
            <a:ext cx="5590988" cy="331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147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1">
            <a:extLst>
              <a:ext uri="{FF2B5EF4-FFF2-40B4-BE49-F238E27FC236}">
                <a16:creationId xmlns:a16="http://schemas.microsoft.com/office/drawing/2014/main" id="{E3D4F984-B206-32E7-C4DB-05E5A4C1E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l1">
            <a:extLst>
              <a:ext uri="{FF2B5EF4-FFF2-40B4-BE49-F238E27FC236}">
                <a16:creationId xmlns:a16="http://schemas.microsoft.com/office/drawing/2014/main" id="{FAE31462-E7C3-ED47-CD83-49038D93B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0006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
            <a:extLst>
              <a:ext uri="{FF2B5EF4-FFF2-40B4-BE49-F238E27FC236}">
                <a16:creationId xmlns:a16="http://schemas.microsoft.com/office/drawing/2014/main" id="{212AB475-50DA-7463-E833-6B0EE9FB7869}"/>
              </a:ext>
            </a:extLst>
          </p:cNvPr>
          <p:cNvSpPr>
            <a:spLocks noChangeArrowheads="1"/>
          </p:cNvSpPr>
          <p:nvPr/>
        </p:nvSpPr>
        <p:spPr bwMode="auto">
          <a:xfrm>
            <a:off x="459254" y="620712"/>
            <a:ext cx="657355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ru-RU" sz="2400" dirty="0">
                <a:solidFill>
                  <a:srgbClr val="000000"/>
                </a:solidFill>
              </a:rPr>
              <a:t>The silicon vertex detector has been designed and assembled for position measurement of the point interaction internal </a:t>
            </a:r>
            <a:r>
              <a:rPr lang="en-US" altLang="ru-RU" sz="2400" dirty="0" err="1">
                <a:solidFill>
                  <a:srgbClr val="000000"/>
                </a:solidFill>
              </a:rPr>
              <a:t>nuclotron</a:t>
            </a:r>
            <a:r>
              <a:rPr lang="en-US" altLang="ru-RU" sz="2400" dirty="0">
                <a:solidFill>
                  <a:srgbClr val="000000"/>
                </a:solidFill>
              </a:rPr>
              <a:t> beam and target. This detector is part of the SCAN tracing system and should increase spatial resolution in two times.</a:t>
            </a:r>
          </a:p>
          <a:p>
            <a:pPr algn="just" eaLnBrk="1" hangingPunct="1">
              <a:spcBef>
                <a:spcPct val="0"/>
              </a:spcBef>
              <a:buFontTx/>
              <a:buNone/>
            </a:pPr>
            <a:r>
              <a:rPr lang="en-US" altLang="ru-RU" sz="2400" dirty="0">
                <a:solidFill>
                  <a:srgbClr val="000000"/>
                </a:solidFill>
              </a:rPr>
              <a:t>The detector has single coordinate silicon module with 640 strips. It is assembled on a mechanical frame and placed in a box which is light and electromagnetic shielding.</a:t>
            </a:r>
          </a:p>
          <a:p>
            <a:pPr algn="just" eaLnBrk="1" hangingPunct="1">
              <a:spcBef>
                <a:spcPct val="0"/>
              </a:spcBef>
              <a:buFontTx/>
              <a:buNone/>
            </a:pPr>
            <a:endParaRPr lang="en-US" altLang="ru-RU" sz="2400" dirty="0">
              <a:solidFill>
                <a:srgbClr val="000000"/>
              </a:solidFill>
            </a:endParaRPr>
          </a:p>
          <a:p>
            <a:pPr algn="just" eaLnBrk="1" hangingPunct="1">
              <a:spcBef>
                <a:spcPct val="0"/>
              </a:spcBef>
              <a:buFontTx/>
              <a:buNone/>
            </a:pPr>
            <a:r>
              <a:rPr lang="en-US" sz="2400" dirty="0"/>
              <a:t>Sensitive area of detectors is 61 × 61 mm</a:t>
            </a:r>
            <a:r>
              <a:rPr lang="en-US" sz="2400" baseline="30000" dirty="0"/>
              <a:t>2</a:t>
            </a:r>
            <a:r>
              <a:rPr lang="en-US" sz="2400" dirty="0"/>
              <a:t>, and the thickness of detectors is 300 </a:t>
            </a:r>
            <a:r>
              <a:rPr lang="en-US" sz="2400" dirty="0" err="1"/>
              <a:t>μm</a:t>
            </a:r>
            <a:r>
              <a:rPr lang="en-US" sz="2400" dirty="0"/>
              <a:t>. </a:t>
            </a:r>
          </a:p>
          <a:p>
            <a:pPr algn="just" eaLnBrk="1" hangingPunct="1">
              <a:spcBef>
                <a:spcPct val="0"/>
              </a:spcBef>
              <a:buFontTx/>
              <a:buNone/>
            </a:pPr>
            <a:r>
              <a:rPr lang="en-US" sz="2400" dirty="0"/>
              <a:t>The pitch of strips is 95 </a:t>
            </a:r>
            <a:r>
              <a:rPr lang="en-US" sz="2400" dirty="0" err="1"/>
              <a:t>μm</a:t>
            </a:r>
            <a:r>
              <a:rPr lang="en-US" sz="2400" dirty="0"/>
              <a:t>. </a:t>
            </a:r>
            <a:r>
              <a:rPr lang="en-US" altLang="ru-RU" sz="2400" dirty="0">
                <a:solidFill>
                  <a:srgbClr val="000000"/>
                </a:solidFill>
              </a:rPr>
              <a:t> </a:t>
            </a:r>
          </a:p>
        </p:txBody>
      </p:sp>
      <p:sp>
        <p:nvSpPr>
          <p:cNvPr id="29702" name="Rectangle 1">
            <a:extLst>
              <a:ext uri="{FF2B5EF4-FFF2-40B4-BE49-F238E27FC236}">
                <a16:creationId xmlns:a16="http://schemas.microsoft.com/office/drawing/2014/main" id="{7FC5783C-A98A-1B74-F83D-5A186391DF9A}"/>
              </a:ext>
            </a:extLst>
          </p:cNvPr>
          <p:cNvSpPr>
            <a:spLocks noChangeArrowheads="1"/>
          </p:cNvSpPr>
          <p:nvPr/>
        </p:nvSpPr>
        <p:spPr bwMode="auto">
          <a:xfrm>
            <a:off x="1905001" y="14289"/>
            <a:ext cx="253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800" b="1"/>
              <a:t>Vertex detector</a:t>
            </a:r>
            <a:endParaRPr lang="ru-RU" altLang="ru-RU" sz="2800" b="1"/>
          </a:p>
        </p:txBody>
      </p:sp>
      <p:pic>
        <p:nvPicPr>
          <p:cNvPr id="29703" name="Picture 2">
            <a:extLst>
              <a:ext uri="{FF2B5EF4-FFF2-40B4-BE49-F238E27FC236}">
                <a16:creationId xmlns:a16="http://schemas.microsoft.com/office/drawing/2014/main" id="{5DB715AB-AAA1-CD00-E969-C36C898F9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172" y="696912"/>
            <a:ext cx="4346575"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a:extLst>
              <a:ext uri="{FF2B5EF4-FFF2-40B4-BE49-F238E27FC236}">
                <a16:creationId xmlns:a16="http://schemas.microsoft.com/office/drawing/2014/main" id="{40B7BE5B-311C-0537-AF23-DAA47A82B066}"/>
              </a:ext>
            </a:extLst>
          </p:cNvPr>
          <p:cNvSpPr>
            <a:spLocks noGrp="1"/>
          </p:cNvSpPr>
          <p:nvPr>
            <p:ph type="sldNum" sz="quarter" idx="12"/>
          </p:nvPr>
        </p:nvSpPr>
        <p:spPr/>
        <p:txBody>
          <a:bodyPr/>
          <a:lstStyle/>
          <a:p>
            <a:fld id="{5B33B3C5-1D98-4161-ACF1-B1023B34935D}" type="slidenum">
              <a:rPr lang="en-US" altLang="ru-RU" smtClean="0"/>
              <a:pPr/>
              <a:t>26</a:t>
            </a:fld>
            <a:endParaRPr lang="en-US" altLang="ru-R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0BF96FC3-6CC7-BE17-9D82-D8D052048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9" y="1519239"/>
            <a:ext cx="46640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1">
            <a:extLst>
              <a:ext uri="{FF2B5EF4-FFF2-40B4-BE49-F238E27FC236}">
                <a16:creationId xmlns:a16="http://schemas.microsoft.com/office/drawing/2014/main" id="{0017A3DA-7CFF-336B-C1A0-A1D360199FBF}"/>
              </a:ext>
            </a:extLst>
          </p:cNvPr>
          <p:cNvSpPr>
            <a:spLocks noChangeArrowheads="1"/>
          </p:cNvSpPr>
          <p:nvPr/>
        </p:nvSpPr>
        <p:spPr bwMode="auto">
          <a:xfrm>
            <a:off x="1919288" y="620714"/>
            <a:ext cx="8596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800"/>
              <a:t>Drift chambers based on drift tubes </a:t>
            </a:r>
            <a:endParaRPr lang="ru-RU" altLang="ru-RU" sz="2800"/>
          </a:p>
        </p:txBody>
      </p:sp>
      <p:sp>
        <p:nvSpPr>
          <p:cNvPr id="30724" name="Rectangle 2">
            <a:extLst>
              <a:ext uri="{FF2B5EF4-FFF2-40B4-BE49-F238E27FC236}">
                <a16:creationId xmlns:a16="http://schemas.microsoft.com/office/drawing/2014/main" id="{80C00F55-E504-601A-F3F9-0436FACAD1E2}"/>
              </a:ext>
            </a:extLst>
          </p:cNvPr>
          <p:cNvSpPr>
            <a:spLocks noChangeArrowheads="1"/>
          </p:cNvSpPr>
          <p:nvPr/>
        </p:nvSpPr>
        <p:spPr bwMode="auto">
          <a:xfrm>
            <a:off x="1960564" y="4941889"/>
            <a:ext cx="43195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dirty="0"/>
              <a:t>A gas control panel was created for automated gas supply and control of coordinate Straw detectors, which are part of the magnetic spectrometer of the SCAN-3 installation. A photo of the gas control panel located in Bld. No. 1</a:t>
            </a:r>
            <a:endParaRPr lang="ru-RU" altLang="ru-RU" sz="1800" dirty="0"/>
          </a:p>
        </p:txBody>
      </p:sp>
      <p:pic>
        <p:nvPicPr>
          <p:cNvPr id="30725" name="Picture 7">
            <a:extLst>
              <a:ext uri="{FF2B5EF4-FFF2-40B4-BE49-F238E27FC236}">
                <a16:creationId xmlns:a16="http://schemas.microsoft.com/office/drawing/2014/main" id="{FA2E9672-2606-FF04-FA7D-66894FE7F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606" y="1295401"/>
            <a:ext cx="37719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3" descr="l1">
            <a:extLst>
              <a:ext uri="{FF2B5EF4-FFF2-40B4-BE49-F238E27FC236}">
                <a16:creationId xmlns:a16="http://schemas.microsoft.com/office/drawing/2014/main" id="{484B5015-EE5E-8615-9821-E76FBE9AB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7307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1">
            <a:extLst>
              <a:ext uri="{FF2B5EF4-FFF2-40B4-BE49-F238E27FC236}">
                <a16:creationId xmlns:a16="http://schemas.microsoft.com/office/drawing/2014/main" id="{1889314D-898B-1499-5C2C-7403E2D9F75F}"/>
              </a:ext>
            </a:extLst>
          </p:cNvPr>
          <p:cNvSpPr>
            <a:spLocks noChangeArrowheads="1"/>
          </p:cNvSpPr>
          <p:nvPr/>
        </p:nvSpPr>
        <p:spPr bwMode="auto">
          <a:xfrm>
            <a:off x="1905000" y="14289"/>
            <a:ext cx="340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800" b="1"/>
              <a:t>Coordinate detectors</a:t>
            </a:r>
            <a:endParaRPr lang="ru-RU" altLang="ru-RU" sz="2800" b="1"/>
          </a:p>
        </p:txBody>
      </p:sp>
      <p:sp>
        <p:nvSpPr>
          <p:cNvPr id="30728" name="Rectangle 1">
            <a:extLst>
              <a:ext uri="{FF2B5EF4-FFF2-40B4-BE49-F238E27FC236}">
                <a16:creationId xmlns:a16="http://schemas.microsoft.com/office/drawing/2014/main" id="{38BF8806-4389-4AA9-626F-CA8DC2C78AB3}"/>
              </a:ext>
            </a:extLst>
          </p:cNvPr>
          <p:cNvSpPr>
            <a:spLocks noChangeArrowheads="1"/>
          </p:cNvSpPr>
          <p:nvPr/>
        </p:nvSpPr>
        <p:spPr bwMode="auto">
          <a:xfrm>
            <a:off x="1960563" y="34083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eaLnBrk="1" hangingPunct="1"/>
            <a:r>
              <a:rPr lang="en-US" altLang="ru-RU" sz="1800"/>
              <a:t>Two drift chambers based on drift tubes have been manufactured. Their design consists of 64 tubes with a diameter of 6 mm glued into a single block. </a:t>
            </a:r>
            <a:endParaRPr lang="ru-RU" altLang="ru-RU" sz="1800"/>
          </a:p>
        </p:txBody>
      </p:sp>
      <p:sp>
        <p:nvSpPr>
          <p:cNvPr id="4" name="Номер слайда 3">
            <a:extLst>
              <a:ext uri="{FF2B5EF4-FFF2-40B4-BE49-F238E27FC236}">
                <a16:creationId xmlns:a16="http://schemas.microsoft.com/office/drawing/2014/main" id="{B8ED90F4-E500-C641-455D-A38C4C433436}"/>
              </a:ext>
            </a:extLst>
          </p:cNvPr>
          <p:cNvSpPr>
            <a:spLocks noGrp="1"/>
          </p:cNvSpPr>
          <p:nvPr>
            <p:ph type="sldNum" sz="quarter" idx="12"/>
          </p:nvPr>
        </p:nvSpPr>
        <p:spPr/>
        <p:txBody>
          <a:bodyPr/>
          <a:lstStyle/>
          <a:p>
            <a:fld id="{D1768A84-9153-4943-86DA-3818C6B85424}" type="slidenum">
              <a:rPr lang="en-US" altLang="ru-RU" smtClean="0"/>
              <a:pPr/>
              <a:t>27</a:t>
            </a:fld>
            <a:endParaRPr lang="en-US" altLang="ru-RU"/>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5F2516C-792B-4E92-4934-4C4598FD2342}"/>
              </a:ext>
            </a:extLst>
          </p:cNvPr>
          <p:cNvSpPr>
            <a:spLocks noGrp="1"/>
          </p:cNvSpPr>
          <p:nvPr>
            <p:ph type="sldNum" sz="quarter" idx="12"/>
          </p:nvPr>
        </p:nvSpPr>
        <p:spPr/>
        <p:txBody>
          <a:bodyPr/>
          <a:lstStyle/>
          <a:p>
            <a:fld id="{D1768A84-9153-4943-86DA-3818C6B85424}" type="slidenum">
              <a:rPr lang="en-US" altLang="ru-RU" smtClean="0"/>
              <a:pPr/>
              <a:t>28</a:t>
            </a:fld>
            <a:endParaRPr lang="en-US" altLang="ru-RU"/>
          </a:p>
        </p:txBody>
      </p:sp>
      <p:pic>
        <p:nvPicPr>
          <p:cNvPr id="5" name="Picture 7">
            <a:extLst>
              <a:ext uri="{FF2B5EF4-FFF2-40B4-BE49-F238E27FC236}">
                <a16:creationId xmlns:a16="http://schemas.microsoft.com/office/drawing/2014/main" id="{E9AD6BEC-4EA0-D208-3DFB-E42E052D27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895" y="1371600"/>
            <a:ext cx="295605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a:extLst>
              <a:ext uri="{FF2B5EF4-FFF2-40B4-BE49-F238E27FC236}">
                <a16:creationId xmlns:a16="http://schemas.microsoft.com/office/drawing/2014/main" id="{A4EC4C51-8D9D-DCE4-C6F6-03BE247F9E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4047" y="1541348"/>
            <a:ext cx="2956058" cy="3945052"/>
          </a:xfrm>
          <a:prstGeom prst="rect">
            <a:avLst/>
          </a:prstGeom>
          <a:noFill/>
        </p:spPr>
      </p:pic>
      <p:sp>
        <p:nvSpPr>
          <p:cNvPr id="7" name="Rectangle 2">
            <a:extLst>
              <a:ext uri="{FF2B5EF4-FFF2-40B4-BE49-F238E27FC236}">
                <a16:creationId xmlns:a16="http://schemas.microsoft.com/office/drawing/2014/main" id="{E6D0CB32-AE67-5355-6471-0162A7AED870}"/>
              </a:ext>
            </a:extLst>
          </p:cNvPr>
          <p:cNvSpPr>
            <a:spLocks noChangeArrowheads="1"/>
          </p:cNvSpPr>
          <p:nvPr/>
        </p:nvSpPr>
        <p:spPr bwMode="auto">
          <a:xfrm>
            <a:off x="3936206" y="1371600"/>
            <a:ext cx="4319587"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dirty="0"/>
              <a:t>A gas control panel was created for automated gas supply and control of coordinate Straw detectors. </a:t>
            </a:r>
          </a:p>
          <a:p>
            <a:pPr eaLnBrk="1" hangingPunct="1">
              <a:spcBef>
                <a:spcPct val="0"/>
              </a:spcBef>
              <a:buFontTx/>
              <a:buNone/>
            </a:pPr>
            <a:r>
              <a:rPr lang="en-US" altLang="ru-RU" sz="2400" dirty="0"/>
              <a:t>A photo of the gas control panel located in Bld. No. 1</a:t>
            </a:r>
          </a:p>
          <a:p>
            <a:pPr eaLnBrk="1" hangingPunct="1">
              <a:spcBef>
                <a:spcPct val="0"/>
              </a:spcBef>
              <a:buFontTx/>
              <a:buNone/>
            </a:pPr>
            <a:endParaRPr lang="en-US" altLang="ru-RU" sz="1800" dirty="0"/>
          </a:p>
          <a:p>
            <a:pPr eaLnBrk="1" hangingPunct="1">
              <a:spcBef>
                <a:spcPct val="0"/>
              </a:spcBef>
              <a:buFontTx/>
              <a:buNone/>
            </a:pPr>
            <a:r>
              <a:rPr lang="en-US" sz="2800" dirty="0"/>
              <a:t>Gas supply control based on the </a:t>
            </a:r>
            <a:r>
              <a:rPr lang="ru-RU" sz="2800" b="1" dirty="0"/>
              <a:t>«ЭЛТОЧПРИБОР»</a:t>
            </a:r>
            <a:r>
              <a:rPr lang="en-US" sz="2800" dirty="0"/>
              <a:t>'s development</a:t>
            </a:r>
            <a:r>
              <a:rPr lang="ru-RU" sz="2800" dirty="0"/>
              <a:t>: </a:t>
            </a:r>
            <a:r>
              <a:rPr lang="en-US" altLang="ru-RU" sz="2800" dirty="0"/>
              <a:t>eltochpribor.ru/</a:t>
            </a:r>
            <a:endParaRPr lang="ru-RU" altLang="ru-RU" sz="2800" dirty="0"/>
          </a:p>
        </p:txBody>
      </p:sp>
    </p:spTree>
    <p:extLst>
      <p:ext uri="{BB962C8B-B14F-4D97-AF65-F5344CB8AC3E}">
        <p14:creationId xmlns:p14="http://schemas.microsoft.com/office/powerpoint/2010/main" val="198018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D4482C-5B42-EBA9-2556-1163BBF71BA3}"/>
              </a:ext>
            </a:extLst>
          </p:cNvPr>
          <p:cNvSpPr>
            <a:spLocks noGrp="1"/>
          </p:cNvSpPr>
          <p:nvPr>
            <p:ph type="title"/>
          </p:nvPr>
        </p:nvSpPr>
        <p:spPr>
          <a:xfrm>
            <a:off x="914400" y="1362635"/>
            <a:ext cx="10363200" cy="1143000"/>
          </a:xfrm>
        </p:spPr>
        <p:txBody>
          <a:bodyPr/>
          <a:lstStyle/>
          <a:p>
            <a:pPr algn="l"/>
            <a:br>
              <a:rPr lang="en-US" sz="3600" dirty="0"/>
            </a:br>
            <a:r>
              <a:rPr lang="en-US" sz="3600" dirty="0"/>
              <a:t>We have concluded an agreement with the group, which develops, produces (in LHEP) and tests coordinate straw detectors </a:t>
            </a:r>
            <a:br>
              <a:rPr lang="en-US" sz="3600" dirty="0"/>
            </a:br>
            <a:br>
              <a:rPr lang="en-US" sz="3600" dirty="0"/>
            </a:br>
            <a:r>
              <a:rPr lang="en-US" sz="3600" dirty="0"/>
              <a:t>In particular, their detectors are used in the NA-64 experiment. </a:t>
            </a:r>
            <a:endParaRPr lang="ru-RU" sz="3600" dirty="0"/>
          </a:p>
        </p:txBody>
      </p:sp>
      <p:sp>
        <p:nvSpPr>
          <p:cNvPr id="3" name="Объект 2">
            <a:extLst>
              <a:ext uri="{FF2B5EF4-FFF2-40B4-BE49-F238E27FC236}">
                <a16:creationId xmlns:a16="http://schemas.microsoft.com/office/drawing/2014/main" id="{09B94EE4-D9F2-ABCC-938B-53B9567E07EC}"/>
              </a:ext>
            </a:extLst>
          </p:cNvPr>
          <p:cNvSpPr>
            <a:spLocks noGrp="1"/>
          </p:cNvSpPr>
          <p:nvPr>
            <p:ph idx="1"/>
          </p:nvPr>
        </p:nvSpPr>
        <p:spPr>
          <a:xfrm>
            <a:off x="914400" y="4034118"/>
            <a:ext cx="10363200" cy="2061881"/>
          </a:xfrm>
        </p:spPr>
        <p:txBody>
          <a:bodyPr/>
          <a:lstStyle/>
          <a:p>
            <a:pPr marL="0" indent="0">
              <a:buNone/>
            </a:pPr>
            <a:r>
              <a:rPr lang="en-US" dirty="0"/>
              <a:t>V</a:t>
            </a:r>
            <a:r>
              <a:rPr lang="ru-RU" dirty="0"/>
              <a:t>.</a:t>
            </a:r>
            <a:r>
              <a:rPr lang="en-US" dirty="0"/>
              <a:t>Yu</a:t>
            </a:r>
            <a:r>
              <a:rPr lang="ru-RU" dirty="0"/>
              <a:t>.</a:t>
            </a:r>
            <a:r>
              <a:rPr lang="en-US" dirty="0"/>
              <a:t>Volkov</a:t>
            </a:r>
            <a:r>
              <a:rPr lang="ru-RU" dirty="0"/>
              <a:t>, </a:t>
            </a:r>
            <a:r>
              <a:rPr lang="en-US" dirty="0"/>
              <a:t>P</a:t>
            </a:r>
            <a:r>
              <a:rPr lang="ru-RU" dirty="0"/>
              <a:t>.</a:t>
            </a:r>
            <a:r>
              <a:rPr lang="en-US" dirty="0"/>
              <a:t>V</a:t>
            </a:r>
            <a:r>
              <a:rPr lang="ru-RU" dirty="0"/>
              <a:t>.</a:t>
            </a:r>
            <a:r>
              <a:rPr lang="en-US" dirty="0"/>
              <a:t>Volkov</a:t>
            </a:r>
            <a:r>
              <a:rPr lang="ru-RU" dirty="0"/>
              <a:t>, </a:t>
            </a:r>
            <a:r>
              <a:rPr lang="en-US" dirty="0"/>
              <a:t>T</a:t>
            </a:r>
            <a:r>
              <a:rPr lang="ru-RU" dirty="0"/>
              <a:t>.</a:t>
            </a:r>
            <a:r>
              <a:rPr lang="en-US" dirty="0"/>
              <a:t>L</a:t>
            </a:r>
            <a:r>
              <a:rPr lang="ru-RU" dirty="0"/>
              <a:t>.</a:t>
            </a:r>
            <a:r>
              <a:rPr lang="en-US" dirty="0" err="1"/>
              <a:t>Enik</a:t>
            </a:r>
            <a:r>
              <a:rPr lang="ru-RU" dirty="0"/>
              <a:t>, </a:t>
            </a:r>
            <a:r>
              <a:rPr lang="en-US" dirty="0"/>
              <a:t>G</a:t>
            </a:r>
            <a:r>
              <a:rPr lang="ru-RU" dirty="0"/>
              <a:t>.</a:t>
            </a:r>
            <a:r>
              <a:rPr lang="en-US" dirty="0"/>
              <a:t>D</a:t>
            </a:r>
            <a:r>
              <a:rPr lang="ru-RU" dirty="0"/>
              <a:t>.</a:t>
            </a:r>
            <a:r>
              <a:rPr lang="en-US" dirty="0" err="1"/>
              <a:t>Kekelidze</a:t>
            </a:r>
            <a:r>
              <a:rPr lang="ru-RU" dirty="0"/>
              <a:t>, </a:t>
            </a:r>
            <a:r>
              <a:rPr lang="en-US" dirty="0"/>
              <a:t>V</a:t>
            </a:r>
            <a:r>
              <a:rPr lang="ru-RU" dirty="0"/>
              <a:t>.</a:t>
            </a:r>
            <a:r>
              <a:rPr lang="en-US" dirty="0"/>
              <a:t>A</a:t>
            </a:r>
            <a:r>
              <a:rPr lang="ru-RU" dirty="0"/>
              <a:t>.</a:t>
            </a:r>
            <a:r>
              <a:rPr lang="en-US" dirty="0"/>
              <a:t>Kramarenko</a:t>
            </a:r>
            <a:r>
              <a:rPr lang="ru-RU" dirty="0"/>
              <a:t>, </a:t>
            </a:r>
            <a:r>
              <a:rPr lang="en-US" dirty="0"/>
              <a:t>V</a:t>
            </a:r>
            <a:r>
              <a:rPr lang="ru-RU" dirty="0"/>
              <a:t>.</a:t>
            </a:r>
            <a:r>
              <a:rPr lang="en-US" dirty="0"/>
              <a:t>M</a:t>
            </a:r>
            <a:r>
              <a:rPr lang="ru-RU" dirty="0"/>
              <a:t>.</a:t>
            </a:r>
            <a:r>
              <a:rPr lang="en-US" dirty="0" err="1"/>
              <a:t>Lysan</a:t>
            </a:r>
            <a:r>
              <a:rPr lang="ru-RU" dirty="0"/>
              <a:t>, </a:t>
            </a:r>
            <a:r>
              <a:rPr lang="en-US" dirty="0"/>
              <a:t>D</a:t>
            </a:r>
            <a:r>
              <a:rPr lang="ru-RU" dirty="0"/>
              <a:t>.</a:t>
            </a:r>
            <a:r>
              <a:rPr lang="en-US" dirty="0"/>
              <a:t>V</a:t>
            </a:r>
            <a:r>
              <a:rPr lang="ru-RU" dirty="0"/>
              <a:t>.</a:t>
            </a:r>
            <a:r>
              <a:rPr lang="en-US" dirty="0" err="1"/>
              <a:t>Peshekhonov</a:t>
            </a:r>
            <a:r>
              <a:rPr lang="ru-RU" dirty="0"/>
              <a:t>, </a:t>
            </a:r>
            <a:r>
              <a:rPr lang="en-US" dirty="0"/>
              <a:t>A</a:t>
            </a:r>
            <a:r>
              <a:rPr lang="ru-RU" dirty="0"/>
              <a:t>.</a:t>
            </a:r>
            <a:r>
              <a:rPr lang="en-US" dirty="0"/>
              <a:t>A</a:t>
            </a:r>
            <a:r>
              <a:rPr lang="ru-RU" dirty="0"/>
              <a:t>.</a:t>
            </a:r>
            <a:r>
              <a:rPr lang="en-US" dirty="0"/>
              <a:t>Solin</a:t>
            </a:r>
            <a:r>
              <a:rPr lang="ru-RU" dirty="0"/>
              <a:t>, </a:t>
            </a:r>
            <a:r>
              <a:rPr lang="en-US" dirty="0"/>
              <a:t>A</a:t>
            </a:r>
            <a:r>
              <a:rPr lang="ru-RU" dirty="0"/>
              <a:t>.</a:t>
            </a:r>
            <a:r>
              <a:rPr lang="en-US" dirty="0"/>
              <a:t>V</a:t>
            </a:r>
            <a:r>
              <a:rPr lang="ru-RU" dirty="0"/>
              <a:t>.</a:t>
            </a:r>
            <a:r>
              <a:rPr lang="en-US" dirty="0"/>
              <a:t>Solin</a:t>
            </a:r>
            <a:endParaRPr lang="ru-RU" dirty="0"/>
          </a:p>
          <a:p>
            <a:endParaRPr lang="ru-RU" dirty="0"/>
          </a:p>
        </p:txBody>
      </p:sp>
      <p:sp>
        <p:nvSpPr>
          <p:cNvPr id="4" name="Номер слайда 3">
            <a:extLst>
              <a:ext uri="{FF2B5EF4-FFF2-40B4-BE49-F238E27FC236}">
                <a16:creationId xmlns:a16="http://schemas.microsoft.com/office/drawing/2014/main" id="{F2DE5A59-2A91-D986-122B-1CCFD3FC8A46}"/>
              </a:ext>
            </a:extLst>
          </p:cNvPr>
          <p:cNvSpPr>
            <a:spLocks noGrp="1"/>
          </p:cNvSpPr>
          <p:nvPr>
            <p:ph type="sldNum" sz="quarter" idx="12"/>
          </p:nvPr>
        </p:nvSpPr>
        <p:spPr/>
        <p:txBody>
          <a:bodyPr/>
          <a:lstStyle/>
          <a:p>
            <a:fld id="{D1768A84-9153-4943-86DA-3818C6B85424}" type="slidenum">
              <a:rPr lang="en-US" altLang="ru-RU" smtClean="0"/>
              <a:pPr/>
              <a:t>29</a:t>
            </a:fld>
            <a:endParaRPr lang="en-US" altLang="ru-RU"/>
          </a:p>
        </p:txBody>
      </p:sp>
    </p:spTree>
    <p:extLst>
      <p:ext uri="{BB962C8B-B14F-4D97-AF65-F5344CB8AC3E}">
        <p14:creationId xmlns:p14="http://schemas.microsoft.com/office/powerpoint/2010/main" val="396178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E:\home\afanasev\ptwo\art\tmp\l1.gif">
            <a:extLst>
              <a:ext uri="{FF2B5EF4-FFF2-40B4-BE49-F238E27FC236}">
                <a16:creationId xmlns:a16="http://schemas.microsoft.com/office/drawing/2014/main" id="{9A19AA8D-82D1-C5F2-D799-2FAA628C4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8576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a:extLst>
              <a:ext uri="{FF2B5EF4-FFF2-40B4-BE49-F238E27FC236}">
                <a16:creationId xmlns:a16="http://schemas.microsoft.com/office/drawing/2014/main" id="{7E154992-D9D7-C41E-A8DC-10C45B3AE938}"/>
              </a:ext>
            </a:extLst>
          </p:cNvPr>
          <p:cNvSpPr txBox="1">
            <a:spLocks noChangeArrowheads="1"/>
          </p:cNvSpPr>
          <p:nvPr/>
        </p:nvSpPr>
        <p:spPr bwMode="auto">
          <a:xfrm>
            <a:off x="1905000" y="1"/>
            <a:ext cx="4855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en-US" altLang="ru-RU" sz="2400" b="1" dirty="0">
                <a:solidFill>
                  <a:srgbClr val="000000"/>
                </a:solidFill>
                <a:cs typeface="Arial" panose="020B0604020202020204" pitchFamily="34" charset="0"/>
              </a:rPr>
              <a:t>SCAN3: general aims of the project</a:t>
            </a:r>
            <a:endParaRPr lang="ru-RU" altLang="ru-RU" sz="2400" dirty="0">
              <a:solidFill>
                <a:srgbClr val="000000"/>
              </a:solidFill>
              <a:cs typeface="Arial" panose="020B0604020202020204" pitchFamily="34" charset="0"/>
            </a:endParaRPr>
          </a:p>
        </p:txBody>
      </p:sp>
      <p:sp>
        <p:nvSpPr>
          <p:cNvPr id="18437" name="Rectangle 1">
            <a:extLst>
              <a:ext uri="{FF2B5EF4-FFF2-40B4-BE49-F238E27FC236}">
                <a16:creationId xmlns:a16="http://schemas.microsoft.com/office/drawing/2014/main" id="{0CE6A4DE-5455-3443-9C12-27637C5CD992}"/>
              </a:ext>
            </a:extLst>
          </p:cNvPr>
          <p:cNvSpPr>
            <a:spLocks noChangeArrowheads="1"/>
          </p:cNvSpPr>
          <p:nvPr/>
        </p:nvSpPr>
        <p:spPr bwMode="auto">
          <a:xfrm>
            <a:off x="914400" y="620713"/>
            <a:ext cx="1007517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fontAlgn="base">
              <a:spcBef>
                <a:spcPts val="0"/>
              </a:spcBef>
              <a:spcAft>
                <a:spcPct val="0"/>
              </a:spcAft>
              <a:buNone/>
              <a:defRPr/>
            </a:pPr>
            <a:r>
              <a:rPr lang="en-US" sz="2400" dirty="0">
                <a:solidFill>
                  <a:srgbClr val="000000"/>
                </a:solidFill>
                <a:cs typeface="Arial" panose="020B0604020202020204" pitchFamily="34" charset="0"/>
              </a:rPr>
              <a:t>	This project is aimed at studies of highly excited nuclear matter formed in nuclei by the high energy beam. The matter will be  studied through observation the pairs of energetic particles emitted at the angle close to 180 degree.</a:t>
            </a:r>
          </a:p>
          <a:p>
            <a:pPr algn="just" fontAlgn="base">
              <a:spcBef>
                <a:spcPts val="0"/>
              </a:spcBef>
              <a:spcAft>
                <a:spcPct val="0"/>
              </a:spcAft>
              <a:buNone/>
              <a:defRPr/>
            </a:pPr>
            <a:r>
              <a:rPr lang="en-US" sz="2400" dirty="0">
                <a:solidFill>
                  <a:srgbClr val="000000"/>
                </a:solidFill>
                <a:cs typeface="Arial" panose="020B0604020202020204" pitchFamily="34" charset="0"/>
              </a:rPr>
              <a:t>	The new</a:t>
            </a:r>
            <a:r>
              <a:rPr lang="ru-RU" sz="2400" dirty="0">
                <a:solidFill>
                  <a:srgbClr val="000000"/>
                </a:solidFill>
                <a:cs typeface="Arial" panose="020B0604020202020204" pitchFamily="34" charset="0"/>
              </a:rPr>
              <a:t> </a:t>
            </a:r>
            <a:r>
              <a:rPr lang="en-US" sz="2400" dirty="0">
                <a:solidFill>
                  <a:srgbClr val="000000"/>
                </a:solidFill>
                <a:cs typeface="Arial" panose="020B0604020202020204" pitchFamily="34" charset="0"/>
              </a:rPr>
              <a:t>3-arm precision hybrid magnetic spectrometer SCAN-3 is installation for detecting charged particles (</a:t>
            </a:r>
            <a:r>
              <a:rPr lang="ru-RU" sz="2400" dirty="0">
                <a:solidFill>
                  <a:srgbClr val="000000"/>
                </a:solidFill>
                <a:cs typeface="Arial" panose="020B0604020202020204" pitchFamily="34" charset="0"/>
                <a:sym typeface="Symbol"/>
              </a:rPr>
              <a:t></a:t>
            </a:r>
            <a:r>
              <a:rPr lang="ru-RU" sz="2400" baseline="30000" dirty="0">
                <a:solidFill>
                  <a:srgbClr val="000000"/>
                </a:solidFill>
                <a:cs typeface="Arial" panose="020B0604020202020204" pitchFamily="34" charset="0"/>
                <a:sym typeface="Symbol"/>
              </a:rPr>
              <a:t></a:t>
            </a:r>
            <a:r>
              <a:rPr lang="en-US" sz="2400" dirty="0">
                <a:solidFill>
                  <a:srgbClr val="000000"/>
                </a:solidFill>
                <a:cs typeface="Arial" panose="020B0604020202020204" pitchFamily="34" charset="0"/>
              </a:rPr>
              <a:t>, </a:t>
            </a:r>
            <a:r>
              <a:rPr lang="en-US" sz="2400" i="1" dirty="0">
                <a:solidFill>
                  <a:srgbClr val="000000"/>
                </a:solidFill>
                <a:cs typeface="Arial" panose="020B0604020202020204" pitchFamily="34" charset="0"/>
              </a:rPr>
              <a:t>K</a:t>
            </a:r>
            <a:r>
              <a:rPr lang="ru-RU" sz="2400" baseline="30000" dirty="0">
                <a:solidFill>
                  <a:srgbClr val="000000"/>
                </a:solidFill>
                <a:cs typeface="Arial" panose="020B0604020202020204" pitchFamily="34" charset="0"/>
                <a:sym typeface="Symbol"/>
              </a:rPr>
              <a:t></a:t>
            </a:r>
            <a:r>
              <a:rPr lang="en-US" sz="2400" dirty="0">
                <a:solidFill>
                  <a:srgbClr val="000000"/>
                </a:solidFill>
                <a:cs typeface="Arial" panose="020B0604020202020204" pitchFamily="34" charset="0"/>
              </a:rPr>
              <a:t>, </a:t>
            </a:r>
            <a:r>
              <a:rPr lang="en-US" sz="2400" i="1" dirty="0">
                <a:solidFill>
                  <a:srgbClr val="000000"/>
                </a:solidFill>
                <a:cs typeface="Arial" panose="020B0604020202020204" pitchFamily="34" charset="0"/>
              </a:rPr>
              <a:t>p</a:t>
            </a:r>
            <a:r>
              <a:rPr lang="en-US" sz="2400" dirty="0">
                <a:solidFill>
                  <a:srgbClr val="000000"/>
                </a:solidFill>
                <a:cs typeface="Arial" panose="020B0604020202020204" pitchFamily="34" charset="0"/>
              </a:rPr>
              <a:t>) and neutrons  produced at the </a:t>
            </a:r>
            <a:r>
              <a:rPr lang="en-US" sz="2400" dirty="0" err="1">
                <a:solidFill>
                  <a:srgbClr val="000000"/>
                </a:solidFill>
                <a:cs typeface="Arial" panose="020B0604020202020204" pitchFamily="34" charset="0"/>
              </a:rPr>
              <a:t>Nuclotron</a:t>
            </a:r>
            <a:r>
              <a:rPr lang="en-US" sz="2400" dirty="0">
                <a:solidFill>
                  <a:srgbClr val="000000"/>
                </a:solidFill>
                <a:cs typeface="Arial" panose="020B0604020202020204" pitchFamily="34" charset="0"/>
              </a:rPr>
              <a:t> internal target. Spectrometry of such pairs will enable to studies of</a:t>
            </a:r>
          </a:p>
          <a:p>
            <a:pPr marL="342900" indent="-342900" algn="just" fontAlgn="base">
              <a:spcBef>
                <a:spcPts val="0"/>
              </a:spcBef>
              <a:spcAft>
                <a:spcPct val="0"/>
              </a:spcAft>
              <a:defRPr/>
            </a:pPr>
            <a:r>
              <a:rPr lang="en-US" dirty="0">
                <a:solidFill>
                  <a:srgbClr val="000000"/>
                </a:solidFill>
                <a:latin typeface="Calibri" panose="020F0502020204030204" pitchFamily="34" charset="0"/>
                <a:cs typeface="Calibri" panose="020F0502020204030204" pitchFamily="34" charset="0"/>
              </a:rPr>
              <a:t>low-energy </a:t>
            </a:r>
            <a:r>
              <a:rPr lang="en-US" dirty="0">
                <a:solidFill>
                  <a:srgbClr val="000000"/>
                </a:solidFill>
                <a:latin typeface="Calibri" panose="020F0502020204030204" pitchFamily="34" charset="0"/>
                <a:cs typeface="Calibri" panose="020F0502020204030204" pitchFamily="34" charset="0"/>
                <a:sym typeface="Symbol"/>
              </a:rPr>
              <a:t></a:t>
            </a:r>
            <a:r>
              <a:rPr lang="en-US" dirty="0">
                <a:solidFill>
                  <a:srgbClr val="000000"/>
                </a:solidFill>
                <a:latin typeface="Calibri" panose="020F0502020204030204" pitchFamily="34" charset="0"/>
                <a:cs typeface="Calibri" panose="020F0502020204030204" pitchFamily="34" charset="0"/>
              </a:rPr>
              <a:t>A interaction and a search for </a:t>
            </a:r>
            <a:r>
              <a:rPr lang="en-US" dirty="0">
                <a:solidFill>
                  <a:srgbClr val="000000"/>
                </a:solidFill>
                <a:latin typeface="Calibri" panose="020F0502020204030204" pitchFamily="34" charset="0"/>
                <a:cs typeface="Calibri" panose="020F0502020204030204" pitchFamily="34" charset="0"/>
                <a:sym typeface="Symbol"/>
              </a:rPr>
              <a:t></a:t>
            </a:r>
            <a:r>
              <a:rPr lang="en-US" dirty="0">
                <a:solidFill>
                  <a:srgbClr val="000000"/>
                </a:solidFill>
                <a:latin typeface="Calibri" panose="020F0502020204030204" pitchFamily="34" charset="0"/>
                <a:cs typeface="Calibri" panose="020F0502020204030204" pitchFamily="34" charset="0"/>
              </a:rPr>
              <a:t>-bound states (</a:t>
            </a:r>
            <a:r>
              <a:rPr lang="ru-RU" dirty="0">
                <a:solidFill>
                  <a:srgbClr val="000000"/>
                </a:solidFill>
                <a:latin typeface="Calibri" panose="020F0502020204030204" pitchFamily="34" charset="0"/>
                <a:cs typeface="Calibri" panose="020F0502020204030204" pitchFamily="34" charset="0"/>
              </a:rPr>
              <a:t>η</a:t>
            </a:r>
            <a:r>
              <a:rPr lang="en-US" dirty="0">
                <a:solidFill>
                  <a:srgbClr val="000000"/>
                </a:solidFill>
                <a:latin typeface="Calibri" panose="020F0502020204030204" pitchFamily="34" charset="0"/>
                <a:cs typeface="Calibri" panose="020F0502020204030204" pitchFamily="34" charset="0"/>
              </a:rPr>
              <a:t>-mesic nuclei);</a:t>
            </a:r>
          </a:p>
          <a:p>
            <a:pPr marL="342900" indent="-342900" algn="just" fontAlgn="base">
              <a:spcBef>
                <a:spcPts val="0"/>
              </a:spcBef>
              <a:spcAft>
                <a:spcPct val="0"/>
              </a:spcAft>
              <a:defRPr/>
            </a:pPr>
            <a:r>
              <a:rPr lang="en-US" dirty="0">
                <a:solidFill>
                  <a:srgbClr val="000000"/>
                </a:solidFill>
                <a:latin typeface="Calibri" panose="020F0502020204030204" pitchFamily="34" charset="0"/>
                <a:cs typeface="Calibri" panose="020F0502020204030204" pitchFamily="34" charset="0"/>
              </a:rPr>
              <a:t>the </a:t>
            </a:r>
            <a:r>
              <a:rPr lang="ru-RU" dirty="0">
                <a:solidFill>
                  <a:srgbClr val="000000"/>
                </a:solidFill>
                <a:latin typeface="Calibri" panose="020F0502020204030204" pitchFamily="34" charset="0"/>
                <a:cs typeface="Calibri" panose="020F0502020204030204" pitchFamily="34" charset="0"/>
              </a:rPr>
              <a:t>Δ</a:t>
            </a:r>
            <a:r>
              <a:rPr lang="en-US" dirty="0">
                <a:solidFill>
                  <a:srgbClr val="000000"/>
                </a:solidFill>
                <a:latin typeface="Calibri" panose="020F0502020204030204" pitchFamily="34" charset="0"/>
                <a:cs typeface="Calibri" panose="020F0502020204030204" pitchFamily="34" charset="0"/>
              </a:rPr>
              <a:t>-isobar produced and stopped inside the nuclear matter;</a:t>
            </a:r>
          </a:p>
          <a:p>
            <a:pPr marL="342900" indent="-342900" algn="just" fontAlgn="base">
              <a:spcBef>
                <a:spcPts val="0"/>
              </a:spcBef>
              <a:spcAft>
                <a:spcPct val="0"/>
              </a:spcAft>
              <a:defRPr/>
            </a:pPr>
            <a:r>
              <a:rPr lang="en-US" dirty="0">
                <a:solidFill>
                  <a:srgbClr val="000000"/>
                </a:solidFill>
                <a:latin typeface="Calibri" panose="020F0502020204030204" pitchFamily="34" charset="0"/>
                <a:cs typeface="Calibri" panose="020F0502020204030204" pitchFamily="34" charset="0"/>
              </a:rPr>
              <a:t>np and pp correlations;</a:t>
            </a:r>
          </a:p>
          <a:p>
            <a:pPr marL="342900" indent="-342900" algn="just" fontAlgn="base">
              <a:spcBef>
                <a:spcPts val="0"/>
              </a:spcBef>
              <a:spcAft>
                <a:spcPct val="0"/>
              </a:spcAft>
              <a:defRPr/>
            </a:pPr>
            <a:r>
              <a:rPr lang="en-US" dirty="0">
                <a:solidFill>
                  <a:srgbClr val="000000"/>
                </a:solidFill>
                <a:latin typeface="Calibri" panose="020F0502020204030204" pitchFamily="34" charset="0"/>
                <a:cs typeface="Calibri" panose="020F0502020204030204" pitchFamily="34" charset="0"/>
              </a:rPr>
              <a:t>cumulative processes;</a:t>
            </a:r>
          </a:p>
          <a:p>
            <a:pPr marL="342900" indent="-342900" algn="just" fontAlgn="base">
              <a:spcBef>
                <a:spcPts val="0"/>
              </a:spcBef>
              <a:spcAft>
                <a:spcPct val="0"/>
              </a:spcAft>
              <a:defRPr/>
            </a:pPr>
            <a:r>
              <a:rPr lang="en-US" dirty="0">
                <a:solidFill>
                  <a:srgbClr val="000000"/>
                </a:solidFill>
                <a:latin typeface="Calibri" panose="020F0502020204030204" pitchFamily="34" charset="0"/>
                <a:cs typeface="Calibri" panose="020F0502020204030204" pitchFamily="34" charset="0"/>
              </a:rPr>
              <a:t>heavy nuclei fragmentation to low-energy fragments.</a:t>
            </a:r>
            <a:endParaRPr lang="ru-RU" dirty="0">
              <a:solidFill>
                <a:srgbClr val="000000"/>
              </a:solidFill>
              <a:latin typeface="Calibri" panose="020F0502020204030204" pitchFamily="34" charset="0"/>
              <a:cs typeface="Calibri" panose="020F0502020204030204" pitchFamily="34" charset="0"/>
            </a:endParaRPr>
          </a:p>
        </p:txBody>
      </p:sp>
      <p:sp>
        <p:nvSpPr>
          <p:cNvPr id="4" name="Номер слайда 3">
            <a:extLst>
              <a:ext uri="{FF2B5EF4-FFF2-40B4-BE49-F238E27FC236}">
                <a16:creationId xmlns:a16="http://schemas.microsoft.com/office/drawing/2014/main" id="{C7B0B770-1F53-0A17-742A-9C42901C488A}"/>
              </a:ext>
            </a:extLst>
          </p:cNvPr>
          <p:cNvSpPr>
            <a:spLocks noGrp="1"/>
          </p:cNvSpPr>
          <p:nvPr>
            <p:ph type="sldNum" sz="quarter" idx="12"/>
          </p:nvPr>
        </p:nvSpPr>
        <p:spPr/>
        <p:txBody>
          <a:bodyPr/>
          <a:lstStyle/>
          <a:p>
            <a:fld id="{5B33B3C5-1D98-4161-ACF1-B1023B34935D}" type="slidenum">
              <a:rPr lang="en-US" altLang="ru-RU" smtClean="0"/>
              <a:pPr/>
              <a:t>3</a:t>
            </a:fld>
            <a:endParaRPr lang="en-US" alt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71B0731C-3F1B-A431-B4BF-275A8766D3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664" y="2245332"/>
            <a:ext cx="4742433" cy="2367336"/>
          </a:xfrm>
        </p:spPr>
      </p:pic>
      <p:sp>
        <p:nvSpPr>
          <p:cNvPr id="4" name="Номер слайда 3">
            <a:extLst>
              <a:ext uri="{FF2B5EF4-FFF2-40B4-BE49-F238E27FC236}">
                <a16:creationId xmlns:a16="http://schemas.microsoft.com/office/drawing/2014/main" id="{C82284E6-65B3-A108-21FD-22FC57B22A89}"/>
              </a:ext>
            </a:extLst>
          </p:cNvPr>
          <p:cNvSpPr>
            <a:spLocks noGrp="1"/>
          </p:cNvSpPr>
          <p:nvPr>
            <p:ph type="sldNum" sz="quarter" idx="12"/>
          </p:nvPr>
        </p:nvSpPr>
        <p:spPr/>
        <p:txBody>
          <a:bodyPr/>
          <a:lstStyle/>
          <a:p>
            <a:fld id="{D1768A84-9153-4943-86DA-3818C6B85424}" type="slidenum">
              <a:rPr lang="en-US" altLang="ru-RU" smtClean="0"/>
              <a:pPr/>
              <a:t>30</a:t>
            </a:fld>
            <a:endParaRPr lang="en-US" altLang="ru-RU"/>
          </a:p>
        </p:txBody>
      </p:sp>
      <p:sp>
        <p:nvSpPr>
          <p:cNvPr id="8" name="TextBox 7">
            <a:extLst>
              <a:ext uri="{FF2B5EF4-FFF2-40B4-BE49-F238E27FC236}">
                <a16:creationId xmlns:a16="http://schemas.microsoft.com/office/drawing/2014/main" id="{6D9CC963-DF41-ADA4-E542-DF1207C5DE65}"/>
              </a:ext>
            </a:extLst>
          </p:cNvPr>
          <p:cNvSpPr txBox="1"/>
          <p:nvPr/>
        </p:nvSpPr>
        <p:spPr>
          <a:xfrm>
            <a:off x="618565" y="408365"/>
            <a:ext cx="11053482" cy="1200329"/>
          </a:xfrm>
          <a:prstGeom prst="rect">
            <a:avLst/>
          </a:prstGeom>
          <a:noFill/>
        </p:spPr>
        <p:txBody>
          <a:bodyPr wrap="square">
            <a:spAutoFit/>
          </a:bodyPr>
          <a:lstStyle/>
          <a:p>
            <a:r>
              <a:rPr lang="en-US" sz="2400" b="0" i="0" dirty="0">
                <a:solidFill>
                  <a:srgbClr val="3C4043"/>
                </a:solidFill>
                <a:effectLst/>
                <a:latin typeface="+mj-lt"/>
              </a:rPr>
              <a:t>Interest in straw detectors is determined by their spatial resolution of approximately 100 micrometers, high radiation resistance, and ability to operate under conditions of high particle fluxes.</a:t>
            </a:r>
            <a:endParaRPr lang="ru-RU" sz="2400" dirty="0">
              <a:latin typeface="+mj-lt"/>
            </a:endParaRPr>
          </a:p>
        </p:txBody>
      </p:sp>
      <p:pic>
        <p:nvPicPr>
          <p:cNvPr id="10" name="Рисунок 9">
            <a:extLst>
              <a:ext uri="{FF2B5EF4-FFF2-40B4-BE49-F238E27FC236}">
                <a16:creationId xmlns:a16="http://schemas.microsoft.com/office/drawing/2014/main" id="{6FCFE7E6-5331-E402-273B-614C3A6C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64" y="4864604"/>
            <a:ext cx="3919736" cy="1840996"/>
          </a:xfrm>
          <a:prstGeom prst="rect">
            <a:avLst/>
          </a:prstGeom>
        </p:spPr>
      </p:pic>
      <p:pic>
        <p:nvPicPr>
          <p:cNvPr id="12" name="Рисунок 11">
            <a:extLst>
              <a:ext uri="{FF2B5EF4-FFF2-40B4-BE49-F238E27FC236}">
                <a16:creationId xmlns:a16="http://schemas.microsoft.com/office/drawing/2014/main" id="{86D2D68D-B8FC-182A-0F91-63D59567B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953" y="1979706"/>
            <a:ext cx="3463738" cy="4618317"/>
          </a:xfrm>
          <a:prstGeom prst="rect">
            <a:avLst/>
          </a:prstGeom>
        </p:spPr>
      </p:pic>
      <p:sp>
        <p:nvSpPr>
          <p:cNvPr id="14" name="TextBox 13">
            <a:extLst>
              <a:ext uri="{FF2B5EF4-FFF2-40B4-BE49-F238E27FC236}">
                <a16:creationId xmlns:a16="http://schemas.microsoft.com/office/drawing/2014/main" id="{AAFD7423-E35D-FEDD-D44F-A0DA594AD098}"/>
              </a:ext>
            </a:extLst>
          </p:cNvPr>
          <p:cNvSpPr txBox="1"/>
          <p:nvPr/>
        </p:nvSpPr>
        <p:spPr>
          <a:xfrm>
            <a:off x="9458886" y="2530709"/>
            <a:ext cx="2733114" cy="1815882"/>
          </a:xfrm>
          <a:prstGeom prst="rect">
            <a:avLst/>
          </a:prstGeom>
          <a:noFill/>
        </p:spPr>
        <p:txBody>
          <a:bodyPr wrap="square">
            <a:spAutoFit/>
          </a:bodyPr>
          <a:lstStyle/>
          <a:p>
            <a:r>
              <a:rPr lang="ru-RU" sz="2800" b="1" dirty="0">
                <a:solidFill>
                  <a:srgbClr val="3C4043"/>
                </a:solidFill>
                <a:latin typeface="+mj-lt"/>
              </a:rPr>
              <a:t>20 </a:t>
            </a:r>
            <a:r>
              <a:rPr lang="en-US" sz="2800" b="1" dirty="0">
                <a:solidFill>
                  <a:srgbClr val="3C4043"/>
                </a:solidFill>
                <a:latin typeface="+mj-lt"/>
              </a:rPr>
              <a:t>cm x 20 cm,</a:t>
            </a:r>
          </a:p>
          <a:p>
            <a:r>
              <a:rPr lang="en-US" sz="2800" b="1" dirty="0">
                <a:solidFill>
                  <a:srgbClr val="3C4043"/>
                </a:solidFill>
                <a:latin typeface="+mj-lt"/>
              </a:rPr>
              <a:t>40 cm x 20 cm</a:t>
            </a:r>
          </a:p>
          <a:p>
            <a:endParaRPr lang="en-US" sz="2800" b="1" dirty="0">
              <a:solidFill>
                <a:srgbClr val="3C4043"/>
              </a:solidFill>
              <a:latin typeface="+mj-lt"/>
            </a:endParaRPr>
          </a:p>
          <a:p>
            <a:r>
              <a:rPr lang="en-US" sz="2800" b="1" dirty="0">
                <a:solidFill>
                  <a:srgbClr val="3C4043"/>
                </a:solidFill>
                <a:latin typeface="+mj-lt"/>
              </a:rPr>
              <a:t>D = 6 mm</a:t>
            </a:r>
            <a:endParaRPr lang="ru-RU" sz="2800" b="1" dirty="0"/>
          </a:p>
        </p:txBody>
      </p:sp>
    </p:spTree>
    <p:extLst>
      <p:ext uri="{BB962C8B-B14F-4D97-AF65-F5344CB8AC3E}">
        <p14:creationId xmlns:p14="http://schemas.microsoft.com/office/powerpoint/2010/main" val="393672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92858182-CD5D-E04C-B87A-048991AEAE44}"/>
              </a:ext>
            </a:extLst>
          </p:cNvPr>
          <p:cNvSpPr>
            <a:spLocks noGrp="1"/>
          </p:cNvSpPr>
          <p:nvPr>
            <p:ph type="sldNum" sz="quarter" idx="12"/>
          </p:nvPr>
        </p:nvSpPr>
        <p:spPr/>
        <p:txBody>
          <a:bodyPr/>
          <a:lstStyle/>
          <a:p>
            <a:fld id="{5B33B3C5-1D98-4161-ACF1-B1023B34935D}" type="slidenum">
              <a:rPr lang="en-US" altLang="ru-RU" smtClean="0"/>
              <a:pPr/>
              <a:t>31</a:t>
            </a:fld>
            <a:endParaRPr lang="en-US" altLang="ru-RU"/>
          </a:p>
        </p:txBody>
      </p:sp>
      <p:pic>
        <p:nvPicPr>
          <p:cNvPr id="4" name="Рисунок 3">
            <a:extLst>
              <a:ext uri="{FF2B5EF4-FFF2-40B4-BE49-F238E27FC236}">
                <a16:creationId xmlns:a16="http://schemas.microsoft.com/office/drawing/2014/main" id="{4B1E1EE4-CE8A-F16A-E302-24E62C3D03F9}"/>
              </a:ext>
            </a:extLst>
          </p:cNvPr>
          <p:cNvPicPr>
            <a:picLocks noChangeAspect="1"/>
          </p:cNvPicPr>
          <p:nvPr/>
        </p:nvPicPr>
        <p:blipFill rotWithShape="1">
          <a:blip r:embed="rId2"/>
          <a:srcRect l="15649" t="16823" r="15811" b="10409"/>
          <a:stretch/>
        </p:blipFill>
        <p:spPr bwMode="auto">
          <a:xfrm>
            <a:off x="829874" y="272553"/>
            <a:ext cx="4757193" cy="3940882"/>
          </a:xfrm>
          <a:prstGeom prst="rect">
            <a:avLst/>
          </a:prstGeom>
          <a:ln>
            <a:solidFill>
              <a:schemeClr val="accent1"/>
            </a:solid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4F257E4B-5375-1B1F-4C28-7D567D71CF8D}"/>
              </a:ext>
            </a:extLst>
          </p:cNvPr>
          <p:cNvPicPr>
            <a:picLocks noChangeAspect="1"/>
          </p:cNvPicPr>
          <p:nvPr/>
        </p:nvPicPr>
        <p:blipFill rotWithShape="1">
          <a:blip r:embed="rId3"/>
          <a:srcRect l="15649" t="16681" r="15731" b="10552"/>
          <a:stretch/>
        </p:blipFill>
        <p:spPr bwMode="auto">
          <a:xfrm>
            <a:off x="6098949" y="272553"/>
            <a:ext cx="4757193" cy="3932137"/>
          </a:xfrm>
          <a:prstGeom prst="rect">
            <a:avLst/>
          </a:prstGeom>
          <a:ln>
            <a:solidFill>
              <a:schemeClr val="accent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1B48146-CCF1-6D16-E1F2-C238E9911B38}"/>
              </a:ext>
            </a:extLst>
          </p:cNvPr>
          <p:cNvSpPr txBox="1"/>
          <p:nvPr/>
        </p:nvSpPr>
        <p:spPr>
          <a:xfrm>
            <a:off x="1387883" y="4322873"/>
            <a:ext cx="8999291" cy="2677656"/>
          </a:xfrm>
          <a:prstGeom prst="rect">
            <a:avLst/>
          </a:prstGeom>
          <a:noFill/>
        </p:spPr>
        <p:txBody>
          <a:bodyPr wrap="square">
            <a:spAutoFit/>
          </a:bodyPr>
          <a:lstStyle/>
          <a:p>
            <a:r>
              <a:rPr lang="en-US" sz="2400" dirty="0"/>
              <a:t>R</a:t>
            </a:r>
            <a:r>
              <a:rPr lang="ru-RU" sz="2400" dirty="0"/>
              <a:t>-</a:t>
            </a:r>
            <a:r>
              <a:rPr lang="en-US" sz="2400" dirty="0"/>
              <a:t>T dependence of the straw</a:t>
            </a:r>
            <a:r>
              <a:rPr lang="ru-RU" sz="2400" dirty="0"/>
              <a:t> (6 </a:t>
            </a:r>
            <a:r>
              <a:rPr lang="en-US" sz="2400" dirty="0"/>
              <a:t>mm, </a:t>
            </a:r>
            <a:r>
              <a:rPr lang="en-US" sz="2400" dirty="0" err="1"/>
              <a:t>Ar</a:t>
            </a:r>
            <a:r>
              <a:rPr lang="ru-RU" sz="2400" dirty="0"/>
              <a:t>/</a:t>
            </a:r>
            <a:r>
              <a:rPr lang="en-US" sz="2400" dirty="0"/>
              <a:t>CO2</a:t>
            </a:r>
            <a:r>
              <a:rPr lang="ru-RU" sz="2400" dirty="0"/>
              <a:t>)</a:t>
            </a:r>
            <a:r>
              <a:rPr lang="en-US" sz="2400" dirty="0"/>
              <a:t> obtained by reconstructing tracks using Micromegas detectors</a:t>
            </a:r>
            <a:r>
              <a:rPr lang="ru-RU" sz="2400" dirty="0"/>
              <a:t>: «</a:t>
            </a:r>
            <a:r>
              <a:rPr lang="en-US" sz="2400" b="1" dirty="0"/>
              <a:t>Straw-chambers for the NA-64 experiment</a:t>
            </a:r>
            <a:r>
              <a:rPr lang="ru-RU" sz="2400" b="1" dirty="0"/>
              <a:t>».</a:t>
            </a:r>
          </a:p>
          <a:p>
            <a:endParaRPr lang="ru-RU" sz="2400" dirty="0"/>
          </a:p>
          <a:p>
            <a:r>
              <a:rPr lang="en-US" sz="2400" dirty="0"/>
              <a:t>The possibility of linear interpolation of the dependence over a large region is evident. This dependence needs to be verified on the setup.</a:t>
            </a:r>
            <a:endParaRPr lang="ru-RU" sz="2400" dirty="0"/>
          </a:p>
          <a:p>
            <a:endParaRPr lang="ru-RU" sz="2400" dirty="0"/>
          </a:p>
        </p:txBody>
      </p:sp>
    </p:spTree>
    <p:extLst>
      <p:ext uri="{BB962C8B-B14F-4D97-AF65-F5344CB8AC3E}">
        <p14:creationId xmlns:p14="http://schemas.microsoft.com/office/powerpoint/2010/main" val="410524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06D8AB9-D8EA-88A3-D7A8-DAE65CA3FE1D}"/>
              </a:ext>
            </a:extLst>
          </p:cNvPr>
          <p:cNvSpPr>
            <a:spLocks noGrp="1"/>
          </p:cNvSpPr>
          <p:nvPr>
            <p:ph type="sldNum" sz="quarter" idx="12"/>
          </p:nvPr>
        </p:nvSpPr>
        <p:spPr/>
        <p:txBody>
          <a:bodyPr/>
          <a:lstStyle/>
          <a:p>
            <a:fld id="{D1768A84-9153-4943-86DA-3818C6B85424}" type="slidenum">
              <a:rPr lang="en-US" altLang="ru-RU" smtClean="0"/>
              <a:pPr/>
              <a:t>32</a:t>
            </a:fld>
            <a:endParaRPr lang="en-US" altLang="ru-RU"/>
          </a:p>
        </p:txBody>
      </p:sp>
      <p:sp>
        <p:nvSpPr>
          <p:cNvPr id="10" name="TextBox 9">
            <a:extLst>
              <a:ext uri="{FF2B5EF4-FFF2-40B4-BE49-F238E27FC236}">
                <a16:creationId xmlns:a16="http://schemas.microsoft.com/office/drawing/2014/main" id="{ED72DD4E-2352-700E-074D-139F569E135F}"/>
              </a:ext>
            </a:extLst>
          </p:cNvPr>
          <p:cNvSpPr txBox="1"/>
          <p:nvPr/>
        </p:nvSpPr>
        <p:spPr>
          <a:xfrm>
            <a:off x="363071" y="5742400"/>
            <a:ext cx="10340788" cy="830997"/>
          </a:xfrm>
          <a:prstGeom prst="rect">
            <a:avLst/>
          </a:prstGeom>
          <a:noFill/>
        </p:spPr>
        <p:txBody>
          <a:bodyPr wrap="square">
            <a:spAutoFit/>
          </a:bodyPr>
          <a:lstStyle/>
          <a:p>
            <a:r>
              <a:rPr lang="en-US" sz="2400" dirty="0"/>
              <a:t>Studies on cosmic rays and on a radiation source have shown that the average drift velocity for our detectors is about </a:t>
            </a:r>
            <a:r>
              <a:rPr lang="en-US" sz="2400" b="1" dirty="0"/>
              <a:t>5 cm/</a:t>
            </a:r>
            <a:r>
              <a:rPr lang="en-US" sz="2400" b="1" dirty="0" err="1"/>
              <a:t>μs</a:t>
            </a:r>
            <a:r>
              <a:rPr lang="en-US" sz="2400" b="1" dirty="0"/>
              <a:t>.</a:t>
            </a:r>
            <a:endParaRPr lang="ru-RU" sz="2400" b="1" dirty="0"/>
          </a:p>
        </p:txBody>
      </p:sp>
      <p:pic>
        <p:nvPicPr>
          <p:cNvPr id="12" name="Рисунок 11">
            <a:extLst>
              <a:ext uri="{FF2B5EF4-FFF2-40B4-BE49-F238E27FC236}">
                <a16:creationId xmlns:a16="http://schemas.microsoft.com/office/drawing/2014/main" id="{055083FD-D327-0CA7-EB91-B88780261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7" y="1"/>
            <a:ext cx="5510314" cy="2855780"/>
          </a:xfrm>
          <a:prstGeom prst="rect">
            <a:avLst/>
          </a:prstGeom>
        </p:spPr>
      </p:pic>
      <p:pic>
        <p:nvPicPr>
          <p:cNvPr id="6" name="Объект 5">
            <a:extLst>
              <a:ext uri="{FF2B5EF4-FFF2-40B4-BE49-F238E27FC236}">
                <a16:creationId xmlns:a16="http://schemas.microsoft.com/office/drawing/2014/main" id="{8FE57E01-6F06-64FD-531A-846DC058EC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777" y="2353235"/>
            <a:ext cx="5510314" cy="3389165"/>
          </a:xfrm>
        </p:spPr>
      </p:pic>
      <p:pic>
        <p:nvPicPr>
          <p:cNvPr id="14" name="Рисунок 13">
            <a:extLst>
              <a:ext uri="{FF2B5EF4-FFF2-40B4-BE49-F238E27FC236}">
                <a16:creationId xmlns:a16="http://schemas.microsoft.com/office/drawing/2014/main" id="{BBCA725F-507B-0F1A-A994-D84056784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141" y="-1"/>
            <a:ext cx="5750859" cy="5638860"/>
          </a:xfrm>
          <a:prstGeom prst="rect">
            <a:avLst/>
          </a:prstGeom>
        </p:spPr>
      </p:pic>
    </p:spTree>
    <p:extLst>
      <p:ext uri="{BB962C8B-B14F-4D97-AF65-F5344CB8AC3E}">
        <p14:creationId xmlns:p14="http://schemas.microsoft.com/office/powerpoint/2010/main" val="209187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F8752D-AD4E-C586-30EE-D12D8CD3A521}"/>
              </a:ext>
            </a:extLst>
          </p:cNvPr>
          <p:cNvSpPr>
            <a:spLocks noGrp="1"/>
          </p:cNvSpPr>
          <p:nvPr>
            <p:ph type="title"/>
          </p:nvPr>
        </p:nvSpPr>
        <p:spPr/>
        <p:txBody>
          <a:bodyPr/>
          <a:lstStyle/>
          <a:p>
            <a:endParaRPr lang="ru-RU"/>
          </a:p>
        </p:txBody>
      </p:sp>
      <p:sp>
        <p:nvSpPr>
          <p:cNvPr id="4" name="Номер слайда 3">
            <a:extLst>
              <a:ext uri="{FF2B5EF4-FFF2-40B4-BE49-F238E27FC236}">
                <a16:creationId xmlns:a16="http://schemas.microsoft.com/office/drawing/2014/main" id="{D2F676C7-7929-010B-D74A-580CA04A57C8}"/>
              </a:ext>
            </a:extLst>
          </p:cNvPr>
          <p:cNvSpPr>
            <a:spLocks noGrp="1"/>
          </p:cNvSpPr>
          <p:nvPr>
            <p:ph type="sldNum" sz="quarter" idx="12"/>
          </p:nvPr>
        </p:nvSpPr>
        <p:spPr/>
        <p:txBody>
          <a:bodyPr/>
          <a:lstStyle/>
          <a:p>
            <a:fld id="{D1768A84-9153-4943-86DA-3818C6B85424}" type="slidenum">
              <a:rPr lang="en-US" altLang="ru-RU" smtClean="0"/>
              <a:pPr/>
              <a:t>33</a:t>
            </a:fld>
            <a:endParaRPr lang="en-US" altLang="ru-RU"/>
          </a:p>
        </p:txBody>
      </p:sp>
      <p:pic>
        <p:nvPicPr>
          <p:cNvPr id="9" name="Рисунок 8">
            <a:extLst>
              <a:ext uri="{FF2B5EF4-FFF2-40B4-BE49-F238E27FC236}">
                <a16:creationId xmlns:a16="http://schemas.microsoft.com/office/drawing/2014/main" id="{D0FE4736-AC27-2EDA-4BDA-975B03629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337" y="742950"/>
            <a:ext cx="9077325" cy="5372100"/>
          </a:xfrm>
          <a:prstGeom prst="rect">
            <a:avLst/>
          </a:prstGeom>
        </p:spPr>
      </p:pic>
    </p:spTree>
    <p:extLst>
      <p:ext uri="{BB962C8B-B14F-4D97-AF65-F5344CB8AC3E}">
        <p14:creationId xmlns:p14="http://schemas.microsoft.com/office/powerpoint/2010/main" val="57999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E:\home\afanasev\ptwo\art\tmp\l1.gif">
            <a:extLst>
              <a:ext uri="{FF2B5EF4-FFF2-40B4-BE49-F238E27FC236}">
                <a16:creationId xmlns:a16="http://schemas.microsoft.com/office/drawing/2014/main" id="{8A3098E0-9BDF-6B8C-A50B-C5FD27D35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366713"/>
            <a:ext cx="9144001"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5C74E085-D1FF-41BA-D301-7DE4C386EF8F}"/>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pic>
        <p:nvPicPr>
          <p:cNvPr id="32772" name="Picture 1">
            <a:extLst>
              <a:ext uri="{FF2B5EF4-FFF2-40B4-BE49-F238E27FC236}">
                <a16:creationId xmlns:a16="http://schemas.microsoft.com/office/drawing/2014/main" id="{2C637763-2996-4AF8-FB29-A046BF27D4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730250"/>
            <a:ext cx="84978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
            <a:extLst>
              <a:ext uri="{FF2B5EF4-FFF2-40B4-BE49-F238E27FC236}">
                <a16:creationId xmlns:a16="http://schemas.microsoft.com/office/drawing/2014/main" id="{971FC317-376A-28A3-C513-C0324ABE7079}"/>
              </a:ext>
            </a:extLst>
          </p:cNvPr>
          <p:cNvSpPr>
            <a:spLocks noChangeArrowheads="1"/>
          </p:cNvSpPr>
          <p:nvPr/>
        </p:nvSpPr>
        <p:spPr bwMode="auto">
          <a:xfrm>
            <a:off x="7543800" y="4448175"/>
            <a:ext cx="2571750" cy="19383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ru-RU" sz="3200" b="1">
                <a:solidFill>
                  <a:srgbClr val="000000"/>
                </a:solidFill>
              </a:rPr>
              <a:t> </a:t>
            </a:r>
            <a:r>
              <a:rPr lang="en-US" altLang="ru-RU" sz="4000" b="1">
                <a:solidFill>
                  <a:srgbClr val="FF0000"/>
                </a:solidFill>
              </a:rPr>
              <a:t>Neutron detectors</a:t>
            </a:r>
            <a:endParaRPr lang="en-US" altLang="ru-RU" sz="4000" b="1" baseline="-25000">
              <a:solidFill>
                <a:srgbClr val="FF0000"/>
              </a:solidFill>
            </a:endParaRPr>
          </a:p>
          <a:p>
            <a:pPr algn="ctr" eaLnBrk="1" hangingPunct="1"/>
            <a:r>
              <a:rPr lang="en-US" altLang="ru-RU" sz="4000" b="1" baseline="-25000">
                <a:solidFill>
                  <a:srgbClr val="FF0000"/>
                </a:solidFill>
              </a:rPr>
              <a:t>P4, K4 and</a:t>
            </a:r>
            <a:r>
              <a:rPr lang="en-US" altLang="ru-RU" sz="4000" b="1">
                <a:solidFill>
                  <a:srgbClr val="FF0000"/>
                </a:solidFill>
              </a:rPr>
              <a:t> </a:t>
            </a:r>
            <a:r>
              <a:rPr lang="en-US" altLang="ru-RU" sz="4000" b="1" baseline="-25000">
                <a:solidFill>
                  <a:srgbClr val="FF0000"/>
                </a:solidFill>
              </a:rPr>
              <a:t>M4</a:t>
            </a:r>
            <a:endParaRPr lang="en-US" altLang="ru-RU" sz="4000" b="1">
              <a:solidFill>
                <a:srgbClr val="FF0000"/>
              </a:solidFill>
            </a:endParaRPr>
          </a:p>
        </p:txBody>
      </p:sp>
      <p:sp>
        <p:nvSpPr>
          <p:cNvPr id="32774" name="TextBox 7">
            <a:extLst>
              <a:ext uri="{FF2B5EF4-FFF2-40B4-BE49-F238E27FC236}">
                <a16:creationId xmlns:a16="http://schemas.microsoft.com/office/drawing/2014/main" id="{60230F66-BB2E-6509-04F4-B5D8742ED24D}"/>
              </a:ext>
            </a:extLst>
          </p:cNvPr>
          <p:cNvSpPr txBox="1">
            <a:spLocks noChangeArrowheads="1"/>
          </p:cNvSpPr>
          <p:nvPr/>
        </p:nvSpPr>
        <p:spPr bwMode="auto">
          <a:xfrm>
            <a:off x="1524000" y="1"/>
            <a:ext cx="518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1">
                <a:solidFill>
                  <a:srgbClr val="000000"/>
                </a:solidFill>
              </a:rPr>
              <a:t>Neutron arms</a:t>
            </a:r>
            <a:endParaRPr lang="en-US" altLang="ru-RU" sz="2400">
              <a:solidFill>
                <a:srgbClr val="000000"/>
              </a:solidFill>
            </a:endParaRPr>
          </a:p>
        </p:txBody>
      </p:sp>
      <p:sp>
        <p:nvSpPr>
          <p:cNvPr id="32775" name="TextBox 6">
            <a:extLst>
              <a:ext uri="{FF2B5EF4-FFF2-40B4-BE49-F238E27FC236}">
                <a16:creationId xmlns:a16="http://schemas.microsoft.com/office/drawing/2014/main" id="{6C90E423-05F6-0F21-5DB2-D868A960137C}"/>
              </a:ext>
            </a:extLst>
          </p:cNvPr>
          <p:cNvSpPr txBox="1">
            <a:spLocks noChangeArrowheads="1"/>
          </p:cNvSpPr>
          <p:nvPr/>
        </p:nvSpPr>
        <p:spPr bwMode="auto">
          <a:xfrm>
            <a:off x="10075864" y="6386513"/>
            <a:ext cx="574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a:solidFill>
                  <a:srgbClr val="000000"/>
                </a:solidFill>
              </a:rPr>
              <a:t>12</a:t>
            </a:r>
            <a:endParaRPr lang="ru-RU" altLang="ru-RU" sz="2400" b="1">
              <a:solidFill>
                <a:srgbClr val="000000"/>
              </a:solidFill>
            </a:endParaRPr>
          </a:p>
        </p:txBody>
      </p:sp>
      <p:cxnSp>
        <p:nvCxnSpPr>
          <p:cNvPr id="32776" name="Straight Arrow Connector 3">
            <a:extLst>
              <a:ext uri="{FF2B5EF4-FFF2-40B4-BE49-F238E27FC236}">
                <a16:creationId xmlns:a16="http://schemas.microsoft.com/office/drawing/2014/main" id="{7D611D37-CFCF-76B4-4684-2A76F87886AB}"/>
              </a:ext>
            </a:extLst>
          </p:cNvPr>
          <p:cNvCxnSpPr>
            <a:cxnSpLocks noChangeShapeType="1"/>
          </p:cNvCxnSpPr>
          <p:nvPr/>
        </p:nvCxnSpPr>
        <p:spPr bwMode="auto">
          <a:xfrm flipH="1" flipV="1">
            <a:off x="5232400" y="1557339"/>
            <a:ext cx="2095500" cy="3240087"/>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7" name="Straight Arrow Connector 11">
            <a:extLst>
              <a:ext uri="{FF2B5EF4-FFF2-40B4-BE49-F238E27FC236}">
                <a16:creationId xmlns:a16="http://schemas.microsoft.com/office/drawing/2014/main" id="{3E96741F-B0F2-1491-CC3E-06576C351F91}"/>
              </a:ext>
            </a:extLst>
          </p:cNvPr>
          <p:cNvCxnSpPr>
            <a:cxnSpLocks noChangeShapeType="1"/>
          </p:cNvCxnSpPr>
          <p:nvPr/>
        </p:nvCxnSpPr>
        <p:spPr bwMode="auto">
          <a:xfrm flipV="1">
            <a:off x="7327901" y="2781301"/>
            <a:ext cx="1431925" cy="2024063"/>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8" name="Straight Arrow Connector 15">
            <a:extLst>
              <a:ext uri="{FF2B5EF4-FFF2-40B4-BE49-F238E27FC236}">
                <a16:creationId xmlns:a16="http://schemas.microsoft.com/office/drawing/2014/main" id="{91EF85FB-B407-D6EE-9401-0DE11704B361}"/>
              </a:ext>
            </a:extLst>
          </p:cNvPr>
          <p:cNvCxnSpPr>
            <a:cxnSpLocks noChangeShapeType="1"/>
          </p:cNvCxnSpPr>
          <p:nvPr/>
        </p:nvCxnSpPr>
        <p:spPr bwMode="auto">
          <a:xfrm flipH="1">
            <a:off x="2782888" y="4797425"/>
            <a:ext cx="4545012" cy="863600"/>
          </a:xfrm>
          <a:prstGeom prst="straightConnector1">
            <a:avLst/>
          </a:prstGeom>
          <a:noFill/>
          <a:ln w="38100" algn="ctr">
            <a:solidFill>
              <a:srgbClr val="FF00FF"/>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Номер слайда 3">
            <a:extLst>
              <a:ext uri="{FF2B5EF4-FFF2-40B4-BE49-F238E27FC236}">
                <a16:creationId xmlns:a16="http://schemas.microsoft.com/office/drawing/2014/main" id="{B2524FCC-6E60-7418-F3C4-3DB41228D3D4}"/>
              </a:ext>
            </a:extLst>
          </p:cNvPr>
          <p:cNvSpPr>
            <a:spLocks noGrp="1"/>
          </p:cNvSpPr>
          <p:nvPr>
            <p:ph type="sldNum" sz="quarter" idx="12"/>
          </p:nvPr>
        </p:nvSpPr>
        <p:spPr/>
        <p:txBody>
          <a:bodyPr/>
          <a:lstStyle/>
          <a:p>
            <a:fld id="{5B33B3C5-1D98-4161-ACF1-B1023B34935D}" type="slidenum">
              <a:rPr lang="en-US" altLang="ru-RU" smtClean="0"/>
              <a:pPr/>
              <a:t>34</a:t>
            </a:fld>
            <a:endParaRPr lang="en-US" altLang="ru-RU"/>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9">
            <a:extLst>
              <a:ext uri="{FF2B5EF4-FFF2-40B4-BE49-F238E27FC236}">
                <a16:creationId xmlns:a16="http://schemas.microsoft.com/office/drawing/2014/main" id="{DF6B1FD0-E25A-1F5C-1832-1A5145979F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6164" y="2133600"/>
            <a:ext cx="42005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E:\home\afanasev\ptwo\art\tmp\l1.gif">
            <a:extLst>
              <a:ext uri="{FF2B5EF4-FFF2-40B4-BE49-F238E27FC236}">
                <a16:creationId xmlns:a16="http://schemas.microsoft.com/office/drawing/2014/main" id="{A62D6BA8-B1EF-00C9-557E-740EF8CA8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E:\home\afanasev\ptwo\art\tmp\l1.gif">
            <a:extLst>
              <a:ext uri="{FF2B5EF4-FFF2-40B4-BE49-F238E27FC236}">
                <a16:creationId xmlns:a16="http://schemas.microsoft.com/office/drawing/2014/main" id="{0B28C0FB-AD4B-F1A8-0DDA-D132E0387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7">
            <a:extLst>
              <a:ext uri="{FF2B5EF4-FFF2-40B4-BE49-F238E27FC236}">
                <a16:creationId xmlns:a16="http://schemas.microsoft.com/office/drawing/2014/main" id="{146F364D-9886-A6E1-7F6F-FF68FF10E8AA}"/>
              </a:ext>
            </a:extLst>
          </p:cNvPr>
          <p:cNvSpPr txBox="1">
            <a:spLocks noChangeArrowheads="1"/>
          </p:cNvSpPr>
          <p:nvPr/>
        </p:nvSpPr>
        <p:spPr bwMode="auto">
          <a:xfrm>
            <a:off x="7639051" y="1087439"/>
            <a:ext cx="2398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400" b="1">
                <a:solidFill>
                  <a:srgbClr val="FF0000"/>
                </a:solidFill>
              </a:rPr>
              <a:t>Multi layers neutron counter</a:t>
            </a:r>
          </a:p>
          <a:p>
            <a:pPr eaLnBrk="1" hangingPunct="1">
              <a:spcBef>
                <a:spcPct val="0"/>
              </a:spcBef>
              <a:buFontTx/>
              <a:buNone/>
            </a:pPr>
            <a:r>
              <a:rPr lang="en-US" altLang="ru-RU" sz="1400" b="1">
                <a:solidFill>
                  <a:srgbClr val="FF0000"/>
                </a:solidFill>
              </a:rPr>
              <a:t>For first run test.</a:t>
            </a:r>
          </a:p>
        </p:txBody>
      </p:sp>
      <p:sp>
        <p:nvSpPr>
          <p:cNvPr id="33799" name="TextBox 1">
            <a:extLst>
              <a:ext uri="{FF2B5EF4-FFF2-40B4-BE49-F238E27FC236}">
                <a16:creationId xmlns:a16="http://schemas.microsoft.com/office/drawing/2014/main" id="{6522BA25-818A-59D8-8C0A-9A9E01D108A2}"/>
              </a:ext>
            </a:extLst>
          </p:cNvPr>
          <p:cNvSpPr txBox="1">
            <a:spLocks noChangeArrowheads="1"/>
          </p:cNvSpPr>
          <p:nvPr/>
        </p:nvSpPr>
        <p:spPr bwMode="auto">
          <a:xfrm>
            <a:off x="4335464" y="431801"/>
            <a:ext cx="4427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800" b="1">
                <a:solidFill>
                  <a:srgbClr val="000000"/>
                </a:solidFill>
              </a:rPr>
              <a:t>Neutron detectors  (P-arm) </a:t>
            </a:r>
          </a:p>
        </p:txBody>
      </p:sp>
      <p:cxnSp>
        <p:nvCxnSpPr>
          <p:cNvPr id="33800" name="Straight Arrow Connector 11">
            <a:extLst>
              <a:ext uri="{FF2B5EF4-FFF2-40B4-BE49-F238E27FC236}">
                <a16:creationId xmlns:a16="http://schemas.microsoft.com/office/drawing/2014/main" id="{6AEA738E-090E-6532-8591-7BD6705136F7}"/>
              </a:ext>
            </a:extLst>
          </p:cNvPr>
          <p:cNvCxnSpPr>
            <a:cxnSpLocks noChangeShapeType="1"/>
          </p:cNvCxnSpPr>
          <p:nvPr/>
        </p:nvCxnSpPr>
        <p:spPr bwMode="auto">
          <a:xfrm>
            <a:off x="8458200" y="1660526"/>
            <a:ext cx="158750" cy="1336675"/>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3801" name="Picture 1">
            <a:extLst>
              <a:ext uri="{FF2B5EF4-FFF2-40B4-BE49-F238E27FC236}">
                <a16:creationId xmlns:a16="http://schemas.microsoft.com/office/drawing/2014/main" id="{62AE4555-0287-5B65-A266-15617517C0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925" y="2133601"/>
            <a:ext cx="4065588"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1">
            <a:extLst>
              <a:ext uri="{FF2B5EF4-FFF2-40B4-BE49-F238E27FC236}">
                <a16:creationId xmlns:a16="http://schemas.microsoft.com/office/drawing/2014/main" id="{3B8186DF-9DD4-1434-88CA-E9E3C9479F2D}"/>
              </a:ext>
            </a:extLst>
          </p:cNvPr>
          <p:cNvSpPr txBox="1">
            <a:spLocks noChangeArrowheads="1"/>
          </p:cNvSpPr>
          <p:nvPr/>
        </p:nvSpPr>
        <p:spPr bwMode="auto">
          <a:xfrm>
            <a:off x="3289300" y="1292225"/>
            <a:ext cx="2636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1">
                <a:solidFill>
                  <a:srgbClr val="000000"/>
                </a:solidFill>
              </a:rPr>
              <a:t>Scintillator  500x130x50mm</a:t>
            </a:r>
          </a:p>
        </p:txBody>
      </p:sp>
      <p:cxnSp>
        <p:nvCxnSpPr>
          <p:cNvPr id="33803" name="Straight Arrow Connector 3">
            <a:extLst>
              <a:ext uri="{FF2B5EF4-FFF2-40B4-BE49-F238E27FC236}">
                <a16:creationId xmlns:a16="http://schemas.microsoft.com/office/drawing/2014/main" id="{86C70A02-067A-6C83-5207-7A08C3A1DD8B}"/>
              </a:ext>
            </a:extLst>
          </p:cNvPr>
          <p:cNvCxnSpPr>
            <a:cxnSpLocks noChangeShapeType="1"/>
          </p:cNvCxnSpPr>
          <p:nvPr/>
        </p:nvCxnSpPr>
        <p:spPr bwMode="auto">
          <a:xfrm flipH="1">
            <a:off x="3575051" y="1630364"/>
            <a:ext cx="792163" cy="1366837"/>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04" name="Rectangle 1">
            <a:extLst>
              <a:ext uri="{FF2B5EF4-FFF2-40B4-BE49-F238E27FC236}">
                <a16:creationId xmlns:a16="http://schemas.microsoft.com/office/drawing/2014/main" id="{5AFFCB0F-E083-59A6-6745-23AB30123784}"/>
              </a:ext>
            </a:extLst>
          </p:cNvPr>
          <p:cNvSpPr>
            <a:spLocks noChangeArrowheads="1"/>
          </p:cNvSpPr>
          <p:nvPr/>
        </p:nvSpPr>
        <p:spPr bwMode="auto">
          <a:xfrm>
            <a:off x="2609850" y="5576888"/>
            <a:ext cx="73088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t>Summary from beam test:</a:t>
            </a:r>
          </a:p>
          <a:p>
            <a:pPr eaLnBrk="1" hangingPunct="1">
              <a:spcBef>
                <a:spcPct val="0"/>
              </a:spcBef>
              <a:buFontTx/>
              <a:buNone/>
            </a:pPr>
            <a:r>
              <a:rPr lang="en-US" altLang="ru-RU" sz="2000"/>
              <a:t>TOF resolution vary from  0.27ns to 0.4ns with mean value is </a:t>
            </a:r>
            <a:r>
              <a:rPr lang="en-US" altLang="ru-RU" sz="2000" b="1">
                <a:solidFill>
                  <a:srgbClr val="FF0000"/>
                </a:solidFill>
              </a:rPr>
              <a:t>0.31ns</a:t>
            </a:r>
            <a:r>
              <a:rPr lang="en-US" altLang="ru-RU" sz="2000"/>
              <a:t> </a:t>
            </a:r>
          </a:p>
          <a:p>
            <a:pPr eaLnBrk="1" hangingPunct="1">
              <a:spcBef>
                <a:spcPct val="0"/>
              </a:spcBef>
              <a:buFontTx/>
              <a:buNone/>
            </a:pPr>
            <a:endParaRPr lang="ru-RU" altLang="ru-RU" sz="1800"/>
          </a:p>
        </p:txBody>
      </p:sp>
      <p:sp>
        <p:nvSpPr>
          <p:cNvPr id="16" name="Striped Right Arrow 15">
            <a:extLst>
              <a:ext uri="{FF2B5EF4-FFF2-40B4-BE49-F238E27FC236}">
                <a16:creationId xmlns:a16="http://schemas.microsoft.com/office/drawing/2014/main" id="{5AE2FB7B-60AA-20BC-9D87-F4FDDE7E59F8}"/>
              </a:ext>
            </a:extLst>
          </p:cNvPr>
          <p:cNvSpPr/>
          <p:nvPr/>
        </p:nvSpPr>
        <p:spPr bwMode="auto">
          <a:xfrm>
            <a:off x="3733801" y="601663"/>
            <a:ext cx="422275" cy="184150"/>
          </a:xfrm>
          <a:prstGeom prst="stripedRightArrow">
            <a:avLst/>
          </a:prstGeom>
          <a:solidFill>
            <a:schemeClr val="accent1"/>
          </a:solidFill>
          <a:ln w="38100" cap="flat" cmpd="sng" algn="ctr">
            <a:solidFill>
              <a:srgbClr val="FF00FF"/>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ru-RU"/>
          </a:p>
        </p:txBody>
      </p:sp>
      <p:sp>
        <p:nvSpPr>
          <p:cNvPr id="4" name="Номер слайда 3">
            <a:extLst>
              <a:ext uri="{FF2B5EF4-FFF2-40B4-BE49-F238E27FC236}">
                <a16:creationId xmlns:a16="http://schemas.microsoft.com/office/drawing/2014/main" id="{355A51DE-4482-3086-BA78-6EEA6CF3AD3D}"/>
              </a:ext>
            </a:extLst>
          </p:cNvPr>
          <p:cNvSpPr>
            <a:spLocks noGrp="1"/>
          </p:cNvSpPr>
          <p:nvPr>
            <p:ph type="sldNum" sz="quarter" idx="12"/>
          </p:nvPr>
        </p:nvSpPr>
        <p:spPr/>
        <p:txBody>
          <a:bodyPr/>
          <a:lstStyle/>
          <a:p>
            <a:fld id="{D1768A84-9153-4943-86DA-3818C6B85424}" type="slidenum">
              <a:rPr lang="en-US" altLang="ru-RU" smtClean="0"/>
              <a:pPr/>
              <a:t>35</a:t>
            </a:fld>
            <a:endParaRPr lang="en-US"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6369ACEE-EFE0-A2F2-160D-ECE2AEF1C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654176"/>
            <a:ext cx="2952750"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2">
            <a:extLst>
              <a:ext uri="{FF2B5EF4-FFF2-40B4-BE49-F238E27FC236}">
                <a16:creationId xmlns:a16="http://schemas.microsoft.com/office/drawing/2014/main" id="{B2CC8A73-21D8-6226-B59A-D6BFCB174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557339"/>
            <a:ext cx="3498850" cy="514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Rectangle 1">
            <a:extLst>
              <a:ext uri="{FF2B5EF4-FFF2-40B4-BE49-F238E27FC236}">
                <a16:creationId xmlns:a16="http://schemas.microsoft.com/office/drawing/2014/main" id="{B3DB583C-E565-26B1-73DD-7B384CCA36AF}"/>
              </a:ext>
            </a:extLst>
          </p:cNvPr>
          <p:cNvSpPr>
            <a:spLocks noChangeArrowheads="1"/>
          </p:cNvSpPr>
          <p:nvPr/>
        </p:nvSpPr>
        <p:spPr bwMode="auto">
          <a:xfrm>
            <a:off x="1919288" y="260350"/>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a:t>The design of the multilayer neutron detector has been modified, the counters are being assembled. </a:t>
            </a:r>
            <a:endParaRPr lang="ru-RU" altLang="ru-RU" sz="2400"/>
          </a:p>
        </p:txBody>
      </p:sp>
      <p:sp>
        <p:nvSpPr>
          <p:cNvPr id="34821" name="Rectangle 1">
            <a:extLst>
              <a:ext uri="{FF2B5EF4-FFF2-40B4-BE49-F238E27FC236}">
                <a16:creationId xmlns:a16="http://schemas.microsoft.com/office/drawing/2014/main" id="{A7DA41F3-9182-E5D1-6669-BCB4D9F183D6}"/>
              </a:ext>
            </a:extLst>
          </p:cNvPr>
          <p:cNvSpPr>
            <a:spLocks noChangeArrowheads="1"/>
          </p:cNvSpPr>
          <p:nvPr/>
        </p:nvSpPr>
        <p:spPr bwMode="auto">
          <a:xfrm>
            <a:off x="4943475" y="1700214"/>
            <a:ext cx="15128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ru-RU" sz="2400">
                <a:solidFill>
                  <a:srgbClr val="000000"/>
                </a:solidFill>
              </a:rPr>
              <a:t>TOF resolution </a:t>
            </a:r>
          </a:p>
          <a:p>
            <a:pPr algn="ctr" eaLnBrk="1" hangingPunct="1"/>
            <a:r>
              <a:rPr lang="en-US" altLang="ru-RU" sz="2400">
                <a:solidFill>
                  <a:srgbClr val="000000"/>
                </a:solidFill>
              </a:rPr>
              <a:t>is around </a:t>
            </a:r>
          </a:p>
          <a:p>
            <a:pPr algn="ctr" eaLnBrk="1" hangingPunct="1"/>
            <a:r>
              <a:rPr lang="en-US" altLang="ru-RU" sz="2400" b="1">
                <a:solidFill>
                  <a:srgbClr val="FF0000"/>
                </a:solidFill>
              </a:rPr>
              <a:t>0.2 ns</a:t>
            </a:r>
            <a:r>
              <a:rPr lang="en-US" altLang="ru-RU" sz="2400">
                <a:solidFill>
                  <a:srgbClr val="000000"/>
                </a:solidFill>
              </a:rPr>
              <a:t> </a:t>
            </a:r>
          </a:p>
        </p:txBody>
      </p:sp>
      <p:sp>
        <p:nvSpPr>
          <p:cNvPr id="34822" name="TextBox 2">
            <a:extLst>
              <a:ext uri="{FF2B5EF4-FFF2-40B4-BE49-F238E27FC236}">
                <a16:creationId xmlns:a16="http://schemas.microsoft.com/office/drawing/2014/main" id="{0E157CCC-9D7D-B4A9-D4ED-BEEA4F7876B6}"/>
              </a:ext>
            </a:extLst>
          </p:cNvPr>
          <p:cNvSpPr txBox="1">
            <a:spLocks noChangeArrowheads="1"/>
          </p:cNvSpPr>
          <p:nvPr/>
        </p:nvSpPr>
        <p:spPr bwMode="auto">
          <a:xfrm>
            <a:off x="2747964" y="1131889"/>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ru-RU" sz="2800" b="1">
                <a:solidFill>
                  <a:srgbClr val="FF0000"/>
                </a:solidFill>
                <a:latin typeface="Swis721 BlkEx BT" pitchFamily="34" charset="0"/>
              </a:rPr>
              <a:t>M4</a:t>
            </a:r>
            <a:endParaRPr lang="ru-RU" altLang="ru-RU" sz="2800" b="1">
              <a:solidFill>
                <a:srgbClr val="FF0000"/>
              </a:solidFill>
            </a:endParaRPr>
          </a:p>
        </p:txBody>
      </p:sp>
      <p:sp>
        <p:nvSpPr>
          <p:cNvPr id="34823" name="TextBox 6">
            <a:extLst>
              <a:ext uri="{FF2B5EF4-FFF2-40B4-BE49-F238E27FC236}">
                <a16:creationId xmlns:a16="http://schemas.microsoft.com/office/drawing/2014/main" id="{1A1E34EC-B772-8F45-691A-43B6E83C9357}"/>
              </a:ext>
            </a:extLst>
          </p:cNvPr>
          <p:cNvSpPr txBox="1">
            <a:spLocks noChangeArrowheads="1"/>
          </p:cNvSpPr>
          <p:nvPr/>
        </p:nvSpPr>
        <p:spPr bwMode="auto">
          <a:xfrm>
            <a:off x="8040689" y="993775"/>
            <a:ext cx="1150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Times New Roman" panose="02020603050405020304" pitchFamily="18" charset="0"/>
                <a:cs typeface="Arial" panose="020B0604020202020204" pitchFamily="34" charset="0"/>
              </a:defRPr>
            </a:lvl1pPr>
            <a:lvl2pPr marL="742950" indent="-285750" eaLnBrk="0" hangingPunct="0">
              <a:defRPr sz="1000">
                <a:solidFill>
                  <a:schemeClr val="tx1"/>
                </a:solidFill>
                <a:latin typeface="Times New Roman" panose="02020603050405020304" pitchFamily="18" charset="0"/>
                <a:cs typeface="Arial" panose="020B0604020202020204" pitchFamily="34" charset="0"/>
              </a:defRPr>
            </a:lvl2pPr>
            <a:lvl3pPr marL="1143000" indent="-228600" eaLnBrk="0" hangingPunct="0">
              <a:defRPr sz="1000">
                <a:solidFill>
                  <a:schemeClr val="tx1"/>
                </a:solidFill>
                <a:latin typeface="Times New Roman" panose="02020603050405020304" pitchFamily="18" charset="0"/>
                <a:cs typeface="Arial" panose="020B0604020202020204" pitchFamily="34" charset="0"/>
              </a:defRPr>
            </a:lvl3pPr>
            <a:lvl4pPr marL="1600200" indent="-228600" eaLnBrk="0" hangingPunct="0">
              <a:defRPr sz="1000">
                <a:solidFill>
                  <a:schemeClr val="tx1"/>
                </a:solidFill>
                <a:latin typeface="Times New Roman" panose="02020603050405020304" pitchFamily="18" charset="0"/>
                <a:cs typeface="Arial" panose="020B0604020202020204" pitchFamily="34" charset="0"/>
              </a:defRPr>
            </a:lvl4pPr>
            <a:lvl5pPr marL="2057400" indent="-228600" eaLnBrk="0" hangingPunct="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ru-RU" sz="2800" b="1">
                <a:solidFill>
                  <a:srgbClr val="FF0000"/>
                </a:solidFill>
                <a:latin typeface="Swis721 BlkEx BT" pitchFamily="34" charset="0"/>
              </a:rPr>
              <a:t>K4</a:t>
            </a:r>
            <a:endParaRPr lang="ru-RU" altLang="ru-RU" sz="2800" b="1">
              <a:solidFill>
                <a:srgbClr val="FF0000"/>
              </a:solidFill>
            </a:endParaRPr>
          </a:p>
        </p:txBody>
      </p:sp>
      <p:sp>
        <p:nvSpPr>
          <p:cNvPr id="4" name="Номер слайда 3">
            <a:extLst>
              <a:ext uri="{FF2B5EF4-FFF2-40B4-BE49-F238E27FC236}">
                <a16:creationId xmlns:a16="http://schemas.microsoft.com/office/drawing/2014/main" id="{52B6B696-6DA4-AA73-ED67-FB4B21C99060}"/>
              </a:ext>
            </a:extLst>
          </p:cNvPr>
          <p:cNvSpPr>
            <a:spLocks noGrp="1"/>
          </p:cNvSpPr>
          <p:nvPr>
            <p:ph type="sldNum" sz="quarter" idx="12"/>
          </p:nvPr>
        </p:nvSpPr>
        <p:spPr/>
        <p:txBody>
          <a:bodyPr/>
          <a:lstStyle/>
          <a:p>
            <a:fld id="{D1768A84-9153-4943-86DA-3818C6B85424}" type="slidenum">
              <a:rPr lang="en-US" altLang="ru-RU" smtClean="0"/>
              <a:pPr/>
              <a:t>36</a:t>
            </a:fld>
            <a:endParaRPr lang="en-US" altLang="ru-RU"/>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D3086B64-81F8-A05C-707C-2C7121AC46E2}"/>
              </a:ext>
            </a:extLst>
          </p:cNvPr>
          <p:cNvSpPr>
            <a:spLocks noChangeArrowheads="1"/>
          </p:cNvSpPr>
          <p:nvPr/>
        </p:nvSpPr>
        <p:spPr bwMode="auto">
          <a:xfrm>
            <a:off x="1919288" y="260351"/>
            <a:ext cx="842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a:t>Installation of the neutron arm in the experimental area in 2022.</a:t>
            </a:r>
            <a:endParaRPr lang="ru-RU" altLang="ru-RU" sz="2400"/>
          </a:p>
        </p:txBody>
      </p:sp>
      <p:pic>
        <p:nvPicPr>
          <p:cNvPr id="35843" name="Picture 3">
            <a:extLst>
              <a:ext uri="{FF2B5EF4-FFF2-40B4-BE49-F238E27FC236}">
                <a16:creationId xmlns:a16="http://schemas.microsoft.com/office/drawing/2014/main" id="{BEEBD448-A7BA-604F-C9CA-7D05DEBAB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125539"/>
            <a:ext cx="4211637" cy="538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a:extLst>
              <a:ext uri="{FF2B5EF4-FFF2-40B4-BE49-F238E27FC236}">
                <a16:creationId xmlns:a16="http://schemas.microsoft.com/office/drawing/2014/main" id="{0BE7EF5A-12A9-F7FE-01B1-5B9CB2D09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1131889"/>
            <a:ext cx="3478212" cy="534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a:extLst>
              <a:ext uri="{FF2B5EF4-FFF2-40B4-BE49-F238E27FC236}">
                <a16:creationId xmlns:a16="http://schemas.microsoft.com/office/drawing/2014/main" id="{11AA8C01-B41F-6DFC-9B64-2AF56D76A4A6}"/>
              </a:ext>
            </a:extLst>
          </p:cNvPr>
          <p:cNvSpPr>
            <a:spLocks noGrp="1"/>
          </p:cNvSpPr>
          <p:nvPr>
            <p:ph type="sldNum" sz="quarter" idx="12"/>
          </p:nvPr>
        </p:nvSpPr>
        <p:spPr/>
        <p:txBody>
          <a:bodyPr/>
          <a:lstStyle/>
          <a:p>
            <a:fld id="{D1768A84-9153-4943-86DA-3818C6B85424}" type="slidenum">
              <a:rPr lang="en-US" altLang="ru-RU" smtClean="0"/>
              <a:pPr/>
              <a:t>37</a:t>
            </a:fld>
            <a:endParaRPr lang="en-US" altLang="ru-RU"/>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l1">
            <a:extLst>
              <a:ext uri="{FF2B5EF4-FFF2-40B4-BE49-F238E27FC236}">
                <a16:creationId xmlns:a16="http://schemas.microsoft.com/office/drawing/2014/main" id="{D6ADD2A1-EAF3-792C-66CE-AFDE58320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5763"/>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6">
            <a:extLst>
              <a:ext uri="{FF2B5EF4-FFF2-40B4-BE49-F238E27FC236}">
                <a16:creationId xmlns:a16="http://schemas.microsoft.com/office/drawing/2014/main" id="{D2E0F5D2-37C0-6DB1-88A7-5FD9A03F931E}"/>
              </a:ext>
            </a:extLst>
          </p:cNvPr>
          <p:cNvSpPr>
            <a:spLocks noChangeArrowheads="1"/>
          </p:cNvSpPr>
          <p:nvPr/>
        </p:nvSpPr>
        <p:spPr bwMode="auto">
          <a:xfrm>
            <a:off x="1703388" y="620713"/>
            <a:ext cx="8659812"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ru-RU" sz="1800">
                <a:solidFill>
                  <a:srgbClr val="000000"/>
                </a:solidFill>
              </a:rPr>
              <a:t>	The data acquisition system is built on the VME platform</a:t>
            </a:r>
            <a:r>
              <a:rPr lang="ru-RU" altLang="ru-RU" sz="1800">
                <a:solidFill>
                  <a:srgbClr val="000000"/>
                </a:solidFill>
              </a:rPr>
              <a:t> </a:t>
            </a:r>
            <a:r>
              <a:rPr lang="en-US" altLang="ru-RU" sz="1800">
                <a:solidFill>
                  <a:srgbClr val="000000"/>
                </a:solidFill>
              </a:rPr>
              <a:t>and includes a set of modules serving experimental setup. Basis of DAQ is VME modules , which are produced in VBLHEP JINR.</a:t>
            </a:r>
            <a:r>
              <a:rPr lang="ru-RU" altLang="ru-RU" sz="1800">
                <a:solidFill>
                  <a:srgbClr val="000000"/>
                </a:solidFill>
              </a:rPr>
              <a:t>   DAQ </a:t>
            </a:r>
            <a:r>
              <a:rPr lang="en-US" altLang="ru-RU" sz="1800">
                <a:solidFill>
                  <a:srgbClr val="000000"/>
                </a:solidFill>
              </a:rPr>
              <a:t>consist of</a:t>
            </a:r>
            <a:r>
              <a:rPr lang="ru-RU" altLang="ru-RU" sz="1800">
                <a:solidFill>
                  <a:srgbClr val="000000"/>
                </a:solidFill>
              </a:rPr>
              <a:t>:</a:t>
            </a:r>
          </a:p>
          <a:p>
            <a:pPr algn="just">
              <a:spcBef>
                <a:spcPct val="0"/>
              </a:spcBef>
              <a:buFontTx/>
              <a:buNone/>
            </a:pPr>
            <a:r>
              <a:rPr lang="ru-RU" altLang="ru-RU" sz="1800">
                <a:solidFill>
                  <a:srgbClr val="000000"/>
                </a:solidFill>
              </a:rPr>
              <a:t>FVME –  VME </a:t>
            </a:r>
            <a:r>
              <a:rPr lang="en-US" altLang="ru-RU" sz="1800">
                <a:solidFill>
                  <a:srgbClr val="000000"/>
                </a:solidFill>
              </a:rPr>
              <a:t>crate controller</a:t>
            </a:r>
            <a:r>
              <a:rPr lang="ru-RU" altLang="ru-RU" sz="1800">
                <a:solidFill>
                  <a:srgbClr val="000000"/>
                </a:solidFill>
              </a:rPr>
              <a:t>;</a:t>
            </a:r>
          </a:p>
          <a:p>
            <a:pPr algn="just">
              <a:spcBef>
                <a:spcPct val="0"/>
              </a:spcBef>
              <a:buFontTx/>
              <a:buNone/>
            </a:pPr>
            <a:r>
              <a:rPr lang="ru-RU" altLang="ru-RU" sz="1800">
                <a:solidFill>
                  <a:srgbClr val="000000"/>
                </a:solidFill>
              </a:rPr>
              <a:t>FVME2TM – </a:t>
            </a:r>
            <a:r>
              <a:rPr lang="en-US" altLang="ru-RU" sz="1800">
                <a:solidFill>
                  <a:srgbClr val="000000"/>
                </a:solidFill>
              </a:rPr>
              <a:t>trigger module</a:t>
            </a:r>
            <a:r>
              <a:rPr lang="ru-RU" altLang="ru-RU" sz="1800">
                <a:solidFill>
                  <a:srgbClr val="000000"/>
                </a:solidFill>
              </a:rPr>
              <a:t>;</a:t>
            </a:r>
          </a:p>
          <a:p>
            <a:pPr algn="just">
              <a:spcBef>
                <a:spcPct val="0"/>
              </a:spcBef>
              <a:buFontTx/>
              <a:buNone/>
            </a:pPr>
            <a:r>
              <a:rPr lang="ru-RU" altLang="ru-RU" sz="1800">
                <a:solidFill>
                  <a:srgbClr val="000000"/>
                </a:solidFill>
              </a:rPr>
              <a:t>TQDC-16 - </a:t>
            </a:r>
            <a:r>
              <a:rPr lang="en-US" altLang="ru-RU" sz="1800">
                <a:solidFill>
                  <a:srgbClr val="000000"/>
                </a:solidFill>
              </a:rPr>
              <a:t>16-channel converter of time and  charge, the total number – 64 channels</a:t>
            </a:r>
            <a:r>
              <a:rPr lang="ru-RU" altLang="ru-RU" sz="1800">
                <a:solidFill>
                  <a:srgbClr val="000000"/>
                </a:solidFill>
              </a:rPr>
              <a:t>;</a:t>
            </a:r>
          </a:p>
          <a:p>
            <a:pPr algn="just">
              <a:spcBef>
                <a:spcPct val="0"/>
              </a:spcBef>
              <a:buFontTx/>
              <a:buNone/>
            </a:pPr>
            <a:r>
              <a:rPr lang="ru-RU" altLang="ru-RU" sz="1800">
                <a:solidFill>
                  <a:srgbClr val="000000"/>
                </a:solidFill>
              </a:rPr>
              <a:t>TDC64V -</a:t>
            </a:r>
            <a:r>
              <a:rPr lang="en-US" altLang="ru-RU" sz="1800">
                <a:solidFill>
                  <a:srgbClr val="000000"/>
                </a:solidFill>
              </a:rPr>
              <a:t> 64-channel TDC with a resolution of 100ps, total - 128 channels</a:t>
            </a:r>
            <a:r>
              <a:rPr lang="ru-RU" altLang="ru-RU" sz="1800">
                <a:solidFill>
                  <a:srgbClr val="000000"/>
                </a:solidFill>
              </a:rPr>
              <a:t>;</a:t>
            </a:r>
          </a:p>
        </p:txBody>
      </p:sp>
      <p:sp>
        <p:nvSpPr>
          <p:cNvPr id="36868" name="TextBox 1">
            <a:extLst>
              <a:ext uri="{FF2B5EF4-FFF2-40B4-BE49-F238E27FC236}">
                <a16:creationId xmlns:a16="http://schemas.microsoft.com/office/drawing/2014/main" id="{C0E68ECB-7221-8623-2EC4-DA01CD222C24}"/>
              </a:ext>
            </a:extLst>
          </p:cNvPr>
          <p:cNvSpPr txBox="1">
            <a:spLocks noChangeArrowheads="1"/>
          </p:cNvSpPr>
          <p:nvPr/>
        </p:nvSpPr>
        <p:spPr bwMode="auto">
          <a:xfrm>
            <a:off x="1581150" y="-14288"/>
            <a:ext cx="75565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000" b="1">
                <a:solidFill>
                  <a:srgbClr val="000000"/>
                </a:solidFill>
              </a:rPr>
              <a:t>DAQ</a:t>
            </a:r>
          </a:p>
        </p:txBody>
      </p:sp>
      <p:pic>
        <p:nvPicPr>
          <p:cNvPr id="36869" name="Picture 12">
            <a:extLst>
              <a:ext uri="{FF2B5EF4-FFF2-40B4-BE49-F238E27FC236}">
                <a16:creationId xmlns:a16="http://schemas.microsoft.com/office/drawing/2014/main" id="{A19400E3-FD32-371F-AFBF-DA3339438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3068638"/>
            <a:ext cx="5830888" cy="357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a:extLst>
              <a:ext uri="{FF2B5EF4-FFF2-40B4-BE49-F238E27FC236}">
                <a16:creationId xmlns:a16="http://schemas.microsoft.com/office/drawing/2014/main" id="{E770361C-BA4C-9548-DB58-909764DCF0FD}"/>
              </a:ext>
            </a:extLst>
          </p:cNvPr>
          <p:cNvSpPr>
            <a:spLocks noGrp="1"/>
          </p:cNvSpPr>
          <p:nvPr>
            <p:ph type="sldNum" sz="quarter" idx="12"/>
          </p:nvPr>
        </p:nvSpPr>
        <p:spPr/>
        <p:txBody>
          <a:bodyPr/>
          <a:lstStyle/>
          <a:p>
            <a:fld id="{5B33B3C5-1D98-4161-ACF1-B1023B34935D}" type="slidenum">
              <a:rPr lang="en-US" altLang="ru-RU" smtClean="0"/>
              <a:pPr/>
              <a:t>38</a:t>
            </a:fld>
            <a:endParaRPr lang="en-US" altLang="ru-R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l1">
            <a:extLst>
              <a:ext uri="{FF2B5EF4-FFF2-40B4-BE49-F238E27FC236}">
                <a16:creationId xmlns:a16="http://schemas.microsoft.com/office/drawing/2014/main" id="{0A8961D1-FA20-9368-A90C-F33A170B5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l1">
            <a:extLst>
              <a:ext uri="{FF2B5EF4-FFF2-40B4-BE49-F238E27FC236}">
                <a16:creationId xmlns:a16="http://schemas.microsoft.com/office/drawing/2014/main" id="{6A181B4E-FC39-F0CA-DAFD-86E93584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1">
            <a:extLst>
              <a:ext uri="{FF2B5EF4-FFF2-40B4-BE49-F238E27FC236}">
                <a16:creationId xmlns:a16="http://schemas.microsoft.com/office/drawing/2014/main" id="{EB821798-7E72-16F1-7FDD-237D4C40F5DE}"/>
              </a:ext>
            </a:extLst>
          </p:cNvPr>
          <p:cNvSpPr>
            <a:spLocks noChangeArrowheads="1"/>
          </p:cNvSpPr>
          <p:nvPr/>
        </p:nvSpPr>
        <p:spPr bwMode="auto">
          <a:xfrm>
            <a:off x="4384675" y="381001"/>
            <a:ext cx="3119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400" b="1" baseline="30000"/>
              <a:t>13</a:t>
            </a:r>
            <a:r>
              <a:rPr lang="ru-RU" altLang="ru-RU" sz="2400" b="1"/>
              <a:t>C</a:t>
            </a:r>
            <a:r>
              <a:rPr lang="en-US" altLang="ru-RU" sz="2400" b="1"/>
              <a:t> target preparation</a:t>
            </a:r>
            <a:endParaRPr lang="ru-RU" altLang="ru-RU" sz="2400"/>
          </a:p>
        </p:txBody>
      </p:sp>
      <p:sp>
        <p:nvSpPr>
          <p:cNvPr id="37894" name="Rectangle 2">
            <a:extLst>
              <a:ext uri="{FF2B5EF4-FFF2-40B4-BE49-F238E27FC236}">
                <a16:creationId xmlns:a16="http://schemas.microsoft.com/office/drawing/2014/main" id="{60D197B3-519B-18DD-F50A-4F065E455D43}"/>
              </a:ext>
            </a:extLst>
          </p:cNvPr>
          <p:cNvSpPr>
            <a:spLocks noChangeArrowheads="1"/>
          </p:cNvSpPr>
          <p:nvPr/>
        </p:nvSpPr>
        <p:spPr bwMode="auto">
          <a:xfrm>
            <a:off x="3575050" y="823913"/>
            <a:ext cx="443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t>Carbon synthesized by pulsed-arc plasma</a:t>
            </a:r>
            <a:endParaRPr lang="ru-RU" altLang="ru-RU" sz="2000"/>
          </a:p>
        </p:txBody>
      </p:sp>
      <p:pic>
        <p:nvPicPr>
          <p:cNvPr id="37895" name="Рисунок 5">
            <a:extLst>
              <a:ext uri="{FF2B5EF4-FFF2-40B4-BE49-F238E27FC236}">
                <a16:creationId xmlns:a16="http://schemas.microsoft.com/office/drawing/2014/main" id="{4C09E6E2-13EE-A7B4-87FB-027B6A820A93}"/>
              </a:ext>
            </a:extLst>
          </p:cNvPr>
          <p:cNvPicPr>
            <a:picLocks noChangeAspect="1"/>
          </p:cNvPicPr>
          <p:nvPr/>
        </p:nvPicPr>
        <p:blipFill>
          <a:blip r:embed="rId3">
            <a:extLst>
              <a:ext uri="{28A0092B-C50C-407E-A947-70E740481C1C}">
                <a14:useLocalDpi xmlns:a14="http://schemas.microsoft.com/office/drawing/2010/main" val="0"/>
              </a:ext>
            </a:extLst>
          </a:blip>
          <a:srcRect t="15260" b="21445"/>
          <a:stretch>
            <a:fillRect/>
          </a:stretch>
        </p:blipFill>
        <p:spPr bwMode="auto">
          <a:xfrm>
            <a:off x="1828801" y="1906589"/>
            <a:ext cx="316547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3">
            <a:extLst>
              <a:ext uri="{FF2B5EF4-FFF2-40B4-BE49-F238E27FC236}">
                <a16:creationId xmlns:a16="http://schemas.microsoft.com/office/drawing/2014/main" id="{37521124-732E-A5E3-BA77-37C6D4AEC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4" y="2066926"/>
            <a:ext cx="359727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7" name="Рисунок 5">
            <a:extLst>
              <a:ext uri="{FF2B5EF4-FFF2-40B4-BE49-F238E27FC236}">
                <a16:creationId xmlns:a16="http://schemas.microsoft.com/office/drawing/2014/main" id="{64F12FCA-1153-8402-D0A0-980EE25DD1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3833813"/>
            <a:ext cx="4597400" cy="224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8" name="Rectangle 3">
            <a:extLst>
              <a:ext uri="{FF2B5EF4-FFF2-40B4-BE49-F238E27FC236}">
                <a16:creationId xmlns:a16="http://schemas.microsoft.com/office/drawing/2014/main" id="{1BB22607-C0BC-C727-7BDA-39B72BD98E5B}"/>
              </a:ext>
            </a:extLst>
          </p:cNvPr>
          <p:cNvSpPr>
            <a:spLocks noChangeArrowheads="1"/>
          </p:cNvSpPr>
          <p:nvPr/>
        </p:nvSpPr>
        <p:spPr bwMode="auto">
          <a:xfrm>
            <a:off x="5270501" y="1341439"/>
            <a:ext cx="5218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t>The results of carbon deposition on the substrate </a:t>
            </a:r>
            <a:endParaRPr lang="ru-RU" altLang="ru-RU" sz="2000"/>
          </a:p>
          <a:p>
            <a:pPr eaLnBrk="1" hangingPunct="1">
              <a:spcBef>
                <a:spcPct val="0"/>
              </a:spcBef>
              <a:buFontTx/>
              <a:buNone/>
            </a:pPr>
            <a:r>
              <a:rPr lang="en-US" altLang="ru-RU" sz="2000"/>
              <a:t>during plasma destruction of butane.</a:t>
            </a:r>
            <a:endParaRPr lang="ru-RU" altLang="ru-RU" sz="2000"/>
          </a:p>
        </p:txBody>
      </p:sp>
      <p:sp>
        <p:nvSpPr>
          <p:cNvPr id="2" name="Rectangle 1">
            <a:extLst>
              <a:ext uri="{FF2B5EF4-FFF2-40B4-BE49-F238E27FC236}">
                <a16:creationId xmlns:a16="http://schemas.microsoft.com/office/drawing/2014/main" id="{A637AE21-438F-EEF3-795C-70EBD2C2A369}"/>
              </a:ext>
            </a:extLst>
          </p:cNvPr>
          <p:cNvSpPr/>
          <p:nvPr/>
        </p:nvSpPr>
        <p:spPr>
          <a:xfrm>
            <a:off x="8550275" y="3949700"/>
            <a:ext cx="1377950" cy="254000"/>
          </a:xfrm>
          <a:prstGeom prst="rect">
            <a:avLst/>
          </a:prstGeom>
        </p:spPr>
        <p:txBody>
          <a:bodyPr wrap="none">
            <a:spAutoFit/>
          </a:bodyPr>
          <a:lstStyle/>
          <a:p>
            <a:pPr>
              <a:defRPr/>
            </a:pPr>
            <a:r>
              <a:rPr lang="en-US" sz="1050" b="1" dirty="0"/>
              <a:t>Raman spectroscopy</a:t>
            </a:r>
            <a:endParaRPr lang="ru-RU" sz="1050" b="1" dirty="0"/>
          </a:p>
        </p:txBody>
      </p:sp>
      <p:sp>
        <p:nvSpPr>
          <p:cNvPr id="5" name="Номер слайда 4">
            <a:extLst>
              <a:ext uri="{FF2B5EF4-FFF2-40B4-BE49-F238E27FC236}">
                <a16:creationId xmlns:a16="http://schemas.microsoft.com/office/drawing/2014/main" id="{37008C2A-F2FE-B45A-619C-FFCBE44C6FAD}"/>
              </a:ext>
            </a:extLst>
          </p:cNvPr>
          <p:cNvSpPr>
            <a:spLocks noGrp="1"/>
          </p:cNvSpPr>
          <p:nvPr>
            <p:ph type="sldNum" sz="quarter" idx="12"/>
          </p:nvPr>
        </p:nvSpPr>
        <p:spPr/>
        <p:txBody>
          <a:bodyPr/>
          <a:lstStyle/>
          <a:p>
            <a:fld id="{5B33B3C5-1D98-4161-ACF1-B1023B34935D}" type="slidenum">
              <a:rPr lang="en-US" altLang="ru-RU" smtClean="0"/>
              <a:pPr/>
              <a:t>39</a:t>
            </a:fld>
            <a:endParaRPr lang="en-US" altLang="ru-R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E:\home\afanasev\ptwo\art\tmp\l1.gif">
            <a:extLst>
              <a:ext uri="{FF2B5EF4-FFF2-40B4-BE49-F238E27FC236}">
                <a16:creationId xmlns:a16="http://schemas.microsoft.com/office/drawing/2014/main" id="{6515EB12-2133-F1EE-43F1-6ECEB487B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8576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a:extLst>
              <a:ext uri="{FF2B5EF4-FFF2-40B4-BE49-F238E27FC236}">
                <a16:creationId xmlns:a16="http://schemas.microsoft.com/office/drawing/2014/main" id="{AA8F4AB5-55EA-D5D3-C5AD-80868D6017E3}"/>
              </a:ext>
            </a:extLst>
          </p:cNvPr>
          <p:cNvSpPr txBox="1">
            <a:spLocks noChangeArrowheads="1"/>
          </p:cNvSpPr>
          <p:nvPr/>
        </p:nvSpPr>
        <p:spPr bwMode="auto">
          <a:xfrm>
            <a:off x="1905000" y="1"/>
            <a:ext cx="26543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a:t>Physics motivation</a:t>
            </a:r>
            <a:endParaRPr lang="ru-RU" altLang="ru-RU" sz="2400"/>
          </a:p>
        </p:txBody>
      </p:sp>
      <p:sp>
        <p:nvSpPr>
          <p:cNvPr id="5124" name="Rectangle 1">
            <a:extLst>
              <a:ext uri="{FF2B5EF4-FFF2-40B4-BE49-F238E27FC236}">
                <a16:creationId xmlns:a16="http://schemas.microsoft.com/office/drawing/2014/main" id="{2916117A-56C4-B22F-EA3D-F80DB3995853}"/>
              </a:ext>
            </a:extLst>
          </p:cNvPr>
          <p:cNvSpPr>
            <a:spLocks noChangeArrowheads="1"/>
          </p:cNvSpPr>
          <p:nvPr/>
        </p:nvSpPr>
        <p:spPr bwMode="auto">
          <a:xfrm>
            <a:off x="152400" y="590550"/>
            <a:ext cx="11811000" cy="583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ru-RU" sz="2400" dirty="0"/>
              <a:t>    The discovery of η-mesic bound systems give unique possibility for better investigation of the elementary meson-nucleon interaction in nuclear medium for low energy region. It would provide information: </a:t>
            </a:r>
          </a:p>
          <a:p>
            <a:r>
              <a:rPr lang="en-US" altLang="ru-RU" sz="2400" dirty="0"/>
              <a:t> about nucleon N*(1535) resonance </a:t>
            </a:r>
            <a:r>
              <a:rPr lang="en-US" altLang="ru-RU" sz="1800" b="1" i="1" dirty="0"/>
              <a:t>[ D. </a:t>
            </a:r>
            <a:r>
              <a:rPr lang="en-US" altLang="ru-RU" sz="1800" b="1" i="1" dirty="0" err="1"/>
              <a:t>Jido</a:t>
            </a:r>
            <a:r>
              <a:rPr lang="en-US" altLang="ru-RU" sz="1800" b="1" i="1" dirty="0"/>
              <a:t>, H. </a:t>
            </a:r>
            <a:r>
              <a:rPr lang="en-US" altLang="ru-RU" sz="1800" b="1" i="1" dirty="0" err="1"/>
              <a:t>Nagahiro</a:t>
            </a:r>
            <a:r>
              <a:rPr lang="en-US" altLang="ru-RU" sz="1800" b="1" i="1" dirty="0"/>
              <a:t>, S. </a:t>
            </a:r>
            <a:r>
              <a:rPr lang="en-US" altLang="ru-RU" sz="1800" b="1" i="1" dirty="0" err="1"/>
              <a:t>Hirenzaki</a:t>
            </a:r>
            <a:r>
              <a:rPr lang="en-US" altLang="ru-RU" sz="1800" b="1" i="1" dirty="0"/>
              <a:t>, Phys. Rev. C 66, p. 045202 (2002).], </a:t>
            </a:r>
          </a:p>
          <a:p>
            <a:r>
              <a:rPr lang="en-US" altLang="ru-RU" sz="2400" dirty="0"/>
              <a:t> about properties of η meson in nuclear medium</a:t>
            </a:r>
            <a:r>
              <a:rPr lang="en-US" altLang="ru-RU" sz="2000" b="1" i="1" dirty="0"/>
              <a:t> </a:t>
            </a:r>
            <a:r>
              <a:rPr lang="en-US" altLang="ru-RU" sz="1800" b="1" i="1" dirty="0"/>
              <a:t>[ T. Inoue, E. </a:t>
            </a:r>
            <a:r>
              <a:rPr lang="en-US" altLang="ru-RU" sz="1800" b="1" i="1" dirty="0" err="1"/>
              <a:t>Oset</a:t>
            </a:r>
            <a:r>
              <a:rPr lang="en-US" altLang="ru-RU" sz="1800" b="1" i="1" dirty="0"/>
              <a:t>, </a:t>
            </a:r>
            <a:r>
              <a:rPr lang="en-US" altLang="ru-RU" sz="1800" b="1" i="1" dirty="0" err="1"/>
              <a:t>Nucl</a:t>
            </a:r>
            <a:r>
              <a:rPr lang="en-US" altLang="ru-RU" sz="1800" b="1" i="1" dirty="0"/>
              <a:t>. Phys. A 710, 354–370 (2002).] </a:t>
            </a:r>
          </a:p>
          <a:p>
            <a:r>
              <a:rPr lang="en-US" altLang="ru-RU" sz="2400" dirty="0"/>
              <a:t> as well as about the η and η` meson structure </a:t>
            </a:r>
            <a:r>
              <a:rPr lang="en-US" altLang="ru-RU" sz="1800" b="1" i="1" dirty="0"/>
              <a:t>[ S. D. Bass, A. W. Thomas, Acta Phys. </a:t>
            </a:r>
            <a:r>
              <a:rPr lang="en-US" altLang="ru-RU" sz="1800" b="1" i="1" dirty="0" err="1"/>
              <a:t>Polon</a:t>
            </a:r>
            <a:r>
              <a:rPr lang="en-US" altLang="ru-RU" sz="1800" b="1" i="1" dirty="0"/>
              <a:t>. B 45, 627–638 (2014).].</a:t>
            </a:r>
          </a:p>
          <a:p>
            <a:r>
              <a:rPr lang="en-US" altLang="ru-RU" sz="2400" dirty="0"/>
              <a:t> mass difference between the nucleon and the N∗(1535) in a nuclear medium </a:t>
            </a:r>
            <a:r>
              <a:rPr lang="en-US" altLang="ru-RU" sz="2000" b="1" i="1" dirty="0"/>
              <a:t>[</a:t>
            </a:r>
            <a:r>
              <a:rPr lang="en-US" altLang="ru-RU" sz="1800" b="1" i="1" dirty="0"/>
              <a:t>S. </a:t>
            </a:r>
            <a:r>
              <a:rPr lang="en-US" altLang="ru-RU" sz="1800" b="1" i="1" dirty="0" err="1"/>
              <a:t>Hirenzaki</a:t>
            </a:r>
            <a:r>
              <a:rPr lang="en-US" altLang="ru-RU" sz="1800" b="1" i="1" dirty="0"/>
              <a:t> and H. </a:t>
            </a:r>
            <a:r>
              <a:rPr lang="en-US" altLang="ru-RU" sz="1800" b="1" i="1" dirty="0" err="1"/>
              <a:t>Nagahiro</a:t>
            </a:r>
            <a:r>
              <a:rPr lang="en-US" altLang="ru-RU" sz="1800" b="1" i="1" dirty="0"/>
              <a:t>, Acta Phys. Pol. B 45, 619 (2014).]</a:t>
            </a:r>
            <a:endParaRPr lang="ru-RU" altLang="ru-RU" sz="1800" b="1" i="1" dirty="0"/>
          </a:p>
          <a:p>
            <a:r>
              <a:rPr lang="en-US" altLang="ru-RU" sz="2400" dirty="0"/>
              <a:t> The </a:t>
            </a:r>
            <a:r>
              <a:rPr lang="ru-RU" altLang="ru-RU" sz="2400" dirty="0"/>
              <a:t>η </a:t>
            </a:r>
            <a:r>
              <a:rPr lang="en-US" altLang="ru-RU" sz="2400" dirty="0"/>
              <a:t>bound states in nuclei are sensitive to the singlet component in </a:t>
            </a:r>
            <a:r>
              <a:rPr lang="ru-RU" altLang="ru-RU" sz="2400" dirty="0"/>
              <a:t>η </a:t>
            </a:r>
            <a:r>
              <a:rPr lang="en-US" altLang="ru-RU" sz="2400" dirty="0"/>
              <a:t>and can be used as a probe of flavor-singlet dynamics</a:t>
            </a:r>
            <a:r>
              <a:rPr lang="en-US" altLang="ru-RU" sz="2000" b="1" i="1" dirty="0"/>
              <a:t> </a:t>
            </a:r>
            <a:r>
              <a:rPr lang="en-US" altLang="ru-RU" sz="1800" b="1" i="1" dirty="0"/>
              <a:t>[ S.D. Bass and A.W. Thomas, Phys. Lett. B 634, 368 (2006); Acta Phys. Pol. B 45, 627 (2014).].</a:t>
            </a:r>
            <a:endParaRPr lang="ru-RU" altLang="ru-RU" sz="1800" b="1" i="1" dirty="0"/>
          </a:p>
          <a:p>
            <a:r>
              <a:rPr lang="ru-RU" altLang="ru-RU" sz="2400" dirty="0"/>
              <a:t> </a:t>
            </a:r>
            <a:r>
              <a:rPr lang="en-US" altLang="ru-RU" sz="2400" dirty="0"/>
              <a:t>in general for studies of the chiral and</a:t>
            </a:r>
            <a:r>
              <a:rPr lang="ru-RU" altLang="ru-RU" sz="2400" dirty="0"/>
              <a:t> </a:t>
            </a:r>
            <a:r>
              <a:rPr lang="en-US" altLang="ru-RU" sz="2400" dirty="0"/>
              <a:t>axial U(1) symmetry breaking in low energy QCD</a:t>
            </a:r>
            <a:endParaRPr lang="ru-RU" altLang="ru-RU" sz="2400" dirty="0"/>
          </a:p>
          <a:p>
            <a:pPr>
              <a:buNone/>
            </a:pPr>
            <a:r>
              <a:rPr lang="en-US" sz="1800" b="1" i="1" u="none" strike="noStrike" baseline="0" dirty="0">
                <a:latin typeface="Times New Roman" panose="02020603050405020304" pitchFamily="18" charset="0"/>
              </a:rPr>
              <a:t>[S. D. Bass, A. W. Thomas,</a:t>
            </a:r>
            <a:r>
              <a:rPr lang="ru-RU" sz="1800" b="1" i="1" u="none" strike="noStrike" baseline="0" dirty="0">
                <a:latin typeface="Times New Roman" panose="02020603050405020304" pitchFamily="18" charset="0"/>
              </a:rPr>
              <a:t> </a:t>
            </a:r>
            <a:r>
              <a:rPr lang="en-US" sz="1800" b="1" i="1" u="none" strike="noStrike" baseline="0" dirty="0">
                <a:latin typeface="Times New Roman" panose="02020603050405020304" pitchFamily="18" charset="0"/>
              </a:rPr>
              <a:t>Acta Phys. </a:t>
            </a:r>
            <a:r>
              <a:rPr lang="en-US" sz="1800" b="1" i="1" u="none" strike="noStrike" baseline="0" dirty="0" err="1">
                <a:latin typeface="Times New Roman" panose="02020603050405020304" pitchFamily="18" charset="0"/>
              </a:rPr>
              <a:t>Polon</a:t>
            </a:r>
            <a:r>
              <a:rPr lang="en-US" sz="1800" b="1" i="1" u="none" strike="noStrike" baseline="0" dirty="0">
                <a:latin typeface="Times New Roman" panose="02020603050405020304" pitchFamily="18" charset="0"/>
              </a:rPr>
              <a:t>. B45 (2014)</a:t>
            </a:r>
            <a:r>
              <a:rPr lang="en-US" sz="1800" b="1" i="1" dirty="0"/>
              <a:t>], [</a:t>
            </a:r>
            <a:r>
              <a:rPr lang="fr-FR" sz="1800" b="1" i="1" u="none" strike="noStrike" baseline="0" dirty="0">
                <a:latin typeface="Times New Roman" panose="02020603050405020304" pitchFamily="18" charset="0"/>
              </a:rPr>
              <a:t>S. Hirenzaki et al., Acta Phys. Polon. B41, 2211 (2010)],</a:t>
            </a:r>
          </a:p>
          <a:p>
            <a:pPr>
              <a:buNone/>
            </a:pPr>
            <a:r>
              <a:rPr lang="en-US" sz="1800" b="1" i="1" dirty="0"/>
              <a:t>[</a:t>
            </a:r>
            <a:r>
              <a:rPr lang="en-US" sz="1800" b="1" i="1" u="none" strike="noStrike" baseline="0" dirty="0">
                <a:latin typeface="Times New Roman" panose="02020603050405020304" pitchFamily="18" charset="0"/>
              </a:rPr>
              <a:t>S. D. Bass, A. W. Thomas, Phys. Lett. B634, 368 (2006)]</a:t>
            </a:r>
            <a:endParaRPr lang="en-US" altLang="ru-RU" sz="2400" b="1" i="1" dirty="0"/>
          </a:p>
        </p:txBody>
      </p:sp>
      <p:sp>
        <p:nvSpPr>
          <p:cNvPr id="4" name="Номер слайда 3">
            <a:extLst>
              <a:ext uri="{FF2B5EF4-FFF2-40B4-BE49-F238E27FC236}">
                <a16:creationId xmlns:a16="http://schemas.microsoft.com/office/drawing/2014/main" id="{6B3F21EC-3C66-0997-D62A-42D4D4597DB4}"/>
              </a:ext>
            </a:extLst>
          </p:cNvPr>
          <p:cNvSpPr>
            <a:spLocks noGrp="1"/>
          </p:cNvSpPr>
          <p:nvPr>
            <p:ph type="sldNum" sz="quarter" idx="12"/>
          </p:nvPr>
        </p:nvSpPr>
        <p:spPr/>
        <p:txBody>
          <a:bodyPr/>
          <a:lstStyle/>
          <a:p>
            <a:fld id="{5B33B3C5-1D98-4161-ACF1-B1023B34935D}" type="slidenum">
              <a:rPr lang="en-US" altLang="ru-RU" smtClean="0"/>
              <a:pPr/>
              <a:t>4</a:t>
            </a:fld>
            <a:endParaRPr lang="en-US" altLang="ru-R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l1">
            <a:extLst>
              <a:ext uri="{FF2B5EF4-FFF2-40B4-BE49-F238E27FC236}">
                <a16:creationId xmlns:a16="http://schemas.microsoft.com/office/drawing/2014/main" id="{9F622BF4-28E2-1161-6547-0BD85F555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62071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751462E-9AD3-CC4E-0446-AA89E244E06D}"/>
              </a:ext>
            </a:extLst>
          </p:cNvPr>
          <p:cNvSpPr/>
          <p:nvPr/>
        </p:nvSpPr>
        <p:spPr>
          <a:xfrm>
            <a:off x="1905000" y="549275"/>
            <a:ext cx="8458200" cy="6002338"/>
          </a:xfrm>
          <a:prstGeom prst="rect">
            <a:avLst/>
          </a:prstGeom>
        </p:spPr>
        <p:txBody>
          <a:bodyPr>
            <a:spAutoFit/>
          </a:bodyPr>
          <a:lstStyle/>
          <a:p>
            <a:pPr>
              <a:defRPr/>
            </a:pPr>
            <a:endParaRPr lang="en-US" sz="2400" dirty="0">
              <a:cs typeface="Arial" charset="0"/>
            </a:endParaRPr>
          </a:p>
          <a:p>
            <a:pPr marL="342900" indent="-342900">
              <a:buFont typeface="Wingdings" panose="05000000000000000000" pitchFamily="2" charset="2"/>
              <a:buChar char="q"/>
              <a:defRPr/>
            </a:pPr>
            <a:r>
              <a:rPr lang="en-US" sz="2400" dirty="0">
                <a:cs typeface="Arial" charset="0"/>
              </a:rPr>
              <a:t>Have been  observed </a:t>
            </a:r>
            <a:r>
              <a:rPr lang="el-GR" sz="2400" dirty="0">
                <a:cs typeface="Arial" charset="0"/>
              </a:rPr>
              <a:t>π</a:t>
            </a:r>
            <a:r>
              <a:rPr lang="en-US" sz="2400" dirty="0">
                <a:cs typeface="Arial" charset="0"/>
              </a:rPr>
              <a:t>p back-to-back correlation coming from a target, which may be associated with decay of  </a:t>
            </a:r>
            <a:r>
              <a:rPr lang="ru-RU" sz="2400" dirty="0">
                <a:cs typeface="Arial" charset="0"/>
              </a:rPr>
              <a:t>S</a:t>
            </a:r>
            <a:r>
              <a:rPr lang="ru-RU" sz="2400" baseline="-25000" dirty="0">
                <a:cs typeface="Arial" charset="0"/>
              </a:rPr>
              <a:t>11 </a:t>
            </a:r>
            <a:r>
              <a:rPr lang="en-US" sz="2400" dirty="0">
                <a:cs typeface="Arial" charset="0"/>
              </a:rPr>
              <a:t>resonance.</a:t>
            </a:r>
          </a:p>
          <a:p>
            <a:pPr marL="342900" indent="-342900">
              <a:buFont typeface="Wingdings" panose="05000000000000000000" pitchFamily="2" charset="2"/>
              <a:buChar char="q"/>
              <a:defRPr/>
            </a:pPr>
            <a:r>
              <a:rPr lang="en-US" sz="2400" dirty="0">
                <a:cs typeface="Arial" charset="0"/>
              </a:rPr>
              <a:t>The resonance is shifted to small masses an shift has value around 20 MeV. The width of the resonance is around 60 MeV.</a:t>
            </a:r>
          </a:p>
          <a:p>
            <a:pPr marL="342900" indent="-342900">
              <a:buFont typeface="Wingdings" panose="05000000000000000000" pitchFamily="2" charset="2"/>
              <a:buChar char="q"/>
              <a:defRPr/>
            </a:pPr>
            <a:r>
              <a:rPr lang="en-US" sz="2400" dirty="0">
                <a:cs typeface="Arial" charset="0"/>
              </a:rPr>
              <a:t>Was estimated the value of the total cross-section (</a:t>
            </a:r>
            <a:r>
              <a:rPr lang="en-US" sz="2400" dirty="0">
                <a:cs typeface="Arial" charset="0"/>
                <a:sym typeface="Symbol" pitchFamily="18" charset="2"/>
              </a:rPr>
              <a:t></a:t>
            </a:r>
            <a:r>
              <a:rPr lang="en-US" sz="2400" dirty="0">
                <a:cs typeface="Arial" charset="0"/>
              </a:rPr>
              <a:t>10</a:t>
            </a:r>
            <a:r>
              <a:rPr lang="en-US" sz="2400" dirty="0">
                <a:cs typeface="Arial" charset="0"/>
                <a:sym typeface="Symbol" pitchFamily="18" charset="2"/>
              </a:rPr>
              <a:t></a:t>
            </a:r>
            <a:r>
              <a:rPr lang="en-US" sz="2400" dirty="0">
                <a:cs typeface="Arial" charset="0"/>
              </a:rPr>
              <a:t>b).</a:t>
            </a:r>
            <a:r>
              <a:rPr lang="en-US" sz="1400" dirty="0">
                <a:cs typeface="Arial" charset="0"/>
              </a:rPr>
              <a:t> </a:t>
            </a:r>
          </a:p>
          <a:p>
            <a:pPr>
              <a:defRPr/>
            </a:pPr>
            <a:endParaRPr lang="en-US" sz="2400" dirty="0">
              <a:cs typeface="Arial" charset="0"/>
            </a:endParaRPr>
          </a:p>
          <a:p>
            <a:pPr>
              <a:defRPr/>
            </a:pPr>
            <a:r>
              <a:rPr lang="en-US" sz="2400" dirty="0">
                <a:cs typeface="Arial" charset="0"/>
              </a:rPr>
              <a:t>As a result of project implementation we plan:</a:t>
            </a:r>
          </a:p>
          <a:p>
            <a:pPr>
              <a:defRPr/>
            </a:pPr>
            <a:endParaRPr lang="en-US" sz="2400" dirty="0">
              <a:cs typeface="Arial" charset="0"/>
            </a:endParaRPr>
          </a:p>
          <a:p>
            <a:pPr marL="342900" indent="-342900">
              <a:buFont typeface="Wingdings" panose="05000000000000000000" pitchFamily="2" charset="2"/>
              <a:buChar char="q"/>
              <a:defRPr/>
            </a:pPr>
            <a:r>
              <a:rPr lang="en-US" sz="2400" dirty="0">
                <a:cs typeface="Arial" charset="0"/>
              </a:rPr>
              <a:t>to create a precision magnetic spectrometer for the measurement of correlated pairs with an energy resolution up to 4-5 MeV;</a:t>
            </a:r>
            <a:endParaRPr lang="ru-RU" sz="2400" dirty="0">
              <a:cs typeface="Arial" charset="0"/>
            </a:endParaRPr>
          </a:p>
          <a:p>
            <a:pPr marL="342900" indent="-342900">
              <a:buFont typeface="Wingdings" panose="05000000000000000000" pitchFamily="2" charset="2"/>
              <a:buChar char="q"/>
              <a:defRPr/>
            </a:pPr>
            <a:r>
              <a:rPr lang="en-US" sz="2400" dirty="0">
                <a:cs typeface="Arial" charset="0"/>
              </a:rPr>
              <a:t>to investigate the behavior of </a:t>
            </a:r>
            <a:r>
              <a:rPr lang="ru-RU" sz="2400" dirty="0">
                <a:cs typeface="Arial" charset="0"/>
              </a:rPr>
              <a:t>S</a:t>
            </a:r>
            <a:r>
              <a:rPr lang="ru-RU" sz="2400" baseline="-25000" dirty="0">
                <a:cs typeface="Arial" charset="0"/>
              </a:rPr>
              <a:t>11</a:t>
            </a:r>
            <a:r>
              <a:rPr lang="ru-RU" sz="2400" dirty="0">
                <a:cs typeface="Arial" charset="0"/>
              </a:rPr>
              <a:t> </a:t>
            </a:r>
            <a:r>
              <a:rPr lang="en-US" sz="2400" dirty="0">
                <a:cs typeface="Arial" charset="0"/>
              </a:rPr>
              <a:t>resonances in the nuclear medium:</a:t>
            </a:r>
            <a:endParaRPr lang="ru-RU" sz="2400" dirty="0">
              <a:cs typeface="Arial" charset="0"/>
            </a:endParaRPr>
          </a:p>
          <a:p>
            <a:pPr marL="800100" lvl="1" indent="-342900">
              <a:buFont typeface="Arial" panose="020B0604020202020204" pitchFamily="34" charset="0"/>
              <a:buChar char="•"/>
              <a:defRPr/>
            </a:pPr>
            <a:r>
              <a:rPr lang="en-US" sz="2400" dirty="0">
                <a:cs typeface="Arial" charset="0"/>
              </a:rPr>
              <a:t>to determine the cross-section of </a:t>
            </a:r>
            <a:r>
              <a:rPr lang="ru-RU" sz="2400" dirty="0">
                <a:cs typeface="Arial" charset="0"/>
                <a:sym typeface="Symbol"/>
              </a:rPr>
              <a:t></a:t>
            </a:r>
            <a:r>
              <a:rPr lang="ru-RU" sz="2400" dirty="0">
                <a:cs typeface="Arial" charset="0"/>
              </a:rPr>
              <a:t>-</a:t>
            </a:r>
            <a:r>
              <a:rPr lang="en-US" sz="2400" dirty="0">
                <a:cs typeface="Arial" charset="0"/>
              </a:rPr>
              <a:t>nuclei formation</a:t>
            </a:r>
            <a:r>
              <a:rPr lang="ru-RU" sz="2400" dirty="0">
                <a:cs typeface="Arial" charset="0"/>
              </a:rPr>
              <a:t> </a:t>
            </a:r>
            <a:r>
              <a:rPr lang="ru-RU" sz="2400" dirty="0">
                <a:cs typeface="Arial" charset="0"/>
                <a:sym typeface="Symbol"/>
              </a:rPr>
              <a:t></a:t>
            </a:r>
            <a:r>
              <a:rPr lang="ru-RU" sz="2400" dirty="0">
                <a:cs typeface="Arial" charset="0"/>
              </a:rPr>
              <a:t>(</a:t>
            </a:r>
            <a:r>
              <a:rPr lang="ru-RU" sz="2400" baseline="-25000" dirty="0">
                <a:cs typeface="Arial" charset="0"/>
                <a:sym typeface="Symbol"/>
              </a:rPr>
              <a:t></a:t>
            </a:r>
            <a:r>
              <a:rPr lang="ru-RU" sz="2400" dirty="0">
                <a:cs typeface="Arial" charset="0"/>
              </a:rPr>
              <a:t>A); </a:t>
            </a:r>
            <a:endParaRPr lang="en-US" sz="2400" dirty="0">
              <a:cs typeface="Arial" charset="0"/>
            </a:endParaRPr>
          </a:p>
          <a:p>
            <a:pPr marL="800100" lvl="1" indent="-342900">
              <a:buFont typeface="Arial" panose="020B0604020202020204" pitchFamily="34" charset="0"/>
              <a:buChar char="•"/>
              <a:defRPr/>
            </a:pPr>
            <a:r>
              <a:rPr lang="en-US" sz="2400" dirty="0">
                <a:cs typeface="Arial" charset="0"/>
              </a:rPr>
              <a:t>determine the bound energy of eta-mesons in nucleus;</a:t>
            </a:r>
          </a:p>
          <a:p>
            <a:pPr marL="800100" lvl="1" indent="-342900">
              <a:buFont typeface="Arial" panose="020B0604020202020204" pitchFamily="34" charset="0"/>
              <a:buChar char="•"/>
              <a:defRPr/>
            </a:pPr>
            <a:r>
              <a:rPr lang="en-US" sz="2400" dirty="0">
                <a:cs typeface="Arial" charset="0"/>
              </a:rPr>
              <a:t>to measure the relationship of outputs </a:t>
            </a:r>
            <a:r>
              <a:rPr lang="ru-RU" sz="2400" dirty="0">
                <a:cs typeface="Arial" charset="0"/>
              </a:rPr>
              <a:t>(</a:t>
            </a:r>
            <a:r>
              <a:rPr lang="ru-RU" sz="2400" dirty="0">
                <a:cs typeface="Arial" charset="0"/>
                <a:sym typeface="Symbol"/>
              </a:rPr>
              <a:t></a:t>
            </a:r>
            <a:r>
              <a:rPr lang="ru-RU" sz="2400" baseline="30000" dirty="0">
                <a:cs typeface="Arial" charset="0"/>
              </a:rPr>
              <a:t>-</a:t>
            </a:r>
            <a:r>
              <a:rPr lang="ru-RU" sz="2400" dirty="0">
                <a:cs typeface="Arial" charset="0"/>
              </a:rPr>
              <a:t>p) </a:t>
            </a:r>
            <a:r>
              <a:rPr lang="en-US" sz="2400" dirty="0">
                <a:cs typeface="Arial" charset="0"/>
              </a:rPr>
              <a:t>and</a:t>
            </a:r>
            <a:r>
              <a:rPr lang="ru-RU" sz="2400" dirty="0">
                <a:cs typeface="Arial" charset="0"/>
              </a:rPr>
              <a:t> (p</a:t>
            </a:r>
            <a:r>
              <a:rPr lang="en-US" sz="2400" dirty="0">
                <a:cs typeface="Arial" charset="0"/>
              </a:rPr>
              <a:t>N</a:t>
            </a:r>
            <a:r>
              <a:rPr lang="ru-RU" sz="2400" dirty="0">
                <a:cs typeface="Arial" charset="0"/>
              </a:rPr>
              <a:t>) </a:t>
            </a:r>
            <a:r>
              <a:rPr lang="en-US" sz="2400" dirty="0">
                <a:cs typeface="Arial" charset="0"/>
              </a:rPr>
              <a:t>events;</a:t>
            </a:r>
          </a:p>
        </p:txBody>
      </p:sp>
      <p:sp>
        <p:nvSpPr>
          <p:cNvPr id="40964" name="Rectangle 2">
            <a:extLst>
              <a:ext uri="{FF2B5EF4-FFF2-40B4-BE49-F238E27FC236}">
                <a16:creationId xmlns:a16="http://schemas.microsoft.com/office/drawing/2014/main" id="{87A62528-38B8-2DFF-2DBD-81B7C83D2099}"/>
              </a:ext>
            </a:extLst>
          </p:cNvPr>
          <p:cNvSpPr>
            <a:spLocks noChangeArrowheads="1"/>
          </p:cNvSpPr>
          <p:nvPr/>
        </p:nvSpPr>
        <p:spPr bwMode="auto">
          <a:xfrm>
            <a:off x="1774825" y="1"/>
            <a:ext cx="1703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800" b="1">
                <a:solidFill>
                  <a:srgbClr val="000000"/>
                </a:solidFill>
              </a:rPr>
              <a:t>Summary</a:t>
            </a:r>
            <a:endParaRPr lang="ru-RU" altLang="ru-RU" sz="2800">
              <a:solidFill>
                <a:srgbClr val="000000"/>
              </a:solidFill>
            </a:endParaRPr>
          </a:p>
        </p:txBody>
      </p:sp>
      <p:sp>
        <p:nvSpPr>
          <p:cNvPr id="5" name="Номер слайда 4">
            <a:extLst>
              <a:ext uri="{FF2B5EF4-FFF2-40B4-BE49-F238E27FC236}">
                <a16:creationId xmlns:a16="http://schemas.microsoft.com/office/drawing/2014/main" id="{BBAA83E3-6BB6-E87C-90D6-A85C6A8483B6}"/>
              </a:ext>
            </a:extLst>
          </p:cNvPr>
          <p:cNvSpPr>
            <a:spLocks noGrp="1"/>
          </p:cNvSpPr>
          <p:nvPr>
            <p:ph type="sldNum" sz="quarter" idx="12"/>
          </p:nvPr>
        </p:nvSpPr>
        <p:spPr/>
        <p:txBody>
          <a:bodyPr/>
          <a:lstStyle/>
          <a:p>
            <a:fld id="{5B33B3C5-1D98-4161-ACF1-B1023B34935D}" type="slidenum">
              <a:rPr lang="en-US" altLang="ru-RU" smtClean="0"/>
              <a:pPr/>
              <a:t>40</a:t>
            </a:fld>
            <a:endParaRPr lang="en-US" altLang="ru-RU"/>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1">
            <a:extLst>
              <a:ext uri="{FF2B5EF4-FFF2-40B4-BE49-F238E27FC236}">
                <a16:creationId xmlns:a16="http://schemas.microsoft.com/office/drawing/2014/main" id="{48C5DF31-29D2-4FB6-E8A9-3476AB365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l1">
            <a:extLst>
              <a:ext uri="{FF2B5EF4-FFF2-40B4-BE49-F238E27FC236}">
                <a16:creationId xmlns:a16="http://schemas.microsoft.com/office/drawing/2014/main" id="{BB83F919-86DE-7B81-6C58-13A0A6DAB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7">
            <a:extLst>
              <a:ext uri="{FF2B5EF4-FFF2-40B4-BE49-F238E27FC236}">
                <a16:creationId xmlns:a16="http://schemas.microsoft.com/office/drawing/2014/main" id="{88DD0B99-9A05-F052-AE33-47D3A6E11721}"/>
              </a:ext>
            </a:extLst>
          </p:cNvPr>
          <p:cNvSpPr>
            <a:spLocks noGrp="1" noChangeArrowheads="1"/>
          </p:cNvSpPr>
          <p:nvPr>
            <p:ph type="title"/>
          </p:nvPr>
        </p:nvSpPr>
        <p:spPr>
          <a:xfrm>
            <a:off x="2133600" y="2438400"/>
            <a:ext cx="7772400" cy="457200"/>
          </a:xfrm>
        </p:spPr>
        <p:txBody>
          <a:bodyPr/>
          <a:lstStyle/>
          <a:p>
            <a:r>
              <a:rPr lang="en-US" altLang="ru-RU" sz="6000">
                <a:solidFill>
                  <a:srgbClr val="FF3300"/>
                </a:solidFill>
              </a:rPr>
              <a:t>Thank you </a:t>
            </a:r>
            <a:br>
              <a:rPr lang="en-US" altLang="ru-RU" sz="6000">
                <a:solidFill>
                  <a:srgbClr val="FF3300"/>
                </a:solidFill>
              </a:rPr>
            </a:br>
            <a:r>
              <a:rPr lang="en-US" altLang="ru-RU" sz="6000">
                <a:solidFill>
                  <a:srgbClr val="FF3300"/>
                </a:solidFill>
              </a:rPr>
              <a:t>for attention!</a:t>
            </a:r>
            <a:endParaRPr lang="ru-RU" altLang="ru-RU"/>
          </a:p>
        </p:txBody>
      </p:sp>
      <p:sp>
        <p:nvSpPr>
          <p:cNvPr id="3" name="Номер слайда 2">
            <a:extLst>
              <a:ext uri="{FF2B5EF4-FFF2-40B4-BE49-F238E27FC236}">
                <a16:creationId xmlns:a16="http://schemas.microsoft.com/office/drawing/2014/main" id="{D401C290-F720-0441-FC03-9B142C820036}"/>
              </a:ext>
            </a:extLst>
          </p:cNvPr>
          <p:cNvSpPr>
            <a:spLocks noGrp="1"/>
          </p:cNvSpPr>
          <p:nvPr>
            <p:ph type="sldNum" sz="quarter" idx="12"/>
          </p:nvPr>
        </p:nvSpPr>
        <p:spPr/>
        <p:txBody>
          <a:bodyPr/>
          <a:lstStyle/>
          <a:p>
            <a:fld id="{5B33B3C5-1D98-4161-ACF1-B1023B34935D}" type="slidenum">
              <a:rPr lang="en-US" altLang="ru-RU" smtClean="0"/>
              <a:pPr/>
              <a:t>41</a:t>
            </a:fld>
            <a:endParaRPr lang="en-US" altLang="ru-RU"/>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B11CEDD8-3683-D2B8-0B8A-E71AC6068D2D}"/>
              </a:ext>
            </a:extLst>
          </p:cNvPr>
          <p:cNvSpPr>
            <a:spLocks noChangeArrowheads="1"/>
          </p:cNvSpPr>
          <p:nvPr/>
        </p:nvSpPr>
        <p:spPr bwMode="auto">
          <a:xfrm>
            <a:off x="1536700" y="908051"/>
            <a:ext cx="91440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Times New Roman" panose="02020603050405020304" pitchFamily="18" charset="0"/>
              <a:buAutoNum type="arabicPeriod"/>
            </a:pPr>
            <a:r>
              <a:rPr lang="ru-RU" altLang="ru-RU" sz="1800" dirty="0">
                <a:cs typeface="Calibri" panose="020F0502020204030204" pitchFamily="34" charset="0"/>
              </a:rPr>
              <a:t>Сухов Е.В., «Многослойный нейтронный счетчик на основе пластического сцинтиллятора», XXIV научно-</a:t>
            </a:r>
            <a:r>
              <a:rPr lang="ru-RU" altLang="ru-RU" sz="1800" dirty="0" err="1">
                <a:cs typeface="Calibri" panose="020F0502020204030204" pitchFamily="34" charset="0"/>
              </a:rPr>
              <a:t>практическоая</a:t>
            </a:r>
            <a:r>
              <a:rPr lang="ru-RU" altLang="ru-RU" sz="1800" dirty="0">
                <a:cs typeface="Calibri" panose="020F0502020204030204" pitchFamily="34" charset="0"/>
              </a:rPr>
              <a:t> конференция студентов, аспирантов и молодых специалистов Государственного университета «Дубна».</a:t>
            </a:r>
            <a:endParaRPr lang="ru-RU" altLang="ru-RU" sz="1400" dirty="0">
              <a:cs typeface="Calibri" panose="020F0502020204030204" pitchFamily="34" charset="0"/>
            </a:endParaRPr>
          </a:p>
          <a:p>
            <a:pPr eaLnBrk="1" hangingPunct="1">
              <a:spcBef>
                <a:spcPct val="0"/>
              </a:spcBef>
              <a:buFont typeface="Times New Roman" panose="02020603050405020304" pitchFamily="18" charset="0"/>
              <a:buAutoNum type="arabicPeriod"/>
            </a:pPr>
            <a:r>
              <a:rPr lang="ru-RU" altLang="ru-RU" sz="1800" dirty="0">
                <a:cs typeface="Calibri" panose="020F0502020204030204" pitchFamily="34" charset="0"/>
              </a:rPr>
              <a:t>Сухов Е.В., доклад «Стартовый счетчик для проекта СКАН-3» на XXV научно-практической конференции студентов, аспирантов и молодых специалистов, г. Дубна, 16-26 апреля 2018.</a:t>
            </a:r>
            <a:endParaRPr lang="ru-RU" altLang="ru-RU" sz="1400" dirty="0">
              <a:cs typeface="Calibri" panose="020F0502020204030204" pitchFamily="34" charset="0"/>
            </a:endParaRPr>
          </a:p>
          <a:p>
            <a:pPr eaLnBrk="1" hangingPunct="1">
              <a:spcBef>
                <a:spcPct val="0"/>
              </a:spcBef>
              <a:buFont typeface="Times New Roman" panose="02020603050405020304" pitchFamily="18" charset="0"/>
              <a:buAutoNum type="arabicPeriod"/>
            </a:pPr>
            <a:r>
              <a:rPr lang="ru-RU" altLang="ru-RU" sz="1800" dirty="0">
                <a:cs typeface="Calibri" panose="020F0502020204030204" pitchFamily="34" charset="0"/>
              </a:rPr>
              <a:t> Сухов Е.В., «Многослойный нейтронный счетчик на основе пластического сцинтиллятора», Международный молодежный научный форум «ЛОМОНОСОВ-2018», секция «Физика», изд-во «Москва, Физический факультет МГУ», 2018 – страницы 140-142.</a:t>
            </a:r>
            <a:endParaRPr lang="ru-RU" altLang="ru-RU" sz="1400" dirty="0">
              <a:cs typeface="Calibri" panose="020F0502020204030204" pitchFamily="34" charset="0"/>
            </a:endParaRPr>
          </a:p>
          <a:p>
            <a:pPr eaLnBrk="1" hangingPunct="1">
              <a:spcBef>
                <a:spcPct val="0"/>
              </a:spcBef>
              <a:buFont typeface="Times New Roman" panose="02020603050405020304" pitchFamily="18" charset="0"/>
              <a:buAutoNum type="arabicPeriod"/>
            </a:pPr>
            <a:r>
              <a:rPr lang="ru-RU" altLang="ru-RU" sz="1800" dirty="0" err="1">
                <a:cs typeface="Calibri" panose="020F0502020204030204" pitchFamily="34" charset="0"/>
              </a:rPr>
              <a:t>Д.К.Дряблов</a:t>
            </a:r>
            <a:r>
              <a:rPr lang="ru-RU" altLang="ru-RU" sz="1800" dirty="0">
                <a:cs typeface="Calibri" panose="020F0502020204030204" pitchFamily="34" charset="0"/>
              </a:rPr>
              <a:t>, </a:t>
            </a:r>
            <a:r>
              <a:rPr lang="ru-RU" altLang="ru-RU" sz="1800" dirty="0" err="1">
                <a:cs typeface="Calibri" panose="020F0502020204030204" pitchFamily="34" charset="0"/>
              </a:rPr>
              <a:t>З.А.Игамкулов</a:t>
            </a:r>
            <a:r>
              <a:rPr lang="ru-RU" altLang="ru-RU" sz="1800" dirty="0">
                <a:cs typeface="Calibri" panose="020F0502020204030204" pitchFamily="34" charset="0"/>
              </a:rPr>
              <a:t>, Т.Т. Рахмонов, и </a:t>
            </a:r>
            <a:r>
              <a:rPr lang="ru-RU" altLang="ru-RU" sz="1800" dirty="0" err="1">
                <a:cs typeface="Calibri" panose="020F0502020204030204" pitchFamily="34" charset="0"/>
              </a:rPr>
              <a:t>др.«Погрешность</a:t>
            </a:r>
            <a:r>
              <a:rPr lang="ru-RU" altLang="ru-RU" sz="1800" dirty="0">
                <a:cs typeface="Calibri" panose="020F0502020204030204" pitchFamily="34" charset="0"/>
              </a:rPr>
              <a:t> в определении эффективной массы пары частиц от распада S11-резонанса в установке SCAN-2» </a:t>
            </a:r>
            <a:r>
              <a:rPr lang="ru-RU" altLang="ru-RU" sz="1800" dirty="0" err="1">
                <a:cs typeface="Calibri" panose="020F0502020204030204" pitchFamily="34" charset="0"/>
              </a:rPr>
              <a:t>Uzbek</a:t>
            </a:r>
            <a:r>
              <a:rPr lang="ru-RU" altLang="ru-RU" sz="1800" dirty="0">
                <a:cs typeface="Calibri" panose="020F0502020204030204" pitchFamily="34" charset="0"/>
              </a:rPr>
              <a:t> Journal </a:t>
            </a:r>
            <a:r>
              <a:rPr lang="ru-RU" altLang="ru-RU" sz="1800" dirty="0" err="1">
                <a:cs typeface="Calibri" panose="020F0502020204030204" pitchFamily="34" charset="0"/>
              </a:rPr>
              <a:t>of</a:t>
            </a:r>
            <a:r>
              <a:rPr lang="ru-RU" altLang="ru-RU" sz="1800" dirty="0">
                <a:cs typeface="Calibri" panose="020F0502020204030204" pitchFamily="34" charset="0"/>
              </a:rPr>
              <a:t> </a:t>
            </a:r>
            <a:r>
              <a:rPr lang="ru-RU" altLang="ru-RU" sz="1800" dirty="0" err="1">
                <a:cs typeface="Calibri" panose="020F0502020204030204" pitchFamily="34" charset="0"/>
              </a:rPr>
              <a:t>Physics</a:t>
            </a:r>
            <a:r>
              <a:rPr lang="ru-RU" altLang="ru-RU" sz="1800" dirty="0">
                <a:cs typeface="Calibri" panose="020F0502020204030204" pitchFamily="34" charset="0"/>
              </a:rPr>
              <a:t>, </a:t>
            </a:r>
            <a:r>
              <a:rPr lang="ru-RU" altLang="ru-RU" sz="1800" dirty="0" err="1">
                <a:cs typeface="Calibri" panose="020F0502020204030204" pitchFamily="34" charset="0"/>
              </a:rPr>
              <a:t>Изд:АН</a:t>
            </a:r>
            <a:r>
              <a:rPr lang="ru-RU" altLang="ru-RU" sz="1800" dirty="0">
                <a:cs typeface="Calibri" panose="020F0502020204030204" pitchFamily="34" charset="0"/>
              </a:rPr>
              <a:t> Республики Узбекистан , т.5 , №19,2018,  с.249-257.</a:t>
            </a:r>
            <a:endParaRPr lang="ru-RU" altLang="ru-RU" sz="1400" dirty="0">
              <a:cs typeface="Calibri" panose="020F0502020204030204" pitchFamily="34" charset="0"/>
            </a:endParaRPr>
          </a:p>
          <a:p>
            <a:pPr eaLnBrk="1" hangingPunct="1">
              <a:spcBef>
                <a:spcPct val="0"/>
              </a:spcBef>
              <a:buFont typeface="Times New Roman" panose="02020603050405020304" pitchFamily="18" charset="0"/>
              <a:buAutoNum type="arabicPeriod"/>
            </a:pPr>
            <a:r>
              <a:rPr lang="ru-RU" altLang="ru-RU" sz="1800" dirty="0" err="1">
                <a:cs typeface="Calibri" panose="020F0502020204030204" pitchFamily="34" charset="0"/>
              </a:rPr>
              <a:t>С.В.Афанасьев</a:t>
            </a:r>
            <a:r>
              <a:rPr lang="ru-RU" altLang="ru-RU" sz="1800" dirty="0">
                <a:cs typeface="Calibri" panose="020F0502020204030204" pitchFamily="34" charset="0"/>
              </a:rPr>
              <a:t>, </a:t>
            </a:r>
            <a:r>
              <a:rPr lang="ru-RU" altLang="ru-RU" sz="1800" dirty="0" err="1">
                <a:cs typeface="Calibri" panose="020F0502020204030204" pitchFamily="34" charset="0"/>
              </a:rPr>
              <a:t>Д.К.Дряблов</a:t>
            </a:r>
            <a:r>
              <a:rPr lang="ru-RU" altLang="ru-RU" sz="1800" dirty="0">
                <a:cs typeface="Calibri" panose="020F0502020204030204" pitchFamily="34" charset="0"/>
              </a:rPr>
              <a:t>, </a:t>
            </a:r>
            <a:r>
              <a:rPr lang="ru-RU" altLang="ru-RU" sz="1800" dirty="0" err="1">
                <a:cs typeface="Calibri" panose="020F0502020204030204" pitchFamily="34" charset="0"/>
              </a:rPr>
              <a:t>Б.В.Дубинчик</a:t>
            </a:r>
            <a:r>
              <a:rPr lang="ru-RU" altLang="ru-RU" sz="1800" dirty="0">
                <a:cs typeface="Calibri" panose="020F0502020204030204" pitchFamily="34" charset="0"/>
              </a:rPr>
              <a:t>, и др. </a:t>
            </a:r>
            <a:r>
              <a:rPr lang="en-US" altLang="ru-RU" sz="1800" dirty="0">
                <a:cs typeface="Calibri" panose="020F0502020204030204" pitchFamily="34" charset="0"/>
              </a:rPr>
              <a:t>«Creation of a precision magnetic spectrometer SCAN-3», </a:t>
            </a:r>
            <a:endParaRPr lang="ru-RU" altLang="ru-RU" sz="1400" dirty="0">
              <a:cs typeface="Calibri" panose="020F0502020204030204" pitchFamily="34" charset="0"/>
            </a:endParaRPr>
          </a:p>
          <a:p>
            <a:pPr eaLnBrk="1" hangingPunct="1">
              <a:spcBef>
                <a:spcPct val="0"/>
              </a:spcBef>
              <a:buFont typeface="Times New Roman" panose="02020603050405020304" pitchFamily="18" charset="0"/>
              <a:buAutoNum type="arabicPeriod"/>
            </a:pPr>
            <a:r>
              <a:rPr lang="en-US" altLang="ru-RU" sz="1800" dirty="0" err="1">
                <a:cs typeface="Calibri" panose="020F0502020204030204" pitchFamily="34" charset="0"/>
              </a:rPr>
              <a:t>S.V.Afanasiev</a:t>
            </a:r>
            <a:r>
              <a:rPr lang="en-US" altLang="ru-RU" sz="1800" dirty="0">
                <a:cs typeface="Calibri" panose="020F0502020204030204" pitchFamily="34" charset="0"/>
              </a:rPr>
              <a:t>, “The influence of collective effects on the eta-mesic nucleus”. XXIV International </a:t>
            </a:r>
            <a:r>
              <a:rPr lang="en-US" altLang="ru-RU" sz="1800" dirty="0" err="1">
                <a:cs typeface="Calibri" panose="020F0502020204030204" pitchFamily="34" charset="0"/>
              </a:rPr>
              <a:t>Baldin</a:t>
            </a:r>
            <a:r>
              <a:rPr lang="en-US" altLang="ru-RU" sz="1800" dirty="0">
                <a:cs typeface="Calibri" panose="020F0502020204030204" pitchFamily="34" charset="0"/>
              </a:rPr>
              <a:t> Seminar on High Energy Physics Problems "Relativistic Nuclear Physics and Quantum Chromodynamics", September 2018.</a:t>
            </a:r>
            <a:endParaRPr lang="ru-RU" altLang="ru-RU" sz="1400" dirty="0">
              <a:cs typeface="Calibri" panose="020F0502020204030204" pitchFamily="34" charset="0"/>
            </a:endParaRPr>
          </a:p>
          <a:p>
            <a:pPr eaLnBrk="1" hangingPunct="1">
              <a:spcBef>
                <a:spcPct val="0"/>
              </a:spcBef>
              <a:buFont typeface="Times New Roman" panose="02020603050405020304" pitchFamily="18" charset="0"/>
              <a:buAutoNum type="arabicPeriod"/>
            </a:pPr>
            <a:r>
              <a:rPr lang="en-US" altLang="ru-RU" sz="1800" dirty="0" err="1">
                <a:cs typeface="Calibri" panose="020F0502020204030204" pitchFamily="34" charset="0"/>
              </a:rPr>
              <a:t>K.Michalickova</a:t>
            </a:r>
            <a:r>
              <a:rPr lang="en-US" altLang="ru-RU" sz="1800" dirty="0">
                <a:cs typeface="Calibri" panose="020F0502020204030204" pitchFamily="34" charset="0"/>
              </a:rPr>
              <a:t> “η-nuclei in the SCAN experiment”.</a:t>
            </a:r>
            <a:r>
              <a:rPr lang="en-US" altLang="ru-RU" sz="1400" dirty="0">
                <a:cs typeface="Calibri" panose="020F0502020204030204" pitchFamily="34" charset="0"/>
              </a:rPr>
              <a:t> </a:t>
            </a:r>
            <a:r>
              <a:rPr lang="en-US" altLang="ru-RU" sz="1800" dirty="0">
                <a:cs typeface="Calibri" panose="020F0502020204030204" pitchFamily="34" charset="0"/>
              </a:rPr>
              <a:t>XXIV International </a:t>
            </a:r>
            <a:r>
              <a:rPr lang="en-US" altLang="ru-RU" sz="1800" dirty="0" err="1">
                <a:cs typeface="Calibri" panose="020F0502020204030204" pitchFamily="34" charset="0"/>
              </a:rPr>
              <a:t>Baldin</a:t>
            </a:r>
            <a:r>
              <a:rPr lang="en-US" altLang="ru-RU" sz="1800" dirty="0">
                <a:cs typeface="Calibri" panose="020F0502020204030204" pitchFamily="34" charset="0"/>
              </a:rPr>
              <a:t> Seminar on High Energy Physics Problems "Relativistic Nuclear Physics and Quantum Chromodynamics", September 2018.</a:t>
            </a:r>
          </a:p>
        </p:txBody>
      </p:sp>
      <p:pic>
        <p:nvPicPr>
          <p:cNvPr id="41987" name="Picture 3" descr="l1">
            <a:extLst>
              <a:ext uri="{FF2B5EF4-FFF2-40B4-BE49-F238E27FC236}">
                <a16:creationId xmlns:a16="http://schemas.microsoft.com/office/drawing/2014/main" id="{E0574814-28A1-3FCA-0320-C9F95B7CC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9215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a:extLst>
              <a:ext uri="{FF2B5EF4-FFF2-40B4-BE49-F238E27FC236}">
                <a16:creationId xmlns:a16="http://schemas.microsoft.com/office/drawing/2014/main" id="{8A327A72-C397-9B23-EAC8-F9D7587D73ED}"/>
              </a:ext>
            </a:extLst>
          </p:cNvPr>
          <p:cNvSpPr>
            <a:spLocks noChangeArrowheads="1"/>
          </p:cNvSpPr>
          <p:nvPr/>
        </p:nvSpPr>
        <p:spPr bwMode="auto">
          <a:xfrm>
            <a:off x="2063751" y="111126"/>
            <a:ext cx="1687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400" b="1">
                <a:solidFill>
                  <a:srgbClr val="000000"/>
                </a:solidFill>
              </a:rPr>
              <a:t>Publication</a:t>
            </a:r>
          </a:p>
        </p:txBody>
      </p:sp>
      <p:sp>
        <p:nvSpPr>
          <p:cNvPr id="3" name="Номер слайда 2">
            <a:extLst>
              <a:ext uri="{FF2B5EF4-FFF2-40B4-BE49-F238E27FC236}">
                <a16:creationId xmlns:a16="http://schemas.microsoft.com/office/drawing/2014/main" id="{3DCE667D-7E3B-B777-B843-B0BA9E893F1D}"/>
              </a:ext>
            </a:extLst>
          </p:cNvPr>
          <p:cNvSpPr>
            <a:spLocks noGrp="1"/>
          </p:cNvSpPr>
          <p:nvPr>
            <p:ph type="sldNum" sz="quarter" idx="12"/>
          </p:nvPr>
        </p:nvSpPr>
        <p:spPr/>
        <p:txBody>
          <a:bodyPr/>
          <a:lstStyle/>
          <a:p>
            <a:fld id="{D1768A84-9153-4943-86DA-3818C6B85424}" type="slidenum">
              <a:rPr lang="en-US" altLang="ru-RU" smtClean="0"/>
              <a:pPr/>
              <a:t>42</a:t>
            </a:fld>
            <a:endParaRPr lang="en-US" altLang="ru-RU"/>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68AAA2A5-57DC-3FE6-7979-2CD579F24FBE}"/>
              </a:ext>
            </a:extLst>
          </p:cNvPr>
          <p:cNvSpPr>
            <a:spLocks noChangeArrowheads="1"/>
          </p:cNvSpPr>
          <p:nvPr/>
        </p:nvSpPr>
        <p:spPr bwMode="auto">
          <a:xfrm>
            <a:off x="1524000" y="188914"/>
            <a:ext cx="903605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a:t>8</a:t>
            </a:r>
            <a:r>
              <a:rPr lang="ru-RU" altLang="ru-RU" sz="1800"/>
              <a:t>.</a:t>
            </a:r>
            <a:r>
              <a:rPr lang="en-US" altLang="ru-RU" sz="1800"/>
              <a:t>	D.K. Dryablov	, “Search for eta-mesic nuclei the SRC/BM@N experiment at the 	nuclotron.”  XXIV International Baldin Seminar on High Energy Physics Problems 	"Relativistic Nuclear Physics and Quantum Chromodynamics»  September 2018.</a:t>
            </a:r>
          </a:p>
          <a:p>
            <a:pPr eaLnBrk="1" hangingPunct="1">
              <a:spcBef>
                <a:spcPct val="0"/>
              </a:spcBef>
              <a:buFontTx/>
              <a:buNone/>
            </a:pPr>
            <a:r>
              <a:rPr lang="en-US" altLang="ru-RU" sz="1800"/>
              <a:t>9.	</a:t>
            </a:r>
            <a:r>
              <a:rPr lang="ru-RU" altLang="ru-RU" sz="1800"/>
              <a:t>С.В.Афанасьев ,и др. «Исследование нейтронного детектора на 	выведенном 	пучке Нуклотрона», Письма в ЭЧАЯ, т.16, №4 (223) , 2019. стр. 310-316</a:t>
            </a:r>
          </a:p>
          <a:p>
            <a:pPr eaLnBrk="1" hangingPunct="1">
              <a:spcBef>
                <a:spcPct val="0"/>
              </a:spcBef>
              <a:buFontTx/>
              <a:buNone/>
            </a:pPr>
            <a:r>
              <a:rPr lang="ru-RU" altLang="ru-RU" sz="1800"/>
              <a:t>10.	</a:t>
            </a:r>
            <a:r>
              <a:rPr lang="en-US" altLang="ru-RU" sz="1800"/>
              <a:t>S.V.Afanasiev, et. all,”Test of the Neutron Detector in the Nuclotron Extraction </a:t>
            </a:r>
            <a:r>
              <a:rPr lang="ru-RU" altLang="ru-RU" sz="1800"/>
              <a:t>	</a:t>
            </a:r>
            <a:r>
              <a:rPr lang="en-US" altLang="ru-RU" sz="1800"/>
              <a:t>Beamline”, Physics of Particles and Nuclei Letters, v.16, №4 (223) , 2019. p. 327–332</a:t>
            </a:r>
          </a:p>
          <a:p>
            <a:pPr eaLnBrk="1" hangingPunct="1">
              <a:spcBef>
                <a:spcPct val="0"/>
              </a:spcBef>
              <a:buFontTx/>
              <a:buNone/>
            </a:pPr>
            <a:r>
              <a:rPr lang="ru-RU" altLang="ru-RU" sz="1800"/>
              <a:t>11</a:t>
            </a:r>
            <a:r>
              <a:rPr lang="en-US" altLang="ru-RU" sz="1800"/>
              <a:t>.	Sakulin.D.G. et. all. "Investigation of the electromagnetic calorimeter response </a:t>
            </a:r>
            <a:r>
              <a:rPr lang="ru-RU" altLang="ru-RU" sz="1800"/>
              <a:t>	</a:t>
            </a:r>
            <a:r>
              <a:rPr lang="en-US" altLang="ru-RU" sz="1800"/>
              <a:t>function by cosmic muons", XXIV International Baldin Seminar on High Energy </a:t>
            </a:r>
            <a:r>
              <a:rPr lang="ru-RU" altLang="ru-RU" sz="1800"/>
              <a:t>	</a:t>
            </a:r>
            <a:r>
              <a:rPr lang="en-US" altLang="ru-RU" sz="1800"/>
              <a:t>Physics Problems "Relativistic Nuclear Physics and Quantum Chromodynamics" </a:t>
            </a:r>
            <a:r>
              <a:rPr lang="ru-RU" altLang="ru-RU" sz="1800"/>
              <a:t>	</a:t>
            </a:r>
            <a:r>
              <a:rPr lang="en-US" altLang="ru-RU" sz="1800"/>
              <a:t>(Baldin ISHEPP XXIV), EPJ Web Conf. Volume 204, 2019 </a:t>
            </a:r>
          </a:p>
          <a:p>
            <a:pPr eaLnBrk="1" hangingPunct="1">
              <a:spcBef>
                <a:spcPct val="0"/>
              </a:spcBef>
              <a:buFontTx/>
              <a:buNone/>
            </a:pPr>
            <a:r>
              <a:rPr lang="ru-RU" altLang="ru-RU" sz="1800"/>
              <a:t>12</a:t>
            </a:r>
            <a:r>
              <a:rPr lang="en-US" altLang="ru-RU" sz="1800"/>
              <a:t>.	S.V.Afanasiev, et. all,”«Search for eta-mesic nuclei in the SRC/BM@N experiment at </a:t>
            </a:r>
            <a:r>
              <a:rPr lang="ru-RU" altLang="ru-RU" sz="1800"/>
              <a:t>	</a:t>
            </a:r>
            <a:r>
              <a:rPr lang="en-US" altLang="ru-RU" sz="1800"/>
              <a:t>the Nuclotron» , XXIV International Baldin Seminar on High Energy Physics </a:t>
            </a:r>
            <a:r>
              <a:rPr lang="ru-RU" altLang="ru-RU" sz="1800"/>
              <a:t>	</a:t>
            </a:r>
            <a:r>
              <a:rPr lang="en-US" altLang="ru-RU" sz="1800"/>
              <a:t>Problems “Relativistic Nuclear Physics and Quantum Chromodynamics” (Baldin </a:t>
            </a:r>
            <a:r>
              <a:rPr lang="ru-RU" altLang="ru-RU" sz="1800"/>
              <a:t>	</a:t>
            </a:r>
            <a:r>
              <a:rPr lang="en-US" altLang="ru-RU" sz="1800"/>
              <a:t>ISHEPP XXIV), EPJ Web of Conferences, ISSN:2100-014X, v.204, p.09002</a:t>
            </a:r>
          </a:p>
          <a:p>
            <a:pPr eaLnBrk="1" hangingPunct="1">
              <a:spcBef>
                <a:spcPct val="0"/>
              </a:spcBef>
              <a:buFontTx/>
              <a:buNone/>
            </a:pPr>
            <a:r>
              <a:rPr lang="ru-RU" altLang="ru-RU" sz="1800"/>
              <a:t>13</a:t>
            </a:r>
            <a:r>
              <a:rPr lang="en-US" altLang="ru-RU" sz="1800"/>
              <a:t>.	K. Michaliˇckov´a et.all, “Eta-nuclei in the SCAN experiment”, Relativistic Nuclear </a:t>
            </a:r>
            <a:r>
              <a:rPr lang="ru-RU" altLang="ru-RU" sz="1800"/>
              <a:t>	</a:t>
            </a:r>
            <a:r>
              <a:rPr lang="en-US" altLang="ru-RU" sz="1800"/>
              <a:t>Physics and Quantum Chromodynamics” (Baldin ISHEPP XXIV), EPJ Web of </a:t>
            </a:r>
            <a:r>
              <a:rPr lang="ru-RU" altLang="ru-RU" sz="1800"/>
              <a:t>	</a:t>
            </a:r>
            <a:r>
              <a:rPr lang="en-US" altLang="ru-RU" sz="1800"/>
              <a:t>Conferences, ISSN:2100-014X, v.204, p.09001</a:t>
            </a:r>
          </a:p>
          <a:p>
            <a:pPr eaLnBrk="1" hangingPunct="1">
              <a:spcBef>
                <a:spcPct val="0"/>
              </a:spcBef>
              <a:buFontTx/>
              <a:buNone/>
            </a:pPr>
            <a:r>
              <a:rPr lang="ru-RU" altLang="ru-RU" sz="1800"/>
              <a:t>14</a:t>
            </a:r>
            <a:r>
              <a:rPr lang="en-US" altLang="ru-RU" sz="1800"/>
              <a:t>.	K. Michaliˇckov´a et.all, “SEARCH FOR ETA-NUCLEI IN THE d+C REACTION </a:t>
            </a:r>
            <a:r>
              <a:rPr lang="ru-RU" altLang="ru-RU" sz="1800"/>
              <a:t>	</a:t>
            </a:r>
            <a:r>
              <a:rPr lang="en-US" altLang="ru-RU" sz="1800"/>
              <a:t>IN THE RANGE OF THE BEAM ENERGY 0.6 - 2.3 GeV/nucl.”  International </a:t>
            </a:r>
            <a:r>
              <a:rPr lang="ru-RU" altLang="ru-RU" sz="1800"/>
              <a:t>	</a:t>
            </a:r>
            <a:r>
              <a:rPr lang="en-US" altLang="ru-RU" sz="1800"/>
              <a:t>Workshop "Relativistic Nuclear Physics: from Hundreds of MeV to TeV" -- RNP-</a:t>
            </a:r>
            <a:r>
              <a:rPr lang="ru-RU" altLang="ru-RU" sz="1800"/>
              <a:t>	</a:t>
            </a:r>
            <a:r>
              <a:rPr lang="en-US" altLang="ru-RU" sz="1800"/>
              <a:t>2019 .Stara Lesna, Slovakia</a:t>
            </a:r>
          </a:p>
          <a:p>
            <a:pPr eaLnBrk="1" hangingPunct="1">
              <a:spcBef>
                <a:spcPct val="0"/>
              </a:spcBef>
              <a:buFontTx/>
              <a:buNone/>
            </a:pPr>
            <a:r>
              <a:rPr lang="ru-RU" altLang="ru-RU" sz="1800"/>
              <a:t>15</a:t>
            </a:r>
            <a:r>
              <a:rPr lang="en-US" altLang="ru-RU" sz="1800"/>
              <a:t>.	K. Michaliˇckov´a et.all, “Determination of the reaction for eta-nuclei creation”, </a:t>
            </a:r>
            <a:r>
              <a:rPr lang="ru-RU" altLang="ru-RU" sz="1800"/>
              <a:t>	</a:t>
            </a:r>
            <a:r>
              <a:rPr lang="en-US" altLang="ru-RU" sz="1800"/>
              <a:t>Conference of Slovak physicists: Zilina, Slovakia, 2-5. September 2019</a:t>
            </a:r>
          </a:p>
        </p:txBody>
      </p:sp>
      <p:sp>
        <p:nvSpPr>
          <p:cNvPr id="3" name="Номер слайда 2">
            <a:extLst>
              <a:ext uri="{FF2B5EF4-FFF2-40B4-BE49-F238E27FC236}">
                <a16:creationId xmlns:a16="http://schemas.microsoft.com/office/drawing/2014/main" id="{F4F3F6BA-384C-94D6-FC63-E87123B9BD8B}"/>
              </a:ext>
            </a:extLst>
          </p:cNvPr>
          <p:cNvSpPr>
            <a:spLocks noGrp="1"/>
          </p:cNvSpPr>
          <p:nvPr>
            <p:ph type="sldNum" sz="quarter" idx="12"/>
          </p:nvPr>
        </p:nvSpPr>
        <p:spPr/>
        <p:txBody>
          <a:bodyPr/>
          <a:lstStyle/>
          <a:p>
            <a:fld id="{D1768A84-9153-4943-86DA-3818C6B85424}" type="slidenum">
              <a:rPr lang="en-US" altLang="ru-RU" smtClean="0"/>
              <a:pPr/>
              <a:t>43</a:t>
            </a:fld>
            <a:endParaRPr lang="en-US" altLang="ru-RU"/>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5901395F-AD65-5AAE-1A35-5E33EABB4668}"/>
              </a:ext>
            </a:extLst>
          </p:cNvPr>
          <p:cNvSpPr>
            <a:spLocks noChangeArrowheads="1"/>
          </p:cNvSpPr>
          <p:nvPr/>
        </p:nvSpPr>
        <p:spPr bwMode="auto">
          <a:xfrm>
            <a:off x="1774826" y="260350"/>
            <a:ext cx="8785225"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000000"/>
                </a:solidFill>
              </a:rPr>
              <a:t>16</a:t>
            </a:r>
            <a:r>
              <a:rPr lang="en-US" altLang="ru-RU" sz="1800">
                <a:solidFill>
                  <a:srgbClr val="000000"/>
                </a:solidFill>
              </a:rPr>
              <a:t>.</a:t>
            </a:r>
            <a:r>
              <a:rPr lang="ru-RU" altLang="ru-RU" sz="1800">
                <a:solidFill>
                  <a:srgbClr val="000000"/>
                </a:solidFill>
              </a:rPr>
              <a:t>	</a:t>
            </a:r>
            <a:r>
              <a:rPr lang="en-US" altLang="ru-RU" sz="1800">
                <a:solidFill>
                  <a:srgbClr val="000000"/>
                </a:solidFill>
              </a:rPr>
              <a:t>Ustinov V.V., </a:t>
            </a:r>
            <a:r>
              <a:rPr lang="ru-RU" altLang="ru-RU" sz="1800">
                <a:solidFill>
                  <a:srgbClr val="000000"/>
                </a:solidFill>
              </a:rPr>
              <a:t>доклад «</a:t>
            </a:r>
            <a:r>
              <a:rPr lang="en-US" altLang="ru-RU" sz="1800">
                <a:solidFill>
                  <a:srgbClr val="000000"/>
                </a:solidFill>
              </a:rPr>
              <a:t>Investigation of the radiation hardness of plastic scintillators </a:t>
            </a:r>
            <a:r>
              <a:rPr lang="ru-RU" altLang="ru-RU" sz="1800">
                <a:solidFill>
                  <a:srgbClr val="000000"/>
                </a:solidFill>
              </a:rPr>
              <a:t>	</a:t>
            </a:r>
            <a:r>
              <a:rPr lang="en-US" altLang="ru-RU" sz="1800">
                <a:solidFill>
                  <a:srgbClr val="000000"/>
                </a:solidFill>
              </a:rPr>
              <a:t>in IBR-2 reactor» // HGCAL Workshop 2019-3, CERN, </a:t>
            </a:r>
            <a:r>
              <a:rPr lang="ru-RU" altLang="ru-RU" sz="1800">
                <a:solidFill>
                  <a:srgbClr val="000000"/>
                </a:solidFill>
              </a:rPr>
              <a:t>Женева, Швейцария, 11 	ноября 2019.</a:t>
            </a:r>
          </a:p>
          <a:p>
            <a:pPr eaLnBrk="1" hangingPunct="1">
              <a:spcBef>
                <a:spcPct val="0"/>
              </a:spcBef>
              <a:buFontTx/>
              <a:buNone/>
            </a:pPr>
            <a:r>
              <a:rPr lang="ru-RU" altLang="ru-RU" sz="1800">
                <a:solidFill>
                  <a:srgbClr val="000000"/>
                </a:solidFill>
              </a:rPr>
              <a:t>17	</a:t>
            </a:r>
            <a:r>
              <a:rPr lang="en-US" altLang="ru-RU" sz="1800">
                <a:solidFill>
                  <a:srgbClr val="000000"/>
                </a:solidFill>
              </a:rPr>
              <a:t>Ustinov V.V., </a:t>
            </a:r>
            <a:r>
              <a:rPr lang="ru-RU" altLang="ru-RU" sz="1800">
                <a:solidFill>
                  <a:srgbClr val="000000"/>
                </a:solidFill>
              </a:rPr>
              <a:t>доклад «</a:t>
            </a:r>
            <a:r>
              <a:rPr lang="en-US" altLang="ru-RU" sz="1800">
                <a:solidFill>
                  <a:srgbClr val="000000"/>
                </a:solidFill>
              </a:rPr>
              <a:t>The Radiation Hardness of the Plastic Scintillators and </a:t>
            </a:r>
            <a:r>
              <a:rPr lang="ru-RU" altLang="ru-RU" sz="1800">
                <a:solidFill>
                  <a:srgbClr val="000000"/>
                </a:solidFill>
              </a:rPr>
              <a:t>	</a:t>
            </a:r>
            <a:r>
              <a:rPr lang="en-US" altLang="ru-RU" sz="1800">
                <a:solidFill>
                  <a:srgbClr val="000000"/>
                </a:solidFill>
              </a:rPr>
              <a:t>Reflectors» // HGCAL Workshop 2019-1, CERN, </a:t>
            </a:r>
            <a:r>
              <a:rPr lang="ru-RU" altLang="ru-RU" sz="1800">
                <a:solidFill>
                  <a:srgbClr val="000000"/>
                </a:solidFill>
              </a:rPr>
              <a:t>Женева, Швейцария, 11 марта 	2019.</a:t>
            </a:r>
          </a:p>
          <a:p>
            <a:pPr eaLnBrk="1" hangingPunct="1">
              <a:spcBef>
                <a:spcPct val="0"/>
              </a:spcBef>
              <a:buFontTx/>
              <a:buNone/>
            </a:pPr>
            <a:r>
              <a:rPr lang="ru-RU" altLang="ru-RU" sz="1800">
                <a:solidFill>
                  <a:srgbClr val="000000"/>
                </a:solidFill>
              </a:rPr>
              <a:t>18.	Устинов В.В., доклад «Стенд для исследования пластических сцинтилляторов 	на радиационную стойкость» // </a:t>
            </a:r>
            <a:r>
              <a:rPr lang="en-US" altLang="ru-RU" sz="1800">
                <a:solidFill>
                  <a:srgbClr val="000000"/>
                </a:solidFill>
              </a:rPr>
              <a:t>XXVI </a:t>
            </a:r>
            <a:r>
              <a:rPr lang="ru-RU" altLang="ru-RU" sz="1800">
                <a:solidFill>
                  <a:srgbClr val="000000"/>
                </a:solidFill>
              </a:rPr>
              <a:t>Международная конференция 	студентов, аспирантов и молодых специалистов по фундаментальным наукам 	"Ломоносов-2019", МГУ, Москва, Россия, 11 апреля 2019.</a:t>
            </a:r>
          </a:p>
          <a:p>
            <a:pPr eaLnBrk="1" hangingPunct="1">
              <a:spcBef>
                <a:spcPct val="0"/>
              </a:spcBef>
              <a:buFontTx/>
              <a:buNone/>
            </a:pPr>
            <a:r>
              <a:rPr lang="ru-RU" altLang="ru-RU" sz="1800">
                <a:solidFill>
                  <a:srgbClr val="000000"/>
                </a:solidFill>
              </a:rPr>
              <a:t>19.	Устинов В.В., доклад «Радиационная стойкость пластических сцинтилляторов 	и отражающих покрытий» // </a:t>
            </a:r>
            <a:r>
              <a:rPr lang="en-US" altLang="ru-RU" sz="1800">
                <a:solidFill>
                  <a:srgbClr val="000000"/>
                </a:solidFill>
              </a:rPr>
              <a:t>VIII </a:t>
            </a:r>
            <a:r>
              <a:rPr lang="ru-RU" altLang="ru-RU" sz="1800">
                <a:solidFill>
                  <a:srgbClr val="000000"/>
                </a:solidFill>
              </a:rPr>
              <a:t>Межинститутская молодежная конференция 	«Физика элементарных частиц и космология 2019», МФТИ, Москва, Россия, 	12 апреля 2019.</a:t>
            </a:r>
          </a:p>
          <a:p>
            <a:pPr eaLnBrk="1" hangingPunct="1">
              <a:spcBef>
                <a:spcPct val="0"/>
              </a:spcBef>
              <a:buFontTx/>
              <a:buNone/>
            </a:pPr>
            <a:r>
              <a:rPr lang="ru-RU" altLang="ru-RU" sz="1800">
                <a:solidFill>
                  <a:srgbClr val="000000"/>
                </a:solidFill>
              </a:rPr>
              <a:t>20.	Устинов В.В., секционный доклад «Исследование влияния радиационного 	поля на светосбор пластических сцинтилляторов» // </a:t>
            </a:r>
            <a:r>
              <a:rPr lang="en-US" altLang="ru-RU" sz="1800">
                <a:solidFill>
                  <a:srgbClr val="000000"/>
                </a:solidFill>
              </a:rPr>
              <a:t>X</a:t>
            </a:r>
            <a:r>
              <a:rPr lang="ru-RU" altLang="ru-RU" sz="1800">
                <a:solidFill>
                  <a:srgbClr val="000000"/>
                </a:solidFill>
              </a:rPr>
              <a:t>Х</a:t>
            </a:r>
            <a:r>
              <a:rPr lang="en-US" altLang="ru-RU" sz="1800">
                <a:solidFill>
                  <a:srgbClr val="000000"/>
                </a:solidFill>
              </a:rPr>
              <a:t>VI </a:t>
            </a:r>
            <a:r>
              <a:rPr lang="ru-RU" altLang="ru-RU" sz="1800">
                <a:solidFill>
                  <a:srgbClr val="000000"/>
                </a:solidFill>
              </a:rPr>
              <a:t>Научно-	практическая конференция студентов, аспирантов и молодых специалистов, 	Государственный университет «Дубна», Россия, подсекция «Физико-	технические системы», 15 апреля 2019.</a:t>
            </a:r>
          </a:p>
          <a:p>
            <a:pPr eaLnBrk="1" hangingPunct="1">
              <a:spcBef>
                <a:spcPct val="0"/>
              </a:spcBef>
              <a:buFontTx/>
              <a:buNone/>
            </a:pPr>
            <a:r>
              <a:rPr lang="ru-RU" altLang="ru-RU" sz="1800">
                <a:solidFill>
                  <a:srgbClr val="000000"/>
                </a:solidFill>
              </a:rPr>
              <a:t>21.	Устинов В.В., пленарный доклад «Исследование влияния радиационного поля 	на светосбор пластических сцинтилляторов» // </a:t>
            </a:r>
            <a:r>
              <a:rPr lang="en-US" altLang="ru-RU" sz="1800">
                <a:solidFill>
                  <a:srgbClr val="000000"/>
                </a:solidFill>
              </a:rPr>
              <a:t>X</a:t>
            </a:r>
            <a:r>
              <a:rPr lang="ru-RU" altLang="ru-RU" sz="1800">
                <a:solidFill>
                  <a:srgbClr val="000000"/>
                </a:solidFill>
              </a:rPr>
              <a:t>Х</a:t>
            </a:r>
            <a:r>
              <a:rPr lang="en-US" altLang="ru-RU" sz="1800">
                <a:solidFill>
                  <a:srgbClr val="000000"/>
                </a:solidFill>
              </a:rPr>
              <a:t>VI </a:t>
            </a:r>
            <a:r>
              <a:rPr lang="ru-RU" altLang="ru-RU" sz="1800">
                <a:solidFill>
                  <a:srgbClr val="000000"/>
                </a:solidFill>
              </a:rPr>
              <a:t>Научно-практическая 	конференция студентов, аспирантов и молодых специалистов, 	Государственный университет «Дубна», Россия, 25 апреля 2019.</a:t>
            </a:r>
          </a:p>
        </p:txBody>
      </p:sp>
      <p:sp>
        <p:nvSpPr>
          <p:cNvPr id="3" name="Номер слайда 2">
            <a:extLst>
              <a:ext uri="{FF2B5EF4-FFF2-40B4-BE49-F238E27FC236}">
                <a16:creationId xmlns:a16="http://schemas.microsoft.com/office/drawing/2014/main" id="{E9BC451C-048D-B42F-EC19-910C1694D577}"/>
              </a:ext>
            </a:extLst>
          </p:cNvPr>
          <p:cNvSpPr>
            <a:spLocks noGrp="1"/>
          </p:cNvSpPr>
          <p:nvPr>
            <p:ph type="sldNum" sz="quarter" idx="12"/>
          </p:nvPr>
        </p:nvSpPr>
        <p:spPr/>
        <p:txBody>
          <a:bodyPr/>
          <a:lstStyle/>
          <a:p>
            <a:fld id="{D1768A84-9153-4943-86DA-3818C6B85424}" type="slidenum">
              <a:rPr lang="en-US" altLang="ru-RU" smtClean="0"/>
              <a:pPr/>
              <a:t>44</a:t>
            </a:fld>
            <a:endParaRPr lang="en-US" altLang="ru-RU"/>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596B6A12-6EF2-3FA6-6537-8A4ADD4371BA}"/>
              </a:ext>
            </a:extLst>
          </p:cNvPr>
          <p:cNvSpPr>
            <a:spLocks noChangeArrowheads="1"/>
          </p:cNvSpPr>
          <p:nvPr/>
        </p:nvSpPr>
        <p:spPr bwMode="auto">
          <a:xfrm>
            <a:off x="1631951" y="260350"/>
            <a:ext cx="8785225"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000000"/>
                </a:solidFill>
              </a:rPr>
              <a:t>22.	Устинов В.В., пленарный доклад «Исследование влияния радиационного поля 	на светосбор пластических сцинтилляторов» // </a:t>
            </a:r>
            <a:r>
              <a:rPr lang="en-US" altLang="ru-RU" sz="1800">
                <a:solidFill>
                  <a:srgbClr val="000000"/>
                </a:solidFill>
              </a:rPr>
              <a:t>X</a:t>
            </a:r>
            <a:r>
              <a:rPr lang="ru-RU" altLang="ru-RU" sz="1800">
                <a:solidFill>
                  <a:srgbClr val="000000"/>
                </a:solidFill>
              </a:rPr>
              <a:t>Х</a:t>
            </a:r>
            <a:r>
              <a:rPr lang="en-US" altLang="ru-RU" sz="1800">
                <a:solidFill>
                  <a:srgbClr val="000000"/>
                </a:solidFill>
              </a:rPr>
              <a:t>VI </a:t>
            </a:r>
            <a:r>
              <a:rPr lang="ru-RU" altLang="ru-RU" sz="1800">
                <a:solidFill>
                  <a:srgbClr val="000000"/>
                </a:solidFill>
              </a:rPr>
              <a:t>Научно-практическая 	конференция студентов, аспирантов и молодых специалистов, 	Государственный университет «Дубна», Россия, 25 апреля 2019.</a:t>
            </a:r>
          </a:p>
          <a:p>
            <a:pPr eaLnBrk="1" hangingPunct="1">
              <a:spcBef>
                <a:spcPct val="0"/>
              </a:spcBef>
              <a:buFontTx/>
              <a:buNone/>
            </a:pPr>
            <a:r>
              <a:rPr lang="ru-RU" altLang="ru-RU" sz="1800">
                <a:solidFill>
                  <a:srgbClr val="000000"/>
                </a:solidFill>
              </a:rPr>
              <a:t>23.	Сухов Е.В., доклад «Исследование световыхода пластических сцинтилляторов 	в зависимости от светоотражателя» // </a:t>
            </a:r>
            <a:r>
              <a:rPr lang="en-US" altLang="ru-RU" sz="1800">
                <a:solidFill>
                  <a:srgbClr val="000000"/>
                </a:solidFill>
              </a:rPr>
              <a:t>XXVI </a:t>
            </a:r>
            <a:r>
              <a:rPr lang="ru-RU" altLang="ru-RU" sz="1800">
                <a:solidFill>
                  <a:srgbClr val="000000"/>
                </a:solidFill>
              </a:rPr>
              <a:t>Международная конференция 	студентов, аспирантов и молодых специалистов по фундаментальным наукам 	"Ломоносов-2019", МГУ, Москва, Россия, 2019.</a:t>
            </a:r>
          </a:p>
          <a:p>
            <a:pPr eaLnBrk="1" hangingPunct="1">
              <a:spcBef>
                <a:spcPct val="0"/>
              </a:spcBef>
              <a:buFontTx/>
              <a:buNone/>
            </a:pPr>
            <a:r>
              <a:rPr lang="ru-RU" altLang="ru-RU" sz="1800">
                <a:solidFill>
                  <a:srgbClr val="000000"/>
                </a:solidFill>
              </a:rPr>
              <a:t>24.	Сухов Е.В., доклад «Исследование светосбора пластических сцинтилляторов 	в зависимости от производителя, формы и размера» // </a:t>
            </a:r>
            <a:r>
              <a:rPr lang="en-US" altLang="ru-RU" sz="1800">
                <a:solidFill>
                  <a:srgbClr val="000000"/>
                </a:solidFill>
              </a:rPr>
              <a:t>VIII </a:t>
            </a:r>
            <a:r>
              <a:rPr lang="ru-RU" altLang="ru-RU" sz="1800">
                <a:solidFill>
                  <a:srgbClr val="000000"/>
                </a:solidFill>
              </a:rPr>
              <a:t>Межинститутская 	молодежная конференция "Физика элементарных частиц и космология 2019", 	МФТИ, Москва, Россия 2019.</a:t>
            </a:r>
          </a:p>
          <a:p>
            <a:pPr eaLnBrk="1" hangingPunct="1">
              <a:spcBef>
                <a:spcPct val="0"/>
              </a:spcBef>
              <a:buFontTx/>
              <a:buNone/>
            </a:pPr>
            <a:r>
              <a:rPr lang="ru-RU" altLang="ru-RU" sz="1800">
                <a:solidFill>
                  <a:srgbClr val="000000"/>
                </a:solidFill>
              </a:rPr>
              <a:t>25.	Сухов Е.В., секционный доклад «Исследование световыхода пластических 	сцинтилляторов в зависимости от их производителя, формы и размера, 	оболочки» // </a:t>
            </a:r>
            <a:r>
              <a:rPr lang="en-US" altLang="ru-RU" sz="1800">
                <a:solidFill>
                  <a:srgbClr val="000000"/>
                </a:solidFill>
              </a:rPr>
              <a:t>X</a:t>
            </a:r>
            <a:r>
              <a:rPr lang="ru-RU" altLang="ru-RU" sz="1800">
                <a:solidFill>
                  <a:srgbClr val="000000"/>
                </a:solidFill>
              </a:rPr>
              <a:t>Х</a:t>
            </a:r>
            <a:r>
              <a:rPr lang="en-US" altLang="ru-RU" sz="1800">
                <a:solidFill>
                  <a:srgbClr val="000000"/>
                </a:solidFill>
              </a:rPr>
              <a:t>VI </a:t>
            </a:r>
            <a:r>
              <a:rPr lang="ru-RU" altLang="ru-RU" sz="1800">
                <a:solidFill>
                  <a:srgbClr val="000000"/>
                </a:solidFill>
              </a:rPr>
              <a:t>Научно-практическая конференция студентов, аспирантов 	и молодых специалистов, Государственный университет «Дубна», Россия, 	подсекция «Физико-технические системы», 15 апреля 2019.</a:t>
            </a:r>
          </a:p>
          <a:p>
            <a:pPr eaLnBrk="1" hangingPunct="1">
              <a:spcBef>
                <a:spcPct val="0"/>
              </a:spcBef>
              <a:buFontTx/>
              <a:buNone/>
            </a:pPr>
            <a:r>
              <a:rPr lang="ru-RU" altLang="ru-RU" sz="1800">
                <a:solidFill>
                  <a:srgbClr val="000000"/>
                </a:solidFill>
              </a:rPr>
              <a:t>26.	Устинов В.В., Афанасьев С.В., Сухов Е.В., доклад «</a:t>
            </a:r>
            <a:r>
              <a:rPr lang="en-US" altLang="ru-RU" sz="1800">
                <a:solidFill>
                  <a:srgbClr val="000000"/>
                </a:solidFill>
              </a:rPr>
              <a:t>Investigation of the </a:t>
            </a:r>
            <a:r>
              <a:rPr lang="ru-RU" altLang="ru-RU" sz="1800">
                <a:solidFill>
                  <a:srgbClr val="000000"/>
                </a:solidFill>
              </a:rPr>
              <a:t>	</a:t>
            </a:r>
            <a:r>
              <a:rPr lang="en-US" altLang="ru-RU" sz="1800">
                <a:solidFill>
                  <a:srgbClr val="000000"/>
                </a:solidFill>
              </a:rPr>
              <a:t>radiation hardness of plastic scintillators» </a:t>
            </a:r>
            <a:r>
              <a:rPr lang="ru-RU" altLang="ru-RU" sz="1800">
                <a:solidFill>
                  <a:srgbClr val="000000"/>
                </a:solidFill>
              </a:rPr>
              <a:t>на Всероссийской научно-	практической конференции «ПРИРОДА. ОБЩЕСТВО. ЧЕЛОВЕК», 	Государственный университет «Дубна», Россия, 2019.</a:t>
            </a:r>
          </a:p>
          <a:p>
            <a:pPr eaLnBrk="1" hangingPunct="1">
              <a:spcBef>
                <a:spcPct val="0"/>
              </a:spcBef>
              <a:buFontTx/>
              <a:buNone/>
            </a:pPr>
            <a:endParaRPr lang="ru-RU" altLang="ru-RU" sz="1800">
              <a:solidFill>
                <a:srgbClr val="000000"/>
              </a:solidFill>
            </a:endParaRPr>
          </a:p>
          <a:p>
            <a:pPr eaLnBrk="1" hangingPunct="1">
              <a:spcBef>
                <a:spcPct val="0"/>
              </a:spcBef>
              <a:buFontTx/>
              <a:buNone/>
            </a:pPr>
            <a:endParaRPr lang="ru-RU" altLang="ru-RU" sz="1800">
              <a:solidFill>
                <a:srgbClr val="000000"/>
              </a:solidFill>
            </a:endParaRPr>
          </a:p>
        </p:txBody>
      </p:sp>
      <p:sp>
        <p:nvSpPr>
          <p:cNvPr id="3" name="Номер слайда 2">
            <a:extLst>
              <a:ext uri="{FF2B5EF4-FFF2-40B4-BE49-F238E27FC236}">
                <a16:creationId xmlns:a16="http://schemas.microsoft.com/office/drawing/2014/main" id="{73D80576-76CB-9341-6C16-B887AB9C985E}"/>
              </a:ext>
            </a:extLst>
          </p:cNvPr>
          <p:cNvSpPr>
            <a:spLocks noGrp="1"/>
          </p:cNvSpPr>
          <p:nvPr>
            <p:ph type="sldNum" sz="quarter" idx="12"/>
          </p:nvPr>
        </p:nvSpPr>
        <p:spPr/>
        <p:txBody>
          <a:bodyPr/>
          <a:lstStyle/>
          <a:p>
            <a:fld id="{D1768A84-9153-4943-86DA-3818C6B85424}" type="slidenum">
              <a:rPr lang="en-US" altLang="ru-RU" smtClean="0"/>
              <a:pPr/>
              <a:t>45</a:t>
            </a:fld>
            <a:endParaRPr lang="en-US" altLang="ru-RU"/>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9ADE44BF-0DAA-E9BC-AB7A-BB784B837F39}"/>
              </a:ext>
            </a:extLst>
          </p:cNvPr>
          <p:cNvSpPr>
            <a:spLocks noChangeArrowheads="1"/>
          </p:cNvSpPr>
          <p:nvPr/>
        </p:nvSpPr>
        <p:spPr bwMode="auto">
          <a:xfrm>
            <a:off x="1703389" y="260350"/>
            <a:ext cx="8785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000000"/>
              </a:solidFill>
            </a:endParaRPr>
          </a:p>
          <a:p>
            <a:pPr eaLnBrk="1" hangingPunct="1">
              <a:spcBef>
                <a:spcPct val="0"/>
              </a:spcBef>
              <a:buFontTx/>
              <a:buNone/>
            </a:pPr>
            <a:r>
              <a:rPr lang="en-US" altLang="ru-RU" sz="1800">
                <a:solidFill>
                  <a:srgbClr val="000000"/>
                </a:solidFill>
              </a:rPr>
              <a:t>2</a:t>
            </a:r>
            <a:r>
              <a:rPr lang="ru-RU" altLang="ru-RU" sz="1800">
                <a:solidFill>
                  <a:srgbClr val="000000"/>
                </a:solidFill>
              </a:rPr>
              <a:t>7</a:t>
            </a:r>
            <a:r>
              <a:rPr lang="en-US" altLang="ru-RU" sz="1800">
                <a:solidFill>
                  <a:srgbClr val="000000"/>
                </a:solidFill>
              </a:rPr>
              <a:t>.	V. Ustinov, S. Afanasiev, V. Baskov, V. Bekirov, D. Dryablov, B. Dubinchik, A. </a:t>
            </a:r>
            <a:r>
              <a:rPr lang="ru-RU" altLang="ru-RU" sz="1800">
                <a:solidFill>
                  <a:srgbClr val="000000"/>
                </a:solidFill>
              </a:rPr>
              <a:t>	</a:t>
            </a:r>
            <a:r>
              <a:rPr lang="en-US" altLang="ru-RU" sz="1800">
                <a:solidFill>
                  <a:srgbClr val="000000"/>
                </a:solidFill>
              </a:rPr>
              <a:t>L’vov , A. Malakhov, K. Michalickova, V. Polyansky, D. Sakulin, E. Sukhov </a:t>
            </a:r>
            <a:r>
              <a:rPr lang="ru-RU" altLang="ru-RU" sz="1800">
                <a:solidFill>
                  <a:srgbClr val="000000"/>
                </a:solidFill>
              </a:rPr>
              <a:t>	</a:t>
            </a:r>
            <a:r>
              <a:rPr lang="en-US" altLang="ru-RU" sz="1800">
                <a:solidFill>
                  <a:srgbClr val="000000"/>
                </a:solidFill>
              </a:rPr>
              <a:t>“Multilayer neutron detector based on a plastic scintillator”, AIP Conference </a:t>
            </a:r>
            <a:r>
              <a:rPr lang="ru-RU" altLang="ru-RU" sz="1800">
                <a:solidFill>
                  <a:srgbClr val="000000"/>
                </a:solidFill>
              </a:rPr>
              <a:t>	</a:t>
            </a:r>
            <a:r>
              <a:rPr lang="en-US" altLang="ru-RU" sz="1800">
                <a:solidFill>
                  <a:srgbClr val="000000"/>
                </a:solidFill>
              </a:rPr>
              <a:t>Proceedings, ISSN:0094-243X, eISSN:1551-7616, </a:t>
            </a:r>
            <a:r>
              <a:rPr lang="ru-RU" altLang="ru-RU" sz="1800">
                <a:solidFill>
                  <a:srgbClr val="000000"/>
                </a:solidFill>
              </a:rPr>
              <a:t>Изд</a:t>
            </a:r>
            <a:r>
              <a:rPr lang="en-US" altLang="ru-RU" sz="1800">
                <a:solidFill>
                  <a:srgbClr val="000000"/>
                </a:solidFill>
              </a:rPr>
              <a:t>:American Institute of </a:t>
            </a:r>
            <a:r>
              <a:rPr lang="ru-RU" altLang="ru-RU" sz="1800">
                <a:solidFill>
                  <a:srgbClr val="000000"/>
                </a:solidFill>
              </a:rPr>
              <a:t>	</a:t>
            </a:r>
            <a:r>
              <a:rPr lang="en-US" altLang="ru-RU" sz="1800">
                <a:solidFill>
                  <a:srgbClr val="000000"/>
                </a:solidFill>
              </a:rPr>
              <a:t>Physics, Vol: 2377, 030018 (2021)</a:t>
            </a:r>
            <a:endParaRPr lang="ru-RU" altLang="ru-RU" sz="1800">
              <a:solidFill>
                <a:srgbClr val="000000"/>
              </a:solidFill>
            </a:endParaRPr>
          </a:p>
          <a:p>
            <a:pPr eaLnBrk="1" hangingPunct="1">
              <a:spcBef>
                <a:spcPct val="0"/>
              </a:spcBef>
              <a:buFontTx/>
              <a:buNone/>
            </a:pPr>
            <a:r>
              <a:rPr lang="ru-RU" altLang="ru-RU" sz="1800">
                <a:solidFill>
                  <a:srgbClr val="000000"/>
                </a:solidFill>
              </a:rPr>
              <a:t>28.	Устинов В. В., Афанасьев С. В., Басков В. А., Бекиров В. И., Дряблов Д. К., 	Дубинчик Б. В., Кречетов Ю. Ф., Кутинова О. В., Львов А. И., Малахов А. И., 	Михаличкова К., Полянский В. В., Сакулин Д. Г., Сухов Е. В. </a:t>
            </a:r>
          </a:p>
          <a:p>
            <a:pPr eaLnBrk="1" hangingPunct="1">
              <a:spcBef>
                <a:spcPct val="0"/>
              </a:spcBef>
              <a:buFontTx/>
              <a:buNone/>
            </a:pPr>
            <a:r>
              <a:rPr lang="ru-RU" altLang="ru-RU" sz="1800">
                <a:solidFill>
                  <a:srgbClr val="000000"/>
                </a:solidFill>
              </a:rPr>
              <a:t>	«Разработка детекторов нейтронов для спектрометра СКАН-3 в ОИЯИ»</a:t>
            </a:r>
          </a:p>
          <a:p>
            <a:pPr eaLnBrk="1" hangingPunct="1">
              <a:spcBef>
                <a:spcPct val="0"/>
              </a:spcBef>
              <a:buFontTx/>
              <a:buNone/>
            </a:pPr>
            <a:r>
              <a:rPr lang="ru-RU" altLang="ru-RU" sz="1800">
                <a:solidFill>
                  <a:srgbClr val="000000"/>
                </a:solidFill>
              </a:rPr>
              <a:t>	Труды Московского физико-технического института, ISSN:ISSN 2072-6759, 	том 13, №8, стр 122-132.</a:t>
            </a:r>
          </a:p>
        </p:txBody>
      </p:sp>
      <p:sp>
        <p:nvSpPr>
          <p:cNvPr id="3" name="Номер слайда 2">
            <a:extLst>
              <a:ext uri="{FF2B5EF4-FFF2-40B4-BE49-F238E27FC236}">
                <a16:creationId xmlns:a16="http://schemas.microsoft.com/office/drawing/2014/main" id="{B65CB29D-2E1A-9480-D095-8D4C7878100C}"/>
              </a:ext>
            </a:extLst>
          </p:cNvPr>
          <p:cNvSpPr>
            <a:spLocks noGrp="1"/>
          </p:cNvSpPr>
          <p:nvPr>
            <p:ph type="sldNum" sz="quarter" idx="12"/>
          </p:nvPr>
        </p:nvSpPr>
        <p:spPr/>
        <p:txBody>
          <a:bodyPr/>
          <a:lstStyle/>
          <a:p>
            <a:fld id="{D1768A84-9153-4943-86DA-3818C6B85424}" type="slidenum">
              <a:rPr lang="en-US" altLang="ru-RU" smtClean="0"/>
              <a:pPr/>
              <a:t>46</a:t>
            </a:fld>
            <a:endParaRPr lang="en-US" altLang="ru-RU"/>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CCBDB281-CC5B-882B-CCD5-F0C997976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9" y="188914"/>
            <a:ext cx="4511675" cy="619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a:extLst>
              <a:ext uri="{FF2B5EF4-FFF2-40B4-BE49-F238E27FC236}">
                <a16:creationId xmlns:a16="http://schemas.microsoft.com/office/drawing/2014/main" id="{EF71102E-920E-6846-7775-7E32B9563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914" y="188914"/>
            <a:ext cx="4510087" cy="619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a:extLst>
              <a:ext uri="{FF2B5EF4-FFF2-40B4-BE49-F238E27FC236}">
                <a16:creationId xmlns:a16="http://schemas.microsoft.com/office/drawing/2014/main" id="{23CFC176-CA62-1EC8-9C75-991922898A39}"/>
              </a:ext>
            </a:extLst>
          </p:cNvPr>
          <p:cNvSpPr>
            <a:spLocks noGrp="1"/>
          </p:cNvSpPr>
          <p:nvPr>
            <p:ph type="sldNum" sz="quarter" idx="12"/>
          </p:nvPr>
        </p:nvSpPr>
        <p:spPr/>
        <p:txBody>
          <a:bodyPr/>
          <a:lstStyle/>
          <a:p>
            <a:fld id="{D1768A84-9153-4943-86DA-3818C6B85424}" type="slidenum">
              <a:rPr lang="en-US" altLang="ru-RU" smtClean="0"/>
              <a:pPr/>
              <a:t>47</a:t>
            </a:fld>
            <a:endParaRPr lang="en-US" altLang="ru-RU"/>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E:\home\afanasev\ptwo\art\tmp\l1.gif">
            <a:extLst>
              <a:ext uri="{FF2B5EF4-FFF2-40B4-BE49-F238E27FC236}">
                <a16:creationId xmlns:a16="http://schemas.microsoft.com/office/drawing/2014/main" id="{BE2CBC96-01E0-1385-3010-5C87787D1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7038"/>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956BD1D1-95A7-7004-366E-B8CFAE4BA549}"/>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pic>
        <p:nvPicPr>
          <p:cNvPr id="49156" name="Picture 2">
            <a:extLst>
              <a:ext uri="{FF2B5EF4-FFF2-40B4-BE49-F238E27FC236}">
                <a16:creationId xmlns:a16="http://schemas.microsoft.com/office/drawing/2014/main" id="{26D9842E-66A1-EEC9-EF5D-646AEAE1A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4" y="4286250"/>
            <a:ext cx="4865687"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3">
            <a:extLst>
              <a:ext uri="{FF2B5EF4-FFF2-40B4-BE49-F238E27FC236}">
                <a16:creationId xmlns:a16="http://schemas.microsoft.com/office/drawing/2014/main" id="{06E26DE5-C1AA-8B2E-53AD-C68C6AE07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4" y="5516563"/>
            <a:ext cx="486568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8" name="TextBox 1">
            <a:extLst>
              <a:ext uri="{FF2B5EF4-FFF2-40B4-BE49-F238E27FC236}">
                <a16:creationId xmlns:a16="http://schemas.microsoft.com/office/drawing/2014/main" id="{0FD158E6-9CF3-3DDC-9BEA-A5A41016E9E0}"/>
              </a:ext>
            </a:extLst>
          </p:cNvPr>
          <p:cNvSpPr txBox="1">
            <a:spLocks noChangeArrowheads="1"/>
          </p:cNvSpPr>
          <p:nvPr/>
        </p:nvSpPr>
        <p:spPr bwMode="auto">
          <a:xfrm>
            <a:off x="6684963" y="4459288"/>
            <a:ext cx="3700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a:solidFill>
                  <a:srgbClr val="000000"/>
                </a:solidFill>
              </a:rPr>
              <a:t>R&amp;D for neutron counter  </a:t>
            </a:r>
            <a:endParaRPr lang="ru-RU" altLang="ru-RU" sz="2400" b="1">
              <a:solidFill>
                <a:srgbClr val="000000"/>
              </a:solidFill>
            </a:endParaRPr>
          </a:p>
        </p:txBody>
      </p:sp>
      <p:sp>
        <p:nvSpPr>
          <p:cNvPr id="49159" name="TextBox 2">
            <a:extLst>
              <a:ext uri="{FF2B5EF4-FFF2-40B4-BE49-F238E27FC236}">
                <a16:creationId xmlns:a16="http://schemas.microsoft.com/office/drawing/2014/main" id="{75A8D0B1-60A7-4FEA-B623-7C58776DD967}"/>
              </a:ext>
            </a:extLst>
          </p:cNvPr>
          <p:cNvSpPr txBox="1">
            <a:spLocks noChangeArrowheads="1"/>
          </p:cNvSpPr>
          <p:nvPr/>
        </p:nvSpPr>
        <p:spPr bwMode="auto">
          <a:xfrm>
            <a:off x="6569076" y="5675313"/>
            <a:ext cx="409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a:solidFill>
                  <a:srgbClr val="000000"/>
                </a:solidFill>
              </a:rPr>
              <a:t>Preliminary data gave a time resolution is  better then 300 ps  for neutron detection</a:t>
            </a:r>
            <a:r>
              <a:rPr lang="en-US" altLang="ru-RU" sz="1400">
                <a:solidFill>
                  <a:srgbClr val="000000"/>
                </a:solidFill>
              </a:rPr>
              <a:t>. </a:t>
            </a:r>
            <a:endParaRPr lang="ru-RU" altLang="ru-RU" sz="1400">
              <a:solidFill>
                <a:srgbClr val="000000"/>
              </a:solidFill>
            </a:endParaRPr>
          </a:p>
        </p:txBody>
      </p:sp>
      <p:sp>
        <p:nvSpPr>
          <p:cNvPr id="49160" name="TextBox 1">
            <a:extLst>
              <a:ext uri="{FF2B5EF4-FFF2-40B4-BE49-F238E27FC236}">
                <a16:creationId xmlns:a16="http://schemas.microsoft.com/office/drawing/2014/main" id="{06C0FF91-773A-90DA-0C6B-6DBAFF93D429}"/>
              </a:ext>
            </a:extLst>
          </p:cNvPr>
          <p:cNvSpPr txBox="1">
            <a:spLocks noChangeArrowheads="1"/>
          </p:cNvSpPr>
          <p:nvPr/>
        </p:nvSpPr>
        <p:spPr bwMode="auto">
          <a:xfrm>
            <a:off x="1524000" y="26988"/>
            <a:ext cx="2216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000" b="1">
                <a:solidFill>
                  <a:srgbClr val="000000"/>
                </a:solidFill>
              </a:rPr>
              <a:t>Neutron detectors </a:t>
            </a:r>
          </a:p>
        </p:txBody>
      </p:sp>
      <p:pic>
        <p:nvPicPr>
          <p:cNvPr id="49161" name="Рисунок 22" descr="neutron-wall">
            <a:extLst>
              <a:ext uri="{FF2B5EF4-FFF2-40B4-BE49-F238E27FC236}">
                <a16:creationId xmlns:a16="http://schemas.microsoft.com/office/drawing/2014/main" id="{394FAF57-DE72-F3EA-695A-7B58D15E09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4463" y="692151"/>
            <a:ext cx="381635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Rectangle 1">
            <a:extLst>
              <a:ext uri="{FF2B5EF4-FFF2-40B4-BE49-F238E27FC236}">
                <a16:creationId xmlns:a16="http://schemas.microsoft.com/office/drawing/2014/main" id="{A76EB4C7-0ED9-FD80-3ED6-239221686D23}"/>
              </a:ext>
            </a:extLst>
          </p:cNvPr>
          <p:cNvSpPr>
            <a:spLocks noChangeArrowheads="1"/>
          </p:cNvSpPr>
          <p:nvPr/>
        </p:nvSpPr>
        <p:spPr bwMode="auto">
          <a:xfrm>
            <a:off x="1592264" y="692150"/>
            <a:ext cx="391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b="1">
                <a:solidFill>
                  <a:srgbClr val="000000"/>
                </a:solidFill>
                <a:sym typeface="Symbol" panose="05050102010706020507" pitchFamily="18" charset="2"/>
              </a:rPr>
              <a:t>Energy resolution     </a:t>
            </a:r>
            <a:r>
              <a:rPr lang="en-US" altLang="ru-RU" sz="1800" b="1">
                <a:solidFill>
                  <a:srgbClr val="000000"/>
                </a:solidFill>
              </a:rPr>
              <a:t>E</a:t>
            </a:r>
            <a:r>
              <a:rPr lang="en-US" altLang="ru-RU" sz="1800" b="1" baseline="-25000">
                <a:solidFill>
                  <a:srgbClr val="000000"/>
                </a:solidFill>
              </a:rPr>
              <a:t>N</a:t>
            </a:r>
            <a:r>
              <a:rPr lang="ru-RU" altLang="ru-RU" sz="1800" b="1">
                <a:solidFill>
                  <a:srgbClr val="000000"/>
                </a:solidFill>
              </a:rPr>
              <a:t>  </a:t>
            </a:r>
            <a:r>
              <a:rPr lang="ru-RU" altLang="ru-RU" sz="1800" b="1">
                <a:solidFill>
                  <a:srgbClr val="000000"/>
                </a:solidFill>
                <a:sym typeface="Symbol" panose="05050102010706020507" pitchFamily="18" charset="2"/>
              </a:rPr>
              <a:t></a:t>
            </a:r>
            <a:r>
              <a:rPr lang="ru-RU" altLang="ru-RU" sz="1800" b="1">
                <a:solidFill>
                  <a:srgbClr val="000000"/>
                </a:solidFill>
              </a:rPr>
              <a:t>  </a:t>
            </a:r>
            <a:r>
              <a:rPr lang="en-US" altLang="ru-RU" sz="1800" b="1">
                <a:solidFill>
                  <a:srgbClr val="000000"/>
                </a:solidFill>
              </a:rPr>
              <a:t>10</a:t>
            </a:r>
            <a:r>
              <a:rPr lang="ru-RU" altLang="ru-RU" sz="1800" b="1">
                <a:solidFill>
                  <a:srgbClr val="000000"/>
                </a:solidFill>
              </a:rPr>
              <a:t> МэВ</a:t>
            </a:r>
            <a:r>
              <a:rPr lang="ru-RU" altLang="ru-RU" sz="1000">
                <a:solidFill>
                  <a:srgbClr val="000000"/>
                </a:solidFill>
              </a:rPr>
              <a:t>.</a:t>
            </a:r>
          </a:p>
        </p:txBody>
      </p:sp>
      <p:sp>
        <p:nvSpPr>
          <p:cNvPr id="49163" name="Rectangle 2">
            <a:extLst>
              <a:ext uri="{FF2B5EF4-FFF2-40B4-BE49-F238E27FC236}">
                <a16:creationId xmlns:a16="http://schemas.microsoft.com/office/drawing/2014/main" id="{0D3CF31B-97A4-A9CF-2D60-71F32B5ECDF3}"/>
              </a:ext>
            </a:extLst>
          </p:cNvPr>
          <p:cNvSpPr>
            <a:spLocks noChangeArrowheads="1"/>
          </p:cNvSpPr>
          <p:nvPr/>
        </p:nvSpPr>
        <p:spPr bwMode="auto">
          <a:xfrm>
            <a:off x="2600325" y="1209675"/>
            <a:ext cx="189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b="1">
                <a:solidFill>
                  <a:srgbClr val="000000"/>
                </a:solidFill>
                <a:sym typeface="Symbol" panose="05050102010706020507" pitchFamily="18" charset="2"/>
              </a:rPr>
              <a:t></a:t>
            </a:r>
            <a:r>
              <a:rPr lang="en-US" altLang="ru-RU" sz="1800" b="1">
                <a:solidFill>
                  <a:srgbClr val="000000"/>
                </a:solidFill>
              </a:rPr>
              <a:t>E</a:t>
            </a:r>
            <a:r>
              <a:rPr lang="ru-RU" altLang="ru-RU" sz="1800" b="1">
                <a:solidFill>
                  <a:srgbClr val="000000"/>
                </a:solidFill>
              </a:rPr>
              <a:t> = </a:t>
            </a:r>
            <a:r>
              <a:rPr lang="ru-RU" altLang="ru-RU" sz="1800" b="1">
                <a:solidFill>
                  <a:srgbClr val="000000"/>
                </a:solidFill>
                <a:sym typeface="Symbol" panose="05050102010706020507" pitchFamily="18" charset="2"/>
              </a:rPr>
              <a:t></a:t>
            </a:r>
            <a:r>
              <a:rPr lang="ru-RU" altLang="ru-RU" sz="1800" b="1" baseline="30000">
                <a:solidFill>
                  <a:srgbClr val="000000"/>
                </a:solidFill>
              </a:rPr>
              <a:t>3</a:t>
            </a:r>
            <a:r>
              <a:rPr lang="ru-RU" altLang="ru-RU" sz="1800" b="1">
                <a:solidFill>
                  <a:srgbClr val="000000"/>
                </a:solidFill>
              </a:rPr>
              <a:t> </a:t>
            </a:r>
            <a:r>
              <a:rPr lang="en-US" altLang="ru-RU" sz="1800" b="1">
                <a:solidFill>
                  <a:srgbClr val="000000"/>
                </a:solidFill>
              </a:rPr>
              <a:t>mc</a:t>
            </a:r>
            <a:r>
              <a:rPr lang="ru-RU" altLang="ru-RU" sz="1800" b="1" baseline="30000">
                <a:solidFill>
                  <a:srgbClr val="000000"/>
                </a:solidFill>
              </a:rPr>
              <a:t>2</a:t>
            </a:r>
            <a:r>
              <a:rPr lang="ru-RU" altLang="ru-RU" sz="1800" b="1">
                <a:solidFill>
                  <a:srgbClr val="000000"/>
                </a:solidFill>
              </a:rPr>
              <a:t> </a:t>
            </a:r>
            <a:r>
              <a:rPr lang="ru-RU" altLang="ru-RU" sz="1800" b="1">
                <a:solidFill>
                  <a:srgbClr val="000000"/>
                </a:solidFill>
                <a:sym typeface="Symbol" panose="05050102010706020507" pitchFamily="18" charset="2"/>
              </a:rPr>
              <a:t></a:t>
            </a:r>
            <a:r>
              <a:rPr lang="ru-RU" altLang="ru-RU" sz="1800" b="1">
                <a:solidFill>
                  <a:srgbClr val="000000"/>
                </a:solidFill>
              </a:rPr>
              <a:t> </a:t>
            </a:r>
            <a:r>
              <a:rPr lang="ru-RU" altLang="ru-RU" sz="1800" b="1">
                <a:solidFill>
                  <a:srgbClr val="000000"/>
                </a:solidFill>
                <a:sym typeface="Symbol" panose="05050102010706020507" pitchFamily="18" charset="2"/>
              </a:rPr>
              <a:t></a:t>
            </a:r>
            <a:r>
              <a:rPr lang="ru-RU" altLang="ru-RU" sz="1800">
                <a:solidFill>
                  <a:srgbClr val="000000"/>
                </a:solidFill>
              </a:rPr>
              <a:t>, </a:t>
            </a:r>
          </a:p>
        </p:txBody>
      </p:sp>
      <p:sp>
        <p:nvSpPr>
          <p:cNvPr id="49164" name="Rectangle 3">
            <a:extLst>
              <a:ext uri="{FF2B5EF4-FFF2-40B4-BE49-F238E27FC236}">
                <a16:creationId xmlns:a16="http://schemas.microsoft.com/office/drawing/2014/main" id="{2D4FAED5-1262-5E10-5A4B-9DCDD2D68395}"/>
              </a:ext>
            </a:extLst>
          </p:cNvPr>
          <p:cNvSpPr>
            <a:spLocks noChangeArrowheads="1"/>
          </p:cNvSpPr>
          <p:nvPr/>
        </p:nvSpPr>
        <p:spPr bwMode="auto">
          <a:xfrm>
            <a:off x="1592263" y="186690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b="1" i="1">
                <a:solidFill>
                  <a:srgbClr val="000000"/>
                </a:solidFill>
              </a:rPr>
              <a:t>E</a:t>
            </a:r>
            <a:r>
              <a:rPr lang="en-US" altLang="ru-RU" sz="1800" b="1" i="1" baseline="-25000">
                <a:solidFill>
                  <a:srgbClr val="000000"/>
                </a:solidFill>
              </a:rPr>
              <a:t>N</a:t>
            </a:r>
            <a:r>
              <a:rPr lang="en-US" altLang="ru-RU" sz="1800" b="1" i="1">
                <a:solidFill>
                  <a:srgbClr val="000000"/>
                </a:solidFill>
              </a:rPr>
              <a:t>=</a:t>
            </a:r>
            <a:r>
              <a:rPr lang="ru-RU" altLang="ru-RU" sz="1800" b="1" i="1">
                <a:solidFill>
                  <a:srgbClr val="000000"/>
                </a:solidFill>
              </a:rPr>
              <a:t>270 МэВ (</a:t>
            </a:r>
            <a:r>
              <a:rPr lang="ru-RU" altLang="ru-RU" sz="1800" b="1" i="1">
                <a:solidFill>
                  <a:srgbClr val="000000"/>
                </a:solidFill>
                <a:sym typeface="Symbol" panose="05050102010706020507" pitchFamily="18" charset="2"/>
              </a:rPr>
              <a:t></a:t>
            </a:r>
            <a:r>
              <a:rPr lang="ru-RU" altLang="ru-RU" sz="1800" b="1" i="1">
                <a:solidFill>
                  <a:srgbClr val="000000"/>
                </a:solidFill>
              </a:rPr>
              <a:t> = 0.63 и </a:t>
            </a:r>
            <a:r>
              <a:rPr lang="ru-RU" altLang="ru-RU" sz="1800" b="1" i="1">
                <a:solidFill>
                  <a:srgbClr val="000000"/>
                </a:solidFill>
                <a:sym typeface="Symbol" panose="05050102010706020507" pitchFamily="18" charset="2"/>
              </a:rPr>
              <a:t></a:t>
            </a:r>
            <a:r>
              <a:rPr lang="ru-RU" altLang="ru-RU" sz="1800" b="1" i="1">
                <a:solidFill>
                  <a:srgbClr val="000000"/>
                </a:solidFill>
              </a:rPr>
              <a:t> = 1.29)</a:t>
            </a:r>
            <a:r>
              <a:rPr lang="en-US" altLang="ru-RU" sz="1800" b="1" i="1">
                <a:solidFill>
                  <a:srgbClr val="000000"/>
                </a:solidFill>
              </a:rPr>
              <a:t> L = 6</a:t>
            </a:r>
            <a:r>
              <a:rPr lang="ru-RU" altLang="ru-RU" sz="1800" b="1" i="1">
                <a:solidFill>
                  <a:srgbClr val="000000"/>
                </a:solidFill>
              </a:rPr>
              <a:t>м  </a:t>
            </a:r>
            <a:endParaRPr lang="en-US" altLang="ru-RU" sz="1800" b="1" i="1">
              <a:solidFill>
                <a:srgbClr val="000000"/>
              </a:solidFill>
            </a:endParaRPr>
          </a:p>
        </p:txBody>
      </p:sp>
      <p:sp>
        <p:nvSpPr>
          <p:cNvPr id="49165" name="Rectangle 4">
            <a:extLst>
              <a:ext uri="{FF2B5EF4-FFF2-40B4-BE49-F238E27FC236}">
                <a16:creationId xmlns:a16="http://schemas.microsoft.com/office/drawing/2014/main" id="{F569263D-F20B-8A2C-500B-48F2576FBF54}"/>
              </a:ext>
            </a:extLst>
          </p:cNvPr>
          <p:cNvSpPr>
            <a:spLocks noChangeArrowheads="1"/>
          </p:cNvSpPr>
          <p:nvPr/>
        </p:nvSpPr>
        <p:spPr bwMode="auto">
          <a:xfrm>
            <a:off x="1703389" y="3194050"/>
            <a:ext cx="1728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b="1">
                <a:solidFill>
                  <a:srgbClr val="000000"/>
                </a:solidFill>
                <a:sym typeface="Symbol" panose="05050102010706020507" pitchFamily="18" charset="2"/>
              </a:rPr>
              <a:t></a:t>
            </a:r>
            <a:r>
              <a:rPr lang="ru-RU" altLang="ru-RU" sz="1800" b="1">
                <a:solidFill>
                  <a:srgbClr val="000000"/>
                </a:solidFill>
              </a:rPr>
              <a:t> = 0.8*10</a:t>
            </a:r>
            <a:r>
              <a:rPr lang="ru-RU" altLang="ru-RU" sz="1800" b="1" baseline="30000">
                <a:solidFill>
                  <a:srgbClr val="000000"/>
                </a:solidFill>
                <a:sym typeface="Symbol" panose="05050102010706020507" pitchFamily="18" charset="2"/>
              </a:rPr>
              <a:t></a:t>
            </a:r>
            <a:r>
              <a:rPr lang="ru-RU" altLang="ru-RU" sz="1800" baseline="30000">
                <a:solidFill>
                  <a:srgbClr val="000000"/>
                </a:solidFill>
              </a:rPr>
              <a:t>2</a:t>
            </a:r>
            <a:r>
              <a:rPr lang="ru-RU" altLang="ru-RU" sz="1800">
                <a:solidFill>
                  <a:srgbClr val="000000"/>
                </a:solidFill>
              </a:rPr>
              <a:t> </a:t>
            </a:r>
            <a:endParaRPr lang="en-US" altLang="ru-RU" sz="1800">
              <a:solidFill>
                <a:srgbClr val="000000"/>
              </a:solidFill>
            </a:endParaRPr>
          </a:p>
        </p:txBody>
      </p:sp>
      <p:sp>
        <p:nvSpPr>
          <p:cNvPr id="49166" name="Rectangle 17">
            <a:extLst>
              <a:ext uri="{FF2B5EF4-FFF2-40B4-BE49-F238E27FC236}">
                <a16:creationId xmlns:a16="http://schemas.microsoft.com/office/drawing/2014/main" id="{C9788D3B-6F4C-F91E-99A7-B63B70EEE642}"/>
              </a:ext>
            </a:extLst>
          </p:cNvPr>
          <p:cNvSpPr>
            <a:spLocks noChangeArrowheads="1"/>
          </p:cNvSpPr>
          <p:nvPr/>
        </p:nvSpPr>
        <p:spPr bwMode="auto">
          <a:xfrm>
            <a:off x="4025901" y="3032126"/>
            <a:ext cx="1439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b="1">
                <a:solidFill>
                  <a:srgbClr val="000000"/>
                </a:solidFill>
                <a:sym typeface="Symbol" panose="05050102010706020507" pitchFamily="18" charset="2"/>
              </a:rPr>
              <a:t>{ </a:t>
            </a:r>
            <a:r>
              <a:rPr lang="ru-RU" altLang="ru-RU" sz="1800" b="1">
                <a:solidFill>
                  <a:srgbClr val="000000"/>
                </a:solidFill>
                <a:sym typeface="Symbol" panose="05050102010706020507" pitchFamily="18" charset="2"/>
              </a:rPr>
              <a:t></a:t>
            </a:r>
            <a:r>
              <a:rPr lang="en-US" altLang="ru-RU" sz="1800" b="1">
                <a:solidFill>
                  <a:srgbClr val="000000"/>
                </a:solidFill>
              </a:rPr>
              <a:t>t</a:t>
            </a:r>
            <a:r>
              <a:rPr lang="ru-RU" altLang="ru-RU" sz="1800" b="1">
                <a:solidFill>
                  <a:srgbClr val="000000"/>
                </a:solidFill>
              </a:rPr>
              <a:t> </a:t>
            </a:r>
            <a:r>
              <a:rPr lang="en-US" altLang="ru-RU" sz="1800" b="1">
                <a:solidFill>
                  <a:srgbClr val="000000"/>
                </a:solidFill>
              </a:rPr>
              <a:t>&lt;</a:t>
            </a:r>
            <a:r>
              <a:rPr lang="ru-RU" altLang="ru-RU" sz="1800" b="1">
                <a:solidFill>
                  <a:srgbClr val="000000"/>
                </a:solidFill>
              </a:rPr>
              <a:t>0.4 нс </a:t>
            </a:r>
            <a:endParaRPr lang="en-US" altLang="ru-RU" sz="1800" b="1">
              <a:solidFill>
                <a:srgbClr val="000000"/>
              </a:solidFill>
            </a:endParaRPr>
          </a:p>
          <a:p>
            <a:pPr eaLnBrk="1" hangingPunct="1">
              <a:spcBef>
                <a:spcPct val="0"/>
              </a:spcBef>
              <a:buFontTx/>
              <a:buNone/>
            </a:pPr>
            <a:r>
              <a:rPr lang="en-US" altLang="ru-RU" sz="1800" b="1">
                <a:solidFill>
                  <a:srgbClr val="000000"/>
                </a:solidFill>
                <a:sym typeface="Symbol" panose="05050102010706020507" pitchFamily="18" charset="2"/>
              </a:rPr>
              <a:t>{ </a:t>
            </a:r>
            <a:r>
              <a:rPr lang="ru-RU" altLang="ru-RU" sz="1800" b="1">
                <a:solidFill>
                  <a:srgbClr val="000000"/>
                </a:solidFill>
                <a:sym typeface="Symbol" panose="05050102010706020507" pitchFamily="18" charset="2"/>
              </a:rPr>
              <a:t></a:t>
            </a:r>
            <a:r>
              <a:rPr lang="en-US" altLang="ru-RU" sz="1800" b="1">
                <a:solidFill>
                  <a:srgbClr val="000000"/>
                </a:solidFill>
              </a:rPr>
              <a:t>L</a:t>
            </a:r>
            <a:r>
              <a:rPr lang="ru-RU" altLang="ru-RU" sz="1800" b="1">
                <a:solidFill>
                  <a:srgbClr val="000000"/>
                </a:solidFill>
              </a:rPr>
              <a:t> </a:t>
            </a:r>
            <a:r>
              <a:rPr lang="en-US" altLang="ru-RU" sz="1800" b="1">
                <a:solidFill>
                  <a:srgbClr val="000000"/>
                </a:solidFill>
              </a:rPr>
              <a:t>&lt;</a:t>
            </a:r>
            <a:r>
              <a:rPr lang="ru-RU" altLang="ru-RU" sz="1800" b="1">
                <a:solidFill>
                  <a:srgbClr val="000000"/>
                </a:solidFill>
              </a:rPr>
              <a:t> 8 см</a:t>
            </a:r>
          </a:p>
        </p:txBody>
      </p:sp>
      <p:sp>
        <p:nvSpPr>
          <p:cNvPr id="49167" name="Right Arrow 5">
            <a:extLst>
              <a:ext uri="{FF2B5EF4-FFF2-40B4-BE49-F238E27FC236}">
                <a16:creationId xmlns:a16="http://schemas.microsoft.com/office/drawing/2014/main" id="{3E604580-7A29-374D-DE3D-1D2742316A20}"/>
              </a:ext>
            </a:extLst>
          </p:cNvPr>
          <p:cNvSpPr>
            <a:spLocks noChangeArrowheads="1"/>
          </p:cNvSpPr>
          <p:nvPr/>
        </p:nvSpPr>
        <p:spPr bwMode="auto">
          <a:xfrm>
            <a:off x="3397251" y="3251201"/>
            <a:ext cx="447675" cy="207963"/>
          </a:xfrm>
          <a:prstGeom prst="rightArrow">
            <a:avLst>
              <a:gd name="adj1" fmla="val 50000"/>
              <a:gd name="adj2" fmla="val 49810"/>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ru-RU" altLang="ru-RU" sz="1000">
              <a:solidFill>
                <a:srgbClr val="000000"/>
              </a:solidFill>
            </a:endParaRPr>
          </a:p>
        </p:txBody>
      </p:sp>
      <p:sp>
        <p:nvSpPr>
          <p:cNvPr id="49168" name="TextBox 15">
            <a:extLst>
              <a:ext uri="{FF2B5EF4-FFF2-40B4-BE49-F238E27FC236}">
                <a16:creationId xmlns:a16="http://schemas.microsoft.com/office/drawing/2014/main" id="{0F4509EF-06BB-121B-7F54-89D0CC774219}"/>
              </a:ext>
            </a:extLst>
          </p:cNvPr>
          <p:cNvSpPr txBox="1">
            <a:spLocks noChangeArrowheads="1"/>
          </p:cNvSpPr>
          <p:nvPr/>
        </p:nvSpPr>
        <p:spPr bwMode="auto">
          <a:xfrm>
            <a:off x="10075864" y="6386513"/>
            <a:ext cx="574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a:t>1</a:t>
            </a:r>
            <a:endParaRPr lang="ru-RU" altLang="ru-RU" sz="2400" b="1"/>
          </a:p>
        </p:txBody>
      </p:sp>
      <p:sp>
        <p:nvSpPr>
          <p:cNvPr id="3" name="Номер слайда 2">
            <a:extLst>
              <a:ext uri="{FF2B5EF4-FFF2-40B4-BE49-F238E27FC236}">
                <a16:creationId xmlns:a16="http://schemas.microsoft.com/office/drawing/2014/main" id="{B752EE58-5E78-6ABA-D097-5DD6E8E5523C}"/>
              </a:ext>
            </a:extLst>
          </p:cNvPr>
          <p:cNvSpPr>
            <a:spLocks noGrp="1"/>
          </p:cNvSpPr>
          <p:nvPr>
            <p:ph type="sldNum" sz="quarter" idx="12"/>
          </p:nvPr>
        </p:nvSpPr>
        <p:spPr/>
        <p:txBody>
          <a:bodyPr/>
          <a:lstStyle/>
          <a:p>
            <a:fld id="{5B33B3C5-1D98-4161-ACF1-B1023B34935D}" type="slidenum">
              <a:rPr lang="en-US" altLang="ru-RU" smtClean="0"/>
              <a:pPr/>
              <a:t>48</a:t>
            </a:fld>
            <a:endParaRPr lang="en-US" altLang="ru-RU"/>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E:\home\afanasev\ptwo\art\tmp\l1.gif">
            <a:extLst>
              <a:ext uri="{FF2B5EF4-FFF2-40B4-BE49-F238E27FC236}">
                <a16:creationId xmlns:a16="http://schemas.microsoft.com/office/drawing/2014/main" id="{DFEDBE8F-2BF9-0E48-99E2-F3836C064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1625"/>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DFD03CF9-BD2C-ECBF-2A38-27CC1D1591B1}"/>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1268" name="Rectangle 7">
            <a:extLst>
              <a:ext uri="{FF2B5EF4-FFF2-40B4-BE49-F238E27FC236}">
                <a16:creationId xmlns:a16="http://schemas.microsoft.com/office/drawing/2014/main" id="{7E12AD32-E202-474E-673B-BBF2D3D21658}"/>
              </a:ext>
            </a:extLst>
          </p:cNvPr>
          <p:cNvSpPr>
            <a:spLocks noGrp="1" noChangeArrowheads="1"/>
          </p:cNvSpPr>
          <p:nvPr>
            <p:ph type="title"/>
          </p:nvPr>
        </p:nvSpPr>
        <p:spPr>
          <a:xfrm>
            <a:off x="1524000" y="514350"/>
            <a:ext cx="4999038" cy="636588"/>
          </a:xfrm>
        </p:spPr>
        <p:txBody>
          <a:bodyPr/>
          <a:lstStyle/>
          <a:p>
            <a:r>
              <a:rPr lang="en-US" altLang="ru-RU" sz="1400" b="1">
                <a:solidFill>
                  <a:srgbClr val="000000"/>
                </a:solidFill>
              </a:rPr>
              <a:t>K. Tsushima </a:t>
            </a:r>
            <a:br>
              <a:rPr lang="en-US" altLang="ru-RU" sz="1400" b="1">
                <a:solidFill>
                  <a:srgbClr val="000000"/>
                </a:solidFill>
              </a:rPr>
            </a:br>
            <a:r>
              <a:rPr lang="en-US" altLang="ru-RU" sz="1400" b="1">
                <a:solidFill>
                  <a:schemeClr val="tx1"/>
                </a:solidFill>
              </a:rPr>
              <a:t>Nuclear Physics A670 (2000) 198c-201 c ,</a:t>
            </a:r>
            <a:br>
              <a:rPr lang="en-US" altLang="ru-RU" sz="1400" b="1">
                <a:solidFill>
                  <a:schemeClr val="tx1"/>
                </a:solidFill>
              </a:rPr>
            </a:br>
            <a:r>
              <a:rPr lang="en-US" altLang="ru-RU" sz="1400" b="1">
                <a:solidFill>
                  <a:schemeClr val="tx1"/>
                </a:solidFill>
              </a:rPr>
              <a:t>“Study o f </a:t>
            </a:r>
            <a:r>
              <a:rPr lang="en-US" altLang="ru-RU" sz="1400" b="1">
                <a:solidFill>
                  <a:schemeClr val="tx1"/>
                </a:solidFill>
                <a:sym typeface="Symbol" panose="05050102010706020507" pitchFamily="18" charset="2"/>
              </a:rPr>
              <a:t>, , </a:t>
            </a:r>
            <a:r>
              <a:rPr lang="en-US" altLang="ru-RU" sz="1400" b="1">
                <a:solidFill>
                  <a:schemeClr val="tx1"/>
                </a:solidFill>
              </a:rPr>
              <a:t>' and D</a:t>
            </a:r>
            <a:r>
              <a:rPr lang="en-US" altLang="ru-RU" sz="1400" b="1" baseline="30000">
                <a:solidFill>
                  <a:schemeClr val="tx1"/>
                </a:solidFill>
              </a:rPr>
              <a:t>--</a:t>
            </a:r>
            <a:r>
              <a:rPr lang="en-US" altLang="ru-RU" sz="1400" b="1">
                <a:solidFill>
                  <a:schemeClr val="tx1"/>
                </a:solidFill>
              </a:rPr>
              <a:t>mesic nuclei”</a:t>
            </a:r>
            <a:br>
              <a:rPr lang="en-US" altLang="ru-RU" sz="1400" b="1">
                <a:solidFill>
                  <a:schemeClr val="tx1"/>
                </a:solidFill>
              </a:rPr>
            </a:br>
            <a:endParaRPr lang="en-US" altLang="ru-RU" sz="1400">
              <a:solidFill>
                <a:schemeClr val="tx1"/>
              </a:solidFill>
            </a:endParaRPr>
          </a:p>
        </p:txBody>
      </p:sp>
      <p:pic>
        <p:nvPicPr>
          <p:cNvPr id="11269" name="Picture 8">
            <a:extLst>
              <a:ext uri="{FF2B5EF4-FFF2-40B4-BE49-F238E27FC236}">
                <a16:creationId xmlns:a16="http://schemas.microsoft.com/office/drawing/2014/main" id="{BFA1249A-F568-48F8-BAD8-D1B839003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120776"/>
            <a:ext cx="5362575" cy="484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 Box 10">
            <a:extLst>
              <a:ext uri="{FF2B5EF4-FFF2-40B4-BE49-F238E27FC236}">
                <a16:creationId xmlns:a16="http://schemas.microsoft.com/office/drawing/2014/main" id="{7217D949-3790-1A2A-D9D1-8DED2E7F0E65}"/>
              </a:ext>
            </a:extLst>
          </p:cNvPr>
          <p:cNvSpPr txBox="1">
            <a:spLocks noChangeArrowheads="1"/>
          </p:cNvSpPr>
          <p:nvPr/>
        </p:nvSpPr>
        <p:spPr bwMode="auto">
          <a:xfrm>
            <a:off x="5775326" y="381000"/>
            <a:ext cx="4862513"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400" b="1">
                <a:solidFill>
                  <a:srgbClr val="000000"/>
                </a:solidFill>
              </a:rPr>
              <a:t>K. Tsushima , D.H. Lu , A.W. Thomas, K. Saito Physics Letters B 443 1998 26–32,  </a:t>
            </a:r>
          </a:p>
          <a:p>
            <a:pPr algn="ctr">
              <a:spcBef>
                <a:spcPct val="0"/>
              </a:spcBef>
              <a:buFontTx/>
              <a:buNone/>
            </a:pPr>
            <a:r>
              <a:rPr lang="en-US" altLang="ru-RU" sz="1400" b="1">
                <a:solidFill>
                  <a:srgbClr val="000000"/>
                </a:solidFill>
              </a:rPr>
              <a:t>“Are </a:t>
            </a:r>
            <a:r>
              <a:rPr lang="en-US" altLang="ru-RU" sz="1400" b="1">
                <a:solidFill>
                  <a:srgbClr val="000000"/>
                </a:solidFill>
                <a:latin typeface="MathematicalPi-One"/>
                <a:sym typeface="Symbol" panose="05050102010706020507" pitchFamily="18" charset="2"/>
              </a:rPr>
              <a:t>- and </a:t>
            </a:r>
            <a:r>
              <a:rPr lang="en-US" altLang="ru-RU" sz="1400" b="1">
                <a:solidFill>
                  <a:srgbClr val="000000"/>
                </a:solidFill>
              </a:rPr>
              <a:t>-nuclear states bound</a:t>
            </a:r>
            <a:r>
              <a:rPr lang="en-US" altLang="ru-RU" sz="1600">
                <a:solidFill>
                  <a:srgbClr val="000000"/>
                </a:solidFill>
              </a:rPr>
              <a:t>.”</a:t>
            </a:r>
          </a:p>
        </p:txBody>
      </p:sp>
      <p:cxnSp>
        <p:nvCxnSpPr>
          <p:cNvPr id="11271" name="Straight Connector 2">
            <a:extLst>
              <a:ext uri="{FF2B5EF4-FFF2-40B4-BE49-F238E27FC236}">
                <a16:creationId xmlns:a16="http://schemas.microsoft.com/office/drawing/2014/main" id="{FD7B45F1-473A-A2BC-4E33-32F8347BBE8B}"/>
              </a:ext>
            </a:extLst>
          </p:cNvPr>
          <p:cNvCxnSpPr>
            <a:cxnSpLocks noChangeShapeType="1"/>
          </p:cNvCxnSpPr>
          <p:nvPr/>
        </p:nvCxnSpPr>
        <p:spPr bwMode="auto">
          <a:xfrm>
            <a:off x="2730501" y="2781300"/>
            <a:ext cx="1349375" cy="0"/>
          </a:xfrm>
          <a:prstGeom prst="line">
            <a:avLst/>
          </a:prstGeom>
          <a:noFill/>
          <a:ln w="38100" algn="ctr">
            <a:solidFill>
              <a:srgbClr val="FF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272" name="Picture 2">
            <a:extLst>
              <a:ext uri="{FF2B5EF4-FFF2-40B4-BE49-F238E27FC236}">
                <a16:creationId xmlns:a16="http://schemas.microsoft.com/office/drawing/2014/main" id="{D229BF4F-132A-B4E3-7463-64FE73560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75" y="2038350"/>
            <a:ext cx="3646488"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3" name="Rectangle 9">
            <a:extLst>
              <a:ext uri="{FF2B5EF4-FFF2-40B4-BE49-F238E27FC236}">
                <a16:creationId xmlns:a16="http://schemas.microsoft.com/office/drawing/2014/main" id="{BB184C98-8F88-61D6-D788-EBBD8CBC90CE}"/>
              </a:ext>
            </a:extLst>
          </p:cNvPr>
          <p:cNvSpPr>
            <a:spLocks noChangeArrowheads="1"/>
          </p:cNvSpPr>
          <p:nvPr/>
        </p:nvSpPr>
        <p:spPr bwMode="auto">
          <a:xfrm>
            <a:off x="7523164" y="1268414"/>
            <a:ext cx="2784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200" b="1" dirty="0">
                <a:solidFill>
                  <a:srgbClr val="000000"/>
                </a:solidFill>
                <a:latin typeface="Arial" panose="020B0604020202020204" pitchFamily="34" charset="0"/>
              </a:rPr>
              <a:t>A. I. L'VOV </a:t>
            </a:r>
            <a:r>
              <a:rPr lang="en-US" altLang="ru-RU" sz="1200" b="1" dirty="0" err="1">
                <a:solidFill>
                  <a:srgbClr val="000000"/>
                </a:solidFill>
                <a:latin typeface="Arial" panose="020B0604020202020204" pitchFamily="34" charset="0"/>
              </a:rPr>
              <a:t>nucl-th</a:t>
            </a:r>
            <a:r>
              <a:rPr lang="en-US" altLang="ru-RU" sz="1200" b="1" dirty="0">
                <a:solidFill>
                  <a:srgbClr val="000000"/>
                </a:solidFill>
                <a:latin typeface="Arial" panose="020B0604020202020204" pitchFamily="34" charset="0"/>
              </a:rPr>
              <a:t>/9809054</a:t>
            </a:r>
            <a:endParaRPr lang="en-US" altLang="ru-RU" sz="800" b="1" dirty="0">
              <a:solidFill>
                <a:srgbClr val="000000"/>
              </a:solidFill>
              <a:latin typeface="Arial" panose="020B0604020202020204" pitchFamily="34" charset="0"/>
            </a:endParaRPr>
          </a:p>
          <a:p>
            <a:pPr algn="ctr">
              <a:spcBef>
                <a:spcPct val="0"/>
              </a:spcBef>
              <a:buFontTx/>
              <a:buNone/>
            </a:pPr>
            <a:r>
              <a:rPr lang="en-US" altLang="ru-RU" sz="1200" b="1" dirty="0">
                <a:solidFill>
                  <a:srgbClr val="000000"/>
                </a:solidFill>
                <a:latin typeface="Arial" panose="020B0604020202020204" pitchFamily="34" charset="0"/>
              </a:rPr>
              <a:t>PRODUCTION AND DECAY OF ETA</a:t>
            </a:r>
          </a:p>
          <a:p>
            <a:pPr algn="ctr">
              <a:spcBef>
                <a:spcPct val="0"/>
              </a:spcBef>
              <a:buFontTx/>
              <a:buNone/>
            </a:pPr>
            <a:r>
              <a:rPr lang="en-US" altLang="ru-RU" sz="1200" b="1" dirty="0">
                <a:solidFill>
                  <a:srgbClr val="000000"/>
                </a:solidFill>
                <a:latin typeface="Arial" panose="020B0604020202020204" pitchFamily="34" charset="0"/>
              </a:rPr>
              <a:t>-MESIC NUCLEI</a:t>
            </a:r>
            <a:br>
              <a:rPr lang="en-US" altLang="ru-RU" sz="1200" b="1" dirty="0">
                <a:solidFill>
                  <a:srgbClr val="000000"/>
                </a:solidFill>
                <a:latin typeface="Arial" panose="020B0604020202020204" pitchFamily="34" charset="0"/>
              </a:rPr>
            </a:br>
            <a:endParaRPr lang="en-US" altLang="ru-RU" sz="800" b="1" dirty="0">
              <a:solidFill>
                <a:srgbClr val="000000"/>
              </a:solidFill>
              <a:latin typeface="Arial" panose="020B0604020202020204" pitchFamily="34" charset="0"/>
            </a:endParaRPr>
          </a:p>
        </p:txBody>
      </p:sp>
      <p:sp>
        <p:nvSpPr>
          <p:cNvPr id="11274" name="TextBox 1">
            <a:extLst>
              <a:ext uri="{FF2B5EF4-FFF2-40B4-BE49-F238E27FC236}">
                <a16:creationId xmlns:a16="http://schemas.microsoft.com/office/drawing/2014/main" id="{AF689E34-1F6C-5B84-8B8B-5A19B71699A2}"/>
              </a:ext>
            </a:extLst>
          </p:cNvPr>
          <p:cNvSpPr txBox="1">
            <a:spLocks noChangeArrowheads="1"/>
          </p:cNvSpPr>
          <p:nvPr/>
        </p:nvSpPr>
        <p:spPr bwMode="auto">
          <a:xfrm>
            <a:off x="1631950" y="5962650"/>
            <a:ext cx="9036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Times New Roman" panose="02020603050405020304" pitchFamily="18" charset="0"/>
              </a:defRPr>
            </a:lvl1pPr>
            <a:lvl2pPr marL="742950" indent="-285750" defTabSz="449263" eaLnBrk="0" hangingPunct="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Times New Roman" panose="02020603050405020304" pitchFamily="18" charset="0"/>
              </a:defRPr>
            </a:lvl2pPr>
            <a:lvl3pPr marL="1143000" indent="-228600" defTabSz="449263" eaLnBrk="0" hangingPunct="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defRPr>
            </a:lvl3pPr>
            <a:lvl4pPr marL="1600200" indent="-228600" defTabSz="449263" eaLnBrk="0" hangingPunct="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defRPr>
            </a:lvl4pPr>
            <a:lvl5pPr marL="2057400" indent="-228600" defTabSz="449263" eaLnBrk="0" hangingPunct="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Times New Roman" panose="02020603050405020304" pitchFamily="18" charset="0"/>
              </a:defRPr>
            </a:lvl9pPr>
          </a:lstStyle>
          <a:p>
            <a:pPr algn="ctr">
              <a:lnSpc>
                <a:spcPct val="90000"/>
              </a:lnSpc>
              <a:spcBef>
                <a:spcPts val="600"/>
              </a:spcBef>
              <a:buNone/>
            </a:pPr>
            <a:r>
              <a:rPr lang="en-GB" altLang="ru-RU" sz="2000" b="1">
                <a:solidFill>
                  <a:srgbClr val="FF0000"/>
                </a:solidFill>
              </a:rPr>
              <a:t>Resulting   energy  shift  of  </a:t>
            </a:r>
            <a:r>
              <a:rPr lang="el-GR" altLang="ru-RU" sz="2000" b="1">
                <a:solidFill>
                  <a:srgbClr val="FF0000"/>
                </a:solidFill>
              </a:rPr>
              <a:t>η</a:t>
            </a:r>
            <a:r>
              <a:rPr lang="en-US" altLang="ru-RU" sz="2000" b="1">
                <a:solidFill>
                  <a:srgbClr val="FF0000"/>
                </a:solidFill>
              </a:rPr>
              <a:t>+N</a:t>
            </a:r>
            <a:r>
              <a:rPr lang="en-GB" altLang="ru-RU" sz="2000" b="1">
                <a:solidFill>
                  <a:srgbClr val="FF0000"/>
                </a:solidFill>
              </a:rPr>
              <a:t> pair in  the nuclear medium,   </a:t>
            </a:r>
          </a:p>
          <a:p>
            <a:pPr algn="ctr">
              <a:lnSpc>
                <a:spcPct val="90000"/>
              </a:lnSpc>
              <a:spcBef>
                <a:spcPts val="600"/>
              </a:spcBef>
              <a:buNone/>
            </a:pPr>
            <a:r>
              <a:rPr lang="en-GB" altLang="ru-RU" sz="2000" b="1">
                <a:solidFill>
                  <a:srgbClr val="FF0000"/>
                </a:solidFill>
                <a:latin typeface="Symbol" panose="05050102010706020507" pitchFamily="18" charset="2"/>
              </a:rPr>
              <a:t></a:t>
            </a:r>
            <a:r>
              <a:rPr lang="en-GB" altLang="ru-RU" sz="2000" b="1">
                <a:solidFill>
                  <a:srgbClr val="FF0000"/>
                </a:solidFill>
              </a:rPr>
              <a:t>E(</a:t>
            </a:r>
            <a:r>
              <a:rPr lang="el-GR" altLang="ru-RU" sz="2000" b="1">
                <a:solidFill>
                  <a:srgbClr val="FF0000"/>
                </a:solidFill>
              </a:rPr>
              <a:t>η</a:t>
            </a:r>
            <a:r>
              <a:rPr lang="en-US" altLang="ru-RU" sz="2000" b="1">
                <a:solidFill>
                  <a:srgbClr val="FF0000"/>
                </a:solidFill>
              </a:rPr>
              <a:t>+N</a:t>
            </a:r>
            <a:r>
              <a:rPr lang="en-GB" altLang="ru-RU" sz="2000" b="1">
                <a:solidFill>
                  <a:srgbClr val="FF0000"/>
                </a:solidFill>
              </a:rPr>
              <a:t> ) = (24÷30)</a:t>
            </a:r>
            <a:r>
              <a:rPr lang="el-GR" altLang="ru-RU" sz="2000" b="1" baseline="-25000">
                <a:solidFill>
                  <a:srgbClr val="FF0000"/>
                </a:solidFill>
              </a:rPr>
              <a:t>η</a:t>
            </a:r>
            <a:r>
              <a:rPr lang="en-GB" altLang="ru-RU" sz="2000" b="1">
                <a:solidFill>
                  <a:srgbClr val="FF0000"/>
                </a:solidFill>
              </a:rPr>
              <a:t> + (8)</a:t>
            </a:r>
            <a:r>
              <a:rPr lang="en-GB" altLang="ru-RU" sz="2000" b="1" baseline="-25000">
                <a:solidFill>
                  <a:srgbClr val="FF0000"/>
                </a:solidFill>
              </a:rPr>
              <a:t>N </a:t>
            </a:r>
            <a:r>
              <a:rPr lang="en-GB" altLang="ru-RU" sz="2000" b="1">
                <a:solidFill>
                  <a:srgbClr val="FF0000"/>
                </a:solidFill>
              </a:rPr>
              <a:t>=30-40 MeV</a:t>
            </a:r>
            <a:endParaRPr lang="ru-RU" altLang="ru-RU" sz="1100">
              <a:solidFill>
                <a:srgbClr val="FF0000"/>
              </a:solidFill>
            </a:endParaRPr>
          </a:p>
        </p:txBody>
      </p:sp>
      <p:sp>
        <p:nvSpPr>
          <p:cNvPr id="4" name="Номер слайда 3">
            <a:extLst>
              <a:ext uri="{FF2B5EF4-FFF2-40B4-BE49-F238E27FC236}">
                <a16:creationId xmlns:a16="http://schemas.microsoft.com/office/drawing/2014/main" id="{14D7AC64-A62C-7850-314A-8C5066EAE6C9}"/>
              </a:ext>
            </a:extLst>
          </p:cNvPr>
          <p:cNvSpPr>
            <a:spLocks noGrp="1"/>
          </p:cNvSpPr>
          <p:nvPr>
            <p:ph type="sldNum" sz="quarter" idx="12"/>
          </p:nvPr>
        </p:nvSpPr>
        <p:spPr/>
        <p:txBody>
          <a:bodyPr/>
          <a:lstStyle/>
          <a:p>
            <a:fld id="{5B33B3C5-1D98-4161-ACF1-B1023B34935D}" type="slidenum">
              <a:rPr lang="en-US" altLang="ru-RU" smtClean="0"/>
              <a:pPr/>
              <a:t>49</a:t>
            </a:fld>
            <a:endParaRPr lang="en-US" alt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E:\home\afanasev\ptwo\art\tmp\l1.gif">
            <a:extLst>
              <a:ext uri="{FF2B5EF4-FFF2-40B4-BE49-F238E27FC236}">
                <a16:creationId xmlns:a16="http://schemas.microsoft.com/office/drawing/2014/main" id="{D3A6FEF1-1538-A5C7-C7DB-4338E141D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8576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a:extLst>
              <a:ext uri="{FF2B5EF4-FFF2-40B4-BE49-F238E27FC236}">
                <a16:creationId xmlns:a16="http://schemas.microsoft.com/office/drawing/2014/main" id="{970FF9DA-4551-82F6-C3F5-C6A233EF6043}"/>
              </a:ext>
            </a:extLst>
          </p:cNvPr>
          <p:cNvSpPr txBox="1">
            <a:spLocks noChangeArrowheads="1"/>
          </p:cNvSpPr>
          <p:nvPr/>
        </p:nvSpPr>
        <p:spPr bwMode="auto">
          <a:xfrm>
            <a:off x="1905001" y="1"/>
            <a:ext cx="34766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dirty="0"/>
              <a:t>Current status of </a:t>
            </a:r>
            <a:r>
              <a:rPr lang="en-US" altLang="ru-RU" sz="2400" b="1" dirty="0" err="1"/>
              <a:t>reserch</a:t>
            </a:r>
            <a:endParaRPr lang="ru-RU" altLang="ru-RU" sz="2400" dirty="0"/>
          </a:p>
        </p:txBody>
      </p:sp>
      <p:sp>
        <p:nvSpPr>
          <p:cNvPr id="6148" name="Rectangle 1">
            <a:extLst>
              <a:ext uri="{FF2B5EF4-FFF2-40B4-BE49-F238E27FC236}">
                <a16:creationId xmlns:a16="http://schemas.microsoft.com/office/drawing/2014/main" id="{2CE3F8ED-E563-77D8-7442-AECBBB3E4FD5}"/>
              </a:ext>
            </a:extLst>
          </p:cNvPr>
          <p:cNvSpPr>
            <a:spLocks noChangeArrowheads="1"/>
          </p:cNvSpPr>
          <p:nvPr/>
        </p:nvSpPr>
        <p:spPr bwMode="auto">
          <a:xfrm>
            <a:off x="1666876" y="620713"/>
            <a:ext cx="8856663" cy="6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en-US" altLang="ru-RU" sz="2400" dirty="0"/>
              <a:t>The bound states have been searched in several experiments. There were discovered the signals that can be interpreted as the η-Mesic nucleus. </a:t>
            </a:r>
          </a:p>
          <a:p>
            <a:pPr algn="just">
              <a:buFontTx/>
              <a:buNone/>
            </a:pPr>
            <a:r>
              <a:rPr lang="en-US" altLang="ru-RU" sz="2400" dirty="0"/>
              <a:t>    First of such experiment devoted to the search for η-mesic nuclei was performed at BNL </a:t>
            </a:r>
            <a:r>
              <a:rPr lang="en-US" altLang="ru-RU" sz="2000" b="1" i="1" dirty="0"/>
              <a:t>[R. E. </a:t>
            </a:r>
            <a:r>
              <a:rPr lang="en-US" altLang="ru-RU" sz="2000" b="1" i="1" dirty="0" err="1"/>
              <a:t>Chrien</a:t>
            </a:r>
            <a:r>
              <a:rPr lang="en-US" altLang="ru-RU" sz="2000" b="1" i="1" dirty="0"/>
              <a:t> et. al., Phys. Rev. Lett. 60, 2595–2598 (1988).]</a:t>
            </a:r>
            <a:r>
              <a:rPr lang="en-US" altLang="ru-RU" sz="2400" dirty="0"/>
              <a:t> with the positively charged pion beam scattered on lithium, carbon, oxygen and </a:t>
            </a:r>
            <a:r>
              <a:rPr lang="en-US" altLang="ru-RU" sz="2400" dirty="0" err="1"/>
              <a:t>aluminium</a:t>
            </a:r>
            <a:r>
              <a:rPr lang="en-US" altLang="ru-RU" sz="2400" dirty="0"/>
              <a:t> targets  (π</a:t>
            </a:r>
            <a:r>
              <a:rPr lang="en-US" altLang="ru-RU" sz="2400" baseline="30000" dirty="0"/>
              <a:t>+</a:t>
            </a:r>
            <a:r>
              <a:rPr lang="en-US" altLang="ru-RU" sz="2400" dirty="0"/>
              <a:t>+A → p+(A - 1)</a:t>
            </a:r>
            <a:r>
              <a:rPr lang="en-US" altLang="ru-RU" sz="2400" baseline="-25000" dirty="0"/>
              <a:t>η</a:t>
            </a:r>
            <a:r>
              <a:rPr lang="en-US" altLang="ru-RU" sz="2400" dirty="0"/>
              <a:t>).  A new experiment with pion beam  is planned at J-PARC </a:t>
            </a:r>
            <a:r>
              <a:rPr lang="en-US" altLang="ru-RU" sz="2000" b="1" i="1" dirty="0"/>
              <a:t>[H. Fujioka, J. Phys. Conf. Ser. 374, p. 012015 (2012).] </a:t>
            </a:r>
            <a:r>
              <a:rPr lang="en-US" altLang="ru-RU" sz="2400" dirty="0"/>
              <a:t>for (π</a:t>
            </a:r>
            <a:r>
              <a:rPr lang="en-US" altLang="ru-RU" sz="2400" baseline="30000" dirty="0"/>
              <a:t>-</a:t>
            </a:r>
            <a:r>
              <a:rPr lang="en-US" altLang="ru-RU" sz="2400" dirty="0"/>
              <a:t>; n) with the most optimal kinematic conditions.    </a:t>
            </a:r>
          </a:p>
          <a:p>
            <a:pPr>
              <a:buFontTx/>
              <a:buNone/>
            </a:pPr>
            <a:r>
              <a:rPr lang="en-US" altLang="ru-RU" sz="2400" dirty="0"/>
              <a:t>    The first evidence for the existence of an η-mesic bound states was claimed by the LPI group </a:t>
            </a:r>
            <a:r>
              <a:rPr lang="en-US" altLang="ru-RU" sz="2000" b="1" i="1" dirty="0"/>
              <a:t>[ G. A. Sokol, et al., </a:t>
            </a:r>
            <a:r>
              <a:rPr lang="en-US" altLang="ru-RU" sz="2000" b="1" i="1" dirty="0" err="1"/>
              <a:t>arXiv:nucl-ex</a:t>
            </a:r>
            <a:r>
              <a:rPr lang="en-US" altLang="ru-RU" sz="2000" b="1" i="1" dirty="0"/>
              <a:t>/9905006 (1999).] </a:t>
            </a:r>
            <a:r>
              <a:rPr lang="en-US" altLang="ru-RU" sz="2400" dirty="0"/>
              <a:t> which carried out the measurement of photoproduction processes: γ+</a:t>
            </a:r>
            <a:r>
              <a:rPr lang="en-US" altLang="ru-RU" sz="2400" baseline="30000" dirty="0"/>
              <a:t>12</a:t>
            </a:r>
            <a:r>
              <a:rPr lang="en-US" altLang="ru-RU" sz="2400" dirty="0"/>
              <a:t>C → N + (A -1)η→  N + π+ + n + X and </a:t>
            </a:r>
          </a:p>
          <a:p>
            <a:pPr>
              <a:buFontTx/>
              <a:buNone/>
            </a:pPr>
            <a:r>
              <a:rPr lang="en-US" altLang="ru-RU" sz="2400" dirty="0"/>
              <a:t>γ+</a:t>
            </a:r>
            <a:r>
              <a:rPr lang="en-US" altLang="ru-RU" sz="2400" baseline="30000" dirty="0"/>
              <a:t>12</a:t>
            </a:r>
            <a:r>
              <a:rPr lang="en-US" altLang="ru-RU" sz="2400" dirty="0"/>
              <a:t>C → N + (A -1)η → N + p + n + X, where (A-1) is </a:t>
            </a:r>
            <a:r>
              <a:rPr lang="en-US" altLang="ru-RU" sz="2400" baseline="30000" dirty="0"/>
              <a:t>11</a:t>
            </a:r>
            <a:r>
              <a:rPr lang="en-US" altLang="ru-RU" sz="2400" dirty="0"/>
              <a:t>C or </a:t>
            </a:r>
            <a:r>
              <a:rPr lang="en-US" altLang="ru-RU" sz="2400" baseline="30000" dirty="0"/>
              <a:t>11</a:t>
            </a:r>
            <a:r>
              <a:rPr lang="en-US" altLang="ru-RU" sz="2400" dirty="0"/>
              <a:t>B nuclei. </a:t>
            </a:r>
            <a:endParaRPr lang="ru-RU" altLang="ru-RU" sz="2400" dirty="0"/>
          </a:p>
        </p:txBody>
      </p:sp>
      <p:sp>
        <p:nvSpPr>
          <p:cNvPr id="4" name="Номер слайда 3">
            <a:extLst>
              <a:ext uri="{FF2B5EF4-FFF2-40B4-BE49-F238E27FC236}">
                <a16:creationId xmlns:a16="http://schemas.microsoft.com/office/drawing/2014/main" id="{49D377A4-9E44-F4C4-6D5F-4B13B59DDBF9}"/>
              </a:ext>
            </a:extLst>
          </p:cNvPr>
          <p:cNvSpPr>
            <a:spLocks noGrp="1"/>
          </p:cNvSpPr>
          <p:nvPr>
            <p:ph type="sldNum" sz="quarter" idx="12"/>
          </p:nvPr>
        </p:nvSpPr>
        <p:spPr/>
        <p:txBody>
          <a:bodyPr/>
          <a:lstStyle/>
          <a:p>
            <a:fld id="{5B33B3C5-1D98-4161-ACF1-B1023B34935D}" type="slidenum">
              <a:rPr lang="en-US" altLang="ru-RU" smtClean="0"/>
              <a:pPr/>
              <a:t>5</a:t>
            </a:fld>
            <a:endParaRPr lang="en-US" altLang="ru-RU"/>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E:\home\afanasev\ptwo\art\tmp\l1.gif">
            <a:extLst>
              <a:ext uri="{FF2B5EF4-FFF2-40B4-BE49-F238E27FC236}">
                <a16:creationId xmlns:a16="http://schemas.microsoft.com/office/drawing/2014/main" id="{33669DF2-DD22-858E-CB89-B985E332A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E:\home\afanasev\ptwo\art\tmp\l1.gif">
            <a:extLst>
              <a:ext uri="{FF2B5EF4-FFF2-40B4-BE49-F238E27FC236}">
                <a16:creationId xmlns:a16="http://schemas.microsoft.com/office/drawing/2014/main" id="{5AA61C4F-F8B5-FBD5-3DCA-0CC89B72F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extLst>
              <a:ext uri="{FF2B5EF4-FFF2-40B4-BE49-F238E27FC236}">
                <a16:creationId xmlns:a16="http://schemas.microsoft.com/office/drawing/2014/main" id="{53FC1434-D5D5-DAA6-B2C8-F449B0C5AE60}"/>
              </a:ext>
            </a:extLst>
          </p:cNvPr>
          <p:cNvSpPr txBox="1">
            <a:spLocks noChangeArrowheads="1"/>
          </p:cNvSpPr>
          <p:nvPr/>
        </p:nvSpPr>
        <p:spPr bwMode="auto">
          <a:xfrm>
            <a:off x="8458200" y="6583364"/>
            <a:ext cx="1562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noProof="1">
                <a:solidFill>
                  <a:srgbClr val="0000CC"/>
                </a:solidFill>
                <a:effectLst>
                  <a:outerShdw blurRad="38100" dist="38100" dir="2700000" algn="tl">
                    <a:srgbClr val="000000"/>
                  </a:outerShdw>
                </a:effectLst>
              </a:rPr>
              <a:t>afanasev@lhe.jinr.ru</a:t>
            </a:r>
            <a:endParaRPr lang="en-US" sz="1200" b="1">
              <a:solidFill>
                <a:srgbClr val="0000CC"/>
              </a:solidFill>
              <a:effectLst>
                <a:outerShdw blurRad="38100" dist="38100" dir="2700000" algn="tl">
                  <a:srgbClr val="000000"/>
                </a:outerShdw>
              </a:effectLst>
            </a:endParaRPr>
          </a:p>
        </p:txBody>
      </p:sp>
      <p:pic>
        <p:nvPicPr>
          <p:cNvPr id="84997" name="Picture 2">
            <a:extLst>
              <a:ext uri="{FF2B5EF4-FFF2-40B4-BE49-F238E27FC236}">
                <a16:creationId xmlns:a16="http://schemas.microsoft.com/office/drawing/2014/main" id="{4607C07D-3526-1E2A-7EC2-5B5F0F03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354013"/>
            <a:ext cx="4165600"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8" name="Rectangle 1">
            <a:extLst>
              <a:ext uri="{FF2B5EF4-FFF2-40B4-BE49-F238E27FC236}">
                <a16:creationId xmlns:a16="http://schemas.microsoft.com/office/drawing/2014/main" id="{172E7A8E-FBE3-01D6-A8A2-470A8EFB0A0C}"/>
              </a:ext>
            </a:extLst>
          </p:cNvPr>
          <p:cNvSpPr>
            <a:spLocks noChangeArrowheads="1"/>
          </p:cNvSpPr>
          <p:nvPr/>
        </p:nvSpPr>
        <p:spPr bwMode="auto">
          <a:xfrm>
            <a:off x="1485901" y="5589589"/>
            <a:ext cx="4581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400"/>
              <a:t>The dependence of energy resolution (MeV) for the PC π-mesons and protons of various energies from its relative momentum resolution (%).</a:t>
            </a:r>
          </a:p>
        </p:txBody>
      </p:sp>
      <p:pic>
        <p:nvPicPr>
          <p:cNvPr id="84999" name="Picture 3">
            <a:extLst>
              <a:ext uri="{FF2B5EF4-FFF2-40B4-BE49-F238E27FC236}">
                <a16:creationId xmlns:a16="http://schemas.microsoft.com/office/drawing/2014/main" id="{5F3BA9A9-A225-24E1-0E2B-17BCD7804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381001"/>
            <a:ext cx="4354513"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00" name="Rectangle 4">
            <a:extLst>
              <a:ext uri="{FF2B5EF4-FFF2-40B4-BE49-F238E27FC236}">
                <a16:creationId xmlns:a16="http://schemas.microsoft.com/office/drawing/2014/main" id="{5BD7C7CD-9A27-3721-59EB-921BE9BB4FE4}"/>
              </a:ext>
            </a:extLst>
          </p:cNvPr>
          <p:cNvSpPr>
            <a:spLocks noChangeArrowheads="1"/>
          </p:cNvSpPr>
          <p:nvPr/>
        </p:nvSpPr>
        <p:spPr bwMode="auto">
          <a:xfrm>
            <a:off x="6042025" y="5529264"/>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400">
                <a:solidFill>
                  <a:srgbClr val="000000"/>
                </a:solidFill>
              </a:rPr>
              <a:t>Energy resolution of the TOF-system depending on the base of passage for a discrete set of time resolution of the detectors (black-0.1ns, red-0.2ns, green-0.3ns, blue-0.4ns, yellow-0.5 ns) .</a:t>
            </a:r>
            <a:endParaRPr lang="ru-RU" altLang="ru-RU" sz="1400">
              <a:solidFill>
                <a:srgbClr val="000000"/>
              </a:solidFill>
            </a:endParaRPr>
          </a:p>
        </p:txBody>
      </p:sp>
      <p:sp>
        <p:nvSpPr>
          <p:cNvPr id="85001" name="TextBox 1">
            <a:extLst>
              <a:ext uri="{FF2B5EF4-FFF2-40B4-BE49-F238E27FC236}">
                <a16:creationId xmlns:a16="http://schemas.microsoft.com/office/drawing/2014/main" id="{F82B3BCC-3806-BE9B-2063-536F1DEC0853}"/>
              </a:ext>
            </a:extLst>
          </p:cNvPr>
          <p:cNvSpPr txBox="1">
            <a:spLocks noChangeArrowheads="1"/>
          </p:cNvSpPr>
          <p:nvPr/>
        </p:nvSpPr>
        <p:spPr bwMode="auto">
          <a:xfrm>
            <a:off x="2906714" y="3673476"/>
            <a:ext cx="2492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000"/>
              <a:t>p</a:t>
            </a:r>
            <a:endParaRPr lang="ru-RU" altLang="ru-RU" sz="1000"/>
          </a:p>
        </p:txBody>
      </p:sp>
      <p:sp>
        <p:nvSpPr>
          <p:cNvPr id="85002" name="TextBox 10">
            <a:extLst>
              <a:ext uri="{FF2B5EF4-FFF2-40B4-BE49-F238E27FC236}">
                <a16:creationId xmlns:a16="http://schemas.microsoft.com/office/drawing/2014/main" id="{F9DA85ED-D114-BD21-7B83-6D89D68CEEF2}"/>
              </a:ext>
            </a:extLst>
          </p:cNvPr>
          <p:cNvSpPr txBox="1">
            <a:spLocks noChangeArrowheads="1"/>
          </p:cNvSpPr>
          <p:nvPr/>
        </p:nvSpPr>
        <p:spPr bwMode="auto">
          <a:xfrm>
            <a:off x="2906714" y="5205413"/>
            <a:ext cx="2492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000"/>
              <a:t>p</a:t>
            </a:r>
            <a:endParaRPr lang="ru-RU" altLang="ru-RU" sz="1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F1E426E5-F07B-12E6-8B29-E617B10D208D}"/>
              </a:ext>
            </a:extLst>
          </p:cNvPr>
          <p:cNvSpPr txBox="1">
            <a:spLocks noChangeArrowheads="1"/>
          </p:cNvSpPr>
          <p:nvPr/>
        </p:nvSpPr>
        <p:spPr bwMode="auto">
          <a:xfrm>
            <a:off x="2135188" y="1"/>
            <a:ext cx="7777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400" b="1" i="1" u="sng">
                <a:solidFill>
                  <a:srgbClr val="FF0000"/>
                </a:solidFill>
              </a:rPr>
              <a:t>Decays of resonances and the background are recorded at the same time !</a:t>
            </a:r>
            <a:endParaRPr lang="ru-RU" altLang="ru-RU" sz="2400" b="1" i="1" u="sng">
              <a:solidFill>
                <a:srgbClr val="FF0000"/>
              </a:solidFill>
            </a:endParaRPr>
          </a:p>
        </p:txBody>
      </p:sp>
      <p:grpSp>
        <p:nvGrpSpPr>
          <p:cNvPr id="21507" name="Group 4">
            <a:extLst>
              <a:ext uri="{FF2B5EF4-FFF2-40B4-BE49-F238E27FC236}">
                <a16:creationId xmlns:a16="http://schemas.microsoft.com/office/drawing/2014/main" id="{2CF0B7F4-BB6E-871B-88BF-068D88118487}"/>
              </a:ext>
            </a:extLst>
          </p:cNvPr>
          <p:cNvGrpSpPr>
            <a:grpSpLocks/>
          </p:cNvGrpSpPr>
          <p:nvPr/>
        </p:nvGrpSpPr>
        <p:grpSpPr bwMode="auto">
          <a:xfrm>
            <a:off x="7526338" y="1589088"/>
            <a:ext cx="2520950" cy="849312"/>
            <a:chOff x="611188" y="2321718"/>
            <a:chExt cx="2520950" cy="848520"/>
          </a:xfrm>
        </p:grpSpPr>
        <p:sp>
          <p:nvSpPr>
            <p:cNvPr id="3" name="Rectangle 2">
              <a:extLst>
                <a:ext uri="{FF2B5EF4-FFF2-40B4-BE49-F238E27FC236}">
                  <a16:creationId xmlns:a16="http://schemas.microsoft.com/office/drawing/2014/main" id="{F3A55510-C935-9A21-B674-192DC117F162}"/>
                </a:ext>
              </a:extLst>
            </p:cNvPr>
            <p:cNvSpPr/>
            <p:nvPr/>
          </p:nvSpPr>
          <p:spPr>
            <a:xfrm>
              <a:off x="1468438" y="2321718"/>
              <a:ext cx="877887" cy="461531"/>
            </a:xfrm>
            <a:prstGeom prst="rect">
              <a:avLst/>
            </a:prstGeom>
          </p:spPr>
          <p:txBody>
            <a:bodyPr wrap="none">
              <a:spAutoFit/>
            </a:bodyPr>
            <a:lstStyle/>
            <a:p>
              <a:pPr>
                <a:defRPr/>
              </a:pPr>
              <a:r>
                <a:rPr lang="en-US" sz="2400" b="1" i="1" u="sng" dirty="0">
                  <a:solidFill>
                    <a:srgbClr val="FF0000"/>
                  </a:solidFill>
                  <a:effectLst>
                    <a:outerShdw blurRad="38100" dist="38100" dir="2700000" algn="tl">
                      <a:srgbClr val="000000">
                        <a:alpha val="43137"/>
                      </a:srgbClr>
                    </a:outerShdw>
                  </a:effectLst>
                </a:rPr>
                <a:t>effect</a:t>
              </a:r>
              <a:endParaRPr lang="ru-RU" sz="2400" b="1" i="1" u="sng" dirty="0">
                <a:solidFill>
                  <a:srgbClr val="FF0000"/>
                </a:solidFill>
                <a:effectLst>
                  <a:outerShdw blurRad="38100" dist="38100" dir="2700000" algn="tl">
                    <a:srgbClr val="000000">
                      <a:alpha val="43137"/>
                    </a:srgbClr>
                  </a:outerShdw>
                </a:effectLst>
              </a:endParaRPr>
            </a:p>
          </p:txBody>
        </p:sp>
        <p:cxnSp>
          <p:nvCxnSpPr>
            <p:cNvPr id="21529" name="Straight Arrow Connector 8">
              <a:extLst>
                <a:ext uri="{FF2B5EF4-FFF2-40B4-BE49-F238E27FC236}">
                  <a16:creationId xmlns:a16="http://schemas.microsoft.com/office/drawing/2014/main" id="{DD488C55-F6FF-E25A-F0FC-7FA97E27C668}"/>
                </a:ext>
              </a:extLst>
            </p:cNvPr>
            <p:cNvCxnSpPr>
              <a:cxnSpLocks noChangeShapeType="1"/>
            </p:cNvCxnSpPr>
            <p:nvPr/>
          </p:nvCxnSpPr>
          <p:spPr bwMode="auto">
            <a:xfrm>
              <a:off x="1908175" y="3170238"/>
              <a:ext cx="1223963" cy="0"/>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0" name="Straight Arrow Connector 10">
              <a:extLst>
                <a:ext uri="{FF2B5EF4-FFF2-40B4-BE49-F238E27FC236}">
                  <a16:creationId xmlns:a16="http://schemas.microsoft.com/office/drawing/2014/main" id="{F9D435D0-B94D-C946-76D5-ECE4C5E19672}"/>
                </a:ext>
              </a:extLst>
            </p:cNvPr>
            <p:cNvCxnSpPr>
              <a:cxnSpLocks noChangeShapeType="1"/>
            </p:cNvCxnSpPr>
            <p:nvPr/>
          </p:nvCxnSpPr>
          <p:spPr bwMode="auto">
            <a:xfrm flipH="1">
              <a:off x="611188" y="3170238"/>
              <a:ext cx="1179512" cy="0"/>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1954364F-CEDE-909D-5AB5-D0FBA6EE3DB3}"/>
                </a:ext>
              </a:extLst>
            </p:cNvPr>
            <p:cNvSpPr txBox="1">
              <a:spLocks noRot="1" noChangeAspect="1" noMove="1" noResize="1" noEditPoints="1" noAdjustHandles="1" noChangeArrowheads="1" noChangeShapeType="1" noTextEdit="1"/>
            </p:cNvSpPr>
            <p:nvPr/>
          </p:nvSpPr>
          <p:spPr>
            <a:xfrm>
              <a:off x="2533662" y="2553392"/>
              <a:ext cx="521297" cy="523220"/>
            </a:xfrm>
            <a:prstGeom prst="rect">
              <a:avLst/>
            </a:prstGeom>
            <a:blipFill rotWithShape="1">
              <a:blip r:embed="rId2"/>
              <a:stretch>
                <a:fillRect/>
              </a:stretch>
            </a:blipFill>
          </p:spPr>
          <p:txBody>
            <a:bodyPr/>
            <a:lstStyle/>
            <a:p>
              <a:pPr>
                <a:defRPr/>
              </a:pPr>
              <a:r>
                <a:rPr lang="ru-RU">
                  <a:noFill/>
                </a:rPr>
                <a:t> </a:t>
              </a:r>
            </a:p>
          </p:txBody>
        </p:sp>
        <p:sp>
          <p:nvSpPr>
            <p:cNvPr id="21532" name="TextBox 12">
              <a:extLst>
                <a:ext uri="{FF2B5EF4-FFF2-40B4-BE49-F238E27FC236}">
                  <a16:creationId xmlns:a16="http://schemas.microsoft.com/office/drawing/2014/main" id="{6E739C7D-4B17-764E-73CF-9C32F7C10056}"/>
                </a:ext>
              </a:extLst>
            </p:cNvPr>
            <p:cNvSpPr txBox="1">
              <a:spLocks noChangeArrowheads="1"/>
            </p:cNvSpPr>
            <p:nvPr/>
          </p:nvSpPr>
          <p:spPr bwMode="auto">
            <a:xfrm>
              <a:off x="863600" y="2552700"/>
              <a:ext cx="504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b="1"/>
                <a:t>N</a:t>
              </a:r>
              <a:endParaRPr lang="ru-RU" altLang="ru-RU" b="1"/>
            </a:p>
          </p:txBody>
        </p:sp>
      </p:grpSp>
      <p:grpSp>
        <p:nvGrpSpPr>
          <p:cNvPr id="21508" name="Group 18">
            <a:extLst>
              <a:ext uri="{FF2B5EF4-FFF2-40B4-BE49-F238E27FC236}">
                <a16:creationId xmlns:a16="http://schemas.microsoft.com/office/drawing/2014/main" id="{2CF77EAE-B85B-752E-AB76-C8A1247C7B53}"/>
              </a:ext>
            </a:extLst>
          </p:cNvPr>
          <p:cNvGrpSpPr>
            <a:grpSpLocks/>
          </p:cNvGrpSpPr>
          <p:nvPr/>
        </p:nvGrpSpPr>
        <p:grpSpPr bwMode="auto">
          <a:xfrm>
            <a:off x="2220913" y="4206875"/>
            <a:ext cx="4379912" cy="2641600"/>
            <a:chOff x="0" y="0"/>
            <a:chExt cx="3612524" cy="2732405"/>
          </a:xfrm>
        </p:grpSpPr>
        <p:pic>
          <p:nvPicPr>
            <p:cNvPr id="21526" name="Picture 19">
              <a:extLst>
                <a:ext uri="{FF2B5EF4-FFF2-40B4-BE49-F238E27FC236}">
                  <a16:creationId xmlns:a16="http://schemas.microsoft.com/office/drawing/2014/main" id="{99F75BD1-8D34-65E4-D0C4-C616AF7CC4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12524" cy="202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7" name="Text Box 273">
              <a:extLst>
                <a:ext uri="{FF2B5EF4-FFF2-40B4-BE49-F238E27FC236}">
                  <a16:creationId xmlns:a16="http://schemas.microsoft.com/office/drawing/2014/main" id="{31C44589-99E2-18E9-7D07-546DAD5A5DAE}"/>
                </a:ext>
              </a:extLst>
            </p:cNvPr>
            <p:cNvSpPr txBox="1">
              <a:spLocks noChangeArrowheads="1"/>
            </p:cNvSpPr>
            <p:nvPr/>
          </p:nvSpPr>
          <p:spPr bwMode="auto">
            <a:xfrm>
              <a:off x="0" y="2080111"/>
              <a:ext cx="3609205" cy="6522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587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spcAft>
                  <a:spcPts val="1000"/>
                </a:spcAft>
                <a:buNone/>
              </a:pPr>
              <a:r>
                <a:rPr lang="en-US" altLang="ru-RU" sz="1600" b="1" i="1">
                  <a:ea typeface="Calibri" panose="020F0502020204030204" pitchFamily="34" charset="0"/>
                  <a:cs typeface="Times New Roman" panose="02020603050405020304" pitchFamily="18" charset="0"/>
                </a:rPr>
                <a:t>Expansion angle of the products decay of S</a:t>
              </a:r>
              <a:r>
                <a:rPr lang="en-US" altLang="ru-RU" sz="1600" b="1" i="1" baseline="-25000">
                  <a:ea typeface="Calibri" panose="020F0502020204030204" pitchFamily="34" charset="0"/>
                  <a:cs typeface="Times New Roman" panose="02020603050405020304" pitchFamily="18" charset="0"/>
                </a:rPr>
                <a:t>11</a:t>
              </a:r>
              <a:r>
                <a:rPr lang="en-US" altLang="ru-RU" sz="1600" b="1" i="1">
                  <a:ea typeface="Calibri" panose="020F0502020204030204" pitchFamily="34" charset="0"/>
                  <a:cs typeface="Times New Roman" panose="02020603050405020304" pitchFamily="18" charset="0"/>
                </a:rPr>
                <a:t>– resonance  for the reaction N+A→ S</a:t>
              </a:r>
              <a:r>
                <a:rPr lang="en-US" altLang="ru-RU" sz="1600" b="1" i="1" baseline="-25000">
                  <a:ea typeface="Calibri" panose="020F0502020204030204" pitchFamily="34" charset="0"/>
                  <a:cs typeface="Times New Roman" panose="02020603050405020304" pitchFamily="18" charset="0"/>
                </a:rPr>
                <a:t>11</a:t>
              </a:r>
              <a:r>
                <a:rPr lang="en-US" altLang="ru-RU" sz="1600" b="1" i="1">
                  <a:ea typeface="Calibri" panose="020F0502020204030204" pitchFamily="34" charset="0"/>
                  <a:cs typeface="Times New Roman" panose="02020603050405020304" pitchFamily="18" charset="0"/>
                </a:rPr>
                <a:t>+X. </a:t>
              </a:r>
              <a:endParaRPr lang="ru-RU" altLang="ru-RU" sz="1600" b="1">
                <a:ea typeface="Calibri" panose="020F0502020204030204" pitchFamily="34" charset="0"/>
              </a:endParaRPr>
            </a:p>
          </p:txBody>
        </p:sp>
      </p:grpSp>
      <p:grpSp>
        <p:nvGrpSpPr>
          <p:cNvPr id="21510" name="Group 1">
            <a:extLst>
              <a:ext uri="{FF2B5EF4-FFF2-40B4-BE49-F238E27FC236}">
                <a16:creationId xmlns:a16="http://schemas.microsoft.com/office/drawing/2014/main" id="{155950DD-8335-9EA6-36B2-262BD398F498}"/>
              </a:ext>
            </a:extLst>
          </p:cNvPr>
          <p:cNvGrpSpPr>
            <a:grpSpLocks/>
          </p:cNvGrpSpPr>
          <p:nvPr/>
        </p:nvGrpSpPr>
        <p:grpSpPr bwMode="auto">
          <a:xfrm>
            <a:off x="7505700" y="2935288"/>
            <a:ext cx="2725738" cy="1223962"/>
            <a:chOff x="4587875" y="1913731"/>
            <a:chExt cx="2725738" cy="1224757"/>
          </a:xfrm>
        </p:grpSpPr>
        <p:sp>
          <p:nvSpPr>
            <p:cNvPr id="17" name="Rectangle 16">
              <a:extLst>
                <a:ext uri="{FF2B5EF4-FFF2-40B4-BE49-F238E27FC236}">
                  <a16:creationId xmlns:a16="http://schemas.microsoft.com/office/drawing/2014/main" id="{EB949517-093B-2E4F-0B8A-9D54ECF8D4E4}"/>
                </a:ext>
              </a:extLst>
            </p:cNvPr>
            <p:cNvSpPr/>
            <p:nvPr/>
          </p:nvSpPr>
          <p:spPr>
            <a:xfrm>
              <a:off x="5605463" y="1913731"/>
              <a:ext cx="1708150" cy="462262"/>
            </a:xfrm>
            <a:prstGeom prst="rect">
              <a:avLst/>
            </a:prstGeom>
          </p:spPr>
          <p:txBody>
            <a:bodyPr wrap="none">
              <a:spAutoFit/>
            </a:bodyPr>
            <a:lstStyle/>
            <a:p>
              <a:pPr>
                <a:defRPr/>
              </a:pPr>
              <a:r>
                <a:rPr lang="en-US" sz="2400" b="1" i="1" u="sng" dirty="0">
                  <a:solidFill>
                    <a:srgbClr val="FF0000"/>
                  </a:solidFill>
                  <a:effectLst>
                    <a:outerShdw blurRad="38100" dist="38100" dir="2700000" algn="tl">
                      <a:srgbClr val="000000">
                        <a:alpha val="43137"/>
                      </a:srgbClr>
                    </a:outerShdw>
                  </a:effectLst>
                </a:rPr>
                <a:t>background</a:t>
              </a:r>
              <a:endParaRPr lang="ru-RU" sz="2400" b="1" i="1" u="sng" dirty="0">
                <a:solidFill>
                  <a:srgbClr val="FF0000"/>
                </a:solidFill>
                <a:effectLst>
                  <a:outerShdw blurRad="38100" dist="38100" dir="2700000" algn="tl">
                    <a:srgbClr val="000000">
                      <a:alpha val="43137"/>
                    </a:srgbClr>
                  </a:outerShdw>
                </a:effectLst>
              </a:endParaRPr>
            </a:p>
          </p:txBody>
        </p:sp>
        <p:cxnSp>
          <p:nvCxnSpPr>
            <p:cNvPr id="21522" name="Straight Arrow Connector 13">
              <a:extLst>
                <a:ext uri="{FF2B5EF4-FFF2-40B4-BE49-F238E27FC236}">
                  <a16:creationId xmlns:a16="http://schemas.microsoft.com/office/drawing/2014/main" id="{0EE102A8-BFDC-9B79-4559-952DA8544742}"/>
                </a:ext>
              </a:extLst>
            </p:cNvPr>
            <p:cNvCxnSpPr>
              <a:cxnSpLocks noChangeShapeType="1"/>
            </p:cNvCxnSpPr>
            <p:nvPr/>
          </p:nvCxnSpPr>
          <p:spPr bwMode="auto">
            <a:xfrm>
              <a:off x="5354638" y="3138488"/>
              <a:ext cx="1223962" cy="0"/>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3" name="Straight Arrow Connector 14">
              <a:extLst>
                <a:ext uri="{FF2B5EF4-FFF2-40B4-BE49-F238E27FC236}">
                  <a16:creationId xmlns:a16="http://schemas.microsoft.com/office/drawing/2014/main" id="{B1621828-43E4-BB2F-6D98-62BF807C18D3}"/>
                </a:ext>
              </a:extLst>
            </p:cNvPr>
            <p:cNvCxnSpPr>
              <a:cxnSpLocks noChangeShapeType="1"/>
            </p:cNvCxnSpPr>
            <p:nvPr/>
          </p:nvCxnSpPr>
          <p:spPr bwMode="auto">
            <a:xfrm flipH="1" flipV="1">
              <a:off x="5237163" y="1985963"/>
              <a:ext cx="0" cy="1057275"/>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C8D8DAB8-8BE1-6D34-3CD5-64228D1AB173}"/>
                </a:ext>
              </a:extLst>
            </p:cNvPr>
            <p:cNvSpPr txBox="1">
              <a:spLocks noRot="1" noChangeAspect="1" noMove="1" noResize="1" noEditPoints="1" noAdjustHandles="1" noChangeArrowheads="1" noChangeShapeType="1" noTextEdit="1"/>
            </p:cNvSpPr>
            <p:nvPr/>
          </p:nvSpPr>
          <p:spPr>
            <a:xfrm>
              <a:off x="5979814" y="2425174"/>
              <a:ext cx="521297" cy="523220"/>
            </a:xfrm>
            <a:prstGeom prst="rect">
              <a:avLst/>
            </a:prstGeom>
            <a:blipFill rotWithShape="1">
              <a:blip r:embed="rId4"/>
              <a:stretch>
                <a:fillRect/>
              </a:stretch>
            </a:blipFill>
          </p:spPr>
          <p:txBody>
            <a:bodyPr/>
            <a:lstStyle/>
            <a:p>
              <a:pPr>
                <a:defRPr/>
              </a:pPr>
              <a:r>
                <a:rPr lang="ru-RU">
                  <a:noFill/>
                </a:rPr>
                <a:t> </a:t>
              </a:r>
            </a:p>
          </p:txBody>
        </p:sp>
        <p:sp>
          <p:nvSpPr>
            <p:cNvPr id="21525" name="TextBox 16">
              <a:extLst>
                <a:ext uri="{FF2B5EF4-FFF2-40B4-BE49-F238E27FC236}">
                  <a16:creationId xmlns:a16="http://schemas.microsoft.com/office/drawing/2014/main" id="{DA728957-814F-13A9-F7A7-8859E1B556AE}"/>
                </a:ext>
              </a:extLst>
            </p:cNvPr>
            <p:cNvSpPr txBox="1">
              <a:spLocks noChangeArrowheads="1"/>
            </p:cNvSpPr>
            <p:nvPr/>
          </p:nvSpPr>
          <p:spPr bwMode="auto">
            <a:xfrm>
              <a:off x="4587875" y="2082800"/>
              <a:ext cx="5032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b="1"/>
                <a:t>N</a:t>
              </a:r>
              <a:endParaRPr lang="ru-RU" altLang="ru-RU" b="1"/>
            </a:p>
          </p:txBody>
        </p:sp>
      </p:grpSp>
      <p:pic>
        <p:nvPicPr>
          <p:cNvPr id="21511" name="Picture 5">
            <a:extLst>
              <a:ext uri="{FF2B5EF4-FFF2-40B4-BE49-F238E27FC236}">
                <a16:creationId xmlns:a16="http://schemas.microsoft.com/office/drawing/2014/main" id="{89783C91-F975-2852-129C-CF140AA925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4089" y="1589088"/>
            <a:ext cx="43719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5">
            <a:extLst>
              <a:ext uri="{FF2B5EF4-FFF2-40B4-BE49-F238E27FC236}">
                <a16:creationId xmlns:a16="http://schemas.microsoft.com/office/drawing/2014/main" id="{64ED2A76-C53B-4AD3-CAA1-15B089AD9FEB}"/>
              </a:ext>
            </a:extLst>
          </p:cNvPr>
          <p:cNvSpPr>
            <a:spLocks noChangeArrowheads="1"/>
          </p:cNvSpPr>
          <p:nvPr/>
        </p:nvSpPr>
        <p:spPr bwMode="auto">
          <a:xfrm>
            <a:off x="1798639" y="830264"/>
            <a:ext cx="868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t>The number of pairs with the energy of 1535±30МэВ registered from random coincidences depending on the energy of the beam. </a:t>
            </a:r>
            <a:endParaRPr lang="ru-RU" altLang="ru-RU" sz="2000"/>
          </a:p>
        </p:txBody>
      </p:sp>
      <p:grpSp>
        <p:nvGrpSpPr>
          <p:cNvPr id="21513" name="Group 25">
            <a:extLst>
              <a:ext uri="{FF2B5EF4-FFF2-40B4-BE49-F238E27FC236}">
                <a16:creationId xmlns:a16="http://schemas.microsoft.com/office/drawing/2014/main" id="{13593523-3D3F-DD24-D5E9-81A3A90492E4}"/>
              </a:ext>
            </a:extLst>
          </p:cNvPr>
          <p:cNvGrpSpPr>
            <a:grpSpLocks/>
          </p:cNvGrpSpPr>
          <p:nvPr/>
        </p:nvGrpSpPr>
        <p:grpSpPr bwMode="auto">
          <a:xfrm>
            <a:off x="8253414" y="4562475"/>
            <a:ext cx="1707519" cy="2032044"/>
            <a:chOff x="5370512" y="1913731"/>
            <a:chExt cx="1676360" cy="1621822"/>
          </a:xfrm>
        </p:grpSpPr>
        <p:sp>
          <p:nvSpPr>
            <p:cNvPr id="27" name="Rectangle 26">
              <a:extLst>
                <a:ext uri="{FF2B5EF4-FFF2-40B4-BE49-F238E27FC236}">
                  <a16:creationId xmlns:a16="http://schemas.microsoft.com/office/drawing/2014/main" id="{387836EC-C38C-13F7-6D68-2317C027E8D8}"/>
                </a:ext>
              </a:extLst>
            </p:cNvPr>
            <p:cNvSpPr/>
            <p:nvPr/>
          </p:nvSpPr>
          <p:spPr>
            <a:xfrm>
              <a:off x="5370512" y="1913731"/>
              <a:ext cx="1676360" cy="368466"/>
            </a:xfrm>
            <a:prstGeom prst="rect">
              <a:avLst/>
            </a:prstGeom>
          </p:spPr>
          <p:txBody>
            <a:bodyPr wrap="none">
              <a:spAutoFit/>
            </a:bodyPr>
            <a:lstStyle/>
            <a:p>
              <a:pPr>
                <a:defRPr/>
              </a:pPr>
              <a:r>
                <a:rPr lang="en-US" sz="2400" b="1" i="1" u="sng" dirty="0">
                  <a:solidFill>
                    <a:srgbClr val="FF0000"/>
                  </a:solidFill>
                  <a:effectLst>
                    <a:outerShdw blurRad="38100" dist="38100" dir="2700000" algn="tl">
                      <a:srgbClr val="000000">
                        <a:alpha val="43137"/>
                      </a:srgbClr>
                    </a:outerShdw>
                  </a:effectLst>
                </a:rPr>
                <a:t>background</a:t>
              </a:r>
              <a:endParaRPr lang="ru-RU" sz="2400" b="1" i="1" u="sng" dirty="0">
                <a:solidFill>
                  <a:srgbClr val="FF0000"/>
                </a:solidFill>
                <a:effectLst>
                  <a:outerShdw blurRad="38100" dist="38100" dir="2700000" algn="tl">
                    <a:srgbClr val="000000">
                      <a:alpha val="43137"/>
                    </a:srgbClr>
                  </a:outerShdw>
                </a:effectLst>
              </a:endParaRPr>
            </a:p>
          </p:txBody>
        </p:sp>
        <p:cxnSp>
          <p:nvCxnSpPr>
            <p:cNvPr id="21517" name="Straight Arrow Connector 13">
              <a:extLst>
                <a:ext uri="{FF2B5EF4-FFF2-40B4-BE49-F238E27FC236}">
                  <a16:creationId xmlns:a16="http://schemas.microsoft.com/office/drawing/2014/main" id="{B212A694-BBFE-B7F1-C60D-3A0FC096AFFD}"/>
                </a:ext>
              </a:extLst>
            </p:cNvPr>
            <p:cNvCxnSpPr>
              <a:cxnSpLocks noChangeShapeType="1"/>
            </p:cNvCxnSpPr>
            <p:nvPr/>
          </p:nvCxnSpPr>
          <p:spPr bwMode="auto">
            <a:xfrm>
              <a:off x="5379601" y="2846649"/>
              <a:ext cx="1198999" cy="291839"/>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8" name="Straight Arrow Connector 14">
              <a:extLst>
                <a:ext uri="{FF2B5EF4-FFF2-40B4-BE49-F238E27FC236}">
                  <a16:creationId xmlns:a16="http://schemas.microsoft.com/office/drawing/2014/main" id="{3547BE1D-06DC-D501-49BD-2DAB303048C6}"/>
                </a:ext>
              </a:extLst>
            </p:cNvPr>
            <p:cNvCxnSpPr>
              <a:cxnSpLocks noChangeShapeType="1"/>
            </p:cNvCxnSpPr>
            <p:nvPr/>
          </p:nvCxnSpPr>
          <p:spPr bwMode="auto">
            <a:xfrm flipV="1">
              <a:off x="5379601" y="2425174"/>
              <a:ext cx="1198999" cy="372905"/>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id="{5A815E42-031B-04C9-70D5-963906457653}"/>
                </a:ext>
              </a:extLst>
            </p:cNvPr>
            <p:cNvSpPr txBox="1">
              <a:spLocks noRot="1" noChangeAspect="1" noMove="1" noResize="1" noEditPoints="1" noAdjustHandles="1" noChangeArrowheads="1" noChangeShapeType="1" noTextEdit="1"/>
            </p:cNvSpPr>
            <p:nvPr/>
          </p:nvSpPr>
          <p:spPr>
            <a:xfrm>
              <a:off x="5979814" y="2425174"/>
              <a:ext cx="521297" cy="523220"/>
            </a:xfrm>
            <a:prstGeom prst="rect">
              <a:avLst/>
            </a:prstGeom>
            <a:blipFill rotWithShape="1">
              <a:blip r:embed="rId4"/>
              <a:stretch>
                <a:fillRect/>
              </a:stretch>
            </a:blipFill>
          </p:spPr>
          <p:txBody>
            <a:bodyPr/>
            <a:lstStyle/>
            <a:p>
              <a:pPr>
                <a:defRPr/>
              </a:pPr>
              <a:r>
                <a:rPr lang="ru-RU">
                  <a:noFill/>
                </a:rPr>
                <a:t> </a:t>
              </a:r>
            </a:p>
          </p:txBody>
        </p:sp>
        <p:sp>
          <p:nvSpPr>
            <p:cNvPr id="21520" name="TextBox 16">
              <a:extLst>
                <a:ext uri="{FF2B5EF4-FFF2-40B4-BE49-F238E27FC236}">
                  <a16:creationId xmlns:a16="http://schemas.microsoft.com/office/drawing/2014/main" id="{464F940F-A637-EEEE-6ACD-0A5091F8B6AE}"/>
                </a:ext>
              </a:extLst>
            </p:cNvPr>
            <p:cNvSpPr txBox="1">
              <a:spLocks noChangeArrowheads="1"/>
            </p:cNvSpPr>
            <p:nvPr/>
          </p:nvSpPr>
          <p:spPr bwMode="auto">
            <a:xfrm>
              <a:off x="5966320" y="3068830"/>
              <a:ext cx="503238" cy="46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b="1"/>
                <a:t>N</a:t>
              </a:r>
              <a:endParaRPr lang="ru-RU" altLang="ru-RU" b="1"/>
            </a:p>
          </p:txBody>
        </p:sp>
      </p:grpSp>
      <p:cxnSp>
        <p:nvCxnSpPr>
          <p:cNvPr id="21514" name="Straight Arrow Connector 13">
            <a:extLst>
              <a:ext uri="{FF2B5EF4-FFF2-40B4-BE49-F238E27FC236}">
                <a16:creationId xmlns:a16="http://schemas.microsoft.com/office/drawing/2014/main" id="{70A7B95C-9E06-9D0E-6404-8B18161716B6}"/>
              </a:ext>
            </a:extLst>
          </p:cNvPr>
          <p:cNvCxnSpPr>
            <a:cxnSpLocks noChangeShapeType="1"/>
          </p:cNvCxnSpPr>
          <p:nvPr/>
        </p:nvCxnSpPr>
        <p:spPr bwMode="auto">
          <a:xfrm>
            <a:off x="7132639" y="5695950"/>
            <a:ext cx="1068387" cy="0"/>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5" name="Rectangle 14">
            <a:extLst>
              <a:ext uri="{FF2B5EF4-FFF2-40B4-BE49-F238E27FC236}">
                <a16:creationId xmlns:a16="http://schemas.microsoft.com/office/drawing/2014/main" id="{4DB58B20-F7F6-8FFD-CF45-AE26D1D0BC5A}"/>
              </a:ext>
            </a:extLst>
          </p:cNvPr>
          <p:cNvSpPr>
            <a:spLocks noChangeArrowheads="1"/>
          </p:cNvSpPr>
          <p:nvPr/>
        </p:nvSpPr>
        <p:spPr bwMode="auto">
          <a:xfrm>
            <a:off x="7356476" y="5233988"/>
            <a:ext cx="549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i="1">
                <a:ea typeface="Calibri" panose="020F0502020204030204" pitchFamily="34" charset="0"/>
                <a:cs typeface="Times New Roman" panose="02020603050405020304" pitchFamily="18" charset="0"/>
              </a:rPr>
              <a:t>S</a:t>
            </a:r>
            <a:r>
              <a:rPr lang="en-US" altLang="ru-RU" sz="2400" b="1" i="1" baseline="-25000">
                <a:ea typeface="Calibri" panose="020F0502020204030204" pitchFamily="34" charset="0"/>
                <a:cs typeface="Times New Roman" panose="02020603050405020304" pitchFamily="18" charset="0"/>
              </a:rPr>
              <a:t>11</a:t>
            </a:r>
            <a:endParaRPr lang="ru-RU" altLang="ru-RU" sz="2400">
              <a:ea typeface="Calibri" panose="020F0502020204030204" pitchFamily="34" charset="0"/>
            </a:endParaRPr>
          </a:p>
        </p:txBody>
      </p:sp>
      <p:sp>
        <p:nvSpPr>
          <p:cNvPr id="5" name="Номер слайда 4">
            <a:extLst>
              <a:ext uri="{FF2B5EF4-FFF2-40B4-BE49-F238E27FC236}">
                <a16:creationId xmlns:a16="http://schemas.microsoft.com/office/drawing/2014/main" id="{726A0845-9754-FCD0-6D55-C51E46D0D194}"/>
              </a:ext>
            </a:extLst>
          </p:cNvPr>
          <p:cNvSpPr>
            <a:spLocks noGrp="1"/>
          </p:cNvSpPr>
          <p:nvPr>
            <p:ph type="sldNum" sz="quarter" idx="12"/>
          </p:nvPr>
        </p:nvSpPr>
        <p:spPr/>
        <p:txBody>
          <a:bodyPr/>
          <a:lstStyle/>
          <a:p>
            <a:fld id="{D1768A84-9153-4943-86DA-3818C6B85424}" type="slidenum">
              <a:rPr lang="en-US" altLang="ru-RU" smtClean="0"/>
              <a:pPr/>
              <a:t>51</a:t>
            </a:fld>
            <a:endParaRPr lang="en-US" altLang="ru-RU"/>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a:extLst>
              <a:ext uri="{FF2B5EF4-FFF2-40B4-BE49-F238E27FC236}">
                <a16:creationId xmlns:a16="http://schemas.microsoft.com/office/drawing/2014/main" id="{58AFB98D-0D3C-FABA-4A43-70AD43590020}"/>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pic>
        <p:nvPicPr>
          <p:cNvPr id="23555" name="Picture 6">
            <a:extLst>
              <a:ext uri="{FF2B5EF4-FFF2-40B4-BE49-F238E27FC236}">
                <a16:creationId xmlns:a16="http://schemas.microsoft.com/office/drawing/2014/main" id="{BB70E8D6-EEDD-4E97-31C4-DC45D1E81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404814"/>
            <a:ext cx="4894262" cy="367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Rectangle 1">
            <a:extLst>
              <a:ext uri="{FF2B5EF4-FFF2-40B4-BE49-F238E27FC236}">
                <a16:creationId xmlns:a16="http://schemas.microsoft.com/office/drawing/2014/main" id="{78D7CDB2-41E6-57EA-D50A-136C44F6766E}"/>
              </a:ext>
            </a:extLst>
          </p:cNvPr>
          <p:cNvSpPr>
            <a:spLocks noChangeArrowheads="1"/>
          </p:cNvSpPr>
          <p:nvPr/>
        </p:nvSpPr>
        <p:spPr bwMode="auto">
          <a:xfrm>
            <a:off x="2281238" y="404813"/>
            <a:ext cx="2125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a:t>Dipole Magnet</a:t>
            </a:r>
            <a:endParaRPr lang="ru-RU" altLang="ru-RU" sz="2400" b="1"/>
          </a:p>
        </p:txBody>
      </p:sp>
      <p:pic>
        <p:nvPicPr>
          <p:cNvPr id="23557" name="Picture 4">
            <a:extLst>
              <a:ext uri="{FF2B5EF4-FFF2-40B4-BE49-F238E27FC236}">
                <a16:creationId xmlns:a16="http://schemas.microsoft.com/office/drawing/2014/main" id="{90A3F797-C3C7-B963-3CF2-A3A2D6AD1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239" y="1039813"/>
            <a:ext cx="2230437" cy="317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8" name="TextBox 7">
            <a:extLst>
              <a:ext uri="{FF2B5EF4-FFF2-40B4-BE49-F238E27FC236}">
                <a16:creationId xmlns:a16="http://schemas.microsoft.com/office/drawing/2014/main" id="{CF37DEB1-6A22-99F1-809A-8DA49CD4A096}"/>
              </a:ext>
            </a:extLst>
          </p:cNvPr>
          <p:cNvSpPr txBox="1">
            <a:spLocks noChangeArrowheads="1"/>
          </p:cNvSpPr>
          <p:nvPr/>
        </p:nvSpPr>
        <p:spPr bwMode="auto">
          <a:xfrm>
            <a:off x="4032251" y="3813175"/>
            <a:ext cx="5746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b="1"/>
              <a:t>LV</a:t>
            </a:r>
            <a:endParaRPr lang="ru-RU" altLang="ru-RU" sz="2000" b="1"/>
          </a:p>
        </p:txBody>
      </p:sp>
      <p:cxnSp>
        <p:nvCxnSpPr>
          <p:cNvPr id="23559" name="Straight Arrow Connector 13">
            <a:extLst>
              <a:ext uri="{FF2B5EF4-FFF2-40B4-BE49-F238E27FC236}">
                <a16:creationId xmlns:a16="http://schemas.microsoft.com/office/drawing/2014/main" id="{5A4C3655-83BD-5C34-3FEC-B47D1C0CB2A8}"/>
              </a:ext>
            </a:extLst>
          </p:cNvPr>
          <p:cNvCxnSpPr>
            <a:cxnSpLocks noChangeShapeType="1"/>
          </p:cNvCxnSpPr>
          <p:nvPr/>
        </p:nvCxnSpPr>
        <p:spPr bwMode="auto">
          <a:xfrm flipH="1" flipV="1">
            <a:off x="3668713" y="3486151"/>
            <a:ext cx="360362" cy="315913"/>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3" name="Диаграмма 5">
            <a:extLst>
              <a:ext uri="{FF2B5EF4-FFF2-40B4-BE49-F238E27FC236}">
                <a16:creationId xmlns:a16="http://schemas.microsoft.com/office/drawing/2014/main" id="{5D529FEE-B4EC-621E-1A78-D80D573F3B1A}"/>
              </a:ext>
            </a:extLst>
          </p:cNvPr>
          <p:cNvGraphicFramePr/>
          <p:nvPr/>
        </p:nvGraphicFramePr>
        <p:xfrm>
          <a:off x="5303912" y="4293096"/>
          <a:ext cx="4894616" cy="2311152"/>
        </p:xfrm>
        <a:graphic>
          <a:graphicData uri="http://schemas.openxmlformats.org/drawingml/2006/chart">
            <c:chart xmlns:c="http://schemas.openxmlformats.org/drawingml/2006/chart" xmlns:r="http://schemas.openxmlformats.org/officeDocument/2006/relationships" r:id="rId4"/>
          </a:graphicData>
        </a:graphic>
      </p:graphicFrame>
      <p:sp>
        <p:nvSpPr>
          <p:cNvPr id="4" name="Номер слайда 3">
            <a:extLst>
              <a:ext uri="{FF2B5EF4-FFF2-40B4-BE49-F238E27FC236}">
                <a16:creationId xmlns:a16="http://schemas.microsoft.com/office/drawing/2014/main" id="{66BF95D6-52F2-004C-0C63-9EF56EFE2849}"/>
              </a:ext>
            </a:extLst>
          </p:cNvPr>
          <p:cNvSpPr>
            <a:spLocks noGrp="1"/>
          </p:cNvSpPr>
          <p:nvPr>
            <p:ph type="sldNum" sz="quarter" idx="12"/>
          </p:nvPr>
        </p:nvSpPr>
        <p:spPr/>
        <p:txBody>
          <a:bodyPr/>
          <a:lstStyle/>
          <a:p>
            <a:fld id="{5B33B3C5-1D98-4161-ACF1-B1023B34935D}" type="slidenum">
              <a:rPr lang="en-US" altLang="ru-RU" smtClean="0"/>
              <a:pPr/>
              <a:t>52</a:t>
            </a:fld>
            <a:endParaRPr lang="en-US" altLang="ru-RU"/>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home\afanasev\ptwo\art\tmp\l1.gif">
            <a:extLst>
              <a:ext uri="{FF2B5EF4-FFF2-40B4-BE49-F238E27FC236}">
                <a16:creationId xmlns:a16="http://schemas.microsoft.com/office/drawing/2014/main" id="{73D9FCDE-5921-B265-6D75-7F2997981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E:\home\afanasev\ptwo\art\tmp\l1.gif">
            <a:extLst>
              <a:ext uri="{FF2B5EF4-FFF2-40B4-BE49-F238E27FC236}">
                <a16:creationId xmlns:a16="http://schemas.microsoft.com/office/drawing/2014/main" id="{0C20B35D-45DA-CD30-FACD-82F5FA2EA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21B54A43-1D8B-343F-A12C-9A1210969F56}"/>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24582" name="Rectangle 1">
            <a:extLst>
              <a:ext uri="{FF2B5EF4-FFF2-40B4-BE49-F238E27FC236}">
                <a16:creationId xmlns:a16="http://schemas.microsoft.com/office/drawing/2014/main" id="{05C5C034-27AE-73BB-4A6B-DEC10B9FE4F3}"/>
              </a:ext>
            </a:extLst>
          </p:cNvPr>
          <p:cNvSpPr>
            <a:spLocks noChangeArrowheads="1"/>
          </p:cNvSpPr>
          <p:nvPr/>
        </p:nvSpPr>
        <p:spPr bwMode="auto">
          <a:xfrm>
            <a:off x="2089151" y="549276"/>
            <a:ext cx="8251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1800" b="1" i="1"/>
              <a:t>Distortion of π</a:t>
            </a:r>
            <a:r>
              <a:rPr lang="ru-RU" altLang="ru-RU" sz="1800" b="1" i="1" baseline="30000"/>
              <a:t>+</a:t>
            </a:r>
            <a:r>
              <a:rPr lang="en-US" altLang="ru-RU" sz="1800" b="1" i="1"/>
              <a:t> and </a:t>
            </a:r>
            <a:r>
              <a:rPr lang="ru-RU" altLang="ru-RU" sz="1800" b="1" i="1"/>
              <a:t> </a:t>
            </a:r>
            <a:r>
              <a:rPr lang="en-US" altLang="ru-RU" sz="1800" b="1" i="1"/>
              <a:t>p</a:t>
            </a:r>
            <a:r>
              <a:rPr lang="ru-RU" altLang="ru-RU" sz="1800" b="1" i="1"/>
              <a:t> </a:t>
            </a:r>
            <a:r>
              <a:rPr lang="en-US" altLang="ru-RU" sz="1800" b="1" i="1"/>
              <a:t> of energy range of </a:t>
            </a:r>
            <a:r>
              <a:rPr lang="ru-RU" altLang="ru-RU" sz="1800" b="1" i="1"/>
              <a:t>200 – 425 МэВ </a:t>
            </a:r>
            <a:r>
              <a:rPr lang="en-US" altLang="ru-RU" sz="1800" b="1" i="1"/>
              <a:t>in the magnetic field of SP-46 magnet</a:t>
            </a:r>
            <a:r>
              <a:rPr lang="ru-RU" altLang="ru-RU" sz="1800" b="1" i="1"/>
              <a:t>.</a:t>
            </a:r>
            <a:endParaRPr lang="ru-RU" altLang="ru-RU" sz="1800"/>
          </a:p>
        </p:txBody>
      </p:sp>
      <p:pic>
        <p:nvPicPr>
          <p:cNvPr id="24583" name="Picture 5">
            <a:extLst>
              <a:ext uri="{FF2B5EF4-FFF2-40B4-BE49-F238E27FC236}">
                <a16:creationId xmlns:a16="http://schemas.microsoft.com/office/drawing/2014/main" id="{16AD4E81-F331-1B7F-363A-5791D9499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1412876"/>
            <a:ext cx="4929188" cy="334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6">
            <a:extLst>
              <a:ext uri="{FF2B5EF4-FFF2-40B4-BE49-F238E27FC236}">
                <a16:creationId xmlns:a16="http://schemas.microsoft.com/office/drawing/2014/main" id="{97238427-F3E0-9719-B42B-C36C4222B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1" y="1412875"/>
            <a:ext cx="38068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5">
            <a:extLst>
              <a:ext uri="{FF2B5EF4-FFF2-40B4-BE49-F238E27FC236}">
                <a16:creationId xmlns:a16="http://schemas.microsoft.com/office/drawing/2014/main" id="{AB962474-7C9F-D889-2B3E-8934F08F3EC6}"/>
              </a:ext>
            </a:extLst>
          </p:cNvPr>
          <p:cNvSpPr>
            <a:spLocks noChangeArrowheads="1"/>
          </p:cNvSpPr>
          <p:nvPr/>
        </p:nvSpPr>
        <p:spPr bwMode="auto">
          <a:xfrm>
            <a:off x="1643063" y="4868863"/>
            <a:ext cx="49403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200"/>
              <a:t>Distortion of track in magnetic field as a function of  particle type, kinetic energy  and  two values of the magnetic field </a:t>
            </a:r>
            <a:r>
              <a:rPr lang="ru-RU" altLang="ru-RU" sz="1200"/>
              <a:t> Нмах=7 </a:t>
            </a:r>
            <a:r>
              <a:rPr lang="en-US" altLang="ru-RU" sz="1200"/>
              <a:t>and</a:t>
            </a:r>
            <a:r>
              <a:rPr lang="ru-RU" altLang="ru-RU" sz="1200"/>
              <a:t> 10 кГс.</a:t>
            </a:r>
          </a:p>
          <a:p>
            <a:pPr eaLnBrk="1" hangingPunct="1">
              <a:spcBef>
                <a:spcPct val="0"/>
              </a:spcBef>
              <a:buFontTx/>
              <a:buNone/>
            </a:pPr>
            <a:r>
              <a:rPr lang="ru-RU" altLang="ru-RU" sz="1000"/>
              <a:t> </a:t>
            </a:r>
          </a:p>
        </p:txBody>
      </p:sp>
      <p:sp>
        <p:nvSpPr>
          <p:cNvPr id="24586" name="Rectangle 6">
            <a:extLst>
              <a:ext uri="{FF2B5EF4-FFF2-40B4-BE49-F238E27FC236}">
                <a16:creationId xmlns:a16="http://schemas.microsoft.com/office/drawing/2014/main" id="{02D8609B-EEB2-6A63-BC94-924381D5812D}"/>
              </a:ext>
            </a:extLst>
          </p:cNvPr>
          <p:cNvSpPr>
            <a:spLocks noChangeArrowheads="1"/>
          </p:cNvSpPr>
          <p:nvPr/>
        </p:nvSpPr>
        <p:spPr bwMode="auto">
          <a:xfrm>
            <a:off x="1654175" y="5538788"/>
            <a:ext cx="4929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200"/>
              <a:t>Energy resolution  </a:t>
            </a:r>
            <a:r>
              <a:rPr lang="ru-RU" altLang="ru-RU" sz="1200"/>
              <a:t>(</a:t>
            </a:r>
            <a:r>
              <a:rPr lang="en-US" altLang="ru-RU" sz="1200"/>
              <a:t>FWHM)  for protons are </a:t>
            </a:r>
            <a:r>
              <a:rPr lang="ru-RU" altLang="ru-RU" sz="1200"/>
              <a:t>21,5 </a:t>
            </a:r>
            <a:r>
              <a:rPr lang="en-US" altLang="ru-RU" sz="1200"/>
              <a:t>and</a:t>
            </a:r>
            <a:r>
              <a:rPr lang="ru-RU" altLang="ru-RU" sz="1200"/>
              <a:t> 15 </a:t>
            </a:r>
            <a:r>
              <a:rPr lang="en-US" altLang="ru-RU" sz="1200"/>
              <a:t>MeV</a:t>
            </a:r>
            <a:r>
              <a:rPr lang="ru-RU" altLang="ru-RU" sz="1200"/>
              <a:t>,</a:t>
            </a:r>
            <a:r>
              <a:rPr lang="en-US" altLang="ru-RU" sz="1200"/>
              <a:t> for pions </a:t>
            </a:r>
            <a:r>
              <a:rPr lang="ru-RU" altLang="ru-RU" sz="1200"/>
              <a:t>– 8 </a:t>
            </a:r>
            <a:r>
              <a:rPr lang="en-US" altLang="ru-RU" sz="1200"/>
              <a:t>and</a:t>
            </a:r>
            <a:r>
              <a:rPr lang="ru-RU" altLang="ru-RU" sz="1200"/>
              <a:t> 5,6 </a:t>
            </a:r>
            <a:r>
              <a:rPr lang="en-US" altLang="ru-RU" sz="1200"/>
              <a:t>MeV at the  magnetic  field  </a:t>
            </a:r>
            <a:r>
              <a:rPr lang="ru-RU" altLang="ru-RU" sz="1200"/>
              <a:t>7 </a:t>
            </a:r>
            <a:r>
              <a:rPr lang="en-US" altLang="ru-RU" sz="1200"/>
              <a:t>and </a:t>
            </a:r>
            <a:r>
              <a:rPr lang="ru-RU" altLang="ru-RU" sz="1200"/>
              <a:t>10 </a:t>
            </a:r>
            <a:r>
              <a:rPr lang="en-US" altLang="ru-RU" sz="1200"/>
              <a:t>kHs accordingly.   </a:t>
            </a:r>
            <a:endParaRPr lang="ru-RU" altLang="ru-RU" sz="1200"/>
          </a:p>
        </p:txBody>
      </p:sp>
      <p:sp>
        <p:nvSpPr>
          <p:cNvPr id="4" name="Номер слайда 3">
            <a:extLst>
              <a:ext uri="{FF2B5EF4-FFF2-40B4-BE49-F238E27FC236}">
                <a16:creationId xmlns:a16="http://schemas.microsoft.com/office/drawing/2014/main" id="{4575AA5F-C4F4-843B-69C4-E7CBCCBA4EF1}"/>
              </a:ext>
            </a:extLst>
          </p:cNvPr>
          <p:cNvSpPr>
            <a:spLocks noGrp="1"/>
          </p:cNvSpPr>
          <p:nvPr>
            <p:ph type="sldNum" sz="quarter" idx="12"/>
          </p:nvPr>
        </p:nvSpPr>
        <p:spPr/>
        <p:txBody>
          <a:bodyPr/>
          <a:lstStyle/>
          <a:p>
            <a:fld id="{5B33B3C5-1D98-4161-ACF1-B1023B34935D}" type="slidenum">
              <a:rPr lang="en-US" altLang="ru-RU" smtClean="0"/>
              <a:pPr/>
              <a:t>53</a:t>
            </a:fld>
            <a:endParaRPr lang="en-US" altLang="ru-RU"/>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E:\home\afanasev\ptwo\art\tmp\l1.gif">
            <a:extLst>
              <a:ext uri="{FF2B5EF4-FFF2-40B4-BE49-F238E27FC236}">
                <a16:creationId xmlns:a16="http://schemas.microsoft.com/office/drawing/2014/main" id="{4BA35D2C-B292-0E46-73D7-EB3E69E32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3" descr="E:\home\afanasev\ptwo\art\tmp\l1.gif">
            <a:extLst>
              <a:ext uri="{FF2B5EF4-FFF2-40B4-BE49-F238E27FC236}">
                <a16:creationId xmlns:a16="http://schemas.microsoft.com/office/drawing/2014/main" id="{6765632C-A381-8740-8F6C-26AAD9F4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B8020DA8-8713-82D3-0527-FEBA6B490AD1}"/>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08549" name="Text Box 5">
            <a:extLst>
              <a:ext uri="{FF2B5EF4-FFF2-40B4-BE49-F238E27FC236}">
                <a16:creationId xmlns:a16="http://schemas.microsoft.com/office/drawing/2014/main" id="{084125FF-07E9-6604-723B-3588D136648F}"/>
              </a:ext>
            </a:extLst>
          </p:cNvPr>
          <p:cNvSpPr txBox="1">
            <a:spLocks noChangeArrowheads="1"/>
          </p:cNvSpPr>
          <p:nvPr/>
        </p:nvSpPr>
        <p:spPr bwMode="auto">
          <a:xfrm>
            <a:off x="8458200" y="6583364"/>
            <a:ext cx="15621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dirty="0">
                <a:solidFill>
                  <a:srgbClr val="0000CC"/>
                </a:solidFill>
                <a:effectLst>
                  <a:outerShdw blurRad="38100" dist="38100" dir="2700000" algn="tl">
                    <a:srgbClr val="000000"/>
                  </a:outerShdw>
                </a:effectLst>
              </a:rPr>
              <a:t>afanasev@lhe.jinr.ru</a:t>
            </a:r>
          </a:p>
        </p:txBody>
      </p:sp>
      <p:sp>
        <p:nvSpPr>
          <p:cNvPr id="98310" name="Rectangle 7">
            <a:extLst>
              <a:ext uri="{FF2B5EF4-FFF2-40B4-BE49-F238E27FC236}">
                <a16:creationId xmlns:a16="http://schemas.microsoft.com/office/drawing/2014/main" id="{07691061-5219-2391-8F7D-68F879A80035}"/>
              </a:ext>
            </a:extLst>
          </p:cNvPr>
          <p:cNvSpPr>
            <a:spLocks noGrp="1" noChangeArrowheads="1"/>
          </p:cNvSpPr>
          <p:nvPr>
            <p:ph type="title"/>
          </p:nvPr>
        </p:nvSpPr>
        <p:spPr>
          <a:xfrm>
            <a:off x="2219325" y="620713"/>
            <a:ext cx="7772400" cy="457200"/>
          </a:xfrm>
        </p:spPr>
        <p:txBody>
          <a:bodyPr/>
          <a:lstStyle/>
          <a:p>
            <a:r>
              <a:rPr lang="en-US" altLang="ru-RU" sz="3200"/>
              <a:t>Test Setup </a:t>
            </a:r>
            <a:br>
              <a:rPr lang="en-US" altLang="ru-RU" sz="3200"/>
            </a:br>
            <a:r>
              <a:rPr lang="en-US" altLang="ru-RU" sz="3200"/>
              <a:t>“MARUSIA”-area</a:t>
            </a:r>
            <a:endParaRPr lang="ru-RU" altLang="ru-RU" sz="3200"/>
          </a:p>
        </p:txBody>
      </p:sp>
      <p:pic>
        <p:nvPicPr>
          <p:cNvPr id="98311" name="Picture 2">
            <a:extLst>
              <a:ext uri="{FF2B5EF4-FFF2-40B4-BE49-F238E27FC236}">
                <a16:creationId xmlns:a16="http://schemas.microsoft.com/office/drawing/2014/main" id="{20238912-A69B-3DE7-6D4A-42985FA817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3838" y="1700213"/>
            <a:ext cx="668496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a:extLst>
              <a:ext uri="{FF2B5EF4-FFF2-40B4-BE49-F238E27FC236}">
                <a16:creationId xmlns:a16="http://schemas.microsoft.com/office/drawing/2014/main" id="{721AB1FF-8964-0F55-9B9E-CAAEFA529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463" y="3586163"/>
            <a:ext cx="65913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E:\home\afanasev\ptwo\art\tmp\l1.gif">
            <a:extLst>
              <a:ext uri="{FF2B5EF4-FFF2-40B4-BE49-F238E27FC236}">
                <a16:creationId xmlns:a16="http://schemas.microsoft.com/office/drawing/2014/main" id="{8A10B4F7-503A-8647-2568-7E1FAFF20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3" descr="E:\home\afanasev\ptwo\art\tmp\l1.gif">
            <a:extLst>
              <a:ext uri="{FF2B5EF4-FFF2-40B4-BE49-F238E27FC236}">
                <a16:creationId xmlns:a16="http://schemas.microsoft.com/office/drawing/2014/main" id="{C803EF6F-4E0D-DED9-1466-5259A23BC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BB434DF4-2843-1F91-569B-2F48815D12CA}"/>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08549" name="Text Box 5">
            <a:extLst>
              <a:ext uri="{FF2B5EF4-FFF2-40B4-BE49-F238E27FC236}">
                <a16:creationId xmlns:a16="http://schemas.microsoft.com/office/drawing/2014/main" id="{A2ACDEED-DF48-B49B-2A3B-775CA795F357}"/>
              </a:ext>
            </a:extLst>
          </p:cNvPr>
          <p:cNvSpPr txBox="1">
            <a:spLocks noChangeArrowheads="1"/>
          </p:cNvSpPr>
          <p:nvPr/>
        </p:nvSpPr>
        <p:spPr bwMode="auto">
          <a:xfrm>
            <a:off x="8404225" y="6583363"/>
            <a:ext cx="15621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dirty="0">
                <a:solidFill>
                  <a:srgbClr val="0000CC"/>
                </a:solidFill>
                <a:effectLst>
                  <a:outerShdw blurRad="38100" dist="38100" dir="2700000" algn="tl">
                    <a:srgbClr val="000000"/>
                  </a:outerShdw>
                </a:effectLst>
              </a:rPr>
              <a:t>afanasev@lhe.jinr.ru</a:t>
            </a:r>
          </a:p>
        </p:txBody>
      </p:sp>
      <p:sp>
        <p:nvSpPr>
          <p:cNvPr id="99334" name="Rectangle 7">
            <a:extLst>
              <a:ext uri="{FF2B5EF4-FFF2-40B4-BE49-F238E27FC236}">
                <a16:creationId xmlns:a16="http://schemas.microsoft.com/office/drawing/2014/main" id="{DBA99139-663B-930C-07BF-54B8114DB14A}"/>
              </a:ext>
            </a:extLst>
          </p:cNvPr>
          <p:cNvSpPr>
            <a:spLocks noGrp="1" noChangeArrowheads="1"/>
          </p:cNvSpPr>
          <p:nvPr>
            <p:ph type="title"/>
          </p:nvPr>
        </p:nvSpPr>
        <p:spPr>
          <a:xfrm>
            <a:off x="2209800" y="457200"/>
            <a:ext cx="7772400" cy="457200"/>
          </a:xfrm>
        </p:spPr>
        <p:txBody>
          <a:bodyPr/>
          <a:lstStyle/>
          <a:p>
            <a:r>
              <a:rPr lang="en-US" altLang="ru-RU" sz="3200"/>
              <a:t>Energy deposition in layers</a:t>
            </a:r>
            <a:endParaRPr lang="ru-RU" altLang="ru-RU" sz="3200"/>
          </a:p>
        </p:txBody>
      </p:sp>
      <p:pic>
        <p:nvPicPr>
          <p:cNvPr id="99335" name="Picture 4">
            <a:extLst>
              <a:ext uri="{FF2B5EF4-FFF2-40B4-BE49-F238E27FC236}">
                <a16:creationId xmlns:a16="http://schemas.microsoft.com/office/drawing/2014/main" id="{5DEDFC68-D8C2-7C4F-E171-FB80EFB44A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133600"/>
            <a:ext cx="36528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5">
            <a:extLst>
              <a:ext uri="{FF2B5EF4-FFF2-40B4-BE49-F238E27FC236}">
                <a16:creationId xmlns:a16="http://schemas.microsoft.com/office/drawing/2014/main" id="{E2FF4B01-ACC0-66D8-FF4E-A5406DBB99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4270376"/>
            <a:ext cx="3382963"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6">
            <a:extLst>
              <a:ext uri="{FF2B5EF4-FFF2-40B4-BE49-F238E27FC236}">
                <a16:creationId xmlns:a16="http://schemas.microsoft.com/office/drawing/2014/main" id="{E1174141-1B2F-A150-AE12-BC9EE7276F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4224339"/>
            <a:ext cx="3652838"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Picture 8">
            <a:extLst>
              <a:ext uri="{FF2B5EF4-FFF2-40B4-BE49-F238E27FC236}">
                <a16:creationId xmlns:a16="http://schemas.microsoft.com/office/drawing/2014/main" id="{11806CD9-1E64-4B17-70E4-7B9CE71825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2133600"/>
            <a:ext cx="332422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TextBox 9">
            <a:extLst>
              <a:ext uri="{FF2B5EF4-FFF2-40B4-BE49-F238E27FC236}">
                <a16:creationId xmlns:a16="http://schemas.microsoft.com/office/drawing/2014/main" id="{1A4E62E9-E0ED-A389-3D1B-F84527ED767A}"/>
              </a:ext>
            </a:extLst>
          </p:cNvPr>
          <p:cNvSpPr txBox="1">
            <a:spLocks noChangeArrowheads="1"/>
          </p:cNvSpPr>
          <p:nvPr/>
        </p:nvSpPr>
        <p:spPr bwMode="auto">
          <a:xfrm>
            <a:off x="3389313" y="1436688"/>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solidFill>
                  <a:srgbClr val="000000"/>
                </a:solidFill>
              </a:rPr>
              <a:t>neutrons</a:t>
            </a:r>
          </a:p>
        </p:txBody>
      </p:sp>
      <p:sp>
        <p:nvSpPr>
          <p:cNvPr id="99340" name="TextBox 16">
            <a:extLst>
              <a:ext uri="{FF2B5EF4-FFF2-40B4-BE49-F238E27FC236}">
                <a16:creationId xmlns:a16="http://schemas.microsoft.com/office/drawing/2014/main" id="{83626155-CC89-01FA-33C2-26F36D04125B}"/>
              </a:ext>
            </a:extLst>
          </p:cNvPr>
          <p:cNvSpPr txBox="1">
            <a:spLocks noChangeArrowheads="1"/>
          </p:cNvSpPr>
          <p:nvPr/>
        </p:nvSpPr>
        <p:spPr bwMode="auto">
          <a:xfrm>
            <a:off x="7200901" y="1436688"/>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solidFill>
                  <a:srgbClr val="000000"/>
                </a:solidFill>
              </a:rPr>
              <a:t>Charged particles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l1">
            <a:extLst>
              <a:ext uri="{FF2B5EF4-FFF2-40B4-BE49-F238E27FC236}">
                <a16:creationId xmlns:a16="http://schemas.microsoft.com/office/drawing/2014/main" id="{D7744ADB-22A1-3653-9AA9-0425DBBDD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descr="l1">
            <a:extLst>
              <a:ext uri="{FF2B5EF4-FFF2-40B4-BE49-F238E27FC236}">
                <a16:creationId xmlns:a16="http://schemas.microsoft.com/office/drawing/2014/main" id="{967C3001-D8C4-6230-BC46-8A7625CE1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 Box 5">
            <a:extLst>
              <a:ext uri="{FF2B5EF4-FFF2-40B4-BE49-F238E27FC236}">
                <a16:creationId xmlns:a16="http://schemas.microsoft.com/office/drawing/2014/main" id="{0894414B-8D68-434E-1A27-47F55A5E0280}"/>
              </a:ext>
            </a:extLst>
          </p:cNvPr>
          <p:cNvSpPr txBox="1">
            <a:spLocks noChangeArrowheads="1"/>
          </p:cNvSpPr>
          <p:nvPr/>
        </p:nvSpPr>
        <p:spPr bwMode="auto">
          <a:xfrm>
            <a:off x="8458200" y="6583364"/>
            <a:ext cx="1562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noProof="1">
                <a:solidFill>
                  <a:srgbClr val="0000CC"/>
                </a:solidFill>
                <a:effectLst>
                  <a:outerShdw blurRad="38100" dist="38100" dir="2700000" algn="tl">
                    <a:srgbClr val="000000"/>
                  </a:outerShdw>
                </a:effectLst>
              </a:rPr>
              <a:t>afanasev@lhe.jinr.ru</a:t>
            </a:r>
            <a:endParaRPr lang="en-US" sz="1200" b="1">
              <a:solidFill>
                <a:srgbClr val="0000CC"/>
              </a:solidFill>
              <a:effectLst>
                <a:outerShdw blurRad="38100" dist="38100" dir="2700000" algn="tl">
                  <a:srgbClr val="000000"/>
                </a:outerShdw>
              </a:effectLst>
            </a:endParaRPr>
          </a:p>
        </p:txBody>
      </p:sp>
      <p:sp>
        <p:nvSpPr>
          <p:cNvPr id="100357" name="Rectangle 7">
            <a:extLst>
              <a:ext uri="{FF2B5EF4-FFF2-40B4-BE49-F238E27FC236}">
                <a16:creationId xmlns:a16="http://schemas.microsoft.com/office/drawing/2014/main" id="{0D27A2D9-954F-ACF3-B120-9A5BC77E0DC4}"/>
              </a:ext>
            </a:extLst>
          </p:cNvPr>
          <p:cNvSpPr>
            <a:spLocks noGrp="1" noChangeArrowheads="1"/>
          </p:cNvSpPr>
          <p:nvPr>
            <p:ph type="title"/>
          </p:nvPr>
        </p:nvSpPr>
        <p:spPr>
          <a:xfrm>
            <a:off x="2133600" y="2438400"/>
            <a:ext cx="7772400" cy="457200"/>
          </a:xfrm>
        </p:spPr>
        <p:txBody>
          <a:bodyPr/>
          <a:lstStyle/>
          <a:p>
            <a:endParaRPr lang="ru-RU" altLang="ru-RU"/>
          </a:p>
        </p:txBody>
      </p:sp>
      <p:pic>
        <p:nvPicPr>
          <p:cNvPr id="100358" name="Picture 2">
            <a:extLst>
              <a:ext uri="{FF2B5EF4-FFF2-40B4-BE49-F238E27FC236}">
                <a16:creationId xmlns:a16="http://schemas.microsoft.com/office/drawing/2014/main" id="{5887F2E3-96C7-A2F8-B376-27EDD3CCF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1522414"/>
            <a:ext cx="7105650" cy="381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E:\home\afanasev\ptwo\art\tmp\l1.gif">
            <a:extLst>
              <a:ext uri="{FF2B5EF4-FFF2-40B4-BE49-F238E27FC236}">
                <a16:creationId xmlns:a16="http://schemas.microsoft.com/office/drawing/2014/main" id="{E492AAB5-CF11-8419-14A8-9C1AA1DFA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E:\home\afanasev\ptwo\art\tmp\l1.gif">
            <a:extLst>
              <a:ext uri="{FF2B5EF4-FFF2-40B4-BE49-F238E27FC236}">
                <a16:creationId xmlns:a16="http://schemas.microsoft.com/office/drawing/2014/main" id="{E2B03E58-6000-7E8F-F676-5044B83EB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937802C0-1327-4B4F-C3CE-8233973E80FA}"/>
              </a:ext>
            </a:extLst>
          </p:cNvPr>
          <p:cNvSpPr txBox="1">
            <a:spLocks noChangeArrowheads="1"/>
          </p:cNvSpPr>
          <p:nvPr/>
        </p:nvSpPr>
        <p:spPr bwMode="auto">
          <a:xfrm>
            <a:off x="1905000" y="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1200" b="1">
              <a:solidFill>
                <a:srgbClr val="0000CC"/>
              </a:solidFill>
              <a:effectLst>
                <a:outerShdw blurRad="38100" dist="38100" dir="2700000" algn="tl">
                  <a:srgbClr val="000000"/>
                </a:outerShdw>
              </a:effectLst>
            </a:endParaRPr>
          </a:p>
        </p:txBody>
      </p:sp>
      <p:sp>
        <p:nvSpPr>
          <p:cNvPr id="108549" name="Text Box 5">
            <a:extLst>
              <a:ext uri="{FF2B5EF4-FFF2-40B4-BE49-F238E27FC236}">
                <a16:creationId xmlns:a16="http://schemas.microsoft.com/office/drawing/2014/main" id="{7CB4E238-1F89-9178-3C56-A93665900152}"/>
              </a:ext>
            </a:extLst>
          </p:cNvPr>
          <p:cNvSpPr txBox="1">
            <a:spLocks noChangeArrowheads="1"/>
          </p:cNvSpPr>
          <p:nvPr/>
        </p:nvSpPr>
        <p:spPr bwMode="auto">
          <a:xfrm>
            <a:off x="8458200" y="6583364"/>
            <a:ext cx="15621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dirty="0">
                <a:solidFill>
                  <a:srgbClr val="0000CC"/>
                </a:solidFill>
                <a:effectLst>
                  <a:outerShdw blurRad="38100" dist="38100" dir="2700000" algn="tl">
                    <a:srgbClr val="000000"/>
                  </a:outerShdw>
                </a:effectLst>
              </a:rPr>
              <a:t>afanasev@lhe.jinr.ru</a:t>
            </a:r>
            <a:endParaRPr lang="en-US" sz="1200" b="1" dirty="0">
              <a:solidFill>
                <a:srgbClr val="000000"/>
              </a:solidFill>
            </a:endParaRPr>
          </a:p>
        </p:txBody>
      </p:sp>
      <p:pic>
        <p:nvPicPr>
          <p:cNvPr id="101382" name="Picture 2">
            <a:extLst>
              <a:ext uri="{FF2B5EF4-FFF2-40B4-BE49-F238E27FC236}">
                <a16:creationId xmlns:a16="http://schemas.microsoft.com/office/drawing/2014/main" id="{AE6A7B5D-679A-8A36-9E95-1DC2BC867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6" y="1423988"/>
            <a:ext cx="641826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3" name="Picture 3">
            <a:extLst>
              <a:ext uri="{FF2B5EF4-FFF2-40B4-BE49-F238E27FC236}">
                <a16:creationId xmlns:a16="http://schemas.microsoft.com/office/drawing/2014/main" id="{9E3B6D38-C96A-8504-11FF-4B0F37472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976" y="3187701"/>
            <a:ext cx="6418263"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4" name="TextBox 1">
            <a:extLst>
              <a:ext uri="{FF2B5EF4-FFF2-40B4-BE49-F238E27FC236}">
                <a16:creationId xmlns:a16="http://schemas.microsoft.com/office/drawing/2014/main" id="{687A4A47-761F-E820-968D-6B5D28249BF2}"/>
              </a:ext>
            </a:extLst>
          </p:cNvPr>
          <p:cNvSpPr txBox="1">
            <a:spLocks noChangeArrowheads="1"/>
          </p:cNvSpPr>
          <p:nvPr/>
        </p:nvSpPr>
        <p:spPr bwMode="auto">
          <a:xfrm>
            <a:off x="2847975" y="549275"/>
            <a:ext cx="2909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a:t>R&amp;D for neutron counter  </a:t>
            </a:r>
            <a:endParaRPr lang="ru-RU" altLang="ru-RU" sz="2000"/>
          </a:p>
        </p:txBody>
      </p:sp>
      <p:sp>
        <p:nvSpPr>
          <p:cNvPr id="101385" name="TextBox 2">
            <a:extLst>
              <a:ext uri="{FF2B5EF4-FFF2-40B4-BE49-F238E27FC236}">
                <a16:creationId xmlns:a16="http://schemas.microsoft.com/office/drawing/2014/main" id="{35ADC385-C196-6847-272A-90FEB4EFC8D8}"/>
              </a:ext>
            </a:extLst>
          </p:cNvPr>
          <p:cNvSpPr txBox="1">
            <a:spLocks noChangeArrowheads="1"/>
          </p:cNvSpPr>
          <p:nvPr/>
        </p:nvSpPr>
        <p:spPr bwMode="auto">
          <a:xfrm>
            <a:off x="2851150" y="5003801"/>
            <a:ext cx="6415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400"/>
              <a:t>Preliminary date gave a time resolution is  better then 200 ps  for neutron detection. </a:t>
            </a:r>
            <a:endParaRPr lang="ru-RU" altLang="ru-RU"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050" descr="l1">
            <a:extLst>
              <a:ext uri="{FF2B5EF4-FFF2-40B4-BE49-F238E27FC236}">
                <a16:creationId xmlns:a16="http://schemas.microsoft.com/office/drawing/2014/main" id="{DFB92489-8043-71E7-8AFC-86DDF55D8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770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051" descr="l1">
            <a:extLst>
              <a:ext uri="{FF2B5EF4-FFF2-40B4-BE49-F238E27FC236}">
                <a16:creationId xmlns:a16="http://schemas.microsoft.com/office/drawing/2014/main" id="{2404D3A3-1C2E-DEC4-D67F-7345EEBA7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2052">
            <a:extLst>
              <a:ext uri="{FF2B5EF4-FFF2-40B4-BE49-F238E27FC236}">
                <a16:creationId xmlns:a16="http://schemas.microsoft.com/office/drawing/2014/main" id="{A8372324-A199-F9E3-B75D-DE3E5E6CB066}"/>
              </a:ext>
            </a:extLst>
          </p:cNvPr>
          <p:cNvSpPr txBox="1">
            <a:spLocks noChangeArrowheads="1"/>
          </p:cNvSpPr>
          <p:nvPr/>
        </p:nvSpPr>
        <p:spPr bwMode="auto">
          <a:xfrm>
            <a:off x="8458200" y="6583364"/>
            <a:ext cx="1562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noProof="1">
                <a:solidFill>
                  <a:srgbClr val="0000CC"/>
                </a:solidFill>
                <a:effectLst>
                  <a:outerShdw blurRad="38100" dist="38100" dir="2700000" algn="tl">
                    <a:srgbClr val="000000"/>
                  </a:outerShdw>
                </a:effectLst>
              </a:rPr>
              <a:t>afanasev@lhe.jinr.ru</a:t>
            </a:r>
            <a:endParaRPr lang="en-US" sz="1200" b="1">
              <a:solidFill>
                <a:srgbClr val="0000CC"/>
              </a:solidFill>
              <a:effectLst>
                <a:outerShdw blurRad="38100" dist="38100" dir="2700000" algn="tl">
                  <a:srgbClr val="000000"/>
                </a:outerShdw>
              </a:effectLst>
            </a:endParaRPr>
          </a:p>
        </p:txBody>
      </p:sp>
      <p:sp>
        <p:nvSpPr>
          <p:cNvPr id="102405" name="Rectangle 2053">
            <a:extLst>
              <a:ext uri="{FF2B5EF4-FFF2-40B4-BE49-F238E27FC236}">
                <a16:creationId xmlns:a16="http://schemas.microsoft.com/office/drawing/2014/main" id="{938993F1-20A7-468C-8A94-6D5929D978AB}"/>
              </a:ext>
            </a:extLst>
          </p:cNvPr>
          <p:cNvSpPr>
            <a:spLocks noGrp="1" noChangeArrowheads="1"/>
          </p:cNvSpPr>
          <p:nvPr>
            <p:ph type="title"/>
          </p:nvPr>
        </p:nvSpPr>
        <p:spPr>
          <a:xfrm>
            <a:off x="2209800" y="609600"/>
            <a:ext cx="7772400" cy="609600"/>
          </a:xfrm>
        </p:spPr>
        <p:txBody>
          <a:bodyPr/>
          <a:lstStyle/>
          <a:p>
            <a:r>
              <a:rPr lang="en-US" altLang="ru-RU" sz="2400" b="1" i="1"/>
              <a:t>Estimates of the effect yield</a:t>
            </a:r>
            <a:endParaRPr lang="en-US" altLang="ru-RU"/>
          </a:p>
        </p:txBody>
      </p:sp>
      <p:sp>
        <p:nvSpPr>
          <p:cNvPr id="102406" name="Text Box 2054">
            <a:extLst>
              <a:ext uri="{FF2B5EF4-FFF2-40B4-BE49-F238E27FC236}">
                <a16:creationId xmlns:a16="http://schemas.microsoft.com/office/drawing/2014/main" id="{756EEFFE-B83E-B0C4-A729-877E4529CF70}"/>
              </a:ext>
            </a:extLst>
          </p:cNvPr>
          <p:cNvSpPr txBox="1">
            <a:spLocks noChangeArrowheads="1"/>
          </p:cNvSpPr>
          <p:nvPr/>
        </p:nvSpPr>
        <p:spPr bwMode="auto">
          <a:xfrm>
            <a:off x="2133600" y="4567238"/>
            <a:ext cx="30797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000" b="1"/>
              <a:t>Y(p</a:t>
            </a:r>
            <a:r>
              <a:rPr lang="en-US" altLang="ru-RU" sz="2000" b="1">
                <a:sym typeface="Symbol" panose="05050102010706020507" pitchFamily="18" charset="2"/>
              </a:rPr>
              <a:t></a:t>
            </a:r>
            <a:r>
              <a:rPr lang="en-US" altLang="ru-RU" sz="2000" b="1"/>
              <a:t>)     </a:t>
            </a:r>
            <a:r>
              <a:rPr lang="en-US" altLang="ru-RU" sz="2000" b="1">
                <a:sym typeface="Symbol" panose="05050102010706020507" pitchFamily="18" charset="2"/>
              </a:rPr>
              <a:t> </a:t>
            </a:r>
            <a:r>
              <a:rPr lang="en-US" altLang="ru-RU" sz="2000" b="1"/>
              <a:t>140 events/hour</a:t>
            </a:r>
          </a:p>
          <a:p>
            <a:pPr eaLnBrk="1" hangingPunct="1">
              <a:spcBef>
                <a:spcPct val="0"/>
              </a:spcBef>
              <a:buFontTx/>
              <a:buNone/>
            </a:pPr>
            <a:r>
              <a:rPr lang="en-US" altLang="ru-RU" sz="2000" b="1"/>
              <a:t>Y(p</a:t>
            </a:r>
            <a:r>
              <a:rPr lang="en-US" altLang="ru-RU" sz="2000" b="1">
                <a:sym typeface="Symbol" panose="05050102010706020507" pitchFamily="18" charset="2"/>
              </a:rPr>
              <a:t>p</a:t>
            </a:r>
            <a:r>
              <a:rPr lang="en-US" altLang="ru-RU" sz="2000" b="1"/>
              <a:t>)     </a:t>
            </a:r>
            <a:r>
              <a:rPr lang="en-US" altLang="ru-RU" sz="2000" b="1">
                <a:sym typeface="Symbol" panose="05050102010706020507" pitchFamily="18" charset="2"/>
              </a:rPr>
              <a:t>  </a:t>
            </a:r>
            <a:r>
              <a:rPr lang="en-US" altLang="ru-RU" sz="2000" b="1"/>
              <a:t>2-3 </a:t>
            </a:r>
            <a:r>
              <a:rPr lang="en-US" altLang="ru-RU" sz="2000" b="1">
                <a:solidFill>
                  <a:srgbClr val="000000"/>
                </a:solidFill>
              </a:rPr>
              <a:t>events/hour</a:t>
            </a:r>
          </a:p>
          <a:p>
            <a:pPr eaLnBrk="1" hangingPunct="1">
              <a:spcBef>
                <a:spcPct val="0"/>
              </a:spcBef>
              <a:buFontTx/>
              <a:buNone/>
            </a:pPr>
            <a:r>
              <a:rPr lang="en-US" altLang="ru-RU" sz="2000" b="1"/>
              <a:t>Y(pn)     </a:t>
            </a:r>
            <a:r>
              <a:rPr lang="en-US" altLang="ru-RU" sz="2000" b="1">
                <a:sym typeface="Symbol" panose="05050102010706020507" pitchFamily="18" charset="2"/>
              </a:rPr>
              <a:t></a:t>
            </a:r>
            <a:r>
              <a:rPr lang="en-US" altLang="ru-RU" sz="2000" b="1"/>
              <a:t> 100 </a:t>
            </a:r>
            <a:r>
              <a:rPr lang="en-US" altLang="ru-RU" sz="2000" b="1">
                <a:solidFill>
                  <a:srgbClr val="000000"/>
                </a:solidFill>
              </a:rPr>
              <a:t>events/hour</a:t>
            </a:r>
          </a:p>
        </p:txBody>
      </p:sp>
      <p:sp>
        <p:nvSpPr>
          <p:cNvPr id="102407" name="Text Box 2055">
            <a:extLst>
              <a:ext uri="{FF2B5EF4-FFF2-40B4-BE49-F238E27FC236}">
                <a16:creationId xmlns:a16="http://schemas.microsoft.com/office/drawing/2014/main" id="{342E047D-B14A-00D3-E569-68F955103478}"/>
              </a:ext>
            </a:extLst>
          </p:cNvPr>
          <p:cNvSpPr txBox="1">
            <a:spLocks noChangeArrowheads="1"/>
          </p:cNvSpPr>
          <p:nvPr/>
        </p:nvSpPr>
        <p:spPr bwMode="auto">
          <a:xfrm>
            <a:off x="2736851" y="1370014"/>
            <a:ext cx="6678613"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800" b="1"/>
              <a:t>Y(p,</a:t>
            </a:r>
            <a:r>
              <a:rPr lang="en-US" altLang="ru-RU" sz="1800" b="1">
                <a:sym typeface="Symbol" panose="05050102010706020507" pitchFamily="18" charset="2"/>
              </a:rPr>
              <a:t> </a:t>
            </a:r>
            <a:r>
              <a:rPr lang="en-US" altLang="ru-RU" sz="1800" b="1" baseline="20000">
                <a:sym typeface="Symbol" panose="05050102010706020507" pitchFamily="18" charset="2"/>
              </a:rPr>
              <a:t>-</a:t>
            </a:r>
            <a:r>
              <a:rPr lang="en-US" altLang="ru-RU" sz="1800" b="1"/>
              <a:t>)= L</a:t>
            </a:r>
            <a:r>
              <a:rPr lang="en-US" altLang="ru-RU" sz="1800" b="1" baseline="12000">
                <a:sym typeface="Symbol" panose="05050102010706020507" pitchFamily="18" charset="2"/>
              </a:rPr>
              <a:t> </a:t>
            </a:r>
            <a:r>
              <a:rPr lang="en-US" altLang="ru-RU" sz="1800" b="1" baseline="-10000"/>
              <a:t> </a:t>
            </a:r>
            <a:r>
              <a:rPr lang="en-US" altLang="ru-RU" sz="1800" b="1">
                <a:sym typeface="Symbol" panose="05050102010706020507" pitchFamily="18" charset="2"/>
              </a:rPr>
              <a:t></a:t>
            </a:r>
            <a:r>
              <a:rPr lang="en-US" altLang="ru-RU" sz="1800" b="1" baseline="-10000">
                <a:sym typeface="Symbol" panose="05050102010706020507" pitchFamily="18" charset="2"/>
              </a:rPr>
              <a:t></a:t>
            </a:r>
            <a:r>
              <a:rPr lang="en-US" altLang="ru-RU" sz="1800" b="1"/>
              <a:t>(N</a:t>
            </a:r>
            <a:r>
              <a:rPr lang="en-US" altLang="ru-RU" sz="1800" b="1" baseline="20000"/>
              <a:t>12</a:t>
            </a:r>
            <a:r>
              <a:rPr lang="en-US" altLang="ru-RU" sz="1800" b="1"/>
              <a:t>C</a:t>
            </a:r>
            <a:r>
              <a:rPr lang="en-US" altLang="ru-RU" sz="1800" b="1">
                <a:sym typeface="Symbol" panose="05050102010706020507" pitchFamily="18" charset="2"/>
              </a:rPr>
              <a:t></a:t>
            </a:r>
            <a:r>
              <a:rPr lang="en-US" altLang="ru-RU" sz="1800" b="1"/>
              <a:t>N</a:t>
            </a:r>
            <a:r>
              <a:rPr lang="en-US" altLang="ru-RU" sz="1800" b="1" baseline="-12000"/>
              <a:t>1</a:t>
            </a:r>
            <a:r>
              <a:rPr lang="en-US" altLang="ru-RU" sz="1800" b="1"/>
              <a:t>N</a:t>
            </a:r>
            <a:r>
              <a:rPr lang="en-US" altLang="ru-RU" sz="1800" b="1" baseline="-14000"/>
              <a:t>2</a:t>
            </a:r>
            <a:r>
              <a:rPr lang="en-US" altLang="ru-RU" sz="1800" b="1"/>
              <a:t>n</a:t>
            </a:r>
            <a:r>
              <a:rPr lang="en-US" altLang="ru-RU" sz="1800" b="1" baseline="-10000">
                <a:sym typeface="Symbol" panose="05050102010706020507" pitchFamily="18" charset="2"/>
              </a:rPr>
              <a:t></a:t>
            </a:r>
            <a:r>
              <a:rPr lang="en-US" altLang="ru-RU" sz="1800" b="1"/>
              <a:t>(A-1)) </a:t>
            </a:r>
            <a:r>
              <a:rPr lang="en-US" altLang="ru-RU" sz="1800" b="1" baseline="12000">
                <a:sym typeface="Symbol" panose="05050102010706020507" pitchFamily="18" charset="2"/>
              </a:rPr>
              <a:t> </a:t>
            </a:r>
            <a:r>
              <a:rPr lang="en-US" altLang="ru-RU" sz="1800" b="1"/>
              <a:t>Br(</a:t>
            </a:r>
            <a:r>
              <a:rPr lang="en-US" altLang="ru-RU" sz="1800" b="1">
                <a:sym typeface="Symbol" panose="05050102010706020507" pitchFamily="18" charset="2"/>
              </a:rPr>
              <a:t></a:t>
            </a:r>
            <a:r>
              <a:rPr lang="en-US" altLang="ru-RU" sz="1800" b="1"/>
              <a:t>N) </a:t>
            </a:r>
            <a:r>
              <a:rPr lang="en-US" altLang="ru-RU" sz="1800" b="1" baseline="12000">
                <a:sym typeface="Symbol" panose="05050102010706020507" pitchFamily="18" charset="2"/>
              </a:rPr>
              <a:t></a:t>
            </a:r>
            <a:r>
              <a:rPr lang="en-US" altLang="ru-RU" sz="1800" b="1"/>
              <a:t> </a:t>
            </a:r>
            <a:r>
              <a:rPr lang="en-US" altLang="ru-RU" sz="1800" b="1">
                <a:sym typeface="Symbol" panose="05050102010706020507" pitchFamily="18" charset="2"/>
              </a:rPr>
              <a:t> </a:t>
            </a:r>
            <a:r>
              <a:rPr lang="en-US" altLang="ru-RU" sz="1800" b="1" baseline="12000">
                <a:sym typeface="Symbol" panose="05050102010706020507" pitchFamily="18" charset="2"/>
              </a:rPr>
              <a:t> </a:t>
            </a:r>
            <a:r>
              <a:rPr lang="en-US" altLang="ru-RU" sz="1800" b="1">
                <a:sym typeface="Symbol" panose="05050102010706020507" pitchFamily="18" charset="2"/>
              </a:rPr>
              <a:t></a:t>
            </a:r>
            <a:r>
              <a:rPr lang="en-US" altLang="ru-RU" sz="1800" b="1" baseline="-10000">
                <a:sym typeface="Symbol" panose="05050102010706020507" pitchFamily="18" charset="2"/>
              </a:rPr>
              <a:t> </a:t>
            </a:r>
            <a:r>
              <a:rPr lang="en-US" altLang="ru-RU" sz="1800" b="1" baseline="12000">
                <a:sym typeface="Symbol" panose="05050102010706020507" pitchFamily="18" charset="2"/>
              </a:rPr>
              <a:t> </a:t>
            </a:r>
            <a:r>
              <a:rPr lang="en-US" altLang="ru-RU" sz="1800" b="1"/>
              <a:t>n</a:t>
            </a:r>
            <a:r>
              <a:rPr lang="en-US" altLang="ru-RU" sz="1800" b="1" baseline="-10000"/>
              <a:t>c  </a:t>
            </a:r>
            <a:r>
              <a:rPr lang="en-US" altLang="ru-RU" sz="1800" b="1" baseline="12000">
                <a:sym typeface="Symbol" panose="05050102010706020507" pitchFamily="18" charset="2"/>
              </a:rPr>
              <a:t> </a:t>
            </a:r>
            <a:r>
              <a:rPr lang="en-US" altLang="ru-RU" sz="1800" b="1"/>
              <a:t>f(</a:t>
            </a:r>
            <a:r>
              <a:rPr lang="en-US" altLang="ru-RU" sz="1800" b="1">
                <a:sym typeface="Symbol" panose="05050102010706020507" pitchFamily="18" charset="2"/>
              </a:rPr>
              <a:t></a:t>
            </a:r>
            <a:r>
              <a:rPr lang="en-US" altLang="ru-RU" sz="1800" b="1" baseline="-10000"/>
              <a:t>p</a:t>
            </a:r>
            <a:r>
              <a:rPr lang="en-US" altLang="ru-RU" sz="1800" b="1"/>
              <a:t>/</a:t>
            </a:r>
            <a:r>
              <a:rPr lang="en-US" altLang="ru-RU" sz="1800" b="1">
                <a:sym typeface="Symbol" panose="05050102010706020507" pitchFamily="18" charset="2"/>
              </a:rPr>
              <a:t></a:t>
            </a:r>
            <a:r>
              <a:rPr lang="en-US" altLang="ru-RU" sz="1800" b="1" baseline="-10000">
                <a:sym typeface="Symbol" panose="05050102010706020507" pitchFamily="18" charset="2"/>
              </a:rPr>
              <a:t></a:t>
            </a:r>
            <a:r>
              <a:rPr lang="en-US" altLang="ru-RU" sz="1800" b="1"/>
              <a:t>)</a:t>
            </a:r>
            <a:endParaRPr lang="en-US" altLang="ru-RU" sz="2400" b="1"/>
          </a:p>
        </p:txBody>
      </p:sp>
      <p:sp>
        <p:nvSpPr>
          <p:cNvPr id="102408" name="Text Box 2056">
            <a:extLst>
              <a:ext uri="{FF2B5EF4-FFF2-40B4-BE49-F238E27FC236}">
                <a16:creationId xmlns:a16="http://schemas.microsoft.com/office/drawing/2014/main" id="{D14BD05F-15A1-7EC0-6073-6B5C3FD0D838}"/>
              </a:ext>
            </a:extLst>
          </p:cNvPr>
          <p:cNvSpPr txBox="1">
            <a:spLocks noChangeArrowheads="1"/>
          </p:cNvSpPr>
          <p:nvPr/>
        </p:nvSpPr>
        <p:spPr bwMode="auto">
          <a:xfrm>
            <a:off x="1828801" y="1981201"/>
            <a:ext cx="4716463" cy="197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600" b="1">
                <a:sym typeface="Symbol" panose="05050102010706020507" pitchFamily="18" charset="2"/>
              </a:rPr>
              <a:t></a:t>
            </a:r>
            <a:r>
              <a:rPr lang="en-US" altLang="ru-RU" sz="1600" b="1" baseline="-10000">
                <a:sym typeface="Symbol" panose="05050102010706020507" pitchFamily="18" charset="2"/>
              </a:rPr>
              <a:t></a:t>
            </a:r>
            <a:r>
              <a:rPr lang="en-US" altLang="ru-RU" sz="1600" b="1" baseline="30000"/>
              <a:t>                 - </a:t>
            </a:r>
            <a:r>
              <a:rPr lang="en-US" altLang="ru-RU" sz="1600" b="1"/>
              <a:t>total cross section of eta-nuclei formation;</a:t>
            </a:r>
          </a:p>
          <a:p>
            <a:pPr>
              <a:spcBef>
                <a:spcPct val="0"/>
              </a:spcBef>
              <a:buFontTx/>
              <a:buNone/>
            </a:pPr>
            <a:r>
              <a:rPr lang="en-US" altLang="ru-RU" sz="1600" b="1"/>
              <a:t>L   </a:t>
            </a:r>
            <a:r>
              <a:rPr lang="en-US" altLang="ru-RU" sz="1600" b="1" baseline="-10000"/>
              <a:t>               </a:t>
            </a:r>
            <a:r>
              <a:rPr lang="en-US" altLang="ru-RU" sz="1600" b="1"/>
              <a:t>- luminosity;</a:t>
            </a:r>
          </a:p>
          <a:p>
            <a:pPr>
              <a:spcBef>
                <a:spcPct val="0"/>
              </a:spcBef>
              <a:buFontTx/>
              <a:buNone/>
            </a:pPr>
            <a:r>
              <a:rPr lang="en-US" altLang="ru-RU" sz="1600" b="1">
                <a:sym typeface="Symbol" panose="05050102010706020507" pitchFamily="18" charset="2"/>
              </a:rPr>
              <a:t></a:t>
            </a:r>
            <a:r>
              <a:rPr lang="en-US" altLang="ru-RU" sz="1600" b="1" baseline="-10000">
                <a:sym typeface="Symbol" panose="05050102010706020507" pitchFamily="18" charset="2"/>
              </a:rPr>
              <a:t>             </a:t>
            </a:r>
            <a:r>
              <a:rPr lang="en-US" altLang="ru-RU" sz="1600" b="1"/>
              <a:t>  - the solid angle;</a:t>
            </a:r>
          </a:p>
          <a:p>
            <a:pPr>
              <a:spcBef>
                <a:spcPct val="0"/>
              </a:spcBef>
              <a:buFontTx/>
              <a:buNone/>
            </a:pPr>
            <a:r>
              <a:rPr lang="en-US" altLang="ru-RU" sz="1600" b="1">
                <a:sym typeface="Symbol" panose="05050102010706020507" pitchFamily="18" charset="2"/>
              </a:rPr>
              <a:t></a:t>
            </a:r>
            <a:r>
              <a:rPr lang="en-US" altLang="ru-RU" sz="1600" b="1"/>
              <a:t>             - the probability to have the </a:t>
            </a:r>
            <a:r>
              <a:rPr lang="en-US" altLang="ru-RU" sz="1600" b="1">
                <a:sym typeface="Symbol" panose="05050102010706020507" pitchFamily="18" charset="2"/>
              </a:rPr>
              <a:t></a:t>
            </a:r>
            <a:r>
              <a:rPr lang="en-US" altLang="ru-RU" sz="1600" b="1"/>
              <a:t>p pair</a:t>
            </a:r>
          </a:p>
          <a:p>
            <a:pPr>
              <a:spcBef>
                <a:spcPct val="0"/>
              </a:spcBef>
              <a:buFontTx/>
              <a:buNone/>
            </a:pPr>
            <a:r>
              <a:rPr lang="en-US" altLang="ru-RU" sz="1600" b="1"/>
              <a:t>f(</a:t>
            </a:r>
            <a:r>
              <a:rPr lang="en-US" altLang="ru-RU" sz="1600" b="1">
                <a:sym typeface="Symbol" panose="05050102010706020507" pitchFamily="18" charset="2"/>
              </a:rPr>
              <a:t></a:t>
            </a:r>
            <a:r>
              <a:rPr lang="en-US" altLang="ru-RU" sz="1600" b="1" baseline="-10000"/>
              <a:t>p</a:t>
            </a:r>
            <a:r>
              <a:rPr lang="en-US" altLang="ru-RU" sz="1600" b="1"/>
              <a:t>/</a:t>
            </a:r>
            <a:r>
              <a:rPr lang="en-US" altLang="ru-RU" sz="1600" b="1">
                <a:sym typeface="Symbol" panose="05050102010706020507" pitchFamily="18" charset="2"/>
              </a:rPr>
              <a:t></a:t>
            </a:r>
            <a:r>
              <a:rPr lang="en-US" altLang="ru-RU" sz="1600" b="1" baseline="-10000">
                <a:sym typeface="Symbol" panose="05050102010706020507" pitchFamily="18" charset="2"/>
              </a:rPr>
              <a:t></a:t>
            </a:r>
            <a:r>
              <a:rPr lang="en-US" altLang="ru-RU" sz="1600" b="1"/>
              <a:t>) - a geometric fraction;</a:t>
            </a:r>
          </a:p>
          <a:p>
            <a:pPr>
              <a:spcBef>
                <a:spcPct val="0"/>
              </a:spcBef>
              <a:buFontTx/>
              <a:buNone/>
            </a:pPr>
            <a:r>
              <a:rPr lang="en-US" altLang="ru-RU" sz="1600" b="1"/>
              <a:t>Br(</a:t>
            </a:r>
            <a:r>
              <a:rPr lang="en-US" altLang="ru-RU" sz="1600" b="1">
                <a:sym typeface="Symbol" panose="05050102010706020507" pitchFamily="18" charset="2"/>
              </a:rPr>
              <a:t></a:t>
            </a:r>
            <a:r>
              <a:rPr lang="en-US" altLang="ru-RU" sz="1600" b="1"/>
              <a:t>N)  </a:t>
            </a:r>
            <a:r>
              <a:rPr lang="en-US" altLang="ru-RU" sz="1400" b="1"/>
              <a:t> </a:t>
            </a:r>
            <a:r>
              <a:rPr lang="en-US" altLang="ru-RU" sz="1600" b="1"/>
              <a:t>-</a:t>
            </a:r>
            <a:r>
              <a:rPr lang="en-US" altLang="ru-RU" sz="1400" b="1"/>
              <a:t> </a:t>
            </a:r>
            <a:r>
              <a:rPr lang="en-US" altLang="ru-RU" sz="1600" b="1"/>
              <a:t>the branching ratio of  S</a:t>
            </a:r>
            <a:r>
              <a:rPr lang="en-US" altLang="ru-RU" sz="1600" b="1" baseline="-25000"/>
              <a:t>11</a:t>
            </a:r>
            <a:r>
              <a:rPr lang="en-US" altLang="ru-RU" sz="1600" b="1"/>
              <a:t>(1535) decay;</a:t>
            </a:r>
          </a:p>
          <a:p>
            <a:pPr>
              <a:spcBef>
                <a:spcPct val="0"/>
              </a:spcBef>
              <a:buFontTx/>
              <a:buNone/>
            </a:pPr>
            <a:r>
              <a:rPr lang="en-US" altLang="ru-RU" sz="1600" b="1"/>
              <a:t>n</a:t>
            </a:r>
            <a:r>
              <a:rPr lang="en-US" altLang="ru-RU" sz="1600" b="1" baseline="-10000"/>
              <a:t>c</a:t>
            </a:r>
            <a:r>
              <a:rPr lang="en-US" altLang="ru-RU" sz="1600" b="1"/>
              <a:t>            - accelerator cycles per hour;</a:t>
            </a:r>
          </a:p>
          <a:p>
            <a:pPr>
              <a:spcBef>
                <a:spcPct val="0"/>
              </a:spcBef>
              <a:buFontTx/>
              <a:buNone/>
            </a:pPr>
            <a:endParaRPr lang="en-US" altLang="ru-RU" sz="1600" b="1" baseline="-10000"/>
          </a:p>
        </p:txBody>
      </p:sp>
      <p:pic>
        <p:nvPicPr>
          <p:cNvPr id="102409" name="Picture 2059" descr="pic9">
            <a:extLst>
              <a:ext uri="{FF2B5EF4-FFF2-40B4-BE49-F238E27FC236}">
                <a16:creationId xmlns:a16="http://schemas.microsoft.com/office/drawing/2014/main" id="{4E430C7A-4B42-2712-A2D6-712E27D33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276601"/>
            <a:ext cx="36576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Rectangle 2060">
            <a:extLst>
              <a:ext uri="{FF2B5EF4-FFF2-40B4-BE49-F238E27FC236}">
                <a16:creationId xmlns:a16="http://schemas.microsoft.com/office/drawing/2014/main" id="{93418D78-D61E-5409-D81A-3325C8AEAEE3}"/>
              </a:ext>
            </a:extLst>
          </p:cNvPr>
          <p:cNvSpPr>
            <a:spLocks noChangeArrowheads="1"/>
          </p:cNvSpPr>
          <p:nvPr/>
        </p:nvSpPr>
        <p:spPr bwMode="auto">
          <a:xfrm>
            <a:off x="6444456" y="2510701"/>
            <a:ext cx="424180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400" b="1"/>
              <a:t>Production of </a:t>
            </a:r>
            <a:r>
              <a:rPr lang="en-US" altLang="ru-RU" sz="1400" b="1">
                <a:sym typeface="Symbol" panose="05050102010706020507" pitchFamily="18" charset="2"/>
              </a:rPr>
              <a:t>-</a:t>
            </a:r>
            <a:r>
              <a:rPr lang="en-US" altLang="ru-RU" sz="1400" b="1"/>
              <a:t>mesons in nucleon-nucleon collisions</a:t>
            </a:r>
          </a:p>
          <a:p>
            <a:pPr algn="ctr">
              <a:spcBef>
                <a:spcPct val="0"/>
              </a:spcBef>
              <a:buFontTx/>
              <a:buNone/>
            </a:pPr>
            <a:r>
              <a:rPr lang="en-US" altLang="ru-RU" sz="1400" b="1"/>
              <a:t>V. Baru,</a:t>
            </a:r>
          </a:p>
          <a:p>
            <a:pPr algn="ctr">
              <a:spcBef>
                <a:spcPct val="0"/>
              </a:spcBef>
              <a:buFontTx/>
              <a:buNone/>
            </a:pPr>
            <a:r>
              <a:rPr lang="en-US" altLang="ru-RU" sz="1200" b="1"/>
              <a:t>PHYSICAL REVIEW C 67, 024002 (2003)</a:t>
            </a:r>
            <a:endParaRPr lang="en-US" altLang="ru-RU" sz="1800">
              <a:latin typeface="Universal-GreekwithMathP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E:\home\afanasev\ptwo\art\tmp\l1.gif">
            <a:extLst>
              <a:ext uri="{FF2B5EF4-FFF2-40B4-BE49-F238E27FC236}">
                <a16:creationId xmlns:a16="http://schemas.microsoft.com/office/drawing/2014/main" id="{952FDDAB-0D8E-DD2E-BE44-55B737488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8576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a:extLst>
              <a:ext uri="{FF2B5EF4-FFF2-40B4-BE49-F238E27FC236}">
                <a16:creationId xmlns:a16="http://schemas.microsoft.com/office/drawing/2014/main" id="{83151501-55A3-1480-5E2E-2D237B8B78DB}"/>
              </a:ext>
            </a:extLst>
          </p:cNvPr>
          <p:cNvSpPr>
            <a:spLocks noChangeArrowheads="1"/>
          </p:cNvSpPr>
          <p:nvPr/>
        </p:nvSpPr>
        <p:spPr bwMode="auto">
          <a:xfrm>
            <a:off x="1631951" y="620714"/>
            <a:ext cx="885666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ru-RU" sz="2400" dirty="0">
                <a:solidFill>
                  <a:srgbClr val="000000"/>
                </a:solidFill>
              </a:rPr>
              <a:t>   The invariant mass distribution of the correlated  π+n pairs for the first process shows a narrow peak structure below the η meson production threshold which is in agreement with the theoretical prediction supporting the η-mesic nuclei formation via N*(1535) resonance excitation and its decay into π-nucleon pair. </a:t>
            </a:r>
            <a:r>
              <a:rPr lang="en-US" altLang="ru-RU" sz="2400" dirty="0"/>
              <a:t>The upper limit of the photoproduction cross section for reaction was determined and is equal to 10 </a:t>
            </a:r>
            <a:r>
              <a:rPr lang="en-US" altLang="ru-RU" sz="2400" dirty="0" err="1"/>
              <a:t>μb</a:t>
            </a:r>
            <a:r>
              <a:rPr lang="en-US" altLang="ru-RU" sz="2400" dirty="0"/>
              <a:t>.</a:t>
            </a:r>
            <a:r>
              <a:rPr lang="en-US" altLang="ru-RU" sz="2400" dirty="0">
                <a:solidFill>
                  <a:srgbClr val="000000"/>
                </a:solidFill>
              </a:rPr>
              <a:t> </a:t>
            </a:r>
            <a:r>
              <a:rPr lang="en-US" altLang="ru-RU" sz="1800" b="1" dirty="0"/>
              <a:t> </a:t>
            </a:r>
          </a:p>
          <a:p>
            <a:pPr algn="just" eaLnBrk="1" hangingPunct="1">
              <a:spcBef>
                <a:spcPct val="0"/>
              </a:spcBef>
              <a:buFontTx/>
              <a:buNone/>
            </a:pPr>
            <a:r>
              <a:rPr lang="en-US" altLang="ru-RU" sz="2400" dirty="0"/>
              <a:t>    The COSY-GEM measurement of recoil-free p(</a:t>
            </a:r>
            <a:r>
              <a:rPr lang="en-US" altLang="ru-RU" sz="2400" baseline="30000" dirty="0"/>
              <a:t>27</a:t>
            </a:r>
            <a:r>
              <a:rPr lang="en-US" altLang="ru-RU" sz="2400" dirty="0"/>
              <a:t>Al;</a:t>
            </a:r>
            <a:r>
              <a:rPr lang="en-US" altLang="ru-RU" sz="2400" baseline="30000" dirty="0"/>
              <a:t>3</a:t>
            </a:r>
            <a:r>
              <a:rPr lang="en-US" altLang="ru-RU" sz="2400" dirty="0"/>
              <a:t>He)π</a:t>
            </a:r>
            <a:r>
              <a:rPr lang="en-US" altLang="ru-RU" sz="2400" baseline="30000" dirty="0"/>
              <a:t>-</a:t>
            </a:r>
            <a:r>
              <a:rPr lang="en-US" altLang="ru-RU" sz="2400" dirty="0"/>
              <a:t> </a:t>
            </a:r>
            <a:r>
              <a:rPr lang="en-US" altLang="ru-RU" sz="2400" dirty="0" err="1"/>
              <a:t>p`X</a:t>
            </a:r>
            <a:r>
              <a:rPr lang="en-US" altLang="ru-RU" sz="2400" dirty="0"/>
              <a:t> process observed of an enhancement of the </a:t>
            </a:r>
            <a:r>
              <a:rPr lang="en-US" altLang="ru-RU" sz="2400" baseline="30000" dirty="0"/>
              <a:t>3</a:t>
            </a:r>
            <a:r>
              <a:rPr lang="en-US" altLang="ru-RU" sz="2400" dirty="0"/>
              <a:t>He in the missing mass spectrum. This result could be interpreted as a signal from </a:t>
            </a:r>
            <a:r>
              <a:rPr lang="en-US" altLang="ru-RU" sz="2400" baseline="30000" dirty="0"/>
              <a:t>25</a:t>
            </a:r>
            <a:r>
              <a:rPr lang="en-US" altLang="ru-RU" sz="2400" dirty="0"/>
              <a:t>Mg</a:t>
            </a:r>
            <a:r>
              <a:rPr lang="en-US" altLang="ru-RU" sz="2400" baseline="-25000" dirty="0"/>
              <a:t>η</a:t>
            </a:r>
            <a:r>
              <a:rPr lang="en-US" altLang="ru-RU" sz="2400" dirty="0"/>
              <a:t> bound state</a:t>
            </a:r>
            <a:r>
              <a:rPr lang="en-US" altLang="ru-RU" sz="2000" b="1" i="1" dirty="0"/>
              <a:t> [A. </a:t>
            </a:r>
            <a:r>
              <a:rPr lang="en-US" altLang="ru-RU" sz="2000" b="1" i="1" dirty="0" err="1"/>
              <a:t>Budzanowski</a:t>
            </a:r>
            <a:r>
              <a:rPr lang="en-US" altLang="ru-RU" sz="2000" b="1" i="1" dirty="0"/>
              <a:t> et al., Phys. Rev. C 79, p. 012201 (2009).]</a:t>
            </a:r>
            <a:r>
              <a:rPr lang="en-US" altLang="ru-RU" sz="2400" dirty="0"/>
              <a:t>. However, it is important to confirm the result with higher statistics. Therefore, the upper limit of the total cross section for the η-mesic magnesium production was determined and is equal to 0.46±0.16(stat)±0.06(syst) </a:t>
            </a:r>
            <a:r>
              <a:rPr lang="en-US" altLang="ru-RU" sz="2400" dirty="0" err="1"/>
              <a:t>nb.</a:t>
            </a:r>
            <a:endParaRPr lang="ru-RU" altLang="ru-RU" sz="2400" dirty="0"/>
          </a:p>
          <a:p>
            <a:pPr eaLnBrk="1" hangingPunct="1">
              <a:spcBef>
                <a:spcPct val="0"/>
              </a:spcBef>
              <a:buFontTx/>
              <a:buNone/>
            </a:pPr>
            <a:endParaRPr lang="ru-RU" altLang="ru-RU" sz="1800" dirty="0"/>
          </a:p>
        </p:txBody>
      </p:sp>
      <p:sp>
        <p:nvSpPr>
          <p:cNvPr id="4" name="Номер слайда 3">
            <a:extLst>
              <a:ext uri="{FF2B5EF4-FFF2-40B4-BE49-F238E27FC236}">
                <a16:creationId xmlns:a16="http://schemas.microsoft.com/office/drawing/2014/main" id="{890CD16A-0D93-D439-F9BF-0D9F3B0CF6D2}"/>
              </a:ext>
            </a:extLst>
          </p:cNvPr>
          <p:cNvSpPr>
            <a:spLocks noGrp="1"/>
          </p:cNvSpPr>
          <p:nvPr>
            <p:ph type="sldNum" sz="quarter" idx="12"/>
          </p:nvPr>
        </p:nvSpPr>
        <p:spPr/>
        <p:txBody>
          <a:bodyPr/>
          <a:lstStyle/>
          <a:p>
            <a:fld id="{5B33B3C5-1D98-4161-ACF1-B1023B34935D}" type="slidenum">
              <a:rPr lang="en-US" altLang="ru-RU" smtClean="0"/>
              <a:pPr/>
              <a:t>6</a:t>
            </a:fld>
            <a:endParaRPr lang="en-US" alt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E:\home\afanasev\ptwo\art\tmp\l1.gif">
            <a:extLst>
              <a:ext uri="{FF2B5EF4-FFF2-40B4-BE49-F238E27FC236}">
                <a16:creationId xmlns:a16="http://schemas.microsoft.com/office/drawing/2014/main" id="{CD4A53B0-DD04-185B-EC59-7F8F813BA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85763"/>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a:extLst>
              <a:ext uri="{FF2B5EF4-FFF2-40B4-BE49-F238E27FC236}">
                <a16:creationId xmlns:a16="http://schemas.microsoft.com/office/drawing/2014/main" id="{4F3E8281-3DD9-D504-8CAD-03D9E96FEE6C}"/>
              </a:ext>
            </a:extLst>
          </p:cNvPr>
          <p:cNvSpPr>
            <a:spLocks noChangeArrowheads="1"/>
          </p:cNvSpPr>
          <p:nvPr/>
        </p:nvSpPr>
        <p:spPr bwMode="auto">
          <a:xfrm>
            <a:off x="1847850" y="463550"/>
            <a:ext cx="48958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ru-RU" sz="2400" dirty="0"/>
              <a:t>   The data are shown in Fig. where E represents the real part of the </a:t>
            </a:r>
            <a:r>
              <a:rPr lang="ru-RU" altLang="ru-RU" sz="2400" dirty="0"/>
              <a:t>η</a:t>
            </a:r>
            <a:r>
              <a:rPr lang="en-US" altLang="ru-RU" sz="2400" dirty="0"/>
              <a:t> binding energy for events having E &lt; 0. The experimental spectrum exhibits a peak structure centered at  E=−13.13±1.64MeV with a half-width </a:t>
            </a:r>
            <a:r>
              <a:rPr lang="ru-RU" altLang="ru-RU" sz="2400" dirty="0"/>
              <a:t>Γ</a:t>
            </a:r>
            <a:r>
              <a:rPr lang="en-US" altLang="ru-RU" sz="2400" dirty="0"/>
              <a:t>/2 ≃ 5.1±1.5 MeV. The significance of the peak  is 5.3</a:t>
            </a:r>
            <a:r>
              <a:rPr lang="ru-RU" altLang="ru-RU" sz="2400" dirty="0"/>
              <a:t>σ</a:t>
            </a:r>
            <a:r>
              <a:rPr lang="en-US" altLang="ru-RU" sz="2400" dirty="0"/>
              <a:t>, indicating the existence of an </a:t>
            </a:r>
            <a:r>
              <a:rPr lang="ru-RU" altLang="ru-RU" sz="2400" dirty="0"/>
              <a:t>η</a:t>
            </a:r>
            <a:r>
              <a:rPr lang="en-US" altLang="ru-RU" sz="2400" dirty="0"/>
              <a:t>−</a:t>
            </a:r>
            <a:r>
              <a:rPr lang="en-US" altLang="ru-RU" sz="2400" baseline="30000" dirty="0"/>
              <a:t>25</a:t>
            </a:r>
            <a:r>
              <a:rPr lang="en-US" altLang="ru-RU" sz="2400" dirty="0"/>
              <a:t>Mg bound state, the mesic nucleus </a:t>
            </a:r>
            <a:r>
              <a:rPr lang="en-US" altLang="ru-RU" sz="2400" baseline="30000" dirty="0"/>
              <a:t>25</a:t>
            </a:r>
            <a:r>
              <a:rPr lang="en-US" altLang="ru-RU" sz="2400" dirty="0"/>
              <a:t>Mg</a:t>
            </a:r>
            <a:r>
              <a:rPr lang="ru-RU" altLang="ru-RU" sz="2400" baseline="-25000" dirty="0"/>
              <a:t>η</a:t>
            </a:r>
            <a:r>
              <a:rPr lang="en-US" altLang="ru-RU" sz="2400" dirty="0"/>
              <a:t>.</a:t>
            </a:r>
            <a:endParaRPr lang="ru-RU" altLang="ru-RU" sz="2400" dirty="0"/>
          </a:p>
        </p:txBody>
      </p:sp>
      <p:pic>
        <p:nvPicPr>
          <p:cNvPr id="8196" name="Picture 2">
            <a:extLst>
              <a:ext uri="{FF2B5EF4-FFF2-40B4-BE49-F238E27FC236}">
                <a16:creationId xmlns:a16="http://schemas.microsoft.com/office/drawing/2014/main" id="{C606D52D-FAA8-4A04-3493-59702C64A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461963"/>
            <a:ext cx="3590925"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2">
            <a:extLst>
              <a:ext uri="{FF2B5EF4-FFF2-40B4-BE49-F238E27FC236}">
                <a16:creationId xmlns:a16="http://schemas.microsoft.com/office/drawing/2014/main" id="{9D5ECA7E-EEE7-D44F-ACB0-5C6A23DC1C6E}"/>
              </a:ext>
            </a:extLst>
          </p:cNvPr>
          <p:cNvSpPr>
            <a:spLocks noChangeArrowheads="1"/>
          </p:cNvSpPr>
          <p:nvPr/>
        </p:nvSpPr>
        <p:spPr bwMode="auto">
          <a:xfrm>
            <a:off x="1633539" y="4926014"/>
            <a:ext cx="89185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dirty="0"/>
              <a:t>   Another recoil-free experiment dedicated to search for η-mesic nuclei was carried out at GSI [33]( </a:t>
            </a:r>
            <a:r>
              <a:rPr lang="en-US" altLang="ru-RU" sz="2400" i="1" dirty="0"/>
              <a:t>A. </a:t>
            </a:r>
            <a:r>
              <a:rPr lang="en-US" altLang="ru-RU" sz="2400" i="1" dirty="0" err="1"/>
              <a:t>Gillitzer</a:t>
            </a:r>
            <a:r>
              <a:rPr lang="en-US" altLang="ru-RU" sz="2400" i="1" dirty="0"/>
              <a:t>, Acta. Phys. </a:t>
            </a:r>
            <a:r>
              <a:rPr lang="en-US" altLang="ru-RU" sz="2400" i="1" dirty="0" err="1"/>
              <a:t>Slovaca</a:t>
            </a:r>
            <a:r>
              <a:rPr lang="en-US" altLang="ru-RU" sz="2400" i="1" dirty="0"/>
              <a:t> 56, 269–277 (2006)</a:t>
            </a:r>
            <a:r>
              <a:rPr lang="en-US" altLang="ru-RU" sz="2400" dirty="0"/>
              <a:t>.). The (d,</a:t>
            </a:r>
            <a:r>
              <a:rPr lang="en-US" altLang="ru-RU" sz="2400" baseline="30000" dirty="0"/>
              <a:t>3</a:t>
            </a:r>
            <a:r>
              <a:rPr lang="en-US" altLang="ru-RU" sz="2400" dirty="0"/>
              <a:t>He) reaction was measured on </a:t>
            </a:r>
            <a:r>
              <a:rPr lang="en-US" altLang="ru-RU" sz="2400" baseline="30000" dirty="0"/>
              <a:t>7</a:t>
            </a:r>
            <a:r>
              <a:rPr lang="en-US" altLang="ru-RU" sz="2400" dirty="0"/>
              <a:t>Li and </a:t>
            </a:r>
            <a:r>
              <a:rPr lang="en-US" altLang="ru-RU" sz="2400" baseline="30000" dirty="0"/>
              <a:t>12</a:t>
            </a:r>
            <a:r>
              <a:rPr lang="en-US" altLang="ru-RU" sz="2400" dirty="0"/>
              <a:t>C targets at GSI Fragment Separator System (FRS). </a:t>
            </a:r>
            <a:endParaRPr lang="ru-RU" altLang="ru-RU" sz="2400" dirty="0"/>
          </a:p>
        </p:txBody>
      </p:sp>
      <p:sp>
        <p:nvSpPr>
          <p:cNvPr id="4" name="Номер слайда 3">
            <a:extLst>
              <a:ext uri="{FF2B5EF4-FFF2-40B4-BE49-F238E27FC236}">
                <a16:creationId xmlns:a16="http://schemas.microsoft.com/office/drawing/2014/main" id="{CB5DBE90-7BB6-B4B1-7282-F9C6BE386816}"/>
              </a:ext>
            </a:extLst>
          </p:cNvPr>
          <p:cNvSpPr>
            <a:spLocks noGrp="1"/>
          </p:cNvSpPr>
          <p:nvPr>
            <p:ph type="sldNum" sz="quarter" idx="12"/>
          </p:nvPr>
        </p:nvSpPr>
        <p:spPr/>
        <p:txBody>
          <a:bodyPr/>
          <a:lstStyle/>
          <a:p>
            <a:fld id="{5B33B3C5-1D98-4161-ACF1-B1023B34935D}" type="slidenum">
              <a:rPr lang="en-US" altLang="ru-RU" smtClean="0"/>
              <a:pPr/>
              <a:t>7</a:t>
            </a:fld>
            <a:endParaRPr lang="en-US" alt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A2EC7A61-BF76-6AEC-B5C1-3080862EC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396875"/>
            <a:ext cx="8458200" cy="762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0">
            <a:extLst>
              <a:ext uri="{FF2B5EF4-FFF2-40B4-BE49-F238E27FC236}">
                <a16:creationId xmlns:a16="http://schemas.microsoft.com/office/drawing/2014/main" id="{D5383C9A-08EA-FF58-7668-59BB284BB704}"/>
              </a:ext>
            </a:extLst>
          </p:cNvPr>
          <p:cNvSpPr>
            <a:spLocks noChangeArrowheads="1"/>
          </p:cNvSpPr>
          <p:nvPr/>
        </p:nvSpPr>
        <p:spPr bwMode="auto">
          <a:xfrm>
            <a:off x="1524001" y="396876"/>
            <a:ext cx="4176713" cy="396875"/>
          </a:xfrm>
          <a:prstGeom prst="rect">
            <a:avLst/>
          </a:prstGeom>
          <a:noFill/>
          <a:ln>
            <a:noFill/>
          </a:ln>
          <a:effectLst/>
          <a:extLst>
            <a:ext uri="{909E8E84-426E-40DD-AFC4-6F175D3DCCD1}">
              <a14:hiddenFill xmlns:a14="http://schemas.microsoft.com/office/drawing/2010/main">
                <a:solidFill>
                  <a:srgbClr val="5E9E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ctr">
              <a:spcBef>
                <a:spcPct val="0"/>
              </a:spcBef>
              <a:buFontTx/>
              <a:buNone/>
            </a:pPr>
            <a:endParaRPr lang="en-GB" altLang="ru-RU" sz="2000">
              <a:solidFill>
                <a:srgbClr val="000000"/>
              </a:solidFill>
            </a:endParaRPr>
          </a:p>
        </p:txBody>
      </p:sp>
      <p:pic>
        <p:nvPicPr>
          <p:cNvPr id="9220" name="Content Placeholder 4">
            <a:extLst>
              <a:ext uri="{FF2B5EF4-FFF2-40B4-BE49-F238E27FC236}">
                <a16:creationId xmlns:a16="http://schemas.microsoft.com/office/drawing/2014/main" id="{7776C542-2163-B539-5E27-161DDFCCAC24}"/>
              </a:ext>
            </a:extLst>
          </p:cNvPr>
          <p:cNvPicPr>
            <a:picLocks noGrp="1" noChangeAspect="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456364" y="2617789"/>
            <a:ext cx="3635375" cy="3635375"/>
          </a:xfrm>
        </p:spPr>
      </p:pic>
      <p:sp>
        <p:nvSpPr>
          <p:cNvPr id="9221" name="TextBox 7">
            <a:extLst>
              <a:ext uri="{FF2B5EF4-FFF2-40B4-BE49-F238E27FC236}">
                <a16:creationId xmlns:a16="http://schemas.microsoft.com/office/drawing/2014/main" id="{B1872AF0-22EF-0A58-184C-D49690850D70}"/>
              </a:ext>
            </a:extLst>
          </p:cNvPr>
          <p:cNvSpPr txBox="1">
            <a:spLocks noChangeArrowheads="1"/>
          </p:cNvSpPr>
          <p:nvPr/>
        </p:nvSpPr>
        <p:spPr bwMode="auto">
          <a:xfrm>
            <a:off x="7664451" y="1885951"/>
            <a:ext cx="2822575"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600" b="1"/>
              <a:t>Best fit is Gaussian + constant</a:t>
            </a:r>
          </a:p>
          <a:p>
            <a:pPr>
              <a:spcBef>
                <a:spcPct val="0"/>
              </a:spcBef>
              <a:buFontTx/>
              <a:buNone/>
            </a:pPr>
            <a:r>
              <a:rPr lang="en-US" altLang="ru-RU" sz="1600" b="1">
                <a:solidFill>
                  <a:srgbClr val="FF0000"/>
                </a:solidFill>
              </a:rPr>
              <a:t>    Mean            1465.1 MeV</a:t>
            </a:r>
          </a:p>
          <a:p>
            <a:pPr>
              <a:spcBef>
                <a:spcPct val="0"/>
              </a:spcBef>
              <a:buFontTx/>
              <a:buNone/>
            </a:pPr>
            <a:r>
              <a:rPr lang="en-US" altLang="ru-RU" sz="1600" b="1">
                <a:solidFill>
                  <a:srgbClr val="FF0000"/>
                </a:solidFill>
              </a:rPr>
              <a:t>    Sigma               27.2  MeV</a:t>
            </a:r>
          </a:p>
          <a:p>
            <a:pPr>
              <a:spcBef>
                <a:spcPct val="0"/>
              </a:spcBef>
              <a:buFontTx/>
              <a:buNone/>
            </a:pPr>
            <a:r>
              <a:rPr lang="en-US" altLang="ru-RU" sz="1600" b="1"/>
              <a:t>Constant              1310</a:t>
            </a:r>
          </a:p>
        </p:txBody>
      </p:sp>
      <p:sp>
        <p:nvSpPr>
          <p:cNvPr id="9222" name="TextBox 18">
            <a:extLst>
              <a:ext uri="{FF2B5EF4-FFF2-40B4-BE49-F238E27FC236}">
                <a16:creationId xmlns:a16="http://schemas.microsoft.com/office/drawing/2014/main" id="{5D240025-B051-6877-006C-0F44B5399ADF}"/>
              </a:ext>
            </a:extLst>
          </p:cNvPr>
          <p:cNvSpPr txBox="1">
            <a:spLocks noChangeArrowheads="1"/>
          </p:cNvSpPr>
          <p:nvPr/>
        </p:nvSpPr>
        <p:spPr bwMode="auto">
          <a:xfrm>
            <a:off x="6113463" y="6308726"/>
            <a:ext cx="4119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600" b="1" i="1"/>
              <a:t>Distribution after rejection of the </a:t>
            </a:r>
            <a:r>
              <a:rPr lang="en-US" altLang="ru-RU" sz="1600" b="1" i="1">
                <a:solidFill>
                  <a:srgbClr val="000000"/>
                </a:solidFill>
              </a:rPr>
              <a:t>background</a:t>
            </a:r>
            <a:endParaRPr lang="ru-RU" altLang="ru-RU" sz="1600" b="1" i="1"/>
          </a:p>
        </p:txBody>
      </p:sp>
      <p:sp>
        <p:nvSpPr>
          <p:cNvPr id="9223" name="TextBox 19">
            <a:extLst>
              <a:ext uri="{FF2B5EF4-FFF2-40B4-BE49-F238E27FC236}">
                <a16:creationId xmlns:a16="http://schemas.microsoft.com/office/drawing/2014/main" id="{32969FF9-463B-6121-2DFC-A0F48F47B4FB}"/>
              </a:ext>
            </a:extLst>
          </p:cNvPr>
          <p:cNvSpPr txBox="1">
            <a:spLocks noChangeArrowheads="1"/>
          </p:cNvSpPr>
          <p:nvPr/>
        </p:nvSpPr>
        <p:spPr bwMode="auto">
          <a:xfrm>
            <a:off x="7778750" y="3006726"/>
            <a:ext cx="503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l-GR" altLang="ru-RU" sz="1400" b="1"/>
              <a:t>Δ</a:t>
            </a:r>
            <a:endParaRPr lang="ru-RU" altLang="ru-RU" sz="1400" b="1"/>
          </a:p>
        </p:txBody>
      </p:sp>
      <p:cxnSp>
        <p:nvCxnSpPr>
          <p:cNvPr id="9224" name="Straight Arrow Connector 21">
            <a:extLst>
              <a:ext uri="{FF2B5EF4-FFF2-40B4-BE49-F238E27FC236}">
                <a16:creationId xmlns:a16="http://schemas.microsoft.com/office/drawing/2014/main" id="{26411AB8-5F49-BD59-E7D2-9D5A59139907}"/>
              </a:ext>
            </a:extLst>
          </p:cNvPr>
          <p:cNvCxnSpPr>
            <a:cxnSpLocks noChangeShapeType="1"/>
          </p:cNvCxnSpPr>
          <p:nvPr/>
        </p:nvCxnSpPr>
        <p:spPr bwMode="auto">
          <a:xfrm flipH="1">
            <a:off x="7581900" y="3298826"/>
            <a:ext cx="393700" cy="239713"/>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25" name="TextBox 25">
            <a:extLst>
              <a:ext uri="{FF2B5EF4-FFF2-40B4-BE49-F238E27FC236}">
                <a16:creationId xmlns:a16="http://schemas.microsoft.com/office/drawing/2014/main" id="{B702CDBE-A508-5FFD-7220-083EC79A5F90}"/>
              </a:ext>
            </a:extLst>
          </p:cNvPr>
          <p:cNvSpPr txBox="1">
            <a:spLocks noChangeArrowheads="1"/>
          </p:cNvSpPr>
          <p:nvPr/>
        </p:nvSpPr>
        <p:spPr bwMode="auto">
          <a:xfrm>
            <a:off x="8131176" y="4843464"/>
            <a:ext cx="9445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600" b="1"/>
              <a:t>S</a:t>
            </a:r>
            <a:r>
              <a:rPr lang="en-US" altLang="ru-RU" sz="1600" b="1" baseline="-25000"/>
              <a:t>11</a:t>
            </a:r>
          </a:p>
          <a:p>
            <a:pPr algn="ctr">
              <a:spcBef>
                <a:spcPct val="0"/>
              </a:spcBef>
              <a:buFontTx/>
              <a:buNone/>
            </a:pPr>
            <a:r>
              <a:rPr lang="en-US" altLang="ru-RU" sz="1600" b="1" baseline="-25000"/>
              <a:t>In medium</a:t>
            </a:r>
            <a:endParaRPr lang="ru-RU" altLang="ru-RU" sz="1600" b="1" baseline="-25000"/>
          </a:p>
        </p:txBody>
      </p:sp>
      <p:sp>
        <p:nvSpPr>
          <p:cNvPr id="9226" name="Rectangle 3">
            <a:extLst>
              <a:ext uri="{FF2B5EF4-FFF2-40B4-BE49-F238E27FC236}">
                <a16:creationId xmlns:a16="http://schemas.microsoft.com/office/drawing/2014/main" id="{685B43ED-E5CD-8F17-375F-DA975720CF94}"/>
              </a:ext>
            </a:extLst>
          </p:cNvPr>
          <p:cNvSpPr>
            <a:spLocks noChangeArrowheads="1"/>
          </p:cNvSpPr>
          <p:nvPr/>
        </p:nvSpPr>
        <p:spPr bwMode="auto">
          <a:xfrm>
            <a:off x="9051926" y="3497264"/>
            <a:ext cx="428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600" b="1">
                <a:solidFill>
                  <a:srgbClr val="000000"/>
                </a:solidFill>
              </a:rPr>
              <a:t>S</a:t>
            </a:r>
            <a:r>
              <a:rPr lang="en-US" altLang="ru-RU" sz="1600" b="1" baseline="-25000">
                <a:solidFill>
                  <a:srgbClr val="000000"/>
                </a:solidFill>
              </a:rPr>
              <a:t>11</a:t>
            </a:r>
          </a:p>
        </p:txBody>
      </p:sp>
      <p:cxnSp>
        <p:nvCxnSpPr>
          <p:cNvPr id="9227" name="Straight Arrow Connector 6">
            <a:extLst>
              <a:ext uri="{FF2B5EF4-FFF2-40B4-BE49-F238E27FC236}">
                <a16:creationId xmlns:a16="http://schemas.microsoft.com/office/drawing/2014/main" id="{060CA818-70EC-4ABE-6F7E-62CD5C4A2198}"/>
              </a:ext>
            </a:extLst>
          </p:cNvPr>
          <p:cNvCxnSpPr>
            <a:cxnSpLocks noChangeShapeType="1"/>
          </p:cNvCxnSpPr>
          <p:nvPr/>
        </p:nvCxnSpPr>
        <p:spPr bwMode="auto">
          <a:xfrm>
            <a:off x="9231314" y="3798888"/>
            <a:ext cx="7937" cy="493712"/>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28" name="Left Arrow 11">
            <a:extLst>
              <a:ext uri="{FF2B5EF4-FFF2-40B4-BE49-F238E27FC236}">
                <a16:creationId xmlns:a16="http://schemas.microsoft.com/office/drawing/2014/main" id="{9E76F29C-55D4-B6F0-AA0A-1AE9CED196D1}"/>
              </a:ext>
            </a:extLst>
          </p:cNvPr>
          <p:cNvSpPr>
            <a:spLocks noChangeArrowheads="1"/>
          </p:cNvSpPr>
          <p:nvPr/>
        </p:nvSpPr>
        <p:spPr bwMode="auto">
          <a:xfrm>
            <a:off x="8734425" y="3222625"/>
            <a:ext cx="496888" cy="368300"/>
          </a:xfrm>
          <a:prstGeom prst="leftArrow">
            <a:avLst>
              <a:gd name="adj1" fmla="val 50000"/>
              <a:gd name="adj2" fmla="val 50224"/>
            </a:avLst>
          </a:prstGeom>
          <a:solidFill>
            <a:schemeClr val="accent1"/>
          </a:solidFill>
          <a:ln w="38100" algn="ctr">
            <a:solidFill>
              <a:srgbClr val="FF00FF"/>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ru-RU" altLang="ru-RU" sz="1000"/>
          </a:p>
        </p:txBody>
      </p:sp>
      <p:cxnSp>
        <p:nvCxnSpPr>
          <p:cNvPr id="9229" name="Straight Arrow Connector 15">
            <a:extLst>
              <a:ext uri="{FF2B5EF4-FFF2-40B4-BE49-F238E27FC236}">
                <a16:creationId xmlns:a16="http://schemas.microsoft.com/office/drawing/2014/main" id="{1C359084-DE29-B8E2-0FF8-F12BDFB41BBD}"/>
              </a:ext>
            </a:extLst>
          </p:cNvPr>
          <p:cNvCxnSpPr>
            <a:cxnSpLocks noChangeShapeType="1"/>
          </p:cNvCxnSpPr>
          <p:nvPr/>
        </p:nvCxnSpPr>
        <p:spPr bwMode="auto">
          <a:xfrm>
            <a:off x="8604250" y="3286125"/>
            <a:ext cx="0" cy="503238"/>
          </a:xfrm>
          <a:prstGeom prst="straightConnector1">
            <a:avLst/>
          </a:prstGeom>
          <a:noFill/>
          <a:ln w="38100" algn="ctr">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30" name="TextBox 16">
            <a:extLst>
              <a:ext uri="{FF2B5EF4-FFF2-40B4-BE49-F238E27FC236}">
                <a16:creationId xmlns:a16="http://schemas.microsoft.com/office/drawing/2014/main" id="{061AB4B6-20EA-BD93-4D0C-585D4CE4FF5A}"/>
              </a:ext>
            </a:extLst>
          </p:cNvPr>
          <p:cNvSpPr txBox="1">
            <a:spLocks noChangeArrowheads="1"/>
          </p:cNvSpPr>
          <p:nvPr/>
        </p:nvSpPr>
        <p:spPr bwMode="auto">
          <a:xfrm>
            <a:off x="8383588" y="2981326"/>
            <a:ext cx="1384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l-GR" altLang="ru-RU" sz="1200" b="1" dirty="0">
                <a:solidFill>
                  <a:srgbClr val="FF0000"/>
                </a:solidFill>
              </a:rPr>
              <a:t>Δ</a:t>
            </a:r>
            <a:r>
              <a:rPr lang="en-US" altLang="ru-RU" sz="1200" b="1" dirty="0">
                <a:solidFill>
                  <a:srgbClr val="FF0000"/>
                </a:solidFill>
              </a:rPr>
              <a:t>≈20 MeV</a:t>
            </a:r>
            <a:endParaRPr lang="ru-RU" altLang="ru-RU" sz="1200" b="1" dirty="0">
              <a:solidFill>
                <a:srgbClr val="FF0000"/>
              </a:solidFill>
            </a:endParaRPr>
          </a:p>
        </p:txBody>
      </p:sp>
      <p:sp>
        <p:nvSpPr>
          <p:cNvPr id="9231" name="Rectangle 1">
            <a:extLst>
              <a:ext uri="{FF2B5EF4-FFF2-40B4-BE49-F238E27FC236}">
                <a16:creationId xmlns:a16="http://schemas.microsoft.com/office/drawing/2014/main" id="{077B5E9A-4F04-5C22-B16E-E4BBA83301F9}"/>
              </a:ext>
            </a:extLst>
          </p:cNvPr>
          <p:cNvSpPr>
            <a:spLocks noChangeArrowheads="1"/>
          </p:cNvSpPr>
          <p:nvPr/>
        </p:nvSpPr>
        <p:spPr bwMode="auto">
          <a:xfrm>
            <a:off x="1922463" y="1"/>
            <a:ext cx="619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400" b="1"/>
              <a:t>Nuclotron based measurement of eta-nucleai. </a:t>
            </a:r>
            <a:endParaRPr lang="ru-RU" altLang="ru-RU" sz="2400" b="1"/>
          </a:p>
        </p:txBody>
      </p:sp>
      <p:sp>
        <p:nvSpPr>
          <p:cNvPr id="9232" name="Title 2">
            <a:extLst>
              <a:ext uri="{FF2B5EF4-FFF2-40B4-BE49-F238E27FC236}">
                <a16:creationId xmlns:a16="http://schemas.microsoft.com/office/drawing/2014/main" id="{713CF34F-D714-03F6-D7FC-95EE9DB371E1}"/>
              </a:ext>
            </a:extLst>
          </p:cNvPr>
          <p:cNvSpPr>
            <a:spLocks noGrp="1"/>
          </p:cNvSpPr>
          <p:nvPr>
            <p:ph type="title"/>
          </p:nvPr>
        </p:nvSpPr>
        <p:spPr>
          <a:xfrm>
            <a:off x="1524000" y="595313"/>
            <a:ext cx="9144000" cy="1143000"/>
          </a:xfrm>
        </p:spPr>
        <p:txBody>
          <a:bodyPr/>
          <a:lstStyle/>
          <a:p>
            <a:r>
              <a:rPr lang="en-US" altLang="ru-RU" sz="2400"/>
              <a:t>The JINR measurement performed the search for back-to-back  π p pairs related to the η-mesic bound states in d + </a:t>
            </a:r>
            <a:r>
              <a:rPr lang="en-US" altLang="ru-RU" sz="2400" baseline="30000"/>
              <a:t>12</a:t>
            </a:r>
            <a:r>
              <a:rPr lang="en-US" altLang="ru-RU" sz="2400"/>
              <a:t>C →π + p + X process </a:t>
            </a:r>
            <a:r>
              <a:rPr lang="en-US" altLang="ru-RU" sz="2000" b="1" i="1"/>
              <a:t>[S. V. Afanasiev et al., Nucl. Phys. B (Proc. Suppl.) 219-220, 255–258 (2011).].</a:t>
            </a:r>
            <a:endParaRPr lang="ru-RU" altLang="ru-RU" sz="2400"/>
          </a:p>
        </p:txBody>
      </p:sp>
      <p:pic>
        <p:nvPicPr>
          <p:cNvPr id="9233" name="Picture 2" descr="C:\Мои документы\Zafar\eta\elektronika\plotfile\jpg\neytronnet.jpg">
            <a:extLst>
              <a:ext uri="{FF2B5EF4-FFF2-40B4-BE49-F238E27FC236}">
                <a16:creationId xmlns:a16="http://schemas.microsoft.com/office/drawing/2014/main" id="{45BDA597-C355-6212-B4B6-BE3E35973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2092325"/>
            <a:ext cx="4038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34" name="Object 3">
            <a:extLst>
              <a:ext uri="{FF2B5EF4-FFF2-40B4-BE49-F238E27FC236}">
                <a16:creationId xmlns:a16="http://schemas.microsoft.com/office/drawing/2014/main" id="{5ECC830B-BEA4-3B60-0197-65966D4CFE72}"/>
              </a:ext>
            </a:extLst>
          </p:cNvPr>
          <p:cNvGraphicFramePr>
            <a:graphicFrameLocks noChangeAspect="1"/>
          </p:cNvGraphicFramePr>
          <p:nvPr/>
        </p:nvGraphicFramePr>
        <p:xfrm>
          <a:off x="4224338" y="5094289"/>
          <a:ext cx="1828800" cy="1647825"/>
        </p:xfrm>
        <a:graphic>
          <a:graphicData uri="http://schemas.openxmlformats.org/presentationml/2006/ole">
            <mc:AlternateContent xmlns:mc="http://schemas.openxmlformats.org/markup-compatibility/2006">
              <mc:Choice xmlns:v="urn:schemas-microsoft-com:vml" Requires="v">
                <p:oleObj name="Equation" r:id="rId5" imgW="1155700" imgH="965200" progId="Equation.DSMT4">
                  <p:embed/>
                </p:oleObj>
              </mc:Choice>
              <mc:Fallback>
                <p:oleObj name="Equation" r:id="rId5" imgW="1155700" imgH="965200" progId="Equation.DSMT4">
                  <p:embed/>
                  <p:pic>
                    <p:nvPicPr>
                      <p:cNvPr id="9234" name="Object 3">
                        <a:extLst>
                          <a:ext uri="{FF2B5EF4-FFF2-40B4-BE49-F238E27FC236}">
                            <a16:creationId xmlns:a16="http://schemas.microsoft.com/office/drawing/2014/main" id="{5ECC830B-BEA4-3B60-0197-65966D4CF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338" y="5094289"/>
                        <a:ext cx="1828800" cy="1647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Номер слайда 3">
            <a:extLst>
              <a:ext uri="{FF2B5EF4-FFF2-40B4-BE49-F238E27FC236}">
                <a16:creationId xmlns:a16="http://schemas.microsoft.com/office/drawing/2014/main" id="{26C254E2-E3CA-91C5-AE5E-5D65AE7DA069}"/>
              </a:ext>
            </a:extLst>
          </p:cNvPr>
          <p:cNvSpPr>
            <a:spLocks noGrp="1"/>
          </p:cNvSpPr>
          <p:nvPr>
            <p:ph type="sldNum" sz="quarter" idx="12"/>
          </p:nvPr>
        </p:nvSpPr>
        <p:spPr/>
        <p:txBody>
          <a:bodyPr/>
          <a:lstStyle/>
          <a:p>
            <a:fld id="{F286C95D-8DEF-477B-8A78-41E0ABF44978}" type="slidenum">
              <a:rPr lang="en-US" altLang="ru-RU" smtClean="0"/>
              <a:pPr/>
              <a:t>8</a:t>
            </a:fld>
            <a:endParaRPr lang="en-US" altLang="ru-RU"/>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0">
            <a:extLst>
              <a:ext uri="{FF2B5EF4-FFF2-40B4-BE49-F238E27FC236}">
                <a16:creationId xmlns:a16="http://schemas.microsoft.com/office/drawing/2014/main" id="{D7792F94-8CE6-A4A3-1176-52C010764B41}"/>
              </a:ext>
            </a:extLst>
          </p:cNvPr>
          <p:cNvSpPr txBox="1">
            <a:spLocks noChangeArrowheads="1"/>
          </p:cNvSpPr>
          <p:nvPr/>
        </p:nvSpPr>
        <p:spPr bwMode="auto">
          <a:xfrm>
            <a:off x="6094413" y="2698750"/>
            <a:ext cx="184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uk-UA" altLang="ru-R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uk-UA" altLang="ru-R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altLang="ru-R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221D4EA7-ED1F-F602-23C3-BB4320DB136F}"/>
              </a:ext>
            </a:extLst>
          </p:cNvPr>
          <p:cNvSpPr txBox="1"/>
          <p:nvPr/>
        </p:nvSpPr>
        <p:spPr>
          <a:xfrm>
            <a:off x="1428750" y="367784"/>
            <a:ext cx="3046413" cy="369332"/>
          </a:xfrm>
          <a:prstGeom prst="rect">
            <a:avLst/>
          </a:prstGeom>
          <a:noFill/>
        </p:spPr>
        <p:txBody>
          <a:bodyPr wrap="square">
            <a:spAutoFit/>
          </a:bodyPr>
          <a:lstStyle/>
          <a:p>
            <a:r>
              <a:rPr lang="ru-RU" altLang="ru-RU" sz="1800" dirty="0"/>
              <a:t>η</a:t>
            </a:r>
            <a:r>
              <a:rPr lang="en-US" altLang="ru-RU" sz="1800" dirty="0"/>
              <a:t>N </a:t>
            </a:r>
            <a:r>
              <a:rPr lang="en-US" b="1" i="0" dirty="0">
                <a:solidFill>
                  <a:srgbClr val="3C4043"/>
                </a:solidFill>
                <a:effectLst/>
              </a:rPr>
              <a:t>scattering amplitude</a:t>
            </a:r>
            <a:endParaRPr lang="ru-RU" b="1" dirty="0"/>
          </a:p>
        </p:txBody>
      </p:sp>
      <p:pic>
        <p:nvPicPr>
          <p:cNvPr id="4" name="Picture 2">
            <a:extLst>
              <a:ext uri="{FF2B5EF4-FFF2-40B4-BE49-F238E27FC236}">
                <a16:creationId xmlns:a16="http://schemas.microsoft.com/office/drawing/2014/main" id="{35C6F1BC-B3F8-EFF0-2C7F-C7762269B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927100"/>
            <a:ext cx="5221341" cy="213995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62214C7-187C-7C0E-1477-50EB8FBEBEDD}"/>
                  </a:ext>
                </a:extLst>
              </p:cNvPr>
              <p:cNvSpPr txBox="1"/>
              <p:nvPr/>
            </p:nvSpPr>
            <p:spPr>
              <a:xfrm>
                <a:off x="5895975" y="209461"/>
                <a:ext cx="6096000" cy="1267142"/>
              </a:xfrm>
              <a:prstGeom prst="rect">
                <a:avLst/>
              </a:prstGeom>
              <a:noFill/>
            </p:spPr>
            <p:txBody>
              <a:bodyPr wrap="square">
                <a:spAutoFit/>
              </a:bodyPr>
              <a:lstStyle/>
              <a:p>
                <a:r>
                  <a:rPr lang="en-US" b="0" i="0" dirty="0">
                    <a:solidFill>
                      <a:srgbClr val="3C4043"/>
                    </a:solidFill>
                    <a:effectLst/>
                    <a:latin typeface="Roboto" panose="02000000000000000000" pitchFamily="2" charset="0"/>
                  </a:rPr>
                  <a:t>Some theoretically calculated energies of the bound state </a:t>
                </a:r>
                <a14:m>
                  <m:oMath xmlns:m="http://schemas.openxmlformats.org/officeDocument/2006/math">
                    <m:sSub>
                      <m:sSubPr>
                        <m:ctrlPr>
                          <a:rPr lang="en-US" b="0" i="1" smtClean="0">
                            <a:solidFill>
                              <a:srgbClr val="3C4043"/>
                            </a:solidFill>
                            <a:effectLst/>
                            <a:latin typeface="Cambria Math" panose="02040503050406030204" pitchFamily="18" charset="0"/>
                          </a:rPr>
                        </m:ctrlPr>
                      </m:sSubPr>
                      <m:e>
                        <m:r>
                          <a:rPr lang="en-US" b="0" i="1" smtClean="0">
                            <a:solidFill>
                              <a:srgbClr val="3C4043"/>
                            </a:solidFill>
                            <a:effectLst/>
                            <a:latin typeface="Cambria Math" panose="02040503050406030204" pitchFamily="18" charset="0"/>
                          </a:rPr>
                          <m:t>𝐸</m:t>
                        </m:r>
                      </m:e>
                      <m:sub>
                        <m:r>
                          <m:rPr>
                            <m:sty m:val="p"/>
                          </m:rPr>
                          <a:rPr lang="el-GR" b="0" i="1" smtClean="0">
                            <a:solidFill>
                              <a:srgbClr val="3C4043"/>
                            </a:solidFill>
                            <a:effectLst/>
                            <a:latin typeface="Cambria Math" panose="02040503050406030204" pitchFamily="18" charset="0"/>
                          </a:rPr>
                          <m:t>η</m:t>
                        </m:r>
                      </m:sub>
                    </m:sSub>
                  </m:oMath>
                </a14:m>
                <a:r>
                  <a:rPr lang="en-US" b="0" i="0" dirty="0">
                    <a:solidFill>
                      <a:srgbClr val="3C4043"/>
                    </a:solidFill>
                    <a:effectLst/>
                    <a:latin typeface="Roboto" panose="02000000000000000000" pitchFamily="2" charset="0"/>
                  </a:rPr>
                  <a:t> = Re </a:t>
                </a:r>
                <a:r>
                  <a:rPr lang="en-US" dirty="0">
                    <a:solidFill>
                      <a:srgbClr val="3C4043"/>
                    </a:solidFill>
                    <a:latin typeface="Roboto" panose="02000000000000000000" pitchFamily="2" charset="0"/>
                  </a:rPr>
                  <a:t>(</a:t>
                </a:r>
                <a14:m>
                  <m:oMath xmlns:m="http://schemas.openxmlformats.org/officeDocument/2006/math">
                    <m:sSubSup>
                      <m:sSubSupPr>
                        <m:ctrlPr>
                          <a:rPr lang="en-US" i="1" smtClean="0">
                            <a:solidFill>
                              <a:srgbClr val="3C4043"/>
                            </a:solidFill>
                            <a:latin typeface="Cambria Math" panose="02040503050406030204" pitchFamily="18" charset="0"/>
                          </a:rPr>
                        </m:ctrlPr>
                      </m:sSubSupPr>
                      <m:e>
                        <m:r>
                          <a:rPr lang="en-US" b="0" i="1" smtClean="0">
                            <a:solidFill>
                              <a:srgbClr val="3C4043"/>
                            </a:solidFill>
                            <a:latin typeface="Cambria Math" panose="02040503050406030204" pitchFamily="18" charset="0"/>
                          </a:rPr>
                          <m:t>𝐸</m:t>
                        </m:r>
                      </m:e>
                      <m:sub>
                        <m:r>
                          <m:rPr>
                            <m:sty m:val="p"/>
                          </m:rPr>
                          <a:rPr lang="el-GR" i="1">
                            <a:solidFill>
                              <a:srgbClr val="3C4043"/>
                            </a:solidFill>
                            <a:latin typeface="Cambria Math" panose="02040503050406030204" pitchFamily="18" charset="0"/>
                          </a:rPr>
                          <m:t>η</m:t>
                        </m:r>
                      </m:sub>
                      <m:sup>
                        <m:r>
                          <a:rPr lang="en-US" b="0" i="1" smtClean="0">
                            <a:solidFill>
                              <a:srgbClr val="3C4043"/>
                            </a:solidFill>
                            <a:latin typeface="Cambria Math" panose="02040503050406030204" pitchFamily="18" charset="0"/>
                          </a:rPr>
                          <m:t>∗</m:t>
                        </m:r>
                      </m:sup>
                    </m:sSubSup>
                  </m:oMath>
                </a14:m>
                <a:r>
                  <a:rPr lang="en-US" b="0" i="0" dirty="0">
                    <a:solidFill>
                      <a:srgbClr val="3C4043"/>
                    </a:solidFill>
                    <a:effectLst/>
                    <a:latin typeface="Roboto" panose="02000000000000000000" pitchFamily="2" charset="0"/>
                  </a:rPr>
                  <a:t> - </a:t>
                </a:r>
                <a14:m>
                  <m:oMath xmlns:m="http://schemas.openxmlformats.org/officeDocument/2006/math">
                    <m:sSub>
                      <m:sSubPr>
                        <m:ctrlPr>
                          <a:rPr lang="en-US" i="1" smtClean="0">
                            <a:solidFill>
                              <a:srgbClr val="3C4043"/>
                            </a:solidFill>
                            <a:latin typeface="Cambria Math" panose="02040503050406030204" pitchFamily="18" charset="0"/>
                          </a:rPr>
                        </m:ctrlPr>
                      </m:sSubPr>
                      <m:e>
                        <m:r>
                          <a:rPr lang="en-US" b="0" i="1" smtClean="0">
                            <a:solidFill>
                              <a:srgbClr val="3C4043"/>
                            </a:solidFill>
                            <a:latin typeface="Cambria Math" panose="02040503050406030204" pitchFamily="18" charset="0"/>
                          </a:rPr>
                          <m:t>𝑚</m:t>
                        </m:r>
                      </m:e>
                      <m:sub>
                        <m:r>
                          <m:rPr>
                            <m:sty m:val="p"/>
                          </m:rPr>
                          <a:rPr lang="el-GR" i="1">
                            <a:solidFill>
                              <a:srgbClr val="3C4043"/>
                            </a:solidFill>
                            <a:latin typeface="Cambria Math" panose="02040503050406030204" pitchFamily="18" charset="0"/>
                          </a:rPr>
                          <m:t>η</m:t>
                        </m:r>
                      </m:sub>
                    </m:sSub>
                  </m:oMath>
                </a14:m>
                <a:r>
                  <a:rPr lang="en-US" dirty="0">
                    <a:solidFill>
                      <a:srgbClr val="3C4043"/>
                    </a:solidFill>
                    <a:latin typeface="Roboto" panose="02000000000000000000" pitchFamily="2" charset="0"/>
                  </a:rPr>
                  <a:t>) and total widths </a:t>
                </a:r>
                <a14:m>
                  <m:oMath xmlns:m="http://schemas.openxmlformats.org/officeDocument/2006/math">
                    <m:sSub>
                      <m:sSubPr>
                        <m:ctrlPr>
                          <a:rPr lang="en-US" i="1">
                            <a:solidFill>
                              <a:srgbClr val="3C4043"/>
                            </a:solidFill>
                            <a:latin typeface="Cambria Math" panose="02040503050406030204" pitchFamily="18" charset="0"/>
                          </a:rPr>
                        </m:ctrlPr>
                      </m:sSubPr>
                      <m:e>
                        <m:r>
                          <a:rPr lang="ru-RU" b="0" i="1" smtClean="0">
                            <a:solidFill>
                              <a:srgbClr val="3C4043"/>
                            </a:solidFill>
                            <a:latin typeface="Cambria Math" panose="02040503050406030204" pitchFamily="18" charset="0"/>
                          </a:rPr>
                          <m:t>Г</m:t>
                        </m:r>
                      </m:e>
                      <m:sub>
                        <m:r>
                          <m:rPr>
                            <m:sty m:val="p"/>
                          </m:rPr>
                          <a:rPr lang="el-GR" i="1">
                            <a:solidFill>
                              <a:srgbClr val="3C4043"/>
                            </a:solidFill>
                            <a:latin typeface="Cambria Math" panose="02040503050406030204" pitchFamily="18" charset="0"/>
                          </a:rPr>
                          <m:t>η</m:t>
                        </m:r>
                      </m:sub>
                    </m:sSub>
                  </m:oMath>
                </a14:m>
                <a:r>
                  <a:rPr lang="en-US" dirty="0">
                    <a:solidFill>
                      <a:srgbClr val="3C4043"/>
                    </a:solidFill>
                    <a:latin typeface="Roboto" panose="02000000000000000000" pitchFamily="2" charset="0"/>
                  </a:rPr>
                  <a:t> in different nuclei, where the intrinsic complex energies are determined by the expression </a:t>
                </a:r>
                <a14:m>
                  <m:oMath xmlns:m="http://schemas.openxmlformats.org/officeDocument/2006/math">
                    <m:sSubSup>
                      <m:sSubSupPr>
                        <m:ctrlPr>
                          <a:rPr lang="en-US" i="1">
                            <a:solidFill>
                              <a:srgbClr val="3C4043"/>
                            </a:solidFill>
                            <a:latin typeface="Cambria Math" panose="02040503050406030204" pitchFamily="18" charset="0"/>
                          </a:rPr>
                        </m:ctrlPr>
                      </m:sSubSupPr>
                      <m:e>
                        <m:r>
                          <a:rPr lang="en-US" i="1">
                            <a:solidFill>
                              <a:srgbClr val="3C4043"/>
                            </a:solidFill>
                            <a:latin typeface="Cambria Math" panose="02040503050406030204" pitchFamily="18" charset="0"/>
                          </a:rPr>
                          <m:t>𝐸</m:t>
                        </m:r>
                      </m:e>
                      <m:sub>
                        <m:r>
                          <m:rPr>
                            <m:sty m:val="p"/>
                          </m:rPr>
                          <a:rPr lang="el-GR" i="1">
                            <a:solidFill>
                              <a:srgbClr val="3C4043"/>
                            </a:solidFill>
                            <a:latin typeface="Cambria Math" panose="02040503050406030204" pitchFamily="18" charset="0"/>
                          </a:rPr>
                          <m:t>η</m:t>
                        </m:r>
                      </m:sub>
                      <m:sup>
                        <m:r>
                          <a:rPr lang="en-US" i="1">
                            <a:solidFill>
                              <a:srgbClr val="3C4043"/>
                            </a:solidFill>
                            <a:latin typeface="Cambria Math" panose="02040503050406030204" pitchFamily="18" charset="0"/>
                          </a:rPr>
                          <m:t>∗</m:t>
                        </m:r>
                      </m:sup>
                    </m:sSubSup>
                    <m:r>
                      <a:rPr lang="en-US" i="1">
                        <a:solidFill>
                          <a:srgbClr val="3C4043"/>
                        </a:solidFill>
                        <a:latin typeface="Cambria Math" panose="02040503050406030204" pitchFamily="18" charset="0"/>
                      </a:rPr>
                      <m:t> </m:t>
                    </m:r>
                  </m:oMath>
                </a14:m>
                <a:r>
                  <a:rPr lang="en-US" dirty="0">
                    <a:solidFill>
                      <a:srgbClr val="3C4043"/>
                    </a:solidFill>
                    <a:latin typeface="Roboto" panose="02000000000000000000" pitchFamily="2" charset="0"/>
                  </a:rPr>
                  <a:t>=</a:t>
                </a:r>
                <a:r>
                  <a:rPr lang="ru-RU" dirty="0">
                    <a:solidFill>
                      <a:srgbClr val="3C4043"/>
                    </a:solidFill>
                    <a:latin typeface="Roboto" panose="02000000000000000000" pitchFamily="2" charset="0"/>
                  </a:rPr>
                  <a:t> </a:t>
                </a:r>
                <a14:m>
                  <m:oMath xmlns:m="http://schemas.openxmlformats.org/officeDocument/2006/math">
                    <m:sSub>
                      <m:sSubPr>
                        <m:ctrlPr>
                          <a:rPr lang="en-US" i="1">
                            <a:solidFill>
                              <a:srgbClr val="3C4043"/>
                            </a:solidFill>
                            <a:latin typeface="Cambria Math" panose="02040503050406030204" pitchFamily="18" charset="0"/>
                          </a:rPr>
                        </m:ctrlPr>
                      </m:sSubPr>
                      <m:e>
                        <m:r>
                          <a:rPr lang="en-US" i="1">
                            <a:solidFill>
                              <a:srgbClr val="3C4043"/>
                            </a:solidFill>
                            <a:latin typeface="Cambria Math" panose="02040503050406030204" pitchFamily="18" charset="0"/>
                          </a:rPr>
                          <m:t>𝐸</m:t>
                        </m:r>
                      </m:e>
                      <m:sub>
                        <m:r>
                          <m:rPr>
                            <m:sty m:val="p"/>
                          </m:rPr>
                          <a:rPr lang="el-GR" i="1">
                            <a:solidFill>
                              <a:srgbClr val="3C4043"/>
                            </a:solidFill>
                            <a:latin typeface="Cambria Math" panose="02040503050406030204" pitchFamily="18" charset="0"/>
                          </a:rPr>
                          <m:t>η</m:t>
                        </m:r>
                      </m:sub>
                    </m:sSub>
                  </m:oMath>
                </a14:m>
                <a:r>
                  <a:rPr lang="en-US" dirty="0">
                    <a:solidFill>
                      <a:srgbClr val="3C4043"/>
                    </a:solidFill>
                    <a:latin typeface="Roboto" panose="02000000000000000000" pitchFamily="2" charset="0"/>
                  </a:rPr>
                  <a:t> +</a:t>
                </a:r>
                <a:r>
                  <a:rPr lang="ru-RU" dirty="0">
                    <a:solidFill>
                      <a:srgbClr val="3C4043"/>
                    </a:solidFill>
                    <a:latin typeface="Roboto" panose="02000000000000000000" pitchFamily="2" charset="0"/>
                  </a:rPr>
                  <a:t> </a:t>
                </a:r>
                <a14:m>
                  <m:oMath xmlns:m="http://schemas.openxmlformats.org/officeDocument/2006/math">
                    <m:sSub>
                      <m:sSubPr>
                        <m:ctrlPr>
                          <a:rPr lang="en-US" i="1">
                            <a:solidFill>
                              <a:srgbClr val="3C4043"/>
                            </a:solidFill>
                            <a:latin typeface="Cambria Math" panose="02040503050406030204" pitchFamily="18" charset="0"/>
                          </a:rPr>
                        </m:ctrlPr>
                      </m:sSubPr>
                      <m:e>
                        <m:r>
                          <a:rPr lang="en-US" i="1">
                            <a:solidFill>
                              <a:srgbClr val="3C4043"/>
                            </a:solidFill>
                            <a:latin typeface="Cambria Math" panose="02040503050406030204" pitchFamily="18" charset="0"/>
                          </a:rPr>
                          <m:t>𝑚</m:t>
                        </m:r>
                      </m:e>
                      <m:sub>
                        <m:r>
                          <m:rPr>
                            <m:sty m:val="p"/>
                          </m:rPr>
                          <a:rPr lang="el-GR" i="1">
                            <a:solidFill>
                              <a:srgbClr val="3C4043"/>
                            </a:solidFill>
                            <a:latin typeface="Cambria Math" panose="02040503050406030204" pitchFamily="18" charset="0"/>
                          </a:rPr>
                          <m:t>η</m:t>
                        </m:r>
                      </m:sub>
                    </m:sSub>
                    <m:r>
                      <a:rPr lang="el-GR" i="1">
                        <a:solidFill>
                          <a:srgbClr val="3C4043"/>
                        </a:solidFill>
                        <a:latin typeface="Cambria Math" panose="02040503050406030204" pitchFamily="18" charset="0"/>
                      </a:rPr>
                      <m:t> </m:t>
                    </m:r>
                  </m:oMath>
                </a14:m>
                <a:r>
                  <a:rPr lang="en-US" dirty="0">
                    <a:solidFill>
                      <a:srgbClr val="3C4043"/>
                    </a:solidFill>
                    <a:latin typeface="Roboto" panose="02000000000000000000" pitchFamily="2" charset="0"/>
                  </a:rPr>
                  <a:t>-</a:t>
                </a:r>
                <a:r>
                  <a:rPr lang="ru-RU" dirty="0">
                    <a:solidFill>
                      <a:srgbClr val="3C4043"/>
                    </a:solidFill>
                    <a:latin typeface="Roboto" panose="02000000000000000000" pitchFamily="2" charset="0"/>
                  </a:rPr>
                  <a:t> </a:t>
                </a:r>
                <a:r>
                  <a:rPr lang="en-US" b="0" i="0" dirty="0" err="1">
                    <a:solidFill>
                      <a:srgbClr val="3C4043"/>
                    </a:solidFill>
                    <a:effectLst/>
                    <a:latin typeface="Roboto" panose="02000000000000000000" pitchFamily="2" charset="0"/>
                  </a:rPr>
                  <a:t>i</a:t>
                </a:r>
                <a:r>
                  <a:rPr lang="ru-RU" b="0" i="0" dirty="0">
                    <a:solidFill>
                      <a:srgbClr val="3C4043"/>
                    </a:solidFill>
                    <a:effectLst/>
                    <a:latin typeface="Roboto" panose="02000000000000000000" pitchFamily="2" charset="0"/>
                  </a:rPr>
                  <a:t> </a:t>
                </a:r>
                <a14:m>
                  <m:oMath xmlns:m="http://schemas.openxmlformats.org/officeDocument/2006/math">
                    <m:sSub>
                      <m:sSubPr>
                        <m:ctrlPr>
                          <a:rPr lang="en-US" i="1">
                            <a:solidFill>
                              <a:srgbClr val="3C4043"/>
                            </a:solidFill>
                            <a:latin typeface="Cambria Math" panose="02040503050406030204" pitchFamily="18" charset="0"/>
                          </a:rPr>
                        </m:ctrlPr>
                      </m:sSubPr>
                      <m:e>
                        <m:r>
                          <a:rPr lang="ru-RU" i="1">
                            <a:solidFill>
                              <a:srgbClr val="3C4043"/>
                            </a:solidFill>
                            <a:latin typeface="Cambria Math" panose="02040503050406030204" pitchFamily="18" charset="0"/>
                          </a:rPr>
                          <m:t>Г</m:t>
                        </m:r>
                      </m:e>
                      <m:sub>
                        <m:r>
                          <m:rPr>
                            <m:sty m:val="p"/>
                          </m:rPr>
                          <a:rPr lang="el-GR" i="1">
                            <a:solidFill>
                              <a:srgbClr val="3C4043"/>
                            </a:solidFill>
                            <a:latin typeface="Cambria Math" panose="02040503050406030204" pitchFamily="18" charset="0"/>
                          </a:rPr>
                          <m:t>η</m:t>
                        </m:r>
                      </m:sub>
                    </m:sSub>
                  </m:oMath>
                </a14:m>
                <a:r>
                  <a:rPr lang="en-US" dirty="0">
                    <a:solidFill>
                      <a:srgbClr val="3C4043"/>
                    </a:solidFill>
                    <a:latin typeface="Roboto" panose="02000000000000000000" pitchFamily="2" charset="0"/>
                  </a:rPr>
                  <a:t> </a:t>
                </a:r>
                <a:r>
                  <a:rPr lang="en-US" b="0" i="0" dirty="0">
                    <a:solidFill>
                      <a:srgbClr val="3C4043"/>
                    </a:solidFill>
                    <a:effectLst/>
                    <a:latin typeface="Roboto" panose="02000000000000000000" pitchFamily="2" charset="0"/>
                  </a:rPr>
                  <a:t>/</a:t>
                </a:r>
                <a:r>
                  <a:rPr lang="ru-RU" b="0" i="0" dirty="0">
                    <a:solidFill>
                      <a:srgbClr val="3C4043"/>
                    </a:solidFill>
                    <a:effectLst/>
                    <a:latin typeface="Roboto" panose="02000000000000000000" pitchFamily="2" charset="0"/>
                  </a:rPr>
                  <a:t> </a:t>
                </a:r>
                <a:r>
                  <a:rPr lang="en-US" b="0" i="0" dirty="0">
                    <a:solidFill>
                      <a:srgbClr val="3C4043"/>
                    </a:solidFill>
                    <a:effectLst/>
                    <a:latin typeface="Roboto" panose="02000000000000000000" pitchFamily="2" charset="0"/>
                  </a:rPr>
                  <a:t>2.</a:t>
                </a:r>
                <a:endParaRPr lang="ru-RU" dirty="0"/>
              </a:p>
            </p:txBody>
          </p:sp>
        </mc:Choice>
        <mc:Fallback xmlns="">
          <p:sp>
            <p:nvSpPr>
              <p:cNvPr id="6" name="TextBox 5">
                <a:extLst>
                  <a:ext uri="{FF2B5EF4-FFF2-40B4-BE49-F238E27FC236}">
                    <a16:creationId xmlns:a16="http://schemas.microsoft.com/office/drawing/2014/main" id="{162214C7-187C-7C0E-1477-50EB8FBEBEDD}"/>
                  </a:ext>
                </a:extLst>
              </p:cNvPr>
              <p:cNvSpPr txBox="1">
                <a:spLocks noRot="1" noChangeAspect="1" noMove="1" noResize="1" noEditPoints="1" noAdjustHandles="1" noChangeArrowheads="1" noChangeShapeType="1" noTextEdit="1"/>
              </p:cNvSpPr>
              <p:nvPr/>
            </p:nvSpPr>
            <p:spPr>
              <a:xfrm>
                <a:off x="5895975" y="209461"/>
                <a:ext cx="6096000" cy="1267142"/>
              </a:xfrm>
              <a:prstGeom prst="rect">
                <a:avLst/>
              </a:prstGeom>
              <a:blipFill>
                <a:blip r:embed="rId3"/>
                <a:stretch>
                  <a:fillRect l="-800" t="-1923" r="-400" b="-3846"/>
                </a:stretch>
              </a:blipFill>
            </p:spPr>
            <p:txBody>
              <a:bodyPr/>
              <a:lstStyle/>
              <a:p>
                <a:r>
                  <a:rPr lang="ru-RU">
                    <a:noFill/>
                  </a:rPr>
                  <a:t> </a:t>
                </a:r>
              </a:p>
            </p:txBody>
          </p:sp>
        </mc:Fallback>
      </mc:AlternateContent>
      <p:sp>
        <p:nvSpPr>
          <p:cNvPr id="7" name="Rectangle 9">
            <a:extLst>
              <a:ext uri="{FF2B5EF4-FFF2-40B4-BE49-F238E27FC236}">
                <a16:creationId xmlns:a16="http://schemas.microsoft.com/office/drawing/2014/main" id="{333F5FC1-D693-2E29-D162-076E0EBC44CE}"/>
              </a:ext>
            </a:extLst>
          </p:cNvPr>
          <p:cNvSpPr>
            <a:spLocks noChangeArrowheads="1"/>
          </p:cNvSpPr>
          <p:nvPr/>
        </p:nvSpPr>
        <p:spPr bwMode="auto">
          <a:xfrm>
            <a:off x="1236664" y="3497264"/>
            <a:ext cx="2784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ru-RU" sz="1200" b="1" dirty="0">
                <a:solidFill>
                  <a:srgbClr val="000000"/>
                </a:solidFill>
                <a:latin typeface="Arial" panose="020B0604020202020204" pitchFamily="34" charset="0"/>
              </a:rPr>
              <a:t>A. I. L'VOV </a:t>
            </a:r>
            <a:r>
              <a:rPr lang="en-US" altLang="ru-RU" sz="1200" b="1" dirty="0" err="1">
                <a:solidFill>
                  <a:srgbClr val="000000"/>
                </a:solidFill>
                <a:latin typeface="Arial" panose="020B0604020202020204" pitchFamily="34" charset="0"/>
              </a:rPr>
              <a:t>nucl-th</a:t>
            </a:r>
            <a:r>
              <a:rPr lang="en-US" altLang="ru-RU" sz="1200" b="1" dirty="0">
                <a:solidFill>
                  <a:srgbClr val="000000"/>
                </a:solidFill>
                <a:latin typeface="Arial" panose="020B0604020202020204" pitchFamily="34" charset="0"/>
              </a:rPr>
              <a:t>/9809054</a:t>
            </a:r>
            <a:endParaRPr lang="en-US" altLang="ru-RU" sz="800" b="1" dirty="0">
              <a:solidFill>
                <a:srgbClr val="000000"/>
              </a:solidFill>
              <a:latin typeface="Arial" panose="020B0604020202020204" pitchFamily="34" charset="0"/>
            </a:endParaRPr>
          </a:p>
          <a:p>
            <a:pPr algn="ctr">
              <a:spcBef>
                <a:spcPct val="0"/>
              </a:spcBef>
              <a:buFontTx/>
              <a:buNone/>
            </a:pPr>
            <a:r>
              <a:rPr lang="en-US" altLang="ru-RU" sz="1200" b="1" dirty="0">
                <a:solidFill>
                  <a:srgbClr val="000000"/>
                </a:solidFill>
                <a:latin typeface="Arial" panose="020B0604020202020204" pitchFamily="34" charset="0"/>
              </a:rPr>
              <a:t>PRODUCTION AND DECAY OF ETA</a:t>
            </a:r>
          </a:p>
          <a:p>
            <a:pPr algn="ctr">
              <a:spcBef>
                <a:spcPct val="0"/>
              </a:spcBef>
              <a:buFontTx/>
              <a:buNone/>
            </a:pPr>
            <a:r>
              <a:rPr lang="en-US" altLang="ru-RU" sz="1200" b="1" dirty="0">
                <a:solidFill>
                  <a:srgbClr val="000000"/>
                </a:solidFill>
                <a:latin typeface="Arial" panose="020B0604020202020204" pitchFamily="34" charset="0"/>
              </a:rPr>
              <a:t>-MESIC NUCLEI</a:t>
            </a:r>
            <a:br>
              <a:rPr lang="en-US" altLang="ru-RU" sz="1200" b="1" dirty="0">
                <a:solidFill>
                  <a:srgbClr val="000000"/>
                </a:solidFill>
                <a:latin typeface="Arial" panose="020B0604020202020204" pitchFamily="34" charset="0"/>
              </a:rPr>
            </a:br>
            <a:endParaRPr lang="en-US" altLang="ru-RU" sz="800" b="1" dirty="0">
              <a:solidFill>
                <a:srgbClr val="000000"/>
              </a:solidFill>
              <a:latin typeface="Arial" panose="020B0604020202020204" pitchFamily="34" charset="0"/>
            </a:endParaRPr>
          </a:p>
        </p:txBody>
      </p:sp>
      <p:pic>
        <p:nvPicPr>
          <p:cNvPr id="8" name="Picture 2">
            <a:extLst>
              <a:ext uri="{FF2B5EF4-FFF2-40B4-BE49-F238E27FC236}">
                <a16:creationId xmlns:a16="http://schemas.microsoft.com/office/drawing/2014/main" id="{D9FBEA05-4B5C-E9D1-3562-961C28244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57" y="4229191"/>
            <a:ext cx="3646488"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1" name="Таблица 10">
                <a:extLst>
                  <a:ext uri="{FF2B5EF4-FFF2-40B4-BE49-F238E27FC236}">
                    <a16:creationId xmlns:a16="http://schemas.microsoft.com/office/drawing/2014/main" id="{A2AABEFD-F365-049B-71C0-401514B62594}"/>
                  </a:ext>
                </a:extLst>
              </p:cNvPr>
              <p:cNvGraphicFramePr>
                <a:graphicFrameLocks noGrp="1"/>
              </p:cNvGraphicFramePr>
              <p:nvPr>
                <p:extLst>
                  <p:ext uri="{D42A27DB-BD31-4B8C-83A1-F6EECF244321}">
                    <p14:modId xmlns:p14="http://schemas.microsoft.com/office/powerpoint/2010/main" val="3533678851"/>
                  </p:ext>
                </p:extLst>
              </p:nvPr>
            </p:nvGraphicFramePr>
            <p:xfrm>
              <a:off x="7344023" y="1476603"/>
              <a:ext cx="3735138" cy="4953789"/>
            </p:xfrm>
            <a:graphic>
              <a:graphicData uri="http://schemas.openxmlformats.org/drawingml/2006/table">
                <a:tbl>
                  <a:tblPr firstRow="1" firstCol="1" bandRow="1">
                    <a:tableStyleId>{5C22544A-7EE6-4342-B048-85BDC9FD1C3A}</a:tableStyleId>
                  </a:tblPr>
                  <a:tblGrid>
                    <a:gridCol w="1211860">
                      <a:extLst>
                        <a:ext uri="{9D8B030D-6E8A-4147-A177-3AD203B41FA5}">
                          <a16:colId xmlns:a16="http://schemas.microsoft.com/office/drawing/2014/main" val="515376105"/>
                        </a:ext>
                      </a:extLst>
                    </a:gridCol>
                    <a:gridCol w="1308782">
                      <a:extLst>
                        <a:ext uri="{9D8B030D-6E8A-4147-A177-3AD203B41FA5}">
                          <a16:colId xmlns:a16="http://schemas.microsoft.com/office/drawing/2014/main" val="3258264426"/>
                        </a:ext>
                      </a:extLst>
                    </a:gridCol>
                    <a:gridCol w="1214496">
                      <a:extLst>
                        <a:ext uri="{9D8B030D-6E8A-4147-A177-3AD203B41FA5}">
                          <a16:colId xmlns:a16="http://schemas.microsoft.com/office/drawing/2014/main" val="3953369419"/>
                        </a:ext>
                      </a:extLst>
                    </a:gridCol>
                  </a:tblGrid>
                  <a:tr h="504597">
                    <a:tc>
                      <a:txBody>
                        <a:bodyPr/>
                        <a:lstStyle/>
                        <a:p>
                          <a:pPr algn="ctr">
                            <a:lnSpc>
                              <a:spcPct val="150000"/>
                            </a:lnSpc>
                          </a:pP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14:m>
                            <m:oMath xmlns:m="http://schemas.openxmlformats.org/officeDocument/2006/math">
                              <m:sSub>
                                <m:sSubPr>
                                  <m:ctrlPr>
                                    <a:rPr lang="ru-RU" sz="1800" i="1" smtClean="0">
                                      <a:effectLst/>
                                      <a:latin typeface="Cambria Math" panose="02040503050406030204" pitchFamily="18" charset="0"/>
                                    </a:rPr>
                                  </m:ctrlPr>
                                </m:sSubPr>
                                <m:e>
                                  <m:r>
                                    <m:rPr>
                                      <m:sty m:val="p"/>
                                    </m:rPr>
                                    <a:rPr lang="en-US" sz="1800">
                                      <a:effectLst/>
                                      <a:latin typeface="Cambria Math" panose="02040503050406030204" pitchFamily="18" charset="0"/>
                                    </a:rPr>
                                    <m:t>E</m:t>
                                  </m:r>
                                </m:e>
                                <m:sub>
                                  <m:r>
                                    <a:rPr lang="ru-RU" sz="1800">
                                      <a:effectLst/>
                                      <a:latin typeface="Cambria Math" panose="02040503050406030204" pitchFamily="18" charset="0"/>
                                      <a:sym typeface="Symbol" panose="05050102010706020507" pitchFamily="18" charset="2"/>
                                    </a:rPr>
                                    <m:t></m:t>
                                  </m:r>
                                </m:sub>
                              </m:sSub>
                            </m:oMath>
                          </a14:m>
                          <a:r>
                            <a:rPr lang="ru-RU" sz="1800" dirty="0">
                              <a:effectLst/>
                            </a:rPr>
                            <a:t> </a:t>
                          </a:r>
                          <a:r>
                            <a:rPr lang="en-US" sz="1800" dirty="0">
                              <a:effectLst/>
                            </a:rPr>
                            <a:t>(MeV)</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14:m>
                            <m:oMath xmlns:m="http://schemas.openxmlformats.org/officeDocument/2006/math">
                              <m:sSub>
                                <m:sSubPr>
                                  <m:ctrlPr>
                                    <a:rPr lang="ru-RU" sz="1800" i="1" smtClean="0">
                                      <a:effectLst/>
                                      <a:latin typeface="Cambria Math" panose="02040503050406030204" pitchFamily="18" charset="0"/>
                                    </a:rPr>
                                  </m:ctrlPr>
                                </m:sSubPr>
                                <m:e>
                                  <m:r>
                                    <a:rPr lang="ru-RU" sz="1800">
                                      <a:effectLst/>
                                      <a:latin typeface="Cambria Math" panose="02040503050406030204" pitchFamily="18" charset="0"/>
                                    </a:rPr>
                                    <m:t>Г</m:t>
                                  </m:r>
                                </m:e>
                                <m:sub>
                                  <m:r>
                                    <a:rPr lang="ru-RU" sz="1800">
                                      <a:effectLst/>
                                      <a:latin typeface="Cambria Math" panose="02040503050406030204" pitchFamily="18" charset="0"/>
                                      <a:sym typeface="Symbol" panose="05050102010706020507" pitchFamily="18" charset="2"/>
                                    </a:rPr>
                                    <m:t></m:t>
                                  </m:r>
                                </m:sub>
                              </m:sSub>
                            </m:oMath>
                          </a14:m>
                          <a:r>
                            <a:rPr lang="ru-RU" sz="1800" dirty="0">
                              <a:effectLst/>
                            </a:rPr>
                            <a:t> (</a:t>
                          </a:r>
                          <a:r>
                            <a:rPr lang="en-US" sz="1800" dirty="0">
                              <a:effectLst/>
                            </a:rPr>
                            <a:t>MeV</a:t>
                          </a:r>
                          <a:r>
                            <a:rPr lang="ru-RU" sz="1800" dirty="0">
                              <a:effectLst/>
                            </a:rPr>
                            <a:t>)</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1451423071"/>
                      </a:ext>
                    </a:extLst>
                  </a:tr>
                  <a:tr h="407520">
                    <a:tc>
                      <a:txBody>
                        <a:bodyPr/>
                        <a:lstStyle/>
                        <a:p>
                          <a:pPr algn="ctr">
                            <a:lnSpc>
                              <a:spcPct val="150000"/>
                            </a:lnSpc>
                          </a:pPr>
                          <a14:m>
                            <m:oMath xmlns:m="http://schemas.openxmlformats.org/officeDocument/2006/math">
                              <m:sPre>
                                <m:sPrePr>
                                  <m:ctrlPr>
                                    <a:rPr lang="ru-RU" sz="1800" i="1" smtClean="0">
                                      <a:effectLst/>
                                      <a:latin typeface="Cambria Math" panose="02040503050406030204" pitchFamily="18" charset="0"/>
                                    </a:rPr>
                                  </m:ctrlPr>
                                </m:sPrePr>
                                <m:sub>
                                  <m:r>
                                    <a:rPr lang="en-US" sz="1800">
                                      <a:effectLst/>
                                      <a:latin typeface="Cambria Math" panose="02040503050406030204" pitchFamily="18" charset="0"/>
                                      <a:sym typeface="Symbol" panose="05050102010706020507" pitchFamily="18" charset="2"/>
                                    </a:rPr>
                                    <m:t></m:t>
                                  </m:r>
                                </m:sub>
                                <m:sup>
                                  <m:r>
                                    <a:rPr lang="en-US" sz="1800">
                                      <a:effectLst/>
                                      <a:latin typeface="Cambria Math" panose="02040503050406030204" pitchFamily="18" charset="0"/>
                                    </a:rPr>
                                    <m:t>6</m:t>
                                  </m:r>
                                </m:sup>
                                <m:e>
                                  <m:r>
                                    <m:rPr>
                                      <m:sty m:val="p"/>
                                    </m:rPr>
                                    <a:rPr lang="en-US" sz="1800">
                                      <a:effectLst/>
                                      <a:latin typeface="Cambria Math" panose="02040503050406030204" pitchFamily="18" charset="0"/>
                                    </a:rPr>
                                    <m:t>He</m:t>
                                  </m:r>
                                </m:e>
                              </m:sPre>
                            </m:oMath>
                          </a14:m>
                          <a:r>
                            <a:rPr lang="en-US" sz="1800">
                              <a:effectLst/>
                            </a:rPr>
                            <a:t>    1s</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dirty="0">
                              <a:effectLst/>
                            </a:rPr>
                            <a:t>-10.7</a:t>
                          </a:r>
                          <a:endParaRPr lang="ru-RU" sz="1800" dirty="0">
                            <a:effectLst/>
                          </a:endParaRPr>
                        </a:p>
                        <a:p>
                          <a:pPr algn="ctr">
                            <a:lnSpc>
                              <a:spcPct val="150000"/>
                            </a:lnSpc>
                          </a:pPr>
                          <a:r>
                            <a:rPr lang="en-US" sz="1800" dirty="0">
                              <a:effectLst/>
                            </a:rPr>
                            <a:t>-8.75</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14.5</a:t>
                          </a:r>
                          <a:endParaRPr lang="ru-RU" sz="1800">
                            <a:effectLst/>
                          </a:endParaRPr>
                        </a:p>
                        <a:p>
                          <a:pPr algn="ctr">
                            <a:lnSpc>
                              <a:spcPct val="150000"/>
                            </a:lnSpc>
                          </a:pPr>
                          <a:r>
                            <a:rPr lang="en-US" sz="1800">
                              <a:effectLst/>
                            </a:rPr>
                            <a:t>29.9</a:t>
                          </a:r>
                          <a:endParaRPr lang="ru-RU" sz="180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2998354534"/>
                      </a:ext>
                    </a:extLst>
                  </a:tr>
                  <a:tr h="407520">
                    <a:tc>
                      <a:txBody>
                        <a:bodyPr/>
                        <a:lstStyle/>
                        <a:p>
                          <a:pPr algn="ctr">
                            <a:lnSpc>
                              <a:spcPct val="150000"/>
                            </a:lnSpc>
                          </a:pPr>
                          <a14:m>
                            <m:oMath xmlns:m="http://schemas.openxmlformats.org/officeDocument/2006/math">
                              <m:sPre>
                                <m:sPrePr>
                                  <m:ctrlPr>
                                    <a:rPr lang="ru-RU" sz="1800" i="1" smtClean="0">
                                      <a:effectLst/>
                                      <a:latin typeface="Cambria Math" panose="02040503050406030204" pitchFamily="18" charset="0"/>
                                    </a:rPr>
                                  </m:ctrlPr>
                                </m:sPrePr>
                                <m:sub>
                                  <m:r>
                                    <a:rPr lang="en-US" sz="1800">
                                      <a:effectLst/>
                                      <a:latin typeface="Cambria Math" panose="02040503050406030204" pitchFamily="18" charset="0"/>
                                      <a:sym typeface="Symbol" panose="05050102010706020507" pitchFamily="18" charset="2"/>
                                    </a:rPr>
                                    <m:t></m:t>
                                  </m:r>
                                </m:sub>
                                <m:sup>
                                  <m:r>
                                    <a:rPr lang="en-US" sz="1800">
                                      <a:effectLst/>
                                      <a:latin typeface="Cambria Math" panose="02040503050406030204" pitchFamily="18" charset="0"/>
                                    </a:rPr>
                                    <m:t>11</m:t>
                                  </m:r>
                                </m:sup>
                                <m:e>
                                  <m:r>
                                    <m:rPr>
                                      <m:sty m:val="p"/>
                                    </m:rPr>
                                    <a:rPr lang="en-US" sz="1800">
                                      <a:effectLst/>
                                      <a:latin typeface="Cambria Math" panose="02040503050406030204" pitchFamily="18" charset="0"/>
                                    </a:rPr>
                                    <m:t>B</m:t>
                                  </m:r>
                                </m:e>
                              </m:sPre>
                            </m:oMath>
                          </a14:m>
                          <a:r>
                            <a:rPr lang="en-US" sz="1800">
                              <a:effectLst/>
                            </a:rPr>
                            <a:t>      1s</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-24.5</a:t>
                          </a:r>
                          <a:endParaRPr lang="ru-RU" sz="1800">
                            <a:effectLst/>
                          </a:endParaRPr>
                        </a:p>
                        <a:p>
                          <a:pPr algn="ctr">
                            <a:lnSpc>
                              <a:spcPct val="150000"/>
                            </a:lnSpc>
                          </a:pPr>
                          <a:r>
                            <a:rPr lang="en-US" sz="1800">
                              <a:effectLst/>
                            </a:rPr>
                            <a:t>-22.9</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22.8</a:t>
                          </a:r>
                          <a:endParaRPr lang="ru-RU" sz="1800">
                            <a:effectLst/>
                          </a:endParaRPr>
                        </a:p>
                        <a:p>
                          <a:pPr algn="ctr">
                            <a:lnSpc>
                              <a:spcPct val="150000"/>
                            </a:lnSpc>
                          </a:pPr>
                          <a:r>
                            <a:rPr lang="en-US" sz="1800">
                              <a:effectLst/>
                            </a:rPr>
                            <a:t>46.1</a:t>
                          </a:r>
                          <a:endParaRPr lang="ru-RU" sz="180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2717967932"/>
                      </a:ext>
                    </a:extLst>
                  </a:tr>
                  <a:tr h="614718">
                    <a:tc>
                      <a:txBody>
                        <a:bodyPr/>
                        <a:lstStyle/>
                        <a:p>
                          <a:pPr algn="ctr">
                            <a:lnSpc>
                              <a:spcPct val="150000"/>
                            </a:lnSpc>
                          </a:pPr>
                          <a14:m>
                            <m:oMath xmlns:m="http://schemas.openxmlformats.org/officeDocument/2006/math">
                              <m:sPre>
                                <m:sPrePr>
                                  <m:ctrlPr>
                                    <a:rPr lang="ru-RU" sz="1800" i="1" smtClean="0">
                                      <a:effectLst/>
                                      <a:latin typeface="Cambria Math" panose="02040503050406030204" pitchFamily="18" charset="0"/>
                                    </a:rPr>
                                  </m:ctrlPr>
                                </m:sPrePr>
                                <m:sub>
                                  <m:r>
                                    <a:rPr lang="en-US" sz="1800">
                                      <a:effectLst/>
                                      <a:latin typeface="Cambria Math" panose="02040503050406030204" pitchFamily="18" charset="0"/>
                                      <a:sym typeface="Symbol" panose="05050102010706020507" pitchFamily="18" charset="2"/>
                                    </a:rPr>
                                    <m:t></m:t>
                                  </m:r>
                                </m:sub>
                                <m:sup>
                                  <m:r>
                                    <a:rPr lang="en-US" sz="1800">
                                      <a:effectLst/>
                                      <a:latin typeface="Cambria Math" panose="02040503050406030204" pitchFamily="18" charset="0"/>
                                    </a:rPr>
                                    <m:t>12</m:t>
                                  </m:r>
                                </m:sup>
                                <m:e>
                                  <m:r>
                                    <m:rPr>
                                      <m:sty m:val="p"/>
                                    </m:rPr>
                                    <a:rPr lang="en-US" sz="1800">
                                      <a:effectLst/>
                                      <a:latin typeface="Cambria Math" panose="02040503050406030204" pitchFamily="18" charset="0"/>
                                    </a:rPr>
                                    <m:t>C</m:t>
                                  </m:r>
                                </m:e>
                              </m:sPre>
                            </m:oMath>
                          </a14:m>
                          <a:r>
                            <a:rPr lang="en-US" sz="1800">
                              <a:effectLst/>
                            </a:rPr>
                            <a:t>      1s</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-5</a:t>
                          </a:r>
                          <a:endParaRPr lang="ru-RU" sz="1800">
                            <a:effectLst/>
                          </a:endParaRPr>
                        </a:p>
                        <a:p>
                          <a:pPr algn="ctr">
                            <a:lnSpc>
                              <a:spcPct val="150000"/>
                            </a:lnSpc>
                          </a:pPr>
                          <a:r>
                            <a:rPr lang="ru-RU" sz="1800">
                              <a:effectLst/>
                            </a:rPr>
                            <a:t>-6</a:t>
                          </a:r>
                        </a:p>
                        <a:p>
                          <a:pPr algn="ctr">
                            <a:lnSpc>
                              <a:spcPct val="150000"/>
                            </a:lnSpc>
                          </a:pPr>
                          <a:r>
                            <a:rPr lang="en-US" sz="1800">
                              <a:effectLst/>
                            </a:rPr>
                            <a:t>-9.71 </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16</a:t>
                          </a:r>
                          <a:endParaRPr lang="ru-RU" sz="1800">
                            <a:effectLst/>
                          </a:endParaRPr>
                        </a:p>
                        <a:p>
                          <a:pPr algn="ctr">
                            <a:lnSpc>
                              <a:spcPct val="150000"/>
                            </a:lnSpc>
                          </a:pPr>
                          <a:r>
                            <a:rPr lang="ru-RU" sz="1800">
                              <a:effectLst/>
                            </a:rPr>
                            <a:t>32</a:t>
                          </a:r>
                        </a:p>
                        <a:p>
                          <a:pPr algn="ctr">
                            <a:lnSpc>
                              <a:spcPct val="150000"/>
                            </a:lnSpc>
                          </a:pPr>
                          <a:r>
                            <a:rPr lang="en-US" sz="1800">
                              <a:effectLst/>
                            </a:rPr>
                            <a:t>35</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2426067017"/>
                      </a:ext>
                    </a:extLst>
                  </a:tr>
                  <a:tr h="34043">
                    <a:tc>
                      <a:txBody>
                        <a:bodyPr/>
                        <a:lstStyle/>
                        <a:p>
                          <a:pPr algn="ctr">
                            <a:lnSpc>
                              <a:spcPct val="150000"/>
                            </a:lnSpc>
                          </a:pPr>
                          <a14:m>
                            <m:oMath xmlns:m="http://schemas.openxmlformats.org/officeDocument/2006/math">
                              <m:sPre>
                                <m:sPrePr>
                                  <m:ctrlPr>
                                    <a:rPr lang="ru-RU" sz="1800" i="1" smtClean="0">
                                      <a:effectLst/>
                                      <a:latin typeface="Cambria Math" panose="02040503050406030204" pitchFamily="18" charset="0"/>
                                    </a:rPr>
                                  </m:ctrlPr>
                                </m:sPrePr>
                                <m:sub>
                                  <m:r>
                                    <a:rPr lang="en-US" sz="1800">
                                      <a:effectLst/>
                                      <a:latin typeface="Cambria Math" panose="02040503050406030204" pitchFamily="18" charset="0"/>
                                      <a:sym typeface="Symbol" panose="05050102010706020507" pitchFamily="18" charset="2"/>
                                    </a:rPr>
                                    <m:t></m:t>
                                  </m:r>
                                </m:sub>
                                <m:sup>
                                  <m:r>
                                    <a:rPr lang="en-US" sz="1800">
                                      <a:effectLst/>
                                      <a:latin typeface="Cambria Math" panose="02040503050406030204" pitchFamily="18" charset="0"/>
                                    </a:rPr>
                                    <m:t>16</m:t>
                                  </m:r>
                                </m:sup>
                                <m:e>
                                  <m:r>
                                    <m:rPr>
                                      <m:sty m:val="p"/>
                                    </m:rPr>
                                    <a:rPr lang="en-US" sz="1800">
                                      <a:effectLst/>
                                      <a:latin typeface="Cambria Math" panose="02040503050406030204" pitchFamily="18" charset="0"/>
                                    </a:rPr>
                                    <m:t>O</m:t>
                                  </m:r>
                                </m:e>
                              </m:sPre>
                            </m:oMath>
                          </a14:m>
                          <a:r>
                            <a:rPr lang="en-US" sz="1800" dirty="0">
                              <a:effectLst/>
                            </a:rPr>
                            <a:t>      1s</a:t>
                          </a:r>
                          <a:endParaRPr lang="ru-RU" sz="1800" dirty="0">
                            <a:effectLst/>
                          </a:endParaRPr>
                        </a:p>
                        <a:p>
                          <a:pPr algn="ctr">
                            <a:lnSpc>
                              <a:spcPct val="150000"/>
                            </a:lnSpc>
                          </a:pPr>
                          <a:r>
                            <a:rPr lang="en-US" sz="1800" dirty="0">
                              <a:effectLst/>
                            </a:rPr>
                            <a:t> </a:t>
                          </a:r>
                          <a:endParaRPr lang="ru-RU" sz="1800" dirty="0">
                            <a:effectLst/>
                          </a:endParaRPr>
                        </a:p>
                        <a:p>
                          <a:pPr algn="ctr">
                            <a:lnSpc>
                              <a:spcPct val="150000"/>
                            </a:lnSpc>
                          </a:pPr>
                          <a:r>
                            <a:rPr lang="en-US" sz="1800" dirty="0">
                              <a:effectLst/>
                            </a:rPr>
                            <a:t>             1p</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dirty="0">
                              <a:effectLst/>
                            </a:rPr>
                            <a:t>-32.6</a:t>
                          </a:r>
                          <a:endParaRPr lang="ru-RU" sz="1800" dirty="0">
                            <a:effectLst/>
                          </a:endParaRPr>
                        </a:p>
                        <a:p>
                          <a:pPr algn="ctr">
                            <a:lnSpc>
                              <a:spcPct val="150000"/>
                            </a:lnSpc>
                          </a:pPr>
                          <a:r>
                            <a:rPr lang="en-US" sz="1800" dirty="0">
                              <a:effectLst/>
                            </a:rPr>
                            <a:t>-31.2</a:t>
                          </a:r>
                          <a:endParaRPr lang="ru-RU" sz="1800" dirty="0">
                            <a:effectLst/>
                          </a:endParaRPr>
                        </a:p>
                        <a:p>
                          <a:pPr algn="ctr">
                            <a:lnSpc>
                              <a:spcPct val="150000"/>
                            </a:lnSpc>
                          </a:pPr>
                          <a:r>
                            <a:rPr lang="en-US" sz="1800" dirty="0">
                              <a:effectLst/>
                            </a:rPr>
                            <a:t>-7.72</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dirty="0">
                              <a:effectLst/>
                            </a:rPr>
                            <a:t>26.7</a:t>
                          </a:r>
                          <a:endParaRPr lang="ru-RU" sz="1800" dirty="0">
                            <a:effectLst/>
                          </a:endParaRPr>
                        </a:p>
                        <a:p>
                          <a:pPr algn="ctr">
                            <a:lnSpc>
                              <a:spcPct val="150000"/>
                            </a:lnSpc>
                          </a:pPr>
                          <a:r>
                            <a:rPr lang="en-US" sz="1800" dirty="0">
                              <a:effectLst/>
                            </a:rPr>
                            <a:t>53.9</a:t>
                          </a:r>
                          <a:endParaRPr lang="ru-RU" sz="1800" dirty="0">
                            <a:effectLst/>
                          </a:endParaRPr>
                        </a:p>
                        <a:p>
                          <a:pPr algn="ctr">
                            <a:lnSpc>
                              <a:spcPct val="150000"/>
                            </a:lnSpc>
                          </a:pPr>
                          <a:r>
                            <a:rPr lang="en-US" sz="1800" dirty="0">
                              <a:effectLst/>
                            </a:rPr>
                            <a:t>18.3</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1331730984"/>
                      </a:ext>
                    </a:extLst>
                  </a:tr>
                  <a:tr h="237026">
                    <a:tc>
                      <a:txBody>
                        <a:bodyPr/>
                        <a:lstStyle/>
                        <a:p>
                          <a:pPr algn="ctr">
                            <a:lnSpc>
                              <a:spcPct val="150000"/>
                            </a:lnSpc>
                          </a:pPr>
                          <a14:m>
                            <m:oMath xmlns:m="http://schemas.openxmlformats.org/officeDocument/2006/math">
                              <m:sPre>
                                <m:sPrePr>
                                  <m:ctrlPr>
                                    <a:rPr lang="ru-RU" sz="1800" i="1" smtClean="0">
                                      <a:effectLst/>
                                      <a:latin typeface="Cambria Math" panose="02040503050406030204" pitchFamily="18" charset="0"/>
                                    </a:rPr>
                                  </m:ctrlPr>
                                </m:sPrePr>
                                <m:sub>
                                  <m:r>
                                    <a:rPr lang="en-US" sz="1800">
                                      <a:effectLst/>
                                      <a:latin typeface="Cambria Math" panose="02040503050406030204" pitchFamily="18" charset="0"/>
                                      <a:sym typeface="Symbol" panose="05050102010706020507" pitchFamily="18" charset="2"/>
                                    </a:rPr>
                                    <m:t></m:t>
                                  </m:r>
                                </m:sub>
                                <m:sup>
                                  <m:r>
                                    <a:rPr lang="en-US" sz="1800">
                                      <a:effectLst/>
                                      <a:latin typeface="Cambria Math" panose="02040503050406030204" pitchFamily="18" charset="0"/>
                                    </a:rPr>
                                    <m:t>24</m:t>
                                  </m:r>
                                </m:sup>
                                <m:e>
                                  <m:r>
                                    <m:rPr>
                                      <m:sty m:val="p"/>
                                    </m:rPr>
                                    <a:rPr lang="en-US" sz="1800">
                                      <a:effectLst/>
                                      <a:latin typeface="Cambria Math" panose="02040503050406030204" pitchFamily="18" charset="0"/>
                                    </a:rPr>
                                    <m:t>Mg</m:t>
                                  </m:r>
                                </m:e>
                              </m:sPre>
                            </m:oMath>
                          </a14:m>
                          <a:r>
                            <a:rPr lang="en-US" sz="1800">
                              <a:effectLst/>
                            </a:rPr>
                            <a:t>    1s</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-12.57</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dirty="0">
                              <a:effectLst/>
                            </a:rPr>
                            <a:t>33.4</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920286529"/>
                      </a:ext>
                    </a:extLst>
                  </a:tr>
                </a:tbl>
              </a:graphicData>
            </a:graphic>
          </p:graphicFrame>
        </mc:Choice>
        <mc:Fallback xmlns="">
          <p:graphicFrame>
            <p:nvGraphicFramePr>
              <p:cNvPr id="11" name="Таблица 10">
                <a:extLst>
                  <a:ext uri="{FF2B5EF4-FFF2-40B4-BE49-F238E27FC236}">
                    <a16:creationId xmlns:a16="http://schemas.microsoft.com/office/drawing/2014/main" id="{A2AABEFD-F365-049B-71C0-401514B62594}"/>
                  </a:ext>
                </a:extLst>
              </p:cNvPr>
              <p:cNvGraphicFramePr>
                <a:graphicFrameLocks noGrp="1"/>
              </p:cNvGraphicFramePr>
              <p:nvPr>
                <p:extLst>
                  <p:ext uri="{D42A27DB-BD31-4B8C-83A1-F6EECF244321}">
                    <p14:modId xmlns:p14="http://schemas.microsoft.com/office/powerpoint/2010/main" val="3533678851"/>
                  </p:ext>
                </p:extLst>
              </p:nvPr>
            </p:nvGraphicFramePr>
            <p:xfrm>
              <a:off x="7344023" y="1476603"/>
              <a:ext cx="3735138" cy="4973347"/>
            </p:xfrm>
            <a:graphic>
              <a:graphicData uri="http://schemas.openxmlformats.org/drawingml/2006/table">
                <a:tbl>
                  <a:tblPr firstRow="1" firstCol="1" bandRow="1">
                    <a:tableStyleId>{5C22544A-7EE6-4342-B048-85BDC9FD1C3A}</a:tableStyleId>
                  </a:tblPr>
                  <a:tblGrid>
                    <a:gridCol w="1211860">
                      <a:extLst>
                        <a:ext uri="{9D8B030D-6E8A-4147-A177-3AD203B41FA5}">
                          <a16:colId xmlns:a16="http://schemas.microsoft.com/office/drawing/2014/main" val="515376105"/>
                        </a:ext>
                      </a:extLst>
                    </a:gridCol>
                    <a:gridCol w="1308782">
                      <a:extLst>
                        <a:ext uri="{9D8B030D-6E8A-4147-A177-3AD203B41FA5}">
                          <a16:colId xmlns:a16="http://schemas.microsoft.com/office/drawing/2014/main" val="3258264426"/>
                        </a:ext>
                      </a:extLst>
                    </a:gridCol>
                    <a:gridCol w="1214496">
                      <a:extLst>
                        <a:ext uri="{9D8B030D-6E8A-4147-A177-3AD203B41FA5}">
                          <a16:colId xmlns:a16="http://schemas.microsoft.com/office/drawing/2014/main" val="3953369419"/>
                        </a:ext>
                      </a:extLst>
                    </a:gridCol>
                  </a:tblGrid>
                  <a:tr h="504597">
                    <a:tc>
                      <a:txBody>
                        <a:bodyPr/>
                        <a:lstStyle/>
                        <a:p>
                          <a:pPr algn="ctr">
                            <a:lnSpc>
                              <a:spcPct val="150000"/>
                            </a:lnSpc>
                          </a:pP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endParaRPr lang="ru-RU"/>
                        </a:p>
                      </a:txBody>
                      <a:tcPr marL="54104" marR="54104" marT="0" marB="0">
                        <a:blipFill>
                          <a:blip r:embed="rId5"/>
                          <a:stretch>
                            <a:fillRect l="-93023" t="-1205" r="-94884" b="-902410"/>
                          </a:stretch>
                        </a:blipFill>
                      </a:tcPr>
                    </a:tc>
                    <a:tc>
                      <a:txBody>
                        <a:bodyPr/>
                        <a:lstStyle/>
                        <a:p>
                          <a:endParaRPr lang="ru-RU"/>
                        </a:p>
                      </a:txBody>
                      <a:tcPr marL="54104" marR="54104" marT="0" marB="0">
                        <a:blipFill>
                          <a:blip r:embed="rId5"/>
                          <a:stretch>
                            <a:fillRect l="-207500" t="-1205" r="-2000" b="-902410"/>
                          </a:stretch>
                        </a:blipFill>
                      </a:tcPr>
                    </a:tc>
                    <a:extLst>
                      <a:ext uri="{0D108BD9-81ED-4DB2-BD59-A6C34878D82A}">
                        <a16:rowId xmlns:a16="http://schemas.microsoft.com/office/drawing/2014/main" val="1451423071"/>
                      </a:ext>
                    </a:extLst>
                  </a:tr>
                  <a:tr h="773684">
                    <a:tc>
                      <a:txBody>
                        <a:bodyPr/>
                        <a:lstStyle/>
                        <a:p>
                          <a:endParaRPr lang="ru-RU"/>
                        </a:p>
                      </a:txBody>
                      <a:tcPr marL="54104" marR="54104" marT="0" marB="0">
                        <a:blipFill>
                          <a:blip r:embed="rId5"/>
                          <a:stretch>
                            <a:fillRect l="-503" t="-66142" r="-210553" b="-489764"/>
                          </a:stretch>
                        </a:blipFill>
                      </a:tcPr>
                    </a:tc>
                    <a:tc>
                      <a:txBody>
                        <a:bodyPr/>
                        <a:lstStyle/>
                        <a:p>
                          <a:pPr algn="ctr">
                            <a:lnSpc>
                              <a:spcPct val="150000"/>
                            </a:lnSpc>
                          </a:pPr>
                          <a:r>
                            <a:rPr lang="en-US" sz="1800" dirty="0">
                              <a:effectLst/>
                            </a:rPr>
                            <a:t>-10.7</a:t>
                          </a:r>
                          <a:endParaRPr lang="ru-RU" sz="1800" dirty="0">
                            <a:effectLst/>
                          </a:endParaRPr>
                        </a:p>
                        <a:p>
                          <a:pPr algn="ctr">
                            <a:lnSpc>
                              <a:spcPct val="150000"/>
                            </a:lnSpc>
                          </a:pPr>
                          <a:r>
                            <a:rPr lang="en-US" sz="1800" dirty="0">
                              <a:effectLst/>
                            </a:rPr>
                            <a:t>-8.75</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14.5</a:t>
                          </a:r>
                          <a:endParaRPr lang="ru-RU" sz="1800">
                            <a:effectLst/>
                          </a:endParaRPr>
                        </a:p>
                        <a:p>
                          <a:pPr algn="ctr">
                            <a:lnSpc>
                              <a:spcPct val="150000"/>
                            </a:lnSpc>
                          </a:pPr>
                          <a:r>
                            <a:rPr lang="en-US" sz="1800">
                              <a:effectLst/>
                            </a:rPr>
                            <a:t>29.9</a:t>
                          </a:r>
                          <a:endParaRPr lang="ru-RU" sz="180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2998354534"/>
                      </a:ext>
                    </a:extLst>
                  </a:tr>
                  <a:tr h="773684">
                    <a:tc>
                      <a:txBody>
                        <a:bodyPr/>
                        <a:lstStyle/>
                        <a:p>
                          <a:endParaRPr lang="ru-RU"/>
                        </a:p>
                      </a:txBody>
                      <a:tcPr marL="54104" marR="54104" marT="0" marB="0">
                        <a:blipFill>
                          <a:blip r:embed="rId5"/>
                          <a:stretch>
                            <a:fillRect l="-503" t="-166142" r="-210553" b="-389764"/>
                          </a:stretch>
                        </a:blipFill>
                      </a:tcPr>
                    </a:tc>
                    <a:tc>
                      <a:txBody>
                        <a:bodyPr/>
                        <a:lstStyle/>
                        <a:p>
                          <a:pPr algn="ctr">
                            <a:lnSpc>
                              <a:spcPct val="150000"/>
                            </a:lnSpc>
                          </a:pPr>
                          <a:r>
                            <a:rPr lang="en-US" sz="1800">
                              <a:effectLst/>
                            </a:rPr>
                            <a:t>-24.5</a:t>
                          </a:r>
                          <a:endParaRPr lang="ru-RU" sz="1800">
                            <a:effectLst/>
                          </a:endParaRPr>
                        </a:p>
                        <a:p>
                          <a:pPr algn="ctr">
                            <a:lnSpc>
                              <a:spcPct val="150000"/>
                            </a:lnSpc>
                          </a:pPr>
                          <a:r>
                            <a:rPr lang="en-US" sz="1800">
                              <a:effectLst/>
                            </a:rPr>
                            <a:t>-22.9</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22.8</a:t>
                          </a:r>
                          <a:endParaRPr lang="ru-RU" sz="1800">
                            <a:effectLst/>
                          </a:endParaRPr>
                        </a:p>
                        <a:p>
                          <a:pPr algn="ctr">
                            <a:lnSpc>
                              <a:spcPct val="150000"/>
                            </a:lnSpc>
                          </a:pPr>
                          <a:r>
                            <a:rPr lang="en-US" sz="1800">
                              <a:effectLst/>
                            </a:rPr>
                            <a:t>46.1</a:t>
                          </a:r>
                          <a:endParaRPr lang="ru-RU" sz="180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2717967932"/>
                      </a:ext>
                    </a:extLst>
                  </a:tr>
                  <a:tr h="1185164">
                    <a:tc>
                      <a:txBody>
                        <a:bodyPr/>
                        <a:lstStyle/>
                        <a:p>
                          <a:endParaRPr lang="ru-RU"/>
                        </a:p>
                      </a:txBody>
                      <a:tcPr marL="54104" marR="54104" marT="0" marB="0">
                        <a:blipFill>
                          <a:blip r:embed="rId5"/>
                          <a:stretch>
                            <a:fillRect l="-503" t="-173333" r="-210553" b="-153846"/>
                          </a:stretch>
                        </a:blipFill>
                      </a:tcPr>
                    </a:tc>
                    <a:tc>
                      <a:txBody>
                        <a:bodyPr/>
                        <a:lstStyle/>
                        <a:p>
                          <a:pPr algn="ctr">
                            <a:lnSpc>
                              <a:spcPct val="150000"/>
                            </a:lnSpc>
                          </a:pPr>
                          <a:r>
                            <a:rPr lang="en-US" sz="1800">
                              <a:effectLst/>
                            </a:rPr>
                            <a:t>-5</a:t>
                          </a:r>
                          <a:endParaRPr lang="ru-RU" sz="1800">
                            <a:effectLst/>
                          </a:endParaRPr>
                        </a:p>
                        <a:p>
                          <a:pPr algn="ctr">
                            <a:lnSpc>
                              <a:spcPct val="150000"/>
                            </a:lnSpc>
                          </a:pPr>
                          <a:r>
                            <a:rPr lang="ru-RU" sz="1800">
                              <a:effectLst/>
                            </a:rPr>
                            <a:t>-6</a:t>
                          </a:r>
                        </a:p>
                        <a:p>
                          <a:pPr algn="ctr">
                            <a:lnSpc>
                              <a:spcPct val="150000"/>
                            </a:lnSpc>
                          </a:pPr>
                          <a:r>
                            <a:rPr lang="en-US" sz="1800">
                              <a:effectLst/>
                            </a:rPr>
                            <a:t>-9.71 </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a:effectLst/>
                            </a:rPr>
                            <a:t>16</a:t>
                          </a:r>
                          <a:endParaRPr lang="ru-RU" sz="1800">
                            <a:effectLst/>
                          </a:endParaRPr>
                        </a:p>
                        <a:p>
                          <a:pPr algn="ctr">
                            <a:lnSpc>
                              <a:spcPct val="150000"/>
                            </a:lnSpc>
                          </a:pPr>
                          <a:r>
                            <a:rPr lang="ru-RU" sz="1800">
                              <a:effectLst/>
                            </a:rPr>
                            <a:t>32</a:t>
                          </a:r>
                        </a:p>
                        <a:p>
                          <a:pPr algn="ctr">
                            <a:lnSpc>
                              <a:spcPct val="150000"/>
                            </a:lnSpc>
                          </a:pPr>
                          <a:r>
                            <a:rPr lang="en-US" sz="1800">
                              <a:effectLst/>
                            </a:rPr>
                            <a:t>35</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2426067017"/>
                      </a:ext>
                    </a:extLst>
                  </a:tr>
                  <a:tr h="1276795">
                    <a:tc>
                      <a:txBody>
                        <a:bodyPr/>
                        <a:lstStyle/>
                        <a:p>
                          <a:endParaRPr lang="ru-RU"/>
                        </a:p>
                      </a:txBody>
                      <a:tcPr marL="54104" marR="54104" marT="0" marB="0">
                        <a:blipFill>
                          <a:blip r:embed="rId5"/>
                          <a:stretch>
                            <a:fillRect l="-503" t="-253810" r="-210553" b="-42857"/>
                          </a:stretch>
                        </a:blipFill>
                      </a:tcPr>
                    </a:tc>
                    <a:tc>
                      <a:txBody>
                        <a:bodyPr/>
                        <a:lstStyle/>
                        <a:p>
                          <a:pPr algn="ctr">
                            <a:lnSpc>
                              <a:spcPct val="150000"/>
                            </a:lnSpc>
                          </a:pPr>
                          <a:r>
                            <a:rPr lang="en-US" sz="1800" dirty="0">
                              <a:effectLst/>
                            </a:rPr>
                            <a:t>-32.6</a:t>
                          </a:r>
                          <a:endParaRPr lang="ru-RU" sz="1800" dirty="0">
                            <a:effectLst/>
                          </a:endParaRPr>
                        </a:p>
                        <a:p>
                          <a:pPr algn="ctr">
                            <a:lnSpc>
                              <a:spcPct val="150000"/>
                            </a:lnSpc>
                          </a:pPr>
                          <a:r>
                            <a:rPr lang="en-US" sz="1800" dirty="0">
                              <a:effectLst/>
                            </a:rPr>
                            <a:t>-31.2</a:t>
                          </a:r>
                          <a:endParaRPr lang="ru-RU" sz="1800" dirty="0">
                            <a:effectLst/>
                          </a:endParaRPr>
                        </a:p>
                        <a:p>
                          <a:pPr algn="ctr">
                            <a:lnSpc>
                              <a:spcPct val="150000"/>
                            </a:lnSpc>
                          </a:pPr>
                          <a:r>
                            <a:rPr lang="en-US" sz="1800" dirty="0">
                              <a:effectLst/>
                            </a:rPr>
                            <a:t>-7.72</a:t>
                          </a:r>
                          <a:endParaRPr lang="ru-RU" sz="1800" dirty="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dirty="0">
                              <a:effectLst/>
                            </a:rPr>
                            <a:t>26.7</a:t>
                          </a:r>
                          <a:endParaRPr lang="ru-RU" sz="1800" dirty="0">
                            <a:effectLst/>
                          </a:endParaRPr>
                        </a:p>
                        <a:p>
                          <a:pPr algn="ctr">
                            <a:lnSpc>
                              <a:spcPct val="150000"/>
                            </a:lnSpc>
                          </a:pPr>
                          <a:r>
                            <a:rPr lang="en-US" sz="1800" dirty="0">
                              <a:effectLst/>
                            </a:rPr>
                            <a:t>53.9</a:t>
                          </a:r>
                          <a:endParaRPr lang="ru-RU" sz="1800" dirty="0">
                            <a:effectLst/>
                          </a:endParaRPr>
                        </a:p>
                        <a:p>
                          <a:pPr algn="ctr">
                            <a:lnSpc>
                              <a:spcPct val="150000"/>
                            </a:lnSpc>
                          </a:pPr>
                          <a:r>
                            <a:rPr lang="en-US" sz="1800" dirty="0">
                              <a:effectLst/>
                            </a:rPr>
                            <a:t>18.3</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1331730984"/>
                      </a:ext>
                    </a:extLst>
                  </a:tr>
                  <a:tr h="459423">
                    <a:tc>
                      <a:txBody>
                        <a:bodyPr/>
                        <a:lstStyle/>
                        <a:p>
                          <a:endParaRPr lang="ru-RU"/>
                        </a:p>
                      </a:txBody>
                      <a:tcPr marL="54104" marR="54104" marT="0" marB="0">
                        <a:blipFill>
                          <a:blip r:embed="rId5"/>
                          <a:stretch>
                            <a:fillRect l="-503" t="-990667" r="-210553" b="-20000"/>
                          </a:stretch>
                        </a:blipFill>
                      </a:tcPr>
                    </a:tc>
                    <a:tc>
                      <a:txBody>
                        <a:bodyPr/>
                        <a:lstStyle/>
                        <a:p>
                          <a:pPr algn="ctr">
                            <a:lnSpc>
                              <a:spcPct val="150000"/>
                            </a:lnSpc>
                          </a:pPr>
                          <a:r>
                            <a:rPr lang="en-US" sz="1800">
                              <a:effectLst/>
                            </a:rPr>
                            <a:t>-12.57</a:t>
                          </a:r>
                          <a:endParaRPr lang="ru-RU" sz="1800">
                            <a:solidFill>
                              <a:srgbClr val="000000"/>
                            </a:solidFill>
                            <a:effectLst/>
                            <a:latin typeface="Times New Roman" panose="02020603050405020304" pitchFamily="18" charset="0"/>
                            <a:ea typeface="AR PL UMing HK"/>
                          </a:endParaRPr>
                        </a:p>
                      </a:txBody>
                      <a:tcPr marL="54104" marR="54104" marT="0" marB="0"/>
                    </a:tc>
                    <a:tc>
                      <a:txBody>
                        <a:bodyPr/>
                        <a:lstStyle/>
                        <a:p>
                          <a:pPr algn="ctr">
                            <a:lnSpc>
                              <a:spcPct val="150000"/>
                            </a:lnSpc>
                          </a:pPr>
                          <a:r>
                            <a:rPr lang="en-US" sz="1800" dirty="0">
                              <a:effectLst/>
                            </a:rPr>
                            <a:t>33.4</a:t>
                          </a:r>
                          <a:endParaRPr lang="ru-RU" sz="1800" dirty="0">
                            <a:solidFill>
                              <a:srgbClr val="000000"/>
                            </a:solidFill>
                            <a:effectLst/>
                            <a:latin typeface="Times New Roman" panose="02020603050405020304" pitchFamily="18" charset="0"/>
                            <a:ea typeface="AR PL UMing HK"/>
                          </a:endParaRPr>
                        </a:p>
                      </a:txBody>
                      <a:tcPr marL="54104" marR="54104" marT="0" marB="0"/>
                    </a:tc>
                    <a:extLst>
                      <a:ext uri="{0D108BD9-81ED-4DB2-BD59-A6C34878D82A}">
                        <a16:rowId xmlns:a16="http://schemas.microsoft.com/office/drawing/2014/main" val="920286529"/>
                      </a:ext>
                    </a:extLst>
                  </a:tr>
                </a:tbl>
              </a:graphicData>
            </a:graphic>
          </p:graphicFrame>
        </mc:Fallback>
      </mc:AlternateContent>
    </p:spTree>
    <p:extLst>
      <p:ext uri="{BB962C8B-B14F-4D97-AF65-F5344CB8AC3E}">
        <p14:creationId xmlns:p14="http://schemas.microsoft.com/office/powerpoint/2010/main" val="122471865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FF"/>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FF"/>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FF"/>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FF"/>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3330</TotalTime>
  <Words>5605</Words>
  <Application>Microsoft Office PowerPoint</Application>
  <PresentationFormat>Широкоэкранный</PresentationFormat>
  <Paragraphs>417</Paragraphs>
  <Slides>58</Slides>
  <Notes>0</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2</vt:i4>
      </vt:variant>
      <vt:variant>
        <vt:lpstr>Внедренные серверы OLE</vt:lpstr>
      </vt:variant>
      <vt:variant>
        <vt:i4>1</vt:i4>
      </vt:variant>
      <vt:variant>
        <vt:lpstr>Заголовки слайдов</vt:lpstr>
      </vt:variant>
      <vt:variant>
        <vt:i4>58</vt:i4>
      </vt:variant>
    </vt:vector>
  </HeadingPairs>
  <TitlesOfParts>
    <vt:vector size="71" baseType="lpstr">
      <vt:lpstr>Arial</vt:lpstr>
      <vt:lpstr>Calibri</vt:lpstr>
      <vt:lpstr>Cambria Math</vt:lpstr>
      <vt:lpstr>MathematicalPi-One</vt:lpstr>
      <vt:lpstr>Roboto</vt:lpstr>
      <vt:lpstr>Swis721 BlkEx BT</vt:lpstr>
      <vt:lpstr>Symbol</vt:lpstr>
      <vt:lpstr>Times New Roman</vt:lpstr>
      <vt:lpstr>Universal-GreekwithMathPi</vt:lpstr>
      <vt:lpstr>Wingdings</vt:lpstr>
      <vt:lpstr>Blank Presentation</vt:lpstr>
      <vt:lpstr>1_Blank Presentation</vt:lpstr>
      <vt:lpstr>Equation</vt:lpstr>
      <vt:lpstr>   Status of the SCAN-3  at the Nuclotron internal targets   “Creation of a precision magnetic spectrometer SCAN-3  and research  of non nucleon degrees of freedom in nuclei,  nucleon correlations and nuclear fragmentation”   Dryablov Dmitry, ISHEPP XXVI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JINR measurement performed the search for back-to-back  π p pairs related to the η-mesic bound states in d + 12C →π + p + X process [S. V. Afanasiev et al., Nucl. Phys. B (Proc. Suppl.) 219-220, 255–258 (2011).].</vt:lpstr>
      <vt:lpstr>Презентация PowerPoint</vt:lpstr>
      <vt:lpstr>Презентация PowerPoint</vt:lpstr>
      <vt:lpstr>Презентация PowerPoint</vt:lpstr>
      <vt:lpstr>Презентация PowerPoint</vt:lpstr>
      <vt:lpstr>Презентация PowerPoint</vt:lpstr>
      <vt:lpstr>Estimates of the effect yield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SP-46 is installed &amp; tested in the M-arm of SCAN-3</vt:lpstr>
      <vt:lpstr>Презентация PowerPoint</vt:lpstr>
      <vt:lpstr>Презентация PowerPoint</vt:lpstr>
      <vt:lpstr>Презентация PowerPoint</vt:lpstr>
      <vt:lpstr> We have concluded an agreement with the group, which develops, produces (in LHEP) and tests coordinate straw detectors   In particular, their detectors are used in the NA-64 experiment.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attention!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K. Tsushima  Nuclear Physics A670 (2000) 198c-201 c , “Study o f , , ' and D--mesic nuclei” </vt:lpstr>
      <vt:lpstr>Презентация PowerPoint</vt:lpstr>
      <vt:lpstr>Презентация PowerPoint</vt:lpstr>
      <vt:lpstr>Презентация PowerPoint</vt:lpstr>
      <vt:lpstr>Презентация PowerPoint</vt:lpstr>
      <vt:lpstr>Test Setup  “MARUSIA”-area</vt:lpstr>
      <vt:lpstr>Energy deposition in layers</vt:lpstr>
      <vt:lpstr>Презентация PowerPoint</vt:lpstr>
      <vt:lpstr>Презентация PowerPoint</vt:lpstr>
      <vt:lpstr>Estimates of the effect yield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Three-arm spectrometer SCAN3  at the Nuclotron internal target   “Creation of a precision magnetic spectrometer SCAN-3 and research  of non nucleon degrees of freedom in nuclei, nucleon correlations and nuclear fragmentation”   Dryablov Dmitry, ISHEPP XXV</dc:title>
  <dc:creator>Dmitry Dryablov</dc:creator>
  <cp:lastModifiedBy>Dmitry Dryablov</cp:lastModifiedBy>
  <cp:revision>24</cp:revision>
  <dcterms:created xsi:type="dcterms:W3CDTF">2023-09-17T18:48:19Z</dcterms:created>
  <dcterms:modified xsi:type="dcterms:W3CDTF">2025-09-19T13:10:04Z</dcterms:modified>
</cp:coreProperties>
</file>