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17" r:id="rId2"/>
    <p:sldId id="431" r:id="rId3"/>
    <p:sldId id="395" r:id="rId4"/>
    <p:sldId id="416" r:id="rId5"/>
    <p:sldId id="408" r:id="rId6"/>
    <p:sldId id="364" r:id="rId7"/>
    <p:sldId id="380" r:id="rId8"/>
    <p:sldId id="390" r:id="rId9"/>
    <p:sldId id="440" r:id="rId10"/>
    <p:sldId id="441" r:id="rId11"/>
    <p:sldId id="425" r:id="rId12"/>
    <p:sldId id="432" r:id="rId13"/>
    <p:sldId id="433" r:id="rId14"/>
    <p:sldId id="426" r:id="rId15"/>
    <p:sldId id="427" r:id="rId16"/>
    <p:sldId id="428" r:id="rId17"/>
    <p:sldId id="434" r:id="rId18"/>
    <p:sldId id="436" r:id="rId19"/>
    <p:sldId id="391" r:id="rId20"/>
    <p:sldId id="296" r:id="rId21"/>
    <p:sldId id="446" r:id="rId22"/>
    <p:sldId id="435" r:id="rId23"/>
    <p:sldId id="437" r:id="rId24"/>
    <p:sldId id="420" r:id="rId25"/>
    <p:sldId id="421" r:id="rId26"/>
    <p:sldId id="333" r:id="rId27"/>
    <p:sldId id="422" r:id="rId28"/>
    <p:sldId id="438" r:id="rId29"/>
    <p:sldId id="445" r:id="rId30"/>
    <p:sldId id="447" r:id="rId31"/>
    <p:sldId id="42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FFF"/>
    <a:srgbClr val="FF1A28"/>
    <a:srgbClr val="E2C5FF"/>
    <a:srgbClr val="F9FFAD"/>
    <a:srgbClr val="AA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4" autoAdjust="0"/>
    <p:restoredTop sz="98249" autoAdjust="0"/>
  </p:normalViewPr>
  <p:slideViewPr>
    <p:cSldViewPr>
      <p:cViewPr>
        <p:scale>
          <a:sx n="100" d="100"/>
          <a:sy n="100" d="100"/>
        </p:scale>
        <p:origin x="-400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2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CAF62-70D9-4A80-82E6-98181A45D84D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DAD605E-689A-4F90-88C0-B353479D87F4}">
      <dgm:prSet custT="1"/>
      <dgm:spPr/>
      <dgm:t>
        <a:bodyPr/>
        <a:lstStyle/>
        <a:p>
          <a:r>
            <a:rPr lang="ru-RU" sz="1400" b="1" dirty="0" smtClean="0"/>
            <a:t>Физические генераторы случайных чисел</a:t>
          </a:r>
          <a:endParaRPr lang="ru-RU" sz="1400" b="1" dirty="0"/>
        </a:p>
      </dgm:t>
    </dgm:pt>
    <dgm:pt modelId="{55C14AE0-F53B-46AB-A477-101568FBD440}" type="parTrans" cxnId="{E6E55EC4-CB26-4282-83E1-D948F3711730}">
      <dgm:prSet/>
      <dgm:spPr/>
      <dgm:t>
        <a:bodyPr/>
        <a:lstStyle/>
        <a:p>
          <a:endParaRPr lang="ru-RU"/>
        </a:p>
      </dgm:t>
    </dgm:pt>
    <dgm:pt modelId="{1A941A12-D552-48DF-A39F-97A12D06820C}" type="sibTrans" cxnId="{E6E55EC4-CB26-4282-83E1-D948F3711730}">
      <dgm:prSet/>
      <dgm:spPr/>
      <dgm:t>
        <a:bodyPr/>
        <a:lstStyle/>
        <a:p>
          <a:endParaRPr lang="ru-RU"/>
        </a:p>
      </dgm:t>
    </dgm:pt>
    <dgm:pt modelId="{2517421E-7A37-4DAE-B978-FDAC4A59C13C}">
      <dgm:prSet custT="1"/>
      <dgm:spPr/>
      <dgm:t>
        <a:bodyPr/>
        <a:lstStyle/>
        <a:p>
          <a:r>
            <a:rPr lang="ru-RU" sz="1400" b="1" dirty="0" smtClean="0"/>
            <a:t>Моделирование детекторов</a:t>
          </a:r>
          <a:endParaRPr lang="ru-RU" sz="1400" dirty="0"/>
        </a:p>
      </dgm:t>
    </dgm:pt>
    <dgm:pt modelId="{052B45A6-EE69-4914-8604-B4D72B264167}" type="parTrans" cxnId="{5A562C63-AF0C-4600-AB4C-598BD415C493}">
      <dgm:prSet/>
      <dgm:spPr/>
      <dgm:t>
        <a:bodyPr/>
        <a:lstStyle/>
        <a:p>
          <a:endParaRPr lang="ru-RU"/>
        </a:p>
      </dgm:t>
    </dgm:pt>
    <dgm:pt modelId="{B15A5B58-F4C8-425C-BFC6-CE61C5EC6AF1}" type="sibTrans" cxnId="{5A562C63-AF0C-4600-AB4C-598BD415C493}">
      <dgm:prSet/>
      <dgm:spPr/>
      <dgm:t>
        <a:bodyPr/>
        <a:lstStyle/>
        <a:p>
          <a:endParaRPr lang="ru-RU"/>
        </a:p>
      </dgm:t>
    </dgm:pt>
    <dgm:pt modelId="{F46C83E1-D4AF-442C-B6C6-E289D33D01C7}">
      <dgm:prSet custT="1"/>
      <dgm:spPr/>
      <dgm:t>
        <a:bodyPr/>
        <a:lstStyle/>
        <a:p>
          <a:r>
            <a:rPr lang="ru-RU" sz="1400" b="1" dirty="0" smtClean="0"/>
            <a:t>Программный триггер и реконструкция событий</a:t>
          </a:r>
          <a:endParaRPr lang="ru-RU" sz="1400" dirty="0"/>
        </a:p>
      </dgm:t>
    </dgm:pt>
    <dgm:pt modelId="{9ABA1B52-36F4-4887-84B2-DD79359860B3}" type="parTrans" cxnId="{AC139A2B-DF43-4FD8-B8CC-C15876FD6510}">
      <dgm:prSet/>
      <dgm:spPr/>
      <dgm:t>
        <a:bodyPr/>
        <a:lstStyle/>
        <a:p>
          <a:endParaRPr lang="ru-RU"/>
        </a:p>
      </dgm:t>
    </dgm:pt>
    <dgm:pt modelId="{A7DFB5EF-8DCC-41D9-9D1C-31E2061A2104}" type="sibTrans" cxnId="{AC139A2B-DF43-4FD8-B8CC-C15876FD6510}">
      <dgm:prSet/>
      <dgm:spPr/>
      <dgm:t>
        <a:bodyPr/>
        <a:lstStyle/>
        <a:p>
          <a:endParaRPr lang="ru-RU"/>
        </a:p>
      </dgm:t>
    </dgm:pt>
    <dgm:pt modelId="{123075D9-07CA-410A-A6A2-EC4B444E9534}">
      <dgm:prSet custT="1"/>
      <dgm:spPr/>
      <dgm:t>
        <a:bodyPr/>
        <a:lstStyle/>
        <a:p>
          <a:r>
            <a:rPr lang="ru-RU" sz="1400" b="1" dirty="0" smtClean="0"/>
            <a:t>Машинное обучение</a:t>
          </a:r>
          <a:endParaRPr lang="ru-RU" sz="1400" dirty="0"/>
        </a:p>
      </dgm:t>
    </dgm:pt>
    <dgm:pt modelId="{D6641EB6-108C-404C-9AA2-C5919B04EBDA}" type="parTrans" cxnId="{A8021143-A44C-4E96-AF41-517811D0A12D}">
      <dgm:prSet/>
      <dgm:spPr/>
      <dgm:t>
        <a:bodyPr/>
        <a:lstStyle/>
        <a:p>
          <a:endParaRPr lang="ru-RU"/>
        </a:p>
      </dgm:t>
    </dgm:pt>
    <dgm:pt modelId="{2861D2EF-058B-4708-939D-F74DD61855DE}" type="sibTrans" cxnId="{A8021143-A44C-4E96-AF41-517811D0A12D}">
      <dgm:prSet/>
      <dgm:spPr/>
      <dgm:t>
        <a:bodyPr/>
        <a:lstStyle/>
        <a:p>
          <a:endParaRPr lang="ru-RU"/>
        </a:p>
      </dgm:t>
    </dgm:pt>
    <dgm:pt modelId="{30CE801B-DF73-4BD2-8D1C-4B8E9BD7D0B8}">
      <dgm:prSet custT="1"/>
      <dgm:spPr/>
      <dgm:t>
        <a:bodyPr/>
        <a:lstStyle/>
        <a:p>
          <a:r>
            <a:rPr lang="ru-RU" sz="1200" b="1" dirty="0" smtClean="0"/>
            <a:t>Оборудование и распределенный </a:t>
          </a:r>
          <a:r>
            <a:rPr lang="ru-RU" sz="1200" b="1" dirty="0" err="1" smtClean="0"/>
            <a:t>компьютинг</a:t>
          </a:r>
          <a:endParaRPr lang="ru-RU" sz="1200" dirty="0"/>
        </a:p>
      </dgm:t>
    </dgm:pt>
    <dgm:pt modelId="{5B28AEC5-FC2F-4E1E-8F2B-2C692CE549BC}" type="parTrans" cxnId="{3E8ACA72-D09A-4F62-BE2A-0E444BD92EA7}">
      <dgm:prSet/>
      <dgm:spPr/>
      <dgm:t>
        <a:bodyPr/>
        <a:lstStyle/>
        <a:p>
          <a:endParaRPr lang="ru-RU"/>
        </a:p>
      </dgm:t>
    </dgm:pt>
    <dgm:pt modelId="{41E04F75-C8DD-460D-8C0D-00C7CBAAE0E8}" type="sibTrans" cxnId="{3E8ACA72-D09A-4F62-BE2A-0E444BD92EA7}">
      <dgm:prSet/>
      <dgm:spPr/>
      <dgm:t>
        <a:bodyPr/>
        <a:lstStyle/>
        <a:p>
          <a:endParaRPr lang="ru-RU"/>
        </a:p>
      </dgm:t>
    </dgm:pt>
    <dgm:pt modelId="{27659E6D-6D0E-41CA-9721-C8715C691E83}">
      <dgm:prSet custT="1"/>
      <dgm:spPr/>
      <dgm:t>
        <a:bodyPr/>
        <a:lstStyle/>
        <a:p>
          <a:r>
            <a:rPr lang="ru-RU" sz="1200" b="1" dirty="0" smtClean="0"/>
            <a:t>Информационная безопасность</a:t>
          </a:r>
          <a:endParaRPr lang="ru-RU" sz="1200" dirty="0"/>
        </a:p>
      </dgm:t>
    </dgm:pt>
    <dgm:pt modelId="{555085F7-DF72-4C6B-9B56-C6C2392AE23B}" type="parTrans" cxnId="{8F2CE507-A975-4AA0-A076-7AE5E009E298}">
      <dgm:prSet/>
      <dgm:spPr/>
      <dgm:t>
        <a:bodyPr/>
        <a:lstStyle/>
        <a:p>
          <a:endParaRPr lang="ru-RU"/>
        </a:p>
      </dgm:t>
    </dgm:pt>
    <dgm:pt modelId="{24AA2F5C-27DB-44F1-8BBB-20292E2B46C5}" type="sibTrans" cxnId="{8F2CE507-A975-4AA0-A076-7AE5E009E298}">
      <dgm:prSet/>
      <dgm:spPr/>
      <dgm:t>
        <a:bodyPr/>
        <a:lstStyle/>
        <a:p>
          <a:endParaRPr lang="ru-RU"/>
        </a:p>
      </dgm:t>
    </dgm:pt>
    <dgm:pt modelId="{D3055B9C-222B-4E96-8462-B36ECA0DD085}" type="pres">
      <dgm:prSet presAssocID="{AF6CAF62-70D9-4A80-82E6-98181A45D84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55CDFD-8B7C-4944-92B7-BC93E0442E6E}" type="pres">
      <dgm:prSet presAssocID="{0DAD605E-689A-4F90-88C0-B353479D87F4}" presName="circ1" presStyleLbl="vennNode1" presStyleIdx="0" presStyleCnt="6"/>
      <dgm:spPr/>
    </dgm:pt>
    <dgm:pt modelId="{02F6A33C-2F90-489F-B0DF-C3343EC0383B}" type="pres">
      <dgm:prSet presAssocID="{0DAD605E-689A-4F90-88C0-B353479D87F4}" presName="circ1Tx" presStyleLbl="revTx" presStyleIdx="0" presStyleCnt="0" custScaleX="176251" custLinFactNeighborX="9627" custLinFactNeighborY="169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C361F-CC93-4CC1-9D91-5AEB0C09D9CA}" type="pres">
      <dgm:prSet presAssocID="{2517421E-7A37-4DAE-B978-FDAC4A59C13C}" presName="circ2" presStyleLbl="vennNode1" presStyleIdx="1" presStyleCnt="6"/>
      <dgm:spPr/>
    </dgm:pt>
    <dgm:pt modelId="{11DDBDBF-C3E4-4C52-9E12-58BDF37239F6}" type="pres">
      <dgm:prSet presAssocID="{2517421E-7A37-4DAE-B978-FDAC4A59C13C}" presName="circ2Tx" presStyleLbl="revTx" presStyleIdx="0" presStyleCnt="0" custScaleX="140817" custLinFactNeighborX="-3300" custLinFactNeighborY="176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0A310-CE66-4356-8931-B83AC6277033}" type="pres">
      <dgm:prSet presAssocID="{F46C83E1-D4AF-442C-B6C6-E289D33D01C7}" presName="circ3" presStyleLbl="vennNode1" presStyleIdx="2" presStyleCnt="6"/>
      <dgm:spPr/>
    </dgm:pt>
    <dgm:pt modelId="{EBAEB68A-F6BB-4C9D-BEC9-1D9898843A40}" type="pres">
      <dgm:prSet presAssocID="{F46C83E1-D4AF-442C-B6C6-E289D33D01C7}" presName="circ3Tx" presStyleLbl="revTx" presStyleIdx="0" presStyleCnt="0" custScaleX="110838" custLinFactNeighborX="-6703" custLinFactNeighborY="260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4D0A4-21EF-48C9-8C1B-80C1E4E10A44}" type="pres">
      <dgm:prSet presAssocID="{123075D9-07CA-410A-A6A2-EC4B444E9534}" presName="circ4" presStyleLbl="vennNode1" presStyleIdx="3" presStyleCnt="6"/>
      <dgm:spPr/>
    </dgm:pt>
    <dgm:pt modelId="{924D7CD0-5E53-4205-8570-27D2DEBCDC70}" type="pres">
      <dgm:prSet presAssocID="{123075D9-07CA-410A-A6A2-EC4B444E9534}" presName="circ4Tx" presStyleLbl="revTx" presStyleIdx="0" presStyleCnt="0" custLinFactNeighborX="-2303" custLinFactNeighborY="-27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BD2F8-04C5-4D19-A13A-3D520403623E}" type="pres">
      <dgm:prSet presAssocID="{30CE801B-DF73-4BD2-8D1C-4B8E9BD7D0B8}" presName="circ5" presStyleLbl="vennNode1" presStyleIdx="4" presStyleCnt="6" custLinFactNeighborX="-2598" custLinFactNeighborY="4594"/>
      <dgm:spPr/>
    </dgm:pt>
    <dgm:pt modelId="{B42D26D8-7D39-46E5-96C9-8795F9DE2656}" type="pres">
      <dgm:prSet presAssocID="{30CE801B-DF73-4BD2-8D1C-4B8E9BD7D0B8}" presName="circ5Tx" presStyleLbl="revTx" presStyleIdx="0" presStyleCnt="0" custScaleX="132730" custLinFactNeighborX="3446" custLinFactNeighborY="180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E8985-88E7-4FA5-AF56-0A5F83E6922B}" type="pres">
      <dgm:prSet presAssocID="{27659E6D-6D0E-41CA-9721-C8715C691E83}" presName="circ6" presStyleLbl="vennNode1" presStyleIdx="5" presStyleCnt="6"/>
      <dgm:spPr/>
    </dgm:pt>
    <dgm:pt modelId="{A07C7A3C-19A3-442E-A44B-FBA87D3B7BDB}" type="pres">
      <dgm:prSet presAssocID="{27659E6D-6D0E-41CA-9721-C8715C691E83}" presName="circ6Tx" presStyleLbl="revTx" presStyleIdx="0" presStyleCnt="0" custScaleX="129396" custLinFactNeighborX="3555" custLinFactNeighborY="264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2CE507-A975-4AA0-A076-7AE5E009E298}" srcId="{AF6CAF62-70D9-4A80-82E6-98181A45D84D}" destId="{27659E6D-6D0E-41CA-9721-C8715C691E83}" srcOrd="5" destOrd="0" parTransId="{555085F7-DF72-4C6B-9B56-C6C2392AE23B}" sibTransId="{24AA2F5C-27DB-44F1-8BBB-20292E2B46C5}"/>
    <dgm:cxn modelId="{5D949C79-0C35-C646-BB74-12D580D0E0DC}" type="presOf" srcId="{2517421E-7A37-4DAE-B978-FDAC4A59C13C}" destId="{11DDBDBF-C3E4-4C52-9E12-58BDF37239F6}" srcOrd="0" destOrd="0" presId="urn:microsoft.com/office/officeart/2005/8/layout/venn1"/>
    <dgm:cxn modelId="{8C173A73-FA1B-AF43-AF64-9BA878B1EC9C}" type="presOf" srcId="{30CE801B-DF73-4BD2-8D1C-4B8E9BD7D0B8}" destId="{B42D26D8-7D39-46E5-96C9-8795F9DE2656}" srcOrd="0" destOrd="0" presId="urn:microsoft.com/office/officeart/2005/8/layout/venn1"/>
    <dgm:cxn modelId="{C4D4D1A2-BD34-D547-9C3F-EB8792D5B2E4}" type="presOf" srcId="{0DAD605E-689A-4F90-88C0-B353479D87F4}" destId="{02F6A33C-2F90-489F-B0DF-C3343EC0383B}" srcOrd="0" destOrd="0" presId="urn:microsoft.com/office/officeart/2005/8/layout/venn1"/>
    <dgm:cxn modelId="{BAC22F83-1AC5-6B4D-BBD4-B7183943253F}" type="presOf" srcId="{123075D9-07CA-410A-A6A2-EC4B444E9534}" destId="{924D7CD0-5E53-4205-8570-27D2DEBCDC70}" srcOrd="0" destOrd="0" presId="urn:microsoft.com/office/officeart/2005/8/layout/venn1"/>
    <dgm:cxn modelId="{5A562C63-AF0C-4600-AB4C-598BD415C493}" srcId="{AF6CAF62-70D9-4A80-82E6-98181A45D84D}" destId="{2517421E-7A37-4DAE-B978-FDAC4A59C13C}" srcOrd="1" destOrd="0" parTransId="{052B45A6-EE69-4914-8604-B4D72B264167}" sibTransId="{B15A5B58-F4C8-425C-BFC6-CE61C5EC6AF1}"/>
    <dgm:cxn modelId="{3E8ACA72-D09A-4F62-BE2A-0E444BD92EA7}" srcId="{AF6CAF62-70D9-4A80-82E6-98181A45D84D}" destId="{30CE801B-DF73-4BD2-8D1C-4B8E9BD7D0B8}" srcOrd="4" destOrd="0" parTransId="{5B28AEC5-FC2F-4E1E-8F2B-2C692CE549BC}" sibTransId="{41E04F75-C8DD-460D-8C0D-00C7CBAAE0E8}"/>
    <dgm:cxn modelId="{73C4BF72-05EF-174D-B3B9-2B3270D8E18E}" type="presOf" srcId="{27659E6D-6D0E-41CA-9721-C8715C691E83}" destId="{A07C7A3C-19A3-442E-A44B-FBA87D3B7BDB}" srcOrd="0" destOrd="0" presId="urn:microsoft.com/office/officeart/2005/8/layout/venn1"/>
    <dgm:cxn modelId="{AC139A2B-DF43-4FD8-B8CC-C15876FD6510}" srcId="{AF6CAF62-70D9-4A80-82E6-98181A45D84D}" destId="{F46C83E1-D4AF-442C-B6C6-E289D33D01C7}" srcOrd="2" destOrd="0" parTransId="{9ABA1B52-36F4-4887-84B2-DD79359860B3}" sibTransId="{A7DFB5EF-8DCC-41D9-9D1C-31E2061A2104}"/>
    <dgm:cxn modelId="{E6E55EC4-CB26-4282-83E1-D948F3711730}" srcId="{AF6CAF62-70D9-4A80-82E6-98181A45D84D}" destId="{0DAD605E-689A-4F90-88C0-B353479D87F4}" srcOrd="0" destOrd="0" parTransId="{55C14AE0-F53B-46AB-A477-101568FBD440}" sibTransId="{1A941A12-D552-48DF-A39F-97A12D06820C}"/>
    <dgm:cxn modelId="{A8021143-A44C-4E96-AF41-517811D0A12D}" srcId="{AF6CAF62-70D9-4A80-82E6-98181A45D84D}" destId="{123075D9-07CA-410A-A6A2-EC4B444E9534}" srcOrd="3" destOrd="0" parTransId="{D6641EB6-108C-404C-9AA2-C5919B04EBDA}" sibTransId="{2861D2EF-058B-4708-939D-F74DD61855DE}"/>
    <dgm:cxn modelId="{8C28C6B9-A088-7841-AC81-37A8B40D9E7A}" type="presOf" srcId="{F46C83E1-D4AF-442C-B6C6-E289D33D01C7}" destId="{EBAEB68A-F6BB-4C9D-BEC9-1D9898843A40}" srcOrd="0" destOrd="0" presId="urn:microsoft.com/office/officeart/2005/8/layout/venn1"/>
    <dgm:cxn modelId="{D3727BB8-D971-5E46-80F7-D06870386603}" type="presOf" srcId="{AF6CAF62-70D9-4A80-82E6-98181A45D84D}" destId="{D3055B9C-222B-4E96-8462-B36ECA0DD085}" srcOrd="0" destOrd="0" presId="urn:microsoft.com/office/officeart/2005/8/layout/venn1"/>
    <dgm:cxn modelId="{C098DC62-6CAF-6D4E-A007-DA7D076E3527}" type="presParOf" srcId="{D3055B9C-222B-4E96-8462-B36ECA0DD085}" destId="{4F55CDFD-8B7C-4944-92B7-BC93E0442E6E}" srcOrd="0" destOrd="0" presId="urn:microsoft.com/office/officeart/2005/8/layout/venn1"/>
    <dgm:cxn modelId="{906BD6F1-1DF7-1F42-92CC-D443801BFF1D}" type="presParOf" srcId="{D3055B9C-222B-4E96-8462-B36ECA0DD085}" destId="{02F6A33C-2F90-489F-B0DF-C3343EC0383B}" srcOrd="1" destOrd="0" presId="urn:microsoft.com/office/officeart/2005/8/layout/venn1"/>
    <dgm:cxn modelId="{D787EE97-0636-3649-873C-5E81B357F5D8}" type="presParOf" srcId="{D3055B9C-222B-4E96-8462-B36ECA0DD085}" destId="{75DC361F-CC93-4CC1-9D91-5AEB0C09D9CA}" srcOrd="2" destOrd="0" presId="urn:microsoft.com/office/officeart/2005/8/layout/venn1"/>
    <dgm:cxn modelId="{A2D8FAC5-8A61-0842-AFD7-88D628262C6B}" type="presParOf" srcId="{D3055B9C-222B-4E96-8462-B36ECA0DD085}" destId="{11DDBDBF-C3E4-4C52-9E12-58BDF37239F6}" srcOrd="3" destOrd="0" presId="urn:microsoft.com/office/officeart/2005/8/layout/venn1"/>
    <dgm:cxn modelId="{CD33694A-BEC6-E642-B390-0C1EA88249E5}" type="presParOf" srcId="{D3055B9C-222B-4E96-8462-B36ECA0DD085}" destId="{8020A310-CE66-4356-8931-B83AC6277033}" srcOrd="4" destOrd="0" presId="urn:microsoft.com/office/officeart/2005/8/layout/venn1"/>
    <dgm:cxn modelId="{F0833332-9669-7F4F-A162-3BE1CE220AD2}" type="presParOf" srcId="{D3055B9C-222B-4E96-8462-B36ECA0DD085}" destId="{EBAEB68A-F6BB-4C9D-BEC9-1D9898843A40}" srcOrd="5" destOrd="0" presId="urn:microsoft.com/office/officeart/2005/8/layout/venn1"/>
    <dgm:cxn modelId="{2181C8A0-A1A9-F140-A6F6-CF024398B1C1}" type="presParOf" srcId="{D3055B9C-222B-4E96-8462-B36ECA0DD085}" destId="{AD44D0A4-21EF-48C9-8C1B-80C1E4E10A44}" srcOrd="6" destOrd="0" presId="urn:microsoft.com/office/officeart/2005/8/layout/venn1"/>
    <dgm:cxn modelId="{2A43369C-76AD-D245-9896-D1B42A4D92F2}" type="presParOf" srcId="{D3055B9C-222B-4E96-8462-B36ECA0DD085}" destId="{924D7CD0-5E53-4205-8570-27D2DEBCDC70}" srcOrd="7" destOrd="0" presId="urn:microsoft.com/office/officeart/2005/8/layout/venn1"/>
    <dgm:cxn modelId="{D86E8ADD-7806-3343-910B-9442AB713BAB}" type="presParOf" srcId="{D3055B9C-222B-4E96-8462-B36ECA0DD085}" destId="{0C3BD2F8-04C5-4D19-A13A-3D520403623E}" srcOrd="8" destOrd="0" presId="urn:microsoft.com/office/officeart/2005/8/layout/venn1"/>
    <dgm:cxn modelId="{49665328-E111-9D44-BA83-8F69CBCB8052}" type="presParOf" srcId="{D3055B9C-222B-4E96-8462-B36ECA0DD085}" destId="{B42D26D8-7D39-46E5-96C9-8795F9DE2656}" srcOrd="9" destOrd="0" presId="urn:microsoft.com/office/officeart/2005/8/layout/venn1"/>
    <dgm:cxn modelId="{F3F6345E-CC45-D641-A599-316081140734}" type="presParOf" srcId="{D3055B9C-222B-4E96-8462-B36ECA0DD085}" destId="{210E8985-88E7-4FA5-AF56-0A5F83E6922B}" srcOrd="10" destOrd="0" presId="urn:microsoft.com/office/officeart/2005/8/layout/venn1"/>
    <dgm:cxn modelId="{327520C9-FF18-B642-96D8-E5D6E394A313}" type="presParOf" srcId="{D3055B9C-222B-4E96-8462-B36ECA0DD085}" destId="{A07C7A3C-19A3-442E-A44B-FBA87D3B7BDB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AE932B-DE9A-4B87-94C6-1DAB10499D51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9664F62-D0AE-4BFF-BB05-ACE7D9AB9FC6}">
      <dgm:prSet custT="1"/>
      <dgm:spPr/>
      <dgm:t>
        <a:bodyPr/>
        <a:lstStyle/>
        <a:p>
          <a:r>
            <a:rPr lang="ru-RU" sz="1200" b="1" dirty="0" smtClean="0"/>
            <a:t>Анализ и интерпретация данных</a:t>
          </a:r>
          <a:endParaRPr lang="ru-RU" sz="1200" dirty="0"/>
        </a:p>
      </dgm:t>
    </dgm:pt>
    <dgm:pt modelId="{6A810CC2-1F93-4B5C-94E5-282B08F8F6C3}" type="parTrans" cxnId="{249DBA6F-9825-4759-9EC1-3F3B76E58B5D}">
      <dgm:prSet/>
      <dgm:spPr/>
      <dgm:t>
        <a:bodyPr/>
        <a:lstStyle/>
        <a:p>
          <a:endParaRPr lang="ru-RU"/>
        </a:p>
      </dgm:t>
    </dgm:pt>
    <dgm:pt modelId="{F640BD42-069F-4E48-AEF0-8991DAC84FE6}" type="sibTrans" cxnId="{249DBA6F-9825-4759-9EC1-3F3B76E58B5D}">
      <dgm:prSet/>
      <dgm:spPr/>
      <dgm:t>
        <a:bodyPr/>
        <a:lstStyle/>
        <a:p>
          <a:endParaRPr lang="ru-RU"/>
        </a:p>
      </dgm:t>
    </dgm:pt>
    <dgm:pt modelId="{108140E0-3714-42FD-BC17-9F239D994542}">
      <dgm:prSet custT="1"/>
      <dgm:spPr/>
      <dgm:t>
        <a:bodyPr/>
        <a:lstStyle/>
        <a:p>
          <a:r>
            <a:rPr lang="ru-RU" sz="1200" b="1" dirty="0" smtClean="0"/>
            <a:t>Организация, управление и доступ к данным</a:t>
          </a:r>
          <a:endParaRPr lang="ru-RU" sz="1200" dirty="0"/>
        </a:p>
      </dgm:t>
    </dgm:pt>
    <dgm:pt modelId="{322F7124-4300-420F-9ADC-3830F005A408}" type="parTrans" cxnId="{CD390B16-8350-4B89-8362-1ACC1B605E78}">
      <dgm:prSet/>
      <dgm:spPr/>
      <dgm:t>
        <a:bodyPr/>
        <a:lstStyle/>
        <a:p>
          <a:endParaRPr lang="ru-RU"/>
        </a:p>
      </dgm:t>
    </dgm:pt>
    <dgm:pt modelId="{6EF1A576-13E7-434B-92C0-885CA9184162}" type="sibTrans" cxnId="{CD390B16-8350-4B89-8362-1ACC1B605E78}">
      <dgm:prSet/>
      <dgm:spPr/>
      <dgm:t>
        <a:bodyPr/>
        <a:lstStyle/>
        <a:p>
          <a:endParaRPr lang="ru-RU"/>
        </a:p>
      </dgm:t>
    </dgm:pt>
    <dgm:pt modelId="{49BF3EBF-3A5C-474B-96E9-2B6586FA0668}">
      <dgm:prSet custT="1"/>
      <dgm:spPr/>
      <dgm:t>
        <a:bodyPr/>
        <a:lstStyle/>
        <a:p>
          <a:r>
            <a:rPr lang="ru-RU" sz="1200" b="1" dirty="0" smtClean="0"/>
            <a:t>Структура обработки потоков данных</a:t>
          </a:r>
          <a:r>
            <a:rPr lang="en-US" sz="1200" b="1" dirty="0" smtClean="0"/>
            <a:t> </a:t>
          </a:r>
          <a:endParaRPr lang="ru-RU" sz="1200" dirty="0"/>
        </a:p>
      </dgm:t>
    </dgm:pt>
    <dgm:pt modelId="{DDC9E777-46C6-49A8-86E8-6F8E3097B896}" type="parTrans" cxnId="{1783CF47-4210-405B-B49A-990F0BF58452}">
      <dgm:prSet/>
      <dgm:spPr/>
      <dgm:t>
        <a:bodyPr/>
        <a:lstStyle/>
        <a:p>
          <a:endParaRPr lang="ru-RU"/>
        </a:p>
      </dgm:t>
    </dgm:pt>
    <dgm:pt modelId="{B5E26832-C40B-4275-A35A-675AA0151AE9}" type="sibTrans" cxnId="{1783CF47-4210-405B-B49A-990F0BF58452}">
      <dgm:prSet/>
      <dgm:spPr/>
      <dgm:t>
        <a:bodyPr/>
        <a:lstStyle/>
        <a:p>
          <a:endParaRPr lang="ru-RU"/>
        </a:p>
      </dgm:t>
    </dgm:pt>
    <dgm:pt modelId="{29CE84EF-0D5F-45DC-A215-1D579FBC3661}">
      <dgm:prSet custT="1"/>
      <dgm:spPr/>
      <dgm:t>
        <a:bodyPr/>
        <a:lstStyle/>
        <a:p>
          <a:r>
            <a:rPr lang="ru-RU" sz="1200" b="1" dirty="0" smtClean="0"/>
            <a:t>Конфигурация эксперимента</a:t>
          </a:r>
          <a:endParaRPr lang="ru-RU" sz="1200" dirty="0"/>
        </a:p>
      </dgm:t>
    </dgm:pt>
    <dgm:pt modelId="{7AD9DFB4-A209-4836-8C7F-C561AD4A0CA1}" type="parTrans" cxnId="{9FEDD361-68E6-4394-9A31-5016F8B2B6D8}">
      <dgm:prSet/>
      <dgm:spPr/>
      <dgm:t>
        <a:bodyPr/>
        <a:lstStyle/>
        <a:p>
          <a:endParaRPr lang="ru-RU"/>
        </a:p>
      </dgm:t>
    </dgm:pt>
    <dgm:pt modelId="{74F63487-C1D0-421D-99C1-074F6F3595AF}" type="sibTrans" cxnId="{9FEDD361-68E6-4394-9A31-5016F8B2B6D8}">
      <dgm:prSet/>
      <dgm:spPr/>
      <dgm:t>
        <a:bodyPr/>
        <a:lstStyle/>
        <a:p>
          <a:endParaRPr lang="ru-RU"/>
        </a:p>
      </dgm:t>
    </dgm:pt>
    <dgm:pt modelId="{4DFE7F43-15F0-4B31-893C-56F1666511DF}">
      <dgm:prSet custT="1"/>
      <dgm:spPr/>
      <dgm:t>
        <a:bodyPr/>
        <a:lstStyle/>
        <a:p>
          <a:r>
            <a:rPr lang="ru-RU" sz="1200" b="1" dirty="0" smtClean="0"/>
            <a:t>Визуализация</a:t>
          </a:r>
          <a:endParaRPr lang="ru-RU" sz="1200" dirty="0"/>
        </a:p>
      </dgm:t>
    </dgm:pt>
    <dgm:pt modelId="{50AB535F-647E-4BF3-B8FC-7116BB516CAD}" type="parTrans" cxnId="{806F1D5B-B0C9-4CBB-AEF4-0238DDC66ABB}">
      <dgm:prSet/>
      <dgm:spPr/>
      <dgm:t>
        <a:bodyPr/>
        <a:lstStyle/>
        <a:p>
          <a:endParaRPr lang="ru-RU"/>
        </a:p>
      </dgm:t>
    </dgm:pt>
    <dgm:pt modelId="{D588D96A-592F-4883-8687-EE7301044EDB}" type="sibTrans" cxnId="{806F1D5B-B0C9-4CBB-AEF4-0238DDC66ABB}">
      <dgm:prSet/>
      <dgm:spPr/>
      <dgm:t>
        <a:bodyPr/>
        <a:lstStyle/>
        <a:p>
          <a:endParaRPr lang="ru-RU"/>
        </a:p>
      </dgm:t>
    </dgm:pt>
    <dgm:pt modelId="{FB5358F1-4B5D-4AF9-9974-AB1909B2EDF4}">
      <dgm:prSet custT="1"/>
      <dgm:spPr/>
      <dgm:t>
        <a:bodyPr/>
        <a:lstStyle/>
        <a:p>
          <a:r>
            <a:rPr lang="ru-RU" sz="1200" b="1" dirty="0" smtClean="0"/>
            <a:t>Разработка, внедрение, проверка и тестирование программного обеспечения</a:t>
          </a:r>
          <a:endParaRPr lang="ru-RU" sz="1200" dirty="0"/>
        </a:p>
      </dgm:t>
    </dgm:pt>
    <dgm:pt modelId="{34C19C4A-A475-484E-B275-0FBCED0EDB79}" type="parTrans" cxnId="{E1DB3E54-AD9C-4A5E-8DA2-8ED1BFAA3271}">
      <dgm:prSet/>
      <dgm:spPr/>
      <dgm:t>
        <a:bodyPr/>
        <a:lstStyle/>
        <a:p>
          <a:endParaRPr lang="ru-RU"/>
        </a:p>
      </dgm:t>
    </dgm:pt>
    <dgm:pt modelId="{41298C4F-3B22-4E56-88C1-781BA3A74C7D}" type="sibTrans" cxnId="{E1DB3E54-AD9C-4A5E-8DA2-8ED1BFAA3271}">
      <dgm:prSet/>
      <dgm:spPr/>
      <dgm:t>
        <a:bodyPr/>
        <a:lstStyle/>
        <a:p>
          <a:endParaRPr lang="ru-RU"/>
        </a:p>
      </dgm:t>
    </dgm:pt>
    <dgm:pt modelId="{390EB273-CBE9-43CF-8F50-75EE01ED0B5B}">
      <dgm:prSet custT="1"/>
      <dgm:spPr/>
      <dgm:t>
        <a:bodyPr/>
        <a:lstStyle/>
        <a:p>
          <a:r>
            <a:rPr lang="ru-RU" sz="1200" b="1" dirty="0" smtClean="0"/>
            <a:t>Сохранение данных и программного обеспечения</a:t>
          </a:r>
          <a:endParaRPr lang="ru-RU" sz="1200" b="1" dirty="0"/>
        </a:p>
      </dgm:t>
    </dgm:pt>
    <dgm:pt modelId="{18F63455-B8DE-4F6F-AD76-2E86CB47C087}" type="parTrans" cxnId="{5FC5639D-C6AC-41F6-BF21-E417978BDDFD}">
      <dgm:prSet/>
      <dgm:spPr/>
      <dgm:t>
        <a:bodyPr/>
        <a:lstStyle/>
        <a:p>
          <a:endParaRPr lang="ru-RU"/>
        </a:p>
      </dgm:t>
    </dgm:pt>
    <dgm:pt modelId="{C4FC836F-418F-4123-8CD5-9352930E0855}" type="sibTrans" cxnId="{5FC5639D-C6AC-41F6-BF21-E417978BDDFD}">
      <dgm:prSet/>
      <dgm:spPr/>
      <dgm:t>
        <a:bodyPr/>
        <a:lstStyle/>
        <a:p>
          <a:endParaRPr lang="ru-RU"/>
        </a:p>
      </dgm:t>
    </dgm:pt>
    <dgm:pt modelId="{AE8C5BBD-5DC7-4B13-8203-CA9E49677381}" type="pres">
      <dgm:prSet presAssocID="{C1AE932B-DE9A-4B87-94C6-1DAB10499D5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1BCEFA-AFF9-45B9-8CE6-AF03FE9A0D9D}" type="pres">
      <dgm:prSet presAssocID="{99664F62-D0AE-4BFF-BB05-ACE7D9AB9FC6}" presName="circ1" presStyleLbl="vennNode1" presStyleIdx="0" presStyleCnt="7"/>
      <dgm:spPr/>
    </dgm:pt>
    <dgm:pt modelId="{A71D748B-636E-46E9-82C5-19BECF96D786}" type="pres">
      <dgm:prSet presAssocID="{99664F62-D0AE-4BFF-BB05-ACE7D9AB9FC6}" presName="circ1Tx" presStyleLbl="revTx" presStyleIdx="0" presStyleCnt="0" custLinFactNeighborX="-4230" custLinFactNeighborY="-20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D52E3-E78C-4910-B850-39C73D1CCBCF}" type="pres">
      <dgm:prSet presAssocID="{108140E0-3714-42FD-BC17-9F239D994542}" presName="circ2" presStyleLbl="vennNode1" presStyleIdx="1" presStyleCnt="7"/>
      <dgm:spPr/>
    </dgm:pt>
    <dgm:pt modelId="{69A26981-5F2C-46B7-A02F-9964DD6E29F3}" type="pres">
      <dgm:prSet presAssocID="{108140E0-3714-42FD-BC17-9F239D994542}" presName="circ2Tx" presStyleLbl="revTx" presStyleIdx="0" presStyleCnt="0" custLinFactNeighborX="-8899" custLinFactNeighborY="-71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646BD-B409-4F9E-8F7E-6DB8A5D9E4DC}" type="pres">
      <dgm:prSet presAssocID="{49BF3EBF-3A5C-474B-96E9-2B6586FA0668}" presName="circ3" presStyleLbl="vennNode1" presStyleIdx="2" presStyleCnt="7"/>
      <dgm:spPr/>
    </dgm:pt>
    <dgm:pt modelId="{D8DA0663-9267-407F-8F7B-77C18DFF3B73}" type="pres">
      <dgm:prSet presAssocID="{49BF3EBF-3A5C-474B-96E9-2B6586FA0668}" presName="circ3Tx" presStyleLbl="revTx" presStyleIdx="0" presStyleCnt="0" custLinFactNeighborX="-8899" custLinFactNeighborY="-53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622B5-564E-4222-88CA-C3FB50020F5D}" type="pres">
      <dgm:prSet presAssocID="{29CE84EF-0D5F-45DC-A215-1D579FBC3661}" presName="circ4" presStyleLbl="vennNode1" presStyleIdx="3" presStyleCnt="7"/>
      <dgm:spPr/>
    </dgm:pt>
    <dgm:pt modelId="{9319E23B-5A8C-451C-9E36-5CDC329A4CEA}" type="pres">
      <dgm:prSet presAssocID="{29CE84EF-0D5F-45DC-A215-1D579FBC3661}" presName="circ4Tx" presStyleLbl="revTx" presStyleIdx="0" presStyleCnt="0" custLinFactNeighborX="7201" custLinFactNeighborY="-212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2F01AD-CB05-469E-8C69-C6CF3BBBF513}" type="pres">
      <dgm:prSet presAssocID="{4DFE7F43-15F0-4B31-893C-56F1666511DF}" presName="circ5" presStyleLbl="vennNode1" presStyleIdx="4" presStyleCnt="7"/>
      <dgm:spPr/>
    </dgm:pt>
    <dgm:pt modelId="{2022F437-12C2-4058-AC65-BBE0815B181E}" type="pres">
      <dgm:prSet presAssocID="{4DFE7F43-15F0-4B31-893C-56F1666511DF}" presName="circ5Tx" presStyleLbl="revTx" presStyleIdx="0" presStyleCnt="0" custLinFactNeighborX="10623" custLinFactNeighborY="-137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AFDD2-9593-4A98-9EAB-83E1D47CAD20}" type="pres">
      <dgm:prSet presAssocID="{FB5358F1-4B5D-4AF9-9974-AB1909B2EDF4}" presName="circ6" presStyleLbl="vennNode1" presStyleIdx="5" presStyleCnt="7"/>
      <dgm:spPr/>
    </dgm:pt>
    <dgm:pt modelId="{5C228733-5955-4217-91A2-72D2C8A393E5}" type="pres">
      <dgm:prSet presAssocID="{FB5358F1-4B5D-4AF9-9974-AB1909B2EDF4}" presName="circ6Tx" presStyleLbl="revTx" presStyleIdx="0" presStyleCnt="0" custLinFactNeighborX="6999" custLinFactNeighborY="20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64F87-3260-4B7F-B7CC-6CF54CEAD991}" type="pres">
      <dgm:prSet presAssocID="{390EB273-CBE9-43CF-8F50-75EE01ED0B5B}" presName="circ7" presStyleLbl="vennNode1" presStyleIdx="6" presStyleCnt="7"/>
      <dgm:spPr/>
    </dgm:pt>
    <dgm:pt modelId="{6EFE9BDF-9080-4A14-83BF-FA6382CCB3F2}" type="pres">
      <dgm:prSet presAssocID="{390EB273-CBE9-43CF-8F50-75EE01ED0B5B}" presName="circ7Tx" presStyleLbl="revTx" presStyleIdx="0" presStyleCnt="0" custLinFactNeighborX="7539" custLinFactNeighborY="-26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D5DCBD-B4EF-D743-BB04-F9AF4CD968F3}" type="presOf" srcId="{FB5358F1-4B5D-4AF9-9974-AB1909B2EDF4}" destId="{5C228733-5955-4217-91A2-72D2C8A393E5}" srcOrd="0" destOrd="0" presId="urn:microsoft.com/office/officeart/2005/8/layout/venn1"/>
    <dgm:cxn modelId="{6B48A0F7-B723-AA4B-9AD7-1A908864A68C}" type="presOf" srcId="{390EB273-CBE9-43CF-8F50-75EE01ED0B5B}" destId="{6EFE9BDF-9080-4A14-83BF-FA6382CCB3F2}" srcOrd="0" destOrd="0" presId="urn:microsoft.com/office/officeart/2005/8/layout/venn1"/>
    <dgm:cxn modelId="{11D205D7-1A07-0444-B97D-565FE1ACF542}" type="presOf" srcId="{49BF3EBF-3A5C-474B-96E9-2B6586FA0668}" destId="{D8DA0663-9267-407F-8F7B-77C18DFF3B73}" srcOrd="0" destOrd="0" presId="urn:microsoft.com/office/officeart/2005/8/layout/venn1"/>
    <dgm:cxn modelId="{CD390B16-8350-4B89-8362-1ACC1B605E78}" srcId="{C1AE932B-DE9A-4B87-94C6-1DAB10499D51}" destId="{108140E0-3714-42FD-BC17-9F239D994542}" srcOrd="1" destOrd="0" parTransId="{322F7124-4300-420F-9ADC-3830F005A408}" sibTransId="{6EF1A576-13E7-434B-92C0-885CA9184162}"/>
    <dgm:cxn modelId="{806F1D5B-B0C9-4CBB-AEF4-0238DDC66ABB}" srcId="{C1AE932B-DE9A-4B87-94C6-1DAB10499D51}" destId="{4DFE7F43-15F0-4B31-893C-56F1666511DF}" srcOrd="4" destOrd="0" parTransId="{50AB535F-647E-4BF3-B8FC-7116BB516CAD}" sibTransId="{D588D96A-592F-4883-8687-EE7301044EDB}"/>
    <dgm:cxn modelId="{98BCD6DE-521F-E148-A3EC-D623F21CC47C}" type="presOf" srcId="{C1AE932B-DE9A-4B87-94C6-1DAB10499D51}" destId="{AE8C5BBD-5DC7-4B13-8203-CA9E49677381}" srcOrd="0" destOrd="0" presId="urn:microsoft.com/office/officeart/2005/8/layout/venn1"/>
    <dgm:cxn modelId="{48D13ADE-B384-7842-86C7-87B77C8CCF0B}" type="presOf" srcId="{29CE84EF-0D5F-45DC-A215-1D579FBC3661}" destId="{9319E23B-5A8C-451C-9E36-5CDC329A4CEA}" srcOrd="0" destOrd="0" presId="urn:microsoft.com/office/officeart/2005/8/layout/venn1"/>
    <dgm:cxn modelId="{E1DB3E54-AD9C-4A5E-8DA2-8ED1BFAA3271}" srcId="{C1AE932B-DE9A-4B87-94C6-1DAB10499D51}" destId="{FB5358F1-4B5D-4AF9-9974-AB1909B2EDF4}" srcOrd="5" destOrd="0" parTransId="{34C19C4A-A475-484E-B275-0FBCED0EDB79}" sibTransId="{41298C4F-3B22-4E56-88C1-781BA3A74C7D}"/>
    <dgm:cxn modelId="{04F23D9E-5679-CD4D-AF7E-3BE8CB95518D}" type="presOf" srcId="{108140E0-3714-42FD-BC17-9F239D994542}" destId="{69A26981-5F2C-46B7-A02F-9964DD6E29F3}" srcOrd="0" destOrd="0" presId="urn:microsoft.com/office/officeart/2005/8/layout/venn1"/>
    <dgm:cxn modelId="{5FC5639D-C6AC-41F6-BF21-E417978BDDFD}" srcId="{C1AE932B-DE9A-4B87-94C6-1DAB10499D51}" destId="{390EB273-CBE9-43CF-8F50-75EE01ED0B5B}" srcOrd="6" destOrd="0" parTransId="{18F63455-B8DE-4F6F-AD76-2E86CB47C087}" sibTransId="{C4FC836F-418F-4123-8CD5-9352930E0855}"/>
    <dgm:cxn modelId="{249DBA6F-9825-4759-9EC1-3F3B76E58B5D}" srcId="{C1AE932B-DE9A-4B87-94C6-1DAB10499D51}" destId="{99664F62-D0AE-4BFF-BB05-ACE7D9AB9FC6}" srcOrd="0" destOrd="0" parTransId="{6A810CC2-1F93-4B5C-94E5-282B08F8F6C3}" sibTransId="{F640BD42-069F-4E48-AEF0-8991DAC84FE6}"/>
    <dgm:cxn modelId="{83D69A97-2ECB-7C4C-B166-8066258E2C37}" type="presOf" srcId="{99664F62-D0AE-4BFF-BB05-ACE7D9AB9FC6}" destId="{A71D748B-636E-46E9-82C5-19BECF96D786}" srcOrd="0" destOrd="0" presId="urn:microsoft.com/office/officeart/2005/8/layout/venn1"/>
    <dgm:cxn modelId="{9FEDD361-68E6-4394-9A31-5016F8B2B6D8}" srcId="{C1AE932B-DE9A-4B87-94C6-1DAB10499D51}" destId="{29CE84EF-0D5F-45DC-A215-1D579FBC3661}" srcOrd="3" destOrd="0" parTransId="{7AD9DFB4-A209-4836-8C7F-C561AD4A0CA1}" sibTransId="{74F63487-C1D0-421D-99C1-074F6F3595AF}"/>
    <dgm:cxn modelId="{505C32EF-631E-0B41-99B3-63BC02CFE8F7}" type="presOf" srcId="{4DFE7F43-15F0-4B31-893C-56F1666511DF}" destId="{2022F437-12C2-4058-AC65-BBE0815B181E}" srcOrd="0" destOrd="0" presId="urn:microsoft.com/office/officeart/2005/8/layout/venn1"/>
    <dgm:cxn modelId="{1783CF47-4210-405B-B49A-990F0BF58452}" srcId="{C1AE932B-DE9A-4B87-94C6-1DAB10499D51}" destId="{49BF3EBF-3A5C-474B-96E9-2B6586FA0668}" srcOrd="2" destOrd="0" parTransId="{DDC9E777-46C6-49A8-86E8-6F8E3097B896}" sibTransId="{B5E26832-C40B-4275-A35A-675AA0151AE9}"/>
    <dgm:cxn modelId="{378B77EA-6F89-1748-9906-45AE9B6746B6}" type="presParOf" srcId="{AE8C5BBD-5DC7-4B13-8203-CA9E49677381}" destId="{281BCEFA-AFF9-45B9-8CE6-AF03FE9A0D9D}" srcOrd="0" destOrd="0" presId="urn:microsoft.com/office/officeart/2005/8/layout/venn1"/>
    <dgm:cxn modelId="{7F5CD555-9C20-784A-B8FC-DB4C7F54D782}" type="presParOf" srcId="{AE8C5BBD-5DC7-4B13-8203-CA9E49677381}" destId="{A71D748B-636E-46E9-82C5-19BECF96D786}" srcOrd="1" destOrd="0" presId="urn:microsoft.com/office/officeart/2005/8/layout/venn1"/>
    <dgm:cxn modelId="{7FD961D9-0A57-B64F-90B6-F079D69920B2}" type="presParOf" srcId="{AE8C5BBD-5DC7-4B13-8203-CA9E49677381}" destId="{9CFD52E3-E78C-4910-B850-39C73D1CCBCF}" srcOrd="2" destOrd="0" presId="urn:microsoft.com/office/officeart/2005/8/layout/venn1"/>
    <dgm:cxn modelId="{977ABED7-DD92-A145-A65B-D5E20B8E9F2F}" type="presParOf" srcId="{AE8C5BBD-5DC7-4B13-8203-CA9E49677381}" destId="{69A26981-5F2C-46B7-A02F-9964DD6E29F3}" srcOrd="3" destOrd="0" presId="urn:microsoft.com/office/officeart/2005/8/layout/venn1"/>
    <dgm:cxn modelId="{DD75AEAE-D1F2-6840-8615-BBF85F5134F2}" type="presParOf" srcId="{AE8C5BBD-5DC7-4B13-8203-CA9E49677381}" destId="{86F646BD-B409-4F9E-8F7E-6DB8A5D9E4DC}" srcOrd="4" destOrd="0" presId="urn:microsoft.com/office/officeart/2005/8/layout/venn1"/>
    <dgm:cxn modelId="{B8A0F1DD-76C5-0740-9BBF-FF02056A0EFB}" type="presParOf" srcId="{AE8C5BBD-5DC7-4B13-8203-CA9E49677381}" destId="{D8DA0663-9267-407F-8F7B-77C18DFF3B73}" srcOrd="5" destOrd="0" presId="urn:microsoft.com/office/officeart/2005/8/layout/venn1"/>
    <dgm:cxn modelId="{A6C47ADD-1FF2-E04A-8C21-18DA750A8972}" type="presParOf" srcId="{AE8C5BBD-5DC7-4B13-8203-CA9E49677381}" destId="{64F622B5-564E-4222-88CA-C3FB50020F5D}" srcOrd="6" destOrd="0" presId="urn:microsoft.com/office/officeart/2005/8/layout/venn1"/>
    <dgm:cxn modelId="{E93E891E-A1AB-E14A-B654-0AA376233BF8}" type="presParOf" srcId="{AE8C5BBD-5DC7-4B13-8203-CA9E49677381}" destId="{9319E23B-5A8C-451C-9E36-5CDC329A4CEA}" srcOrd="7" destOrd="0" presId="urn:microsoft.com/office/officeart/2005/8/layout/venn1"/>
    <dgm:cxn modelId="{562C997C-4E07-6645-BC83-D0CA393B8C52}" type="presParOf" srcId="{AE8C5BBD-5DC7-4B13-8203-CA9E49677381}" destId="{F42F01AD-CB05-469E-8C69-C6CF3BBBF513}" srcOrd="8" destOrd="0" presId="urn:microsoft.com/office/officeart/2005/8/layout/venn1"/>
    <dgm:cxn modelId="{630A1CAB-A516-A545-A50B-FD114A118040}" type="presParOf" srcId="{AE8C5BBD-5DC7-4B13-8203-CA9E49677381}" destId="{2022F437-12C2-4058-AC65-BBE0815B181E}" srcOrd="9" destOrd="0" presId="urn:microsoft.com/office/officeart/2005/8/layout/venn1"/>
    <dgm:cxn modelId="{ABF5ED06-69AE-7442-A329-D5BB2D21DF80}" type="presParOf" srcId="{AE8C5BBD-5DC7-4B13-8203-CA9E49677381}" destId="{989AFDD2-9593-4A98-9EAB-83E1D47CAD20}" srcOrd="10" destOrd="0" presId="urn:microsoft.com/office/officeart/2005/8/layout/venn1"/>
    <dgm:cxn modelId="{4B19EA8B-3BD8-9D40-8196-A4629A7497F1}" type="presParOf" srcId="{AE8C5BBD-5DC7-4B13-8203-CA9E49677381}" destId="{5C228733-5955-4217-91A2-72D2C8A393E5}" srcOrd="11" destOrd="0" presId="urn:microsoft.com/office/officeart/2005/8/layout/venn1"/>
    <dgm:cxn modelId="{F04EBB27-4EDF-1040-8E9C-9EC880D87416}" type="presParOf" srcId="{AE8C5BBD-5DC7-4B13-8203-CA9E49677381}" destId="{8C764F87-3260-4B7F-B7CC-6CF54CEAD991}" srcOrd="12" destOrd="0" presId="urn:microsoft.com/office/officeart/2005/8/layout/venn1"/>
    <dgm:cxn modelId="{57EC0137-6D23-4942-BBB3-4A8EC3CB601F}" type="presParOf" srcId="{AE8C5BBD-5DC7-4B13-8203-CA9E49677381}" destId="{6EFE9BDF-9080-4A14-83BF-FA6382CCB3F2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5CDFD-8B7C-4944-92B7-BC93E0442E6E}">
      <dsp:nvSpPr>
        <dsp:cNvPr id="0" name=""/>
        <dsp:cNvSpPr/>
      </dsp:nvSpPr>
      <dsp:spPr>
        <a:xfrm>
          <a:off x="1688409" y="1330825"/>
          <a:ext cx="1082741" cy="108274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2F6A33C-2F90-489F-B0DF-C3343EC0383B}">
      <dsp:nvSpPr>
        <dsp:cNvPr id="0" name=""/>
        <dsp:cNvSpPr/>
      </dsp:nvSpPr>
      <dsp:spPr>
        <a:xfrm>
          <a:off x="1167360" y="647511"/>
          <a:ext cx="2385428" cy="7372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Физические генераторы случайных чисел</a:t>
          </a:r>
          <a:endParaRPr lang="ru-RU" sz="1400" b="1" kern="1200" dirty="0"/>
        </a:p>
      </dsp:txBody>
      <dsp:txXfrm>
        <a:off x="1167360" y="647511"/>
        <a:ext cx="2385428" cy="737275"/>
      </dsp:txXfrm>
    </dsp:sp>
    <dsp:sp modelId="{75DC361F-CC93-4CC1-9D91-5AEB0C09D9CA}">
      <dsp:nvSpPr>
        <dsp:cNvPr id="0" name=""/>
        <dsp:cNvSpPr/>
      </dsp:nvSpPr>
      <dsp:spPr>
        <a:xfrm>
          <a:off x="2039849" y="1533751"/>
          <a:ext cx="1082741" cy="1082741"/>
        </a:xfrm>
        <a:prstGeom prst="ellipse">
          <a:avLst/>
        </a:prstGeom>
        <a:solidFill>
          <a:schemeClr val="accent3">
            <a:alpha val="50000"/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1DDBDBF-C3E4-4C52-9E12-58BDF37239F6}">
      <dsp:nvSpPr>
        <dsp:cNvPr id="0" name=""/>
        <dsp:cNvSpPr/>
      </dsp:nvSpPr>
      <dsp:spPr>
        <a:xfrm>
          <a:off x="2898809" y="1367587"/>
          <a:ext cx="1806115" cy="80749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Моделирование детекторов</a:t>
          </a:r>
          <a:endParaRPr lang="ru-RU" sz="1400" kern="1200" dirty="0"/>
        </a:p>
      </dsp:txBody>
      <dsp:txXfrm>
        <a:off x="2898809" y="1367587"/>
        <a:ext cx="1806115" cy="807492"/>
      </dsp:txXfrm>
    </dsp:sp>
    <dsp:sp modelId="{8020A310-CE66-4356-8931-B83AC6277033}">
      <dsp:nvSpPr>
        <dsp:cNvPr id="0" name=""/>
        <dsp:cNvSpPr/>
      </dsp:nvSpPr>
      <dsp:spPr>
        <a:xfrm>
          <a:off x="2039849" y="1939604"/>
          <a:ext cx="1082741" cy="1082741"/>
        </a:xfrm>
        <a:prstGeom prst="ellipse">
          <a:avLst/>
        </a:prstGeom>
        <a:solidFill>
          <a:schemeClr val="accent3">
            <a:alpha val="50000"/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AEB68A-F6BB-4C9D-BEC9-1D9898843A40}">
      <dsp:nvSpPr>
        <dsp:cNvPr id="0" name=""/>
        <dsp:cNvSpPr/>
      </dsp:nvSpPr>
      <dsp:spPr>
        <a:xfrm>
          <a:off x="3047418" y="2663735"/>
          <a:ext cx="1421605" cy="9022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Программный триггер и реконструкция событий</a:t>
          </a:r>
          <a:endParaRPr lang="ru-RU" sz="1400" kern="1200" dirty="0"/>
        </a:p>
      </dsp:txBody>
      <dsp:txXfrm>
        <a:off x="3047418" y="2663735"/>
        <a:ext cx="1421605" cy="902284"/>
      </dsp:txXfrm>
    </dsp:sp>
    <dsp:sp modelId="{AD44D0A4-21EF-48C9-8C1B-80C1E4E10A44}">
      <dsp:nvSpPr>
        <dsp:cNvPr id="0" name=""/>
        <dsp:cNvSpPr/>
      </dsp:nvSpPr>
      <dsp:spPr>
        <a:xfrm>
          <a:off x="1688409" y="2142881"/>
          <a:ext cx="1082741" cy="1082741"/>
        </a:xfrm>
        <a:prstGeom prst="ellipse">
          <a:avLst/>
        </a:prstGeom>
        <a:solidFill>
          <a:schemeClr val="accent3">
            <a:alpha val="50000"/>
            <a:hueOff val="6750160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4D7CD0-5E53-4205-8570-27D2DEBCDC70}">
      <dsp:nvSpPr>
        <dsp:cNvPr id="0" name=""/>
        <dsp:cNvSpPr/>
      </dsp:nvSpPr>
      <dsp:spPr>
        <a:xfrm>
          <a:off x="1521897" y="3095784"/>
          <a:ext cx="1353426" cy="7372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Машинное обучение</a:t>
          </a:r>
          <a:endParaRPr lang="ru-RU" sz="1400" kern="1200" dirty="0"/>
        </a:p>
      </dsp:txBody>
      <dsp:txXfrm>
        <a:off x="1521897" y="3095784"/>
        <a:ext cx="1353426" cy="737275"/>
      </dsp:txXfrm>
    </dsp:sp>
    <dsp:sp modelId="{0C3BD2F8-04C5-4D19-A13A-3D520403623E}">
      <dsp:nvSpPr>
        <dsp:cNvPr id="0" name=""/>
        <dsp:cNvSpPr/>
      </dsp:nvSpPr>
      <dsp:spPr>
        <a:xfrm>
          <a:off x="1308840" y="1989345"/>
          <a:ext cx="1082741" cy="1082741"/>
        </a:xfrm>
        <a:prstGeom prst="ellipse">
          <a:avLst/>
        </a:prstGeom>
        <a:solidFill>
          <a:schemeClr val="accent3">
            <a:alpha val="50000"/>
            <a:hueOff val="9000212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42D26D8-7D39-46E5-96C9-8795F9DE2656}">
      <dsp:nvSpPr>
        <dsp:cNvPr id="0" name=""/>
        <dsp:cNvSpPr/>
      </dsp:nvSpPr>
      <dsp:spPr>
        <a:xfrm>
          <a:off x="-191629" y="2591723"/>
          <a:ext cx="1702391" cy="9022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Оборудование и распределенный </a:t>
          </a:r>
          <a:r>
            <a:rPr lang="ru-RU" sz="1200" b="1" kern="1200" dirty="0" err="1" smtClean="0"/>
            <a:t>компьютинг</a:t>
          </a:r>
          <a:endParaRPr lang="ru-RU" sz="1200" kern="1200" dirty="0"/>
        </a:p>
      </dsp:txBody>
      <dsp:txXfrm>
        <a:off x="-191629" y="2591723"/>
        <a:ext cx="1702391" cy="902284"/>
      </dsp:txXfrm>
    </dsp:sp>
    <dsp:sp modelId="{210E8985-88E7-4FA5-AF56-0A5F83E6922B}">
      <dsp:nvSpPr>
        <dsp:cNvPr id="0" name=""/>
        <dsp:cNvSpPr/>
      </dsp:nvSpPr>
      <dsp:spPr>
        <a:xfrm>
          <a:off x="1336969" y="1533751"/>
          <a:ext cx="1082741" cy="1082741"/>
        </a:xfrm>
        <a:prstGeom prst="ellipse">
          <a:avLst/>
        </a:prstGeom>
        <a:solidFill>
          <a:schemeClr val="accent3">
            <a:alpha val="50000"/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07C7A3C-19A3-442E-A44B-FBA87D3B7BDB}">
      <dsp:nvSpPr>
        <dsp:cNvPr id="0" name=""/>
        <dsp:cNvSpPr/>
      </dsp:nvSpPr>
      <dsp:spPr>
        <a:xfrm>
          <a:off x="-168850" y="1463678"/>
          <a:ext cx="1659629" cy="9022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Информационная безопасность</a:t>
          </a:r>
          <a:endParaRPr lang="ru-RU" sz="1200" kern="1200" dirty="0"/>
        </a:p>
      </dsp:txBody>
      <dsp:txXfrm>
        <a:off x="-168850" y="1463678"/>
        <a:ext cx="1659629" cy="902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BCEFA-AFF9-45B9-8CE6-AF03FE9A0D9D}">
      <dsp:nvSpPr>
        <dsp:cNvPr id="0" name=""/>
        <dsp:cNvSpPr/>
      </dsp:nvSpPr>
      <dsp:spPr>
        <a:xfrm>
          <a:off x="1627416" y="1829696"/>
          <a:ext cx="1027841" cy="102796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71D748B-636E-46E9-82C5-19BECF96D786}">
      <dsp:nvSpPr>
        <dsp:cNvPr id="0" name=""/>
        <dsp:cNvSpPr/>
      </dsp:nvSpPr>
      <dsp:spPr>
        <a:xfrm>
          <a:off x="1502651" y="1014733"/>
          <a:ext cx="1177735" cy="63026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Анализ и интерпретация данных</a:t>
          </a:r>
          <a:endParaRPr lang="ru-RU" sz="1200" kern="1200" dirty="0"/>
        </a:p>
      </dsp:txBody>
      <dsp:txXfrm>
        <a:off x="1502651" y="1014733"/>
        <a:ext cx="1177735" cy="630268"/>
      </dsp:txXfrm>
    </dsp:sp>
    <dsp:sp modelId="{9CFD52E3-E78C-4910-B850-39C73D1CCBCF}">
      <dsp:nvSpPr>
        <dsp:cNvPr id="0" name=""/>
        <dsp:cNvSpPr/>
      </dsp:nvSpPr>
      <dsp:spPr>
        <a:xfrm>
          <a:off x="1928916" y="1974657"/>
          <a:ext cx="1027841" cy="1027967"/>
        </a:xfrm>
        <a:prstGeom prst="ellipse">
          <a:avLst/>
        </a:prstGeom>
        <a:solidFill>
          <a:schemeClr val="accent3">
            <a:alpha val="50000"/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9A26981-5F2C-46B7-A02F-9964DD6E29F3}">
      <dsp:nvSpPr>
        <dsp:cNvPr id="0" name=""/>
        <dsp:cNvSpPr/>
      </dsp:nvSpPr>
      <dsp:spPr>
        <a:xfrm>
          <a:off x="2984435" y="1576694"/>
          <a:ext cx="1113495" cy="6932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Организация, управление и доступ к данным</a:t>
          </a:r>
          <a:endParaRPr lang="ru-RU" sz="1200" kern="1200" dirty="0"/>
        </a:p>
      </dsp:txBody>
      <dsp:txXfrm>
        <a:off x="2984435" y="1576694"/>
        <a:ext cx="1113495" cy="693295"/>
      </dsp:txXfrm>
    </dsp:sp>
    <dsp:sp modelId="{86F646BD-B409-4F9E-8F7E-6DB8A5D9E4DC}">
      <dsp:nvSpPr>
        <dsp:cNvPr id="0" name=""/>
        <dsp:cNvSpPr/>
      </dsp:nvSpPr>
      <dsp:spPr>
        <a:xfrm>
          <a:off x="2003006" y="2300821"/>
          <a:ext cx="1027841" cy="1027967"/>
        </a:xfrm>
        <a:prstGeom prst="ellipse">
          <a:avLst/>
        </a:prstGeom>
        <a:solidFill>
          <a:schemeClr val="accent3">
            <a:alpha val="50000"/>
            <a:hueOff val="3750089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8DA0663-9267-407F-8F7B-77C18DFF3B73}">
      <dsp:nvSpPr>
        <dsp:cNvPr id="0" name=""/>
        <dsp:cNvSpPr/>
      </dsp:nvSpPr>
      <dsp:spPr>
        <a:xfrm>
          <a:off x="3093407" y="2469000"/>
          <a:ext cx="1092081" cy="74056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Структура обработки потоков данных</a:t>
          </a:r>
          <a:r>
            <a:rPr lang="en-US" sz="1200" b="1" kern="1200" dirty="0" smtClean="0"/>
            <a:t> </a:t>
          </a:r>
          <a:endParaRPr lang="ru-RU" sz="1200" kern="1200" dirty="0"/>
        </a:p>
      </dsp:txBody>
      <dsp:txXfrm>
        <a:off x="3093407" y="2469000"/>
        <a:ext cx="1092081" cy="740565"/>
      </dsp:txXfrm>
    </dsp:sp>
    <dsp:sp modelId="{64F622B5-564E-4222-88CA-C3FB50020F5D}">
      <dsp:nvSpPr>
        <dsp:cNvPr id="0" name=""/>
        <dsp:cNvSpPr/>
      </dsp:nvSpPr>
      <dsp:spPr>
        <a:xfrm>
          <a:off x="1794440" y="2562383"/>
          <a:ext cx="1027841" cy="1027967"/>
        </a:xfrm>
        <a:prstGeom prst="ellipse">
          <a:avLst/>
        </a:prstGeom>
        <a:solidFill>
          <a:schemeClr val="accent3">
            <a:alpha val="50000"/>
            <a:hueOff val="5625133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319E23B-5A8C-451C-9E36-5CDC329A4CEA}">
      <dsp:nvSpPr>
        <dsp:cNvPr id="0" name=""/>
        <dsp:cNvSpPr/>
      </dsp:nvSpPr>
      <dsp:spPr>
        <a:xfrm>
          <a:off x="2804306" y="3357116"/>
          <a:ext cx="1177735" cy="67753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Конфигурация эксперимента</a:t>
          </a:r>
          <a:endParaRPr lang="ru-RU" sz="1200" kern="1200" dirty="0"/>
        </a:p>
      </dsp:txBody>
      <dsp:txXfrm>
        <a:off x="2804306" y="3357116"/>
        <a:ext cx="1177735" cy="677538"/>
      </dsp:txXfrm>
    </dsp:sp>
    <dsp:sp modelId="{F42F01AD-CB05-469E-8C69-C6CF3BBBF513}">
      <dsp:nvSpPr>
        <dsp:cNvPr id="0" name=""/>
        <dsp:cNvSpPr/>
      </dsp:nvSpPr>
      <dsp:spPr>
        <a:xfrm>
          <a:off x="1460391" y="2562383"/>
          <a:ext cx="1027841" cy="1027967"/>
        </a:xfrm>
        <a:prstGeom prst="ellipse">
          <a:avLst/>
        </a:prstGeom>
        <a:solidFill>
          <a:schemeClr val="accent3">
            <a:alpha val="50000"/>
            <a:hueOff val="7500177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022F437-12C2-4058-AC65-BBE0815B181E}">
      <dsp:nvSpPr>
        <dsp:cNvPr id="0" name=""/>
        <dsp:cNvSpPr/>
      </dsp:nvSpPr>
      <dsp:spPr>
        <a:xfrm>
          <a:off x="510551" y="3408074"/>
          <a:ext cx="1177735" cy="67753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Визуализация</a:t>
          </a:r>
          <a:endParaRPr lang="ru-RU" sz="1200" kern="1200" dirty="0"/>
        </a:p>
      </dsp:txBody>
      <dsp:txXfrm>
        <a:off x="510551" y="3408074"/>
        <a:ext cx="1177735" cy="677538"/>
      </dsp:txXfrm>
    </dsp:sp>
    <dsp:sp modelId="{989AFDD2-9593-4A98-9EAB-83E1D47CAD20}">
      <dsp:nvSpPr>
        <dsp:cNvPr id="0" name=""/>
        <dsp:cNvSpPr/>
      </dsp:nvSpPr>
      <dsp:spPr>
        <a:xfrm>
          <a:off x="1251825" y="2300821"/>
          <a:ext cx="1027841" cy="1027967"/>
        </a:xfrm>
        <a:prstGeom prst="ellipse">
          <a:avLst/>
        </a:prstGeom>
        <a:solidFill>
          <a:schemeClr val="accent3">
            <a:alpha val="50000"/>
            <a:hueOff val="9375221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228733-5955-4217-91A2-72D2C8A393E5}">
      <dsp:nvSpPr>
        <dsp:cNvPr id="0" name=""/>
        <dsp:cNvSpPr/>
      </dsp:nvSpPr>
      <dsp:spPr>
        <a:xfrm>
          <a:off x="76434" y="2523506"/>
          <a:ext cx="1092081" cy="74056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Разработка, внедрение, проверка и тестирование программного обеспечения</a:t>
          </a:r>
          <a:endParaRPr lang="ru-RU" sz="1200" kern="1200" dirty="0"/>
        </a:p>
      </dsp:txBody>
      <dsp:txXfrm>
        <a:off x="76434" y="2523506"/>
        <a:ext cx="1092081" cy="740565"/>
      </dsp:txXfrm>
    </dsp:sp>
    <dsp:sp modelId="{8C764F87-3260-4B7F-B7CC-6CF54CEAD991}">
      <dsp:nvSpPr>
        <dsp:cNvPr id="0" name=""/>
        <dsp:cNvSpPr/>
      </dsp:nvSpPr>
      <dsp:spPr>
        <a:xfrm>
          <a:off x="1325915" y="1974657"/>
          <a:ext cx="1027841" cy="1027967"/>
        </a:xfrm>
        <a:prstGeom prst="ellipse">
          <a:avLst/>
        </a:prstGeom>
        <a:solidFill>
          <a:schemeClr val="accent3">
            <a:alpha val="50000"/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FE9BDF-9080-4A14-83BF-FA6382CCB3F2}">
      <dsp:nvSpPr>
        <dsp:cNvPr id="0" name=""/>
        <dsp:cNvSpPr/>
      </dsp:nvSpPr>
      <dsp:spPr>
        <a:xfrm>
          <a:off x="169599" y="1441994"/>
          <a:ext cx="1113495" cy="6932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Сохранение данных и программного обеспечения</a:t>
          </a:r>
          <a:endParaRPr lang="ru-RU" sz="1200" b="1" kern="1200" dirty="0"/>
        </a:p>
      </dsp:txBody>
      <dsp:txXfrm>
        <a:off x="169599" y="1441994"/>
        <a:ext cx="1113495" cy="693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4B4EA-80BA-684F-B0D3-8C87D9C4B9B7}" type="datetimeFigureOut">
              <a:rPr lang="en-US" smtClean="0"/>
              <a:t>18/04/18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E2705-0F41-FC4E-84E1-82D60CAB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54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58507-837B-A14F-B67B-C0FC58CB3D84}" type="datetimeFigureOut">
              <a:rPr lang="en-US" smtClean="0"/>
              <a:t>18/04/18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2FCFC-C465-3E4E-802B-727350A2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0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view of major NICA facilities. The </a:t>
            </a:r>
            <a:r>
              <a:rPr lang="en-US" dirty="0" err="1" smtClean="0"/>
              <a:t>Nuclotron</a:t>
            </a:r>
            <a:r>
              <a:rPr lang="en-US" dirty="0" smtClean="0"/>
              <a:t> – </a:t>
            </a:r>
            <a:r>
              <a:rPr lang="en-US" dirty="0" err="1" smtClean="0"/>
              <a:t>supercoducting</a:t>
            </a:r>
            <a:r>
              <a:rPr lang="en-US" dirty="0" smtClean="0"/>
              <a:t> synchrotron with circumference</a:t>
            </a:r>
            <a:r>
              <a:rPr lang="en-US" baseline="0" dirty="0" smtClean="0"/>
              <a:t> of 250 meters was put in operation 24 years ago. The beams from </a:t>
            </a:r>
            <a:r>
              <a:rPr lang="en-US" baseline="0" dirty="0" err="1" smtClean="0"/>
              <a:t>Nuclotron</a:t>
            </a:r>
            <a:r>
              <a:rPr lang="en-US" baseline="0" dirty="0" smtClean="0"/>
              <a:t> are extracted to the experimental hall, where the first experiment of NICA program BM@N is located. The plan is to put in operation a booster in 2019, and collider - in 2020 simultaneously with the 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02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 smtClean="0"/>
              <a:t>Для эффективной работы с такими объемами данных необходимо решить целый комплекс задач: разработать программное обеспечение сбора, обработки, анализа и моделирования больших объемов данных.</a:t>
            </a:r>
            <a:r>
              <a:rPr lang="ru-RU" baseline="0" dirty="0" smtClean="0"/>
              <a:t> В том числе:</a:t>
            </a:r>
            <a:endParaRPr lang="ru-RU" sz="1200" b="1" dirty="0" smtClean="0"/>
          </a:p>
          <a:p>
            <a:pPr lvl="0"/>
            <a:r>
              <a:rPr lang="ru-RU" sz="1200" b="1" dirty="0" smtClean="0"/>
              <a:t>Физические генераторы случайных чисел</a:t>
            </a:r>
          </a:p>
          <a:p>
            <a:pPr lvl="0"/>
            <a:r>
              <a:rPr lang="ru-RU" sz="1200" b="1" dirty="0" smtClean="0"/>
              <a:t>Моделирование детекторов</a:t>
            </a:r>
            <a:endParaRPr lang="ru-RU" sz="1200" dirty="0" smtClean="0"/>
          </a:p>
          <a:p>
            <a:pPr lvl="0"/>
            <a:r>
              <a:rPr lang="ru-RU" sz="1200" b="1" dirty="0" smtClean="0"/>
              <a:t>Программный триггер и реконструкция событий</a:t>
            </a:r>
            <a:endParaRPr lang="ru-RU" sz="1200" dirty="0" smtClean="0"/>
          </a:p>
          <a:p>
            <a:pPr lvl="0"/>
            <a:r>
              <a:rPr lang="ru-RU" sz="1200" b="1" dirty="0" smtClean="0"/>
              <a:t>Машинное обучение</a:t>
            </a:r>
            <a:endParaRPr lang="ru-RU" sz="1200" dirty="0" smtClean="0"/>
          </a:p>
          <a:p>
            <a:pPr lvl="0"/>
            <a:r>
              <a:rPr lang="ru-RU" sz="1100" b="1" dirty="0" smtClean="0"/>
              <a:t>Оборудование и распределенный </a:t>
            </a:r>
            <a:r>
              <a:rPr lang="ru-RU" sz="1100" b="1" dirty="0" err="1" smtClean="0"/>
              <a:t>компьютинг</a:t>
            </a:r>
            <a:endParaRPr lang="ru-RU" sz="1100" dirty="0" smtClean="0"/>
          </a:p>
          <a:p>
            <a:pPr lvl="0"/>
            <a:r>
              <a:rPr lang="ru-RU" sz="1100" b="1" dirty="0" smtClean="0"/>
              <a:t>Информационная безопасность</a:t>
            </a:r>
            <a:endParaRPr lang="ru-RU" sz="1200" b="1" dirty="0" smtClean="0"/>
          </a:p>
          <a:p>
            <a:pPr lvl="0"/>
            <a:r>
              <a:rPr lang="ru-RU" sz="1200" b="1" dirty="0" smtClean="0"/>
              <a:t>Анализ и интерпретация данных</a:t>
            </a:r>
            <a:endParaRPr lang="ru-RU" sz="1200" dirty="0" smtClean="0"/>
          </a:p>
          <a:p>
            <a:pPr lvl="0"/>
            <a:r>
              <a:rPr lang="ru-RU" sz="1200" b="1" dirty="0" smtClean="0"/>
              <a:t>Организация, управление и доступ к данным</a:t>
            </a:r>
            <a:endParaRPr lang="ru-RU" sz="1200" dirty="0" smtClean="0"/>
          </a:p>
          <a:p>
            <a:pPr lvl="0"/>
            <a:r>
              <a:rPr lang="ru-RU" sz="1200" b="1" dirty="0" smtClean="0"/>
              <a:t>Структура обработки потоков данных</a:t>
            </a:r>
            <a:r>
              <a:rPr lang="en-US" sz="1200" b="1" dirty="0" smtClean="0"/>
              <a:t> </a:t>
            </a:r>
            <a:endParaRPr lang="ru-RU" sz="1200" dirty="0" smtClean="0"/>
          </a:p>
          <a:p>
            <a:pPr lvl="0"/>
            <a:r>
              <a:rPr lang="ru-RU" sz="1200" b="1" dirty="0" smtClean="0"/>
              <a:t>Конфигурация эксперимента</a:t>
            </a:r>
            <a:endParaRPr lang="ru-RU" sz="1200" dirty="0" smtClean="0"/>
          </a:p>
          <a:p>
            <a:pPr lvl="0"/>
            <a:r>
              <a:rPr lang="ru-RU" sz="1200" b="1" dirty="0" smtClean="0"/>
              <a:t>Визуализация</a:t>
            </a:r>
            <a:endParaRPr lang="ru-RU" sz="1200" dirty="0" smtClean="0"/>
          </a:p>
          <a:p>
            <a:pPr lvl="0"/>
            <a:r>
              <a:rPr lang="ru-RU" sz="1200" b="1" dirty="0" smtClean="0"/>
              <a:t>Разработка, внедрение, проверка и тестирование программного обеспечения</a:t>
            </a:r>
            <a:endParaRPr lang="ru-RU" sz="1200" dirty="0" smtClean="0"/>
          </a:p>
          <a:p>
            <a:pPr lvl="0"/>
            <a:r>
              <a:rPr lang="ru-RU" sz="1200" b="1" dirty="0" smtClean="0"/>
              <a:t>Сохранение данных и программного обеспечения</a:t>
            </a:r>
          </a:p>
          <a:p>
            <a:r>
              <a:rPr lang="ru-RU" sz="1200" b="0" dirty="0" smtClean="0"/>
              <a:t>Все эти задачи можно будет эффективно решать и</a:t>
            </a:r>
            <a:r>
              <a:rPr lang="ru-RU" sz="1200" b="0" baseline="0" dirty="0" smtClean="0"/>
              <a:t> в применении к экспериментам на комплексе </a:t>
            </a:r>
            <a:r>
              <a:rPr lang="en-US" sz="1200" b="0" baseline="0" dirty="0" smtClean="0"/>
              <a:t>NICA.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3831C-BB79-4DE0-8D0A-38007292FAC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90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Nuclotron</a:t>
            </a:r>
            <a:r>
              <a:rPr lang="en-US" dirty="0" smtClean="0"/>
              <a:t>,</a:t>
            </a:r>
            <a:r>
              <a:rPr lang="en-US" baseline="0" dirty="0" smtClean="0"/>
              <a:t> synchrotron based on the SC magnets developed at JINR, was put in operation in 1993. In was essentially modernized in 2010-2015. It will provide acceleration of gold ions  up to kinetic energy 4,4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/u, and protons up to 12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37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technological line for magnet assembly and test has been put in operation.</a:t>
            </a:r>
            <a:r>
              <a:rPr lang="en-US" baseline="0" dirty="0" smtClean="0"/>
              <a:t> In</a:t>
            </a:r>
            <a:r>
              <a:rPr lang="en-US" dirty="0" smtClean="0"/>
              <a:t> total</a:t>
            </a:r>
            <a:r>
              <a:rPr lang="en-US" baseline="0" dirty="0" smtClean="0"/>
              <a:t> almost 450 magnets will be fabricated for NICA and FAIR /SIS100 accelerators. The booster magnet fabrication is going well.</a:t>
            </a:r>
          </a:p>
          <a:p>
            <a:r>
              <a:rPr lang="en-US" dirty="0" smtClean="0"/>
              <a:t>80% of yokes are already produced and delivered.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23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200"/>
              <a:t>V.Kekelidze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E5B0F0-23C4-604D-A7C7-F2AF1681860E}" type="datetime1">
              <a:rPr lang="ru-RU" sz="1200"/>
              <a:pPr eaLnBrk="1" hangingPunct="1"/>
              <a:t>18/04/18</a:t>
            </a:fld>
            <a:endParaRPr lang="ru-RU" sz="1200"/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D62808-9F30-1F43-83B9-CF3587B3FD0E}" type="slidenum">
              <a:rPr lang="ru-RU" sz="1200"/>
              <a:pPr eaLnBrk="1" hangingPunct="1"/>
              <a:t>14</a:t>
            </a:fld>
            <a:endParaRPr lang="ru-RU" sz="1200"/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The main</a:t>
            </a:r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 task of  heavy ion collision physics is exploration of the QCD phase diagram, in particular, transition between hadron gas and quark-gluon matter. From the world of our Universe to the world of quarks and gluons.</a:t>
            </a:r>
          </a:p>
          <a:p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Special interest is related with </a:t>
            </a:r>
            <a:r>
              <a:rPr lang="ru-RU" sz="1600" baseline="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a phase transition at the highest baryon chemical potential or max baryonic density, which could exist in the core of neutron stars.  </a:t>
            </a:r>
            <a:endParaRPr lang="en-US" sz="16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18F3-7E7E-1D40-934A-711DCEDD20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4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MPD will be the fist detector operated at the Collider.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Main target is …..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The collaboration is permanently growing.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0A1158-87BE-274C-B128-BE233749542A}" type="slidenum">
              <a:rPr lang="ru-RU" sz="1200"/>
              <a:pPr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Several milestones are foreseen to put in operation the fully equipped detector. There major tracker is based on the  GEM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chambers installed inside the gap of dipole magnet. Fully equipped set-up contains as well TOF system,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Ecal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zero degree calorimeter and silicon tracker, which will be installed just downstream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target.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A2C2CB-9F0D-B646-A8EA-84DCBEC24913}" type="slidenum">
              <a:rPr lang="ru-RU" sz="1200"/>
              <a:pPr eaLnBrk="1" hangingPunct="1"/>
              <a:t>20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ITS is based on MAPS technology developed for ALICE. </a:t>
            </a:r>
          </a:p>
          <a:p>
            <a:r>
              <a:rPr lang="en-US" baseline="0" dirty="0" smtClean="0"/>
              <a:t>Structural elements, ladders, are produced in close cooperation with ALICE group. </a:t>
            </a:r>
            <a:r>
              <a:rPr lang="en-US" dirty="0" smtClean="0"/>
              <a:t>Workshop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microstrip</a:t>
            </a:r>
            <a:r>
              <a:rPr lang="en-US" baseline="0" dirty="0" smtClean="0"/>
              <a:t> detector assembly and test is in operation now at JINR. It will be used for assembly IT stations for BM@N  and MPD /NICA and CBM/FAIR. We are preparing a plan of common activity on these issues with ALICE.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4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altLang="en-US" dirty="0" smtClean="0"/>
              <a:t>Ежегодное производство данных в науке следует экспоненциальному закону. Основные области накопления больших </a:t>
            </a:r>
            <a:r>
              <a:rPr lang="ru-RU" altLang="en-US" dirty="0" err="1" smtClean="0"/>
              <a:t>анных</a:t>
            </a:r>
            <a:r>
              <a:rPr lang="ru-RU" altLang="en-US" dirty="0" smtClean="0"/>
              <a:t>:</a:t>
            </a:r>
          </a:p>
          <a:p>
            <a:r>
              <a:rPr lang="ru-RU" altLang="en-US" dirty="0" smtClean="0"/>
              <a:t>биология,</a:t>
            </a:r>
            <a:r>
              <a:rPr lang="ru-RU" altLang="en-US" baseline="0" dirty="0" smtClean="0"/>
              <a:t> исследование климата, </a:t>
            </a:r>
            <a:r>
              <a:rPr lang="ru-RU" altLang="en-US" baseline="0" dirty="0" err="1" smtClean="0"/>
              <a:t>нанотехнологии</a:t>
            </a:r>
            <a:r>
              <a:rPr lang="ru-RU" altLang="en-US" baseline="0" dirty="0" smtClean="0"/>
              <a:t>, физика частиц и астрофизике. В области последних типичные объемы данных – </a:t>
            </a:r>
          </a:p>
          <a:p>
            <a:r>
              <a:rPr lang="ru-RU" altLang="en-US" baseline="0" dirty="0" smtClean="0"/>
              <a:t>десятки петабайт в год, а в перспективных системах – десятки петабайт в день.</a:t>
            </a:r>
            <a:endParaRPr lang="ru-RU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42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04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36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29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9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1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07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2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3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52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2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7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69022-01D7-4F69-AB99-9E90D10D0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6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3" Type="http://schemas.openxmlformats.org/officeDocument/2006/relationships/image" Target="../media/image56.png"/><Relationship Id="rId14" Type="http://schemas.openxmlformats.org/officeDocument/2006/relationships/image" Target="../media/image57.jpeg"/><Relationship Id="rId15" Type="http://schemas.openxmlformats.org/officeDocument/2006/relationships/image" Target="../media/image58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9" Type="http://schemas.openxmlformats.org/officeDocument/2006/relationships/image" Target="../media/image52.png"/><Relationship Id="rId10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1520" y="2476053"/>
            <a:ext cx="8424936" cy="1384995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dirty="0">
                <a:solidFill>
                  <a:srgbClr val="FFFFFF"/>
                </a:solidFill>
              </a:rPr>
              <a:t>Конкурс на лучшие проекты по теме «</a:t>
            </a:r>
            <a:r>
              <a:rPr lang="ru-RU" sz="2800" dirty="0" err="1">
                <a:solidFill>
                  <a:srgbClr val="FFFFFF"/>
                </a:solidFill>
              </a:rPr>
              <a:t>Мегасайенс</a:t>
            </a:r>
            <a:r>
              <a:rPr lang="ru-RU" sz="2800" dirty="0" smtClean="0">
                <a:solidFill>
                  <a:srgbClr val="FFFFFF"/>
                </a:solidFill>
              </a:rPr>
              <a:t>»</a:t>
            </a:r>
          </a:p>
          <a:p>
            <a:pPr algn="ctr" fontAlgn="base"/>
            <a:r>
              <a:rPr lang="ru-RU" sz="2800" dirty="0" smtClean="0">
                <a:solidFill>
                  <a:srgbClr val="FFFFFF"/>
                </a:solidFill>
              </a:rPr>
              <a:t> -</a:t>
            </a:r>
            <a:r>
              <a:rPr lang="ru-RU" sz="2800" dirty="0">
                <a:solidFill>
                  <a:srgbClr val="FFFFFF"/>
                </a:solidFill>
              </a:rPr>
              <a:t> </a:t>
            </a:r>
            <a:r>
              <a:rPr lang="ru-RU" sz="2800" dirty="0" smtClean="0">
                <a:solidFill>
                  <a:srgbClr val="FFFFFF"/>
                </a:solidFill>
              </a:rPr>
              <a:t> «Комплекс </a:t>
            </a:r>
            <a:r>
              <a:rPr lang="ru-RU" sz="2800" dirty="0">
                <a:solidFill>
                  <a:srgbClr val="FFFFFF"/>
                </a:solidFill>
              </a:rPr>
              <a:t>сверхпроводящих колец на встречных пучках тяжелых ионов – NICA» (</a:t>
            </a:r>
            <a:r>
              <a:rPr lang="ru-RU" sz="2800" dirty="0" smtClean="0">
                <a:solidFill>
                  <a:srgbClr val="FFFFFF"/>
                </a:solidFill>
              </a:rPr>
              <a:t>«Комплекс </a:t>
            </a:r>
            <a:r>
              <a:rPr lang="ru-RU" sz="2800" dirty="0">
                <a:solidFill>
                  <a:srgbClr val="FFFFFF"/>
                </a:solidFill>
              </a:rPr>
              <a:t>- NICA»</a:t>
            </a:r>
            <a:r>
              <a:rPr lang="ru-RU" sz="2800" dirty="0" smtClean="0">
                <a:solidFill>
                  <a:srgbClr val="FFFFFF"/>
                </a:solidFill>
              </a:rPr>
              <a:t>)</a:t>
            </a:r>
            <a:r>
              <a:rPr lang="ru-RU" sz="2800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00506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0090"/>
                </a:solidFill>
              </a:rPr>
              <a:t>В.Д. </a:t>
            </a:r>
            <a:r>
              <a:rPr lang="ru-RU" sz="2400" i="1" dirty="0" err="1" smtClean="0">
                <a:solidFill>
                  <a:srgbClr val="000090"/>
                </a:solidFill>
              </a:rPr>
              <a:t>Кекелидзе</a:t>
            </a:r>
            <a:endParaRPr lang="ru-RU" sz="2400" i="1" dirty="0" smtClean="0">
              <a:solidFill>
                <a:srgbClr val="000090"/>
              </a:solidFill>
            </a:endParaRPr>
          </a:p>
          <a:p>
            <a:pPr algn="r"/>
            <a:r>
              <a:rPr lang="ru-RU" sz="2400" i="1" dirty="0" smtClean="0">
                <a:solidFill>
                  <a:srgbClr val="000090"/>
                </a:solidFill>
              </a:rPr>
              <a:t>Объединенный институт ядерных исследований</a:t>
            </a:r>
            <a:endParaRPr lang="en-US" sz="2400" i="1" dirty="0" smtClean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1720" y="260648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«Целью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научно-технологического развития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России является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обеспечение независимости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и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конкуренто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-способности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страны за счет создания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эффективной системы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наращивания и наиболее полного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использо-вания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интеллектуального потенциала нации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.»</a:t>
            </a:r>
          </a:p>
          <a:p>
            <a:pPr algn="r"/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и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з Указа Президента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РФ, 1/12/2016,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№642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95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2800" y="4114800"/>
            <a:ext cx="5334000" cy="1565275"/>
          </a:xfrm>
        </p:spPr>
        <p:txBody>
          <a:bodyPr/>
          <a:lstStyle/>
          <a:p>
            <a:pPr algn="just" eaLnBrk="1" hangingPunct="1"/>
            <a:endParaRPr lang="en-US" sz="1600">
              <a:solidFill>
                <a:schemeClr val="tx1"/>
              </a:solidFill>
              <a:latin typeface="Arial" charset="0"/>
              <a:ea typeface="Calibri" charset="0"/>
            </a:endParaRPr>
          </a:p>
          <a:p>
            <a:pPr algn="just"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Calibri" charset="0"/>
              </a:rPr>
              <a:t>.</a:t>
            </a:r>
          </a:p>
          <a:p>
            <a:pPr algn="just" eaLnBrk="1" hangingPunct="1"/>
            <a:r>
              <a:rPr lang="ru-RU" sz="1600">
                <a:solidFill>
                  <a:schemeClr val="tx1"/>
                </a:solidFill>
                <a:latin typeface="Arial" charset="0"/>
                <a:ea typeface="Calibri" charset="0"/>
              </a:rPr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164625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5536" y="116632"/>
            <a:ext cx="8424936" cy="50405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342900" indent="-342900" algn="r" eaLnBrk="1" hangingPunct="1"/>
            <a:r>
              <a:rPr lang="ru-RU" sz="2000" b="1" dirty="0">
                <a:solidFill>
                  <a:srgbClr val="000090"/>
                </a:solidFill>
                <a:latin typeface="Arial" charset="0"/>
              </a:rPr>
              <a:t>И</a:t>
            </a:r>
            <a:r>
              <a:rPr lang="ru-RU" sz="2000" b="1" dirty="0" smtClean="0">
                <a:solidFill>
                  <a:srgbClr val="000090"/>
                </a:solidFill>
                <a:latin typeface="Arial" charset="0"/>
              </a:rPr>
              <a:t>спользование </a:t>
            </a:r>
            <a:r>
              <a:rPr lang="ru-RU" sz="2000" b="1" dirty="0">
                <a:solidFill>
                  <a:srgbClr val="000090"/>
                </a:solidFill>
                <a:latin typeface="Arial" charset="0"/>
              </a:rPr>
              <a:t>ВТСП материалов в </a:t>
            </a:r>
            <a:r>
              <a:rPr lang="ru-RU" sz="2000" b="1" dirty="0" smtClean="0">
                <a:solidFill>
                  <a:srgbClr val="000090"/>
                </a:solidFill>
                <a:latin typeface="Arial" charset="0"/>
              </a:rPr>
              <a:t>ускорительных</a:t>
            </a:r>
            <a:r>
              <a:rPr lang="ru-RU" sz="20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rgbClr val="000090"/>
                </a:solidFill>
                <a:latin typeface="Arial" charset="0"/>
              </a:rPr>
              <a:t>комплексах 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</a:rPr>
              <a:t> </a:t>
            </a:r>
            <a:endParaRPr lang="en-US" sz="20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4342" name="Прямоугольник 1"/>
          <p:cNvSpPr>
            <a:spLocks noChangeArrowheads="1"/>
          </p:cNvSpPr>
          <p:nvPr/>
        </p:nvSpPr>
        <p:spPr bwMode="auto">
          <a:xfrm>
            <a:off x="2051720" y="764704"/>
            <a:ext cx="6856586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000" b="1" dirty="0" err="1">
                <a:solidFill>
                  <a:srgbClr val="000090"/>
                </a:solidFill>
                <a:latin typeface="Arial"/>
                <a:cs typeface="Arial"/>
              </a:rPr>
              <a:t>Токовводы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 для сверхпроводящих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магнитов: </a:t>
            </a:r>
          </a:p>
          <a:p>
            <a:endParaRPr lang="ru-RU" sz="20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в ряде ускорителей уже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используются </a:t>
            </a:r>
            <a:r>
              <a:rPr lang="ru-RU" sz="2000" b="1" i="1" dirty="0">
                <a:solidFill>
                  <a:srgbClr val="FF0000"/>
                </a:solidFill>
                <a:latin typeface="Arial"/>
                <a:cs typeface="Arial"/>
              </a:rPr>
              <a:t>ВТСП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токовводы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на 10 кА и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более;</a:t>
            </a:r>
          </a:p>
          <a:p>
            <a:pPr marL="342900" indent="-342900">
              <a:buFontTx/>
              <a:buChar char="-"/>
            </a:pP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для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комплекса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NICA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требуется около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50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сильноточных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токоввода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, охлаждаемых парами жидкого азота.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10</a:t>
            </a:fld>
            <a:endParaRPr lang="ru-RU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251520" y="3519006"/>
            <a:ext cx="8640960" cy="2862322"/>
          </a:xfrm>
          <a:prstGeom prst="rect">
            <a:avLst/>
          </a:prstGeom>
          <a:solidFill>
            <a:srgbClr val="D8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2. Замена НТСП магнитной системы </a:t>
            </a:r>
            <a:r>
              <a:rPr lang="ru-RU" sz="2000" b="1" dirty="0" err="1" smtClean="0">
                <a:solidFill>
                  <a:srgbClr val="000090"/>
                </a:solidFill>
                <a:latin typeface="Arial"/>
                <a:cs typeface="Arial"/>
              </a:rPr>
              <a:t>Нуклотрон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на </a:t>
            </a:r>
            <a:r>
              <a:rPr lang="ru-RU" sz="2000" b="1" dirty="0">
                <a:solidFill>
                  <a:srgbClr val="FF0000"/>
                </a:solidFill>
                <a:latin typeface="Arial"/>
                <a:cs typeface="Arial"/>
              </a:rPr>
              <a:t>ВТСП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систему:</a:t>
            </a:r>
          </a:p>
          <a:p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ru-RU" sz="20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НТСП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магнитная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система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Нуклотрона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работает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 1993 г.,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более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60 циклов охлаждения до 4,5К и отогрева до 290 К, более 10 млн. циклов возбуждения током с амплитудой до 6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кА;</a:t>
            </a:r>
          </a:p>
          <a:p>
            <a:pPr marL="342900" indent="-342900" algn="just">
              <a:buFont typeface="Arial"/>
              <a:buChar char="•"/>
            </a:pP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к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2030 г. планируется замена магнитов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Нуклотрона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на более экономичные магниты из </a:t>
            </a: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ВТСП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материала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, разработка которых должна начаться в ближайшее время. </a:t>
            </a:r>
          </a:p>
        </p:txBody>
      </p:sp>
    </p:spTree>
    <p:extLst>
      <p:ext uri="{BB962C8B-B14F-4D97-AF65-F5344CB8AC3E}">
        <p14:creationId xmlns:p14="http://schemas.microsoft.com/office/powerpoint/2010/main" val="306904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3898791"/>
            <a:ext cx="4104456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1" dirty="0" smtClean="0">
                <a:solidFill>
                  <a:srgbClr val="000090"/>
                </a:solidFill>
              </a:rPr>
              <a:t>Накопитель энергии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rgbClr val="000090"/>
                </a:solidFill>
              </a:rPr>
              <a:t>уменьшает: </a:t>
            </a:r>
          </a:p>
          <a:p>
            <a:pPr eaLnBrk="1" hangingPunct="1">
              <a:defRPr/>
            </a:pPr>
            <a:endParaRPr lang="ru-RU" sz="2000" b="1" dirty="0" smtClean="0">
              <a:solidFill>
                <a:srgbClr val="000090"/>
              </a:solidFill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ru-RU" sz="2000" i="1" dirty="0" smtClean="0">
                <a:solidFill>
                  <a:srgbClr val="000090"/>
                </a:solidFill>
              </a:rPr>
              <a:t>потребление от сети; 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ru-RU" sz="2000" i="1" dirty="0" smtClean="0">
              <a:solidFill>
                <a:srgbClr val="000090"/>
              </a:solidFill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ru-RU" sz="2000" i="1" dirty="0">
                <a:solidFill>
                  <a:srgbClr val="000090"/>
                </a:solidFill>
              </a:rPr>
              <a:t>в</a:t>
            </a:r>
            <a:r>
              <a:rPr lang="ru-RU" sz="2000" i="1" dirty="0" smtClean="0">
                <a:solidFill>
                  <a:srgbClr val="000090"/>
                </a:solidFill>
              </a:rPr>
              <a:t>лияние нагрузки на сеть;</a:t>
            </a:r>
          </a:p>
          <a:p>
            <a:pPr eaLnBrk="1" hangingPunct="1">
              <a:defRPr/>
            </a:pPr>
            <a:endParaRPr lang="ru-RU" sz="2000" i="1" dirty="0" smtClean="0">
              <a:solidFill>
                <a:srgbClr val="000090"/>
              </a:solidFill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ru-RU" sz="2000" i="1" dirty="0">
                <a:solidFill>
                  <a:srgbClr val="000090"/>
                </a:solidFill>
              </a:rPr>
              <a:t>в</a:t>
            </a:r>
            <a:r>
              <a:rPr lang="ru-RU" sz="2000" i="1" dirty="0" smtClean="0">
                <a:solidFill>
                  <a:srgbClr val="000090"/>
                </a:solidFill>
              </a:rPr>
              <a:t>лияние сети на нагрузку</a:t>
            </a:r>
            <a:r>
              <a:rPr lang="ru-RU" sz="2000" b="1" dirty="0" smtClean="0">
                <a:solidFill>
                  <a:srgbClr val="000090"/>
                </a:solidFill>
              </a:rPr>
              <a:t>.</a:t>
            </a:r>
          </a:p>
        </p:txBody>
      </p:sp>
      <p:pic>
        <p:nvPicPr>
          <p:cNvPr id="1638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96" y="332656"/>
            <a:ext cx="1968500" cy="506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988840"/>
            <a:ext cx="19685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79512" y="639986"/>
            <a:ext cx="2572401" cy="2140942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>
            <a:glow rad="228600">
              <a:srgbClr val="9BBB59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 accelerators</a:t>
            </a:r>
            <a:r>
              <a:rPr lang="ru-RU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8905" y="3356992"/>
            <a:ext cx="1441127" cy="19431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Storage</a:t>
            </a: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3427412"/>
            <a:ext cx="1512168" cy="19446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3571900"/>
            <a:ext cx="1512168" cy="19431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395" name="Прямоугольник 14"/>
          <p:cNvSpPr>
            <a:spLocks noChangeArrowheads="1"/>
          </p:cNvSpPr>
          <p:nvPr/>
        </p:nvSpPr>
        <p:spPr bwMode="auto">
          <a:xfrm>
            <a:off x="3779912" y="3715916"/>
            <a:ext cx="1584176" cy="2019002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  <a:miter lim="800000"/>
            <a:headEnd/>
            <a:tailEnd/>
          </a:ln>
        </p:spPr>
        <p:txBody>
          <a:bodyPr anchor="t"/>
          <a:lstStyle/>
          <a:p>
            <a:pPr algn="ctr" eaLnBrk="1" hangingPunct="1"/>
            <a:r>
              <a:rPr lang="ru-RU" b="1" dirty="0">
                <a:solidFill>
                  <a:srgbClr val="000090"/>
                </a:solidFill>
                <a:latin typeface="Arial"/>
                <a:cs typeface="Arial"/>
              </a:rPr>
              <a:t>Накопитель</a:t>
            </a:r>
          </a:p>
          <a:p>
            <a:pPr algn="ctr" eaLnBrk="1" hangingPunct="1"/>
            <a:endParaRPr lang="ru-RU" dirty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endParaRPr lang="ru-RU" dirty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endParaRPr lang="ru-RU" dirty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endParaRPr lang="ru-RU" dirty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endParaRPr lang="ru-RU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6" name="Двойная стрелка влево/вправо 16"/>
          <p:cNvSpPr>
            <a:spLocks noChangeArrowheads="1"/>
          </p:cNvSpPr>
          <p:nvPr/>
        </p:nvSpPr>
        <p:spPr bwMode="auto">
          <a:xfrm rot="2620843">
            <a:off x="2231784" y="2373132"/>
            <a:ext cx="1972108" cy="1103312"/>
          </a:xfrm>
          <a:prstGeom prst="leftRightArrow">
            <a:avLst>
              <a:gd name="adj1" fmla="val 50000"/>
              <a:gd name="adj2" fmla="val 49998"/>
            </a:avLst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2000" b="1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 МВт</a:t>
            </a:r>
          </a:p>
        </p:txBody>
      </p:sp>
      <p:sp>
        <p:nvSpPr>
          <p:cNvPr id="16397" name="Двойная стрелка влево/вправо 17"/>
          <p:cNvSpPr>
            <a:spLocks noChangeArrowheads="1"/>
          </p:cNvSpPr>
          <p:nvPr/>
        </p:nvSpPr>
        <p:spPr bwMode="auto">
          <a:xfrm>
            <a:off x="3131840" y="811213"/>
            <a:ext cx="3892550" cy="1368425"/>
          </a:xfrm>
          <a:prstGeom prst="leftRightArrow">
            <a:avLst>
              <a:gd name="adj1" fmla="val 50000"/>
              <a:gd name="adj2" fmla="val 50003"/>
            </a:avLst>
          </a:prstGeom>
          <a:solidFill>
            <a:srgbClr val="FFFFFF"/>
          </a:solidFill>
          <a:ln w="25400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b="1" dirty="0">
                <a:solidFill>
                  <a:srgbClr val="000090"/>
                </a:solidFill>
                <a:latin typeface="Arial"/>
                <a:cs typeface="Arial"/>
              </a:rPr>
              <a:t>11 кА*360 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V</a:t>
            </a:r>
            <a:r>
              <a:rPr lang="ru-RU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~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b="1" dirty="0">
                <a:solidFill>
                  <a:srgbClr val="000090"/>
                </a:solidFill>
                <a:latin typeface="Arial"/>
                <a:cs typeface="Arial"/>
              </a:rPr>
              <a:t>М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W</a:t>
            </a:r>
            <a:r>
              <a:rPr lang="ru-RU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6398" name="TextBox 18"/>
          <p:cNvSpPr txBox="1">
            <a:spLocks noChangeArrowheads="1"/>
          </p:cNvSpPr>
          <p:nvPr/>
        </p:nvSpPr>
        <p:spPr bwMode="auto">
          <a:xfrm>
            <a:off x="3589635" y="620688"/>
            <a:ext cx="287030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000" dirty="0" smtClean="0">
                <a:solidFill>
                  <a:srgbClr val="000090"/>
                </a:solidFill>
              </a:rPr>
              <a:t>потребление </a:t>
            </a:r>
            <a:r>
              <a:rPr lang="ru-RU" sz="2000" dirty="0">
                <a:solidFill>
                  <a:srgbClr val="000090"/>
                </a:solidFill>
              </a:rPr>
              <a:t>от сети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ru-RU" sz="2000" dirty="0">
                <a:solidFill>
                  <a:srgbClr val="000090"/>
                </a:solidFill>
              </a:rPr>
              <a:t> </a:t>
            </a:r>
          </a:p>
          <a:p>
            <a:pPr algn="ctr" eaLnBrk="1" hangingPunct="1"/>
            <a:endParaRPr lang="ru-RU" sz="2000" dirty="0">
              <a:solidFill>
                <a:srgbClr val="000090"/>
              </a:solidFill>
            </a:endParaRPr>
          </a:p>
          <a:p>
            <a:pPr algn="ctr" eaLnBrk="1" hangingPunct="1"/>
            <a:endParaRPr lang="ru-RU" sz="2000" dirty="0">
              <a:solidFill>
                <a:srgbClr val="000090"/>
              </a:solidFill>
            </a:endParaRPr>
          </a:p>
          <a:p>
            <a:pPr algn="ctr" eaLnBrk="1" hangingPunct="1"/>
            <a:endParaRPr lang="ru-RU" sz="2000" dirty="0">
              <a:solidFill>
                <a:srgbClr val="000090"/>
              </a:solidFill>
            </a:endParaRPr>
          </a:p>
          <a:p>
            <a:pPr algn="ctr" eaLnBrk="1" hangingPunct="1"/>
            <a:r>
              <a:rPr lang="ru-RU" sz="2000" dirty="0">
                <a:solidFill>
                  <a:srgbClr val="000090"/>
                </a:solidFill>
              </a:rPr>
              <a:t>без накопителя</a:t>
            </a:r>
          </a:p>
        </p:txBody>
      </p:sp>
      <p:sp>
        <p:nvSpPr>
          <p:cNvPr id="21" name="Умножение 20"/>
          <p:cNvSpPr/>
          <p:nvPr/>
        </p:nvSpPr>
        <p:spPr>
          <a:xfrm rot="21130187">
            <a:off x="3006584" y="299666"/>
            <a:ext cx="3925985" cy="2658268"/>
          </a:xfrm>
          <a:prstGeom prst="mathMultiply">
            <a:avLst>
              <a:gd name="adj1" fmla="val 506"/>
            </a:avLst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400" name="TextBox 21"/>
          <p:cNvSpPr txBox="1">
            <a:spLocks noChangeArrowheads="1"/>
          </p:cNvSpPr>
          <p:nvPr/>
        </p:nvSpPr>
        <p:spPr bwMode="auto">
          <a:xfrm>
            <a:off x="4932040" y="3931940"/>
            <a:ext cx="29523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dirty="0">
                <a:solidFill>
                  <a:srgbClr val="000090"/>
                </a:solidFill>
                <a:latin typeface="Arial"/>
                <a:cs typeface="Arial"/>
              </a:rPr>
              <a:t>   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потребление </a:t>
            </a:r>
            <a:r>
              <a:rPr lang="ru-RU" sz="2000" dirty="0">
                <a:solidFill>
                  <a:srgbClr val="000090"/>
                </a:solidFill>
                <a:latin typeface="Arial"/>
                <a:cs typeface="Arial"/>
              </a:rPr>
              <a:t>от </a:t>
            </a:r>
          </a:p>
          <a:p>
            <a:pPr eaLnBrk="1" hangingPunct="1"/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/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/>
            <a:r>
              <a:rPr lang="ru-RU" sz="2000" dirty="0">
                <a:solidFill>
                  <a:srgbClr val="000090"/>
                </a:solidFill>
                <a:latin typeface="Arial"/>
                <a:cs typeface="Arial"/>
              </a:rPr>
              <a:t> сети с 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накопителем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1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27" y="4017227"/>
            <a:ext cx="1169987" cy="9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11" y="5012060"/>
            <a:ext cx="72008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03" name="Стрелка влево 24"/>
          <p:cNvSpPr>
            <a:spLocks noChangeArrowheads="1"/>
          </p:cNvSpPr>
          <p:nvPr/>
        </p:nvSpPr>
        <p:spPr bwMode="auto">
          <a:xfrm>
            <a:off x="5076056" y="4219972"/>
            <a:ext cx="2155255" cy="739775"/>
          </a:xfrm>
          <a:prstGeom prst="leftArrow">
            <a:avLst>
              <a:gd name="adj1" fmla="val 50000"/>
              <a:gd name="adj2" fmla="val 49993"/>
            </a:avLst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2000" b="1" dirty="0">
                <a:solidFill>
                  <a:srgbClr val="000090"/>
                </a:solidFill>
                <a:latin typeface="Calibri" charset="0"/>
              </a:rPr>
              <a:t>до</a:t>
            </a:r>
            <a:r>
              <a:rPr lang="ru-RU" sz="2000" b="1" dirty="0">
                <a:solidFill>
                  <a:srgbClr val="FF0000"/>
                </a:solidFill>
                <a:latin typeface="Calibri" charset="0"/>
              </a:rPr>
              <a:t> 0,4 </a:t>
            </a:r>
            <a:r>
              <a:rPr lang="ru-RU" sz="2000" b="1" dirty="0">
                <a:solidFill>
                  <a:srgbClr val="000090"/>
                </a:solidFill>
                <a:latin typeface="Calibri" charset="0"/>
              </a:rPr>
              <a:t>МВт</a:t>
            </a:r>
          </a:p>
        </p:txBody>
      </p:sp>
      <p:sp>
        <p:nvSpPr>
          <p:cNvPr id="26" name="Овал 25"/>
          <p:cNvSpPr/>
          <p:nvPr/>
        </p:nvSpPr>
        <p:spPr>
          <a:xfrm>
            <a:off x="467544" y="837149"/>
            <a:ext cx="2016224" cy="1688565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>
            <a:glow rad="228600">
              <a:srgbClr val="9BBB59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rIns="0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 smtClean="0">
                <a:solidFill>
                  <a:srgbClr val="000090"/>
                </a:solidFill>
                <a:latin typeface="Arial"/>
                <a:cs typeface="Arial"/>
              </a:rPr>
              <a:t>СП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000090"/>
                </a:solidFill>
                <a:latin typeface="Arial"/>
                <a:cs typeface="Arial"/>
              </a:rPr>
              <a:t>ускорители </a:t>
            </a:r>
            <a:endParaRPr lang="ru-RU" b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6407" name="Прямоугольник 1"/>
          <p:cNvSpPr>
            <a:spLocks noChangeArrowheads="1"/>
          </p:cNvSpPr>
          <p:nvPr/>
        </p:nvSpPr>
        <p:spPr bwMode="auto">
          <a:xfrm>
            <a:off x="1187624" y="116632"/>
            <a:ext cx="5832648" cy="400110"/>
          </a:xfrm>
          <a:prstGeom prst="rect">
            <a:avLst/>
          </a:prstGeom>
          <a:solidFill>
            <a:srgbClr val="D8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3. 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Индуктивный </a:t>
            </a:r>
            <a:r>
              <a:rPr lang="ru-RU" sz="2000" b="1" dirty="0">
                <a:solidFill>
                  <a:srgbClr val="FF0000"/>
                </a:solidFill>
                <a:latin typeface="Arial"/>
                <a:cs typeface="Arial"/>
              </a:rPr>
              <a:t>ВТСП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 накопитель энергии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ru-RU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6408" name="Прямоугольник 2"/>
          <p:cNvSpPr>
            <a:spLocks noChangeArrowheads="1"/>
          </p:cNvSpPr>
          <p:nvPr/>
        </p:nvSpPr>
        <p:spPr bwMode="auto">
          <a:xfrm>
            <a:off x="4283968" y="2393593"/>
            <a:ext cx="29523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latin typeface="Arial"/>
                <a:cs typeface="Arial"/>
              </a:rPr>
              <a:t>к</a:t>
            </a:r>
            <a:r>
              <a:rPr lang="ru-RU" sz="2000" i="1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chemeClr val="tx2"/>
                </a:solidFill>
                <a:latin typeface="Arial"/>
                <a:cs typeface="Arial"/>
              </a:rPr>
              <a:t>2023 г. планируется создать накопитель энергии на </a:t>
            </a:r>
            <a:r>
              <a:rPr lang="ru-RU" sz="2000" b="1" i="1" dirty="0">
                <a:solidFill>
                  <a:schemeClr val="tx2"/>
                </a:solidFill>
                <a:latin typeface="Arial"/>
                <a:cs typeface="Arial"/>
              </a:rPr>
              <a:t>3</a:t>
            </a:r>
            <a:r>
              <a:rPr lang="ru-RU" sz="2000" i="1" dirty="0">
                <a:solidFill>
                  <a:schemeClr val="tx2"/>
                </a:solidFill>
                <a:latin typeface="Arial"/>
                <a:cs typeface="Arial"/>
              </a:rPr>
              <a:t> МДж для </a:t>
            </a:r>
            <a:r>
              <a:rPr lang="ru-RU" sz="2000" i="1" dirty="0" smtClean="0">
                <a:solidFill>
                  <a:schemeClr val="tx2"/>
                </a:solidFill>
                <a:latin typeface="Arial"/>
                <a:cs typeface="Arial"/>
              </a:rPr>
              <a:t>NICA</a:t>
            </a:r>
            <a:r>
              <a:rPr lang="ru-RU" sz="2000" i="1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57969022-01D7-4F69-AB99-9E90D10D0B2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53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12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611560" y="1844824"/>
            <a:ext cx="7992888" cy="1631216"/>
          </a:xfrm>
          <a:prstGeom prst="rect">
            <a:avLst/>
          </a:prstGeom>
          <a:solidFill>
            <a:srgbClr val="AAF3FF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Фундаментальные проблемы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использования высоко-температурной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сверхпроводимости в ускоряющих элементах и системах современных ускорительных комплексов; 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just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поиск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возможностей создания энергосберегающих систем большой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мощности.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1052736"/>
            <a:ext cx="1977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Рубрикатор 1: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1772816"/>
            <a:ext cx="6337797" cy="107721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Фундаментальные свойства ядерной материи</a:t>
            </a:r>
          </a:p>
        </p:txBody>
      </p:sp>
    </p:spTree>
    <p:extLst>
      <p:ext uri="{BB962C8B-B14F-4D97-AF65-F5344CB8AC3E}">
        <p14:creationId xmlns:p14="http://schemas.microsoft.com/office/powerpoint/2010/main" val="45425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3" name="Group 7"/>
          <p:cNvGrpSpPr>
            <a:grpSpLocks/>
          </p:cNvGrpSpPr>
          <p:nvPr/>
        </p:nvGrpSpPr>
        <p:grpSpPr bwMode="auto">
          <a:xfrm>
            <a:off x="360040" y="116632"/>
            <a:ext cx="8532440" cy="6624736"/>
            <a:chOff x="1394741" y="1057808"/>
            <a:chExt cx="5638800" cy="5541963"/>
          </a:xfrm>
        </p:grpSpPr>
        <p:sp>
          <p:nvSpPr>
            <p:cNvPr id="21536" name="TextBox 5"/>
            <p:cNvSpPr txBox="1">
              <a:spLocks noChangeArrowheads="1"/>
            </p:cNvSpPr>
            <p:nvPr/>
          </p:nvSpPr>
          <p:spPr bwMode="auto">
            <a:xfrm>
              <a:off x="3429000" y="3581400"/>
              <a:ext cx="762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FF00"/>
                  </a:solidFill>
                </a:rPr>
                <a:t>NICA</a:t>
              </a:r>
            </a:p>
          </p:txBody>
        </p:sp>
        <p:pic>
          <p:nvPicPr>
            <p:cNvPr id="21537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741" y="1057808"/>
              <a:ext cx="5638800" cy="554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67544" y="6074325"/>
            <a:ext cx="8352928" cy="595035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                                          baryonic density  </a:t>
            </a: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r / r</a:t>
            </a:r>
            <a:r>
              <a:rPr lang="en-US" sz="2000" i="1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0</a:t>
            </a:r>
            <a:endParaRPr lang="en-US" sz="2000" i="1" dirty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            0                                       1                                           r</a:t>
            </a:r>
            <a:r>
              <a:rPr lang="en-US" sz="2000" i="1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0 </a:t>
            </a: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= 0,16 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fm</a:t>
            </a:r>
            <a:r>
              <a:rPr lang="en-US" sz="2000" i="1" baseline="30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-3</a:t>
            </a:r>
            <a:endParaRPr lang="en-US" sz="2000" i="1" baseline="30000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Block Arc 1"/>
          <p:cNvSpPr/>
          <p:nvPr/>
        </p:nvSpPr>
        <p:spPr>
          <a:xfrm>
            <a:off x="3491880" y="5517232"/>
            <a:ext cx="1080120" cy="1008112"/>
          </a:xfrm>
          <a:prstGeom prst="blockArc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4900" y="5651956"/>
            <a:ext cx="800100" cy="369332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nuclei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521" name="TextBox 21"/>
          <p:cNvSpPr txBox="1">
            <a:spLocks noChangeArrowheads="1"/>
          </p:cNvSpPr>
          <p:nvPr/>
        </p:nvSpPr>
        <p:spPr bwMode="auto">
          <a:xfrm>
            <a:off x="6255808" y="3945464"/>
            <a:ext cx="1317625" cy="338138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1530" name="TextBox 10"/>
          <p:cNvSpPr txBox="1">
            <a:spLocks noChangeArrowheads="1"/>
          </p:cNvSpPr>
          <p:nvPr/>
        </p:nvSpPr>
        <p:spPr bwMode="auto">
          <a:xfrm>
            <a:off x="5076056" y="3244914"/>
            <a:ext cx="3600400" cy="400110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i="1" dirty="0" smtClean="0">
              <a:solidFill>
                <a:srgbClr val="FFFF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95936" y="3429000"/>
            <a:ext cx="2262252" cy="2088233"/>
            <a:chOff x="4077674" y="3429000"/>
            <a:chExt cx="2201110" cy="2088233"/>
          </a:xfrm>
        </p:grpSpPr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5198664" y="3429000"/>
              <a:ext cx="1080120" cy="461665"/>
            </a:xfrm>
            <a:prstGeom prst="rect">
              <a:avLst/>
            </a:prstGeom>
            <a:solidFill>
              <a:srgbClr val="3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</a:rPr>
                <a:t>NICA</a:t>
              </a:r>
            </a:p>
          </p:txBody>
        </p:sp>
        <p:cxnSp>
          <p:nvCxnSpPr>
            <p:cNvPr id="5" name="Curved Connector 4"/>
            <p:cNvCxnSpPr/>
            <p:nvPr/>
          </p:nvCxnSpPr>
          <p:spPr>
            <a:xfrm rot="5400000" flipH="1" flipV="1">
              <a:off x="3951173" y="4059558"/>
              <a:ext cx="1584176" cy="1331174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11855" y="4150781"/>
            <a:ext cx="3427940" cy="1513417"/>
            <a:chOff x="1826155" y="4201581"/>
            <a:chExt cx="3427940" cy="1513417"/>
          </a:xfrm>
        </p:grpSpPr>
        <p:pic>
          <p:nvPicPr>
            <p:cNvPr id="21519" name="Picture 19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1" y="4836053"/>
              <a:ext cx="592666" cy="59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25" descr="525px-Quark_structure_neutron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050" y="5149848"/>
              <a:ext cx="5651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3" name="Picture 24" descr="525px-Quark_structure_neutron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216" y="4201581"/>
              <a:ext cx="518583" cy="51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22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155" y="4351864"/>
              <a:ext cx="510645" cy="51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6" name="Picture 20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4766203"/>
              <a:ext cx="555095" cy="555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4860032" y="5445224"/>
            <a:ext cx="792088" cy="576064"/>
          </a:xfrm>
          <a:prstGeom prst="rect">
            <a:avLst/>
          </a:prstGeom>
          <a:solidFill>
            <a:srgbClr val="314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27984" y="3297684"/>
            <a:ext cx="792088" cy="576064"/>
          </a:xfrm>
          <a:prstGeom prst="rect">
            <a:avLst/>
          </a:prstGeom>
          <a:solidFill>
            <a:srgbClr val="314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102100" y="6046688"/>
            <a:ext cx="0" cy="21602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5656" y="6021288"/>
            <a:ext cx="0" cy="21602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1772709" y="491064"/>
            <a:ext cx="716491" cy="338138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21508" name="Group 21507"/>
          <p:cNvGrpSpPr/>
          <p:nvPr/>
        </p:nvGrpSpPr>
        <p:grpSpPr>
          <a:xfrm>
            <a:off x="1573188" y="565572"/>
            <a:ext cx="3036912" cy="5352628"/>
            <a:chOff x="1573188" y="565572"/>
            <a:chExt cx="3036912" cy="5352628"/>
          </a:xfrm>
        </p:grpSpPr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1573188" y="565572"/>
              <a:ext cx="3036912" cy="400110"/>
            </a:xfrm>
            <a:prstGeom prst="rect">
              <a:avLst/>
            </a:prstGeom>
            <a:solidFill>
              <a:srgbClr val="3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</a:rPr>
                <a:t>LHC</a:t>
              </a:r>
            </a:p>
          </p:txBody>
        </p:sp>
        <p:grpSp>
          <p:nvGrpSpPr>
            <p:cNvPr id="21507" name="Group 21506"/>
            <p:cNvGrpSpPr/>
            <p:nvPr/>
          </p:nvGrpSpPr>
          <p:grpSpPr>
            <a:xfrm>
              <a:off x="1727200" y="1092200"/>
              <a:ext cx="1752600" cy="4826000"/>
              <a:chOff x="1727200" y="1092200"/>
              <a:chExt cx="1752600" cy="4826000"/>
            </a:xfrm>
          </p:grpSpPr>
          <p:cxnSp>
            <p:nvCxnSpPr>
              <p:cNvPr id="27" name="Curved Connector 26"/>
              <p:cNvCxnSpPr/>
              <p:nvPr/>
            </p:nvCxnSpPr>
            <p:spPr>
              <a:xfrm>
                <a:off x="1727200" y="5334000"/>
                <a:ext cx="1752600" cy="584200"/>
              </a:xfrm>
              <a:prstGeom prst="curvedConnector3">
                <a:avLst>
                  <a:gd name="adj1" fmla="val 725"/>
                </a:avLst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06" name="Straight Arrow Connector 21505"/>
              <p:cNvCxnSpPr/>
              <p:nvPr/>
            </p:nvCxnSpPr>
            <p:spPr>
              <a:xfrm flipV="1">
                <a:off x="1727200" y="1092200"/>
                <a:ext cx="76200" cy="4267200"/>
              </a:xfrm>
              <a:prstGeom prst="straightConnector1">
                <a:avLst/>
              </a:prstGeom>
              <a:ln w="762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514" name="Group 21513"/>
          <p:cNvGrpSpPr/>
          <p:nvPr/>
        </p:nvGrpSpPr>
        <p:grpSpPr>
          <a:xfrm>
            <a:off x="1498600" y="119380"/>
            <a:ext cx="2425700" cy="5913119"/>
            <a:chOff x="1498600" y="119380"/>
            <a:chExt cx="2425700" cy="5913119"/>
          </a:xfrm>
        </p:grpSpPr>
        <p:sp>
          <p:nvSpPr>
            <p:cNvPr id="21512" name="Right Triangle 21511"/>
            <p:cNvSpPr/>
            <p:nvPr/>
          </p:nvSpPr>
          <p:spPr>
            <a:xfrm flipV="1">
              <a:off x="1498600" y="119380"/>
              <a:ext cx="2425700" cy="591311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1513" name="TextBox 21512"/>
            <p:cNvSpPr txBox="1"/>
            <p:nvPr/>
          </p:nvSpPr>
          <p:spPr>
            <a:xfrm>
              <a:off x="1663700" y="203200"/>
              <a:ext cx="1943100" cy="40011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000090"/>
                  </a:solidFill>
                </a:rPr>
                <a:t>Lattice QCD </a:t>
              </a:r>
              <a:endParaRPr lang="en-US" sz="2000" b="1" i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21515" name="TextBox 21514"/>
          <p:cNvSpPr txBox="1"/>
          <p:nvPr/>
        </p:nvSpPr>
        <p:spPr>
          <a:xfrm>
            <a:off x="431800" y="37465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2 10</a:t>
            </a:r>
            <a:r>
              <a:rPr lang="ru-RU" baseline="30000" dirty="0" smtClean="0">
                <a:solidFill>
                  <a:schemeClr val="bg1"/>
                </a:solidFill>
              </a:rPr>
              <a:t>12</a:t>
            </a:r>
            <a:r>
              <a:rPr lang="en-US" baseline="30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K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7510-CD4E-4320-B1B7-E77576364A8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0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5" y="-7524"/>
            <a:ext cx="9148105" cy="686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124744"/>
            <a:ext cx="6674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Столкновения тяжелых ионов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060848"/>
            <a:ext cx="8293100" cy="1200328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0"/>
                </a:solidFill>
              </a:rPr>
              <a:t>Столкновения тяжелых ионов</a:t>
            </a:r>
            <a:endParaRPr lang="en-US" sz="2400" b="1" dirty="0" smtClean="0">
              <a:solidFill>
                <a:srgbClr val="000090"/>
              </a:solidFill>
            </a:endParaRPr>
          </a:p>
          <a:p>
            <a:pPr marL="342900" indent="-342900" algn="r">
              <a:buFontTx/>
              <a:buChar char="-"/>
            </a:pPr>
            <a:r>
              <a:rPr lang="ru-RU" sz="2400" i="1" dirty="0" smtClean="0">
                <a:solidFill>
                  <a:srgbClr val="000090"/>
                </a:solidFill>
              </a:rPr>
              <a:t>это физика в большей степени  формируемая </a:t>
            </a:r>
          </a:p>
          <a:p>
            <a:pPr algn="r"/>
            <a:r>
              <a:rPr lang="ru-RU" sz="2400" i="1" dirty="0" smtClean="0">
                <a:solidFill>
                  <a:srgbClr val="000090"/>
                </a:solidFill>
              </a:rPr>
              <a:t> новыми </a:t>
            </a:r>
            <a:r>
              <a:rPr lang="ru-RU" sz="2400" b="1" i="1" dirty="0" smtClean="0">
                <a:solidFill>
                  <a:srgbClr val="FF0000"/>
                </a:solidFill>
              </a:rPr>
              <a:t>экспериментальными данными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3573016"/>
            <a:ext cx="829310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0"/>
                </a:solidFill>
              </a:rPr>
              <a:t>Получение н</a:t>
            </a:r>
            <a:r>
              <a:rPr lang="ru-RU" sz="2400" b="1" dirty="0" smtClean="0">
                <a:solidFill>
                  <a:srgbClr val="000090"/>
                </a:solidFill>
              </a:rPr>
              <a:t>овых данных </a:t>
            </a:r>
            <a:r>
              <a:rPr lang="ru-RU" sz="2400" i="1" dirty="0" smtClean="0">
                <a:solidFill>
                  <a:srgbClr val="000090"/>
                </a:solidFill>
              </a:rPr>
              <a:t>в наименее исследованной </a:t>
            </a:r>
          </a:p>
          <a:p>
            <a:r>
              <a:rPr lang="ru-RU" sz="2400" i="1" dirty="0" smtClean="0">
                <a:solidFill>
                  <a:srgbClr val="000090"/>
                </a:solidFill>
              </a:rPr>
              <a:t>области </a:t>
            </a:r>
            <a:r>
              <a:rPr lang="ru-RU" sz="2400" i="1" dirty="0">
                <a:solidFill>
                  <a:srgbClr val="000090"/>
                </a:solidFill>
              </a:rPr>
              <a:t>КХД </a:t>
            </a:r>
            <a:r>
              <a:rPr lang="ru-RU" sz="2400" i="1" dirty="0" smtClean="0">
                <a:solidFill>
                  <a:srgbClr val="000090"/>
                </a:solidFill>
              </a:rPr>
              <a:t>диаграммы </a:t>
            </a:r>
            <a:r>
              <a:rPr lang="ru-RU" sz="2400" b="1" dirty="0" smtClean="0">
                <a:solidFill>
                  <a:srgbClr val="000090"/>
                </a:solidFill>
              </a:rPr>
              <a:t>- больших барионных плотностей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остро </a:t>
            </a:r>
            <a:r>
              <a:rPr lang="ru-RU" sz="2400" b="1" dirty="0" smtClean="0">
                <a:solidFill>
                  <a:srgbClr val="FF0000"/>
                </a:solidFill>
              </a:rPr>
              <a:t>востребовано </a:t>
            </a:r>
            <a:r>
              <a:rPr lang="ru-RU" sz="2400" i="1" dirty="0" smtClean="0">
                <a:solidFill>
                  <a:srgbClr val="000090"/>
                </a:solidFill>
              </a:rPr>
              <a:t>для: </a:t>
            </a:r>
          </a:p>
          <a:p>
            <a:r>
              <a:rPr lang="ru-RU" sz="2400" i="1" dirty="0" smtClean="0">
                <a:solidFill>
                  <a:srgbClr val="000090"/>
                </a:solidFill>
              </a:rPr>
              <a:t>		</a:t>
            </a:r>
            <a:r>
              <a:rPr lang="ru-RU" sz="2400" i="1" dirty="0">
                <a:solidFill>
                  <a:srgbClr val="000090"/>
                </a:solidFill>
              </a:rPr>
              <a:t> открытия </a:t>
            </a:r>
            <a:r>
              <a:rPr lang="ru-RU" sz="2400" i="1" dirty="0" smtClean="0">
                <a:solidFill>
                  <a:srgbClr val="000090"/>
                </a:solidFill>
              </a:rPr>
              <a:t>/ наблюдения новых явлений;</a:t>
            </a:r>
          </a:p>
          <a:p>
            <a:r>
              <a:rPr lang="ru-RU" sz="2400" i="1" dirty="0" smtClean="0">
                <a:solidFill>
                  <a:srgbClr val="000090"/>
                </a:solidFill>
              </a:rPr>
              <a:t>		развития теоретических моделей.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15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2699792" y="109081"/>
            <a:ext cx="6336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lang="ru-RU" sz="2000" i="1" dirty="0" smtClean="0">
                <a:solidFill>
                  <a:srgbClr val="FFFFFF"/>
                </a:solidFill>
                <a:latin typeface="Arial"/>
                <a:cs typeface="Arial"/>
              </a:rPr>
              <a:t>Один </a:t>
            </a:r>
            <a:r>
              <a:rPr lang="ru-RU" sz="2000" i="1" dirty="0">
                <a:solidFill>
                  <a:srgbClr val="FFFFFF"/>
                </a:solidFill>
                <a:latin typeface="Arial"/>
                <a:cs typeface="Arial"/>
              </a:rPr>
              <a:t>опыт я ставлю выше, чем тысячу мнений, </a:t>
            </a:r>
            <a:endParaRPr lang="en-US" sz="2000" i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ru-RU" sz="2000" i="1" dirty="0" smtClean="0">
                <a:solidFill>
                  <a:srgbClr val="FFFFFF"/>
                </a:solidFill>
                <a:latin typeface="Arial"/>
                <a:cs typeface="Arial"/>
              </a:rPr>
              <a:t>рожденных </a:t>
            </a:r>
            <a:r>
              <a:rPr lang="ru-RU" sz="2000" i="1" dirty="0">
                <a:solidFill>
                  <a:srgbClr val="FFFFFF"/>
                </a:solidFill>
                <a:latin typeface="Arial"/>
                <a:cs typeface="Arial"/>
              </a:rPr>
              <a:t>только воображением</a:t>
            </a:r>
            <a:r>
              <a:rPr lang="ru-RU" sz="2000" i="1" dirty="0" smtClean="0">
                <a:solidFill>
                  <a:srgbClr val="FFFFFF"/>
                </a:solidFill>
                <a:latin typeface="Arial"/>
                <a:cs typeface="Arial"/>
              </a:rPr>
              <a:t>.»</a:t>
            </a:r>
          </a:p>
          <a:p>
            <a:pPr algn="r"/>
            <a:r>
              <a:rPr lang="ru-RU" sz="2000" i="1" dirty="0" smtClean="0">
                <a:solidFill>
                  <a:srgbClr val="FFFFFF"/>
                </a:solidFill>
                <a:latin typeface="Arial"/>
                <a:cs typeface="Arial"/>
              </a:rPr>
              <a:t>М.В. Ломоносов</a:t>
            </a:r>
            <a:endParaRPr lang="ru-RU" sz="20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53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5900" y="1076553"/>
            <a:ext cx="88011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6600"/>
              </a:buClr>
              <a:buFont typeface="Wingdings" charset="2"/>
              <a:buChar char="u"/>
            </a:pPr>
            <a:r>
              <a:rPr lang="ru-RU" sz="2000" b="1" dirty="0" smtClean="0">
                <a:solidFill>
                  <a:srgbClr val="000090"/>
                </a:solidFill>
              </a:rPr>
              <a:t>Тепловые</a:t>
            </a:r>
            <a:r>
              <a:rPr lang="en-US" sz="2000" b="1" dirty="0" smtClean="0">
                <a:solidFill>
                  <a:srgbClr val="000090"/>
                </a:solidFill>
              </a:rPr>
              <a:t>l / </a:t>
            </a:r>
            <a:r>
              <a:rPr lang="ru-RU" sz="2000" b="1" dirty="0" smtClean="0">
                <a:solidFill>
                  <a:srgbClr val="000090"/>
                </a:solidFill>
              </a:rPr>
              <a:t>Статистические модели</a:t>
            </a:r>
            <a:r>
              <a:rPr lang="en-US" sz="2000" b="1" dirty="0" smtClean="0">
                <a:solidFill>
                  <a:srgbClr val="000090"/>
                </a:solidFill>
              </a:rPr>
              <a:t>:</a:t>
            </a:r>
            <a:endParaRPr lang="en-US" sz="2000" b="1" dirty="0">
              <a:solidFill>
                <a:srgbClr val="000090"/>
              </a:solidFill>
            </a:endParaRPr>
          </a:p>
          <a:p>
            <a:pPr>
              <a:buClr>
                <a:srgbClr val="FF6600"/>
              </a:buClr>
              <a:tabLst>
                <a:tab pos="622300" algn="l"/>
              </a:tabLst>
            </a:pPr>
            <a:r>
              <a:rPr lang="ru-RU" sz="2000" dirty="0">
                <a:solidFill>
                  <a:srgbClr val="000090"/>
                </a:solidFill>
              </a:rPr>
              <a:t>	</a:t>
            </a:r>
            <a:r>
              <a:rPr lang="ru-RU" sz="2000" dirty="0" smtClean="0">
                <a:solidFill>
                  <a:srgbClr val="000090"/>
                </a:solidFill>
              </a:rPr>
              <a:t>система описывается большим каноническим ансамблем </a:t>
            </a:r>
            <a:r>
              <a:rPr lang="en-US" sz="2000" dirty="0" smtClean="0">
                <a:solidFill>
                  <a:srgbClr val="000090"/>
                </a:solidFill>
              </a:rPr>
              <a:t>(</a:t>
            </a:r>
            <a:r>
              <a:rPr lang="en-US" sz="2000" b="1" dirty="0" smtClean="0">
                <a:solidFill>
                  <a:srgbClr val="000090"/>
                </a:solidFill>
              </a:rPr>
              <a:t>T, V, </a:t>
            </a:r>
            <a:r>
              <a:rPr lang="en-US" sz="20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000090"/>
                </a:solidFill>
              </a:rPr>
              <a:t>) </a:t>
            </a:r>
            <a:r>
              <a:rPr lang="en-US" sz="2000" dirty="0">
                <a:solidFill>
                  <a:srgbClr val="000090"/>
                </a:solidFill>
              </a:rPr>
              <a:t>	</a:t>
            </a:r>
            <a:r>
              <a:rPr lang="ru-RU" sz="2000" dirty="0" smtClean="0">
                <a:solidFill>
                  <a:srgbClr val="000090"/>
                </a:solidFill>
              </a:rPr>
              <a:t>невзаимодействующих фермионов и бозонов (</a:t>
            </a:r>
            <a:r>
              <a:rPr lang="ru-RU" sz="2000" i="1" dirty="0" err="1" smtClean="0">
                <a:solidFill>
                  <a:srgbClr val="000090"/>
                </a:solidFill>
              </a:rPr>
              <a:t>адронный</a:t>
            </a:r>
            <a:r>
              <a:rPr lang="ru-RU" sz="2000" i="1" dirty="0" smtClean="0">
                <a:solidFill>
                  <a:srgbClr val="000090"/>
                </a:solidFill>
              </a:rPr>
              <a:t> газ</a:t>
            </a:r>
            <a:r>
              <a:rPr lang="ru-RU" sz="2000" dirty="0" smtClean="0">
                <a:solidFill>
                  <a:srgbClr val="000090"/>
                </a:solidFill>
              </a:rPr>
              <a:t>)</a:t>
            </a:r>
          </a:p>
          <a:p>
            <a:pPr>
              <a:buClr>
                <a:srgbClr val="FF6600"/>
              </a:buClr>
              <a:tabLst>
                <a:tab pos="622300" algn="l"/>
              </a:tabLst>
            </a:pPr>
            <a:r>
              <a:rPr lang="ru-RU" sz="2000" dirty="0">
                <a:solidFill>
                  <a:srgbClr val="000090"/>
                </a:solidFill>
              </a:rPr>
              <a:t> </a:t>
            </a:r>
            <a:r>
              <a:rPr lang="ru-RU" sz="2000" dirty="0" smtClean="0">
                <a:solidFill>
                  <a:srgbClr val="000090"/>
                </a:solidFill>
              </a:rPr>
              <a:t>        в состоянии </a:t>
            </a:r>
            <a:r>
              <a:rPr lang="ru-RU" sz="2000" i="1" dirty="0" smtClean="0">
                <a:solidFill>
                  <a:srgbClr val="000090"/>
                </a:solidFill>
              </a:rPr>
              <a:t>теплового и химического равновесия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endParaRPr lang="ru-RU" sz="2000" i="1" dirty="0" smtClean="0">
              <a:solidFill>
                <a:srgbClr val="000090"/>
              </a:solidFill>
            </a:endParaRPr>
          </a:p>
          <a:p>
            <a:pPr algn="r">
              <a:buClr>
                <a:srgbClr val="FF6600"/>
              </a:buClr>
              <a:tabLst>
                <a:tab pos="622300" algn="l"/>
              </a:tabLst>
            </a:pPr>
            <a:r>
              <a:rPr lang="en-US" sz="2000" dirty="0" smtClean="0">
                <a:solidFill>
                  <a:srgbClr val="000090"/>
                </a:solidFill>
              </a:rPr>
              <a:t>(</a:t>
            </a:r>
            <a:r>
              <a:rPr lang="ru-RU" sz="2000" b="1" i="1" dirty="0" smtClean="0">
                <a:solidFill>
                  <a:srgbClr val="DE4E43"/>
                </a:solidFill>
              </a:rPr>
              <a:t>нет динамики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buClr>
                <a:srgbClr val="FF6600"/>
              </a:buClr>
              <a:buFont typeface="Wingdings" charset="2"/>
              <a:buChar char="u"/>
              <a:tabLst>
                <a:tab pos="622300" algn="l"/>
              </a:tabLst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342900" indent="-342900">
              <a:buClr>
                <a:srgbClr val="FF6600"/>
              </a:buClr>
              <a:buFont typeface="Wingdings" charset="2"/>
              <a:buChar char="u"/>
              <a:tabLst>
                <a:tab pos="622300" algn="l"/>
              </a:tabLst>
            </a:pPr>
            <a:r>
              <a:rPr lang="ru-RU" sz="2000" b="1" dirty="0" smtClean="0">
                <a:solidFill>
                  <a:srgbClr val="000090"/>
                </a:solidFill>
              </a:rPr>
              <a:t>Гидродинамические модели</a:t>
            </a:r>
            <a:r>
              <a:rPr lang="en-US" sz="2000" b="1" dirty="0" smtClean="0">
                <a:solidFill>
                  <a:srgbClr val="000090"/>
                </a:solidFill>
              </a:rPr>
              <a:t>:</a:t>
            </a:r>
          </a:p>
          <a:p>
            <a:pPr>
              <a:buClr>
                <a:srgbClr val="FF6600"/>
              </a:buClr>
              <a:tabLst>
                <a:tab pos="622300" algn="l"/>
              </a:tabLst>
            </a:pPr>
            <a:r>
              <a:rPr lang="en-US" sz="2000" dirty="0">
                <a:solidFill>
                  <a:srgbClr val="000090"/>
                </a:solidFill>
              </a:rPr>
              <a:t>	</a:t>
            </a:r>
            <a:r>
              <a:rPr lang="ru-RU" sz="2000" dirty="0" smtClean="0">
                <a:solidFill>
                  <a:srgbClr val="000090"/>
                </a:solidFill>
              </a:rPr>
              <a:t>законы сохранения + уравнение состояния; </a:t>
            </a:r>
          </a:p>
          <a:p>
            <a:pPr>
              <a:buClr>
                <a:srgbClr val="FF6600"/>
              </a:buClr>
              <a:tabLst>
                <a:tab pos="622300" algn="l"/>
              </a:tabLst>
            </a:pPr>
            <a:r>
              <a:rPr lang="ru-RU" sz="2000" dirty="0">
                <a:solidFill>
                  <a:srgbClr val="000090"/>
                </a:solidFill>
              </a:rPr>
              <a:t>	</a:t>
            </a:r>
            <a:r>
              <a:rPr lang="ru-RU" sz="2000" dirty="0" smtClean="0">
                <a:solidFill>
                  <a:srgbClr val="000090"/>
                </a:solidFill>
              </a:rPr>
              <a:t>предположение локального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</a:rPr>
              <a:t>теплового </a:t>
            </a:r>
            <a:r>
              <a:rPr lang="ru-RU" sz="2000" i="1" dirty="0">
                <a:solidFill>
                  <a:srgbClr val="000090"/>
                </a:solidFill>
              </a:rPr>
              <a:t>и химического равновесия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endParaRPr lang="ru-RU" sz="2000" i="1" dirty="0" smtClean="0">
              <a:solidFill>
                <a:srgbClr val="000090"/>
              </a:solidFill>
            </a:endParaRPr>
          </a:p>
          <a:p>
            <a:pPr algn="r">
              <a:buClr>
                <a:srgbClr val="FF6600"/>
              </a:buClr>
              <a:tabLst>
                <a:tab pos="622300" algn="l"/>
              </a:tabLst>
            </a:pPr>
            <a:r>
              <a:rPr lang="en-US" sz="2000" dirty="0" smtClean="0">
                <a:solidFill>
                  <a:srgbClr val="000090"/>
                </a:solidFill>
              </a:rPr>
              <a:t>(</a:t>
            </a:r>
            <a:r>
              <a:rPr lang="ru-RU" sz="2000" b="1" i="1" dirty="0" smtClean="0">
                <a:solidFill>
                  <a:srgbClr val="DE4E43"/>
                </a:solidFill>
              </a:rPr>
              <a:t>упрощенная динамика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ru-RU" sz="2000" dirty="0" smtClean="0">
              <a:solidFill>
                <a:srgbClr val="000090"/>
              </a:solidFill>
            </a:endParaRPr>
          </a:p>
          <a:p>
            <a:pPr>
              <a:buClr>
                <a:srgbClr val="FF6600"/>
              </a:buClr>
              <a:tabLst>
                <a:tab pos="622300" algn="l"/>
              </a:tabLst>
            </a:pPr>
            <a:endParaRPr lang="en-US" sz="2000" dirty="0">
              <a:solidFill>
                <a:srgbClr val="000090"/>
              </a:solidFill>
            </a:endParaRPr>
          </a:p>
          <a:p>
            <a:pPr marL="342900" indent="-342900">
              <a:buClr>
                <a:srgbClr val="FF6600"/>
              </a:buClr>
              <a:buFont typeface="Wingdings" charset="2"/>
              <a:buChar char="u"/>
              <a:tabLst>
                <a:tab pos="622300" algn="l"/>
              </a:tabLst>
            </a:pPr>
            <a:r>
              <a:rPr lang="ru-RU" sz="2000" b="1" dirty="0" smtClean="0">
                <a:solidFill>
                  <a:srgbClr val="000090"/>
                </a:solidFill>
              </a:rPr>
              <a:t>Транспортные модели</a:t>
            </a:r>
            <a:r>
              <a:rPr lang="en-US" sz="2000" b="1" dirty="0" smtClean="0">
                <a:solidFill>
                  <a:srgbClr val="000090"/>
                </a:solidFill>
              </a:rPr>
              <a:t>:</a:t>
            </a:r>
          </a:p>
          <a:p>
            <a:pPr>
              <a:buClr>
                <a:srgbClr val="FF6600"/>
              </a:buClr>
              <a:tabLst>
                <a:tab pos="622300" algn="l"/>
              </a:tabLst>
            </a:pPr>
            <a:r>
              <a:rPr lang="en-US" sz="2000" dirty="0" smtClean="0">
                <a:solidFill>
                  <a:srgbClr val="000090"/>
                </a:solidFill>
              </a:rPr>
              <a:t>	</a:t>
            </a:r>
            <a:r>
              <a:rPr lang="ru-RU" sz="2000" dirty="0" smtClean="0">
                <a:solidFill>
                  <a:srgbClr val="000090"/>
                </a:solidFill>
              </a:rPr>
              <a:t>основаны на транспортной теории релятивистских много-частичных</a:t>
            </a:r>
            <a:endParaRPr lang="en-US" sz="2000" dirty="0" smtClean="0">
              <a:solidFill>
                <a:srgbClr val="000090"/>
              </a:solidFill>
            </a:endParaRPr>
          </a:p>
          <a:p>
            <a:pPr>
              <a:buClr>
                <a:srgbClr val="FF6600"/>
              </a:buClr>
              <a:tabLst>
                <a:tab pos="622300" algn="l"/>
              </a:tabLst>
            </a:pPr>
            <a:r>
              <a:rPr lang="ru-RU" sz="2000" dirty="0" smtClean="0">
                <a:solidFill>
                  <a:srgbClr val="000090"/>
                </a:solidFill>
              </a:rPr>
              <a:t> 	квантовых систем</a:t>
            </a:r>
            <a:r>
              <a:rPr lang="en-US" sz="2000" dirty="0" smtClean="0">
                <a:solidFill>
                  <a:srgbClr val="000090"/>
                </a:solidFill>
              </a:rPr>
              <a:t>; </a:t>
            </a:r>
            <a:endParaRPr lang="en-US" sz="2000" dirty="0">
              <a:solidFill>
                <a:srgbClr val="000090"/>
              </a:solidFill>
            </a:endParaRPr>
          </a:p>
          <a:p>
            <a:pPr>
              <a:buClr>
                <a:srgbClr val="FF6600"/>
              </a:buClr>
              <a:tabLst>
                <a:tab pos="622300" algn="l"/>
              </a:tabLst>
            </a:pPr>
            <a:r>
              <a:rPr lang="en-US" sz="2000" dirty="0" smtClean="0">
                <a:solidFill>
                  <a:srgbClr val="000090"/>
                </a:solidFill>
              </a:rPr>
              <a:t>	</a:t>
            </a:r>
            <a:r>
              <a:rPr lang="ru-RU" sz="2000" b="1" dirty="0">
                <a:solidFill>
                  <a:srgbClr val="000090"/>
                </a:solidFill>
              </a:rPr>
              <a:t>фактические решения</a:t>
            </a:r>
            <a:r>
              <a:rPr lang="ru-RU" sz="2000" dirty="0">
                <a:solidFill>
                  <a:srgbClr val="000090"/>
                </a:solidFill>
              </a:rPr>
              <a:t>: моделирования Монте-Карло с большим </a:t>
            </a:r>
            <a:r>
              <a:rPr lang="en-US" sz="2000" dirty="0" smtClean="0">
                <a:solidFill>
                  <a:srgbClr val="000090"/>
                </a:solidFill>
              </a:rPr>
              <a:t>	</a:t>
            </a:r>
            <a:r>
              <a:rPr lang="ru-RU" sz="2000" dirty="0" smtClean="0">
                <a:solidFill>
                  <a:srgbClr val="000090"/>
                </a:solidFill>
              </a:rPr>
              <a:t>количеством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smtClean="0">
                <a:solidFill>
                  <a:srgbClr val="000090"/>
                </a:solidFill>
              </a:rPr>
              <a:t>тестовых частиц </a:t>
            </a:r>
            <a:r>
              <a:rPr lang="en-US" sz="2000" dirty="0" smtClean="0">
                <a:solidFill>
                  <a:srgbClr val="000090"/>
                </a:solidFill>
              </a:rPr>
              <a:t>(</a:t>
            </a:r>
            <a:r>
              <a:rPr lang="ru-RU" sz="2000" b="1" i="1" dirty="0" smtClean="0">
                <a:solidFill>
                  <a:srgbClr val="DE4E43"/>
                </a:solidFill>
              </a:rPr>
              <a:t>полная динамика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332656"/>
            <a:ext cx="5184576" cy="461665"/>
          </a:xfrm>
          <a:prstGeom prst="rect">
            <a:avLst/>
          </a:prstGeom>
          <a:solidFill>
            <a:srgbClr val="F0FF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0"/>
                </a:solidFill>
              </a:rPr>
              <a:t>Развитие т</a:t>
            </a:r>
            <a:r>
              <a:rPr lang="ru-RU" sz="2400" b="1" dirty="0" smtClean="0">
                <a:solidFill>
                  <a:srgbClr val="000090"/>
                </a:solidFill>
              </a:rPr>
              <a:t>еоретических моделей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468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468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4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17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611560" y="1700808"/>
            <a:ext cx="7957392" cy="1631216"/>
          </a:xfrm>
          <a:prstGeom prst="rect">
            <a:avLst/>
          </a:prstGeom>
          <a:solidFill>
            <a:srgbClr val="AAF3FF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Исследование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фундаментальных свойств материи в ее критических переходных состояниях; разработка и развитие новых физических методов и моделей рождения и поведения частиц в различных фазовых состояниях ядерной и кварк-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глюонной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материи. 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052736"/>
            <a:ext cx="1977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Рубрикатор 2: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67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1772816"/>
            <a:ext cx="6337797" cy="107721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latin typeface="Arial"/>
                <a:cs typeface="Arial"/>
              </a:rPr>
              <a:t>Н</a:t>
            </a:r>
            <a:r>
              <a:rPr lang="ru-RU" sz="3200" i="1" dirty="0" smtClean="0">
                <a:solidFill>
                  <a:schemeClr val="bg1"/>
                </a:solidFill>
                <a:latin typeface="Arial"/>
                <a:cs typeface="Arial"/>
              </a:rPr>
              <a:t>овые методы </a:t>
            </a:r>
            <a:r>
              <a:rPr lang="ru-RU" sz="3200" i="1" dirty="0">
                <a:solidFill>
                  <a:schemeClr val="bg1"/>
                </a:solidFill>
                <a:latin typeface="Arial"/>
                <a:cs typeface="Arial"/>
              </a:rPr>
              <a:t>детектирования частиц 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8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19 апреля 2018</a:t>
            </a:r>
            <a:endParaRPr lang="ru-RU" sz="1400"/>
          </a:p>
        </p:txBody>
      </p:sp>
      <p:pic>
        <p:nvPicPr>
          <p:cNvPr id="13" name="Picture 72" descr="AA04988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1" y="3162300"/>
            <a:ext cx="203377" cy="51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68300" y="552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34200" y="32512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61100" y="38608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833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60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05000" y="101600"/>
            <a:ext cx="4610100" cy="523220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FFFF"/>
                </a:solidFill>
              </a:rPr>
              <a:t>Multi Purpose Detector @  </a:t>
            </a:r>
            <a:endParaRPr lang="ru-RU" sz="2800" b="1" dirty="0">
              <a:solidFill>
                <a:srgbClr val="FFFFFF"/>
              </a:solidFill>
            </a:endParaRPr>
          </a:p>
        </p:txBody>
      </p:sp>
      <p:pic>
        <p:nvPicPr>
          <p:cNvPr id="22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81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945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4176464" cy="3528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8200" y="266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23928" y="633462"/>
            <a:ext cx="5040560" cy="92333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Время проекционная камера: </a:t>
            </a:r>
          </a:p>
          <a:p>
            <a:pPr algn="r"/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- новые системы считывания; быстрая электроника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0" y="4005064"/>
            <a:ext cx="2496368" cy="21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704" y="6021288"/>
            <a:ext cx="4713312" cy="707886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Проективный электро-магнитный калориметр: быстрая электроника</a:t>
            </a:r>
          </a:p>
        </p:txBody>
      </p:sp>
      <p:pic>
        <p:nvPicPr>
          <p:cNvPr id="31" name="Picture 3" descr="D:\babkin\NIKA-MPD\ToF_RPC\documents_15\ToF_TDR\Lobastov_MC\mpd_geov7.png"/>
          <p:cNvPicPr>
            <a:picLocks noChangeAspect="1" noChangeArrowheads="1"/>
          </p:cNvPicPr>
          <p:nvPr/>
        </p:nvPicPr>
        <p:blipFill>
          <a:blip r:embed="rId7" cstate="print"/>
          <a:srcRect l="11583" t="2973" r="13470" b="3965"/>
          <a:stretch>
            <a:fillRect/>
          </a:stretch>
        </p:blipFill>
        <p:spPr bwMode="auto">
          <a:xfrm>
            <a:off x="5898001" y="4221088"/>
            <a:ext cx="2994479" cy="223224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4572000" y="3573016"/>
            <a:ext cx="4536504" cy="707886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Время пролетная система: </a:t>
            </a:r>
          </a:p>
          <a:p>
            <a:pPr algn="r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- быстрая электроника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3" name="Picture 32" descr="Screen Shot 2017-10-07 at 10.07.0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661248"/>
            <a:ext cx="1762673" cy="792088"/>
          </a:xfrm>
          <a:prstGeom prst="rect">
            <a:avLst/>
          </a:prstGeom>
        </p:spPr>
      </p:pic>
      <p:pic>
        <p:nvPicPr>
          <p:cNvPr id="34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877272"/>
            <a:ext cx="1600885" cy="832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12" descr="D:\Documents\TOF\MPD\TDR_MPD\EfficiencySRPC200_2015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77072"/>
            <a:ext cx="2664296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3273348" cy="23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339752" y="1844824"/>
            <a:ext cx="2088232" cy="79208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195736" y="2420888"/>
            <a:ext cx="4104456" cy="216024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403648" y="1844824"/>
            <a:ext cx="288032" cy="230425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14" descr="FEC32S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16832"/>
            <a:ext cx="1498972" cy="112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05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2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395536" y="1052736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Цель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конкурса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Решение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фундаментальных проблем, направленных на создание, развитие и эффективное научное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использование</a:t>
            </a:r>
          </a:p>
          <a:p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«Комплекса 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сверхпроводящих колец на встречных пучках тяжелых ионов –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NICA»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 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16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C:\Users\Yury\Documents\Suzdal\BM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476672"/>
            <a:ext cx="484952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3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00354" name="Date Placeholder 4"/>
          <p:cNvSpPr>
            <a:spLocks noGrp="1"/>
          </p:cNvSpPr>
          <p:nvPr>
            <p:ph type="dt" sz="quarter" idx="10"/>
          </p:nvPr>
        </p:nvSpPr>
        <p:spPr>
          <a:xfrm>
            <a:off x="457200" y="63214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19 апреля 2018</a:t>
            </a:r>
            <a:endParaRPr lang="ru-RU" sz="1400"/>
          </a:p>
        </p:txBody>
      </p:sp>
      <p:sp>
        <p:nvSpPr>
          <p:cNvPr id="10035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7200" y="63214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EB9C10-CDBA-F24F-86A9-69F017C65F8E}" type="slidenum">
              <a:rPr lang="ru-RU" sz="1400"/>
              <a:pPr eaLnBrk="1" hangingPunct="1"/>
              <a:t>20</a:t>
            </a:fld>
            <a:endParaRPr lang="ru-RU" sz="1400"/>
          </a:p>
        </p:txBody>
      </p:sp>
      <p:sp>
        <p:nvSpPr>
          <p:cNvPr id="10035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46400" y="6321425"/>
            <a:ext cx="32258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В.Кекелидзе, РФФИ</a:t>
            </a:r>
            <a:endParaRPr lang="ru-RU" sz="1400"/>
          </a:p>
        </p:txBody>
      </p:sp>
      <p:pic>
        <p:nvPicPr>
          <p:cNvPr id="17" name="Picture 50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2048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955234" y="55563"/>
            <a:ext cx="5131934" cy="461665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 smtClean="0">
                <a:solidFill>
                  <a:srgbClr val="000090"/>
                </a:solidFill>
              </a:rPr>
              <a:t>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21" name="Picture 9" descr="DSC_38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948112" cy="296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860032" y="908720"/>
            <a:ext cx="3751566" cy="28141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/>
        </p:spPr>
      </p:pic>
      <p:pic>
        <p:nvPicPr>
          <p:cNvPr id="26" name="Picture 9" descr="PHOTO_20160628_1612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957145" cy="237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339752" y="3284984"/>
            <a:ext cx="4752528" cy="707886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GEM </a:t>
            </a:r>
            <a:r>
              <a:rPr lang="mr-IN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камеры 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и быстрая электроника считывания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09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11"/>
          <p:cNvSpPr>
            <a:spLocks noChangeArrowheads="1"/>
          </p:cNvSpPr>
          <p:nvPr/>
        </p:nvSpPr>
        <p:spPr bwMode="auto">
          <a:xfrm>
            <a:off x="683568" y="116632"/>
            <a:ext cx="8136904" cy="558360"/>
          </a:xfrm>
          <a:prstGeom prst="rect">
            <a:avLst/>
          </a:prstGeom>
          <a:solidFill>
            <a:srgbClr val="AAF3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tIns="93600" bIns="9360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Система прецизионных </a:t>
            </a:r>
            <a:r>
              <a:rPr lang="ru-RU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трекеров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для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BM@N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 и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4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36712"/>
            <a:ext cx="3096344" cy="2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53" y="3356992"/>
            <a:ext cx="154534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052350"/>
              </p:ext>
            </p:extLst>
          </p:nvPr>
        </p:nvGraphicFramePr>
        <p:xfrm>
          <a:off x="4739705" y="4885724"/>
          <a:ext cx="4368799" cy="1927652"/>
        </p:xfrm>
        <a:graphic>
          <a:graphicData uri="http://schemas.openxmlformats.org/drawingml/2006/table">
            <a:tbl>
              <a:tblPr/>
              <a:tblGrid>
                <a:gridCol w="546100"/>
                <a:gridCol w="520700"/>
                <a:gridCol w="647700"/>
                <a:gridCol w="635000"/>
                <a:gridCol w="876300"/>
                <a:gridCol w="1142999"/>
              </a:tblGrid>
              <a:tr h="364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#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layer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mm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Active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l,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mm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of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staves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ctive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area, cm2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umber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of pixel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cells,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1812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24,4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542,4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889,9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113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246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1999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42,0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542,4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087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,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207 618 048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1812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60,0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542,4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1 582,1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301 989 888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1812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107,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1477,5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4 845,1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1 233 125 376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1812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156,5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1477,5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7 267,7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1 849 688 064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2261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206,5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1477,5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9 690,2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2 055 209 960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327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Total: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25 362,7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5 760 877 544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DE4E43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76056" y="2492896"/>
            <a:ext cx="2043096" cy="400110"/>
          </a:xfrm>
          <a:prstGeom prst="rect">
            <a:avLst/>
          </a:prstGeom>
          <a:solidFill>
            <a:srgbClr val="D8FF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ITS MPD 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layout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28 февраля 2018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 Кекелидзе, НИЯФ МГУ</a:t>
            </a:r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24" y="3068960"/>
            <a:ext cx="161720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512" y="5085184"/>
            <a:ext cx="147960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49166"/>
          <p:cNvGrpSpPr>
            <a:grpSpLocks/>
          </p:cNvGrpSpPr>
          <p:nvPr/>
        </p:nvGrpSpPr>
        <p:grpSpPr bwMode="auto">
          <a:xfrm>
            <a:off x="1763688" y="5157192"/>
            <a:ext cx="144016" cy="1440160"/>
            <a:chOff x="7134225" y="2276475"/>
            <a:chExt cx="390525" cy="2924175"/>
          </a:xfrm>
        </p:grpSpPr>
        <p:grpSp>
          <p:nvGrpSpPr>
            <p:cNvPr id="23" name="Group 49164"/>
            <p:cNvGrpSpPr>
              <a:grpSpLocks/>
            </p:cNvGrpSpPr>
            <p:nvPr/>
          </p:nvGrpSpPr>
          <p:grpSpPr bwMode="auto">
            <a:xfrm>
              <a:off x="7134225" y="2276475"/>
              <a:ext cx="390525" cy="1438231"/>
              <a:chOff x="7134225" y="2276475"/>
              <a:chExt cx="390525" cy="1438231"/>
            </a:xfrm>
          </p:grpSpPr>
          <p:sp>
            <p:nvSpPr>
              <p:cNvPr id="36" name="Rectangle 92"/>
              <p:cNvSpPr>
                <a:spLocks noChangeArrowheads="1"/>
              </p:cNvSpPr>
              <p:nvPr/>
            </p:nvSpPr>
            <p:spPr bwMode="auto">
              <a:xfrm>
                <a:off x="7134225" y="3503694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cxnSp>
            <p:nvCxnSpPr>
              <p:cNvPr id="37" name="Straight Connector 49151"/>
              <p:cNvCxnSpPr>
                <a:cxnSpLocks noChangeShapeType="1"/>
              </p:cNvCxnSpPr>
              <p:nvPr/>
            </p:nvCxnSpPr>
            <p:spPr bwMode="auto">
              <a:xfrm flipV="1">
                <a:off x="7167562" y="2476500"/>
                <a:ext cx="0" cy="1027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38" name="Rectangle 99"/>
              <p:cNvSpPr>
                <a:spLocks noChangeArrowheads="1"/>
              </p:cNvSpPr>
              <p:nvPr/>
            </p:nvSpPr>
            <p:spPr bwMode="auto">
              <a:xfrm>
                <a:off x="7219950" y="3292683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sp>
            <p:nvSpPr>
              <p:cNvPr id="39" name="Rectangle 100"/>
              <p:cNvSpPr>
                <a:spLocks noChangeArrowheads="1"/>
              </p:cNvSpPr>
              <p:nvPr/>
            </p:nvSpPr>
            <p:spPr bwMode="auto">
              <a:xfrm>
                <a:off x="7305675" y="3077275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sp>
            <p:nvSpPr>
              <p:cNvPr id="40" name="Rectangle 101"/>
              <p:cNvSpPr>
                <a:spLocks noChangeArrowheads="1"/>
              </p:cNvSpPr>
              <p:nvPr/>
            </p:nvSpPr>
            <p:spPr bwMode="auto">
              <a:xfrm>
                <a:off x="7391400" y="2866263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sp>
            <p:nvSpPr>
              <p:cNvPr id="41" name="Rectangle 102"/>
              <p:cNvSpPr>
                <a:spLocks noChangeArrowheads="1"/>
              </p:cNvSpPr>
              <p:nvPr/>
            </p:nvSpPr>
            <p:spPr bwMode="auto">
              <a:xfrm>
                <a:off x="7458075" y="2655252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cxnSp>
            <p:nvCxnSpPr>
              <p:cNvPr id="42" name="Straight Connector 49153"/>
              <p:cNvCxnSpPr>
                <a:cxnSpLocks noChangeShapeType="1"/>
                <a:stCxn id="38" idx="0"/>
              </p:cNvCxnSpPr>
              <p:nvPr/>
            </p:nvCxnSpPr>
            <p:spPr bwMode="auto">
              <a:xfrm flipH="1" flipV="1">
                <a:off x="7253287" y="2476500"/>
                <a:ext cx="1" cy="8161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43" name="Straight Connector 49156"/>
              <p:cNvCxnSpPr>
                <a:cxnSpLocks noChangeShapeType="1"/>
                <a:stCxn id="39" idx="0"/>
              </p:cNvCxnSpPr>
              <p:nvPr/>
            </p:nvCxnSpPr>
            <p:spPr bwMode="auto">
              <a:xfrm flipH="1" flipV="1">
                <a:off x="7339012" y="2476500"/>
                <a:ext cx="1" cy="6007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44" name="Straight Connector 49158"/>
              <p:cNvCxnSpPr>
                <a:cxnSpLocks noChangeShapeType="1"/>
                <a:stCxn id="40" idx="0"/>
              </p:cNvCxnSpPr>
              <p:nvPr/>
            </p:nvCxnSpPr>
            <p:spPr bwMode="auto">
              <a:xfrm flipH="1" flipV="1">
                <a:off x="7424737" y="2487477"/>
                <a:ext cx="1" cy="3787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45" name="Rectangle 111"/>
              <p:cNvSpPr>
                <a:spLocks noChangeArrowheads="1"/>
              </p:cNvSpPr>
              <p:nvPr/>
            </p:nvSpPr>
            <p:spPr bwMode="auto">
              <a:xfrm>
                <a:off x="7458075" y="2486019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sp>
            <p:nvSpPr>
              <p:cNvPr id="46" name="Rectangle 49163"/>
              <p:cNvSpPr>
                <a:spLocks noChangeArrowheads="1"/>
              </p:cNvSpPr>
              <p:nvPr/>
            </p:nvSpPr>
            <p:spPr bwMode="auto">
              <a:xfrm>
                <a:off x="7134225" y="2276475"/>
                <a:ext cx="390525" cy="20002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24" name="Group 116"/>
            <p:cNvGrpSpPr>
              <a:grpSpLocks/>
            </p:cNvGrpSpPr>
            <p:nvPr/>
          </p:nvGrpSpPr>
          <p:grpSpPr bwMode="auto">
            <a:xfrm flipV="1">
              <a:off x="7134225" y="3762419"/>
              <a:ext cx="390525" cy="1438231"/>
              <a:chOff x="7134225" y="2276475"/>
              <a:chExt cx="390525" cy="1438231"/>
            </a:xfrm>
          </p:grpSpPr>
          <p:sp>
            <p:nvSpPr>
              <p:cNvPr id="25" name="Rectangle 117"/>
              <p:cNvSpPr>
                <a:spLocks noChangeArrowheads="1"/>
              </p:cNvSpPr>
              <p:nvPr/>
            </p:nvSpPr>
            <p:spPr bwMode="auto">
              <a:xfrm>
                <a:off x="7134225" y="3503694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cxnSp>
            <p:nvCxnSpPr>
              <p:cNvPr id="26" name="Straight Connector 118"/>
              <p:cNvCxnSpPr>
                <a:cxnSpLocks noChangeShapeType="1"/>
              </p:cNvCxnSpPr>
              <p:nvPr/>
            </p:nvCxnSpPr>
            <p:spPr bwMode="auto">
              <a:xfrm flipV="1">
                <a:off x="7167562" y="2476500"/>
                <a:ext cx="0" cy="1027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27" name="Rectangle 119"/>
              <p:cNvSpPr>
                <a:spLocks noChangeArrowheads="1"/>
              </p:cNvSpPr>
              <p:nvPr/>
            </p:nvSpPr>
            <p:spPr bwMode="auto">
              <a:xfrm>
                <a:off x="7219950" y="3292683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sp>
            <p:nvSpPr>
              <p:cNvPr id="28" name="Rectangle 120"/>
              <p:cNvSpPr>
                <a:spLocks noChangeArrowheads="1"/>
              </p:cNvSpPr>
              <p:nvPr/>
            </p:nvSpPr>
            <p:spPr bwMode="auto">
              <a:xfrm>
                <a:off x="7296150" y="3077275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sp>
            <p:nvSpPr>
              <p:cNvPr id="29" name="Rectangle 121"/>
              <p:cNvSpPr>
                <a:spLocks noChangeArrowheads="1"/>
              </p:cNvSpPr>
              <p:nvPr/>
            </p:nvSpPr>
            <p:spPr bwMode="auto">
              <a:xfrm>
                <a:off x="7391400" y="2866263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sp>
            <p:nvSpPr>
              <p:cNvPr id="30" name="Rectangle 122"/>
              <p:cNvSpPr>
                <a:spLocks noChangeArrowheads="1"/>
              </p:cNvSpPr>
              <p:nvPr/>
            </p:nvSpPr>
            <p:spPr bwMode="auto">
              <a:xfrm>
                <a:off x="7458075" y="2655252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cxnSp>
            <p:nvCxnSpPr>
              <p:cNvPr id="31" name="Straight Connector 123"/>
              <p:cNvCxnSpPr>
                <a:cxnSpLocks noChangeShapeType="1"/>
                <a:stCxn id="27" idx="0"/>
              </p:cNvCxnSpPr>
              <p:nvPr/>
            </p:nvCxnSpPr>
            <p:spPr bwMode="auto">
              <a:xfrm flipH="1" flipV="1">
                <a:off x="7253287" y="2476500"/>
                <a:ext cx="1" cy="8161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2" name="Straight Connector 124"/>
              <p:cNvCxnSpPr>
                <a:cxnSpLocks noChangeShapeType="1"/>
                <a:stCxn id="28" idx="0"/>
              </p:cNvCxnSpPr>
              <p:nvPr/>
            </p:nvCxnSpPr>
            <p:spPr bwMode="auto">
              <a:xfrm flipH="1" flipV="1">
                <a:off x="7329487" y="2476500"/>
                <a:ext cx="1" cy="6007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3" name="Straight Connector 125"/>
              <p:cNvCxnSpPr>
                <a:cxnSpLocks noChangeShapeType="1"/>
                <a:stCxn id="29" idx="0"/>
              </p:cNvCxnSpPr>
              <p:nvPr/>
            </p:nvCxnSpPr>
            <p:spPr bwMode="auto">
              <a:xfrm flipH="1" flipV="1">
                <a:off x="7424737" y="2487477"/>
                <a:ext cx="1" cy="3787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34" name="Rectangle 126"/>
              <p:cNvSpPr>
                <a:spLocks noChangeArrowheads="1"/>
              </p:cNvSpPr>
              <p:nvPr/>
            </p:nvSpPr>
            <p:spPr bwMode="auto">
              <a:xfrm>
                <a:off x="7458075" y="2486019"/>
                <a:ext cx="66675" cy="2110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/>
              </a:p>
            </p:txBody>
          </p:sp>
          <p:sp>
            <p:nvSpPr>
              <p:cNvPr id="35" name="Rectangle 127"/>
              <p:cNvSpPr>
                <a:spLocks noChangeArrowheads="1"/>
              </p:cNvSpPr>
              <p:nvPr/>
            </p:nvSpPr>
            <p:spPr bwMode="auto">
              <a:xfrm>
                <a:off x="7134225" y="2276475"/>
                <a:ext cx="390525" cy="20002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2400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47" name="TextBox 9"/>
          <p:cNvSpPr txBox="1">
            <a:spLocks noChangeArrowheads="1"/>
          </p:cNvSpPr>
          <p:nvPr/>
        </p:nvSpPr>
        <p:spPr bwMode="auto">
          <a:xfrm>
            <a:off x="179512" y="2452826"/>
            <a:ext cx="2813050" cy="400110"/>
          </a:xfrm>
          <a:prstGeom prst="rect">
            <a:avLst/>
          </a:prstGeom>
          <a:solidFill>
            <a:srgbClr val="D8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STS BM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@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N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: </a:t>
            </a:r>
            <a:r>
              <a:rPr lang="en-US" sz="2000" b="1" dirty="0">
                <a:solidFill>
                  <a:srgbClr val="FF0006"/>
                </a:solidFill>
                <a:latin typeface="Arial"/>
                <a:cs typeface="Arial"/>
              </a:rPr>
              <a:t>4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stations</a:t>
            </a: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7744" y="2852936"/>
            <a:ext cx="41613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10"/>
          <p:cNvSpPr txBox="1">
            <a:spLocks noChangeArrowheads="1"/>
          </p:cNvSpPr>
          <p:nvPr/>
        </p:nvSpPr>
        <p:spPr bwMode="auto">
          <a:xfrm>
            <a:off x="1403648" y="2843088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90"/>
                </a:solidFill>
                <a:cs typeface="Arial" pitchFamily="34" charset="0"/>
              </a:rPr>
              <a:t> ladder</a:t>
            </a:r>
          </a:p>
        </p:txBody>
      </p:sp>
      <p:grpSp>
        <p:nvGrpSpPr>
          <p:cNvPr id="50" name="Group 1"/>
          <p:cNvGrpSpPr>
            <a:grpSpLocks noChangeAspect="1"/>
          </p:cNvGrpSpPr>
          <p:nvPr/>
        </p:nvGrpSpPr>
        <p:grpSpPr bwMode="auto">
          <a:xfrm flipH="1">
            <a:off x="1907704" y="3717032"/>
            <a:ext cx="261206" cy="1080120"/>
            <a:chOff x="8403847" y="3022810"/>
            <a:chExt cx="514613" cy="2012154"/>
          </a:xfrm>
        </p:grpSpPr>
        <p:pic>
          <p:nvPicPr>
            <p:cNvPr id="51" name="Picture 2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0800000">
              <a:off x="8403849" y="3739564"/>
              <a:ext cx="514611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3"/>
            <p:cNvPicPr>
              <a:picLocks noChangeAspect="1" noChangeArrowheads="1"/>
            </p:cNvPicPr>
            <p:nvPr/>
          </p:nvPicPr>
          <p:blipFill>
            <a:blip r:embed="rId9"/>
            <a:srcRect t="35310"/>
            <a:stretch>
              <a:fillRect/>
            </a:stretch>
          </p:blipFill>
          <p:spPr bwMode="auto">
            <a:xfrm rot="10800000">
              <a:off x="8403848" y="3526519"/>
              <a:ext cx="514611" cy="837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3"/>
            <p:cNvPicPr>
              <a:picLocks noChangeAspect="1" noChangeArrowheads="1"/>
            </p:cNvPicPr>
            <p:nvPr/>
          </p:nvPicPr>
          <p:blipFill>
            <a:blip r:embed="rId9"/>
            <a:srcRect t="35310"/>
            <a:stretch>
              <a:fillRect/>
            </a:stretch>
          </p:blipFill>
          <p:spPr bwMode="auto">
            <a:xfrm rot="10800000">
              <a:off x="8403849" y="3276810"/>
              <a:ext cx="514611" cy="837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23"/>
            <p:cNvPicPr>
              <a:picLocks noChangeAspect="1" noChangeArrowheads="1"/>
            </p:cNvPicPr>
            <p:nvPr/>
          </p:nvPicPr>
          <p:blipFill>
            <a:blip r:embed="rId9"/>
            <a:srcRect t="35310"/>
            <a:stretch>
              <a:fillRect/>
            </a:stretch>
          </p:blipFill>
          <p:spPr bwMode="auto">
            <a:xfrm rot="10800000">
              <a:off x="8403847" y="3022810"/>
              <a:ext cx="514611" cy="837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TextBox 23"/>
          <p:cNvSpPr txBox="1">
            <a:spLocks noChangeArrowheads="1"/>
          </p:cNvSpPr>
          <p:nvPr/>
        </p:nvSpPr>
        <p:spPr bwMode="auto">
          <a:xfrm>
            <a:off x="1475656" y="3356992"/>
            <a:ext cx="1036266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0090"/>
                </a:solidFill>
                <a:cs typeface="Arial" pitchFamily="34" charset="0"/>
              </a:rPr>
              <a:t>module</a:t>
            </a:r>
          </a:p>
        </p:txBody>
      </p:sp>
      <p:sp>
        <p:nvSpPr>
          <p:cNvPr id="56" name="Rectangle 15"/>
          <p:cNvSpPr>
            <a:spLocks noChangeArrowheads="1"/>
          </p:cNvSpPr>
          <p:nvPr/>
        </p:nvSpPr>
        <p:spPr bwMode="auto">
          <a:xfrm>
            <a:off x="2915816" y="5085184"/>
            <a:ext cx="1614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6.2 × 6.2 cm</a:t>
            </a:r>
            <a:r>
              <a:rPr lang="ru-RU" dirty="0">
                <a:solidFill>
                  <a:srgbClr val="000090"/>
                </a:solidFill>
                <a:cs typeface="Arial" pitchFamily="34" charset="0"/>
              </a:rPr>
              <a:t>2</a:t>
            </a:r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57" name="Rectangle 26"/>
          <p:cNvSpPr>
            <a:spLocks noChangeArrowheads="1"/>
          </p:cNvSpPr>
          <p:nvPr/>
        </p:nvSpPr>
        <p:spPr bwMode="auto">
          <a:xfrm>
            <a:off x="2339752" y="5877272"/>
            <a:ext cx="504056" cy="400050"/>
          </a:xfrm>
          <a:prstGeom prst="rect">
            <a:avLst/>
          </a:prstGeom>
          <a:solidFill>
            <a:srgbClr val="F0F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60</a:t>
            </a:r>
            <a:endParaRPr lang="de-DE" sz="20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2987824" y="5517232"/>
            <a:ext cx="1614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6.2 × </a:t>
            </a:r>
            <a:r>
              <a:rPr lang="ru-RU" dirty="0">
                <a:solidFill>
                  <a:srgbClr val="000090"/>
                </a:solidFill>
                <a:cs typeface="Arial" pitchFamily="34" charset="0"/>
              </a:rPr>
              <a:t>4</a:t>
            </a:r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.2 cm</a:t>
            </a:r>
            <a:r>
              <a:rPr lang="ru-RU" dirty="0">
                <a:solidFill>
                  <a:srgbClr val="000090"/>
                </a:solidFill>
                <a:cs typeface="Arial" pitchFamily="34" charset="0"/>
              </a:rPr>
              <a:t>2</a:t>
            </a:r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2987824" y="5877272"/>
            <a:ext cx="1614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6.2 × </a:t>
            </a:r>
            <a:r>
              <a:rPr lang="ru-RU" dirty="0">
                <a:solidFill>
                  <a:srgbClr val="000090"/>
                </a:solidFill>
                <a:cs typeface="Arial" pitchFamily="34" charset="0"/>
              </a:rPr>
              <a:t>2</a:t>
            </a:r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.2 cm</a:t>
            </a:r>
            <a:r>
              <a:rPr lang="ru-RU" dirty="0">
                <a:solidFill>
                  <a:srgbClr val="000090"/>
                </a:solidFill>
                <a:cs typeface="Arial" pitchFamily="34" charset="0"/>
              </a:rPr>
              <a:t>2</a:t>
            </a:r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60" name="Rectangle 15"/>
          <p:cNvSpPr>
            <a:spLocks noChangeArrowheads="1"/>
          </p:cNvSpPr>
          <p:nvPr/>
        </p:nvSpPr>
        <p:spPr bwMode="auto">
          <a:xfrm>
            <a:off x="2987824" y="6229052"/>
            <a:ext cx="1614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90"/>
                </a:solidFill>
                <a:cs typeface="Arial" pitchFamily="34" charset="0"/>
              </a:rPr>
              <a:t>3</a:t>
            </a:r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.2 × </a:t>
            </a:r>
            <a:r>
              <a:rPr lang="ru-RU" dirty="0">
                <a:solidFill>
                  <a:srgbClr val="000090"/>
                </a:solidFill>
                <a:cs typeface="Arial" pitchFamily="34" charset="0"/>
              </a:rPr>
              <a:t>2</a:t>
            </a:r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.2 cm</a:t>
            </a:r>
            <a:r>
              <a:rPr lang="ru-RU" dirty="0">
                <a:solidFill>
                  <a:srgbClr val="000090"/>
                </a:solidFill>
                <a:cs typeface="Arial" pitchFamily="34" charset="0"/>
              </a:rPr>
              <a:t>2</a:t>
            </a:r>
            <a:r>
              <a:rPr lang="en-US" dirty="0">
                <a:solidFill>
                  <a:srgbClr val="00009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61" name="Rectangle 25"/>
          <p:cNvSpPr>
            <a:spLocks noChangeArrowheads="1"/>
          </p:cNvSpPr>
          <p:nvPr/>
        </p:nvSpPr>
        <p:spPr bwMode="auto">
          <a:xfrm>
            <a:off x="2267744" y="5445224"/>
            <a:ext cx="648072" cy="400050"/>
          </a:xfrm>
          <a:prstGeom prst="rect">
            <a:avLst/>
          </a:prstGeom>
          <a:solidFill>
            <a:srgbClr val="F0F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216</a:t>
            </a:r>
            <a:endParaRPr lang="de-DE" sz="20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2" name="Rectangle 24"/>
          <p:cNvSpPr>
            <a:spLocks noChangeArrowheads="1"/>
          </p:cNvSpPr>
          <p:nvPr/>
        </p:nvSpPr>
        <p:spPr bwMode="auto">
          <a:xfrm>
            <a:off x="2339752" y="5085184"/>
            <a:ext cx="562620" cy="369332"/>
          </a:xfrm>
          <a:prstGeom prst="rect">
            <a:avLst/>
          </a:prstGeom>
          <a:solidFill>
            <a:srgbClr val="F0F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6"/>
                </a:solidFill>
                <a:latin typeface="Arial"/>
                <a:cs typeface="Arial"/>
              </a:rPr>
              <a:t>220</a:t>
            </a:r>
            <a:endParaRPr lang="de-DE" b="1" dirty="0">
              <a:solidFill>
                <a:srgbClr val="FF0006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4685074"/>
            <a:ext cx="17281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ensor sizes: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5776" y="3573016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double-sided-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double-metalized </a:t>
            </a:r>
            <a:endParaRPr lang="ru-RU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sensors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380312" y="2793122"/>
            <a:ext cx="1739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MAPS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technology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08" y="764704"/>
            <a:ext cx="9036496" cy="1477328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STS</a:t>
            </a:r>
            <a:r>
              <a:rPr lang="ru-RU" sz="2000" dirty="0">
                <a:solidFill>
                  <a:srgbClr val="000090"/>
                </a:solidFill>
                <a:latin typeface="Arial"/>
                <a:cs typeface="Arial"/>
              </a:rPr>
              <a:t>: 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безтриггерное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считывание в параллельные каналы, принятие решения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«на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лету» (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схемотехника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сильных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полях радиации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);</a:t>
            </a: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ITS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: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электроника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в сенсор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е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приоритетное кодирование,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рекордное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координатное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разрешение 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(технология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«кремний на изоляторе»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03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22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755576" y="1844824"/>
            <a:ext cx="7813376" cy="1938992"/>
          </a:xfrm>
          <a:prstGeom prst="rect">
            <a:avLst/>
          </a:prstGeom>
          <a:solidFill>
            <a:srgbClr val="AAF3FF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Разработка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новых методов детектирования частиц и новых способов улучшения временных и пространственных характеристик детекторов; фундаментальные проблемы создания специализированной сверхбыстрой и радиационно-стойкой электроники и систем приема и обработки данных на ее основе.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1052736"/>
            <a:ext cx="1977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Рубрикатор 3: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60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1772816"/>
            <a:ext cx="6337797" cy="107721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bg1"/>
                </a:solidFill>
                <a:latin typeface="Arial"/>
                <a:cs typeface="Arial"/>
              </a:rPr>
              <a:t>Большие данные </a:t>
            </a:r>
          </a:p>
          <a:p>
            <a:pPr algn="ctr"/>
            <a:r>
              <a:rPr lang="ru-RU" sz="3200" i="1" dirty="0" smtClean="0">
                <a:solidFill>
                  <a:schemeClr val="bg1"/>
                </a:solidFill>
                <a:latin typeface="Arial"/>
                <a:cs typeface="Arial"/>
              </a:rPr>
              <a:t>и их обработка 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9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539552" y="45120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800" dirty="0">
                <a:solidFill>
                  <a:schemeClr val="tx2"/>
                </a:solidFill>
              </a:rPr>
              <a:t>Источники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ru-RU" sz="2800" dirty="0">
                <a:solidFill>
                  <a:schemeClr val="tx2"/>
                </a:solidFill>
              </a:rPr>
              <a:t>Больших данных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0" y="1700213"/>
            <a:ext cx="2339975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1">
                <a:solidFill>
                  <a:schemeClr val="tx2"/>
                </a:solidFill>
              </a:rPr>
              <a:t>Торговля</a:t>
            </a:r>
          </a:p>
          <a:p>
            <a:pPr eaLnBrk="1" hangingPunct="1">
              <a:spcBef>
                <a:spcPct val="50000"/>
              </a:spcBef>
            </a:pPr>
            <a:r>
              <a:rPr lang="ru-RU" sz="1800" b="1">
                <a:solidFill>
                  <a:schemeClr val="tx2"/>
                </a:solidFill>
              </a:rPr>
              <a:t>Промышленность</a:t>
            </a:r>
          </a:p>
          <a:p>
            <a:pPr eaLnBrk="1" hangingPunct="1">
              <a:spcBef>
                <a:spcPct val="50000"/>
              </a:spcBef>
            </a:pPr>
            <a:r>
              <a:rPr lang="ru-RU" sz="1800" b="1">
                <a:solidFill>
                  <a:schemeClr val="tx2"/>
                </a:solidFill>
              </a:rPr>
              <a:t>Экономика</a:t>
            </a:r>
            <a:endParaRPr lang="en-US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1800" b="1">
                <a:solidFill>
                  <a:schemeClr val="tx2"/>
                </a:solidFill>
              </a:rPr>
              <a:t>Наука</a:t>
            </a:r>
            <a:endParaRPr lang="en-US" sz="1800" b="1">
              <a:solidFill>
                <a:schemeClr val="tx2"/>
              </a:solidFill>
            </a:endParaRPr>
          </a:p>
        </p:txBody>
      </p:sp>
      <p:pic>
        <p:nvPicPr>
          <p:cNvPr id="4100" name="Picture 2" descr="lhc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4176712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unset_over_Shinjuk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052513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ThreeGorgesDam-China2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16113"/>
            <a:ext cx="410527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5" descr="SKA_antennas_at_night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37063"/>
            <a:ext cx="4427537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4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87015"/>
            <a:ext cx="8784976" cy="461665"/>
          </a:xfrm>
          <a:prstGeom prst="rect">
            <a:avLst/>
          </a:prstGeom>
          <a:solidFill>
            <a:srgbClr val="AAF3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6600">
                  <a:solidFill>
                    <a:srgbClr val="000090"/>
                  </a:solidFill>
                  <a:prstDash val="solid"/>
                </a:ln>
                <a:solidFill>
                  <a:srgbClr val="000090"/>
                </a:solidFill>
                <a:latin typeface="Arial"/>
                <a:cs typeface="Arial"/>
              </a:rPr>
              <a:t>Большие данные</a:t>
            </a:r>
            <a:r>
              <a:rPr lang="en-US" sz="2400" b="1" dirty="0" smtClean="0">
                <a:ln w="6600">
                  <a:solidFill>
                    <a:srgbClr val="000090"/>
                  </a:solidFill>
                  <a:prstDash val="solid"/>
                </a:ln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ln w="6600">
                  <a:solidFill>
                    <a:srgbClr val="000090"/>
                  </a:solidFill>
                  <a:prstDash val="solid"/>
                </a:ln>
                <a:solidFill>
                  <a:srgbClr val="000090"/>
                </a:solidFill>
                <a:latin typeface="Arial"/>
                <a:cs typeface="Arial"/>
              </a:rPr>
              <a:t>+ </a:t>
            </a:r>
            <a:r>
              <a:rPr lang="ru-RU" altLang="ru-RU" sz="2400" b="1" dirty="0" smtClean="0">
                <a:ln w="6600">
                  <a:solidFill>
                    <a:srgbClr val="000090"/>
                  </a:solidFill>
                  <a:prstDash val="solid"/>
                </a:ln>
                <a:solidFill>
                  <a:srgbClr val="000090"/>
                </a:solidFill>
                <a:latin typeface="Arial"/>
                <a:cs typeface="Arial"/>
              </a:rPr>
              <a:t>Высокопроизводительный анализ</a:t>
            </a:r>
          </a:p>
        </p:txBody>
      </p:sp>
      <p:pic>
        <p:nvPicPr>
          <p:cNvPr id="2" name="Изображение 1" descr="84912_w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15" y="4869160"/>
            <a:ext cx="2600960" cy="1263015"/>
          </a:xfrm>
          <a:prstGeom prst="rect">
            <a:avLst/>
          </a:prstGeom>
        </p:spPr>
      </p:pic>
      <p:pic>
        <p:nvPicPr>
          <p:cNvPr id="4" name="Изображение 3" descr="ska_logo_box_web.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41" y="4293096"/>
            <a:ext cx="1509534" cy="1509534"/>
          </a:xfrm>
          <a:prstGeom prst="rect">
            <a:avLst/>
          </a:prstGeom>
        </p:spPr>
      </p:pic>
      <p:pic>
        <p:nvPicPr>
          <p:cNvPr id="6" name="Изображение 5" descr="logo_Stars_small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315" y="4206240"/>
            <a:ext cx="2600960" cy="783590"/>
          </a:xfrm>
          <a:prstGeom prst="rect">
            <a:avLst/>
          </a:prstGeom>
        </p:spPr>
      </p:pic>
      <p:pic>
        <p:nvPicPr>
          <p:cNvPr id="7" name="Изображение 6" descr="Large_Synoptic_Survey_Telescope_3_4_render_20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990" y="4206240"/>
            <a:ext cx="1129030" cy="861060"/>
          </a:xfrm>
          <a:prstGeom prst="rect">
            <a:avLst/>
          </a:prstGeom>
        </p:spPr>
      </p:pic>
      <p:pic>
        <p:nvPicPr>
          <p:cNvPr id="9" name="Изображение 8" descr="cern-lhc-map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863565"/>
            <a:ext cx="2808312" cy="981259"/>
          </a:xfrm>
          <a:prstGeom prst="rect">
            <a:avLst/>
          </a:prstGeom>
        </p:spPr>
      </p:pic>
      <p:pic>
        <p:nvPicPr>
          <p:cNvPr id="11" name="Изображение 10" descr="cer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665" y="908720"/>
            <a:ext cx="662503" cy="648073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4932040" y="1844824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i="1" dirty="0" smtClean="0">
                <a:solidFill>
                  <a:srgbClr val="000090"/>
                </a:solidFill>
              </a:rPr>
              <a:t>БАК</a:t>
            </a:r>
            <a:r>
              <a:rPr lang="ru-RU" altLang="ru-RU" sz="2000" i="1" dirty="0">
                <a:solidFill>
                  <a:srgbClr val="000090"/>
                </a:solidFill>
              </a:rPr>
              <a:t> 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 </a:t>
            </a:r>
            <a:r>
              <a:rPr lang="en-US" altLang="ru-RU" sz="2000" i="1" dirty="0">
                <a:solidFill>
                  <a:srgbClr val="000090"/>
                </a:solidFill>
              </a:rPr>
              <a:t>&gt; 20 </a:t>
            </a:r>
            <a:r>
              <a:rPr lang="en-US" altLang="ru-RU" sz="2000" i="1" dirty="0" err="1">
                <a:solidFill>
                  <a:srgbClr val="000090"/>
                </a:solidFill>
              </a:rPr>
              <a:t>Pb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/</a:t>
            </a:r>
            <a:r>
              <a:rPr lang="ru-RU" altLang="ru-RU" sz="2000" i="1" dirty="0" smtClean="0">
                <a:solidFill>
                  <a:srgbClr val="000090"/>
                </a:solidFill>
              </a:rPr>
              <a:t>год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, </a:t>
            </a:r>
            <a:r>
              <a:rPr lang="en-US" altLang="ru-RU" sz="2000" i="1" dirty="0">
                <a:solidFill>
                  <a:srgbClr val="000090"/>
                </a:solidFill>
              </a:rPr>
              <a:t>&gt; 200 </a:t>
            </a:r>
            <a:r>
              <a:rPr lang="en-US" altLang="ru-RU" sz="2000" i="1" dirty="0" err="1">
                <a:solidFill>
                  <a:srgbClr val="000090"/>
                </a:solidFill>
              </a:rPr>
              <a:t>Pb</a:t>
            </a:r>
            <a:r>
              <a:rPr lang="en-US" altLang="ru-RU" sz="2000" i="1" dirty="0">
                <a:solidFill>
                  <a:srgbClr val="000090"/>
                </a:solidFill>
              </a:rPr>
              <a:t> </a:t>
            </a:r>
            <a:r>
              <a:rPr lang="ru-RU" altLang="ru-RU" sz="2000" i="1" dirty="0" smtClean="0">
                <a:solidFill>
                  <a:srgbClr val="000090"/>
                </a:solidFill>
              </a:rPr>
              <a:t>в хранении</a:t>
            </a:r>
            <a:endParaRPr lang="en-US" altLang="ru-RU" sz="2000" i="1" dirty="0">
              <a:solidFill>
                <a:srgbClr val="000090"/>
              </a:solidFill>
            </a:endParaRPr>
          </a:p>
        </p:txBody>
      </p:sp>
      <p:pic>
        <p:nvPicPr>
          <p:cNvPr id="16387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476672"/>
            <a:ext cx="2624097" cy="19553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Текстовое поле 15"/>
          <p:cNvSpPr txBox="1"/>
          <p:nvPr/>
        </p:nvSpPr>
        <p:spPr>
          <a:xfrm>
            <a:off x="4283968" y="2979038"/>
            <a:ext cx="1600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 smtClean="0">
                <a:solidFill>
                  <a:srgbClr val="FF0000"/>
                </a:solidFill>
              </a:rPr>
              <a:t>НАУКА</a:t>
            </a:r>
            <a:endParaRPr lang="en-US" altLang="ru-RU" sz="2800" b="1" dirty="0">
              <a:solidFill>
                <a:srgbClr val="FF0000"/>
              </a:solidFill>
            </a:endParaRPr>
          </a:p>
        </p:txBody>
      </p:sp>
      <p:pic>
        <p:nvPicPr>
          <p:cNvPr id="92163" name="Picture 5" descr="bigdat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350" y="2858125"/>
            <a:ext cx="1384935" cy="1290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5" name="Picture 7" descr="13940119000081_PhotoI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9740" y="2858125"/>
            <a:ext cx="2211705" cy="1290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4" name="Picture 6" descr="shining_star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080" y="5085184"/>
            <a:ext cx="895985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6" name="Picture 9" descr="climate-model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04" y="5013176"/>
            <a:ext cx="1329690" cy="1263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Текстовое поле 16"/>
          <p:cNvSpPr txBox="1"/>
          <p:nvPr/>
        </p:nvSpPr>
        <p:spPr>
          <a:xfrm>
            <a:off x="179512" y="4509120"/>
            <a:ext cx="1167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 smtClean="0">
                <a:solidFill>
                  <a:srgbClr val="000090"/>
                </a:solidFill>
              </a:rPr>
              <a:t>Климат</a:t>
            </a:r>
            <a:endParaRPr lang="en-US" altLang="ru-RU" b="1" i="1" dirty="0">
              <a:solidFill>
                <a:srgbClr val="000090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179512" y="2492896"/>
            <a:ext cx="133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 smtClean="0">
                <a:solidFill>
                  <a:srgbClr val="000090"/>
                </a:solidFill>
              </a:rPr>
              <a:t>Биология</a:t>
            </a:r>
            <a:endParaRPr lang="en-US" altLang="ru-RU" b="1" i="1" dirty="0">
              <a:solidFill>
                <a:srgbClr val="000090"/>
              </a:solidFill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679709" y="2420888"/>
            <a:ext cx="2388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 err="1" smtClean="0">
                <a:solidFill>
                  <a:srgbClr val="000090"/>
                </a:solidFill>
              </a:rPr>
              <a:t>Нанотехнологии</a:t>
            </a:r>
            <a:endParaRPr lang="en-US" altLang="ru-RU" b="1" i="1" dirty="0">
              <a:solidFill>
                <a:srgbClr val="000090"/>
              </a:solidFill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5652121" y="476672"/>
            <a:ext cx="352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0090"/>
                </a:solidFill>
              </a:rPr>
              <a:t>Физика высоких энергий</a:t>
            </a:r>
            <a:endParaRPr lang="en-US" altLang="ru-RU" sz="2000" b="1" dirty="0">
              <a:solidFill>
                <a:srgbClr val="000090"/>
              </a:solidFill>
            </a:endParaRP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4139952" y="3861048"/>
            <a:ext cx="1849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solidFill>
                  <a:srgbClr val="000090"/>
                </a:solidFill>
              </a:rPr>
              <a:t>Астрофизика</a:t>
            </a:r>
            <a:endParaRPr lang="en-US" altLang="ru-RU" sz="2000" b="1" dirty="0">
              <a:solidFill>
                <a:srgbClr val="000090"/>
              </a:solidFill>
            </a:endParaRPr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2607181" y="620688"/>
            <a:ext cx="2396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 i="1" dirty="0">
                <a:solidFill>
                  <a:srgbClr val="000090"/>
                </a:solidFill>
              </a:rPr>
              <a:t>е</a:t>
            </a:r>
            <a:r>
              <a:rPr lang="ru-RU" altLang="en-US" sz="2000" i="1" dirty="0" smtClean="0">
                <a:solidFill>
                  <a:srgbClr val="000090"/>
                </a:solidFill>
              </a:rPr>
              <a:t>жегодный прирост данных экспоненциально</a:t>
            </a:r>
            <a:endParaRPr lang="ru-RU" altLang="en-US" sz="2000" i="1" dirty="0">
              <a:solidFill>
                <a:srgbClr val="000090"/>
              </a:solidFill>
            </a:endParaRPr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467545" y="90872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i="1" dirty="0">
                <a:solidFill>
                  <a:srgbClr val="000090"/>
                </a:solidFill>
              </a:rPr>
              <a:t>в</a:t>
            </a:r>
            <a:r>
              <a:rPr lang="ru-RU" altLang="en-US" i="1" dirty="0" smtClean="0">
                <a:solidFill>
                  <a:srgbClr val="000090"/>
                </a:solidFill>
              </a:rPr>
              <a:t> </a:t>
            </a:r>
            <a:r>
              <a:rPr lang="ru-RU" altLang="en-US" i="1" dirty="0">
                <a:solidFill>
                  <a:srgbClr val="000090"/>
                </a:solidFill>
              </a:rPr>
              <a:t>2020</a:t>
            </a:r>
          </a:p>
          <a:p>
            <a:r>
              <a:rPr lang="ru-RU" altLang="en-US" i="1" dirty="0" smtClean="0">
                <a:solidFill>
                  <a:srgbClr val="000090"/>
                </a:solidFill>
              </a:rPr>
              <a:t>&gt; 40 ZB</a:t>
            </a:r>
          </a:p>
          <a:p>
            <a:r>
              <a:rPr lang="ru-RU" altLang="en-US" i="1" dirty="0" smtClean="0">
                <a:solidFill>
                  <a:srgbClr val="000090"/>
                </a:solidFill>
              </a:rPr>
              <a:t> данных</a:t>
            </a:r>
            <a:endParaRPr lang="ru-RU" altLang="en-US" i="1" dirty="0">
              <a:solidFill>
                <a:srgbClr val="000090"/>
              </a:solidFill>
            </a:endParaRP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133350" y="6287135"/>
            <a:ext cx="1471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>
                <a:solidFill>
                  <a:srgbClr val="000090"/>
                </a:solidFill>
              </a:rPr>
              <a:t>и</a:t>
            </a:r>
            <a:r>
              <a:rPr lang="ru-RU" altLang="ru-RU" b="1" i="1" dirty="0" smtClean="0">
                <a:solidFill>
                  <a:srgbClr val="000090"/>
                </a:solidFill>
              </a:rPr>
              <a:t> др.</a:t>
            </a:r>
            <a:endParaRPr lang="en-US" altLang="ru-RU" b="1" i="1" dirty="0">
              <a:solidFill>
                <a:srgbClr val="000090"/>
              </a:solidFill>
            </a:endParaRPr>
          </a:p>
        </p:txBody>
      </p:sp>
      <p:pic>
        <p:nvPicPr>
          <p:cNvPr id="25" name="Изображение 24" descr="front_ska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5656" y="5477341"/>
            <a:ext cx="3661410" cy="975995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3131840" y="4437112"/>
            <a:ext cx="229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 smtClean="0">
                <a:solidFill>
                  <a:srgbClr val="000090"/>
                </a:solidFill>
              </a:rPr>
              <a:t>Крупнейший радиотелескоп </a:t>
            </a:r>
            <a:r>
              <a:rPr lang="en-US" altLang="ru-RU" sz="1600" b="1" dirty="0" smtClean="0">
                <a:solidFill>
                  <a:srgbClr val="000090"/>
                </a:solidFill>
              </a:rPr>
              <a:t>SKA   </a:t>
            </a:r>
            <a:endParaRPr lang="en-US" altLang="ru-RU" sz="1600" b="1" dirty="0">
              <a:solidFill>
                <a:srgbClr val="000090"/>
              </a:solidFill>
            </a:endParaRPr>
          </a:p>
          <a:p>
            <a:r>
              <a:rPr lang="en-US" altLang="ru-RU" sz="1600" b="1" dirty="0">
                <a:solidFill>
                  <a:srgbClr val="000090"/>
                </a:solidFill>
              </a:rPr>
              <a:t> &gt; 20 </a:t>
            </a:r>
            <a:r>
              <a:rPr lang="en-US" altLang="ru-RU" sz="1600" b="1" dirty="0" err="1">
                <a:solidFill>
                  <a:srgbClr val="000090"/>
                </a:solidFill>
              </a:rPr>
              <a:t>Pb</a:t>
            </a:r>
            <a:r>
              <a:rPr lang="en-US" altLang="ru-RU" sz="1600" b="1" dirty="0" smtClean="0">
                <a:solidFill>
                  <a:srgbClr val="000090"/>
                </a:solidFill>
              </a:rPr>
              <a:t>/</a:t>
            </a:r>
            <a:r>
              <a:rPr lang="ru-RU" altLang="ru-RU" sz="1600" b="1" dirty="0" smtClean="0">
                <a:solidFill>
                  <a:srgbClr val="000090"/>
                </a:solidFill>
              </a:rPr>
              <a:t>день</a:t>
            </a:r>
            <a:r>
              <a:rPr lang="en-US" altLang="ru-RU" sz="1600" b="1" dirty="0" smtClean="0">
                <a:solidFill>
                  <a:srgbClr val="000090"/>
                </a:solidFill>
              </a:rPr>
              <a:t> </a:t>
            </a:r>
            <a:endParaRPr lang="en-US" altLang="ru-RU" sz="1600" b="1" dirty="0">
              <a:solidFill>
                <a:srgbClr val="000090"/>
              </a:solidFill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4139952" y="6021288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ru-RU" sz="2000" i="1" dirty="0" smtClean="0">
                <a:solidFill>
                  <a:srgbClr val="000090"/>
                </a:solidFill>
              </a:rPr>
              <a:t>Большой синоптический обзорный телескоп 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LSST  </a:t>
            </a:r>
            <a:r>
              <a:rPr lang="en-US" altLang="ru-RU" sz="2000" i="1" dirty="0">
                <a:solidFill>
                  <a:srgbClr val="000090"/>
                </a:solidFill>
              </a:rPr>
              <a:t>&gt; 10 </a:t>
            </a:r>
            <a:r>
              <a:rPr lang="en-US" altLang="ru-RU" sz="2000" i="1" dirty="0" err="1">
                <a:solidFill>
                  <a:srgbClr val="000090"/>
                </a:solidFill>
              </a:rPr>
              <a:t>Pb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/</a:t>
            </a:r>
            <a:r>
              <a:rPr lang="ru-RU" altLang="ru-RU" sz="2000" i="1" dirty="0" smtClean="0">
                <a:solidFill>
                  <a:srgbClr val="000090"/>
                </a:solidFill>
              </a:rPr>
              <a:t>год</a:t>
            </a:r>
            <a:endParaRPr lang="en-US" altLang="ru-RU" sz="2000" i="1" dirty="0">
              <a:solidFill>
                <a:srgbClr val="000090"/>
              </a:solidFill>
            </a:endParaRPr>
          </a:p>
        </p:txBody>
      </p:sp>
      <p:pic>
        <p:nvPicPr>
          <p:cNvPr id="5" name="Picture 4" descr="400px-Схема_ускорительного_комплекса_мегапроекта_NICA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76872"/>
            <a:ext cx="2560284" cy="1440160"/>
          </a:xfrm>
          <a:prstGeom prst="rect">
            <a:avLst/>
          </a:prstGeom>
        </p:spPr>
      </p:pic>
      <p:sp>
        <p:nvSpPr>
          <p:cNvPr id="29" name="Текстовое поле 11"/>
          <p:cNvSpPr txBox="1"/>
          <p:nvPr/>
        </p:nvSpPr>
        <p:spPr>
          <a:xfrm>
            <a:off x="6372200" y="371703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ru-RU" sz="2000" b="1" i="1" dirty="0" smtClean="0">
                <a:solidFill>
                  <a:srgbClr val="FF1A28"/>
                </a:solidFill>
              </a:rPr>
              <a:t>NICA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 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~ 3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0 </a:t>
            </a:r>
            <a:r>
              <a:rPr lang="en-US" altLang="ru-RU" sz="2000" i="1" dirty="0" err="1">
                <a:solidFill>
                  <a:srgbClr val="000090"/>
                </a:solidFill>
              </a:rPr>
              <a:t>Pb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/</a:t>
            </a:r>
            <a:r>
              <a:rPr lang="ru-RU" altLang="ru-RU" sz="2000" i="1" dirty="0" smtClean="0">
                <a:solidFill>
                  <a:srgbClr val="000090"/>
                </a:solidFill>
              </a:rPr>
              <a:t>год</a:t>
            </a:r>
            <a:endParaRPr lang="en-US" altLang="ru-RU" sz="2000" i="1" dirty="0">
              <a:solidFill>
                <a:srgbClr val="000090"/>
              </a:solidFill>
            </a:endParaRPr>
          </a:p>
        </p:txBody>
      </p:sp>
      <p:pic>
        <p:nvPicPr>
          <p:cNvPr id="8" name="Picture 7" descr="preview-jinr_1_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20888"/>
            <a:ext cx="703834" cy="526924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3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8" descr="Снимок экрана 2016-02-11 в 19.30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974725"/>
            <a:ext cx="97155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7" descr="IMG_2988-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984250"/>
            <a:ext cx="13970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server-r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57" y="3861048"/>
            <a:ext cx="40036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1"/>
          <p:cNvSpPr txBox="1">
            <a:spLocks/>
          </p:cNvSpPr>
          <p:nvPr/>
        </p:nvSpPr>
        <p:spPr bwMode="auto">
          <a:xfrm>
            <a:off x="0" y="3244850"/>
            <a:ext cx="4411663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90"/>
                </a:solidFill>
                <a:latin typeface="Arial" charset="0"/>
              </a:rPr>
              <a:t>Off-line </a:t>
            </a:r>
            <a:r>
              <a:rPr lang="ru-RU" sz="2000" b="1">
                <a:solidFill>
                  <a:srgbClr val="000090"/>
                </a:solidFill>
                <a:latin typeface="Arial" charset="0"/>
              </a:rPr>
              <a:t>кластер</a:t>
            </a:r>
            <a:r>
              <a:rPr lang="en-US" sz="2000" b="1">
                <a:solidFill>
                  <a:srgbClr val="000090"/>
                </a:solidFill>
                <a:latin typeface="Arial" charset="0"/>
              </a:rPr>
              <a:t> </a:t>
            </a:r>
            <a:r>
              <a:rPr lang="ru-RU" sz="2000" b="1">
                <a:solidFill>
                  <a:srgbClr val="000090"/>
                </a:solidFill>
                <a:latin typeface="Arial" charset="0"/>
              </a:rPr>
              <a:t>ЛФВЭ</a:t>
            </a:r>
            <a:r>
              <a:rPr lang="en-US" sz="2000" b="1">
                <a:solidFill>
                  <a:srgbClr val="000090"/>
                </a:solidFill>
                <a:latin typeface="Arial" charset="0"/>
              </a:rPr>
              <a:t> (</a:t>
            </a:r>
            <a:r>
              <a:rPr lang="ru-RU" sz="2000" b="1">
                <a:solidFill>
                  <a:srgbClr val="000090"/>
                </a:solidFill>
                <a:latin typeface="Arial" charset="0"/>
              </a:rPr>
              <a:t>прототип</a:t>
            </a:r>
            <a:r>
              <a:rPr lang="en-US" sz="2000" b="1">
                <a:solidFill>
                  <a:srgbClr val="000090"/>
                </a:solidFill>
                <a:latin typeface="Arial" charset="0"/>
              </a:rPr>
              <a:t>)</a:t>
            </a:r>
          </a:p>
        </p:txBody>
      </p:sp>
      <p:sp>
        <p:nvSpPr>
          <p:cNvPr id="2053" name="Rectangle 16"/>
          <p:cNvSpPr>
            <a:spLocks noChangeArrowheads="1"/>
          </p:cNvSpPr>
          <p:nvPr/>
        </p:nvSpPr>
        <p:spPr bwMode="auto">
          <a:xfrm>
            <a:off x="3244850" y="836712"/>
            <a:ext cx="4402138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160 × 3 GHz CPU, 1024 GB RAM, </a:t>
            </a:r>
          </a:p>
          <a:p>
            <a:r>
              <a:rPr lang="en-US" i="1" dirty="0">
                <a:solidFill>
                  <a:srgbClr val="000090"/>
                </a:solidFill>
              </a:rPr>
              <a:t>8.5 TB Flash</a:t>
            </a:r>
            <a:r>
              <a:rPr lang="ru-RU" i="1" dirty="0">
                <a:solidFill>
                  <a:srgbClr val="000090"/>
                </a:solidFill>
              </a:rPr>
              <a:t> память</a:t>
            </a:r>
            <a:r>
              <a:rPr lang="en-US" i="1" dirty="0">
                <a:solidFill>
                  <a:srgbClr val="000090"/>
                </a:solidFill>
              </a:rPr>
              <a:t>, 2×10 Gb Ethernet</a:t>
            </a:r>
          </a:p>
          <a:p>
            <a:r>
              <a:rPr lang="en-US" i="1" dirty="0">
                <a:solidFill>
                  <a:srgbClr val="000090"/>
                </a:solidFill>
              </a:rPr>
              <a:t>4 × </a:t>
            </a:r>
            <a:r>
              <a:rPr lang="ru-RU" i="1" dirty="0">
                <a:solidFill>
                  <a:srgbClr val="000090"/>
                </a:solidFill>
              </a:rPr>
              <a:t>блоки постоянной памяти в</a:t>
            </a:r>
            <a:r>
              <a:rPr lang="en-US" i="1" dirty="0">
                <a:solidFill>
                  <a:srgbClr val="000090"/>
                </a:solidFill>
              </a:rPr>
              <a:t> 16U</a:t>
            </a:r>
          </a:p>
          <a:p>
            <a:r>
              <a:rPr lang="en-US" i="1" dirty="0">
                <a:solidFill>
                  <a:srgbClr val="000090"/>
                </a:solidFill>
              </a:rPr>
              <a:t>430 TB raw, </a:t>
            </a:r>
            <a:r>
              <a:rPr lang="ru-RU" i="1" dirty="0">
                <a:solidFill>
                  <a:srgbClr val="000090"/>
                </a:solidFill>
              </a:rPr>
              <a:t>резервирование</a:t>
            </a:r>
            <a:r>
              <a:rPr lang="en-US" i="1" dirty="0">
                <a:solidFill>
                  <a:srgbClr val="000090"/>
                </a:solidFill>
              </a:rPr>
              <a:t> 4 TB </a:t>
            </a:r>
          </a:p>
          <a:p>
            <a:r>
              <a:rPr lang="en-US" i="1" dirty="0">
                <a:solidFill>
                  <a:srgbClr val="000090"/>
                </a:solidFill>
              </a:rPr>
              <a:t>HDD 4×10 Gb Ethernet</a:t>
            </a:r>
          </a:p>
        </p:txBody>
      </p:sp>
      <p:pic>
        <p:nvPicPr>
          <p:cNvPr id="2054" name="Picture 17" descr="IMG_6432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628800"/>
            <a:ext cx="18605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19"/>
          <p:cNvSpPr>
            <a:spLocks noChangeArrowheads="1"/>
          </p:cNvSpPr>
          <p:nvPr/>
        </p:nvSpPr>
        <p:spPr bwMode="auto">
          <a:xfrm>
            <a:off x="179512" y="5589240"/>
            <a:ext cx="3888432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15 </a:t>
            </a:r>
            <a:r>
              <a:rPr lang="ru-RU" dirty="0">
                <a:solidFill>
                  <a:srgbClr val="000090"/>
                </a:solidFill>
              </a:rPr>
              <a:t>серверов</a:t>
            </a:r>
            <a:r>
              <a:rPr lang="en-US" dirty="0">
                <a:solidFill>
                  <a:srgbClr val="000090"/>
                </a:solidFill>
              </a:rPr>
              <a:t>: 4 </a:t>
            </a:r>
            <a:r>
              <a:rPr lang="ru-RU" dirty="0">
                <a:solidFill>
                  <a:srgbClr val="000090"/>
                </a:solidFill>
              </a:rPr>
              <a:t>интерактивные</a:t>
            </a:r>
            <a:r>
              <a:rPr lang="en-US" dirty="0">
                <a:solidFill>
                  <a:srgbClr val="000090"/>
                </a:solidFill>
              </a:rPr>
              <a:t>, </a:t>
            </a:r>
          </a:p>
          <a:p>
            <a:r>
              <a:rPr lang="en-US" dirty="0">
                <a:solidFill>
                  <a:srgbClr val="000090"/>
                </a:solidFill>
              </a:rPr>
              <a:t>11 </a:t>
            </a:r>
            <a:r>
              <a:rPr lang="ru-RU" dirty="0">
                <a:solidFill>
                  <a:srgbClr val="000090"/>
                </a:solidFill>
              </a:rPr>
              <a:t>пакетных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s-ES_tradnl" dirty="0">
                <a:solidFill>
                  <a:srgbClr val="000090"/>
                </a:solidFill>
              </a:rPr>
              <a:t>350 CPU </a:t>
            </a:r>
            <a:r>
              <a:rPr lang="ru-RU" dirty="0">
                <a:solidFill>
                  <a:srgbClr val="000090"/>
                </a:solidFill>
              </a:rPr>
              <a:t>ядер </a:t>
            </a:r>
          </a:p>
          <a:p>
            <a:r>
              <a:rPr lang="en-US" dirty="0">
                <a:solidFill>
                  <a:srgbClr val="000090"/>
                </a:solidFill>
              </a:rPr>
              <a:t>130 TB </a:t>
            </a:r>
            <a:r>
              <a:rPr lang="ru-RU" dirty="0" smtClean="0">
                <a:solidFill>
                  <a:srgbClr val="000090"/>
                </a:solidFill>
              </a:rPr>
              <a:t>диски 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ru-RU" i="1" dirty="0">
                <a:solidFill>
                  <a:srgbClr val="000090"/>
                </a:solidFill>
              </a:rPr>
              <a:t>с резервированием</a:t>
            </a:r>
            <a:r>
              <a:rPr lang="en-US" dirty="0">
                <a:solidFill>
                  <a:srgbClr val="000090"/>
                </a:solidFill>
              </a:rPr>
              <a:t>)</a:t>
            </a:r>
          </a:p>
        </p:txBody>
      </p:sp>
      <p:pic>
        <p:nvPicPr>
          <p:cNvPr id="2056" name="Picture 18" descr="IMG_18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3573016"/>
            <a:ext cx="261937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2"/>
          <p:cNvSpPr>
            <a:spLocks noChangeArrowheads="1"/>
          </p:cNvSpPr>
          <p:nvPr/>
        </p:nvSpPr>
        <p:spPr bwMode="auto">
          <a:xfrm>
            <a:off x="3995937" y="2348880"/>
            <a:ext cx="31541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0"/>
                </a:solidFill>
              </a:rPr>
              <a:t>Хранилище данных</a:t>
            </a:r>
            <a:r>
              <a:rPr lang="en-US" b="1" dirty="0">
                <a:solidFill>
                  <a:srgbClr val="000090"/>
                </a:solidFill>
              </a:rPr>
              <a:t> (</a:t>
            </a:r>
            <a:r>
              <a:rPr lang="ru-RU" b="1" dirty="0">
                <a:solidFill>
                  <a:srgbClr val="000090"/>
                </a:solidFill>
              </a:rPr>
              <a:t>ЛИТ</a:t>
            </a:r>
            <a:r>
              <a:rPr lang="en-US" b="1" dirty="0">
                <a:solidFill>
                  <a:srgbClr val="000090"/>
                </a:solidFill>
              </a:rPr>
              <a:t>): </a:t>
            </a:r>
          </a:p>
          <a:p>
            <a:r>
              <a:rPr lang="en-US" dirty="0">
                <a:solidFill>
                  <a:srgbClr val="000090"/>
                </a:solidFill>
              </a:rPr>
              <a:t>- 1 PB RAW </a:t>
            </a:r>
            <a:r>
              <a:rPr lang="ru-RU" dirty="0">
                <a:solidFill>
                  <a:srgbClr val="000090"/>
                </a:solidFill>
              </a:rPr>
              <a:t>данных в</a:t>
            </a:r>
            <a:r>
              <a:rPr lang="en-US" dirty="0">
                <a:solidFill>
                  <a:srgbClr val="000090"/>
                </a:solidFill>
              </a:rPr>
              <a:t> 2017;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10 </a:t>
            </a:r>
            <a:r>
              <a:rPr lang="en-US" dirty="0">
                <a:solidFill>
                  <a:srgbClr val="FF0000"/>
                </a:solidFill>
              </a:rPr>
              <a:t>PB </a:t>
            </a:r>
            <a:r>
              <a:rPr lang="en-US" dirty="0">
                <a:solidFill>
                  <a:srgbClr val="000090"/>
                </a:solidFill>
              </a:rPr>
              <a:t>RAW </a:t>
            </a:r>
            <a:r>
              <a:rPr lang="ru-RU" dirty="0" smtClean="0">
                <a:solidFill>
                  <a:srgbClr val="000090"/>
                </a:solidFill>
              </a:rPr>
              <a:t>данных</a:t>
            </a:r>
            <a:r>
              <a:rPr lang="ru-RU" dirty="0">
                <a:solidFill>
                  <a:srgbClr val="000090"/>
                </a:solidFill>
              </a:rPr>
              <a:t> </a:t>
            </a:r>
            <a:r>
              <a:rPr lang="ru-RU" dirty="0" smtClean="0">
                <a:solidFill>
                  <a:srgbClr val="000090"/>
                </a:solidFill>
              </a:rPr>
              <a:t> в </a:t>
            </a:r>
            <a:r>
              <a:rPr lang="ru-RU" dirty="0">
                <a:solidFill>
                  <a:srgbClr val="000090"/>
                </a:solidFill>
              </a:rPr>
              <a:t>год</a:t>
            </a:r>
            <a:r>
              <a:rPr lang="en-US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2058" name="Title 1"/>
          <p:cNvSpPr txBox="1">
            <a:spLocks/>
          </p:cNvSpPr>
          <p:nvPr/>
        </p:nvSpPr>
        <p:spPr bwMode="auto">
          <a:xfrm>
            <a:off x="84138" y="644525"/>
            <a:ext cx="3565525" cy="36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2000" b="1">
                <a:solidFill>
                  <a:srgbClr val="000090"/>
                </a:solidFill>
                <a:latin typeface="Arial" charset="0"/>
                <a:cs typeface="Arial" charset="0"/>
              </a:rPr>
              <a:t>On-line </a:t>
            </a:r>
            <a:r>
              <a:rPr lang="ru-RU" sz="2000" b="1">
                <a:solidFill>
                  <a:srgbClr val="000090"/>
                </a:solidFill>
                <a:latin typeface="Arial" charset="0"/>
                <a:cs typeface="Arial" charset="0"/>
              </a:rPr>
              <a:t>прототип</a:t>
            </a:r>
            <a:r>
              <a:rPr lang="en-US" sz="2000" b="1">
                <a:solidFill>
                  <a:srgbClr val="000090"/>
                </a:solidFill>
                <a:latin typeface="Arial" charset="0"/>
                <a:cs typeface="Arial" charset="0"/>
              </a:rPr>
              <a:t> &amp; </a:t>
            </a:r>
            <a:r>
              <a:rPr lang="ru-RU" sz="2000" b="1">
                <a:solidFill>
                  <a:srgbClr val="000090"/>
                </a:solidFill>
                <a:latin typeface="Arial" charset="0"/>
                <a:cs typeface="Arial" charset="0"/>
              </a:rPr>
              <a:t>сеть</a:t>
            </a:r>
            <a:endParaRPr lang="en-US" sz="2000" b="1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Прямоугольник 2"/>
          <p:cNvSpPr>
            <a:spLocks noChangeArrowheads="1"/>
          </p:cNvSpPr>
          <p:nvPr/>
        </p:nvSpPr>
        <p:spPr bwMode="auto">
          <a:xfrm>
            <a:off x="467544" y="116632"/>
            <a:ext cx="8317235" cy="523220"/>
          </a:xfrm>
          <a:prstGeom prst="rect">
            <a:avLst/>
          </a:prstGeom>
          <a:solidFill>
            <a:srgbClr val="AAF3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0"/>
                </a:solidFill>
                <a:latin typeface="Arial" charset="0"/>
                <a:cs typeface="Arial" charset="0"/>
              </a:rPr>
              <a:t>Прототипы компьютерного </a:t>
            </a:r>
            <a:r>
              <a:rPr lang="ru-RU" sz="28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кластера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NICA</a:t>
            </a:r>
            <a:endParaRPr lang="ru-RU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060" name="Title 1"/>
          <p:cNvSpPr txBox="1">
            <a:spLocks/>
          </p:cNvSpPr>
          <p:nvPr/>
        </p:nvSpPr>
        <p:spPr bwMode="auto">
          <a:xfrm>
            <a:off x="4067944" y="3573016"/>
            <a:ext cx="4821237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Off-line </a:t>
            </a:r>
            <a:r>
              <a:rPr lang="ru-RU" sz="2000" b="1" dirty="0">
                <a:solidFill>
                  <a:srgbClr val="000090"/>
                </a:solidFill>
                <a:latin typeface="Arial" charset="0"/>
              </a:rPr>
              <a:t>кластер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ru-RU" sz="2000" b="1" dirty="0">
                <a:solidFill>
                  <a:srgbClr val="000090"/>
                </a:solidFill>
                <a:latin typeface="Arial" charset="0"/>
              </a:rPr>
              <a:t>ЛФВЭ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 (</a:t>
            </a:r>
            <a:r>
              <a:rPr lang="ru-RU" sz="2000" b="1" dirty="0">
                <a:solidFill>
                  <a:srgbClr val="000090"/>
                </a:solidFill>
                <a:latin typeface="Arial" charset="0"/>
              </a:rPr>
              <a:t>проект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)</a:t>
            </a:r>
          </a:p>
        </p:txBody>
      </p:sp>
      <p:sp>
        <p:nvSpPr>
          <p:cNvPr id="2061" name="Rectangle 19"/>
          <p:cNvSpPr>
            <a:spLocks noChangeArrowheads="1"/>
          </p:cNvSpPr>
          <p:nvPr/>
        </p:nvSpPr>
        <p:spPr bwMode="auto">
          <a:xfrm>
            <a:off x="4427984" y="5733256"/>
            <a:ext cx="4100512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_tradnl" dirty="0">
                <a:solidFill>
                  <a:srgbClr val="000090"/>
                </a:solidFill>
              </a:rPr>
              <a:t>           </a:t>
            </a:r>
            <a:r>
              <a:rPr lang="es-ES_tradnl" b="1" dirty="0">
                <a:solidFill>
                  <a:srgbClr val="000090"/>
                </a:solidFill>
              </a:rPr>
              <a:t>In                  2017         2020</a:t>
            </a:r>
          </a:p>
          <a:p>
            <a:r>
              <a:rPr lang="es-ES_tradnl" dirty="0">
                <a:solidFill>
                  <a:srgbClr val="000090"/>
                </a:solidFill>
              </a:rPr>
              <a:t>   - CPU </a:t>
            </a:r>
            <a:r>
              <a:rPr lang="ru-RU" dirty="0">
                <a:solidFill>
                  <a:srgbClr val="000090"/>
                </a:solidFill>
              </a:rPr>
              <a:t>ядер</a:t>
            </a:r>
            <a:r>
              <a:rPr lang="en-US" dirty="0">
                <a:solidFill>
                  <a:srgbClr val="000090"/>
                </a:solidFill>
              </a:rPr>
              <a:t>:        </a:t>
            </a:r>
            <a:r>
              <a:rPr lang="es-ES_tradnl" dirty="0">
                <a:solidFill>
                  <a:srgbClr val="000090"/>
                </a:solidFill>
              </a:rPr>
              <a:t>1000         5000 </a:t>
            </a:r>
          </a:p>
          <a:p>
            <a:r>
              <a:rPr lang="en-US" dirty="0">
                <a:solidFill>
                  <a:srgbClr val="000090"/>
                </a:solidFill>
              </a:rPr>
              <a:t>   - </a:t>
            </a:r>
            <a:r>
              <a:rPr lang="ru-RU" dirty="0">
                <a:solidFill>
                  <a:srgbClr val="000090"/>
                </a:solidFill>
              </a:rPr>
              <a:t>Диски</a:t>
            </a:r>
            <a:r>
              <a:rPr lang="en-US" dirty="0">
                <a:solidFill>
                  <a:srgbClr val="000090"/>
                </a:solidFill>
              </a:rPr>
              <a:t> (PB)  </a:t>
            </a:r>
            <a:r>
              <a:rPr lang="ru-RU" dirty="0">
                <a:solidFill>
                  <a:srgbClr val="000090"/>
                </a:solidFill>
              </a:rPr>
              <a:t>          </a:t>
            </a:r>
            <a:r>
              <a:rPr lang="en-US" dirty="0">
                <a:solidFill>
                  <a:srgbClr val="000090"/>
                </a:solidFill>
              </a:rPr>
              <a:t>  0.5           5,0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 anchor="b"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 anchor="b"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 anchor="b"/>
          <a:lstStyle/>
          <a:p>
            <a:fld id="{57969022-01D7-4F69-AB99-9E90D10D0B2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3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5F6638B6-52F8-42F8-80A5-71875EFA62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373811"/>
              </p:ext>
            </p:extLst>
          </p:nvPr>
        </p:nvGraphicFramePr>
        <p:xfrm>
          <a:off x="83105" y="1465190"/>
          <a:ext cx="4511423" cy="455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A66DB3F-DBFA-4BBB-BD3C-AB2D4DF7BEF5}"/>
              </a:ext>
            </a:extLst>
          </p:cNvPr>
          <p:cNvSpPr/>
          <p:nvPr/>
        </p:nvSpPr>
        <p:spPr>
          <a:xfrm>
            <a:off x="188519" y="365755"/>
            <a:ext cx="8831343" cy="830997"/>
          </a:xfrm>
          <a:prstGeom prst="rect">
            <a:avLst/>
          </a:prstGeom>
          <a:solidFill>
            <a:srgbClr val="AAF3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rgbClr val="000090"/>
                  </a:solidFill>
                  <a:prstDash val="solid"/>
                </a:ln>
                <a:solidFill>
                  <a:srgbClr val="000090"/>
                </a:solidFill>
                <a:cs typeface="Arial" panose="020B0604020202020204" pitchFamily="34" charset="0"/>
              </a:rPr>
              <a:t>Вызов: </a:t>
            </a:r>
            <a:r>
              <a:rPr lang="ru-RU" sz="2400" b="1" dirty="0" smtClean="0">
                <a:ln w="6600">
                  <a:solidFill>
                    <a:srgbClr val="000090"/>
                  </a:solidFill>
                  <a:prstDash val="solid"/>
                </a:ln>
                <a:solidFill>
                  <a:srgbClr val="000090"/>
                </a:solidFill>
                <a:cs typeface="Arial" panose="020B0604020202020204" pitchFamily="34" charset="0"/>
              </a:rPr>
              <a:t> </a:t>
            </a:r>
            <a:r>
              <a:rPr lang="ru-RU" sz="2400" i="1" dirty="0" smtClean="0">
                <a:ln w="6600">
                  <a:solidFill>
                    <a:srgbClr val="000090"/>
                  </a:solidFill>
                  <a:prstDash val="solid"/>
                </a:ln>
                <a:solidFill>
                  <a:srgbClr val="000090"/>
                </a:solidFill>
                <a:cs typeface="Arial" panose="020B0604020202020204" pitchFamily="34" charset="0"/>
              </a:rPr>
              <a:t>разработка </a:t>
            </a:r>
            <a:r>
              <a:rPr lang="ru-RU" sz="2400" i="1" dirty="0">
                <a:ln w="6600">
                  <a:solidFill>
                    <a:srgbClr val="000090"/>
                  </a:solidFill>
                  <a:prstDash val="solid"/>
                </a:ln>
                <a:solidFill>
                  <a:srgbClr val="000090"/>
                </a:solidFill>
                <a:cs typeface="Arial" panose="020B0604020202020204" pitchFamily="34" charset="0"/>
              </a:rPr>
              <a:t>программного обеспечения для сбора, обработки и анализа больших объемов данных </a:t>
            </a:r>
            <a:endParaRPr lang="en-US" sz="2400" i="1" dirty="0">
              <a:ln w="6600">
                <a:solidFill>
                  <a:srgbClr val="000090"/>
                </a:solidFill>
                <a:prstDash val="solid"/>
              </a:ln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="" xmlns:a16="http://schemas.microsoft.com/office/drawing/2014/main" id="{FEE27F74-F020-4D83-9F8D-14B9EA99A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322979"/>
              </p:ext>
            </p:extLst>
          </p:nvPr>
        </p:nvGraphicFramePr>
        <p:xfrm>
          <a:off x="4753822" y="1175257"/>
          <a:ext cx="4282674" cy="5206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760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28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251520" y="1916832"/>
            <a:ext cx="8568952" cy="1938992"/>
          </a:xfrm>
          <a:prstGeom prst="rect">
            <a:avLst/>
          </a:prstGeom>
          <a:solidFill>
            <a:srgbClr val="AAF3FF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Создание новых алгоритмов и программного обеспечения для обработки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петабайтных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объемов экспериментальных данных и моделирования физических экспериментов в области исследования фундаментальных свойств материи; проведение моделирования планируемых на комплексе </a:t>
            </a: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NICA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экспериментов, обработки и анализа данных, полученных на установках комплекса.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1052736"/>
            <a:ext cx="1977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Рубрикатор 4: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40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Box 4"/>
          <p:cNvSpPr txBox="1">
            <a:spLocks noChangeArrowheads="1"/>
          </p:cNvSpPr>
          <p:nvPr/>
        </p:nvSpPr>
        <p:spPr bwMode="auto">
          <a:xfrm>
            <a:off x="3059832" y="116632"/>
            <a:ext cx="2411590" cy="523220"/>
          </a:xfrm>
          <a:prstGeom prst="rect">
            <a:avLst/>
          </a:prstGeom>
          <a:solidFill>
            <a:srgbClr val="AAF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0"/>
                </a:solidFill>
                <a:latin typeface="Arial"/>
                <a:cs typeface="Arial"/>
              </a:rPr>
              <a:t>Заключение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2466" name="Rectangle 6"/>
          <p:cNvSpPr>
            <a:spLocks noChangeArrowheads="1"/>
          </p:cNvSpPr>
          <p:nvPr/>
        </p:nvSpPr>
        <p:spPr bwMode="auto">
          <a:xfrm>
            <a:off x="179512" y="691864"/>
            <a:ext cx="8784976" cy="9664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20000"/>
              </a:lnSpc>
              <a:buClr>
                <a:srgbClr val="FF0000"/>
              </a:buClr>
              <a:buSzPct val="160000"/>
              <a:defRPr/>
            </a:pPr>
            <a:r>
              <a:rPr lang="ru-RU" sz="24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реализация 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конкурса 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на </a:t>
            </a:r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лучшие проекты по теме </a:t>
            </a:r>
            <a:endParaRPr lang="ru-RU" sz="24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 eaLnBrk="0" hangingPunct="0">
              <a:lnSpc>
                <a:spcPct val="120000"/>
              </a:lnSpc>
              <a:buClr>
                <a:srgbClr val="FF0000"/>
              </a:buClr>
              <a:buSzPct val="160000"/>
              <a:defRPr/>
            </a:pPr>
            <a:r>
              <a:rPr 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«</a:t>
            </a:r>
            <a:r>
              <a:rPr lang="ru-RU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Мегасайенс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» - «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Комплекс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NICA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»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позволит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:</a:t>
            </a:r>
            <a:endParaRPr lang="ru-RU" sz="2400" b="1" dirty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6435" name="Date Placeholder 7"/>
          <p:cNvSpPr>
            <a:spLocks noGrp="1"/>
          </p:cNvSpPr>
          <p:nvPr>
            <p:ph type="dt" sz="quarter" idx="10"/>
          </p:nvPr>
        </p:nvSpPr>
        <p:spPr>
          <a:xfrm>
            <a:off x="322263" y="6519863"/>
            <a:ext cx="1709737" cy="338137"/>
          </a:xfrm>
          <a:noFill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11 апреля 2016</a:t>
            </a:r>
            <a:endParaRPr lang="ru-RU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643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862263" y="6484938"/>
            <a:ext cx="4079875" cy="373062"/>
          </a:xfrm>
          <a:noFill/>
        </p:spPr>
        <p:txBody>
          <a:bodyPr/>
          <a:lstStyle/>
          <a:p>
            <a:r>
              <a:rPr lang="ru-RU" smtClean="0">
                <a:latin typeface="Arial" pitchFamily="34" charset="0"/>
                <a:ea typeface="ＭＳ Ｐゴシック" pitchFamily="34" charset="-128"/>
              </a:rPr>
              <a:t>В. Кекелидзе, сессия ОФН РАН, Дубна</a:t>
            </a:r>
          </a:p>
        </p:txBody>
      </p:sp>
      <p:sp>
        <p:nvSpPr>
          <p:cNvPr id="14643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anchor="b"/>
          <a:lstStyle/>
          <a:p>
            <a:fld id="{03355E85-6E67-4AAC-AC3E-E14C44BD01E7}" type="slidenum">
              <a:rPr lang="ru-RU"/>
              <a:pPr/>
              <a:t>29</a:t>
            </a:fld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512" y="1613992"/>
            <a:ext cx="8784976" cy="329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 eaLnBrk="0" hangingPunct="0">
              <a:lnSpc>
                <a:spcPct val="15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обеспечить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научно-технологический задел и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сформировать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исследовательский потенциал на приоритетных направлениях развития науки и технологий, стимулировать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генерацию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научных идей,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которые смогут быть реализованы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в рамках программ исследований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РАН, образовательных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учреждений высшего профессионального образования и государственных научных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центров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2000" i="1" dirty="0" smtClean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9512" y="4941168"/>
            <a:ext cx="8784976" cy="145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 eaLnBrk="0" hangingPunct="0">
              <a:lnSpc>
                <a:spcPct val="15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п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ривлечь к реализации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мегапроекта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«Комплекс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NICA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»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новых участников и обеспечить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большие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возможности уже участвующим исследователям.</a:t>
            </a:r>
            <a:endParaRPr lang="en-US" sz="2000" i="1" dirty="0" smtClean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99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19 апреля 2018</a:t>
            </a:r>
            <a:endParaRPr lang="ru-RU" sz="1400"/>
          </a:p>
        </p:txBody>
      </p:sp>
      <p:sp>
        <p:nvSpPr>
          <p:cNvPr id="143362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>
                <a:latin typeface="Arial"/>
                <a:cs typeface="Arial"/>
              </a:rPr>
              <a:t>В.Кекелидзе, РФФИ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406B88-D3F9-2745-80FC-3DECF388E736}" type="slidenum">
              <a:rPr lang="ru-RU" sz="1400"/>
              <a:pPr eaLnBrk="1" hangingPunct="1"/>
              <a:t>3</a:t>
            </a:fld>
            <a:endParaRPr lang="ru-RU" sz="1400"/>
          </a:p>
        </p:txBody>
      </p:sp>
      <p:pic>
        <p:nvPicPr>
          <p:cNvPr id="143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20638"/>
            <a:ext cx="4640263" cy="63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736600"/>
            <a:ext cx="4333875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6" name="TextBox 6"/>
          <p:cNvSpPr txBox="1">
            <a:spLocks noChangeArrowheads="1"/>
          </p:cNvSpPr>
          <p:nvPr/>
        </p:nvSpPr>
        <p:spPr bwMode="auto">
          <a:xfrm>
            <a:off x="2771800" y="271463"/>
            <a:ext cx="6241036" cy="523220"/>
          </a:xfrm>
          <a:prstGeom prst="rect">
            <a:avLst/>
          </a:prstGeom>
          <a:solidFill>
            <a:srgbClr val="AAF3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000090"/>
                </a:solidFill>
              </a:rPr>
              <a:t>Распоряжение Правительства РФ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23528" y="1484784"/>
            <a:ext cx="8352928" cy="1569660"/>
          </a:xfrm>
          <a:prstGeom prst="rect">
            <a:avLst/>
          </a:prstGeom>
          <a:solidFill>
            <a:srgbClr val="FFFDF4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srgbClr val="000090"/>
                </a:solidFill>
              </a:rPr>
              <a:t>Соглашение между Правительством РФ и Объединенным институтом ядерных исследований </a:t>
            </a:r>
            <a:endParaRPr lang="ru-RU" b="1" i="1" dirty="0">
              <a:solidFill>
                <a:srgbClr val="000090"/>
              </a:solidFill>
            </a:endParaRPr>
          </a:p>
          <a:p>
            <a:pPr algn="r" eaLnBrk="1" hangingPunct="1"/>
            <a:r>
              <a:rPr lang="ru-RU" b="1" i="1" dirty="0" smtClean="0">
                <a:solidFill>
                  <a:srgbClr val="000090"/>
                </a:solidFill>
              </a:rPr>
              <a:t>Подписано</a:t>
            </a:r>
          </a:p>
          <a:p>
            <a:pPr algn="r" eaLnBrk="1" hangingPunct="1"/>
            <a:r>
              <a:rPr lang="en-US" b="1" i="1" dirty="0">
                <a:solidFill>
                  <a:srgbClr val="000090"/>
                </a:solidFill>
              </a:rPr>
              <a:t>2</a:t>
            </a:r>
            <a:r>
              <a:rPr lang="en-US" b="1" i="1" dirty="0" smtClean="0">
                <a:solidFill>
                  <a:srgbClr val="000090"/>
                </a:solidFill>
              </a:rPr>
              <a:t>-</a:t>
            </a:r>
            <a:r>
              <a:rPr lang="ru-RU" b="1" i="1" dirty="0" err="1" smtClean="0">
                <a:solidFill>
                  <a:srgbClr val="000090"/>
                </a:solidFill>
              </a:rPr>
              <a:t>го</a:t>
            </a:r>
            <a:r>
              <a:rPr lang="ru-RU" b="1" i="1" dirty="0" smtClean="0">
                <a:solidFill>
                  <a:srgbClr val="000090"/>
                </a:solidFill>
              </a:rPr>
              <a:t> июня , 2016</a:t>
            </a:r>
            <a:endParaRPr lang="en-US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4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9144000" cy="644209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30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3419872" y="44624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«Наука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есть ясное познание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истины»</a:t>
            </a:r>
          </a:p>
          <a:p>
            <a:pPr algn="r"/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М.В. Ломоносов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1484784"/>
            <a:ext cx="2267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90"/>
                </a:solidFill>
                <a:latin typeface="Arial"/>
                <a:cs typeface="Arial"/>
              </a:rPr>
              <a:t>СПАСИБО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3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31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251520" y="332656"/>
            <a:ext cx="8568952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AutoNum type="arabicPeriod"/>
            </a:pPr>
            <a:r>
              <a:rPr lang="ru-RU" dirty="0" smtClean="0">
                <a:solidFill>
                  <a:srgbClr val="000090"/>
                </a:solidFill>
                <a:latin typeface="Arial"/>
                <a:cs typeface="Arial"/>
              </a:rPr>
              <a:t>Фундаментальные </a:t>
            </a: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проблемы использования высокотемпературной сверхпроводимости в ускоряющих элементах и системах современных ускорительных комплексов; поиск возможностей создания </a:t>
            </a:r>
            <a:r>
              <a:rPr lang="ru-RU" dirty="0" err="1" smtClean="0">
                <a:solidFill>
                  <a:srgbClr val="000090"/>
                </a:solidFill>
                <a:latin typeface="Arial"/>
                <a:cs typeface="Arial"/>
              </a:rPr>
              <a:t>энерго</a:t>
            </a:r>
            <a:r>
              <a:rPr lang="ru-RU" dirty="0" smtClean="0">
                <a:solidFill>
                  <a:srgbClr val="000090"/>
                </a:solidFill>
                <a:latin typeface="Arial"/>
                <a:cs typeface="Arial"/>
              </a:rPr>
              <a:t>-сберегающих </a:t>
            </a: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систем большой мощности. </a:t>
            </a:r>
            <a:endParaRPr lang="ru-RU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457200" lvl="0" indent="-457200" algn="just">
              <a:buAutoNum type="arabicPeriod"/>
            </a:pPr>
            <a:endParaRPr lang="ru-RU" dirty="0">
              <a:solidFill>
                <a:srgbClr val="000090"/>
              </a:solidFill>
              <a:latin typeface="Arial"/>
              <a:cs typeface="Arial"/>
            </a:endParaRPr>
          </a:p>
          <a:p>
            <a:pPr marL="457200" lvl="0" indent="-457200" algn="just">
              <a:buAutoNum type="arabicPeriod"/>
            </a:pPr>
            <a:r>
              <a:rPr lang="ru-RU" dirty="0" smtClean="0">
                <a:solidFill>
                  <a:srgbClr val="000090"/>
                </a:solidFill>
                <a:latin typeface="Arial"/>
                <a:cs typeface="Arial"/>
              </a:rPr>
              <a:t>Исследование </a:t>
            </a: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фундаментальных свойств материи в ее критических переходных состояниях; разработка и развитие новых физических методов и моделей рождения и поведения частиц в различных фазовых состояниях ядерной и кварк-</a:t>
            </a:r>
            <a:r>
              <a:rPr lang="ru-RU" dirty="0" err="1">
                <a:solidFill>
                  <a:srgbClr val="000090"/>
                </a:solidFill>
                <a:latin typeface="Arial"/>
                <a:cs typeface="Arial"/>
              </a:rPr>
              <a:t>глюонной</a:t>
            </a: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 материи. </a:t>
            </a:r>
            <a:endParaRPr lang="ru-RU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457200" lvl="0" indent="-457200" algn="just">
              <a:buAutoNum type="arabicPeriod"/>
            </a:pPr>
            <a:endParaRPr lang="ru-RU" dirty="0">
              <a:solidFill>
                <a:srgbClr val="000090"/>
              </a:solidFill>
              <a:latin typeface="Arial"/>
              <a:cs typeface="Arial"/>
            </a:endParaRPr>
          </a:p>
          <a:p>
            <a:pPr marL="457200" lvl="0" indent="-457200" algn="just">
              <a:buAutoNum type="arabicPeriod"/>
            </a:pPr>
            <a:r>
              <a:rPr lang="ru-RU" dirty="0" smtClean="0">
                <a:solidFill>
                  <a:srgbClr val="000090"/>
                </a:solidFill>
                <a:latin typeface="Arial"/>
                <a:cs typeface="Arial"/>
              </a:rPr>
              <a:t>Разработка </a:t>
            </a: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новых методов детектирования частиц и новых способов улучшения временных и пространственных характеристик детекторов; фундаментальные проблемы создания специализированной </a:t>
            </a:r>
            <a:r>
              <a:rPr lang="ru-RU" dirty="0" smtClean="0">
                <a:solidFill>
                  <a:srgbClr val="000090"/>
                </a:solidFill>
                <a:latin typeface="Arial"/>
                <a:cs typeface="Arial"/>
              </a:rPr>
              <a:t>сверх-быстрой </a:t>
            </a: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и радиационно-стойкой электроники и систем приема и обработки данных на ее основе</a:t>
            </a:r>
            <a:r>
              <a:rPr lang="ru-RU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pPr marL="457200" lvl="0" indent="-457200" algn="just">
              <a:buAutoNum type="arabicPeriod"/>
            </a:pPr>
            <a:endParaRPr lang="ru-RU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457200" indent="-457200" algn="just">
              <a:buFontTx/>
              <a:buAutoNum type="arabicPeriod"/>
            </a:pP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Создание новых алгоритмов и программного обеспечения для обработки </a:t>
            </a:r>
            <a:r>
              <a:rPr lang="ru-RU" dirty="0" err="1">
                <a:solidFill>
                  <a:srgbClr val="000090"/>
                </a:solidFill>
                <a:latin typeface="Arial"/>
                <a:cs typeface="Arial"/>
              </a:rPr>
              <a:t>петабайтных</a:t>
            </a: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 объемов экспериментальных данных и моделирования физических экспериментов в области исследования фундаментальных свойств материи; проведение моделирования планируемых на комплексе NICA экспериментов, обработки и анализа данных, полученных на установках комплекса</a:t>
            </a:r>
            <a:r>
              <a:rPr lang="ru-RU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ru-RU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85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4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395536" y="627066"/>
            <a:ext cx="8496944" cy="6186310"/>
          </a:xfrm>
          <a:prstGeom prst="rect">
            <a:avLst/>
          </a:prstGeom>
          <a:solidFill>
            <a:srgbClr val="D8FFFF"/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Институт ядерных исследований РАН,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Институт ядерной физики им. Г.И. </a:t>
            </a:r>
            <a:r>
              <a:rPr lang="ru-RU" i="1" dirty="0" err="1">
                <a:solidFill>
                  <a:srgbClr val="000090"/>
                </a:solidFill>
                <a:latin typeface="Arial"/>
                <a:cs typeface="Arial"/>
              </a:rPr>
              <a:t>Будкера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 СО РАН,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Новосибирск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Н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ГНЦ Институт медико-биологических проблем РАН,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ИИ ЯФ им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. Д.В. </a:t>
            </a:r>
            <a:r>
              <a:rPr lang="ru-RU" i="1" dirty="0" err="1">
                <a:solidFill>
                  <a:srgbClr val="000090"/>
                </a:solidFill>
                <a:latin typeface="Arial"/>
                <a:cs typeface="Arial"/>
              </a:rPr>
              <a:t>Скобельцина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 МГУ им. М.В. Ломоносова, 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 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НИЦ 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«Курчатовский институт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»;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АО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НИКИЭТ 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им. </a:t>
            </a:r>
            <a:r>
              <a:rPr lang="ru-RU" i="1" dirty="0" err="1">
                <a:solidFill>
                  <a:srgbClr val="000090"/>
                </a:solidFill>
                <a:latin typeface="Arial"/>
                <a:cs typeface="Arial"/>
              </a:rPr>
              <a:t>Н.А.Доллежаля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»,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ФГУП «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ВЭИ им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. В.И. Ленина»,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АО </a:t>
            </a:r>
            <a:r>
              <a:rPr lang="ru-RU" i="1" dirty="0" err="1" smtClean="0">
                <a:solidFill>
                  <a:srgbClr val="000090"/>
                </a:solidFill>
                <a:latin typeface="Arial"/>
                <a:cs typeface="Arial"/>
              </a:rPr>
              <a:t>ВНИИим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. академика </a:t>
            </a:r>
            <a:r>
              <a:rPr lang="ru-RU" i="1" dirty="0" err="1">
                <a:solidFill>
                  <a:srgbClr val="000090"/>
                </a:solidFill>
                <a:latin typeface="Arial"/>
                <a:cs typeface="Arial"/>
              </a:rPr>
              <a:t>А.А.Бочвара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»,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ОАО "Композит",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Королев;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ФЛ «Институт бериллия» ОАО «Композит»,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Королев;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ОАО "НПО ГЕЛИЙМАШ",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ОАО "</a:t>
            </a:r>
            <a:r>
              <a:rPr lang="ru-RU" i="1" dirty="0" err="1">
                <a:solidFill>
                  <a:srgbClr val="000090"/>
                </a:solidFill>
                <a:latin typeface="Arial"/>
                <a:cs typeface="Arial"/>
              </a:rPr>
              <a:t>Казанькомпрессормаш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",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Казань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ru-RU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ГКНПЦ  им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. </a:t>
            </a:r>
            <a:r>
              <a:rPr lang="ru-RU" i="1" dirty="0" err="1">
                <a:solidFill>
                  <a:srgbClr val="000090"/>
                </a:solidFill>
                <a:latin typeface="Arial"/>
                <a:cs typeface="Arial"/>
              </a:rPr>
              <a:t>М.В.Хруничева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Физический институт им. </a:t>
            </a:r>
            <a:r>
              <a:rPr lang="ru-RU" i="1" dirty="0" err="1">
                <a:solidFill>
                  <a:srgbClr val="000090"/>
                </a:solidFill>
                <a:latin typeface="Arial"/>
                <a:cs typeface="Arial"/>
              </a:rPr>
              <a:t>П.Н.Лебедева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 РАН,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РФЯЦ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-ВНИИТФ, </a:t>
            </a:r>
            <a:r>
              <a:rPr lang="ru-RU" i="1" dirty="0" err="1" smtClean="0">
                <a:solidFill>
                  <a:srgbClr val="000090"/>
                </a:solidFill>
                <a:latin typeface="Arial"/>
                <a:cs typeface="Arial"/>
              </a:rPr>
              <a:t>Снежинск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Санкт-Петербургский государственный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университет; 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Санкт-Петербургский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ПОЛИТЕХ Петра 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Великого,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Санкт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Петербург;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Радиевый институт имени </a:t>
            </a:r>
            <a:r>
              <a:rPr lang="ru-RU" i="1" dirty="0" err="1">
                <a:solidFill>
                  <a:srgbClr val="000090"/>
                </a:solidFill>
                <a:latin typeface="Arial"/>
                <a:cs typeface="Arial"/>
              </a:rPr>
              <a:t>В.Г.Хлопина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, Санкт-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Петербург;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«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МИФИ», НИЯУ МИФИ,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ООО НПП «СПЕЦМАШ», г.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Казань;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ЗАО «КОМЕТА»,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Москва;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ООО </a:t>
            </a:r>
            <a:r>
              <a:rPr lang="ru-RU" i="1" dirty="0">
                <a:solidFill>
                  <a:srgbClr val="000090"/>
                </a:solidFill>
                <a:latin typeface="Arial"/>
                <a:cs typeface="Arial"/>
              </a:rPr>
              <a:t>«НПП ЛМ Инвертор», Москва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213" y="116632"/>
            <a:ext cx="539407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Участие российских </a:t>
            </a:r>
            <a:r>
              <a:rPr 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организаций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03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094"/>
            <a:ext cx="9144000" cy="51409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4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utoShape 4"/>
          <p:cNvSpPr>
            <a:spLocks noChangeAspect="1" noChangeArrowheads="1"/>
          </p:cNvSpPr>
          <p:nvPr/>
        </p:nvSpPr>
        <p:spPr bwMode="auto">
          <a:xfrm>
            <a:off x="107504" y="106363"/>
            <a:ext cx="7632848" cy="477837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Основные объекты  базовой конфигурации комплекса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63688" y="1124744"/>
            <a:ext cx="2333927" cy="1872208"/>
            <a:chOff x="1763688" y="1124744"/>
            <a:chExt cx="2333927" cy="1872208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2771800" y="2564904"/>
              <a:ext cx="144016" cy="432048"/>
            </a:xfrm>
            <a:prstGeom prst="straightConnector1">
              <a:avLst/>
            </a:prstGeom>
            <a:ln w="76200" cmpd="sng">
              <a:solidFill>
                <a:srgbClr val="AAF3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C:\Users\Yury\Documents\Suzdal\BM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79712" y="1268760"/>
              <a:ext cx="2117903" cy="132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763688" y="1124744"/>
              <a:ext cx="11303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000090"/>
                </a:buClr>
              </a:pPr>
              <a:r>
                <a:rPr lang="en-US" b="1" i="1" dirty="0">
                  <a:solidFill>
                    <a:schemeClr val="bg1"/>
                  </a:solidFill>
                </a:rPr>
                <a:t>BM@N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79512" y="3861048"/>
            <a:ext cx="2952328" cy="2374523"/>
            <a:chOff x="179512" y="3861048"/>
            <a:chExt cx="2952328" cy="2374523"/>
          </a:xfrm>
        </p:grpSpPr>
        <p:cxnSp>
          <p:nvCxnSpPr>
            <p:cNvPr id="9" name="Straight Arrow Connector 8"/>
            <p:cNvCxnSpPr>
              <a:stCxn id="14" idx="0"/>
            </p:cNvCxnSpPr>
            <p:nvPr/>
          </p:nvCxnSpPr>
          <p:spPr>
            <a:xfrm flipV="1">
              <a:off x="1305558" y="3861048"/>
              <a:ext cx="1826282" cy="1728192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9512" y="5589240"/>
              <a:ext cx="2252092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b="1" i="1" dirty="0">
                  <a:solidFill>
                    <a:srgbClr val="000090"/>
                  </a:solidFill>
                  <a:latin typeface="Arial"/>
                  <a:cs typeface="Arial"/>
                </a:rPr>
                <a:t>з</a:t>
              </a:r>
              <a:r>
                <a:rPr lang="ru-RU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она прикладных</a:t>
              </a:r>
            </a:p>
            <a:p>
              <a:r>
                <a:rPr lang="ru-RU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исследований</a:t>
              </a:r>
              <a:endParaRPr lang="en-US" b="1" i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868144" y="1052736"/>
            <a:ext cx="71202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SPD 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3" name="Picture 22" descr="Macintosh HD:Users:air:Desktop:АРЕНА:20180118_Dubna_IQ-2_cam11_2_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3240360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3923928" y="2924944"/>
            <a:ext cx="3168352" cy="3617512"/>
            <a:chOff x="4067944" y="2564904"/>
            <a:chExt cx="3168352" cy="361751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436096" y="2564904"/>
              <a:ext cx="1800200" cy="1584176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"/>
            <a:stretch>
              <a:fillRect/>
            </a:stretch>
          </p:blipFill>
          <p:spPr bwMode="auto">
            <a:xfrm>
              <a:off x="4067944" y="4149080"/>
              <a:ext cx="2487613" cy="203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067944" y="4149080"/>
              <a:ext cx="8592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000090"/>
                </a:buClr>
              </a:pPr>
              <a:r>
                <a:rPr lang="en-US" b="1" i="1" dirty="0">
                  <a:solidFill>
                    <a:srgbClr val="000090"/>
                  </a:solidFill>
                </a:rPr>
                <a:t>MPD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32240" y="4509120"/>
            <a:ext cx="2160240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  <a:latin typeface="Arial"/>
                <a:cs typeface="Arial"/>
              </a:rPr>
              <a:t>Центр 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NICA</a:t>
            </a:r>
            <a:endParaRPr lang="en-US" sz="2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1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1772816"/>
            <a:ext cx="6337797" cy="156966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Фундаментальные проблемы ускорительных и криогенных</a:t>
            </a:r>
          </a:p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технологий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0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_MG_0835_2a_pr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00" y="3530600"/>
            <a:ext cx="5164199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60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19 апреля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960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В.Кекелидзе, РФФИ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60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523112"/>
              </p:ext>
            </p:extLst>
          </p:nvPr>
        </p:nvGraphicFramePr>
        <p:xfrm>
          <a:off x="135753" y="1949916"/>
          <a:ext cx="4940303" cy="450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3"/>
                <a:gridCol w="23241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1" dirty="0" smtClean="0"/>
                        <a:t>Parameters</a:t>
                      </a:r>
                      <a:endParaRPr lang="en-US" b="0" i="1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Nuclotron</a:t>
                      </a:r>
                      <a:endParaRPr lang="en-US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</a:tr>
              <a:tr h="37846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type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SC synchrotron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particles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p,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d, nuclei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injection energy, MeV/u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 (  p,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d)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570-685 (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max. kin.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energy,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12.07 (  p);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5.62 (  d)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4.38 (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magnetic rigidity, T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25 – 43.25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circumference,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251.52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vacuum,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Torr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-9</a:t>
                      </a:r>
                      <a:endParaRPr lang="en-US" sz="1600" baseline="30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intensity,</a:t>
                      </a:r>
                      <a:r>
                        <a:rPr lang="en-US" sz="1600" b="1" i="1" dirty="0" smtClean="0">
                          <a:solidFill>
                            <a:srgbClr val="000090"/>
                          </a:solidFill>
                        </a:rPr>
                        <a:t> Au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 ions/pulse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transition energy,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7.0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spill of slow extraction,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10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3323456" y="2775416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19252" y="2775416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06056" y="3118316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051300" y="3118316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691260" y="3706336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555356" y="3727916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5576" y="159023"/>
            <a:ext cx="7412339" cy="461665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Нуклотрон</a:t>
            </a:r>
            <a:r>
              <a:rPr lang="ru-RU" sz="2400" b="1" dirty="0" smtClean="0">
                <a:solidFill>
                  <a:schemeClr val="bg1"/>
                </a:solidFill>
                <a:latin typeface="Arial"/>
                <a:cs typeface="Arial"/>
              </a:rPr>
              <a:t> - СП синхротрон:   </a:t>
            </a:r>
            <a:r>
              <a:rPr lang="ru-RU" sz="2400" i="1" dirty="0" smtClean="0">
                <a:solidFill>
                  <a:schemeClr val="bg1"/>
                </a:solidFill>
                <a:latin typeface="Arial"/>
                <a:cs typeface="Arial"/>
              </a:rPr>
              <a:t>запущен в 1993 г.</a:t>
            </a:r>
            <a:endParaRPr lang="en-US" sz="24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Рисунок 10" descr="Nuclotron_tunnel_20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40" y="1268760"/>
            <a:ext cx="3924164" cy="222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5576" y="1268760"/>
            <a:ext cx="3738647" cy="400110"/>
          </a:xfrm>
          <a:prstGeom prst="rect">
            <a:avLst/>
          </a:prstGeom>
          <a:solidFill>
            <a:srgbClr val="EEF3FF"/>
          </a:solidFill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м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одернизирован в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2010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2015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92696"/>
            <a:ext cx="877107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Основан на технологии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СП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магнитов, разработанных в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ЛВЭ ОИЯ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И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3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975"/>
            <a:ext cx="67897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1200150"/>
            <a:ext cx="38830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14"/>
          <p:cNvSpPr>
            <a:spLocks noChangeArrowheads="1"/>
          </p:cNvSpPr>
          <p:nvPr/>
        </p:nvSpPr>
        <p:spPr bwMode="auto">
          <a:xfrm>
            <a:off x="0" y="74613"/>
            <a:ext cx="9144000" cy="839787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0090"/>
                </a:solidFill>
              </a:rPr>
              <a:t>Технологическая линия в ЛВЭ по сборке и тестированию </a:t>
            </a:r>
          </a:p>
          <a:p>
            <a:pPr algn="ctr"/>
            <a:r>
              <a:rPr lang="ru-RU" sz="2400" b="1" dirty="0" smtClean="0">
                <a:solidFill>
                  <a:srgbClr val="000090"/>
                </a:solidFill>
              </a:rPr>
              <a:t>СП магнитов для </a:t>
            </a:r>
            <a:r>
              <a:rPr lang="en-US" sz="2400" b="1" dirty="0" smtClean="0">
                <a:solidFill>
                  <a:srgbClr val="000090"/>
                </a:solidFill>
              </a:rPr>
              <a:t> NICA </a:t>
            </a:r>
            <a:r>
              <a:rPr lang="ru-RU" sz="2400" b="1" dirty="0">
                <a:solidFill>
                  <a:srgbClr val="000090"/>
                </a:solidFill>
              </a:rPr>
              <a:t>и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>
                <a:solidFill>
                  <a:srgbClr val="000090"/>
                </a:solidFill>
              </a:rPr>
              <a:t>SIS-100/</a:t>
            </a:r>
            <a:r>
              <a:rPr lang="en-US" sz="2400" b="1" dirty="0" smtClean="0">
                <a:solidFill>
                  <a:srgbClr val="000090"/>
                </a:solidFill>
              </a:rPr>
              <a:t>FAIR </a:t>
            </a:r>
            <a:r>
              <a:rPr lang="en-US" sz="2400" i="1" dirty="0" smtClean="0">
                <a:solidFill>
                  <a:srgbClr val="000090"/>
                </a:solidFill>
              </a:rPr>
              <a:t>(</a:t>
            </a:r>
            <a:r>
              <a:rPr lang="ru-RU" sz="2400" i="1" dirty="0" smtClean="0">
                <a:solidFill>
                  <a:srgbClr val="000090"/>
                </a:solidFill>
              </a:rPr>
              <a:t>здание</a:t>
            </a:r>
            <a:r>
              <a:rPr lang="en-US" sz="2400" i="1" dirty="0" smtClean="0">
                <a:solidFill>
                  <a:srgbClr val="000090"/>
                </a:solidFill>
              </a:rPr>
              <a:t> </a:t>
            </a:r>
            <a:r>
              <a:rPr lang="en-US" sz="2400" i="1" dirty="0">
                <a:solidFill>
                  <a:srgbClr val="000090"/>
                </a:solidFill>
              </a:rPr>
              <a:t>217</a:t>
            </a:r>
            <a:r>
              <a:rPr lang="en-US" sz="2400" i="1" dirty="0" smtClean="0">
                <a:solidFill>
                  <a:srgbClr val="000090"/>
                </a:solidFill>
              </a:rPr>
              <a:t>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2267744" y="940658"/>
            <a:ext cx="6779093" cy="400110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и</a:t>
            </a:r>
            <a:r>
              <a:rPr lang="ru-RU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дет серийное производство магнитов для Бустера</a:t>
            </a:r>
            <a:endParaRPr lang="en-US" sz="2000" i="1" dirty="0">
              <a:solidFill>
                <a:srgbClr val="00009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78854" name="Рисунок 5" descr="C:\Users\Hamlet\Desktop\IMG_20160702_151901 уз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343400"/>
            <a:ext cx="5940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Рисунок 7" descr="C:\Users\Hamlet\Desktop\IMG_20160702_152118 уз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673600"/>
            <a:ext cx="40417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8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960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19 апреля 2018</a:t>
            </a:r>
            <a:endParaRPr lang="ru-RU" sz="1400"/>
          </a:p>
        </p:txBody>
      </p:sp>
      <p:sp>
        <p:nvSpPr>
          <p:cNvPr id="7888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96025"/>
            <a:ext cx="353603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В.Кекелидзе, РФФИ</a:t>
            </a:r>
            <a:endParaRPr lang="ru-RU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9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63688" y="404664"/>
            <a:ext cx="5616624" cy="432048"/>
          </a:xfrm>
          <a:solidFill>
            <a:srgbClr val="AAF3FF"/>
          </a:solidFill>
        </p:spPr>
        <p:txBody>
          <a:bodyPr anchor="b">
            <a:noAutofit/>
          </a:bodyPr>
          <a:lstStyle/>
          <a:p>
            <a:pPr marL="342900" indent="-342900" eaLnBrk="1" hangingPunct="1"/>
            <a:r>
              <a:rPr lang="en-US" sz="2400" b="1" dirty="0">
                <a:solidFill>
                  <a:srgbClr val="000090"/>
                </a:solidFill>
                <a:latin typeface="Arial" charset="0"/>
              </a:rPr>
              <a:t>   </a:t>
            </a:r>
            <a:r>
              <a:rPr lang="ru-RU" sz="2400" b="1" dirty="0">
                <a:solidFill>
                  <a:srgbClr val="000090"/>
                </a:solidFill>
                <a:latin typeface="Arial" charset="0"/>
              </a:rPr>
              <a:t>Энергосберегающие системы</a:t>
            </a:r>
            <a:endParaRPr lang="en-US" sz="24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539552" y="1124744"/>
            <a:ext cx="8310562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just"/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Одним из наиболее эффективных направлений создания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энерго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-сберегающих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систем большой мощности является создание накопителя энергии на базе магнита со сверхпроводящей обмоткой. Для магнита с обмоткой из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НТСП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это возможно уже сегодня. Переход на обмотку из </a:t>
            </a:r>
            <a:r>
              <a:rPr lang="ru-RU" sz="2000" b="1" i="1" dirty="0">
                <a:solidFill>
                  <a:srgbClr val="FF0000"/>
                </a:solidFill>
                <a:latin typeface="Arial"/>
                <a:cs typeface="Arial"/>
              </a:rPr>
              <a:t>ВТСП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материала позволит существенно снизить эксплуатационные расходы накопителя энергии. </a:t>
            </a: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539552" y="3789040"/>
            <a:ext cx="831056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Фундаментальные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проблемы в области </a:t>
            </a:r>
            <a:r>
              <a:rPr lang="ru-RU" sz="2000" b="1" i="1" dirty="0">
                <a:solidFill>
                  <a:srgbClr val="FF0000"/>
                </a:solidFill>
                <a:latin typeface="Arial"/>
                <a:cs typeface="Arial"/>
              </a:rPr>
              <a:t>ВТСП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материалов: </a:t>
            </a:r>
          </a:p>
          <a:p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создание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новых материалов с лучшими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характеристиками; </a:t>
            </a: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разработка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новых технологий изготовления кабелей и магнитов из этих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материалов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существенное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уменьшение стоимости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138775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22397</TotalTime>
  <Words>2493</Words>
  <Application>Microsoft Macintosh PowerPoint</Application>
  <PresentationFormat>On-screen Show (4:3)</PresentationFormat>
  <Paragraphs>466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Энергосберегающие системы</vt:lpstr>
      <vt:lpstr>Использование ВТСП материалов в ускорительных комплексах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Yury</dc:creator>
  <cp:lastModifiedBy>Air</cp:lastModifiedBy>
  <cp:revision>620</cp:revision>
  <cp:lastPrinted>2018-01-28T11:19:37Z</cp:lastPrinted>
  <dcterms:created xsi:type="dcterms:W3CDTF">2014-06-18T10:25:47Z</dcterms:created>
  <dcterms:modified xsi:type="dcterms:W3CDTF">2018-04-18T13:29:26Z</dcterms:modified>
</cp:coreProperties>
</file>