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60" r:id="rId1"/>
  </p:sldMasterIdLst>
  <p:notesMasterIdLst>
    <p:notesMasterId r:id="rId73"/>
  </p:notesMasterIdLst>
  <p:sldIdLst>
    <p:sldId id="256" r:id="rId2"/>
    <p:sldId id="257" r:id="rId3"/>
    <p:sldId id="617" r:id="rId4"/>
    <p:sldId id="620" r:id="rId5"/>
    <p:sldId id="623" r:id="rId6"/>
    <p:sldId id="626" r:id="rId7"/>
    <p:sldId id="627" r:id="rId8"/>
    <p:sldId id="692" r:id="rId9"/>
    <p:sldId id="637" r:id="rId10"/>
    <p:sldId id="676" r:id="rId11"/>
    <p:sldId id="630" r:id="rId12"/>
    <p:sldId id="631" r:id="rId13"/>
    <p:sldId id="689" r:id="rId14"/>
    <p:sldId id="638" r:id="rId15"/>
    <p:sldId id="710" r:id="rId16"/>
    <p:sldId id="645" r:id="rId17"/>
    <p:sldId id="647" r:id="rId18"/>
    <p:sldId id="650" r:id="rId19"/>
    <p:sldId id="651" r:id="rId20"/>
    <p:sldId id="652" r:id="rId21"/>
    <p:sldId id="656" r:id="rId22"/>
    <p:sldId id="660" r:id="rId23"/>
    <p:sldId id="657" r:id="rId24"/>
    <p:sldId id="600" r:id="rId25"/>
    <p:sldId id="661" r:id="rId26"/>
    <p:sldId id="693" r:id="rId27"/>
    <p:sldId id="695" r:id="rId28"/>
    <p:sldId id="694" r:id="rId29"/>
    <p:sldId id="674" r:id="rId30"/>
    <p:sldId id="697" r:id="rId31"/>
    <p:sldId id="698" r:id="rId32"/>
    <p:sldId id="696" r:id="rId33"/>
    <p:sldId id="663" r:id="rId34"/>
    <p:sldId id="639" r:id="rId35"/>
    <p:sldId id="711" r:id="rId36"/>
    <p:sldId id="700" r:id="rId37"/>
    <p:sldId id="704" r:id="rId38"/>
    <p:sldId id="679" r:id="rId39"/>
    <p:sldId id="683" r:id="rId40"/>
    <p:sldId id="706" r:id="rId41"/>
    <p:sldId id="707" r:id="rId42"/>
    <p:sldId id="708" r:id="rId43"/>
    <p:sldId id="682" r:id="rId44"/>
    <p:sldId id="680" r:id="rId45"/>
    <p:sldId id="678" r:id="rId46"/>
    <p:sldId id="662" r:id="rId47"/>
    <p:sldId id="594" r:id="rId48"/>
    <p:sldId id="621" r:id="rId49"/>
    <p:sldId id="665" r:id="rId50"/>
    <p:sldId id="625" r:id="rId51"/>
    <p:sldId id="632" r:id="rId52"/>
    <p:sldId id="685" r:id="rId53"/>
    <p:sldId id="688" r:id="rId54"/>
    <p:sldId id="686" r:id="rId55"/>
    <p:sldId id="687" r:id="rId56"/>
    <p:sldId id="636" r:id="rId57"/>
    <p:sldId id="644" r:id="rId58"/>
    <p:sldId id="646" r:id="rId59"/>
    <p:sldId id="648" r:id="rId60"/>
    <p:sldId id="654" r:id="rId61"/>
    <p:sldId id="653" r:id="rId62"/>
    <p:sldId id="655" r:id="rId63"/>
    <p:sldId id="659" r:id="rId64"/>
    <p:sldId id="658" r:id="rId65"/>
    <p:sldId id="701" r:id="rId66"/>
    <p:sldId id="671" r:id="rId67"/>
    <p:sldId id="635" r:id="rId68"/>
    <p:sldId id="681" r:id="rId69"/>
    <p:sldId id="526" r:id="rId70"/>
    <p:sldId id="502" r:id="rId71"/>
    <p:sldId id="327" r:id="rId72"/>
  </p:sldIdLst>
  <p:sldSz cx="9144000" cy="6858000" type="screen4x3"/>
  <p:notesSz cx="6858000" cy="9144000"/>
  <p:embeddedFontLst>
    <p:embeddedFont>
      <p:font typeface="Agency FB" panose="020B0503020202020204" pitchFamily="34" charset="0"/>
      <p:regular r:id="rId74"/>
      <p:bold r:id="rId75"/>
    </p:embeddedFont>
    <p:embeddedFont>
      <p:font typeface="Agency FB Cyrillic" panose="02000506000000020003" pitchFamily="2" charset="-52"/>
      <p:regular r:id="rId76"/>
    </p:embeddedFont>
    <p:embeddedFont>
      <p:font typeface="Bahnschrift SemiBold" panose="020B0502040204020203" pitchFamily="34" charset="0"/>
      <p:bold r:id="rId77"/>
    </p:embeddedFont>
    <p:embeddedFont>
      <p:font typeface="Bahnschrift SemiBold Condensed" panose="020B0502040204020203" pitchFamily="34" charset="0"/>
      <p:bold r:id="rId78"/>
    </p:embeddedFont>
    <p:embeddedFont>
      <p:font typeface="Cambria Math" panose="02040503050406030204" pitchFamily="18" charset="0"/>
      <p:regular r:id="rId79"/>
    </p:embeddedFont>
    <p:embeddedFont>
      <p:font typeface="Comfortaa" panose="020B0604020202020204" charset="0"/>
      <p:regular r:id="rId80"/>
    </p:embeddedFont>
    <p:embeddedFont>
      <p:font typeface="Consolas" panose="020B0609020204030204" pitchFamily="49" charset="0"/>
      <p:regular r:id="rId81"/>
      <p:bold r:id="rId82"/>
      <p:italic r:id="rId83"/>
      <p:boldItalic r:id="rId84"/>
    </p:embeddedFont>
    <p:embeddedFont>
      <p:font typeface="Liberation Sans" panose="020B0604020202020204" charset="0"/>
      <p:regular r:id="rId85"/>
    </p:embeddedFont>
    <p:embeddedFont>
      <p:font typeface="PT Mono" panose="02060509020205020204" pitchFamily="49" charset="-52"/>
      <p:regular r:id="rId86"/>
    </p:embeddedFont>
    <p:embeddedFont>
      <p:font typeface="Roboto Slab" pitchFamily="2" charset="0"/>
      <p:regular r:id="rId87"/>
      <p:bold r:id="rId88"/>
    </p:embeddedFont>
    <p:embeddedFont>
      <p:font typeface="Segoe UI" panose="020B0502040204020203" pitchFamily="34" charset="0"/>
      <p:regular r:id="rId89"/>
      <p:bold r:id="rId90"/>
      <p:italic r:id="rId91"/>
      <p:boldItalic r:id="rId92"/>
    </p:embeddedFont>
    <p:embeddedFont>
      <p:font typeface="Segoe UI Light" panose="020B0502040204020203" pitchFamily="34" charset="0"/>
      <p:regular r:id="rId93"/>
      <p:italic r:id="rId94"/>
    </p:embeddedFont>
    <p:embeddedFont>
      <p:font typeface="Wingdings 3" panose="05040102010807070707" pitchFamily="18" charset="2"/>
      <p:regular r:id="rId9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trizh" initials="s" lastIdx="37" clrIdx="0">
    <p:extLst>
      <p:ext uri="{19B8F6BF-5375-455C-9EA6-DF929625EA0E}">
        <p15:presenceInfo xmlns:p15="http://schemas.microsoft.com/office/powerpoint/2012/main" userId="strizh" providerId="None"/>
      </p:ext>
    </p:extLst>
  </p:cmAuthor>
  <p:cmAuthor id="2" name="Igor" initials="I" lastIdx="1" clrIdx="1">
    <p:extLst>
      <p:ext uri="{19B8F6BF-5375-455C-9EA6-DF929625EA0E}">
        <p15:presenceInfo xmlns:p15="http://schemas.microsoft.com/office/powerpoint/2012/main" userId="Igo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89A4B"/>
    <a:srgbClr val="00EC22"/>
    <a:srgbClr val="080808"/>
    <a:srgbClr val="2D9DFF"/>
    <a:srgbClr val="FC757E"/>
    <a:srgbClr val="9A5E9A"/>
    <a:srgbClr val="FF93F2"/>
    <a:srgbClr val="7A7A7A"/>
    <a:srgbClr val="104282"/>
    <a:srgbClr val="759A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6" autoAdjust="0"/>
    <p:restoredTop sz="89169" autoAdjust="0"/>
  </p:normalViewPr>
  <p:slideViewPr>
    <p:cSldViewPr snapToGrid="0" snapToObjects="1">
      <p:cViewPr varScale="1">
        <p:scale>
          <a:sx n="128" d="100"/>
          <a:sy n="128" d="100"/>
        </p:scale>
        <p:origin x="2802" y="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5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109" d="100"/>
          <a:sy n="109" d="100"/>
        </p:scale>
        <p:origin x="529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font" Target="fonts/font3.fntdata"/><Relationship Id="rId84" Type="http://schemas.openxmlformats.org/officeDocument/2006/relationships/font" Target="fonts/font11.fntdata"/><Relationship Id="rId89" Type="http://schemas.openxmlformats.org/officeDocument/2006/relationships/font" Target="fonts/font16.fntdata"/><Relationship Id="rId97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font" Target="fonts/font19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font" Target="fonts/font1.fntdata"/><Relationship Id="rId79" Type="http://schemas.openxmlformats.org/officeDocument/2006/relationships/font" Target="fonts/font6.fntdata"/><Relationship Id="rId87" Type="http://schemas.openxmlformats.org/officeDocument/2006/relationships/font" Target="fonts/font14.fntdata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font" Target="fonts/font9.fntdata"/><Relationship Id="rId90" Type="http://schemas.openxmlformats.org/officeDocument/2006/relationships/font" Target="fonts/font17.fntdata"/><Relationship Id="rId95" Type="http://schemas.openxmlformats.org/officeDocument/2006/relationships/font" Target="fonts/font22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font" Target="fonts/font4.fntdata"/><Relationship Id="rId100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font" Target="fonts/font7.fntdata"/><Relationship Id="rId85" Type="http://schemas.openxmlformats.org/officeDocument/2006/relationships/font" Target="fonts/font12.fntdata"/><Relationship Id="rId93" Type="http://schemas.openxmlformats.org/officeDocument/2006/relationships/font" Target="fonts/font20.fntdata"/><Relationship Id="rId98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font" Target="fonts/font2.fntdata"/><Relationship Id="rId83" Type="http://schemas.openxmlformats.org/officeDocument/2006/relationships/font" Target="fonts/font10.fntdata"/><Relationship Id="rId88" Type="http://schemas.openxmlformats.org/officeDocument/2006/relationships/font" Target="fonts/font15.fntdata"/><Relationship Id="rId91" Type="http://schemas.openxmlformats.org/officeDocument/2006/relationships/font" Target="fonts/font18.fntdata"/><Relationship Id="rId96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notesMaster" Target="notesMasters/notesMaster1.xml"/><Relationship Id="rId78" Type="http://schemas.openxmlformats.org/officeDocument/2006/relationships/font" Target="fonts/font5.fntdata"/><Relationship Id="rId81" Type="http://schemas.openxmlformats.org/officeDocument/2006/relationships/font" Target="fonts/font8.fntdata"/><Relationship Id="rId86" Type="http://schemas.openxmlformats.org/officeDocument/2006/relationships/font" Target="fonts/font13.fntdata"/><Relationship Id="rId94" Type="http://schemas.openxmlformats.org/officeDocument/2006/relationships/font" Target="fonts/font21.fntdata"/><Relationship Id="rId9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76382B-185D-4CBC-A8AC-513397AA74D4}" type="datetimeFigureOut">
              <a:rPr lang="en-US" smtClean="0"/>
              <a:t>5/29/2025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CB8241-B221-4BF5-83DC-1927BA3A9A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8699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B8241-B221-4BF5-83DC-1927BA3A9AC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627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CD4457-889B-3D99-4F38-1F338E1C4D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C97991AC-6A26-4C5B-FF37-45DA03DA97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9D476095-827A-7B8D-949A-DC073C65C5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325A6B2-E1CB-4F0F-9510-FE8A2D4EA6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CB8241-B221-4BF5-83DC-1927BA3A9AC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4933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4F8665-CC83-0786-A28C-A82DBCCC3C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42742793-5A65-547D-B9BC-884126025D8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3AC62EC1-A9EF-3A2C-63C7-D6697F9F56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CC7336E-F083-CB89-6406-0F1A29EA86E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CB8241-B221-4BF5-83DC-1927BA3A9AC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1481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8049B0-1593-451D-7F88-C5E3828C4D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94D1A3A3-0586-AAAE-B632-6E9A6AACD3F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C3D5EA26-4BC2-039E-7285-7A8FD88F32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C63332E-FFDF-5F01-7B0A-ED39E5BEF07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CB8241-B221-4BF5-83DC-1927BA3A9AC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9161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702165-14CC-5822-B017-A96EBC9A98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7F782082-5B28-BA76-5073-A345EAFB8F8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B53C41D2-7B3F-B489-40A7-8B750CF560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2D8A1F6-1727-B4E7-82F2-37B972DD57B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CB8241-B221-4BF5-83DC-1927BA3A9AC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89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6A7305-A45E-5663-6CA4-72945D780E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6B81B465-0C73-35CF-9FD1-0ECAD94DB03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4DC0747D-B6AA-B86B-604D-8D2430389B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D9C2498-9C7D-DB03-F2C2-0AA07862124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CB8241-B221-4BF5-83DC-1927BA3A9AC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8724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 algn="just">
              <a:spcBef>
                <a:spcPts val="600"/>
              </a:spcBef>
              <a:buClr>
                <a:schemeClr val="tx1"/>
              </a:buClr>
              <a:buSzPct val="100000"/>
              <a:buAutoNum type="arabicPeriod"/>
            </a:pPr>
            <a:r>
              <a:rPr lang="ru-RU" sz="12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Получать информацию о структуре вычислительных ресурсов.</a:t>
            </a:r>
          </a:p>
          <a:p>
            <a:pPr marL="342900" indent="-342900" algn="just">
              <a:spcBef>
                <a:spcPts val="600"/>
              </a:spcBef>
              <a:buClr>
                <a:schemeClr val="tx1"/>
              </a:buClr>
              <a:buSzPct val="100000"/>
              <a:buAutoNum type="arabicPeriod"/>
            </a:pPr>
            <a:r>
              <a:rPr lang="ru-RU" sz="12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Получать информацию о времени выполнения задач на разных вычислительных ресурсах.</a:t>
            </a:r>
          </a:p>
          <a:p>
            <a:pPr marL="342900" indent="-342900" algn="just">
              <a:spcBef>
                <a:spcPts val="600"/>
              </a:spcBef>
              <a:buClr>
                <a:schemeClr val="tx1"/>
              </a:buClr>
              <a:buSzPct val="100000"/>
              <a:buAutoNum type="arabicPeriod"/>
            </a:pPr>
            <a:r>
              <a:rPr lang="ru-RU" sz="12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Получать информацию о ходе выполнения больших пакетов задач и их структуре.</a:t>
            </a:r>
          </a:p>
          <a:p>
            <a:pPr marL="342900" indent="-342900" algn="just">
              <a:spcBef>
                <a:spcPts val="600"/>
              </a:spcBef>
              <a:buClr>
                <a:schemeClr val="tx1"/>
              </a:buClr>
              <a:buSzPct val="100000"/>
              <a:buAutoNum type="arabicPeriod"/>
            </a:pPr>
            <a:r>
              <a:rPr lang="ru-RU" sz="12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Сравнивать между собой разные пакеты однотипных задач</a:t>
            </a:r>
            <a:r>
              <a:rPr lang="en-US" sz="12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. </a:t>
            </a:r>
            <a:r>
              <a:rPr lang="ru-RU" sz="12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К примеру использование разных версий прикладного ПО. Либо разные конфигурации вычислительных ресурсов.</a:t>
            </a:r>
          </a:p>
          <a:p>
            <a:pPr marL="342900" indent="-342900" algn="just">
              <a:spcBef>
                <a:spcPts val="600"/>
              </a:spcBef>
              <a:buClr>
                <a:schemeClr val="tx1"/>
              </a:buClr>
              <a:buSzPct val="100000"/>
              <a:buAutoNum type="arabicPeriod"/>
            </a:pPr>
            <a:r>
              <a:rPr lang="ru-RU" sz="12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Детектировать несоответствия между временем выполнения задач и оценками ресурсов бенчмарком </a:t>
            </a:r>
            <a:r>
              <a:rPr lang="en-US" sz="12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DB12</a:t>
            </a:r>
            <a:r>
              <a:rPr lang="ru-RU" sz="12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. Причиной может быть как особенности вычислительного ресурса, так и ошибки при расчёте бенчмарка </a:t>
            </a:r>
            <a:r>
              <a:rPr lang="en-US" sz="12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DB12.</a:t>
            </a:r>
            <a:endParaRPr lang="ru-RU" sz="1200" cap="none" dirty="0">
              <a:solidFill>
                <a:srgbClr val="0055A0"/>
              </a:solidFill>
              <a:latin typeface="Segoe UI" panose="020B0502040204020203" pitchFamily="34" charset="0"/>
              <a:ea typeface="Roboto Slab" pitchFamily="2" charset="0"/>
              <a:cs typeface="Segoe UI" panose="020B0502040204020203" pitchFamily="34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CB8241-B221-4BF5-83DC-1927BA3A9AC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819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9D5FFD-2A8C-71AF-76D5-B8A9F1D57A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DE441938-10F9-2D54-989F-0DF590DB72D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5503156D-1E49-7F7D-35BD-76431FEDCD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7335347-6422-6073-03D2-0777106A385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CB8241-B221-4BF5-83DC-1927BA3A9AC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5601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B8E89D-2EA9-41B0-C901-E4E4FEDFCC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6EE7CB0A-6A97-454E-6DDB-B0EF322705C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844D1C61-9193-6CDC-3161-0C6E3A8D37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Для … необходимо разработать инструменты …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DC63E21-062C-91C0-3256-9F5859D65D4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CB8241-B221-4BF5-83DC-1927BA3A9AC3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4114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BDFFBD-B5A2-3C1F-94A1-7D01CDFE34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D0B9E535-4E34-48CC-6051-7946A4DDC09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E2367002-31CB-8D27-8E00-0EB7B6D023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202682F-376A-603F-7E3D-B844AE6B88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CB8241-B221-4BF5-83DC-1927BA3A9AC3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67779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614A5E-2138-8DA2-CBBE-2C71033E1A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6004572E-5BD1-BAA0-BCE4-0EC469EDCB7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C86A6858-F3AA-CBCB-E82C-235E698BB2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3C618B9-AF4C-B8E0-35ED-D438F00DD54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CB8241-B221-4BF5-83DC-1927BA3A9AC3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1303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Переделать актуальность.</a:t>
            </a:r>
            <a:br>
              <a:rPr lang="ru-RU" dirty="0"/>
            </a:br>
            <a:r>
              <a:rPr lang="ru-RU" dirty="0"/>
              <a:t>Сослаться на план ОИЯИ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CB8241-B221-4BF5-83DC-1927BA3A9AC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33959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C8FABC-BC2E-4BFA-BB78-726B1BE9CC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7B51F494-06C2-9E25-A16C-42CBFB1F7E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575336C3-5103-8FC1-91D5-1B4F387423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486528A-7F11-3AD2-0FCD-4D9DE164AF9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CB8241-B221-4BF5-83DC-1927BA3A9AC3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86815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B5FA24-8D84-34FE-E2B1-37494882B2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EFEB31AE-85E7-2FD8-D227-5B6D75F0FFC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BC12C4B6-25DD-A63E-BCAF-1593D0C38B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0712262-4371-FD2F-E971-E66A465C027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CB8241-B221-4BF5-83DC-1927BA3A9AC3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03683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B54A94-F187-9495-AC95-C79A87CCB1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E46E5AB5-2783-D234-1D94-073CADD6CCD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9381B699-D565-C6E8-F01C-EB7C5EE3F13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325607C-D404-DB38-8154-E72665B3FDA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CB8241-B221-4BF5-83DC-1927BA3A9AC3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58113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D3D159-ED40-7D08-163D-05EA21C017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6FF51E3F-D5C8-1EE6-3665-5A6BA7B9081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B3B8BB86-A97D-81B4-E8D2-0DB05C6BD1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C8407AE-DDDF-9D9A-4744-710CCB2CDB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CB8241-B221-4BF5-83DC-1927BA3A9AC3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19477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5C89FB-9344-2D01-D361-4A484F36DD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BF87631C-B833-8E0A-D2AB-EAB56E24012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8AC025AB-63A3-8B47-4057-748DA0310C9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C2819D-6521-B3A2-FD18-DD829178762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CB8241-B221-4BF5-83DC-1927BA3A9AC3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8092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EC1539-4BB7-8077-382E-D9DD12713C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6C63E93D-0535-14D2-5CA5-9F45D4F0EF0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F7352C88-D77D-A9EF-55FA-70B4E2D130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966020F-F53B-3660-82B5-9A0027B7EEE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CB8241-B221-4BF5-83DC-1927BA3A9AC3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58930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6EBA88-621A-A5D3-714C-BCBF25BD9A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1A3DBB05-411B-58E3-112C-C3D944B6371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AEC162FC-3A66-4018-1EF1-61F83570C6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Dirac </a:t>
            </a:r>
            <a:r>
              <a:rPr lang="ru-RU" dirty="0"/>
              <a:t>синий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C660FD1-973D-2F75-BD5F-1CAD84AD87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CB8241-B221-4BF5-83DC-1927BA3A9AC3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64676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71F7E0-C9BF-6ADD-769C-D24E560A50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71CA5207-06BD-A3DC-52D1-4437B4C06E1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2EEB4C71-75C4-B9A5-5906-0EA5EBF224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0003EB9-C50E-3C69-BF1A-597AFB270EC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CB8241-B221-4BF5-83DC-1927BA3A9AC3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25427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443325-FA87-B74A-1620-40AB9B70D5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5C729215-8662-118A-8316-919A4A8554D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3F603497-3365-9C3F-9D43-E1A3A49BA7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spcBef>
                <a:spcPts val="600"/>
              </a:spcBef>
            </a:pPr>
            <a:r>
              <a:rPr lang="ru-RU" sz="1200" dirty="0">
                <a:solidFill>
                  <a:schemeClr val="accent4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Предложена и реализована методика обработки данных, полученных в эксперименте BM@N, с использованием всего созданного инструментария.</a:t>
            </a:r>
          </a:p>
          <a:p>
            <a:pPr>
              <a:spcBef>
                <a:spcPts val="600"/>
              </a:spcBef>
            </a:pPr>
            <a:r>
              <a:rPr lang="ru-RU" sz="1200" dirty="0">
                <a:solidFill>
                  <a:schemeClr val="accent4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 НПЗ Впервые в ОИЯИ построена распределённая гетерогенная вычислительная инфраструктура, включающая </a:t>
            </a:r>
            <a:r>
              <a:rPr lang="ru-RU" sz="1200" b="1" dirty="0">
                <a:solidFill>
                  <a:schemeClr val="accent4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вычислительные ресурсы</a:t>
            </a:r>
            <a:r>
              <a:rPr lang="ru-RU" sz="1200" dirty="0">
                <a:solidFill>
                  <a:schemeClr val="accent4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: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accent4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Суперкомпьютер «Говорун», кластеры Tier1 и Tier2, NICA кластер, </a:t>
            </a:r>
            <a:r>
              <a:rPr lang="en-US" sz="1200" dirty="0">
                <a:solidFill>
                  <a:schemeClr val="accent4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DAQ Data </a:t>
            </a:r>
            <a:r>
              <a:rPr lang="en-US" sz="1200" dirty="0" err="1">
                <a:solidFill>
                  <a:schemeClr val="accent4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Ceter</a:t>
            </a:r>
            <a:endParaRPr lang="ru-RU" sz="1200" dirty="0">
              <a:solidFill>
                <a:schemeClr val="accent4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accent4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Облачные инфраструктуры ОИЯИ и стран-участниц ОИЯИ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accent4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Вычислительные ресурсы членов коллабораций экспериментов: UNAM, МИФИ</a:t>
            </a:r>
          </a:p>
          <a:p>
            <a:pPr>
              <a:spcBef>
                <a:spcPts val="600"/>
              </a:spcBef>
            </a:pPr>
            <a:r>
              <a:rPr lang="ru-RU" sz="1200" dirty="0">
                <a:solidFill>
                  <a:schemeClr val="accent4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и </a:t>
            </a:r>
            <a:r>
              <a:rPr lang="ru-RU" sz="1200" b="1" dirty="0">
                <a:solidFill>
                  <a:schemeClr val="accent4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ресурсы хранения данных</a:t>
            </a:r>
            <a:r>
              <a:rPr lang="ru-RU" sz="1200" dirty="0">
                <a:solidFill>
                  <a:schemeClr val="accent4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: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accent4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Дисковое хранилище EO</a:t>
            </a:r>
            <a:r>
              <a:rPr lang="en-US" sz="1200" dirty="0">
                <a:solidFill>
                  <a:schemeClr val="accent4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</a:t>
            </a:r>
            <a:r>
              <a:rPr lang="ru-RU" sz="1200" dirty="0">
                <a:solidFill>
                  <a:schemeClr val="accent4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Ленточное хранилище </a:t>
            </a:r>
            <a:r>
              <a:rPr lang="ru-RU" sz="1200" dirty="0" err="1">
                <a:solidFill>
                  <a:schemeClr val="accent4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dCache</a:t>
            </a:r>
            <a:r>
              <a:rPr lang="en-US" sz="1200" dirty="0">
                <a:solidFill>
                  <a:schemeClr val="accent4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/</a:t>
            </a:r>
            <a:r>
              <a:rPr lang="en-US" sz="1200" dirty="0" err="1">
                <a:solidFill>
                  <a:schemeClr val="accent4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Enstore</a:t>
            </a:r>
            <a:r>
              <a:rPr lang="ru-RU" sz="1200" dirty="0">
                <a:solidFill>
                  <a:schemeClr val="accent4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Ленточное хранилище СTA;</a:t>
            </a:r>
          </a:p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1661859-AEAE-9275-8358-942CC09B5B1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CB8241-B221-4BF5-83DC-1927BA3A9AC3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06800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EC018A-168D-3654-A3EC-3D223F0548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A28973A7-9A00-FF14-CDAF-806C646A781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0F77B8B5-67AB-3F7C-951B-934AE542AA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C179900-C7FC-245C-F8A7-8F49D1B4D98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CB8241-B221-4BF5-83DC-1927BA3A9AC3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7743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CB8241-B221-4BF5-83DC-1927BA3A9AC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16324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1A04BF-37E8-3234-1E34-554457753E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FFC2741E-44AD-5E93-DFB0-0CAFF461EE0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5B18AD87-1F5E-8E84-D606-2FBA7D5DE76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13EF170-4A0C-8AF3-24CE-804F505D332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CB8241-B221-4BF5-83DC-1927BA3A9AC3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65097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2E58A4-6200-6222-1B63-9481489EA9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B002A005-825D-0F52-AC72-70E880B945F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F4405657-950D-0E6A-463C-7447985546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6BDCEE5-CCE4-31B7-1A30-939ED460E12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CB8241-B221-4BF5-83DC-1927BA3A9AC3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12593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AAAC9A-DD28-204E-70FC-69175A8B00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CC461517-7FB0-63BD-39C9-9122CE6151D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54592277-559D-79AC-5FF9-15CB70418A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6BDDA02-0519-ED89-E620-E79E4E4031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CB8241-B221-4BF5-83DC-1927BA3A9AC3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60425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AC6B7E-E950-0CC0-E2C1-D0403B1257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90A48337-C40F-6C91-96F7-43A429BD916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646E26B3-933F-FBEE-EA7F-D3FD604BD6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0031D7E-962E-F2D0-EE18-2B51F5B606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CB8241-B221-4BF5-83DC-1927BA3A9AC3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0327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3C6FF8-D979-AF9A-DDC8-9CD61FA5C4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01965665-2E13-F3B4-B87B-438EF49FAE4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17E6D35C-0D52-A039-9BDA-8C1A95308E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B707C23-BB24-F095-6412-1BCD662ABCF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B8241-B221-4BF5-83DC-1927BA3A9AC3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2498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CB8241-B221-4BF5-83DC-1927BA3A9AC3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34959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?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CB8241-B221-4BF5-83DC-1927BA3A9AC3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36022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969EA2-5869-1D36-6768-E2169C5F93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84BE50FD-46F0-E624-0E18-1B53AD01F0C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49603D62-2946-6CB0-321D-7FA2981BF9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2710C98-7218-67D8-9199-F751CE90CB7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CB8241-B221-4BF5-83DC-1927BA3A9AC3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39763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3155CA-69C8-C598-90A0-4F110CDA59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1BB70F30-DF2D-1398-BC4F-605A948EEA6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25027F26-D628-557B-2FF9-93A28BD5DF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51099F5-032C-27C6-CB8A-B82470982CB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CB8241-B221-4BF5-83DC-1927BA3A9AC3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73690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96E972-46D8-7AD5-EF37-BC6C1A0868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E9E37F82-20B2-CF6C-4A82-017E76B8EB7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C0C9218E-B178-43DD-930D-BC43555822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106462B-DFCF-CD39-8873-1D4C1F5D697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CB8241-B221-4BF5-83DC-1927BA3A9AC3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4674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Акцент на использовании другими пользователями </a:t>
            </a:r>
            <a:r>
              <a:rPr lang="en-US" dirty="0"/>
              <a:t>DIRAC</a:t>
            </a:r>
            <a:r>
              <a:rPr lang="ru-RU" dirty="0"/>
              <a:t>!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CB8241-B221-4BF5-83DC-1927BA3A9AC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89826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69CB98-21A4-4470-F525-DD19491BEA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C479C42A-BA5F-C9EC-0C47-50619653EA4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15F4D66A-2F3A-E065-1F0B-86F2F70D13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514B53D-54F6-EF03-DD2F-162C9CFB02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CB8241-B221-4BF5-83DC-1927BA3A9AC3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36894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E8C1FA-7D33-2A22-1A2B-58617E5BD2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AABB0305-962D-56F7-9141-D3422201023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59F6D59F-9438-5322-4602-6452B7387F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225FA22-D2A5-FF4A-CF63-AF8A431E071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CB8241-B221-4BF5-83DC-1927BA3A9AC3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27812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E03666-9F90-E1B5-ADF9-E77A65B909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FC9289D0-7B15-EAE3-C596-B7D4EE3BCF6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50DDC2EE-4698-1FA9-3E5B-7B1ADC0696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058233B-FE0D-F110-57BE-F909B3E5070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CB8241-B221-4BF5-83DC-1927BA3A9AC3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94068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184EE2-B6A8-2939-A1B4-455C15A966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BD95431E-3DFD-E021-F55B-90060362662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C0BE7337-A7E5-2ABF-98FF-60718EFB38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25E7B33-E39C-88BA-3F40-F7923AB18CA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CB8241-B221-4BF5-83DC-1927BA3A9AC3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2928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510967-692D-DC5A-CFC7-2C8E5205D2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927FB138-3821-4FA1-8CA2-C010D177E9B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7D4C896E-2229-6E9C-778C-0B3BCEF81B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CB12395-5930-7229-20C2-0628B3587D2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CB8241-B221-4BF5-83DC-1927BA3A9AC3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80126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9EDAD7-A89E-F991-76A0-BD0EC1CD88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9B3563D2-296E-7454-E6F5-8E9C50F9F6E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3C6895A1-D26E-161A-2793-251D90DB49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CED0A56-3DF8-05AF-18B3-98D91784439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CB8241-B221-4BF5-83DC-1927BA3A9AC3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6253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?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CB8241-B221-4BF5-83DC-1927BA3A9AC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853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1C49EC-092B-3B7F-8934-92FCEB1F8A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35C5D688-BEE2-D6F8-F4D5-76A8C8D1B97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0142C05E-9D8C-C9E5-FCEA-8DB4C110DC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8187DBA-C3C8-9699-BF8D-5F80240B8D7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CB8241-B221-4BF5-83DC-1927BA3A9AC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1113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CB8241-B221-4BF5-83DC-1927BA3A9AC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9640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F07FAE-9A35-84FA-33DC-D7543B3D04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95C28130-2C19-5F09-E8EB-FB41A6C78CF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76A5D785-B00C-FC26-33CE-61F317FE13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E641589-8A7E-F772-BFE5-C1DA99DCD49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CB8241-B221-4BF5-83DC-1927BA3A9AC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8221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0C9E38-9744-9678-03B0-9FB89C267B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0A0C96D3-BC71-169C-9470-00BA82FA29F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82246CCB-5EA8-B9C5-8871-E5CE98F6CC1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0E0DE90-4D52-CEC2-FC0B-7FDF6047D9F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CB8241-B221-4BF5-83DC-1927BA3A9AC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9663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>
            <a:biLevel thresh="2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840" y="2028441"/>
            <a:ext cx="4020320" cy="2801118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tx1"/>
                </a:solidFill>
              </a:defRPr>
            </a:lvl1pPr>
          </a:lstStyle>
          <a:p>
            <a:r>
              <a:rPr kumimoji="0" lang="fr-CH"/>
              <a:t>Click to edit Master title style</a:t>
            </a:r>
            <a:endParaRPr kumimoji="0"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CH"/>
              <a:t>Click to edit Master text styles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fr-CH"/>
              <a:t>Click to edit Master text styles</a:t>
            </a:r>
          </a:p>
          <a:p>
            <a:pPr lvl="1" eaLnBrk="1" latinLnBrk="0" hangingPunct="1"/>
            <a:r>
              <a:rPr lang="fr-CH"/>
              <a:t>Second level</a:t>
            </a:r>
          </a:p>
          <a:p>
            <a:pPr lvl="2" eaLnBrk="1" latinLnBrk="0" hangingPunct="1"/>
            <a:r>
              <a:rPr lang="fr-CH"/>
              <a:t>Third level</a:t>
            </a:r>
          </a:p>
          <a:p>
            <a:pPr lvl="3" eaLnBrk="1" latinLnBrk="0" hangingPunct="1"/>
            <a:r>
              <a:rPr lang="fr-CH"/>
              <a:t>Fourth level</a:t>
            </a:r>
          </a:p>
          <a:p>
            <a:pPr lvl="4" eaLnBrk="1" latinLnBrk="0" hangingPunct="1"/>
            <a:r>
              <a:rPr lang="fr-CH"/>
              <a:t>Fifth level</a:t>
            </a:r>
            <a:endParaRPr kumimoji="0" lang="en-US"/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itre 8"/>
          <p:cNvSpPr>
            <a:spLocks noGrp="1"/>
          </p:cNvSpPr>
          <p:nvPr>
            <p:ph type="title" hasCustomPrompt="1"/>
          </p:nvPr>
        </p:nvSpPr>
        <p:spPr>
          <a:xfrm>
            <a:off x="457200" y="6390879"/>
            <a:ext cx="8226854" cy="226402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ctr">
              <a:defRPr sz="1400">
                <a:latin typeface="Optima"/>
                <a:cs typeface="Optima"/>
              </a:defRPr>
            </a:lvl1pPr>
          </a:lstStyle>
          <a:p>
            <a:r>
              <a:rPr kumimoji="0" lang="fr-CH" dirty="0"/>
              <a:t>home.cern</a:t>
            </a:r>
            <a:endParaRPr kumimoji="0" lang="en-US" dirty="0"/>
          </a:p>
        </p:txBody>
      </p:sp>
      <p:pic>
        <p:nvPicPr>
          <p:cNvPr id="7" name="Image 2" descr="logooutline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678" y="2663938"/>
            <a:ext cx="1545657" cy="153012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8345" y="2249905"/>
            <a:ext cx="2987750" cy="2358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8497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logooutline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6378" y="2273905"/>
            <a:ext cx="2520000" cy="249467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9" t="3936" r="3868" b="2941"/>
          <a:stretch/>
        </p:blipFill>
        <p:spPr>
          <a:xfrm>
            <a:off x="1267325" y="1852863"/>
            <a:ext cx="3777917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8063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itre 8"/>
          <p:cNvSpPr>
            <a:spLocks noGrp="1"/>
          </p:cNvSpPr>
          <p:nvPr>
            <p:ph type="title" hasCustomPrompt="1"/>
          </p:nvPr>
        </p:nvSpPr>
        <p:spPr>
          <a:xfrm>
            <a:off x="457200" y="6390879"/>
            <a:ext cx="8226854" cy="226402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ctr">
              <a:defRPr sz="1400">
                <a:latin typeface="Optima"/>
                <a:cs typeface="Optima"/>
              </a:defRPr>
            </a:lvl1pPr>
          </a:lstStyle>
          <a:p>
            <a:r>
              <a:rPr kumimoji="0" lang="fr-CH" dirty="0"/>
              <a:t>home.cern</a:t>
            </a:r>
            <a:endParaRPr kumimoji="0" lang="en-US" dirty="0"/>
          </a:p>
        </p:txBody>
      </p:sp>
      <p:pic>
        <p:nvPicPr>
          <p:cNvPr id="6" name="Image 4" descr="logooutline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6378" y="2273905"/>
            <a:ext cx="2520000" cy="249467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9" t="3936" r="3868" b="2941"/>
          <a:stretch/>
        </p:blipFill>
        <p:spPr>
          <a:xfrm>
            <a:off x="1267325" y="1852863"/>
            <a:ext cx="3777917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6427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Diapositive de tit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Outline.ai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4760" y="2169000"/>
            <a:ext cx="2520000" cy="2520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4" t="6024" r="5166" b="6365"/>
          <a:stretch/>
        </p:blipFill>
        <p:spPr>
          <a:xfrm>
            <a:off x="1211179" y="1772652"/>
            <a:ext cx="3810000" cy="2916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4341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444814"/>
            <a:ext cx="8226854" cy="940443"/>
          </a:xfrm>
        </p:spPr>
        <p:txBody>
          <a:bodyPr/>
          <a:lstStyle>
            <a:lvl1pPr algn="l">
              <a:defRPr/>
            </a:lvl1pPr>
          </a:lstStyle>
          <a:p>
            <a:r>
              <a:rPr kumimoji="0" lang="fr-CH" dirty="0"/>
              <a:t>Click to </a:t>
            </a:r>
            <a:r>
              <a:rPr kumimoji="0" lang="fr-CH" dirty="0" err="1"/>
              <a:t>edit</a:t>
            </a:r>
            <a:r>
              <a:rPr kumimoji="0" lang="fr-CH" dirty="0"/>
              <a:t> Master </a:t>
            </a:r>
            <a:r>
              <a:rPr kumimoji="0" lang="fr-CH" dirty="0" err="1"/>
              <a:t>title</a:t>
            </a:r>
            <a:r>
              <a:rPr kumimoji="0" lang="fr-CH" dirty="0"/>
              <a:t> style</a:t>
            </a:r>
            <a:endParaRPr kumimoji="0" lang="en-US" dirty="0"/>
          </a:p>
        </p:txBody>
      </p:sp>
      <p:sp>
        <p:nvSpPr>
          <p:cNvPr id="7" name="Date Placeholder 1"/>
          <p:cNvSpPr>
            <a:spLocks noGrp="1"/>
          </p:cNvSpPr>
          <p:nvPr>
            <p:ph type="dt" sz="half" idx="2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>
                <a:solidFill>
                  <a:srgbClr val="0055A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11" name="Espace réservé du texte 2"/>
          <p:cNvSpPr>
            <a:spLocks noGrp="1"/>
          </p:cNvSpPr>
          <p:nvPr>
            <p:ph type="body" idx="10"/>
          </p:nvPr>
        </p:nvSpPr>
        <p:spPr>
          <a:xfrm>
            <a:off x="457200" y="3391124"/>
            <a:ext cx="2743200" cy="419653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CH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71829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444814"/>
            <a:ext cx="8226854" cy="940443"/>
          </a:xfrm>
        </p:spPr>
        <p:txBody>
          <a:bodyPr/>
          <a:lstStyle>
            <a:lvl1pPr algn="l">
              <a:defRPr/>
            </a:lvl1pPr>
          </a:lstStyle>
          <a:p>
            <a:r>
              <a:rPr kumimoji="0" lang="fr-CH"/>
              <a:t>Click to edit Master title style</a:t>
            </a:r>
            <a:endParaRPr kumimoji="0" lang="en-US"/>
          </a:p>
        </p:txBody>
      </p:sp>
      <p:sp>
        <p:nvSpPr>
          <p:cNvPr id="11" name="Espace réservé du texte 2"/>
          <p:cNvSpPr>
            <a:spLocks noGrp="1"/>
          </p:cNvSpPr>
          <p:nvPr>
            <p:ph type="body" idx="10"/>
          </p:nvPr>
        </p:nvSpPr>
        <p:spPr>
          <a:xfrm>
            <a:off x="457200" y="3391124"/>
            <a:ext cx="2743200" cy="419653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CH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876917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itre 8"/>
          <p:cNvSpPr>
            <a:spLocks noGrp="1"/>
          </p:cNvSpPr>
          <p:nvPr>
            <p:ph type="title" hasCustomPrompt="1"/>
          </p:nvPr>
        </p:nvSpPr>
        <p:spPr>
          <a:xfrm>
            <a:off x="457200" y="6390879"/>
            <a:ext cx="8226854" cy="226402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ctr">
              <a:defRPr sz="1400">
                <a:latin typeface="Optima"/>
                <a:cs typeface="Optima"/>
              </a:defRPr>
            </a:lvl1pPr>
          </a:lstStyle>
          <a:p>
            <a:r>
              <a:rPr kumimoji="0" lang="fr-CH" dirty="0"/>
              <a:t>home.cern</a:t>
            </a:r>
            <a:endParaRPr kumimoji="0" lang="en-US" dirty="0"/>
          </a:p>
        </p:txBody>
      </p:sp>
      <p:pic>
        <p:nvPicPr>
          <p:cNvPr id="7" name="Image 2" descr="logooutline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678" y="2663938"/>
            <a:ext cx="1545657" cy="153012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8345" y="2249905"/>
            <a:ext cx="2987750" cy="2358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4007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itre 8"/>
          <p:cNvSpPr>
            <a:spLocks noGrp="1"/>
          </p:cNvSpPr>
          <p:nvPr>
            <p:ph type="title" hasCustomPrompt="1"/>
          </p:nvPr>
        </p:nvSpPr>
        <p:spPr>
          <a:xfrm>
            <a:off x="457200" y="6390879"/>
            <a:ext cx="8226854" cy="226402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ctr">
              <a:defRPr sz="1400">
                <a:latin typeface="Optima"/>
                <a:cs typeface="Optima"/>
              </a:defRPr>
            </a:lvl1pPr>
          </a:lstStyle>
          <a:p>
            <a:r>
              <a:rPr kumimoji="0" lang="fr-CH" dirty="0"/>
              <a:t>jinr.ru</a:t>
            </a:r>
            <a:endParaRPr kumimoji="0" lang="en-US" dirty="0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>
            <a:biLevel thresh="2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840" y="2028441"/>
            <a:ext cx="4020320" cy="2801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4612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Diapositive de tit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4" t="6024" r="5166" b="6365"/>
          <a:stretch/>
        </p:blipFill>
        <p:spPr>
          <a:xfrm>
            <a:off x="2668504" y="1848852"/>
            <a:ext cx="3810000" cy="2916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9186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444814"/>
            <a:ext cx="8226854" cy="940443"/>
          </a:xfrm>
        </p:spPr>
        <p:txBody>
          <a:bodyPr/>
          <a:lstStyle>
            <a:lvl1pPr algn="l">
              <a:defRPr/>
            </a:lvl1pPr>
          </a:lstStyle>
          <a:p>
            <a:r>
              <a:rPr kumimoji="0" lang="fr-CH" dirty="0"/>
              <a:t>Click to </a:t>
            </a:r>
            <a:r>
              <a:rPr kumimoji="0" lang="fr-CH" dirty="0" err="1"/>
              <a:t>edit</a:t>
            </a:r>
            <a:r>
              <a:rPr kumimoji="0" lang="fr-CH" dirty="0"/>
              <a:t> Master </a:t>
            </a:r>
            <a:r>
              <a:rPr kumimoji="0" lang="fr-CH" dirty="0" err="1"/>
              <a:t>title</a:t>
            </a:r>
            <a:r>
              <a:rPr kumimoji="0" lang="fr-CH" dirty="0"/>
              <a:t> style</a:t>
            </a:r>
            <a:endParaRPr kumimoji="0" lang="en-US" dirty="0"/>
          </a:p>
        </p:txBody>
      </p:sp>
      <p:sp>
        <p:nvSpPr>
          <p:cNvPr id="7" name="Date Placeholder 1"/>
          <p:cNvSpPr>
            <a:spLocks noGrp="1"/>
          </p:cNvSpPr>
          <p:nvPr>
            <p:ph type="dt" sz="half" idx="2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Espace réservé du texte 2"/>
          <p:cNvSpPr>
            <a:spLocks noGrp="1"/>
          </p:cNvSpPr>
          <p:nvPr>
            <p:ph type="body" idx="10"/>
          </p:nvPr>
        </p:nvSpPr>
        <p:spPr>
          <a:xfrm>
            <a:off x="457200" y="3391124"/>
            <a:ext cx="2743200" cy="419653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CH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702255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444814"/>
            <a:ext cx="8226854" cy="940443"/>
          </a:xfrm>
        </p:spPr>
        <p:txBody>
          <a:bodyPr/>
          <a:lstStyle>
            <a:lvl1pPr algn="l">
              <a:defRPr/>
            </a:lvl1pPr>
          </a:lstStyle>
          <a:p>
            <a:r>
              <a:rPr kumimoji="0" lang="fr-CH"/>
              <a:t>Click to edit Master title style</a:t>
            </a:r>
            <a:endParaRPr kumimoji="0" lang="en-US"/>
          </a:p>
        </p:txBody>
      </p:sp>
      <p:sp>
        <p:nvSpPr>
          <p:cNvPr id="11" name="Espace réservé du texte 2"/>
          <p:cNvSpPr>
            <a:spLocks noGrp="1"/>
          </p:cNvSpPr>
          <p:nvPr>
            <p:ph type="body" idx="10"/>
          </p:nvPr>
        </p:nvSpPr>
        <p:spPr>
          <a:xfrm>
            <a:off x="457200" y="3391124"/>
            <a:ext cx="2743200" cy="419653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CH"/>
              <a:t>Click to edit Master text styles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CF25BF-1E97-44B3-9211-484967B062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06488" y="6356350"/>
            <a:ext cx="501424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104282"/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76372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fr-CH"/>
              <a:t>Click to edit Master title style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fr-CH" dirty="0"/>
              <a:t>Click to edit Master text styles</a:t>
            </a:r>
          </a:p>
          <a:p>
            <a:pPr lvl="1" eaLnBrk="1" latinLnBrk="0" hangingPunct="1"/>
            <a:r>
              <a:rPr lang="fr-CH" dirty="0"/>
              <a:t>Second level</a:t>
            </a:r>
          </a:p>
          <a:p>
            <a:pPr lvl="2" eaLnBrk="1" latinLnBrk="0" hangingPunct="1"/>
            <a:r>
              <a:rPr lang="fr-CH" dirty="0"/>
              <a:t>Third level</a:t>
            </a:r>
          </a:p>
          <a:p>
            <a:pPr lvl="3" eaLnBrk="1" latinLnBrk="0" hangingPunct="1"/>
            <a:r>
              <a:rPr lang="fr-CH" dirty="0"/>
              <a:t>Fourth level</a:t>
            </a:r>
          </a:p>
          <a:p>
            <a:pPr lvl="4" eaLnBrk="1" latinLnBrk="0" hangingPunct="1"/>
            <a:r>
              <a:rPr lang="fr-CH" dirty="0"/>
              <a:t>Fifth level</a:t>
            </a:r>
            <a:endParaRPr kumimoji="0" lang="en-US" dirty="0"/>
          </a:p>
        </p:txBody>
      </p:sp>
      <p:sp>
        <p:nvSpPr>
          <p:cNvPr id="14" name="Date Placeholder 1"/>
          <p:cNvSpPr txBox="1">
            <a:spLocks/>
          </p:cNvSpPr>
          <p:nvPr userDrawn="1"/>
        </p:nvSpPr>
        <p:spPr>
          <a:xfrm>
            <a:off x="3830825" y="6314251"/>
            <a:ext cx="13700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Comfortaa" panose="020F0603070200060003" pitchFamily="34" charset="0"/>
              </a:rPr>
              <a:t>9</a:t>
            </a:r>
            <a:r>
              <a:rPr lang="ru-RU" dirty="0">
                <a:latin typeface="Comfortaa" panose="020F0603070200060003" pitchFamily="34" charset="0"/>
              </a:rPr>
              <a:t> ноября</a:t>
            </a:r>
            <a:r>
              <a:rPr lang="ru-RU" baseline="0" dirty="0">
                <a:latin typeface="Comfortaa" panose="020F0603070200060003" pitchFamily="34" charset="0"/>
              </a:rPr>
              <a:t> </a:t>
            </a:r>
            <a:r>
              <a:rPr lang="en-US" dirty="0">
                <a:latin typeface="Comfortaa" panose="020F0603070200060003" pitchFamily="34" charset="0"/>
              </a:rPr>
              <a:t>2017</a:t>
            </a:r>
          </a:p>
        </p:txBody>
      </p:sp>
      <p:sp>
        <p:nvSpPr>
          <p:cNvPr id="15" name="Footer Placeholder 2"/>
          <p:cNvSpPr txBox="1">
            <a:spLocks/>
          </p:cNvSpPr>
          <p:nvPr userDrawn="1"/>
        </p:nvSpPr>
        <p:spPr>
          <a:xfrm>
            <a:off x="6232358" y="6308224"/>
            <a:ext cx="20224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Comfortaa" panose="020F0603070200060003" pitchFamily="34" charset="0"/>
              </a:rPr>
              <a:t>RLTP2017</a:t>
            </a:r>
          </a:p>
        </p:txBody>
      </p:sp>
      <p:sp>
        <p:nvSpPr>
          <p:cNvPr id="16" name="Slide Number Placeholder 3"/>
          <p:cNvSpPr txBox="1">
            <a:spLocks/>
          </p:cNvSpPr>
          <p:nvPr userDrawn="1"/>
        </p:nvSpPr>
        <p:spPr>
          <a:xfrm>
            <a:off x="8361838" y="6308224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7918391-D411-FE40-AAD7-861AE5233E0E}" type="slidenum">
              <a:rPr lang="en-US" smtClean="0">
                <a:latin typeface="Comfortaa" panose="020F0603070200060003" pitchFamily="34" charset="0"/>
              </a:rPr>
              <a:pPr/>
              <a:t>‹#›</a:t>
            </a:fld>
            <a:endParaRPr lang="en-US" dirty="0">
              <a:latin typeface="Comfortaa" panose="020F060307020006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7132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fr-CH"/>
              <a:t>Click to edit Master title style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3657600" cy="4350384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CH"/>
              <a:t>Click to edit Master text styles</a:t>
            </a:r>
          </a:p>
          <a:p>
            <a:pPr lvl="1" eaLnBrk="1" latinLnBrk="0" hangingPunct="1"/>
            <a:r>
              <a:rPr lang="fr-CH"/>
              <a:t>Second level</a:t>
            </a:r>
          </a:p>
          <a:p>
            <a:pPr lvl="2" eaLnBrk="1" latinLnBrk="0" hangingPunct="1"/>
            <a:r>
              <a:rPr lang="fr-CH"/>
              <a:t>Third level</a:t>
            </a:r>
          </a:p>
          <a:p>
            <a:pPr lvl="3" eaLnBrk="1" latinLnBrk="0" hangingPunct="1"/>
            <a:r>
              <a:rPr lang="fr-CH"/>
              <a:t>Fourth level</a:t>
            </a:r>
          </a:p>
          <a:p>
            <a:pPr lvl="4" eaLnBrk="1" latinLnBrk="0" hangingPunct="1"/>
            <a:r>
              <a:rPr lang="fr-CH"/>
              <a:t>Fifth level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350385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CH"/>
              <a:t>Click to edit Master text styles</a:t>
            </a:r>
          </a:p>
          <a:p>
            <a:pPr lvl="1" eaLnBrk="1" latinLnBrk="0" hangingPunct="1"/>
            <a:r>
              <a:rPr lang="fr-CH"/>
              <a:t>Second level</a:t>
            </a:r>
          </a:p>
          <a:p>
            <a:pPr lvl="2" eaLnBrk="1" latinLnBrk="0" hangingPunct="1"/>
            <a:r>
              <a:rPr lang="fr-CH"/>
              <a:t>Third level</a:t>
            </a:r>
          </a:p>
          <a:p>
            <a:pPr lvl="3" eaLnBrk="1" latinLnBrk="0" hangingPunct="1"/>
            <a:r>
              <a:rPr lang="fr-CH"/>
              <a:t>Fourth level</a:t>
            </a:r>
          </a:p>
          <a:p>
            <a:pPr lvl="4" eaLnBrk="1" latinLnBrk="0" hangingPunct="1"/>
            <a:r>
              <a:rPr lang="fr-CH"/>
              <a:t>Fifth level</a:t>
            </a:r>
            <a:endParaRPr kumimoji="0" lang="en-US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893977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fr-CH"/>
              <a:t>Click to edit Master title style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5101967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CH"/>
              <a:t>Click to edit Master text styles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645025" y="5101967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CH"/>
              <a:t>Click to edit Master text styles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0" y="1269777"/>
            <a:ext cx="4040188" cy="368665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CH"/>
              <a:t>Click to edit Master text styles</a:t>
            </a:r>
          </a:p>
          <a:p>
            <a:pPr lvl="1" eaLnBrk="1" latinLnBrk="0" hangingPunct="1"/>
            <a:r>
              <a:rPr lang="fr-CH"/>
              <a:t>Second level</a:t>
            </a:r>
          </a:p>
          <a:p>
            <a:pPr lvl="2" eaLnBrk="1" latinLnBrk="0" hangingPunct="1"/>
            <a:r>
              <a:rPr lang="fr-CH"/>
              <a:t>Third level</a:t>
            </a:r>
          </a:p>
          <a:p>
            <a:pPr lvl="3" eaLnBrk="1" latinLnBrk="0" hangingPunct="1"/>
            <a:r>
              <a:rPr lang="fr-CH"/>
              <a:t>Fourth level</a:t>
            </a:r>
          </a:p>
          <a:p>
            <a:pPr lvl="4" eaLnBrk="1" latinLnBrk="0" hangingPunct="1"/>
            <a:r>
              <a:rPr lang="fr-CH"/>
              <a:t>Fifth level</a:t>
            </a:r>
            <a:endParaRPr kumimoji="0" lang="en-US" dirty="0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1269777"/>
            <a:ext cx="4041775" cy="368665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CH"/>
              <a:t>Click to edit Master text styles</a:t>
            </a:r>
          </a:p>
          <a:p>
            <a:pPr lvl="1" eaLnBrk="1" latinLnBrk="0" hangingPunct="1"/>
            <a:r>
              <a:rPr lang="fr-CH"/>
              <a:t>Second level</a:t>
            </a:r>
          </a:p>
          <a:p>
            <a:pPr lvl="2" eaLnBrk="1" latinLnBrk="0" hangingPunct="1"/>
            <a:r>
              <a:rPr lang="fr-CH"/>
              <a:t>Third level</a:t>
            </a:r>
          </a:p>
          <a:p>
            <a:pPr lvl="3" eaLnBrk="1" latinLnBrk="0" hangingPunct="1"/>
            <a:r>
              <a:rPr lang="fr-CH"/>
              <a:t>Fourth level</a:t>
            </a:r>
          </a:p>
          <a:p>
            <a:pPr lvl="4" eaLnBrk="1" latinLnBrk="0" hangingPunct="1"/>
            <a:r>
              <a:rPr lang="fr-CH"/>
              <a:t>Fifth level</a:t>
            </a:r>
            <a:endParaRPr kumimoji="0" lang="en-US"/>
          </a:p>
        </p:txBody>
      </p:sp>
      <p:sp>
        <p:nvSpPr>
          <p:cNvPr id="10" name="Date Placeholder 1"/>
          <p:cNvSpPr>
            <a:spLocks noGrp="1"/>
          </p:cNvSpPr>
          <p:nvPr>
            <p:ph type="dt" sz="half" idx="10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1"/>
          <p:cNvSpPr>
            <a:spLocks noGrp="1"/>
          </p:cNvSpPr>
          <p:nvPr>
            <p:ph type="dt" sz="half" idx="2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microsoft.com/office/2007/relationships/hdphoto" Target="../media/hdphoto1.wdp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457200" y="233492"/>
            <a:ext cx="8226854" cy="940443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fr-CH" dirty="0"/>
              <a:t>Cliquez et modifiez le titre</a:t>
            </a:r>
            <a:endParaRPr kumimoji="0" lang="en-US" dirty="0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457200" y="1325606"/>
            <a:ext cx="8226854" cy="4667421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CH" dirty="0"/>
              <a:t>Cliquez pour modifier les styles du texte du masque</a:t>
            </a:r>
          </a:p>
          <a:p>
            <a:pPr lvl="1" eaLnBrk="1" latinLnBrk="0" hangingPunct="1"/>
            <a:r>
              <a:rPr kumimoji="0" lang="fr-CH" dirty="0"/>
              <a:t>Deuxième niveau</a:t>
            </a:r>
          </a:p>
          <a:p>
            <a:pPr lvl="2" eaLnBrk="1" latinLnBrk="0" hangingPunct="1"/>
            <a:r>
              <a:rPr kumimoji="0" lang="fr-CH" dirty="0"/>
              <a:t>Troisième niveau</a:t>
            </a:r>
          </a:p>
          <a:p>
            <a:pPr lvl="3" eaLnBrk="1" latinLnBrk="0" hangingPunct="1"/>
            <a:r>
              <a:rPr kumimoji="0" lang="fr-CH" dirty="0"/>
              <a:t>Quatrième niveau</a:t>
            </a:r>
          </a:p>
          <a:p>
            <a:pPr lvl="4" eaLnBrk="1" latinLnBrk="0" hangingPunct="1"/>
            <a:r>
              <a:rPr kumimoji="0" lang="fr-CH" dirty="0"/>
              <a:t>Cinquième niveau</a:t>
            </a:r>
            <a:endParaRPr kumimoji="0" lang="en-US" dirty="0"/>
          </a:p>
        </p:txBody>
      </p:sp>
      <p:pic>
        <p:nvPicPr>
          <p:cNvPr id="5" name="Image 4" descr="bande-01.eps"/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0798"/>
            <a:ext cx="9144000" cy="707202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3830825" y="6314251"/>
            <a:ext cx="13700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Comfortaa" panose="020F06030702000600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232358" y="6308224"/>
            <a:ext cx="20224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Comfortaa" panose="020F06030702000600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361838" y="6308224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Comfortaa" panose="020F0603070200060003" pitchFamily="34" charset="0"/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Image 4" descr="bande-01.eps"/>
          <p:cNvPicPr>
            <a:picLocks noChangeAspect="1"/>
          </p:cNvPicPr>
          <p:nvPr userDrawn="1"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396"/>
          <a:stretch/>
        </p:blipFill>
        <p:spPr>
          <a:xfrm>
            <a:off x="0" y="6150798"/>
            <a:ext cx="695325" cy="70720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20">
            <a:biLevel thresh="25000"/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colorTemperature colorTemp="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56" y="6235237"/>
            <a:ext cx="720482" cy="50198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6" r:id="rId2"/>
    <p:sldLayoutId id="2147483677" r:id="rId3"/>
    <p:sldLayoutId id="2147483681" r:id="rId4"/>
    <p:sldLayoutId id="2147483680" r:id="rId5"/>
    <p:sldLayoutId id="2147483679" r:id="rId6"/>
    <p:sldLayoutId id="2147483664" r:id="rId7"/>
    <p:sldLayoutId id="2147483665" r:id="rId8"/>
    <p:sldLayoutId id="2147483667" r:id="rId9"/>
    <p:sldLayoutId id="2147483668" r:id="rId10"/>
    <p:sldLayoutId id="2147483674" r:id="rId11"/>
    <p:sldLayoutId id="2147483703" r:id="rId12"/>
    <p:sldLayoutId id="2147483704" r:id="rId13"/>
    <p:sldLayoutId id="2147483705" r:id="rId14"/>
    <p:sldLayoutId id="2147483706" r:id="rId15"/>
    <p:sldLayoutId id="2147483707" r:id="rId16"/>
    <p:sldLayoutId id="2147483713" r:id="rId17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93776" indent="-457200" algn="l" rtl="0" eaLnBrk="1" latinLnBrk="0" hangingPunct="1">
        <a:spcBef>
          <a:spcPct val="20000"/>
        </a:spcBef>
        <a:buClr>
          <a:schemeClr val="tx1"/>
        </a:buClr>
        <a:buSzPct val="80000"/>
        <a:buFont typeface="Arial"/>
        <a:buChar char="•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905256" indent="-457200" algn="l" rtl="0" eaLnBrk="1" latinLnBrk="0" hangingPunct="1">
        <a:spcBef>
          <a:spcPct val="20000"/>
        </a:spcBef>
        <a:buClr>
          <a:schemeClr val="tx1"/>
        </a:buClr>
        <a:buSzPct val="90000"/>
        <a:buFont typeface="Arial"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92708" indent="-342900" algn="l" rtl="0" eaLnBrk="1" latinLnBrk="0" hangingPunct="1">
        <a:spcBef>
          <a:spcPct val="20000"/>
        </a:spcBef>
        <a:buClr>
          <a:schemeClr val="tx1"/>
        </a:buClr>
        <a:buSzPct val="85000"/>
        <a:buFont typeface="Arial"/>
        <a:buChar char="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85316" indent="-342900" algn="l" rtl="0" eaLnBrk="1" latinLnBrk="0" hangingPunct="1">
        <a:spcBef>
          <a:spcPct val="20000"/>
        </a:spcBef>
        <a:buClr>
          <a:schemeClr val="tx1"/>
        </a:buClr>
        <a:buSzPct val="90000"/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50492" indent="-342900" algn="l" rtl="0" eaLnBrk="1" latinLnBrk="0" hangingPunct="1">
        <a:spcBef>
          <a:spcPct val="20000"/>
        </a:spcBef>
        <a:buClr>
          <a:schemeClr val="tx1"/>
        </a:buClr>
        <a:buSzPct val="100000"/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13" Type="http://schemas.openxmlformats.org/officeDocument/2006/relationships/image" Target="../media/image41.png"/><Relationship Id="rId18" Type="http://schemas.openxmlformats.org/officeDocument/2006/relationships/image" Target="../media/image45.png"/><Relationship Id="rId26" Type="http://schemas.openxmlformats.org/officeDocument/2006/relationships/image" Target="../media/image53.png"/><Relationship Id="rId3" Type="http://schemas.openxmlformats.org/officeDocument/2006/relationships/image" Target="../media/image17.jpeg"/><Relationship Id="rId21" Type="http://schemas.openxmlformats.org/officeDocument/2006/relationships/image" Target="../media/image48.gif"/><Relationship Id="rId7" Type="http://schemas.openxmlformats.org/officeDocument/2006/relationships/image" Target="../media/image21.png"/><Relationship Id="rId12" Type="http://schemas.openxmlformats.org/officeDocument/2006/relationships/image" Target="../media/image40.png"/><Relationship Id="rId17" Type="http://schemas.openxmlformats.org/officeDocument/2006/relationships/image" Target="../media/image44.png"/><Relationship Id="rId25" Type="http://schemas.openxmlformats.org/officeDocument/2006/relationships/image" Target="../media/image52.png"/><Relationship Id="rId2" Type="http://schemas.openxmlformats.org/officeDocument/2006/relationships/image" Target="../media/image16.png"/><Relationship Id="rId16" Type="http://schemas.openxmlformats.org/officeDocument/2006/relationships/image" Target="../media/image43.png"/><Relationship Id="rId20" Type="http://schemas.openxmlformats.org/officeDocument/2006/relationships/image" Target="../media/image4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png"/><Relationship Id="rId11" Type="http://schemas.openxmlformats.org/officeDocument/2006/relationships/image" Target="../media/image39.png"/><Relationship Id="rId24" Type="http://schemas.openxmlformats.org/officeDocument/2006/relationships/image" Target="../media/image51.png"/><Relationship Id="rId5" Type="http://schemas.openxmlformats.org/officeDocument/2006/relationships/image" Target="../media/image19.png"/><Relationship Id="rId15" Type="http://schemas.openxmlformats.org/officeDocument/2006/relationships/image" Target="../media/image42.jpeg"/><Relationship Id="rId23" Type="http://schemas.openxmlformats.org/officeDocument/2006/relationships/image" Target="../media/image50.png"/><Relationship Id="rId10" Type="http://schemas.openxmlformats.org/officeDocument/2006/relationships/image" Target="../media/image38.png"/><Relationship Id="rId19" Type="http://schemas.openxmlformats.org/officeDocument/2006/relationships/image" Target="../media/image46.png"/><Relationship Id="rId4" Type="http://schemas.openxmlformats.org/officeDocument/2006/relationships/image" Target="../media/image18.png"/><Relationship Id="rId9" Type="http://schemas.openxmlformats.org/officeDocument/2006/relationships/image" Target="../media/image37.png"/><Relationship Id="rId14" Type="http://schemas.openxmlformats.org/officeDocument/2006/relationships/image" Target="../media/image22.png"/><Relationship Id="rId22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9.emf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10" Type="http://schemas.openxmlformats.org/officeDocument/2006/relationships/image" Target="../media/image71.png"/><Relationship Id="rId4" Type="http://schemas.openxmlformats.org/officeDocument/2006/relationships/image" Target="../media/image12.png"/><Relationship Id="rId9" Type="http://schemas.openxmlformats.org/officeDocument/2006/relationships/image" Target="../media/image7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13" Type="http://schemas.openxmlformats.org/officeDocument/2006/relationships/image" Target="../media/image18.png"/><Relationship Id="rId18" Type="http://schemas.openxmlformats.org/officeDocument/2006/relationships/image" Target="../media/image2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jpeg"/><Relationship Id="rId17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jpg"/><Relationship Id="rId4" Type="http://schemas.openxmlformats.org/officeDocument/2006/relationships/image" Target="../media/image9.emf"/><Relationship Id="rId9" Type="http://schemas.openxmlformats.org/officeDocument/2006/relationships/image" Target="../media/image14.jpg"/><Relationship Id="rId14" Type="http://schemas.openxmlformats.org/officeDocument/2006/relationships/image" Target="../media/image1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57.png"/><Relationship Id="rId3" Type="http://schemas.openxmlformats.org/officeDocument/2006/relationships/image" Target="../media/image8.png"/><Relationship Id="rId7" Type="http://schemas.openxmlformats.org/officeDocument/2006/relationships/image" Target="../media/image76.png"/><Relationship Id="rId12" Type="http://schemas.openxmlformats.org/officeDocument/2006/relationships/image" Target="../media/image8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5.png"/><Relationship Id="rId11" Type="http://schemas.openxmlformats.org/officeDocument/2006/relationships/image" Target="../media/image80.png"/><Relationship Id="rId5" Type="http://schemas.openxmlformats.org/officeDocument/2006/relationships/image" Target="../media/image74.png"/><Relationship Id="rId10" Type="http://schemas.openxmlformats.org/officeDocument/2006/relationships/image" Target="../media/image79.png"/><Relationship Id="rId4" Type="http://schemas.openxmlformats.org/officeDocument/2006/relationships/image" Target="../media/image11.png"/><Relationship Id="rId9" Type="http://schemas.openxmlformats.org/officeDocument/2006/relationships/image" Target="../media/image7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13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0.emf"/><Relationship Id="rId5" Type="http://schemas.openxmlformats.org/officeDocument/2006/relationships/package" Target="../embeddings/Microsoft_Excel_Worksheet1.xlsx"/><Relationship Id="rId4" Type="http://schemas.openxmlformats.org/officeDocument/2006/relationships/image" Target="../media/image89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4.png"/><Relationship Id="rId4" Type="http://schemas.openxmlformats.org/officeDocument/2006/relationships/image" Target="../media/image33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png"/><Relationship Id="rId5" Type="http://schemas.openxmlformats.org/officeDocument/2006/relationships/image" Target="../media/image9.emf"/><Relationship Id="rId4" Type="http://schemas.openxmlformats.org/officeDocument/2006/relationships/image" Target="../media/image11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6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6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7" Type="http://schemas.openxmlformats.org/officeDocument/2006/relationships/image" Target="../media/image10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9.png"/><Relationship Id="rId5" Type="http://schemas.openxmlformats.org/officeDocument/2006/relationships/image" Target="../media/image56.png"/><Relationship Id="rId4" Type="http://schemas.openxmlformats.org/officeDocument/2006/relationships/image" Target="../media/image9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5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5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5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5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5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20.png"/><Relationship Id="rId4" Type="http://schemas.openxmlformats.org/officeDocument/2006/relationships/image" Target="../media/image711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5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0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5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4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4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72633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264EB4-A924-85EA-DF17-9A1B674258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E314AFF-710C-5245-E219-A11819C34E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6608" y="6368205"/>
            <a:ext cx="501424" cy="365125"/>
          </a:xfrm>
        </p:spPr>
        <p:txBody>
          <a:bodyPr/>
          <a:lstStyle/>
          <a:p>
            <a:fld id="{17918391-D411-FE40-AAD7-861AE5233E0E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153" name="Title 3">
            <a:extLst>
              <a:ext uri="{FF2B5EF4-FFF2-40B4-BE49-F238E27FC236}">
                <a16:creationId xmlns:a16="http://schemas.microsoft.com/office/drawing/2014/main" id="{C0DCCB3E-6C06-698F-D85C-39229341B96D}"/>
              </a:ext>
            </a:extLst>
          </p:cNvPr>
          <p:cNvSpPr txBox="1">
            <a:spLocks/>
          </p:cNvSpPr>
          <p:nvPr/>
        </p:nvSpPr>
        <p:spPr>
          <a:xfrm>
            <a:off x="2058" y="-16744"/>
            <a:ext cx="9141942" cy="951971"/>
          </a:xfrm>
          <a:prstGeom prst="rect">
            <a:avLst/>
          </a:prstGeom>
        </p:spPr>
        <p:txBody>
          <a:bodyPr vert="horz" lIns="45720" rIns="45720" anchor="ctr">
            <a:normAutofit fontScale="775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dirty="0">
                <a:latin typeface="Segoe UI Light" panose="020B0502040204020203" pitchFamily="34" charset="0"/>
                <a:cs typeface="Segoe UI Light" panose="020B0502040204020203" pitchFamily="34" charset="0"/>
              </a:rPr>
              <a:t>Общая схема облачных ресурсов интегрированных с использованием разработанного модуля</a:t>
            </a:r>
            <a:endParaRPr lang="en-US" sz="40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0FEF03F-8B88-9FA2-9DDB-DB39BB91B8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178" y="1055791"/>
            <a:ext cx="8735644" cy="519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9439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4EB7D2-2228-D911-69B9-84EF66DB50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6CFA079-81E1-8BFD-E1A0-2E043548C4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153" name="Title 3">
            <a:extLst>
              <a:ext uri="{FF2B5EF4-FFF2-40B4-BE49-F238E27FC236}">
                <a16:creationId xmlns:a16="http://schemas.microsoft.com/office/drawing/2014/main" id="{A52B5202-C356-D0F7-F1D0-54B85FF7953D}"/>
              </a:ext>
            </a:extLst>
          </p:cNvPr>
          <p:cNvSpPr txBox="1">
            <a:spLocks/>
          </p:cNvSpPr>
          <p:nvPr/>
        </p:nvSpPr>
        <p:spPr>
          <a:xfrm>
            <a:off x="2058" y="-16744"/>
            <a:ext cx="9141942" cy="1004598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dirty="0">
                <a:latin typeface="Segoe UI Light" panose="020B0502040204020203" pitchFamily="34" charset="0"/>
                <a:cs typeface="Segoe UI Light" panose="020B0502040204020203" pitchFamily="34" charset="0"/>
              </a:rPr>
              <a:t>Ресурсы доступные для интеграции</a:t>
            </a:r>
            <a:endParaRPr lang="en-US" sz="40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ED94F00-7D49-6B43-BF65-322F1EC33A42}"/>
              </a:ext>
            </a:extLst>
          </p:cNvPr>
          <p:cNvSpPr txBox="1">
            <a:spLocks/>
          </p:cNvSpPr>
          <p:nvPr/>
        </p:nvSpPr>
        <p:spPr>
          <a:xfrm>
            <a:off x="289560" y="877039"/>
            <a:ext cx="8564880" cy="60470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ru-RU" sz="1600" b="1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Характеристики вычислительных ресурсов</a:t>
            </a:r>
          </a:p>
          <a:p>
            <a:pPr algn="ctr">
              <a:spcBef>
                <a:spcPts val="0"/>
              </a:spcBef>
            </a:pPr>
            <a:endParaRPr lang="ru-RU" sz="1600" cap="none" dirty="0">
              <a:solidFill>
                <a:srgbClr val="0055A0"/>
              </a:solidFill>
              <a:latin typeface="Segoe UI" panose="020B0502040204020203" pitchFamily="34" charset="0"/>
              <a:ea typeface="Roboto Slab" pitchFamily="2" charset="0"/>
              <a:cs typeface="Segoe UI" panose="020B0502040204020203" pitchFamily="34" charset="0"/>
            </a:endParaRP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0247EC8F-3A98-775B-1EA8-A43255982E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4824729"/>
              </p:ext>
            </p:extLst>
          </p:nvPr>
        </p:nvGraphicFramePr>
        <p:xfrm>
          <a:off x="641437" y="1254583"/>
          <a:ext cx="7861125" cy="4130040"/>
        </p:xfrm>
        <a:graphic>
          <a:graphicData uri="http://schemas.openxmlformats.org/drawingml/2006/table">
            <a:tbl>
              <a:tblPr/>
              <a:tblGrid>
                <a:gridCol w="1530593">
                  <a:extLst>
                    <a:ext uri="{9D8B030D-6E8A-4147-A177-3AD203B41FA5}">
                      <a16:colId xmlns:a16="http://schemas.microsoft.com/office/drawing/2014/main" val="232680923"/>
                    </a:ext>
                  </a:extLst>
                </a:gridCol>
                <a:gridCol w="1604061">
                  <a:extLst>
                    <a:ext uri="{9D8B030D-6E8A-4147-A177-3AD203B41FA5}">
                      <a16:colId xmlns:a16="http://schemas.microsoft.com/office/drawing/2014/main" val="616212107"/>
                    </a:ext>
                  </a:extLst>
                </a:gridCol>
                <a:gridCol w="1297942">
                  <a:extLst>
                    <a:ext uri="{9D8B030D-6E8A-4147-A177-3AD203B41FA5}">
                      <a16:colId xmlns:a16="http://schemas.microsoft.com/office/drawing/2014/main" val="2264065584"/>
                    </a:ext>
                  </a:extLst>
                </a:gridCol>
                <a:gridCol w="1102027">
                  <a:extLst>
                    <a:ext uri="{9D8B030D-6E8A-4147-A177-3AD203B41FA5}">
                      <a16:colId xmlns:a16="http://schemas.microsoft.com/office/drawing/2014/main" val="1947387301"/>
                    </a:ext>
                  </a:extLst>
                </a:gridCol>
                <a:gridCol w="1163251">
                  <a:extLst>
                    <a:ext uri="{9D8B030D-6E8A-4147-A177-3AD203B41FA5}">
                      <a16:colId xmlns:a16="http://schemas.microsoft.com/office/drawing/2014/main" val="3212988373"/>
                    </a:ext>
                  </a:extLst>
                </a:gridCol>
                <a:gridCol w="1163251">
                  <a:extLst>
                    <a:ext uri="{9D8B030D-6E8A-4147-A177-3AD203B41FA5}">
                      <a16:colId xmlns:a16="http://schemas.microsoft.com/office/drawing/2014/main" val="68492430"/>
                    </a:ext>
                  </a:extLst>
                </a:gridCol>
              </a:tblGrid>
              <a:tr h="740952">
                <a:tc>
                  <a:txBody>
                    <a:bodyPr/>
                    <a:lstStyle/>
                    <a:p>
                      <a:pPr rtl="0" fontAlgn="t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Ресурс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400" b="0" i="0" u="none" strike="noStrike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Аутентификация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400" b="0" i="0" u="none" strike="noStrike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Авторизация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400" b="0" i="0" u="none" strike="noStrike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Файловая система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400" b="0" i="0" u="none" strike="noStrike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Управление ресурсами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Количество доступных </a:t>
                      </a:r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CPU </a:t>
                      </a:r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ядер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06930794"/>
                  </a:ext>
                </a:extLst>
              </a:tr>
              <a:tr h="328767">
                <a:tc>
                  <a:txBody>
                    <a:bodyPr/>
                    <a:lstStyle/>
                    <a:p>
                      <a:pPr rtl="0" fontAlgn="t"/>
                      <a:r>
                        <a:rPr lang="en-US" sz="1400" b="0" i="0" u="none" strike="noStrike" dirty="0">
                          <a:solidFill>
                            <a:srgbClr val="00B05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Tier1</a:t>
                      </a:r>
                      <a:endParaRPr lang="en-US" sz="1400" dirty="0">
                        <a:solidFill>
                          <a:srgbClr val="00B05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en-US" sz="1400" b="0" i="0" u="none" strike="noStrike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x509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en-US" sz="1400" b="0" i="0" u="none" strike="noStrike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VOMS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en-US" sz="14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xfs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ARC</a:t>
                      </a:r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(</a:t>
                      </a:r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SLURM</a:t>
                      </a:r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)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1500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07209200"/>
                  </a:ext>
                </a:extLst>
              </a:tr>
              <a:tr h="328767">
                <a:tc>
                  <a:txBody>
                    <a:bodyPr/>
                    <a:lstStyle/>
                    <a:p>
                      <a:pPr rtl="0" fontAlgn="t"/>
                      <a:r>
                        <a:rPr lang="en-US" sz="1400" b="0" i="0" u="none" strike="noStrike" dirty="0">
                          <a:solidFill>
                            <a:srgbClr val="00B05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Tier2</a:t>
                      </a:r>
                      <a:endParaRPr lang="en-US" sz="1400" dirty="0">
                        <a:solidFill>
                          <a:srgbClr val="00B05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x509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en-US" sz="1400" b="0" i="0" u="none" strike="noStrike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VOMS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en-US" sz="14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xfs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ARC</a:t>
                      </a:r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(</a:t>
                      </a:r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SLURM</a:t>
                      </a:r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)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1000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90965361"/>
                  </a:ext>
                </a:extLst>
              </a:tr>
              <a:tr h="534859">
                <a:tc>
                  <a:txBody>
                    <a:bodyPr/>
                    <a:lstStyle/>
                    <a:p>
                      <a:pPr rtl="0" fontAlgn="t"/>
                      <a:r>
                        <a:rPr lang="en-US" sz="1400" b="0" i="0" u="none" strike="noStrike" dirty="0" err="1">
                          <a:solidFill>
                            <a:srgbClr val="00B05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Govorun</a:t>
                      </a:r>
                      <a:endParaRPr lang="en-US" sz="1400" dirty="0">
                        <a:solidFill>
                          <a:srgbClr val="00B05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400" b="0" i="0" u="none" strike="noStrike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локальная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400" b="0" i="0" u="none" strike="noStrike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локальная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en-US" sz="14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zfs</a:t>
                      </a:r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/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 rtl="0" fontAlgn="t"/>
                      <a:r>
                        <a:rPr lang="en-US" sz="14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Lustre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en-US" sz="1400" b="0" i="0" u="none" strike="noStrike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SLURM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200-2000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96139570"/>
                  </a:ext>
                </a:extLst>
              </a:tr>
              <a:tr h="328767">
                <a:tc>
                  <a:txBody>
                    <a:bodyPr/>
                    <a:lstStyle/>
                    <a:p>
                      <a:pPr rtl="0" fontAlgn="t"/>
                      <a:r>
                        <a:rPr lang="en-US" sz="1400" b="0" i="0" u="none" strike="noStrike" dirty="0">
                          <a:solidFill>
                            <a:srgbClr val="00B05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NICA </a:t>
                      </a:r>
                      <a:r>
                        <a:rPr lang="ru-RU" sz="1400" b="0" i="0" u="none" strike="noStrike" dirty="0">
                          <a:solidFill>
                            <a:srgbClr val="00B05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кластер</a:t>
                      </a:r>
                      <a:endParaRPr lang="ru-RU" sz="1400" dirty="0">
                        <a:solidFill>
                          <a:srgbClr val="00B05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400" b="0" i="0" u="none" strike="noStrike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локальная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400" b="0" i="0" u="none" strike="noStrike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локальная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en-US" sz="14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nfs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en-US" sz="1400" b="0" i="0" u="none" strike="noStrike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SLURM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1000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32973164"/>
                  </a:ext>
                </a:extLst>
              </a:tr>
              <a:tr h="328767">
                <a:tc>
                  <a:txBody>
                    <a:bodyPr/>
                    <a:lstStyle/>
                    <a:p>
                      <a:pPr rtl="0" fontAlgn="t"/>
                      <a:r>
                        <a:rPr lang="en-US" sz="1400" b="0" i="0" u="none" strike="noStrike" dirty="0">
                          <a:solidFill>
                            <a:srgbClr val="00B05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DCC </a:t>
                      </a:r>
                      <a:r>
                        <a:rPr lang="ru-RU" sz="1400" b="0" i="0" u="none" strike="noStrike" dirty="0">
                          <a:solidFill>
                            <a:srgbClr val="00B05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кластер</a:t>
                      </a:r>
                      <a:endParaRPr lang="ru-RU" sz="1400" dirty="0">
                        <a:solidFill>
                          <a:srgbClr val="00B05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en-US" sz="1400" b="0" i="0" u="none" strike="noStrike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SSO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400" b="0" i="0" u="none" strike="noStrike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локальная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en-US" sz="1400" b="0" i="0" u="none" strike="noStrike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CEPH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en-US" sz="1400" b="0" i="0" u="none" strike="noStrike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SLURM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1000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22464631"/>
                  </a:ext>
                </a:extLst>
              </a:tr>
              <a:tr h="328767">
                <a:tc>
                  <a:txBody>
                    <a:bodyPr/>
                    <a:lstStyle/>
                    <a:p>
                      <a:pPr rtl="0" fontAlgn="t"/>
                      <a:r>
                        <a:rPr lang="ru-RU" sz="1400" b="0" i="0" u="none" strike="noStrike" dirty="0">
                          <a:solidFill>
                            <a:srgbClr val="00B05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Облако ОИЯИ</a:t>
                      </a:r>
                      <a:endParaRPr lang="ru-RU" sz="1400" dirty="0">
                        <a:solidFill>
                          <a:srgbClr val="00B05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en-US" sz="1400" b="0" i="0" u="none" strike="noStrike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SSO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400" b="0" i="0" u="none" strike="noStrike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локальная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en-US" sz="1400" b="0" i="0" u="none" strike="noStrike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CEPH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en-US" sz="1400" b="0" i="0" u="none" strike="noStrike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OpenNebula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100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23898184"/>
                  </a:ext>
                </a:extLst>
              </a:tr>
              <a:tr h="534859">
                <a:tc>
                  <a:txBody>
                    <a:bodyPr/>
                    <a:lstStyle/>
                    <a:p>
                      <a:pPr rtl="0" fontAlgn="t"/>
                      <a:r>
                        <a:rPr lang="ru-RU" sz="1400" b="0" i="0" u="none" strike="noStrike" dirty="0">
                          <a:solidFill>
                            <a:srgbClr val="00B05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Облака стран-участниц ОИЯИ</a:t>
                      </a:r>
                      <a:endParaRPr lang="ru-RU" sz="1400" dirty="0">
                        <a:solidFill>
                          <a:srgbClr val="00B05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400" b="0" i="0" u="none" strike="noStrike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локальная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400" b="0" i="0" u="none" strike="noStrike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локальная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en-US" sz="1400" b="0" i="0" u="none" strike="noStrike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CEPH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en-US" sz="14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OpenNebula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650</a:t>
                      </a: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75123021"/>
                  </a:ext>
                </a:extLst>
              </a:tr>
              <a:tr h="534859">
                <a:tc>
                  <a:txBody>
                    <a:bodyPr/>
                    <a:lstStyle/>
                    <a:p>
                      <a:pPr rtl="0" fontAlgn="t"/>
                      <a:r>
                        <a:rPr lang="ru-RU" sz="1400" dirty="0">
                          <a:solidFill>
                            <a:srgbClr val="00B05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Ресурсы коллабораций</a:t>
                      </a: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-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-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-</a:t>
                      </a: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-</a:t>
                      </a: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-</a:t>
                      </a:r>
                      <a:endParaRPr lang="ru-RU" sz="1400" dirty="0">
                        <a:solidFill>
                          <a:schemeClr val="tx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46015939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992D3D1A-103C-358A-A508-E0DDDEE9AB7B}"/>
              </a:ext>
            </a:extLst>
          </p:cNvPr>
          <p:cNvSpPr txBox="1"/>
          <p:nvPr/>
        </p:nvSpPr>
        <p:spPr>
          <a:xfrm>
            <a:off x="3276600" y="5588870"/>
            <a:ext cx="4987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Segoe UI" panose="020B0502040204020203" pitchFamily="34" charset="0"/>
                <a:cs typeface="Segoe UI" panose="020B0502040204020203" pitchFamily="34" charset="0"/>
              </a:rPr>
              <a:t>Всего вычислительных ядер: более</a:t>
            </a:r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 5450</a:t>
            </a:r>
            <a:endParaRPr lang="ru-RU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53174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DF3E70-3CBF-3828-8853-E30AEC667E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FF541BB-ACEB-411F-BAF7-1EC8788FDC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153" name="Title 3">
            <a:extLst>
              <a:ext uri="{FF2B5EF4-FFF2-40B4-BE49-F238E27FC236}">
                <a16:creationId xmlns:a16="http://schemas.microsoft.com/office/drawing/2014/main" id="{7CA454D2-07D9-456C-86B0-33FDDD15DC77}"/>
              </a:ext>
            </a:extLst>
          </p:cNvPr>
          <p:cNvSpPr txBox="1">
            <a:spLocks/>
          </p:cNvSpPr>
          <p:nvPr/>
        </p:nvSpPr>
        <p:spPr>
          <a:xfrm>
            <a:off x="2058" y="-16744"/>
            <a:ext cx="9141942" cy="1004598"/>
          </a:xfrm>
          <a:prstGeom prst="rect">
            <a:avLst/>
          </a:prstGeom>
        </p:spPr>
        <p:txBody>
          <a:bodyPr vert="horz" lIns="45720" rIns="45720" anchor="ctr">
            <a:normAutofit fontScale="925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dirty="0">
                <a:latin typeface="Segoe UI Light" panose="020B0502040204020203" pitchFamily="34" charset="0"/>
                <a:cs typeface="Segoe UI Light" panose="020B0502040204020203" pitchFamily="34" charset="0"/>
              </a:rPr>
              <a:t>Системы хранения доступные для интеграции</a:t>
            </a:r>
            <a:endParaRPr lang="en-US" sz="40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32223DB-0716-6133-6D15-1C3D54073E9E}"/>
              </a:ext>
            </a:extLst>
          </p:cNvPr>
          <p:cNvSpPr txBox="1">
            <a:spLocks/>
          </p:cNvSpPr>
          <p:nvPr/>
        </p:nvSpPr>
        <p:spPr>
          <a:xfrm>
            <a:off x="289560" y="877039"/>
            <a:ext cx="8564880" cy="60470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ru-RU" sz="1600" b="1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Характеристики систем хранения</a:t>
            </a:r>
          </a:p>
          <a:p>
            <a:pPr algn="ctr">
              <a:spcBef>
                <a:spcPts val="0"/>
              </a:spcBef>
            </a:pPr>
            <a:endParaRPr lang="ru-RU" sz="1600" cap="none" dirty="0">
              <a:solidFill>
                <a:srgbClr val="0055A0"/>
              </a:solidFill>
              <a:latin typeface="Segoe UI" panose="020B0502040204020203" pitchFamily="34" charset="0"/>
              <a:ea typeface="Roboto Slab" pitchFamily="2" charset="0"/>
              <a:cs typeface="Segoe UI" panose="020B0502040204020203" pitchFamily="34" charset="0"/>
            </a:endParaRPr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15AEB577-4192-CC0E-F332-A521368705E9}"/>
              </a:ext>
            </a:extLst>
          </p:cNvPr>
          <p:cNvGrpSpPr/>
          <p:nvPr/>
        </p:nvGrpSpPr>
        <p:grpSpPr>
          <a:xfrm>
            <a:off x="8034055" y="1357775"/>
            <a:ext cx="934890" cy="616746"/>
            <a:chOff x="-9885141" y="3718860"/>
            <a:chExt cx="820428" cy="530331"/>
          </a:xfrm>
        </p:grpSpPr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3BA28D69-DCE8-E77C-F770-1DD527333F9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9389075" y="3924829"/>
              <a:ext cx="324362" cy="324362"/>
            </a:xfrm>
            <a:prstGeom prst="rect">
              <a:avLst/>
            </a:prstGeom>
          </p:spPr>
        </p:pic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8C8C025B-1FB2-B33F-1A0D-4595D015C6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-9885141" y="3718860"/>
              <a:ext cx="485304" cy="485304"/>
            </a:xfrm>
            <a:prstGeom prst="rect">
              <a:avLst/>
            </a:prstGeom>
          </p:spPr>
        </p:pic>
      </p:grp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AC2EDB7E-2FA7-241C-4351-B603809E30F9}"/>
              </a:ext>
            </a:extLst>
          </p:cNvPr>
          <p:cNvGrpSpPr/>
          <p:nvPr/>
        </p:nvGrpSpPr>
        <p:grpSpPr>
          <a:xfrm>
            <a:off x="5638341" y="1302761"/>
            <a:ext cx="1169846" cy="673814"/>
            <a:chOff x="-7718063" y="4995352"/>
            <a:chExt cx="1380937" cy="779369"/>
          </a:xfrm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F6E5FC36-F7B2-7E64-F88D-5A019BF3572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-7718063" y="5048063"/>
              <a:ext cx="552015" cy="637695"/>
            </a:xfrm>
            <a:prstGeom prst="rect">
              <a:avLst/>
            </a:prstGeom>
          </p:spPr>
        </p:pic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9B09FC99-564B-8ADD-9C2B-B92895FD7CD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247057" y="5401154"/>
              <a:ext cx="373567" cy="373567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62A9E48-EE16-6B82-8646-F3B4391A4640}"/>
                </a:ext>
              </a:extLst>
            </p:cNvPr>
            <p:cNvSpPr txBox="1"/>
            <p:nvPr/>
          </p:nvSpPr>
          <p:spPr>
            <a:xfrm>
              <a:off x="-7305846" y="4995352"/>
              <a:ext cx="968720" cy="3915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Agency FB" panose="00010606040000040003" pitchFamily="2" charset="0"/>
                </a:rPr>
                <a:t>MLIT EOS</a:t>
              </a:r>
              <a:endParaRPr lang="ru-RU" sz="1600" dirty="0"/>
            </a:p>
          </p:txBody>
        </p:sp>
      </p:grp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8A535E13-515E-4A64-B417-A4B15D9A6B9F}"/>
              </a:ext>
            </a:extLst>
          </p:cNvPr>
          <p:cNvGrpSpPr/>
          <p:nvPr/>
        </p:nvGrpSpPr>
        <p:grpSpPr>
          <a:xfrm>
            <a:off x="6820873" y="1307813"/>
            <a:ext cx="1119639" cy="672333"/>
            <a:chOff x="7545742" y="2243755"/>
            <a:chExt cx="1119639" cy="672333"/>
          </a:xfrm>
        </p:grpSpPr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AE0B6B4A-AD85-A732-0722-818C0A8BCA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91682" y="2538873"/>
              <a:ext cx="369615" cy="377215"/>
            </a:xfrm>
            <a:prstGeom prst="rect">
              <a:avLst/>
            </a:prstGeom>
          </p:spPr>
        </p:pic>
        <p:grpSp>
          <p:nvGrpSpPr>
            <p:cNvPr id="15" name="Группа 14">
              <a:extLst>
                <a:ext uri="{FF2B5EF4-FFF2-40B4-BE49-F238E27FC236}">
                  <a16:creationId xmlns:a16="http://schemas.microsoft.com/office/drawing/2014/main" id="{5FFF9013-3D77-1FEA-A383-9A4B8A82C24A}"/>
                </a:ext>
              </a:extLst>
            </p:cNvPr>
            <p:cNvGrpSpPr/>
            <p:nvPr/>
          </p:nvGrpSpPr>
          <p:grpSpPr>
            <a:xfrm>
              <a:off x="7545742" y="2243755"/>
              <a:ext cx="1119639" cy="578238"/>
              <a:chOff x="7545742" y="2243755"/>
              <a:chExt cx="1119639" cy="578238"/>
            </a:xfrm>
          </p:grpSpPr>
          <p:pic>
            <p:nvPicPr>
              <p:cNvPr id="16" name="Рисунок 15">
                <a:extLst>
                  <a:ext uri="{FF2B5EF4-FFF2-40B4-BE49-F238E27FC236}">
                    <a16:creationId xmlns:a16="http://schemas.microsoft.com/office/drawing/2014/main" id="{B9B55590-5F0C-F650-CB79-25615769344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r="68166"/>
              <a:stretch/>
            </p:blipFill>
            <p:spPr>
              <a:xfrm>
                <a:off x="7545742" y="2346292"/>
                <a:ext cx="481667" cy="475701"/>
              </a:xfrm>
              <a:prstGeom prst="rect">
                <a:avLst/>
              </a:prstGeom>
            </p:spPr>
          </p:pic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B8FEFF1-1DC2-6AB3-30FC-1BC5DCAA5756}"/>
                  </a:ext>
                </a:extLst>
              </p:cNvPr>
              <p:cNvSpPr txBox="1"/>
              <p:nvPr/>
            </p:nvSpPr>
            <p:spPr>
              <a:xfrm>
                <a:off x="7844740" y="2243755"/>
                <a:ext cx="82064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latin typeface="Agency FB" panose="00010606040000040003" pitchFamily="2" charset="0"/>
                  </a:rPr>
                  <a:t>MLIT CTA</a:t>
                </a:r>
                <a:endParaRPr lang="ru-RU" sz="1600" dirty="0"/>
              </a:p>
            </p:txBody>
          </p:sp>
        </p:grpSp>
      </p:grp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148DA6A3-3B7E-7AC9-BD7F-D958A16E2D48}"/>
              </a:ext>
            </a:extLst>
          </p:cNvPr>
          <p:cNvGrpSpPr/>
          <p:nvPr/>
        </p:nvGrpSpPr>
        <p:grpSpPr>
          <a:xfrm>
            <a:off x="2971317" y="1353232"/>
            <a:ext cx="1035416" cy="607546"/>
            <a:chOff x="-7718063" y="4986450"/>
            <a:chExt cx="1222250" cy="702723"/>
          </a:xfrm>
        </p:grpSpPr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D4C97F9D-D0C1-C150-B8A9-E2C1EE61FFC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-7718063" y="5048063"/>
              <a:ext cx="552015" cy="637695"/>
            </a:xfrm>
            <a:prstGeom prst="rect">
              <a:avLst/>
            </a:prstGeom>
          </p:spPr>
        </p:pic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D2DEB270-0BD8-F3D6-187B-2C76AD1810B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247057" y="5315606"/>
              <a:ext cx="373567" cy="373567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5E8061B-3FA9-A64C-BFA2-A69DFA5B857D}"/>
                </a:ext>
              </a:extLst>
            </p:cNvPr>
            <p:cNvSpPr txBox="1"/>
            <p:nvPr/>
          </p:nvSpPr>
          <p:spPr>
            <a:xfrm>
              <a:off x="-7663554" y="4986450"/>
              <a:ext cx="1167741" cy="6763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600" dirty="0">
                  <a:latin typeface="Agency FB" panose="00010606040000040003" pitchFamily="2" charset="0"/>
                </a:rPr>
                <a:t>VBLHEP</a:t>
              </a:r>
            </a:p>
            <a:p>
              <a:pPr algn="r"/>
              <a:r>
                <a:rPr lang="en-US" sz="1600" dirty="0">
                  <a:latin typeface="Agency FB" panose="00010606040000040003" pitchFamily="2" charset="0"/>
                </a:rPr>
                <a:t> EOS</a:t>
              </a:r>
              <a:endParaRPr lang="ru-RU" sz="1600" dirty="0"/>
            </a:p>
          </p:txBody>
        </p:sp>
      </p:grp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51C47462-74AF-1148-8F40-738F428019ED}"/>
              </a:ext>
            </a:extLst>
          </p:cNvPr>
          <p:cNvGrpSpPr/>
          <p:nvPr/>
        </p:nvGrpSpPr>
        <p:grpSpPr>
          <a:xfrm>
            <a:off x="1748450" y="1340516"/>
            <a:ext cx="1073483" cy="646331"/>
            <a:chOff x="904337" y="4102738"/>
            <a:chExt cx="1073483" cy="646331"/>
          </a:xfrm>
        </p:grpSpPr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AFEEEE71-3FB8-AEE2-BA05-E71867B62B0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4860" y="4389494"/>
              <a:ext cx="316463" cy="322971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F9C3673-C21C-B6D5-1B1E-FD391C1D964A}"/>
                </a:ext>
              </a:extLst>
            </p:cNvPr>
            <p:cNvSpPr txBox="1"/>
            <p:nvPr/>
          </p:nvSpPr>
          <p:spPr>
            <a:xfrm>
              <a:off x="988581" y="4104919"/>
              <a:ext cx="98923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600" dirty="0">
                  <a:latin typeface="Agency FB" panose="00010606040000040003" pitchFamily="2" charset="0"/>
                </a:rPr>
                <a:t>VBLHEP </a:t>
              </a:r>
              <a:endParaRPr lang="ru-RU" sz="1600" dirty="0"/>
            </a:p>
          </p:txBody>
        </p:sp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10C1662D-02CD-682E-6239-0E7C2FD15E9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16836" t="13273" r="16876" b="13028"/>
            <a:stretch/>
          </p:blipFill>
          <p:spPr>
            <a:xfrm>
              <a:off x="904337" y="4102738"/>
              <a:ext cx="467358" cy="646331"/>
            </a:xfrm>
            <a:prstGeom prst="rect">
              <a:avLst/>
            </a:prstGeom>
          </p:spPr>
        </p:pic>
      </p:grp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145EA3D0-E23A-9388-2F2D-AD0332E7E6E7}"/>
              </a:ext>
            </a:extLst>
          </p:cNvPr>
          <p:cNvGrpSpPr/>
          <p:nvPr/>
        </p:nvGrpSpPr>
        <p:grpSpPr>
          <a:xfrm>
            <a:off x="4312154" y="1313273"/>
            <a:ext cx="917948" cy="704616"/>
            <a:chOff x="904337" y="4044453"/>
            <a:chExt cx="917948" cy="704616"/>
          </a:xfrm>
        </p:grpSpPr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07813C11-CFC6-96C0-8FD7-DB1FB807D60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4860" y="4389494"/>
              <a:ext cx="316463" cy="322971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A45101A-AB5A-D040-B268-70BE15C9C049}"/>
                </a:ext>
              </a:extLst>
            </p:cNvPr>
            <p:cNvSpPr txBox="1"/>
            <p:nvPr/>
          </p:nvSpPr>
          <p:spPr>
            <a:xfrm>
              <a:off x="1035350" y="4044453"/>
              <a:ext cx="78693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600" dirty="0">
                  <a:latin typeface="Agency FB" panose="00010606040000040003" pitchFamily="2" charset="0"/>
                </a:rPr>
                <a:t>Cloud </a:t>
              </a:r>
              <a:endParaRPr lang="ru-RU" sz="1600" dirty="0"/>
            </a:p>
          </p:txBody>
        </p:sp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98E2AD32-69A9-5C35-C056-BFC10A93703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16836" t="13273" r="16876" b="13028"/>
            <a:stretch/>
          </p:blipFill>
          <p:spPr>
            <a:xfrm>
              <a:off x="904337" y="4102738"/>
              <a:ext cx="467358" cy="646331"/>
            </a:xfrm>
            <a:prstGeom prst="rect">
              <a:avLst/>
            </a:prstGeom>
          </p:spPr>
        </p:pic>
      </p:grpSp>
      <p:graphicFrame>
        <p:nvGraphicFramePr>
          <p:cNvPr id="30" name="Таблица 29">
            <a:extLst>
              <a:ext uri="{FF2B5EF4-FFF2-40B4-BE49-F238E27FC236}">
                <a16:creationId xmlns:a16="http://schemas.microsoft.com/office/drawing/2014/main" id="{216FE221-D7A8-90B4-B65B-E48ABFA128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3409145"/>
              </p:ext>
            </p:extLst>
          </p:nvPr>
        </p:nvGraphicFramePr>
        <p:xfrm>
          <a:off x="80682" y="2120426"/>
          <a:ext cx="8949018" cy="3936578"/>
        </p:xfrm>
        <a:graphic>
          <a:graphicData uri="http://schemas.openxmlformats.org/drawingml/2006/table">
            <a:tbl>
              <a:tblPr/>
              <a:tblGrid>
                <a:gridCol w="1559859">
                  <a:extLst>
                    <a:ext uri="{9D8B030D-6E8A-4147-A177-3AD203B41FA5}">
                      <a16:colId xmlns:a16="http://schemas.microsoft.com/office/drawing/2014/main" val="232680923"/>
                    </a:ext>
                  </a:extLst>
                </a:gridCol>
                <a:gridCol w="1102659">
                  <a:extLst>
                    <a:ext uri="{9D8B030D-6E8A-4147-A177-3AD203B41FA5}">
                      <a16:colId xmlns:a16="http://schemas.microsoft.com/office/drawing/2014/main" val="616212107"/>
                    </a:ext>
                  </a:extLst>
                </a:gridCol>
                <a:gridCol w="1290918">
                  <a:extLst>
                    <a:ext uri="{9D8B030D-6E8A-4147-A177-3AD203B41FA5}">
                      <a16:colId xmlns:a16="http://schemas.microsoft.com/office/drawing/2014/main" val="2264065584"/>
                    </a:ext>
                  </a:extLst>
                </a:gridCol>
                <a:gridCol w="1265372">
                  <a:extLst>
                    <a:ext uri="{9D8B030D-6E8A-4147-A177-3AD203B41FA5}">
                      <a16:colId xmlns:a16="http://schemas.microsoft.com/office/drawing/2014/main" val="1947387301"/>
                    </a:ext>
                  </a:extLst>
                </a:gridCol>
                <a:gridCol w="1261589">
                  <a:extLst>
                    <a:ext uri="{9D8B030D-6E8A-4147-A177-3AD203B41FA5}">
                      <a16:colId xmlns:a16="http://schemas.microsoft.com/office/drawing/2014/main" val="3212988373"/>
                    </a:ext>
                  </a:extLst>
                </a:gridCol>
                <a:gridCol w="1282047">
                  <a:extLst>
                    <a:ext uri="{9D8B030D-6E8A-4147-A177-3AD203B41FA5}">
                      <a16:colId xmlns:a16="http://schemas.microsoft.com/office/drawing/2014/main" val="68492430"/>
                    </a:ext>
                  </a:extLst>
                </a:gridCol>
                <a:gridCol w="1186574">
                  <a:extLst>
                    <a:ext uri="{9D8B030D-6E8A-4147-A177-3AD203B41FA5}">
                      <a16:colId xmlns:a16="http://schemas.microsoft.com/office/drawing/2014/main" val="3533475014"/>
                    </a:ext>
                  </a:extLst>
                </a:gridCol>
              </a:tblGrid>
              <a:tr h="400898">
                <a:tc>
                  <a:txBody>
                    <a:bodyPr/>
                    <a:lstStyle/>
                    <a:p>
                      <a:pPr rtl="0" fontAlgn="t"/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en-US" sz="1400" dirty="0">
                          <a:solidFill>
                            <a:srgbClr val="FFC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DDC CEPH</a:t>
                      </a:r>
                      <a:endParaRPr lang="ru-RU" sz="1400" dirty="0">
                        <a:solidFill>
                          <a:srgbClr val="FFC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en-US" sz="1400" b="0" i="0" u="none" strike="noStrike" dirty="0">
                          <a:solidFill>
                            <a:srgbClr val="FFC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NICA EOS</a:t>
                      </a:r>
                      <a:endParaRPr lang="ru-RU" sz="1400" dirty="0">
                        <a:solidFill>
                          <a:srgbClr val="FFC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en-US" sz="1400" b="0" i="0" u="none" strike="noStrike" dirty="0">
                          <a:solidFill>
                            <a:srgbClr val="FFC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Cloud CEPH</a:t>
                      </a:r>
                      <a:endParaRPr lang="ru-RU" sz="1400" dirty="0">
                        <a:solidFill>
                          <a:srgbClr val="FFC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en-US" sz="1400" b="0" i="0" u="none" strike="noStrike" dirty="0">
                          <a:solidFill>
                            <a:srgbClr val="00B05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MLIT EOS </a:t>
                      </a:r>
                      <a:endParaRPr lang="ru-RU" sz="1400" dirty="0">
                        <a:solidFill>
                          <a:srgbClr val="00B05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en-US" sz="1400" b="0" i="0" u="none" strike="noStrike" dirty="0">
                          <a:solidFill>
                            <a:srgbClr val="00B05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MLIT CTA</a:t>
                      </a:r>
                      <a:endParaRPr lang="ru-RU" sz="1400" dirty="0">
                        <a:solidFill>
                          <a:srgbClr val="00B05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en-US" sz="1400" dirty="0">
                          <a:solidFill>
                            <a:srgbClr val="00B05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MLIT </a:t>
                      </a:r>
                      <a:r>
                        <a:rPr lang="en-US" sz="1400" dirty="0" err="1">
                          <a:solidFill>
                            <a:srgbClr val="00B05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Enstore</a:t>
                      </a:r>
                      <a:endParaRPr lang="ru-RU" sz="1400" dirty="0">
                        <a:solidFill>
                          <a:srgbClr val="00B05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0693079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rtl="0" fontAlgn="t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Система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CEPH</a:t>
                      </a: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EOS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CEPH</a:t>
                      </a: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EOS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CTA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Enstore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07209200"/>
                  </a:ext>
                </a:extLst>
              </a:tr>
              <a:tr h="328767">
                <a:tc>
                  <a:txBody>
                    <a:bodyPr/>
                    <a:lstStyle/>
                    <a:p>
                      <a:pPr rtl="0" fontAlgn="t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Аутентификация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локальная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локальная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локальная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x509 / </a:t>
                      </a:r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локальная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x509 / </a:t>
                      </a:r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локальная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x509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90965361"/>
                  </a:ext>
                </a:extLst>
              </a:tr>
              <a:tr h="534859">
                <a:tc>
                  <a:txBody>
                    <a:bodyPr/>
                    <a:lstStyle/>
                    <a:p>
                      <a:pPr rtl="0" fontAlgn="t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Авторизация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400" b="0" i="0" u="none" strike="noStrike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локальная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400" b="0" i="0" u="none" strike="noStrike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локальная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локальная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x509 / </a:t>
                      </a:r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локальная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x509 / </a:t>
                      </a:r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локальная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x509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96139570"/>
                  </a:ext>
                </a:extLst>
              </a:tr>
              <a:tr h="328767">
                <a:tc>
                  <a:txBody>
                    <a:bodyPr/>
                    <a:lstStyle/>
                    <a:p>
                      <a:pPr rtl="0" fontAlgn="t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Протокол удалённого доступа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-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en-US" sz="14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xrootd</a:t>
                      </a:r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s3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en-US" sz="14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xrootd</a:t>
                      </a:r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/ http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xrootd</a:t>
                      </a:r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/ http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xrootd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32973164"/>
                  </a:ext>
                </a:extLst>
              </a:tr>
              <a:tr h="328767">
                <a:tc>
                  <a:txBody>
                    <a:bodyPr/>
                    <a:lstStyle/>
                    <a:p>
                      <a:pPr rtl="0" fontAlgn="t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Выделенные ресурсы для </a:t>
                      </a:r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NICA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есть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есть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-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есть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есть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есть</a:t>
                      </a: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22464631"/>
                  </a:ext>
                </a:extLst>
              </a:tr>
              <a:tr h="328767">
                <a:tc>
                  <a:txBody>
                    <a:bodyPr/>
                    <a:lstStyle/>
                    <a:p>
                      <a:pPr rtl="0" fontAlgn="t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Поддержка </a:t>
                      </a:r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FTS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-</a:t>
                      </a: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требуется настройка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-</a:t>
                      </a: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присутствует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присутствует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присутствует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238981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486083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554178A9-982D-E3AD-F109-321C0521E1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02F78A7-AF46-7448-940B-D7251E3CBE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153" name="Title 3">
            <a:extLst>
              <a:ext uri="{FF2B5EF4-FFF2-40B4-BE49-F238E27FC236}">
                <a16:creationId xmlns:a16="http://schemas.microsoft.com/office/drawing/2014/main" id="{8FCF5340-90AA-25E3-A552-4DA51B5813A6}"/>
              </a:ext>
            </a:extLst>
          </p:cNvPr>
          <p:cNvSpPr txBox="1">
            <a:spLocks/>
          </p:cNvSpPr>
          <p:nvPr/>
        </p:nvSpPr>
        <p:spPr>
          <a:xfrm>
            <a:off x="2058" y="-16744"/>
            <a:ext cx="9141942" cy="1004598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dirty="0">
                <a:latin typeface="Segoe UI Light" panose="020B0502040204020203" pitchFamily="34" charset="0"/>
                <a:cs typeface="Segoe UI Light" panose="020B0502040204020203" pitchFamily="34" charset="0"/>
              </a:rPr>
              <a:t>Интеграция ресурсов в </a:t>
            </a:r>
            <a:r>
              <a:rPr lang="en-US" sz="4000" dirty="0">
                <a:latin typeface="Segoe UI Light" panose="020B0502040204020203" pitchFamily="34" charset="0"/>
                <a:cs typeface="Segoe UI Light" panose="020B0502040204020203" pitchFamily="34" charset="0"/>
              </a:rPr>
              <a:t>DIRAC</a:t>
            </a:r>
          </a:p>
        </p:txBody>
      </p:sp>
      <p:sp>
        <p:nvSpPr>
          <p:cNvPr id="4" name="Подзаголовок 2">
            <a:extLst>
              <a:ext uri="{FF2B5EF4-FFF2-40B4-BE49-F238E27FC236}">
                <a16:creationId xmlns:a16="http://schemas.microsoft.com/office/drawing/2014/main" id="{E141DC9A-69E7-D5F0-DED1-CF3C28D1133B}"/>
              </a:ext>
            </a:extLst>
          </p:cNvPr>
          <p:cNvSpPr txBox="1">
            <a:spLocks/>
          </p:cNvSpPr>
          <p:nvPr/>
        </p:nvSpPr>
        <p:spPr>
          <a:xfrm>
            <a:off x="914453" y="858109"/>
            <a:ext cx="2805493" cy="36512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ru-RU" sz="1600" b="1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Системы хранения</a:t>
            </a:r>
          </a:p>
        </p:txBody>
      </p:sp>
      <p:sp>
        <p:nvSpPr>
          <p:cNvPr id="6" name="Подзаголовок 2">
            <a:extLst>
              <a:ext uri="{FF2B5EF4-FFF2-40B4-BE49-F238E27FC236}">
                <a16:creationId xmlns:a16="http://schemas.microsoft.com/office/drawing/2014/main" id="{BD2D7A52-9A7E-EB5C-A593-573E1E6BF513}"/>
              </a:ext>
            </a:extLst>
          </p:cNvPr>
          <p:cNvSpPr txBox="1">
            <a:spLocks/>
          </p:cNvSpPr>
          <p:nvPr/>
        </p:nvSpPr>
        <p:spPr>
          <a:xfrm>
            <a:off x="5354834" y="858110"/>
            <a:ext cx="2805493" cy="36512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ru-RU" sz="1600" b="1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Вычислительные ресурсы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BE4F1884-4456-1044-8454-586B510B9763}"/>
              </a:ext>
            </a:extLst>
          </p:cNvPr>
          <p:cNvCxnSpPr>
            <a:cxnSpLocks/>
          </p:cNvCxnSpPr>
          <p:nvPr/>
        </p:nvCxnSpPr>
        <p:spPr>
          <a:xfrm>
            <a:off x="4572000" y="1040671"/>
            <a:ext cx="0" cy="5498241"/>
          </a:xfrm>
          <a:prstGeom prst="line">
            <a:avLst/>
          </a:prstGeom>
          <a:ln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Подзаголовок 2">
            <a:extLst>
              <a:ext uri="{FF2B5EF4-FFF2-40B4-BE49-F238E27FC236}">
                <a16:creationId xmlns:a16="http://schemas.microsoft.com/office/drawing/2014/main" id="{D8356E0B-92F4-1696-B821-F1C3BE4B7249}"/>
              </a:ext>
            </a:extLst>
          </p:cNvPr>
          <p:cNvSpPr txBox="1">
            <a:spLocks/>
          </p:cNvSpPr>
          <p:nvPr/>
        </p:nvSpPr>
        <p:spPr>
          <a:xfrm>
            <a:off x="229644" y="1167851"/>
            <a:ext cx="4175109" cy="50085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just">
              <a:spcBef>
                <a:spcPts val="0"/>
              </a:spcBef>
            </a:pPr>
            <a:r>
              <a:rPr lang="ru-RU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Под интеграцией системы хранения в создаваемую инфраструктуру предполагается возможность использования базовых инструментов </a:t>
            </a:r>
            <a:r>
              <a:rPr lang="en-US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DIRAC </a:t>
            </a:r>
            <a:r>
              <a:rPr lang="ru-RU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для операций с файлами на интегрируемом хранилище.</a:t>
            </a:r>
          </a:p>
          <a:p>
            <a:pPr algn="just">
              <a:spcBef>
                <a:spcPts val="0"/>
              </a:spcBef>
            </a:pPr>
            <a:endParaRPr lang="ru-RU" sz="1400" cap="none" dirty="0">
              <a:solidFill>
                <a:srgbClr val="0055A0"/>
              </a:solidFill>
              <a:latin typeface="Segoe UI" panose="020B0502040204020203" pitchFamily="34" charset="0"/>
              <a:ea typeface="Roboto Slab" pitchFamily="2" charset="0"/>
              <a:cs typeface="Segoe UI" panose="020B0502040204020203" pitchFamily="34" charset="0"/>
            </a:endParaRPr>
          </a:p>
          <a:p>
            <a:pPr algn="just">
              <a:spcBef>
                <a:spcPts val="0"/>
              </a:spcBef>
            </a:pPr>
            <a:r>
              <a:rPr lang="ru-RU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В создаваемую инфраструктуру возможно интегрировать ресурсы позволяющие проводить аутентификацию по сертификату </a:t>
            </a:r>
            <a:r>
              <a:rPr lang="en-US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X509</a:t>
            </a:r>
            <a:r>
              <a:rPr lang="ru-RU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 и авторизацию</a:t>
            </a:r>
            <a:r>
              <a:rPr lang="en-US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 </a:t>
            </a:r>
            <a:r>
              <a:rPr lang="ru-RU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с использованием </a:t>
            </a:r>
            <a:r>
              <a:rPr lang="en-US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VOMS. </a:t>
            </a:r>
          </a:p>
          <a:p>
            <a:pPr algn="just">
              <a:spcBef>
                <a:spcPts val="0"/>
              </a:spcBef>
            </a:pPr>
            <a:endParaRPr lang="ru-RU" sz="1400" cap="none" dirty="0">
              <a:solidFill>
                <a:srgbClr val="0055A0"/>
              </a:solidFill>
              <a:latin typeface="Segoe UI" panose="020B0502040204020203" pitchFamily="34" charset="0"/>
              <a:ea typeface="Roboto Slab" pitchFamily="2" charset="0"/>
              <a:cs typeface="Segoe UI" panose="020B0502040204020203" pitchFamily="34" charset="0"/>
            </a:endParaRPr>
          </a:p>
          <a:p>
            <a:pPr algn="just">
              <a:spcBef>
                <a:spcPts val="0"/>
              </a:spcBef>
            </a:pPr>
            <a:endParaRPr lang="ru-RU" sz="1400" cap="none" dirty="0">
              <a:solidFill>
                <a:srgbClr val="0055A0"/>
              </a:solidFill>
              <a:latin typeface="Segoe UI" panose="020B0502040204020203" pitchFamily="34" charset="0"/>
              <a:ea typeface="Roboto Slab" pitchFamily="2" charset="0"/>
              <a:cs typeface="Segoe UI" panose="020B0502040204020203" pitchFamily="34" charset="0"/>
            </a:endParaRPr>
          </a:p>
          <a:p>
            <a:pPr algn="just">
              <a:spcBef>
                <a:spcPts val="0"/>
              </a:spcBef>
            </a:pPr>
            <a:r>
              <a:rPr lang="ru-RU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Интеграция требует создания конфигурации новой системы хранения в конфигурационной системе </a:t>
            </a:r>
            <a:r>
              <a:rPr lang="en-US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DIRAC.</a:t>
            </a:r>
          </a:p>
          <a:p>
            <a:pPr algn="just">
              <a:spcBef>
                <a:spcPts val="0"/>
              </a:spcBef>
            </a:pPr>
            <a:endParaRPr lang="ru-RU" sz="1400" cap="none" dirty="0">
              <a:solidFill>
                <a:srgbClr val="0055A0"/>
              </a:solidFill>
              <a:latin typeface="Segoe UI" panose="020B0502040204020203" pitchFamily="34" charset="0"/>
              <a:ea typeface="Roboto Slab" pitchFamily="2" charset="0"/>
              <a:cs typeface="Segoe UI" panose="020B0502040204020203" pitchFamily="34" charset="0"/>
            </a:endParaRPr>
          </a:p>
          <a:p>
            <a:pPr algn="just">
              <a:spcBef>
                <a:spcPts val="0"/>
              </a:spcBef>
            </a:pPr>
            <a:endParaRPr lang="en-US" sz="1400" cap="none" dirty="0">
              <a:solidFill>
                <a:srgbClr val="0055A0"/>
              </a:solidFill>
              <a:latin typeface="Segoe UI" panose="020B0502040204020203" pitchFamily="34" charset="0"/>
              <a:ea typeface="Roboto Slab" pitchFamily="2" charset="0"/>
              <a:cs typeface="Segoe UI" panose="020B0502040204020203" pitchFamily="34" charset="0"/>
            </a:endParaRPr>
          </a:p>
          <a:p>
            <a:pPr algn="just">
              <a:spcBef>
                <a:spcPts val="0"/>
              </a:spcBef>
            </a:pPr>
            <a:r>
              <a:rPr lang="ru-RU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В систему </a:t>
            </a:r>
            <a:r>
              <a:rPr lang="en-US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DIRAC </a:t>
            </a:r>
            <a:r>
              <a:rPr lang="ru-RU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в ОИЯИ были интегрированы системы хранения:</a:t>
            </a:r>
            <a:endParaRPr lang="en-US" sz="1400" cap="none" dirty="0">
              <a:solidFill>
                <a:srgbClr val="0055A0"/>
              </a:solidFill>
              <a:latin typeface="Segoe UI" panose="020B0502040204020203" pitchFamily="34" charset="0"/>
              <a:ea typeface="Roboto Slab" pitchFamily="2" charset="0"/>
              <a:cs typeface="Segoe UI" panose="020B0502040204020203" pitchFamily="34" charset="0"/>
            </a:endParaRPr>
          </a:p>
          <a:p>
            <a:pPr algn="just">
              <a:spcBef>
                <a:spcPts val="0"/>
              </a:spcBef>
            </a:pPr>
            <a:r>
              <a:rPr lang="ru-RU" sz="1400" b="1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Дисковое хранилище EOS</a:t>
            </a:r>
          </a:p>
          <a:p>
            <a:pPr algn="just">
              <a:spcBef>
                <a:spcPts val="0"/>
              </a:spcBef>
            </a:pPr>
            <a:r>
              <a:rPr lang="ru-RU" sz="1400" b="1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Ленточное хранилище </a:t>
            </a:r>
            <a:r>
              <a:rPr lang="ru-RU" sz="1400" b="1" cap="none" dirty="0" err="1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Enstore</a:t>
            </a:r>
            <a:endParaRPr lang="ru-RU" sz="1400" b="1" cap="none" dirty="0">
              <a:solidFill>
                <a:srgbClr val="0055A0"/>
              </a:solidFill>
              <a:latin typeface="Segoe UI" panose="020B0502040204020203" pitchFamily="34" charset="0"/>
              <a:ea typeface="Roboto Slab" pitchFamily="2" charset="0"/>
              <a:cs typeface="Segoe UI" panose="020B0502040204020203" pitchFamily="34" charset="0"/>
            </a:endParaRPr>
          </a:p>
          <a:p>
            <a:pPr algn="just">
              <a:spcBef>
                <a:spcPts val="0"/>
              </a:spcBef>
            </a:pPr>
            <a:r>
              <a:rPr lang="ru-RU" sz="1400" b="1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Ленточное хранилище СTA</a:t>
            </a:r>
          </a:p>
          <a:p>
            <a:pPr algn="just">
              <a:spcBef>
                <a:spcPts val="0"/>
              </a:spcBef>
            </a:pPr>
            <a:endParaRPr lang="ru-RU" sz="1400" cap="none" dirty="0">
              <a:solidFill>
                <a:srgbClr val="0055A0"/>
              </a:solidFill>
              <a:latin typeface="Segoe UI" panose="020B0502040204020203" pitchFamily="34" charset="0"/>
              <a:ea typeface="Roboto Slab" pitchFamily="2" charset="0"/>
              <a:cs typeface="Segoe UI" panose="020B0502040204020203" pitchFamily="34" charset="0"/>
            </a:endParaRPr>
          </a:p>
        </p:txBody>
      </p:sp>
      <p:sp>
        <p:nvSpPr>
          <p:cNvPr id="16" name="Подзаголовок 2">
            <a:extLst>
              <a:ext uri="{FF2B5EF4-FFF2-40B4-BE49-F238E27FC236}">
                <a16:creationId xmlns:a16="http://schemas.microsoft.com/office/drawing/2014/main" id="{B2BC68ED-BCEC-7F97-23A9-C047785581C0}"/>
              </a:ext>
            </a:extLst>
          </p:cNvPr>
          <p:cNvSpPr txBox="1">
            <a:spLocks/>
          </p:cNvSpPr>
          <p:nvPr/>
        </p:nvSpPr>
        <p:spPr>
          <a:xfrm>
            <a:off x="4898626" y="1167851"/>
            <a:ext cx="4175109" cy="50085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just">
              <a:spcBef>
                <a:spcPts val="0"/>
              </a:spcBef>
            </a:pPr>
            <a:endParaRPr lang="ru-RU" sz="1400" cap="none" dirty="0">
              <a:solidFill>
                <a:srgbClr val="0055A0"/>
              </a:solidFill>
              <a:latin typeface="Segoe UI" panose="020B0502040204020203" pitchFamily="34" charset="0"/>
              <a:ea typeface="Roboto Slab" pitchFamily="2" charset="0"/>
              <a:cs typeface="Segoe UI" panose="020B0502040204020203" pitchFamily="34" charset="0"/>
            </a:endParaRPr>
          </a:p>
          <a:p>
            <a:pPr algn="just">
              <a:spcBef>
                <a:spcPts val="0"/>
              </a:spcBef>
            </a:pPr>
            <a:r>
              <a:rPr lang="ru-RU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Интеграция вычислительного ресурса предполагает возможность запуска на нём пилотных задач.</a:t>
            </a:r>
            <a:endParaRPr lang="en-US" sz="1400" cap="none" dirty="0">
              <a:solidFill>
                <a:srgbClr val="0055A0"/>
              </a:solidFill>
              <a:latin typeface="Segoe UI" panose="020B0502040204020203" pitchFamily="34" charset="0"/>
              <a:ea typeface="Roboto Slab" pitchFamily="2" charset="0"/>
              <a:cs typeface="Segoe UI" panose="020B0502040204020203" pitchFamily="34" charset="0"/>
            </a:endParaRPr>
          </a:p>
          <a:p>
            <a:pPr algn="just">
              <a:spcBef>
                <a:spcPts val="0"/>
              </a:spcBef>
            </a:pPr>
            <a:endParaRPr lang="en-US" sz="1400" cap="none" dirty="0">
              <a:solidFill>
                <a:srgbClr val="0055A0"/>
              </a:solidFill>
              <a:latin typeface="Segoe UI" panose="020B0502040204020203" pitchFamily="34" charset="0"/>
              <a:ea typeface="Roboto Slab" pitchFamily="2" charset="0"/>
              <a:cs typeface="Segoe UI" panose="020B0502040204020203" pitchFamily="34" charset="0"/>
            </a:endParaRPr>
          </a:p>
          <a:p>
            <a:pPr algn="just">
              <a:spcBef>
                <a:spcPts val="0"/>
              </a:spcBef>
            </a:pPr>
            <a:r>
              <a:rPr lang="ru-RU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Для этого требуется:</a:t>
            </a:r>
          </a:p>
          <a:p>
            <a:pPr marL="342900" indent="-342900" algn="just">
              <a:spcBef>
                <a:spcPts val="0"/>
              </a:spcBef>
              <a:buClr>
                <a:schemeClr val="tx1"/>
              </a:buClr>
              <a:buAutoNum type="arabicPeriod"/>
            </a:pPr>
            <a:r>
              <a:rPr lang="ru-RU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Определить учётную запись, под которой будут выполняться задачи пользователей разных экспериментов.</a:t>
            </a:r>
          </a:p>
          <a:p>
            <a:pPr marL="342900" indent="-342900" algn="just">
              <a:spcBef>
                <a:spcPts val="0"/>
              </a:spcBef>
              <a:buClr>
                <a:schemeClr val="tx1"/>
              </a:buClr>
              <a:buAutoNum type="arabicPeriod"/>
            </a:pPr>
            <a:r>
              <a:rPr lang="ru-RU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Выделить квоты для задач отправляемых через общую очередь задач. </a:t>
            </a:r>
          </a:p>
          <a:p>
            <a:pPr marL="342900" indent="-342900" algn="just">
              <a:spcBef>
                <a:spcPts val="0"/>
              </a:spcBef>
              <a:buClr>
                <a:schemeClr val="tx1"/>
              </a:buClr>
              <a:buAutoNum type="arabicPeriod"/>
            </a:pPr>
            <a:r>
              <a:rPr lang="ru-RU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Настроить доступ к вычислительному ресурсу</a:t>
            </a:r>
          </a:p>
          <a:p>
            <a:pPr marL="342900" indent="-342900" algn="just">
              <a:spcBef>
                <a:spcPts val="0"/>
              </a:spcBef>
              <a:buClr>
                <a:schemeClr val="tx1"/>
              </a:buClr>
              <a:buAutoNum type="arabicPeriod"/>
            </a:pPr>
            <a:r>
              <a:rPr lang="ru-RU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Провести настройку вычислительного ресурса для успешного выполнения тестовой задачи</a:t>
            </a:r>
            <a:endParaRPr lang="en-US" sz="1400" cap="none" dirty="0">
              <a:solidFill>
                <a:srgbClr val="0055A0"/>
              </a:solidFill>
              <a:latin typeface="Segoe UI" panose="020B0502040204020203" pitchFamily="34" charset="0"/>
              <a:ea typeface="Roboto Slab" pitchFamily="2" charset="0"/>
              <a:cs typeface="Segoe UI" panose="020B0502040204020203" pitchFamily="34" charset="0"/>
            </a:endParaRPr>
          </a:p>
          <a:p>
            <a:pPr algn="just">
              <a:spcBef>
                <a:spcPts val="0"/>
              </a:spcBef>
            </a:pPr>
            <a:endParaRPr lang="en-US" sz="1400" cap="none" dirty="0">
              <a:solidFill>
                <a:srgbClr val="0055A0"/>
              </a:solidFill>
              <a:latin typeface="Segoe UI" panose="020B0502040204020203" pitchFamily="34" charset="0"/>
              <a:ea typeface="Roboto Slab" pitchFamily="2" charset="0"/>
              <a:cs typeface="Segoe UI" panose="020B0502040204020203" pitchFamily="34" charset="0"/>
            </a:endParaRPr>
          </a:p>
          <a:p>
            <a:pPr algn="just">
              <a:spcBef>
                <a:spcPts val="0"/>
              </a:spcBef>
            </a:pPr>
            <a:r>
              <a:rPr lang="ru-RU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В систему </a:t>
            </a:r>
            <a:r>
              <a:rPr lang="en-US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DIRAC </a:t>
            </a:r>
            <a:r>
              <a:rPr lang="ru-RU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в ОИЯИ были интегрированы вычислительные ресурсы:</a:t>
            </a:r>
            <a:endParaRPr lang="en-US" sz="1400" cap="none" dirty="0">
              <a:solidFill>
                <a:srgbClr val="0055A0"/>
              </a:solidFill>
              <a:latin typeface="Segoe UI" panose="020B0502040204020203" pitchFamily="34" charset="0"/>
              <a:ea typeface="Roboto Slab" pitchFamily="2" charset="0"/>
              <a:cs typeface="Segoe UI" panose="020B0502040204020203" pitchFamily="34" charset="0"/>
            </a:endParaRPr>
          </a:p>
          <a:p>
            <a:pPr algn="just">
              <a:spcBef>
                <a:spcPts val="0"/>
              </a:spcBef>
            </a:pPr>
            <a:r>
              <a:rPr lang="en-US" sz="1400" b="1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Tier1, Tier2,</a:t>
            </a:r>
            <a:r>
              <a:rPr lang="ru-RU" sz="1400" b="1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 облака ОИЯИ и стран-участниц,</a:t>
            </a:r>
            <a:r>
              <a:rPr lang="en-US" sz="1400" b="1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 </a:t>
            </a:r>
            <a:r>
              <a:rPr lang="ru-RU" sz="1400" b="1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суперкомпьютер Говорун, </a:t>
            </a:r>
            <a:r>
              <a:rPr lang="en-US" sz="1400" b="1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NICA </a:t>
            </a:r>
            <a:r>
              <a:rPr lang="ru-RU" sz="1400" b="1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кластер, </a:t>
            </a:r>
            <a:r>
              <a:rPr lang="en-US" sz="1400" b="1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DAQ Data Center </a:t>
            </a:r>
            <a:r>
              <a:rPr lang="ru-RU" sz="1400" b="1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кластер, ресурсы университетов </a:t>
            </a:r>
            <a:r>
              <a:rPr lang="en-US" sz="1400" b="1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UNAM</a:t>
            </a:r>
            <a:r>
              <a:rPr lang="ru-RU" sz="1400" b="1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 и МИФИ. </a:t>
            </a:r>
          </a:p>
        </p:txBody>
      </p:sp>
    </p:spTree>
    <p:extLst>
      <p:ext uri="{BB962C8B-B14F-4D97-AF65-F5344CB8AC3E}">
        <p14:creationId xmlns:p14="http://schemas.microsoft.com/office/powerpoint/2010/main" val="29621380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D14C53-6B35-14A7-65E5-928437457C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485B6A1-8AD1-B76F-063C-6336930EB8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153" name="Title 3">
            <a:extLst>
              <a:ext uri="{FF2B5EF4-FFF2-40B4-BE49-F238E27FC236}">
                <a16:creationId xmlns:a16="http://schemas.microsoft.com/office/drawing/2014/main" id="{738E75E9-C972-330F-900E-1B4503CC3C32}"/>
              </a:ext>
            </a:extLst>
          </p:cNvPr>
          <p:cNvSpPr txBox="1">
            <a:spLocks/>
          </p:cNvSpPr>
          <p:nvPr/>
        </p:nvSpPr>
        <p:spPr>
          <a:xfrm>
            <a:off x="2058" y="-16744"/>
            <a:ext cx="9141942" cy="1004598"/>
          </a:xfrm>
          <a:prstGeom prst="rect">
            <a:avLst/>
          </a:prstGeom>
        </p:spPr>
        <p:txBody>
          <a:bodyPr vert="horz" lIns="45720" rIns="45720" anchor="ctr">
            <a:normAutofit fontScale="700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dirty="0">
                <a:latin typeface="Segoe UI Light" panose="020B0502040204020203" pitchFamily="34" charset="0"/>
                <a:cs typeface="Segoe UI Light" panose="020B0502040204020203" pitchFamily="34" charset="0"/>
              </a:rPr>
              <a:t>Общая схема построенной географически распределённой гетерогенной вычислительной среды</a:t>
            </a:r>
            <a:endParaRPr lang="en-US" sz="40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4" name="Скругленный прямоугольник 81">
            <a:extLst>
              <a:ext uri="{FF2B5EF4-FFF2-40B4-BE49-F238E27FC236}">
                <a16:creationId xmlns:a16="http://schemas.microsoft.com/office/drawing/2014/main" id="{801DCED1-95E9-4CD2-5006-9989E4669E6F}"/>
              </a:ext>
            </a:extLst>
          </p:cNvPr>
          <p:cNvSpPr/>
          <p:nvPr/>
        </p:nvSpPr>
        <p:spPr>
          <a:xfrm>
            <a:off x="6253672" y="2915240"/>
            <a:ext cx="2063515" cy="3308045"/>
          </a:xfrm>
          <a:prstGeom prst="roundRect">
            <a:avLst>
              <a:gd name="adj" fmla="val 6656"/>
            </a:avLst>
          </a:prstGeom>
          <a:noFill/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5" name="Группа 3">
            <a:extLst>
              <a:ext uri="{FF2B5EF4-FFF2-40B4-BE49-F238E27FC236}">
                <a16:creationId xmlns:a16="http://schemas.microsoft.com/office/drawing/2014/main" id="{DC61E7A9-367B-0FCC-ACB2-46B6CED65561}"/>
              </a:ext>
            </a:extLst>
          </p:cNvPr>
          <p:cNvGrpSpPr/>
          <p:nvPr/>
        </p:nvGrpSpPr>
        <p:grpSpPr>
          <a:xfrm>
            <a:off x="4238457" y="2936236"/>
            <a:ext cx="960581" cy="1273088"/>
            <a:chOff x="4590326" y="9284375"/>
            <a:chExt cx="842975" cy="1094710"/>
          </a:xfrm>
        </p:grpSpPr>
        <p:pic>
          <p:nvPicPr>
            <p:cNvPr id="6" name="Picture 3">
              <a:extLst>
                <a:ext uri="{FF2B5EF4-FFF2-40B4-BE49-F238E27FC236}">
                  <a16:creationId xmlns:a16="http://schemas.microsoft.com/office/drawing/2014/main" id="{9A7E7CC6-EEC6-80E1-DC21-BADBB669916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" t="10195" r="75605" b="11467"/>
            <a:stretch/>
          </p:blipFill>
          <p:spPr bwMode="auto">
            <a:xfrm>
              <a:off x="4590326" y="9535096"/>
              <a:ext cx="819239" cy="8439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Прямоугольник 124">
              <a:extLst>
                <a:ext uri="{FF2B5EF4-FFF2-40B4-BE49-F238E27FC236}">
                  <a16:creationId xmlns:a16="http://schemas.microsoft.com/office/drawing/2014/main" id="{0573FFB2-7F4C-421B-B829-55C60D2A44CF}"/>
                </a:ext>
              </a:extLst>
            </p:cNvPr>
            <p:cNvSpPr/>
            <p:nvPr/>
          </p:nvSpPr>
          <p:spPr>
            <a:xfrm>
              <a:off x="4597989" y="9321909"/>
              <a:ext cx="811577" cy="1057176"/>
            </a:xfrm>
            <a:prstGeom prst="rect">
              <a:avLst/>
            </a:prstGeom>
            <a:noFill/>
            <a:ln>
              <a:solidFill>
                <a:srgbClr val="4F81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70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D3E0584-700C-98AE-711B-D15147C5E779}"/>
                </a:ext>
              </a:extLst>
            </p:cNvPr>
            <p:cNvSpPr txBox="1"/>
            <p:nvPr/>
          </p:nvSpPr>
          <p:spPr>
            <a:xfrm>
              <a:off x="4602356" y="9284375"/>
              <a:ext cx="830945" cy="3043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700" dirty="0">
                  <a:latin typeface="Agency FB" panose="00010606040000040003" pitchFamily="2" charset="0"/>
                  <a:cs typeface="Times New Roman" panose="02020603050405020304" pitchFamily="18" charset="0"/>
                </a:rPr>
                <a:t>Tier-1</a:t>
              </a:r>
              <a:endParaRPr lang="ru-RU" sz="1700" dirty="0"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Группа 4">
            <a:extLst>
              <a:ext uri="{FF2B5EF4-FFF2-40B4-BE49-F238E27FC236}">
                <a16:creationId xmlns:a16="http://schemas.microsoft.com/office/drawing/2014/main" id="{5E7EC29B-1435-13F4-E957-B97B91A398BC}"/>
              </a:ext>
            </a:extLst>
          </p:cNvPr>
          <p:cNvGrpSpPr/>
          <p:nvPr/>
        </p:nvGrpSpPr>
        <p:grpSpPr>
          <a:xfrm>
            <a:off x="5257184" y="2932130"/>
            <a:ext cx="929208" cy="1277192"/>
            <a:chOff x="5629442" y="9284375"/>
            <a:chExt cx="815443" cy="1098239"/>
          </a:xfrm>
        </p:grpSpPr>
        <p:pic>
          <p:nvPicPr>
            <p:cNvPr id="10" name="Picture 3">
              <a:extLst>
                <a:ext uri="{FF2B5EF4-FFF2-40B4-BE49-F238E27FC236}">
                  <a16:creationId xmlns:a16="http://schemas.microsoft.com/office/drawing/2014/main" id="{B51C14DB-3DCD-30F3-D861-AC5A5972764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387" t="9644" r="50706" b="11467"/>
            <a:stretch/>
          </p:blipFill>
          <p:spPr bwMode="auto">
            <a:xfrm>
              <a:off x="5629442" y="9535096"/>
              <a:ext cx="815442" cy="8475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11" name="Группа 120">
              <a:extLst>
                <a:ext uri="{FF2B5EF4-FFF2-40B4-BE49-F238E27FC236}">
                  <a16:creationId xmlns:a16="http://schemas.microsoft.com/office/drawing/2014/main" id="{2E31402D-CBC9-F85A-7CA0-E06A7A159F86}"/>
                </a:ext>
              </a:extLst>
            </p:cNvPr>
            <p:cNvGrpSpPr/>
            <p:nvPr/>
          </p:nvGrpSpPr>
          <p:grpSpPr>
            <a:xfrm>
              <a:off x="5629914" y="9284375"/>
              <a:ext cx="814971" cy="1098239"/>
              <a:chOff x="4597990" y="9284375"/>
              <a:chExt cx="814971" cy="1098239"/>
            </a:xfrm>
          </p:grpSpPr>
          <p:sp>
            <p:nvSpPr>
              <p:cNvPr id="12" name="Прямоугольник 121">
                <a:extLst>
                  <a:ext uri="{FF2B5EF4-FFF2-40B4-BE49-F238E27FC236}">
                    <a16:creationId xmlns:a16="http://schemas.microsoft.com/office/drawing/2014/main" id="{6C99FE3B-2FD3-051E-298E-0C4B1D7880D0}"/>
                  </a:ext>
                </a:extLst>
              </p:cNvPr>
              <p:cNvSpPr/>
              <p:nvPr/>
            </p:nvSpPr>
            <p:spPr>
              <a:xfrm>
                <a:off x="4597990" y="9321909"/>
                <a:ext cx="814971" cy="1060705"/>
              </a:xfrm>
              <a:prstGeom prst="rect">
                <a:avLst/>
              </a:prstGeom>
              <a:noFill/>
              <a:ln>
                <a:solidFill>
                  <a:srgbClr val="4F81B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700"/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42AE803-EEB7-1441-DAE8-FD467B25C2E8}"/>
                  </a:ext>
                </a:extLst>
              </p:cNvPr>
              <p:cNvSpPr txBox="1"/>
              <p:nvPr/>
            </p:nvSpPr>
            <p:spPr>
              <a:xfrm>
                <a:off x="4602356" y="9284375"/>
                <a:ext cx="810605" cy="3043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700" dirty="0">
                    <a:latin typeface="Agency FB" panose="00010606040000040003" pitchFamily="2" charset="0"/>
                    <a:cs typeface="Times New Roman" panose="02020603050405020304" pitchFamily="18" charset="0"/>
                  </a:rPr>
                  <a:t>Tier-2</a:t>
                </a:r>
                <a:endParaRPr lang="ru-RU" sz="1700" dirty="0"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14" name="Группа 7">
            <a:extLst>
              <a:ext uri="{FF2B5EF4-FFF2-40B4-BE49-F238E27FC236}">
                <a16:creationId xmlns:a16="http://schemas.microsoft.com/office/drawing/2014/main" id="{1AF0AA68-00A5-5E96-93E6-DAC2ED5CDDD6}"/>
              </a:ext>
            </a:extLst>
          </p:cNvPr>
          <p:cNvGrpSpPr/>
          <p:nvPr/>
        </p:nvGrpSpPr>
        <p:grpSpPr>
          <a:xfrm>
            <a:off x="3243587" y="2940214"/>
            <a:ext cx="947243" cy="1275225"/>
            <a:chOff x="7672366" y="9289405"/>
            <a:chExt cx="831270" cy="1096548"/>
          </a:xfrm>
        </p:grpSpPr>
        <p:pic>
          <p:nvPicPr>
            <p:cNvPr id="15" name="Picture 3">
              <a:extLst>
                <a:ext uri="{FF2B5EF4-FFF2-40B4-BE49-F238E27FC236}">
                  <a16:creationId xmlns:a16="http://schemas.microsoft.com/office/drawing/2014/main" id="{E39DA6B1-DDC2-0BEB-3DA8-2DFCBD71D6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19" t="10059" r="25572" b="11466"/>
            <a:stretch/>
          </p:blipFill>
          <p:spPr bwMode="auto">
            <a:xfrm>
              <a:off x="7672367" y="9534526"/>
              <a:ext cx="819239" cy="8514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16" name="Группа 112">
              <a:extLst>
                <a:ext uri="{FF2B5EF4-FFF2-40B4-BE49-F238E27FC236}">
                  <a16:creationId xmlns:a16="http://schemas.microsoft.com/office/drawing/2014/main" id="{B44D990E-88D2-9A14-2B7A-86C206BBA343}"/>
                </a:ext>
              </a:extLst>
            </p:cNvPr>
            <p:cNvGrpSpPr/>
            <p:nvPr/>
          </p:nvGrpSpPr>
          <p:grpSpPr>
            <a:xfrm>
              <a:off x="7672366" y="9289405"/>
              <a:ext cx="831270" cy="1088663"/>
              <a:chOff x="4597989" y="9289405"/>
              <a:chExt cx="831270" cy="1088663"/>
            </a:xfrm>
          </p:grpSpPr>
          <p:sp>
            <p:nvSpPr>
              <p:cNvPr id="17" name="Прямоугольник 113">
                <a:extLst>
                  <a:ext uri="{FF2B5EF4-FFF2-40B4-BE49-F238E27FC236}">
                    <a16:creationId xmlns:a16="http://schemas.microsoft.com/office/drawing/2014/main" id="{53CD9BBC-0D1F-8222-F9A1-E2241B953BE2}"/>
                  </a:ext>
                </a:extLst>
              </p:cNvPr>
              <p:cNvSpPr/>
              <p:nvPr/>
            </p:nvSpPr>
            <p:spPr>
              <a:xfrm>
                <a:off x="4597989" y="9321909"/>
                <a:ext cx="826903" cy="1056159"/>
              </a:xfrm>
              <a:prstGeom prst="rect">
                <a:avLst/>
              </a:prstGeom>
              <a:noFill/>
              <a:ln>
                <a:solidFill>
                  <a:srgbClr val="4F81B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700"/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5D6832A-086C-1C93-42AD-1D345D04E993}"/>
                  </a:ext>
                </a:extLst>
              </p:cNvPr>
              <p:cNvSpPr txBox="1"/>
              <p:nvPr/>
            </p:nvSpPr>
            <p:spPr>
              <a:xfrm>
                <a:off x="4602357" y="9289405"/>
                <a:ext cx="826902" cy="3043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700" dirty="0">
                    <a:latin typeface="Agency FB" panose="00010606040000040003" pitchFamily="2" charset="0"/>
                    <a:cs typeface="Times New Roman" panose="02020603050405020304" pitchFamily="18" charset="0"/>
                  </a:rPr>
                  <a:t>JINR Cloud</a:t>
                </a:r>
                <a:endParaRPr lang="ru-RU" sz="1700" dirty="0"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19" name="Группа 159">
            <a:extLst>
              <a:ext uri="{FF2B5EF4-FFF2-40B4-BE49-F238E27FC236}">
                <a16:creationId xmlns:a16="http://schemas.microsoft.com/office/drawing/2014/main" id="{E2FDBFB2-20F2-E4D3-705B-B9930DA0DA61}"/>
              </a:ext>
            </a:extLst>
          </p:cNvPr>
          <p:cNvGrpSpPr/>
          <p:nvPr/>
        </p:nvGrpSpPr>
        <p:grpSpPr>
          <a:xfrm>
            <a:off x="1778109" y="1377912"/>
            <a:ext cx="925714" cy="1272308"/>
            <a:chOff x="2491317" y="2886747"/>
            <a:chExt cx="925714" cy="1272308"/>
          </a:xfrm>
        </p:grpSpPr>
        <p:grpSp>
          <p:nvGrpSpPr>
            <p:cNvPr id="20" name="Группа 105">
              <a:extLst>
                <a:ext uri="{FF2B5EF4-FFF2-40B4-BE49-F238E27FC236}">
                  <a16:creationId xmlns:a16="http://schemas.microsoft.com/office/drawing/2014/main" id="{0849F021-B841-CB18-10C6-5909FF29F0B1}"/>
                </a:ext>
              </a:extLst>
            </p:cNvPr>
            <p:cNvGrpSpPr/>
            <p:nvPr/>
          </p:nvGrpSpPr>
          <p:grpSpPr>
            <a:xfrm>
              <a:off x="2491317" y="2886747"/>
              <a:ext cx="925714" cy="1263139"/>
              <a:chOff x="4588708" y="9295641"/>
              <a:chExt cx="983931" cy="1252379"/>
            </a:xfrm>
          </p:grpSpPr>
          <p:sp>
            <p:nvSpPr>
              <p:cNvPr id="24" name="Прямоугольник 109">
                <a:extLst>
                  <a:ext uri="{FF2B5EF4-FFF2-40B4-BE49-F238E27FC236}">
                    <a16:creationId xmlns:a16="http://schemas.microsoft.com/office/drawing/2014/main" id="{C7B92FDA-E654-0FE3-03BB-1505C959ABB6}"/>
                  </a:ext>
                </a:extLst>
              </p:cNvPr>
              <p:cNvSpPr/>
              <p:nvPr/>
            </p:nvSpPr>
            <p:spPr>
              <a:xfrm>
                <a:off x="4597989" y="9321908"/>
                <a:ext cx="974650" cy="1226112"/>
              </a:xfrm>
              <a:prstGeom prst="rect">
                <a:avLst/>
              </a:prstGeom>
              <a:noFill/>
              <a:ln>
                <a:solidFill>
                  <a:srgbClr val="4F81B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700"/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4F210E5E-DF33-984E-48B0-1E7ACB88D159}"/>
                  </a:ext>
                </a:extLst>
              </p:cNvPr>
              <p:cNvSpPr txBox="1"/>
              <p:nvPr/>
            </p:nvSpPr>
            <p:spPr>
              <a:xfrm>
                <a:off x="4588708" y="9295641"/>
                <a:ext cx="975065" cy="3051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latin typeface="Agency FB" panose="00010606040000040003" pitchFamily="2" charset="0"/>
                    <a:cs typeface="Times New Roman" panose="02020603050405020304" pitchFamily="18" charset="0"/>
                  </a:rPr>
                  <a:t>NICA cluster</a:t>
                </a:r>
                <a:endParaRPr lang="ru-RU" sz="1400" dirty="0"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1" name="Прямоугольник 106">
              <a:extLst>
                <a:ext uri="{FF2B5EF4-FFF2-40B4-BE49-F238E27FC236}">
                  <a16:creationId xmlns:a16="http://schemas.microsoft.com/office/drawing/2014/main" id="{155AB9D7-A817-2207-2650-7CBD39CA9640}"/>
                </a:ext>
              </a:extLst>
            </p:cNvPr>
            <p:cNvSpPr/>
            <p:nvPr/>
          </p:nvSpPr>
          <p:spPr>
            <a:xfrm>
              <a:off x="2500397" y="3174573"/>
              <a:ext cx="916633" cy="984482"/>
            </a:xfrm>
            <a:prstGeom prst="rect">
              <a:avLst/>
            </a:prstGeom>
            <a:solidFill>
              <a:srgbClr val="4F81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700"/>
            </a:p>
          </p:txBody>
        </p:sp>
        <p:sp>
          <p:nvSpPr>
            <p:cNvPr id="22" name="Овал 107">
              <a:extLst>
                <a:ext uri="{FF2B5EF4-FFF2-40B4-BE49-F238E27FC236}">
                  <a16:creationId xmlns:a16="http://schemas.microsoft.com/office/drawing/2014/main" id="{BC7DC787-B19B-4EF4-1852-45729F4BA7AF}"/>
                </a:ext>
              </a:extLst>
            </p:cNvPr>
            <p:cNvSpPr/>
            <p:nvPr/>
          </p:nvSpPr>
          <p:spPr>
            <a:xfrm>
              <a:off x="2509450" y="3211355"/>
              <a:ext cx="887656" cy="90590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700"/>
            </a:p>
          </p:txBody>
        </p:sp>
        <p:pic>
          <p:nvPicPr>
            <p:cNvPr id="23" name="Picture 4" descr="https://bmn.jinr.ru/wp-content/uploads/2019/08/ncx_cluster.jpg">
              <a:extLst>
                <a:ext uri="{FF2B5EF4-FFF2-40B4-BE49-F238E27FC236}">
                  <a16:creationId xmlns:a16="http://schemas.microsoft.com/office/drawing/2014/main" id="{7347948B-3055-6821-D832-EFAB5DED1CF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600" b="6330"/>
            <a:stretch/>
          </p:blipFill>
          <p:spPr bwMode="auto">
            <a:xfrm>
              <a:off x="2525056" y="3218873"/>
              <a:ext cx="868928" cy="893496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6" name="Группа 10">
            <a:extLst>
              <a:ext uri="{FF2B5EF4-FFF2-40B4-BE49-F238E27FC236}">
                <a16:creationId xmlns:a16="http://schemas.microsoft.com/office/drawing/2014/main" id="{7AF31910-17EA-ABBA-910F-894CD1411CB9}"/>
              </a:ext>
            </a:extLst>
          </p:cNvPr>
          <p:cNvGrpSpPr/>
          <p:nvPr/>
        </p:nvGrpSpPr>
        <p:grpSpPr>
          <a:xfrm>
            <a:off x="7303345" y="876534"/>
            <a:ext cx="934890" cy="706793"/>
            <a:chOff x="-9885141" y="3641430"/>
            <a:chExt cx="820428" cy="607761"/>
          </a:xfrm>
        </p:grpSpPr>
        <p:pic>
          <p:nvPicPr>
            <p:cNvPr id="27" name="Рисунок 98">
              <a:extLst>
                <a:ext uri="{FF2B5EF4-FFF2-40B4-BE49-F238E27FC236}">
                  <a16:creationId xmlns:a16="http://schemas.microsoft.com/office/drawing/2014/main" id="{4BBD8CCC-B68C-C236-7CA1-68FF1081379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9389075" y="3924829"/>
              <a:ext cx="324362" cy="324362"/>
            </a:xfrm>
            <a:prstGeom prst="rect">
              <a:avLst/>
            </a:prstGeom>
          </p:spPr>
        </p:pic>
        <p:pic>
          <p:nvPicPr>
            <p:cNvPr id="28" name="Рисунок 99">
              <a:extLst>
                <a:ext uri="{FF2B5EF4-FFF2-40B4-BE49-F238E27FC236}">
                  <a16:creationId xmlns:a16="http://schemas.microsoft.com/office/drawing/2014/main" id="{D366392A-CF53-7B65-6568-FBA298DA686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-9885141" y="3641430"/>
              <a:ext cx="485304" cy="485304"/>
            </a:xfrm>
            <a:prstGeom prst="rect">
              <a:avLst/>
            </a:prstGeom>
          </p:spPr>
        </p:pic>
      </p:grpSp>
      <p:grpSp>
        <p:nvGrpSpPr>
          <p:cNvPr id="29" name="Группа 11">
            <a:extLst>
              <a:ext uri="{FF2B5EF4-FFF2-40B4-BE49-F238E27FC236}">
                <a16:creationId xmlns:a16="http://schemas.microsoft.com/office/drawing/2014/main" id="{2D839EC1-9E73-B25B-7DBE-2B8D08799719}"/>
              </a:ext>
            </a:extLst>
          </p:cNvPr>
          <p:cNvGrpSpPr/>
          <p:nvPr/>
        </p:nvGrpSpPr>
        <p:grpSpPr>
          <a:xfrm>
            <a:off x="7211067" y="1619728"/>
            <a:ext cx="1169846" cy="599850"/>
            <a:chOff x="-7718063" y="4995352"/>
            <a:chExt cx="1380937" cy="693821"/>
          </a:xfrm>
        </p:grpSpPr>
        <p:pic>
          <p:nvPicPr>
            <p:cNvPr id="30" name="Рисунок 95">
              <a:extLst>
                <a:ext uri="{FF2B5EF4-FFF2-40B4-BE49-F238E27FC236}">
                  <a16:creationId xmlns:a16="http://schemas.microsoft.com/office/drawing/2014/main" id="{4B3E2BDE-22C1-A6C6-15D5-CA61DE6D366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-7718063" y="5048063"/>
              <a:ext cx="552015" cy="637695"/>
            </a:xfrm>
            <a:prstGeom prst="rect">
              <a:avLst/>
            </a:prstGeom>
          </p:spPr>
        </p:pic>
        <p:pic>
          <p:nvPicPr>
            <p:cNvPr id="31" name="Рисунок 96">
              <a:extLst>
                <a:ext uri="{FF2B5EF4-FFF2-40B4-BE49-F238E27FC236}">
                  <a16:creationId xmlns:a16="http://schemas.microsoft.com/office/drawing/2014/main" id="{9D510FAC-446F-000A-E5E3-E5FBC385D99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247057" y="5315606"/>
              <a:ext cx="373567" cy="373567"/>
            </a:xfrm>
            <a:prstGeom prst="rect">
              <a:avLst/>
            </a:prstGeom>
          </p:spPr>
        </p:pic>
        <p:sp>
          <p:nvSpPr>
            <p:cNvPr id="288" name="TextBox 287">
              <a:extLst>
                <a:ext uri="{FF2B5EF4-FFF2-40B4-BE49-F238E27FC236}">
                  <a16:creationId xmlns:a16="http://schemas.microsoft.com/office/drawing/2014/main" id="{68768431-17FD-A847-586C-07A79524D763}"/>
                </a:ext>
              </a:extLst>
            </p:cNvPr>
            <p:cNvSpPr txBox="1"/>
            <p:nvPr/>
          </p:nvSpPr>
          <p:spPr>
            <a:xfrm>
              <a:off x="-7305846" y="4995352"/>
              <a:ext cx="968720" cy="3915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Agency FB" panose="00010606040000040003" pitchFamily="2" charset="0"/>
                </a:rPr>
                <a:t>MLIT EOS</a:t>
              </a:r>
              <a:endParaRPr lang="ru-RU" sz="1600" dirty="0"/>
            </a:p>
          </p:txBody>
        </p:sp>
      </p:grpSp>
      <p:cxnSp>
        <p:nvCxnSpPr>
          <p:cNvPr id="290" name="Прямая со стрелкой 12">
            <a:extLst>
              <a:ext uri="{FF2B5EF4-FFF2-40B4-BE49-F238E27FC236}">
                <a16:creationId xmlns:a16="http://schemas.microsoft.com/office/drawing/2014/main" id="{0596275B-652D-474D-CDF4-7FC4627F6CB4}"/>
              </a:ext>
            </a:extLst>
          </p:cNvPr>
          <p:cNvCxnSpPr>
            <a:cxnSpLocks/>
          </p:cNvCxnSpPr>
          <p:nvPr/>
        </p:nvCxnSpPr>
        <p:spPr>
          <a:xfrm flipH="1" flipV="1">
            <a:off x="2891782" y="1489274"/>
            <a:ext cx="1201856" cy="196415"/>
          </a:xfrm>
          <a:prstGeom prst="straightConnector1">
            <a:avLst/>
          </a:prstGeom>
          <a:ln w="57150">
            <a:solidFill>
              <a:srgbClr val="0055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1" name="Прямая со стрелкой 16">
            <a:extLst>
              <a:ext uri="{FF2B5EF4-FFF2-40B4-BE49-F238E27FC236}">
                <a16:creationId xmlns:a16="http://schemas.microsoft.com/office/drawing/2014/main" id="{ACCE588A-8BFA-12A6-006B-19452BA2CAB3}"/>
              </a:ext>
            </a:extLst>
          </p:cNvPr>
          <p:cNvCxnSpPr>
            <a:cxnSpLocks/>
          </p:cNvCxnSpPr>
          <p:nvPr/>
        </p:nvCxnSpPr>
        <p:spPr>
          <a:xfrm flipH="1">
            <a:off x="3879738" y="2337223"/>
            <a:ext cx="296561" cy="602991"/>
          </a:xfrm>
          <a:prstGeom prst="straightConnector1">
            <a:avLst/>
          </a:prstGeom>
          <a:ln w="57150">
            <a:solidFill>
              <a:srgbClr val="0055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3" name="Прямая со стрелкой 18">
            <a:extLst>
              <a:ext uri="{FF2B5EF4-FFF2-40B4-BE49-F238E27FC236}">
                <a16:creationId xmlns:a16="http://schemas.microsoft.com/office/drawing/2014/main" id="{96C1CF81-640F-50EF-6039-A18D0C967A10}"/>
              </a:ext>
            </a:extLst>
          </p:cNvPr>
          <p:cNvCxnSpPr>
            <a:cxnSpLocks/>
            <a:endCxn id="8" idx="0"/>
          </p:cNvCxnSpPr>
          <p:nvPr/>
        </p:nvCxnSpPr>
        <p:spPr>
          <a:xfrm>
            <a:off x="4725601" y="2385786"/>
            <a:ext cx="1" cy="550450"/>
          </a:xfrm>
          <a:prstGeom prst="straightConnector1">
            <a:avLst/>
          </a:prstGeom>
          <a:ln w="57150">
            <a:solidFill>
              <a:srgbClr val="0055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2" name="Прямая со стрелкой 19">
            <a:extLst>
              <a:ext uri="{FF2B5EF4-FFF2-40B4-BE49-F238E27FC236}">
                <a16:creationId xmlns:a16="http://schemas.microsoft.com/office/drawing/2014/main" id="{CA6FECB8-D146-34E1-0D8B-3750E38DB2B6}"/>
              </a:ext>
            </a:extLst>
          </p:cNvPr>
          <p:cNvCxnSpPr>
            <a:cxnSpLocks/>
            <a:endCxn id="13" idx="0"/>
          </p:cNvCxnSpPr>
          <p:nvPr/>
        </p:nvCxnSpPr>
        <p:spPr>
          <a:xfrm>
            <a:off x="5724545" y="2385786"/>
            <a:ext cx="0" cy="546344"/>
          </a:xfrm>
          <a:prstGeom prst="straightConnector1">
            <a:avLst/>
          </a:prstGeom>
          <a:ln w="57150">
            <a:solidFill>
              <a:srgbClr val="0055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3" name="Прямая со стрелкой 21">
            <a:extLst>
              <a:ext uri="{FF2B5EF4-FFF2-40B4-BE49-F238E27FC236}">
                <a16:creationId xmlns:a16="http://schemas.microsoft.com/office/drawing/2014/main" id="{44DD1033-F2C5-58A1-2A4C-A86F1F602F58}"/>
              </a:ext>
            </a:extLst>
          </p:cNvPr>
          <p:cNvCxnSpPr>
            <a:cxnSpLocks/>
          </p:cNvCxnSpPr>
          <p:nvPr/>
        </p:nvCxnSpPr>
        <p:spPr>
          <a:xfrm flipV="1">
            <a:off x="6570688" y="1824036"/>
            <a:ext cx="593606" cy="31521"/>
          </a:xfrm>
          <a:prstGeom prst="straightConnector1">
            <a:avLst/>
          </a:prstGeom>
          <a:ln w="57150">
            <a:solidFill>
              <a:srgbClr val="0055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0" name="Прямая со стрелкой 59">
            <a:extLst>
              <a:ext uri="{FF2B5EF4-FFF2-40B4-BE49-F238E27FC236}">
                <a16:creationId xmlns:a16="http://schemas.microsoft.com/office/drawing/2014/main" id="{64EEC824-6A70-3EDD-EC30-1D4C287886AE}"/>
              </a:ext>
            </a:extLst>
          </p:cNvPr>
          <p:cNvCxnSpPr>
            <a:cxnSpLocks/>
          </p:cNvCxnSpPr>
          <p:nvPr/>
        </p:nvCxnSpPr>
        <p:spPr>
          <a:xfrm>
            <a:off x="6539672" y="2017913"/>
            <a:ext cx="599380" cy="409104"/>
          </a:xfrm>
          <a:prstGeom prst="straightConnector1">
            <a:avLst/>
          </a:prstGeom>
          <a:ln w="57150">
            <a:solidFill>
              <a:srgbClr val="0055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2" name="Прямая со стрелкой 60">
            <a:extLst>
              <a:ext uri="{FF2B5EF4-FFF2-40B4-BE49-F238E27FC236}">
                <a16:creationId xmlns:a16="http://schemas.microsoft.com/office/drawing/2014/main" id="{977E4332-2596-A7A1-A3EA-C6D5228F1A34}"/>
              </a:ext>
            </a:extLst>
          </p:cNvPr>
          <p:cNvCxnSpPr>
            <a:cxnSpLocks/>
          </p:cNvCxnSpPr>
          <p:nvPr/>
        </p:nvCxnSpPr>
        <p:spPr>
          <a:xfrm flipV="1">
            <a:off x="6469192" y="1219870"/>
            <a:ext cx="741875" cy="392033"/>
          </a:xfrm>
          <a:prstGeom prst="straightConnector1">
            <a:avLst/>
          </a:prstGeom>
          <a:ln w="57150">
            <a:solidFill>
              <a:srgbClr val="0055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4" name="Рисунок 61">
            <a:extLst>
              <a:ext uri="{FF2B5EF4-FFF2-40B4-BE49-F238E27FC236}">
                <a16:creationId xmlns:a16="http://schemas.microsoft.com/office/drawing/2014/main" id="{8DAFDC5D-420B-D760-C78F-A624DA1765F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2461" y="5772613"/>
            <a:ext cx="1280379" cy="524402"/>
          </a:xfrm>
          <a:prstGeom prst="rect">
            <a:avLst/>
          </a:prstGeom>
        </p:spPr>
      </p:pic>
      <p:grpSp>
        <p:nvGrpSpPr>
          <p:cNvPr id="315" name="Группа 146">
            <a:extLst>
              <a:ext uri="{FF2B5EF4-FFF2-40B4-BE49-F238E27FC236}">
                <a16:creationId xmlns:a16="http://schemas.microsoft.com/office/drawing/2014/main" id="{8CDFB309-9396-7CD9-0FA9-56C5C006D6C9}"/>
              </a:ext>
            </a:extLst>
          </p:cNvPr>
          <p:cNvGrpSpPr/>
          <p:nvPr/>
        </p:nvGrpSpPr>
        <p:grpSpPr>
          <a:xfrm>
            <a:off x="7312145" y="4555210"/>
            <a:ext cx="948606" cy="1269436"/>
            <a:chOff x="6913650" y="4496243"/>
            <a:chExt cx="948606" cy="1269436"/>
          </a:xfrm>
        </p:grpSpPr>
        <p:grpSp>
          <p:nvGrpSpPr>
            <p:cNvPr id="316" name="Группа 90">
              <a:extLst>
                <a:ext uri="{FF2B5EF4-FFF2-40B4-BE49-F238E27FC236}">
                  <a16:creationId xmlns:a16="http://schemas.microsoft.com/office/drawing/2014/main" id="{17B2815E-E782-44F7-739C-DD970DFAD404}"/>
                </a:ext>
              </a:extLst>
            </p:cNvPr>
            <p:cNvGrpSpPr/>
            <p:nvPr/>
          </p:nvGrpSpPr>
          <p:grpSpPr>
            <a:xfrm>
              <a:off x="6913997" y="4496243"/>
              <a:ext cx="948259" cy="1262085"/>
              <a:chOff x="4597989" y="9299478"/>
              <a:chExt cx="980372" cy="1248542"/>
            </a:xfrm>
          </p:grpSpPr>
          <p:sp>
            <p:nvSpPr>
              <p:cNvPr id="320" name="Прямоугольник 93">
                <a:extLst>
                  <a:ext uri="{FF2B5EF4-FFF2-40B4-BE49-F238E27FC236}">
                    <a16:creationId xmlns:a16="http://schemas.microsoft.com/office/drawing/2014/main" id="{E17F6146-DD96-A72D-167F-2FA42689A1BC}"/>
                  </a:ext>
                </a:extLst>
              </p:cNvPr>
              <p:cNvSpPr/>
              <p:nvPr/>
            </p:nvSpPr>
            <p:spPr>
              <a:xfrm>
                <a:off x="4597989" y="9321908"/>
                <a:ext cx="974650" cy="122611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4F81B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700"/>
              </a:p>
            </p:txBody>
          </p:sp>
          <p:sp>
            <p:nvSpPr>
              <p:cNvPr id="321" name="TextBox 320">
                <a:extLst>
                  <a:ext uri="{FF2B5EF4-FFF2-40B4-BE49-F238E27FC236}">
                    <a16:creationId xmlns:a16="http://schemas.microsoft.com/office/drawing/2014/main" id="{69E2675F-8953-8855-841A-A7178F1402DF}"/>
                  </a:ext>
                </a:extLst>
              </p:cNvPr>
              <p:cNvSpPr txBox="1"/>
              <p:nvPr/>
            </p:nvSpPr>
            <p:spPr>
              <a:xfrm>
                <a:off x="4603711" y="9299478"/>
                <a:ext cx="974650" cy="2803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700" dirty="0">
                    <a:latin typeface="Agency FB" panose="00010606040000040003" pitchFamily="2" charset="0"/>
                    <a:cs typeface="Times New Roman" panose="02020603050405020304" pitchFamily="18" charset="0"/>
                  </a:rPr>
                  <a:t>Polytech</a:t>
                </a:r>
                <a:endParaRPr lang="ru-RU" sz="1700" dirty="0"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317" name="Прямоугольник 91">
              <a:extLst>
                <a:ext uri="{FF2B5EF4-FFF2-40B4-BE49-F238E27FC236}">
                  <a16:creationId xmlns:a16="http://schemas.microsoft.com/office/drawing/2014/main" id="{EC17D105-B19A-D89E-18C0-ADADD585DC8C}"/>
                </a:ext>
              </a:extLst>
            </p:cNvPr>
            <p:cNvSpPr/>
            <p:nvPr/>
          </p:nvSpPr>
          <p:spPr>
            <a:xfrm>
              <a:off x="6914350" y="4777039"/>
              <a:ext cx="941960" cy="988640"/>
            </a:xfrm>
            <a:prstGeom prst="rect">
              <a:avLst/>
            </a:prstGeom>
            <a:solidFill>
              <a:srgbClr val="4F81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700"/>
            </a:p>
          </p:txBody>
        </p:sp>
        <p:sp>
          <p:nvSpPr>
            <p:cNvPr id="318" name="Овал 92">
              <a:extLst>
                <a:ext uri="{FF2B5EF4-FFF2-40B4-BE49-F238E27FC236}">
                  <a16:creationId xmlns:a16="http://schemas.microsoft.com/office/drawing/2014/main" id="{0A173066-C7E8-C5C8-F1DC-279FAB00C802}"/>
                </a:ext>
              </a:extLst>
            </p:cNvPr>
            <p:cNvSpPr/>
            <p:nvPr/>
          </p:nvSpPr>
          <p:spPr>
            <a:xfrm>
              <a:off x="6923403" y="4813819"/>
              <a:ext cx="912181" cy="92654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700"/>
            </a:p>
          </p:txBody>
        </p:sp>
        <p:sp>
          <p:nvSpPr>
            <p:cNvPr id="319" name="Овал 89">
              <a:extLst>
                <a:ext uri="{FF2B5EF4-FFF2-40B4-BE49-F238E27FC236}">
                  <a16:creationId xmlns:a16="http://schemas.microsoft.com/office/drawing/2014/main" id="{A9A530A5-2007-E669-8A66-9C6ADE9F984E}"/>
                </a:ext>
              </a:extLst>
            </p:cNvPr>
            <p:cNvSpPr/>
            <p:nvPr/>
          </p:nvSpPr>
          <p:spPr>
            <a:xfrm>
              <a:off x="6913650" y="4808346"/>
              <a:ext cx="930502" cy="945155"/>
            </a:xfrm>
            <a:prstGeom prst="ellipse">
              <a:avLst/>
            </a:prstGeom>
            <a:blipFill>
              <a:blip r:embed="rId9"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700"/>
            </a:p>
          </p:txBody>
        </p:sp>
      </p:grpSp>
      <p:grpSp>
        <p:nvGrpSpPr>
          <p:cNvPr id="323" name="Группа 144">
            <a:extLst>
              <a:ext uri="{FF2B5EF4-FFF2-40B4-BE49-F238E27FC236}">
                <a16:creationId xmlns:a16="http://schemas.microsoft.com/office/drawing/2014/main" id="{A079DF25-E929-23E4-5092-13841BD25D2F}"/>
              </a:ext>
            </a:extLst>
          </p:cNvPr>
          <p:cNvGrpSpPr/>
          <p:nvPr/>
        </p:nvGrpSpPr>
        <p:grpSpPr>
          <a:xfrm>
            <a:off x="6315733" y="4557793"/>
            <a:ext cx="942266" cy="1265620"/>
            <a:chOff x="2627051" y="2893435"/>
            <a:chExt cx="942266" cy="1265620"/>
          </a:xfrm>
        </p:grpSpPr>
        <p:grpSp>
          <p:nvGrpSpPr>
            <p:cNvPr id="325" name="Группа 83">
              <a:extLst>
                <a:ext uri="{FF2B5EF4-FFF2-40B4-BE49-F238E27FC236}">
                  <a16:creationId xmlns:a16="http://schemas.microsoft.com/office/drawing/2014/main" id="{0C278B10-D05F-E294-0847-683C41B0CF0B}"/>
                </a:ext>
              </a:extLst>
            </p:cNvPr>
            <p:cNvGrpSpPr/>
            <p:nvPr/>
          </p:nvGrpSpPr>
          <p:grpSpPr>
            <a:xfrm>
              <a:off x="2627051" y="2893435"/>
              <a:ext cx="942266" cy="1259502"/>
              <a:chOff x="4597683" y="9299478"/>
              <a:chExt cx="974956" cy="1248542"/>
            </a:xfrm>
          </p:grpSpPr>
          <p:sp>
            <p:nvSpPr>
              <p:cNvPr id="330" name="Прямоугольник 86">
                <a:extLst>
                  <a:ext uri="{FF2B5EF4-FFF2-40B4-BE49-F238E27FC236}">
                    <a16:creationId xmlns:a16="http://schemas.microsoft.com/office/drawing/2014/main" id="{53C99BDA-A062-EF86-0DDB-6C7377A64F82}"/>
                  </a:ext>
                </a:extLst>
              </p:cNvPr>
              <p:cNvSpPr/>
              <p:nvPr/>
            </p:nvSpPr>
            <p:spPr>
              <a:xfrm>
                <a:off x="4597989" y="9321908"/>
                <a:ext cx="974650" cy="122611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4F81B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700"/>
              </a:p>
            </p:txBody>
          </p:sp>
          <p:sp>
            <p:nvSpPr>
              <p:cNvPr id="331" name="TextBox 330">
                <a:extLst>
                  <a:ext uri="{FF2B5EF4-FFF2-40B4-BE49-F238E27FC236}">
                    <a16:creationId xmlns:a16="http://schemas.microsoft.com/office/drawing/2014/main" id="{A4AFDFB2-AAD5-9C95-C0D5-439AE394CBDF}"/>
                  </a:ext>
                </a:extLst>
              </p:cNvPr>
              <p:cNvSpPr txBox="1"/>
              <p:nvPr/>
            </p:nvSpPr>
            <p:spPr>
              <a:xfrm>
                <a:off x="4597683" y="9299478"/>
                <a:ext cx="974650" cy="2803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700" dirty="0">
                    <a:latin typeface="Agency FB" panose="00010606040000040003" pitchFamily="2" charset="0"/>
                    <a:cs typeface="Times New Roman" panose="02020603050405020304" pitchFamily="18" charset="0"/>
                  </a:rPr>
                  <a:t>MSC</a:t>
                </a:r>
                <a:endParaRPr lang="ru-RU" sz="1700" dirty="0"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326" name="Группа 143">
              <a:extLst>
                <a:ext uri="{FF2B5EF4-FFF2-40B4-BE49-F238E27FC236}">
                  <a16:creationId xmlns:a16="http://schemas.microsoft.com/office/drawing/2014/main" id="{1DEC2E20-5053-DDD3-9A9F-65DBC76881EC}"/>
                </a:ext>
              </a:extLst>
            </p:cNvPr>
            <p:cNvGrpSpPr/>
            <p:nvPr/>
          </p:nvGrpSpPr>
          <p:grpSpPr>
            <a:xfrm>
              <a:off x="2627745" y="3174230"/>
              <a:ext cx="933897" cy="984825"/>
              <a:chOff x="2644244" y="3139651"/>
              <a:chExt cx="1110628" cy="1171193"/>
            </a:xfrm>
          </p:grpSpPr>
          <p:sp>
            <p:nvSpPr>
              <p:cNvPr id="327" name="Прямоугольник 84">
                <a:extLst>
                  <a:ext uri="{FF2B5EF4-FFF2-40B4-BE49-F238E27FC236}">
                    <a16:creationId xmlns:a16="http://schemas.microsoft.com/office/drawing/2014/main" id="{49A1388B-A1BB-6A4E-B10E-DED96E387D01}"/>
                  </a:ext>
                </a:extLst>
              </p:cNvPr>
              <p:cNvSpPr/>
              <p:nvPr/>
            </p:nvSpPr>
            <p:spPr>
              <a:xfrm>
                <a:off x="2644244" y="3139651"/>
                <a:ext cx="1110628" cy="1171193"/>
              </a:xfrm>
              <a:prstGeom prst="rect">
                <a:avLst/>
              </a:prstGeom>
              <a:solidFill>
                <a:srgbClr val="4F81B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700"/>
              </a:p>
            </p:txBody>
          </p:sp>
          <p:sp>
            <p:nvSpPr>
              <p:cNvPr id="328" name="Овал 85">
                <a:extLst>
                  <a:ext uri="{FF2B5EF4-FFF2-40B4-BE49-F238E27FC236}">
                    <a16:creationId xmlns:a16="http://schemas.microsoft.com/office/drawing/2014/main" id="{97E22EC9-81A8-7EEA-881B-CC8C51E91228}"/>
                  </a:ext>
                </a:extLst>
              </p:cNvPr>
              <p:cNvSpPr/>
              <p:nvPr/>
            </p:nvSpPr>
            <p:spPr>
              <a:xfrm>
                <a:off x="2664631" y="3176433"/>
                <a:ext cx="1075517" cy="109763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700"/>
              </a:p>
            </p:txBody>
          </p:sp>
          <p:pic>
            <p:nvPicPr>
              <p:cNvPr id="329" name="Рисунок 82">
                <a:extLst>
                  <a:ext uri="{FF2B5EF4-FFF2-40B4-BE49-F238E27FC236}">
                    <a16:creationId xmlns:a16="http://schemas.microsoft.com/office/drawing/2014/main" id="{A44FC310-F1E1-6B0F-CB83-16878E0602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742263" y="3274985"/>
                <a:ext cx="854518" cy="763922"/>
              </a:xfrm>
              <a:prstGeom prst="rect">
                <a:avLst/>
              </a:prstGeom>
            </p:spPr>
          </p:pic>
        </p:grpSp>
      </p:grpSp>
      <p:grpSp>
        <p:nvGrpSpPr>
          <p:cNvPr id="332" name="Группа 68">
            <a:extLst>
              <a:ext uri="{FF2B5EF4-FFF2-40B4-BE49-F238E27FC236}">
                <a16:creationId xmlns:a16="http://schemas.microsoft.com/office/drawing/2014/main" id="{554AF613-295C-E2F4-8DC9-FFE8C24E46E1}"/>
              </a:ext>
            </a:extLst>
          </p:cNvPr>
          <p:cNvGrpSpPr/>
          <p:nvPr/>
        </p:nvGrpSpPr>
        <p:grpSpPr>
          <a:xfrm>
            <a:off x="4131525" y="1588472"/>
            <a:ext cx="2369766" cy="748751"/>
            <a:chOff x="24928292" y="7418529"/>
            <a:chExt cx="2625574" cy="812861"/>
          </a:xfrm>
        </p:grpSpPr>
        <p:sp>
          <p:nvSpPr>
            <p:cNvPr id="333" name="Скругленный прямоугольник 71">
              <a:extLst>
                <a:ext uri="{FF2B5EF4-FFF2-40B4-BE49-F238E27FC236}">
                  <a16:creationId xmlns:a16="http://schemas.microsoft.com/office/drawing/2014/main" id="{653771BE-A510-B6B4-3481-54FAE12028A9}"/>
                </a:ext>
              </a:extLst>
            </p:cNvPr>
            <p:cNvSpPr/>
            <p:nvPr/>
          </p:nvSpPr>
          <p:spPr>
            <a:xfrm>
              <a:off x="24928292" y="7418529"/>
              <a:ext cx="2625574" cy="81286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/>
            </a:p>
          </p:txBody>
        </p:sp>
        <p:pic>
          <p:nvPicPr>
            <p:cNvPr id="334" name="Рисунок 80">
              <a:extLst>
                <a:ext uri="{FF2B5EF4-FFF2-40B4-BE49-F238E27FC236}">
                  <a16:creationId xmlns:a16="http://schemas.microsoft.com/office/drawing/2014/main" id="{A3C9CF0E-BECB-B7F4-C299-9240CC380CD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01953" y="7438695"/>
              <a:ext cx="2487203" cy="765356"/>
            </a:xfrm>
            <a:prstGeom prst="rect">
              <a:avLst/>
            </a:prstGeom>
          </p:spPr>
        </p:pic>
      </p:grpSp>
      <p:sp>
        <p:nvSpPr>
          <p:cNvPr id="335" name="Скругленный прямоугольник 77">
            <a:extLst>
              <a:ext uri="{FF2B5EF4-FFF2-40B4-BE49-F238E27FC236}">
                <a16:creationId xmlns:a16="http://schemas.microsoft.com/office/drawing/2014/main" id="{1346DF6D-C527-D396-7FF5-5609DAAADAFD}"/>
              </a:ext>
            </a:extLst>
          </p:cNvPr>
          <p:cNvSpPr/>
          <p:nvPr/>
        </p:nvSpPr>
        <p:spPr>
          <a:xfrm>
            <a:off x="3121548" y="853294"/>
            <a:ext cx="5292090" cy="3458310"/>
          </a:xfrm>
          <a:prstGeom prst="roundRect">
            <a:avLst>
              <a:gd name="adj" fmla="val 6656"/>
            </a:avLst>
          </a:prstGeom>
          <a:noFill/>
          <a:ln w="444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55A0"/>
              </a:solidFill>
            </a:endParaRPr>
          </a:p>
        </p:txBody>
      </p:sp>
      <p:sp>
        <p:nvSpPr>
          <p:cNvPr id="336" name="TextBox 335">
            <a:extLst>
              <a:ext uri="{FF2B5EF4-FFF2-40B4-BE49-F238E27FC236}">
                <a16:creationId xmlns:a16="http://schemas.microsoft.com/office/drawing/2014/main" id="{13C737EE-1C99-E58C-A9AD-714B080D368F}"/>
              </a:ext>
            </a:extLst>
          </p:cNvPr>
          <p:cNvSpPr txBox="1"/>
          <p:nvPr/>
        </p:nvSpPr>
        <p:spPr>
          <a:xfrm>
            <a:off x="2870776" y="863132"/>
            <a:ext cx="36688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4F81BD"/>
                </a:solidFill>
                <a:latin typeface="Agency FB" panose="00010606040000040003" pitchFamily="2" charset="0"/>
              </a:rPr>
              <a:t>MLIT MICC basic facility</a:t>
            </a:r>
            <a:endParaRPr lang="ru-RU" sz="2800" b="1" dirty="0">
              <a:solidFill>
                <a:srgbClr val="4F81BD"/>
              </a:solidFill>
            </a:endParaRPr>
          </a:p>
        </p:txBody>
      </p:sp>
      <p:grpSp>
        <p:nvGrpSpPr>
          <p:cNvPr id="337" name="Группа 129">
            <a:extLst>
              <a:ext uri="{FF2B5EF4-FFF2-40B4-BE49-F238E27FC236}">
                <a16:creationId xmlns:a16="http://schemas.microsoft.com/office/drawing/2014/main" id="{1484804C-C5F3-6A32-1DC3-31DBDF9E1101}"/>
              </a:ext>
            </a:extLst>
          </p:cNvPr>
          <p:cNvGrpSpPr/>
          <p:nvPr/>
        </p:nvGrpSpPr>
        <p:grpSpPr>
          <a:xfrm>
            <a:off x="6316239" y="2932130"/>
            <a:ext cx="1950812" cy="1338989"/>
            <a:chOff x="5911447" y="2800926"/>
            <a:chExt cx="1950812" cy="1338989"/>
          </a:xfrm>
        </p:grpSpPr>
        <p:grpSp>
          <p:nvGrpSpPr>
            <p:cNvPr id="338" name="Группа 69">
              <a:extLst>
                <a:ext uri="{FF2B5EF4-FFF2-40B4-BE49-F238E27FC236}">
                  <a16:creationId xmlns:a16="http://schemas.microsoft.com/office/drawing/2014/main" id="{31FEA141-BC50-98DA-C793-012FB75AE44C}"/>
                </a:ext>
              </a:extLst>
            </p:cNvPr>
            <p:cNvGrpSpPr/>
            <p:nvPr/>
          </p:nvGrpSpPr>
          <p:grpSpPr>
            <a:xfrm>
              <a:off x="6897859" y="3082407"/>
              <a:ext cx="886770" cy="1057508"/>
              <a:chOff x="29240632" y="9729817"/>
              <a:chExt cx="982494" cy="1148055"/>
            </a:xfrm>
          </p:grpSpPr>
          <p:pic>
            <p:nvPicPr>
              <p:cNvPr id="346" name="Рисунок 76">
                <a:extLst>
                  <a:ext uri="{FF2B5EF4-FFF2-40B4-BE49-F238E27FC236}">
                    <a16:creationId xmlns:a16="http://schemas.microsoft.com/office/drawing/2014/main" id="{D6EE3297-D251-8272-1FAD-BE49C21BA5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367886" y="9729817"/>
                <a:ext cx="501777" cy="501776"/>
              </a:xfrm>
              <a:prstGeom prst="rect">
                <a:avLst/>
              </a:prstGeom>
            </p:spPr>
          </p:pic>
          <p:sp>
            <p:nvSpPr>
              <p:cNvPr id="347" name="TextBox 346">
                <a:extLst>
                  <a:ext uri="{FF2B5EF4-FFF2-40B4-BE49-F238E27FC236}">
                    <a16:creationId xmlns:a16="http://schemas.microsoft.com/office/drawing/2014/main" id="{5D528770-2E6C-9C63-E538-AC5FC8D8C512}"/>
                  </a:ext>
                </a:extLst>
              </p:cNvPr>
              <p:cNvSpPr txBox="1"/>
              <p:nvPr/>
            </p:nvSpPr>
            <p:spPr>
              <a:xfrm>
                <a:off x="29240632" y="10126082"/>
                <a:ext cx="982494" cy="7517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/>
                  <a:t>Lustre</a:t>
                </a:r>
              </a:p>
              <a:p>
                <a:pPr algn="ctr"/>
                <a:r>
                  <a:rPr lang="en-US" sz="1100" dirty="0"/>
                  <a:t>Ultra-fast storage</a:t>
                </a:r>
                <a:endParaRPr lang="ru-RU" sz="1100" dirty="0"/>
              </a:p>
            </p:txBody>
          </p:sp>
          <p:pic>
            <p:nvPicPr>
              <p:cNvPr id="348" name="Рисунок 78">
                <a:extLst>
                  <a:ext uri="{FF2B5EF4-FFF2-40B4-BE49-F238E27FC236}">
                    <a16:creationId xmlns:a16="http://schemas.microsoft.com/office/drawing/2014/main" id="{F324A8A9-C20F-A102-5DB4-40E86CA93C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794311" y="9851380"/>
                <a:ext cx="392754" cy="392752"/>
              </a:xfrm>
              <a:prstGeom prst="rect">
                <a:avLst/>
              </a:prstGeom>
            </p:spPr>
          </p:pic>
        </p:grpSp>
        <p:grpSp>
          <p:nvGrpSpPr>
            <p:cNvPr id="339" name="Группа 128">
              <a:extLst>
                <a:ext uri="{FF2B5EF4-FFF2-40B4-BE49-F238E27FC236}">
                  <a16:creationId xmlns:a16="http://schemas.microsoft.com/office/drawing/2014/main" id="{4B43C1B0-960D-0A32-164D-630A971E3DF7}"/>
                </a:ext>
              </a:extLst>
            </p:cNvPr>
            <p:cNvGrpSpPr/>
            <p:nvPr/>
          </p:nvGrpSpPr>
          <p:grpSpPr>
            <a:xfrm>
              <a:off x="5911447" y="2800926"/>
              <a:ext cx="1950812" cy="1277192"/>
              <a:chOff x="5911447" y="2800926"/>
              <a:chExt cx="1950812" cy="1277192"/>
            </a:xfrm>
          </p:grpSpPr>
          <p:grpSp>
            <p:nvGrpSpPr>
              <p:cNvPr id="340" name="Группа 6">
                <a:extLst>
                  <a:ext uri="{FF2B5EF4-FFF2-40B4-BE49-F238E27FC236}">
                    <a16:creationId xmlns:a16="http://schemas.microsoft.com/office/drawing/2014/main" id="{B00B48A4-7439-9843-0DC9-0C603D1EC5A2}"/>
                  </a:ext>
                </a:extLst>
              </p:cNvPr>
              <p:cNvGrpSpPr/>
              <p:nvPr/>
            </p:nvGrpSpPr>
            <p:grpSpPr>
              <a:xfrm>
                <a:off x="5916424" y="2800926"/>
                <a:ext cx="1945835" cy="1277192"/>
                <a:chOff x="6645272" y="9284375"/>
                <a:chExt cx="1707601" cy="1098239"/>
              </a:xfrm>
            </p:grpSpPr>
            <p:pic>
              <p:nvPicPr>
                <p:cNvPr id="342" name="Picture 3">
                  <a:extLst>
                    <a:ext uri="{FF2B5EF4-FFF2-40B4-BE49-F238E27FC236}">
                      <a16:creationId xmlns:a16="http://schemas.microsoft.com/office/drawing/2014/main" id="{777B715F-2DDB-5399-7C1E-4009055C431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5669" t="7796" r="352" b="14163"/>
                <a:stretch/>
              </p:blipFill>
              <p:spPr bwMode="auto">
                <a:xfrm>
                  <a:off x="6645272" y="9535096"/>
                  <a:ext cx="822436" cy="84751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grpSp>
              <p:nvGrpSpPr>
                <p:cNvPr id="343" name="Группа 116">
                  <a:extLst>
                    <a:ext uri="{FF2B5EF4-FFF2-40B4-BE49-F238E27FC236}">
                      <a16:creationId xmlns:a16="http://schemas.microsoft.com/office/drawing/2014/main" id="{233C10E6-F88C-A2CB-4C28-0CD272130429}"/>
                    </a:ext>
                  </a:extLst>
                </p:cNvPr>
                <p:cNvGrpSpPr/>
                <p:nvPr/>
              </p:nvGrpSpPr>
              <p:grpSpPr>
                <a:xfrm>
                  <a:off x="6645608" y="9284375"/>
                  <a:ext cx="1707265" cy="1098239"/>
                  <a:chOff x="4597989" y="9284375"/>
                  <a:chExt cx="1707265" cy="1098239"/>
                </a:xfrm>
              </p:grpSpPr>
              <p:sp>
                <p:nvSpPr>
                  <p:cNvPr id="344" name="Прямоугольник 117">
                    <a:extLst>
                      <a:ext uri="{FF2B5EF4-FFF2-40B4-BE49-F238E27FC236}">
                        <a16:creationId xmlns:a16="http://schemas.microsoft.com/office/drawing/2014/main" id="{12904733-6C61-AB8F-02F7-6A907E8539F8}"/>
                      </a:ext>
                    </a:extLst>
                  </p:cNvPr>
                  <p:cNvSpPr/>
                  <p:nvPr/>
                </p:nvSpPr>
                <p:spPr>
                  <a:xfrm>
                    <a:off x="4597989" y="9321909"/>
                    <a:ext cx="1707265" cy="1060705"/>
                  </a:xfrm>
                  <a:prstGeom prst="rect">
                    <a:avLst/>
                  </a:prstGeom>
                  <a:noFill/>
                  <a:ln>
                    <a:solidFill>
                      <a:srgbClr val="4F81BD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sz="1700"/>
                  </a:p>
                </p:txBody>
              </p:sp>
              <p:sp>
                <p:nvSpPr>
                  <p:cNvPr id="345" name="TextBox 344">
                    <a:extLst>
                      <a:ext uri="{FF2B5EF4-FFF2-40B4-BE49-F238E27FC236}">
                        <a16:creationId xmlns:a16="http://schemas.microsoft.com/office/drawing/2014/main" id="{E1E3EC33-7E89-94AB-F8C8-044B27C1D4A8}"/>
                      </a:ext>
                    </a:extLst>
                  </p:cNvPr>
                  <p:cNvSpPr txBox="1"/>
                  <p:nvPr/>
                </p:nvSpPr>
                <p:spPr>
                  <a:xfrm>
                    <a:off x="5099571" y="9284375"/>
                    <a:ext cx="974650" cy="28034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700" dirty="0">
                        <a:latin typeface="Agency FB" panose="00010606040000040003" pitchFamily="2" charset="0"/>
                        <a:cs typeface="Times New Roman" panose="02020603050405020304" pitchFamily="18" charset="0"/>
                      </a:rPr>
                      <a:t>Govorun</a:t>
                    </a:r>
                    <a:endParaRPr lang="ru-RU" sz="1700" dirty="0">
                      <a:cs typeface="Times New Roman" panose="02020603050405020304" pitchFamily="18" charset="0"/>
                    </a:endParaRPr>
                  </a:p>
                </p:txBody>
              </p:sp>
            </p:grpSp>
          </p:grpSp>
          <p:cxnSp>
            <p:nvCxnSpPr>
              <p:cNvPr id="341" name="Прямая соединительная линия 72">
                <a:extLst>
                  <a:ext uri="{FF2B5EF4-FFF2-40B4-BE49-F238E27FC236}">
                    <a16:creationId xmlns:a16="http://schemas.microsoft.com/office/drawing/2014/main" id="{A8E515D6-DE23-D719-8B0F-DEEFCB46049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11447" y="3087650"/>
                <a:ext cx="1950812" cy="0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49" name="Группа 138">
            <a:extLst>
              <a:ext uri="{FF2B5EF4-FFF2-40B4-BE49-F238E27FC236}">
                <a16:creationId xmlns:a16="http://schemas.microsoft.com/office/drawing/2014/main" id="{2235D682-6607-CB60-1449-9B527DDEE4AA}"/>
              </a:ext>
            </a:extLst>
          </p:cNvPr>
          <p:cNvGrpSpPr/>
          <p:nvPr/>
        </p:nvGrpSpPr>
        <p:grpSpPr>
          <a:xfrm>
            <a:off x="7197548" y="2330317"/>
            <a:ext cx="1119639" cy="584923"/>
            <a:chOff x="7545742" y="2290823"/>
            <a:chExt cx="1119639" cy="584923"/>
          </a:xfrm>
        </p:grpSpPr>
        <p:pic>
          <p:nvPicPr>
            <p:cNvPr id="350" name="Рисунок 135">
              <a:extLst>
                <a:ext uri="{FF2B5EF4-FFF2-40B4-BE49-F238E27FC236}">
                  <a16:creationId xmlns:a16="http://schemas.microsoft.com/office/drawing/2014/main" id="{9838E7BF-81F5-BA1A-FFEC-CF6E41DF5A1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91682" y="2498531"/>
              <a:ext cx="369615" cy="377215"/>
            </a:xfrm>
            <a:prstGeom prst="rect">
              <a:avLst/>
            </a:prstGeom>
          </p:spPr>
        </p:pic>
        <p:grpSp>
          <p:nvGrpSpPr>
            <p:cNvPr id="351" name="Группа 137">
              <a:extLst>
                <a:ext uri="{FF2B5EF4-FFF2-40B4-BE49-F238E27FC236}">
                  <a16:creationId xmlns:a16="http://schemas.microsoft.com/office/drawing/2014/main" id="{87BDCCDD-5C8A-4288-6C38-681DB27CA79C}"/>
                </a:ext>
              </a:extLst>
            </p:cNvPr>
            <p:cNvGrpSpPr/>
            <p:nvPr/>
          </p:nvGrpSpPr>
          <p:grpSpPr>
            <a:xfrm>
              <a:off x="7545742" y="2290823"/>
              <a:ext cx="1119639" cy="531170"/>
              <a:chOff x="7545742" y="2290823"/>
              <a:chExt cx="1119639" cy="531170"/>
            </a:xfrm>
          </p:grpSpPr>
          <p:pic>
            <p:nvPicPr>
              <p:cNvPr id="128" name="Рисунок 134">
                <a:extLst>
                  <a:ext uri="{FF2B5EF4-FFF2-40B4-BE49-F238E27FC236}">
                    <a16:creationId xmlns:a16="http://schemas.microsoft.com/office/drawing/2014/main" id="{3F8C3F94-518F-5C34-5878-6F70116C212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/>
              <a:srcRect r="68166"/>
              <a:stretch/>
            </p:blipFill>
            <p:spPr>
              <a:xfrm>
                <a:off x="7545742" y="2346292"/>
                <a:ext cx="481667" cy="475701"/>
              </a:xfrm>
              <a:prstGeom prst="rect">
                <a:avLst/>
              </a:prstGeom>
            </p:spPr>
          </p:pic>
          <p:sp>
            <p:nvSpPr>
              <p:cNvPr id="129" name="TextBox 128">
                <a:extLst>
                  <a:ext uri="{FF2B5EF4-FFF2-40B4-BE49-F238E27FC236}">
                    <a16:creationId xmlns:a16="http://schemas.microsoft.com/office/drawing/2014/main" id="{BF4AA93C-932D-931D-C46C-A7D4503276D8}"/>
                  </a:ext>
                </a:extLst>
              </p:cNvPr>
              <p:cNvSpPr txBox="1"/>
              <p:nvPr/>
            </p:nvSpPr>
            <p:spPr>
              <a:xfrm>
                <a:off x="7844740" y="2290823"/>
                <a:ext cx="82064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latin typeface="Agency FB" panose="00010606040000040003" pitchFamily="2" charset="0"/>
                  </a:rPr>
                  <a:t>MLIT CTA</a:t>
                </a:r>
                <a:endParaRPr lang="ru-RU" sz="1600" dirty="0"/>
              </a:p>
            </p:txBody>
          </p:sp>
        </p:grpSp>
      </p:grpSp>
      <p:grpSp>
        <p:nvGrpSpPr>
          <p:cNvPr id="130" name="Группа 160">
            <a:extLst>
              <a:ext uri="{FF2B5EF4-FFF2-40B4-BE49-F238E27FC236}">
                <a16:creationId xmlns:a16="http://schemas.microsoft.com/office/drawing/2014/main" id="{377D2F85-2AA8-F2AB-F6AA-62A719C83467}"/>
              </a:ext>
            </a:extLst>
          </p:cNvPr>
          <p:cNvGrpSpPr/>
          <p:nvPr/>
        </p:nvGrpSpPr>
        <p:grpSpPr>
          <a:xfrm>
            <a:off x="783353" y="1381255"/>
            <a:ext cx="925714" cy="1263139"/>
            <a:chOff x="1496352" y="2886747"/>
            <a:chExt cx="925714" cy="1263139"/>
          </a:xfrm>
        </p:grpSpPr>
        <p:grpSp>
          <p:nvGrpSpPr>
            <p:cNvPr id="131" name="Группа 150">
              <a:extLst>
                <a:ext uri="{FF2B5EF4-FFF2-40B4-BE49-F238E27FC236}">
                  <a16:creationId xmlns:a16="http://schemas.microsoft.com/office/drawing/2014/main" id="{618F4219-7D17-6B00-C316-E77295BF6CE7}"/>
                </a:ext>
              </a:extLst>
            </p:cNvPr>
            <p:cNvGrpSpPr/>
            <p:nvPr/>
          </p:nvGrpSpPr>
          <p:grpSpPr>
            <a:xfrm>
              <a:off x="1496352" y="2886747"/>
              <a:ext cx="925714" cy="1263139"/>
              <a:chOff x="4588708" y="9295641"/>
              <a:chExt cx="983931" cy="1252379"/>
            </a:xfrm>
          </p:grpSpPr>
          <p:sp>
            <p:nvSpPr>
              <p:cNvPr id="135" name="Прямоугольник 151">
                <a:extLst>
                  <a:ext uri="{FF2B5EF4-FFF2-40B4-BE49-F238E27FC236}">
                    <a16:creationId xmlns:a16="http://schemas.microsoft.com/office/drawing/2014/main" id="{DD54AAD7-4986-BC49-AFFC-BA52D513FA4C}"/>
                  </a:ext>
                </a:extLst>
              </p:cNvPr>
              <p:cNvSpPr/>
              <p:nvPr/>
            </p:nvSpPr>
            <p:spPr>
              <a:xfrm>
                <a:off x="4597989" y="9321908"/>
                <a:ext cx="974650" cy="1226112"/>
              </a:xfrm>
              <a:prstGeom prst="rect">
                <a:avLst/>
              </a:prstGeom>
              <a:noFill/>
              <a:ln>
                <a:solidFill>
                  <a:srgbClr val="4F81B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700"/>
              </a:p>
            </p:txBody>
          </p:sp>
          <p:sp>
            <p:nvSpPr>
              <p:cNvPr id="136" name="TextBox 135">
                <a:extLst>
                  <a:ext uri="{FF2B5EF4-FFF2-40B4-BE49-F238E27FC236}">
                    <a16:creationId xmlns:a16="http://schemas.microsoft.com/office/drawing/2014/main" id="{7111F6A1-2E7B-BF46-4608-921C1AF316D1}"/>
                  </a:ext>
                </a:extLst>
              </p:cNvPr>
              <p:cNvSpPr txBox="1"/>
              <p:nvPr/>
            </p:nvSpPr>
            <p:spPr>
              <a:xfrm>
                <a:off x="4588708" y="9295641"/>
                <a:ext cx="975065" cy="3051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latin typeface="Agency FB" panose="00010606040000040003" pitchFamily="2" charset="0"/>
                    <a:cs typeface="Times New Roman" panose="02020603050405020304" pitchFamily="18" charset="0"/>
                  </a:rPr>
                  <a:t>DDC cluster</a:t>
                </a:r>
                <a:endParaRPr lang="ru-RU" sz="1400" dirty="0"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32" name="Прямоугольник 153">
              <a:extLst>
                <a:ext uri="{FF2B5EF4-FFF2-40B4-BE49-F238E27FC236}">
                  <a16:creationId xmlns:a16="http://schemas.microsoft.com/office/drawing/2014/main" id="{134201D2-AA4D-B369-ABBA-D5C76A291782}"/>
                </a:ext>
              </a:extLst>
            </p:cNvPr>
            <p:cNvSpPr/>
            <p:nvPr/>
          </p:nvSpPr>
          <p:spPr>
            <a:xfrm>
              <a:off x="1505432" y="3174573"/>
              <a:ext cx="916633" cy="975312"/>
            </a:xfrm>
            <a:prstGeom prst="rect">
              <a:avLst/>
            </a:prstGeom>
            <a:solidFill>
              <a:srgbClr val="4F81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700"/>
            </a:p>
          </p:txBody>
        </p:sp>
        <p:sp>
          <p:nvSpPr>
            <p:cNvPr id="133" name="Овал 154">
              <a:extLst>
                <a:ext uri="{FF2B5EF4-FFF2-40B4-BE49-F238E27FC236}">
                  <a16:creationId xmlns:a16="http://schemas.microsoft.com/office/drawing/2014/main" id="{AC7494BD-B973-2919-2FD7-F0022BE7DF7D}"/>
                </a:ext>
              </a:extLst>
            </p:cNvPr>
            <p:cNvSpPr/>
            <p:nvPr/>
          </p:nvSpPr>
          <p:spPr>
            <a:xfrm>
              <a:off x="1514485" y="3211355"/>
              <a:ext cx="887656" cy="90590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700"/>
            </a:p>
          </p:txBody>
        </p:sp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id="{41C1DC32-6103-CD13-39E4-2BBBB47BFCBB}"/>
                </a:ext>
              </a:extLst>
            </p:cNvPr>
            <p:cNvSpPr txBox="1"/>
            <p:nvPr/>
          </p:nvSpPr>
          <p:spPr>
            <a:xfrm>
              <a:off x="1499683" y="3265456"/>
              <a:ext cx="917373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Agency FB" panose="00010606040000040003" pitchFamily="2" charset="0"/>
                  <a:cs typeface="Times New Roman" panose="02020603050405020304" pitchFamily="18" charset="0"/>
                </a:rPr>
                <a:t>DAQ computing</a:t>
              </a:r>
            </a:p>
            <a:p>
              <a:pPr algn="ctr"/>
              <a:r>
                <a:rPr lang="en-US" sz="1400" dirty="0">
                  <a:latin typeface="Agency FB" panose="00010606040000040003" pitchFamily="2" charset="0"/>
                  <a:cs typeface="Times New Roman" panose="02020603050405020304" pitchFamily="18" charset="0"/>
                </a:rPr>
                <a:t>farm</a:t>
              </a:r>
              <a:endParaRPr lang="ru-RU" sz="1400" dirty="0">
                <a:cs typeface="Times New Roman" panose="02020603050405020304" pitchFamily="18" charset="0"/>
              </a:endParaRPr>
            </a:p>
          </p:txBody>
        </p:sp>
      </p:grpSp>
      <p:sp>
        <p:nvSpPr>
          <p:cNvPr id="137" name="Скругленный прямоугольник 77">
            <a:extLst>
              <a:ext uri="{FF2B5EF4-FFF2-40B4-BE49-F238E27FC236}">
                <a16:creationId xmlns:a16="http://schemas.microsoft.com/office/drawing/2014/main" id="{F6B38E0E-B9E3-C6BB-A158-9D756F959528}"/>
              </a:ext>
            </a:extLst>
          </p:cNvPr>
          <p:cNvSpPr/>
          <p:nvPr/>
        </p:nvSpPr>
        <p:spPr>
          <a:xfrm>
            <a:off x="707912" y="864320"/>
            <a:ext cx="2078571" cy="1847798"/>
          </a:xfrm>
          <a:prstGeom prst="roundRect">
            <a:avLst>
              <a:gd name="adj" fmla="val 6656"/>
            </a:avLst>
          </a:prstGeom>
          <a:noFill/>
          <a:ln w="444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55A0"/>
              </a:solidFill>
            </a:endParaRP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4506050B-91AD-6EF0-35A3-2076F4D97C00}"/>
              </a:ext>
            </a:extLst>
          </p:cNvPr>
          <p:cNvSpPr txBox="1"/>
          <p:nvPr/>
        </p:nvSpPr>
        <p:spPr>
          <a:xfrm>
            <a:off x="759810" y="882780"/>
            <a:ext cx="1976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4F81BD"/>
                </a:solidFill>
                <a:latin typeface="Agency FB" panose="00010606040000040003" pitchFamily="2" charset="0"/>
              </a:rPr>
              <a:t>LHEP resources</a:t>
            </a:r>
            <a:endParaRPr lang="ru-RU" sz="2400" b="1" dirty="0">
              <a:solidFill>
                <a:srgbClr val="4F81BD"/>
              </a:solidFill>
            </a:endParaRPr>
          </a:p>
        </p:txBody>
      </p:sp>
      <p:grpSp>
        <p:nvGrpSpPr>
          <p:cNvPr id="139" name="Группа 175">
            <a:extLst>
              <a:ext uri="{FF2B5EF4-FFF2-40B4-BE49-F238E27FC236}">
                <a16:creationId xmlns:a16="http://schemas.microsoft.com/office/drawing/2014/main" id="{CBF5AC3F-E330-4422-F940-285FACEAE37F}"/>
              </a:ext>
            </a:extLst>
          </p:cNvPr>
          <p:cNvGrpSpPr/>
          <p:nvPr/>
        </p:nvGrpSpPr>
        <p:grpSpPr>
          <a:xfrm>
            <a:off x="1778109" y="3485384"/>
            <a:ext cx="933426" cy="1260019"/>
            <a:chOff x="2361326" y="2899037"/>
            <a:chExt cx="933426" cy="1260019"/>
          </a:xfrm>
        </p:grpSpPr>
        <p:grpSp>
          <p:nvGrpSpPr>
            <p:cNvPr id="140" name="Группа 170">
              <a:extLst>
                <a:ext uri="{FF2B5EF4-FFF2-40B4-BE49-F238E27FC236}">
                  <a16:creationId xmlns:a16="http://schemas.microsoft.com/office/drawing/2014/main" id="{2ED23A3A-16D2-A24B-D115-34A1FD613AE7}"/>
                </a:ext>
              </a:extLst>
            </p:cNvPr>
            <p:cNvGrpSpPr/>
            <p:nvPr/>
          </p:nvGrpSpPr>
          <p:grpSpPr>
            <a:xfrm>
              <a:off x="2361326" y="2899037"/>
              <a:ext cx="933426" cy="1260019"/>
              <a:chOff x="4597989" y="9303549"/>
              <a:chExt cx="974650" cy="1244471"/>
            </a:xfrm>
          </p:grpSpPr>
          <p:sp>
            <p:nvSpPr>
              <p:cNvPr id="144" name="Прямоугольник 173">
                <a:extLst>
                  <a:ext uri="{FF2B5EF4-FFF2-40B4-BE49-F238E27FC236}">
                    <a16:creationId xmlns:a16="http://schemas.microsoft.com/office/drawing/2014/main" id="{A64D77A7-C976-2F2C-08A5-4610746234F0}"/>
                  </a:ext>
                </a:extLst>
              </p:cNvPr>
              <p:cNvSpPr/>
              <p:nvPr/>
            </p:nvSpPr>
            <p:spPr>
              <a:xfrm>
                <a:off x="4597989" y="9321908"/>
                <a:ext cx="974650" cy="1226112"/>
              </a:xfrm>
              <a:prstGeom prst="rect">
                <a:avLst/>
              </a:prstGeom>
              <a:noFill/>
              <a:ln>
                <a:solidFill>
                  <a:srgbClr val="4F81B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700"/>
              </a:p>
            </p:txBody>
          </p:sp>
          <p:sp>
            <p:nvSpPr>
              <p:cNvPr id="145" name="TextBox 144">
                <a:extLst>
                  <a:ext uri="{FF2B5EF4-FFF2-40B4-BE49-F238E27FC236}">
                    <a16:creationId xmlns:a16="http://schemas.microsoft.com/office/drawing/2014/main" id="{97F88B60-B533-2D26-087D-3671C2B504D5}"/>
                  </a:ext>
                </a:extLst>
              </p:cNvPr>
              <p:cNvSpPr txBox="1"/>
              <p:nvPr/>
            </p:nvSpPr>
            <p:spPr>
              <a:xfrm>
                <a:off x="4935331" y="9303549"/>
                <a:ext cx="628440" cy="3495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700" dirty="0">
                    <a:latin typeface="Agency FB" panose="00010606040000040003" pitchFamily="2" charset="0"/>
                    <a:cs typeface="Times New Roman" panose="02020603050405020304" pitchFamily="18" charset="0"/>
                  </a:rPr>
                  <a:t>MEPHI</a:t>
                </a:r>
                <a:endParaRPr lang="ru-RU" sz="1700" dirty="0"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41" name="Прямоугольник 171">
              <a:extLst>
                <a:ext uri="{FF2B5EF4-FFF2-40B4-BE49-F238E27FC236}">
                  <a16:creationId xmlns:a16="http://schemas.microsoft.com/office/drawing/2014/main" id="{AE869B18-1554-F6EC-FD78-7C5F2092993F}"/>
                </a:ext>
              </a:extLst>
            </p:cNvPr>
            <p:cNvSpPr/>
            <p:nvPr/>
          </p:nvSpPr>
          <p:spPr>
            <a:xfrm>
              <a:off x="2361675" y="3175096"/>
              <a:ext cx="933077" cy="983960"/>
            </a:xfrm>
            <a:prstGeom prst="rect">
              <a:avLst/>
            </a:prstGeom>
            <a:solidFill>
              <a:srgbClr val="4F81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700"/>
            </a:p>
          </p:txBody>
        </p:sp>
        <p:sp>
          <p:nvSpPr>
            <p:cNvPr id="142" name="Овал 172">
              <a:extLst>
                <a:ext uri="{FF2B5EF4-FFF2-40B4-BE49-F238E27FC236}">
                  <a16:creationId xmlns:a16="http://schemas.microsoft.com/office/drawing/2014/main" id="{6B6AB5A8-2D8E-8C28-99FA-E7C140CF31B2}"/>
                </a:ext>
              </a:extLst>
            </p:cNvPr>
            <p:cNvSpPr/>
            <p:nvPr/>
          </p:nvSpPr>
          <p:spPr>
            <a:xfrm>
              <a:off x="2370728" y="3211876"/>
              <a:ext cx="903580" cy="92215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700"/>
            </a:p>
          </p:txBody>
        </p:sp>
        <p:sp>
          <p:nvSpPr>
            <p:cNvPr id="143" name="Овал 169">
              <a:extLst>
                <a:ext uri="{FF2B5EF4-FFF2-40B4-BE49-F238E27FC236}">
                  <a16:creationId xmlns:a16="http://schemas.microsoft.com/office/drawing/2014/main" id="{76B4882F-1EB2-48A5-2A7D-C3CD455CFF67}"/>
                </a:ext>
              </a:extLst>
            </p:cNvPr>
            <p:cNvSpPr/>
            <p:nvPr/>
          </p:nvSpPr>
          <p:spPr>
            <a:xfrm>
              <a:off x="2400258" y="3256927"/>
              <a:ext cx="857262" cy="857262"/>
            </a:xfrm>
            <a:prstGeom prst="ellipse">
              <a:avLst/>
            </a:prstGeom>
            <a:blipFill>
              <a:blip r:embed="rId15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cxnSp>
        <p:nvCxnSpPr>
          <p:cNvPr id="146" name="Прямая со стрелкой 186">
            <a:extLst>
              <a:ext uri="{FF2B5EF4-FFF2-40B4-BE49-F238E27FC236}">
                <a16:creationId xmlns:a16="http://schemas.microsoft.com/office/drawing/2014/main" id="{7C1D8FAE-69C3-FE76-FCBF-1E99D81BDB4D}"/>
              </a:ext>
            </a:extLst>
          </p:cNvPr>
          <p:cNvCxnSpPr>
            <a:cxnSpLocks/>
          </p:cNvCxnSpPr>
          <p:nvPr/>
        </p:nvCxnSpPr>
        <p:spPr>
          <a:xfrm>
            <a:off x="6442885" y="2388256"/>
            <a:ext cx="335418" cy="500224"/>
          </a:xfrm>
          <a:prstGeom prst="straightConnector1">
            <a:avLst/>
          </a:prstGeom>
          <a:ln w="57150">
            <a:solidFill>
              <a:srgbClr val="0055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7" name="Группа 192">
            <a:extLst>
              <a:ext uri="{FF2B5EF4-FFF2-40B4-BE49-F238E27FC236}">
                <a16:creationId xmlns:a16="http://schemas.microsoft.com/office/drawing/2014/main" id="{0D37765C-4D1F-D47F-D219-4D717FE56E9F}"/>
              </a:ext>
            </a:extLst>
          </p:cNvPr>
          <p:cNvGrpSpPr/>
          <p:nvPr/>
        </p:nvGrpSpPr>
        <p:grpSpPr>
          <a:xfrm>
            <a:off x="1778109" y="4828080"/>
            <a:ext cx="933426" cy="1260019"/>
            <a:chOff x="4597989" y="9303549"/>
            <a:chExt cx="974650" cy="1244471"/>
          </a:xfrm>
        </p:grpSpPr>
        <p:sp>
          <p:nvSpPr>
            <p:cNvPr id="148" name="Прямоугольник 196">
              <a:extLst>
                <a:ext uri="{FF2B5EF4-FFF2-40B4-BE49-F238E27FC236}">
                  <a16:creationId xmlns:a16="http://schemas.microsoft.com/office/drawing/2014/main" id="{CD42314A-ED4D-30E0-59C9-ED668E6CA3C0}"/>
                </a:ext>
              </a:extLst>
            </p:cNvPr>
            <p:cNvSpPr/>
            <p:nvPr/>
          </p:nvSpPr>
          <p:spPr>
            <a:xfrm>
              <a:off x="4597989" y="9321908"/>
              <a:ext cx="974650" cy="1226112"/>
            </a:xfrm>
            <a:prstGeom prst="rect">
              <a:avLst/>
            </a:prstGeom>
            <a:noFill/>
            <a:ln>
              <a:solidFill>
                <a:srgbClr val="4F81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700"/>
            </a:p>
          </p:txBody>
        </p:sp>
        <p:sp>
          <p:nvSpPr>
            <p:cNvPr id="149" name="TextBox 148">
              <a:extLst>
                <a:ext uri="{FF2B5EF4-FFF2-40B4-BE49-F238E27FC236}">
                  <a16:creationId xmlns:a16="http://schemas.microsoft.com/office/drawing/2014/main" id="{DFDE6875-B150-574C-B0E5-85A3311656AF}"/>
                </a:ext>
              </a:extLst>
            </p:cNvPr>
            <p:cNvSpPr txBox="1"/>
            <p:nvPr/>
          </p:nvSpPr>
          <p:spPr>
            <a:xfrm>
              <a:off x="5035366" y="9303549"/>
              <a:ext cx="528405" cy="3495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700" dirty="0">
                  <a:latin typeface="Agency FB" panose="00010606040000040003" pitchFamily="2" charset="0"/>
                  <a:cs typeface="Times New Roman" panose="02020603050405020304" pitchFamily="18" charset="0"/>
                </a:rPr>
                <a:t>IMDT</a:t>
              </a:r>
              <a:endParaRPr lang="ru-RU" sz="1700" dirty="0">
                <a:cs typeface="Times New Roman" panose="02020603050405020304" pitchFamily="18" charset="0"/>
              </a:endParaRPr>
            </a:p>
          </p:txBody>
        </p:sp>
      </p:grpSp>
      <p:sp>
        <p:nvSpPr>
          <p:cNvPr id="150" name="Прямоугольник 193">
            <a:extLst>
              <a:ext uri="{FF2B5EF4-FFF2-40B4-BE49-F238E27FC236}">
                <a16:creationId xmlns:a16="http://schemas.microsoft.com/office/drawing/2014/main" id="{21AAAB1D-24D1-F02F-0171-853D09991313}"/>
              </a:ext>
            </a:extLst>
          </p:cNvPr>
          <p:cNvSpPr/>
          <p:nvPr/>
        </p:nvSpPr>
        <p:spPr>
          <a:xfrm>
            <a:off x="1778458" y="5104139"/>
            <a:ext cx="933077" cy="983960"/>
          </a:xfrm>
          <a:prstGeom prst="rect">
            <a:avLst/>
          </a:prstGeom>
          <a:solidFill>
            <a:srgbClr val="4F81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00"/>
          </a:p>
        </p:txBody>
      </p:sp>
      <p:pic>
        <p:nvPicPr>
          <p:cNvPr id="151" name="Рисунок 199">
            <a:extLst>
              <a:ext uri="{FF2B5EF4-FFF2-40B4-BE49-F238E27FC236}">
                <a16:creationId xmlns:a16="http://schemas.microsoft.com/office/drawing/2014/main" id="{30E61B19-CF0D-0B92-F603-6EAE13FEDAC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786504" y="5161490"/>
            <a:ext cx="905593" cy="905593"/>
          </a:xfrm>
          <a:prstGeom prst="rect">
            <a:avLst/>
          </a:prstGeom>
        </p:spPr>
      </p:pic>
      <p:pic>
        <p:nvPicPr>
          <p:cNvPr id="152" name="Рисунок 203">
            <a:extLst>
              <a:ext uri="{FF2B5EF4-FFF2-40B4-BE49-F238E27FC236}">
                <a16:creationId xmlns:a16="http://schemas.microsoft.com/office/drawing/2014/main" id="{C2FCBF4E-0DBD-5975-C45D-62EB7CC5E91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808287" y="4867637"/>
            <a:ext cx="445463" cy="222732"/>
          </a:xfrm>
          <a:prstGeom prst="rect">
            <a:avLst/>
          </a:prstGeom>
        </p:spPr>
      </p:pic>
      <p:cxnSp>
        <p:nvCxnSpPr>
          <p:cNvPr id="154" name="Прямая со стрелкой 204">
            <a:extLst>
              <a:ext uri="{FF2B5EF4-FFF2-40B4-BE49-F238E27FC236}">
                <a16:creationId xmlns:a16="http://schemas.microsoft.com/office/drawing/2014/main" id="{FD6E47FE-8F09-0E7E-0CBC-9695F3B54522}"/>
              </a:ext>
            </a:extLst>
          </p:cNvPr>
          <p:cNvCxnSpPr>
            <a:cxnSpLocks/>
          </p:cNvCxnSpPr>
          <p:nvPr/>
        </p:nvCxnSpPr>
        <p:spPr>
          <a:xfrm flipH="1">
            <a:off x="2858209" y="2145696"/>
            <a:ext cx="1235429" cy="834190"/>
          </a:xfrm>
          <a:prstGeom prst="straightConnector1">
            <a:avLst/>
          </a:prstGeom>
          <a:ln w="57150">
            <a:solidFill>
              <a:srgbClr val="0055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5" name="Скругленный прямоугольник 77">
            <a:extLst>
              <a:ext uri="{FF2B5EF4-FFF2-40B4-BE49-F238E27FC236}">
                <a16:creationId xmlns:a16="http://schemas.microsoft.com/office/drawing/2014/main" id="{CE81BD98-2B3E-C5B6-DEA1-E74776389849}"/>
              </a:ext>
            </a:extLst>
          </p:cNvPr>
          <p:cNvSpPr/>
          <p:nvPr/>
        </p:nvSpPr>
        <p:spPr>
          <a:xfrm>
            <a:off x="707912" y="2895141"/>
            <a:ext cx="2078571" cy="3308044"/>
          </a:xfrm>
          <a:prstGeom prst="roundRect">
            <a:avLst>
              <a:gd name="adj" fmla="val 6656"/>
            </a:avLst>
          </a:prstGeom>
          <a:noFill/>
          <a:ln w="444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55A0"/>
              </a:solidFill>
            </a:endParaRPr>
          </a:p>
        </p:txBody>
      </p:sp>
      <p:sp>
        <p:nvSpPr>
          <p:cNvPr id="156" name="TextBox 155">
            <a:extLst>
              <a:ext uri="{FF2B5EF4-FFF2-40B4-BE49-F238E27FC236}">
                <a16:creationId xmlns:a16="http://schemas.microsoft.com/office/drawing/2014/main" id="{5B49067F-EA43-3A57-65BD-3F71DD8DBE61}"/>
              </a:ext>
            </a:extLst>
          </p:cNvPr>
          <p:cNvSpPr txBox="1"/>
          <p:nvPr/>
        </p:nvSpPr>
        <p:spPr>
          <a:xfrm>
            <a:off x="755383" y="2863921"/>
            <a:ext cx="19760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4F81BD"/>
                </a:solidFill>
                <a:latin typeface="Agency FB" panose="00010606040000040003" pitchFamily="2" charset="0"/>
              </a:rPr>
              <a:t>Other/Collaboration resources</a:t>
            </a:r>
            <a:endParaRPr lang="ru-RU" b="1" dirty="0">
              <a:solidFill>
                <a:srgbClr val="4F81BD"/>
              </a:solidFill>
            </a:endParaRPr>
          </a:p>
        </p:txBody>
      </p:sp>
      <p:grpSp>
        <p:nvGrpSpPr>
          <p:cNvPr id="157" name="Группа 211">
            <a:extLst>
              <a:ext uri="{FF2B5EF4-FFF2-40B4-BE49-F238E27FC236}">
                <a16:creationId xmlns:a16="http://schemas.microsoft.com/office/drawing/2014/main" id="{C884FD66-3668-0D6B-EBB1-82454782DDF2}"/>
              </a:ext>
            </a:extLst>
          </p:cNvPr>
          <p:cNvGrpSpPr/>
          <p:nvPr/>
        </p:nvGrpSpPr>
        <p:grpSpPr>
          <a:xfrm>
            <a:off x="760239" y="3466200"/>
            <a:ext cx="938583" cy="1279203"/>
            <a:chOff x="1319151" y="3409816"/>
            <a:chExt cx="938583" cy="1279203"/>
          </a:xfrm>
        </p:grpSpPr>
        <p:sp>
          <p:nvSpPr>
            <p:cNvPr id="158" name="Прямоугольник 103">
              <a:extLst>
                <a:ext uri="{FF2B5EF4-FFF2-40B4-BE49-F238E27FC236}">
                  <a16:creationId xmlns:a16="http://schemas.microsoft.com/office/drawing/2014/main" id="{BEBD987B-9A58-78E1-E002-AC3A1882786D}"/>
                </a:ext>
              </a:extLst>
            </p:cNvPr>
            <p:cNvSpPr/>
            <p:nvPr/>
          </p:nvSpPr>
          <p:spPr>
            <a:xfrm>
              <a:off x="1319151" y="3441983"/>
              <a:ext cx="931641" cy="1247036"/>
            </a:xfrm>
            <a:prstGeom prst="rect">
              <a:avLst/>
            </a:prstGeom>
            <a:noFill/>
            <a:ln>
              <a:solidFill>
                <a:srgbClr val="4F81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700"/>
            </a:p>
          </p:txBody>
        </p:sp>
        <p:sp>
          <p:nvSpPr>
            <p:cNvPr id="159" name="TextBox 158">
              <a:extLst>
                <a:ext uri="{FF2B5EF4-FFF2-40B4-BE49-F238E27FC236}">
                  <a16:creationId xmlns:a16="http://schemas.microsoft.com/office/drawing/2014/main" id="{6D562CD0-54A8-B367-7EB0-2F343D7CE1F5}"/>
                </a:ext>
              </a:extLst>
            </p:cNvPr>
            <p:cNvSpPr txBox="1"/>
            <p:nvPr/>
          </p:nvSpPr>
          <p:spPr>
            <a:xfrm>
              <a:off x="1657350" y="3409816"/>
              <a:ext cx="60038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Agency FB" panose="00010606040000040003" pitchFamily="2" charset="0"/>
                  <a:cs typeface="Times New Roman" panose="02020603050405020304" pitchFamily="18" charset="0"/>
                </a:rPr>
                <a:t>UNAM</a:t>
              </a:r>
              <a:endParaRPr lang="ru-RU" sz="1600" dirty="0">
                <a:cs typeface="Times New Roman" panose="02020603050405020304" pitchFamily="18" charset="0"/>
              </a:endParaRPr>
            </a:p>
          </p:txBody>
        </p:sp>
        <p:sp>
          <p:nvSpPr>
            <p:cNvPr id="352" name="Прямоугольник 101">
              <a:extLst>
                <a:ext uri="{FF2B5EF4-FFF2-40B4-BE49-F238E27FC236}">
                  <a16:creationId xmlns:a16="http://schemas.microsoft.com/office/drawing/2014/main" id="{C68034BA-05CC-46F7-50C4-5E27C1E9CD88}"/>
                </a:ext>
              </a:extLst>
            </p:cNvPr>
            <p:cNvSpPr/>
            <p:nvPr/>
          </p:nvSpPr>
          <p:spPr>
            <a:xfrm>
              <a:off x="1321098" y="3701305"/>
              <a:ext cx="936636" cy="987714"/>
            </a:xfrm>
            <a:prstGeom prst="rect">
              <a:avLst/>
            </a:prstGeom>
            <a:solidFill>
              <a:srgbClr val="4F81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700"/>
            </a:p>
          </p:txBody>
        </p:sp>
        <p:pic>
          <p:nvPicPr>
            <p:cNvPr id="353" name="Рисунок 201">
              <a:extLst>
                <a:ext uri="{FF2B5EF4-FFF2-40B4-BE49-F238E27FC236}">
                  <a16:creationId xmlns:a16="http://schemas.microsoft.com/office/drawing/2014/main" id="{F59962D6-C3AF-320C-79DB-4EACC309C044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1363691" y="3475317"/>
              <a:ext cx="354261" cy="202776"/>
            </a:xfrm>
            <a:prstGeom prst="rect">
              <a:avLst/>
            </a:prstGeom>
          </p:spPr>
        </p:pic>
        <p:sp>
          <p:nvSpPr>
            <p:cNvPr id="354" name="Овал 208">
              <a:extLst>
                <a:ext uri="{FF2B5EF4-FFF2-40B4-BE49-F238E27FC236}">
                  <a16:creationId xmlns:a16="http://schemas.microsoft.com/office/drawing/2014/main" id="{EED6094C-090D-7C63-93B1-25FBCFFB8414}"/>
                </a:ext>
              </a:extLst>
            </p:cNvPr>
            <p:cNvSpPr/>
            <p:nvPr/>
          </p:nvSpPr>
          <p:spPr>
            <a:xfrm>
              <a:off x="1331707" y="3741839"/>
              <a:ext cx="903580" cy="92215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700"/>
            </a:p>
          </p:txBody>
        </p:sp>
        <p:pic>
          <p:nvPicPr>
            <p:cNvPr id="355" name="Рисунок 210">
              <a:extLst>
                <a:ext uri="{FF2B5EF4-FFF2-40B4-BE49-F238E27FC236}">
                  <a16:creationId xmlns:a16="http://schemas.microsoft.com/office/drawing/2014/main" id="{BAE3C32F-9221-4B28-5EA2-DE0C837225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/>
            <a:srcRect l="31619" t="214" r="30821" b="22201"/>
            <a:stretch/>
          </p:blipFill>
          <p:spPr>
            <a:xfrm>
              <a:off x="1438611" y="3783928"/>
              <a:ext cx="715140" cy="830935"/>
            </a:xfrm>
            <a:prstGeom prst="rect">
              <a:avLst/>
            </a:prstGeom>
          </p:spPr>
        </p:pic>
      </p:grpSp>
      <p:grpSp>
        <p:nvGrpSpPr>
          <p:cNvPr id="356" name="Группа 250">
            <a:extLst>
              <a:ext uri="{FF2B5EF4-FFF2-40B4-BE49-F238E27FC236}">
                <a16:creationId xmlns:a16="http://schemas.microsoft.com/office/drawing/2014/main" id="{347F21B0-FC14-D3FC-1119-ED5137399C5B}"/>
              </a:ext>
            </a:extLst>
          </p:cNvPr>
          <p:cNvGrpSpPr/>
          <p:nvPr/>
        </p:nvGrpSpPr>
        <p:grpSpPr>
          <a:xfrm>
            <a:off x="3182882" y="5182467"/>
            <a:ext cx="1205433" cy="353943"/>
            <a:chOff x="3727153" y="4759480"/>
            <a:chExt cx="1205433" cy="353943"/>
          </a:xfrm>
        </p:grpSpPr>
        <p:sp>
          <p:nvSpPr>
            <p:cNvPr id="357" name="Прямоугольник 221">
              <a:extLst>
                <a:ext uri="{FF2B5EF4-FFF2-40B4-BE49-F238E27FC236}">
                  <a16:creationId xmlns:a16="http://schemas.microsoft.com/office/drawing/2014/main" id="{C7D318DE-9F6F-E30C-1802-A0292CBBFF13}"/>
                </a:ext>
              </a:extLst>
            </p:cNvPr>
            <p:cNvSpPr/>
            <p:nvPr/>
          </p:nvSpPr>
          <p:spPr>
            <a:xfrm>
              <a:off x="3727153" y="4809479"/>
              <a:ext cx="1205433" cy="252411"/>
            </a:xfrm>
            <a:prstGeom prst="rect">
              <a:avLst/>
            </a:prstGeom>
            <a:noFill/>
            <a:ln>
              <a:solidFill>
                <a:srgbClr val="4F81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700"/>
            </a:p>
          </p:txBody>
        </p:sp>
        <p:sp>
          <p:nvSpPr>
            <p:cNvPr id="358" name="TextBox 357">
              <a:extLst>
                <a:ext uri="{FF2B5EF4-FFF2-40B4-BE49-F238E27FC236}">
                  <a16:creationId xmlns:a16="http://schemas.microsoft.com/office/drawing/2014/main" id="{E8441DEE-E56E-502D-F2DA-91BDEABBC7CE}"/>
                </a:ext>
              </a:extLst>
            </p:cNvPr>
            <p:cNvSpPr txBox="1"/>
            <p:nvPr/>
          </p:nvSpPr>
          <p:spPr>
            <a:xfrm>
              <a:off x="4189710" y="4759480"/>
              <a:ext cx="742876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700" dirty="0">
                  <a:latin typeface="Agency FB" panose="00010606040000040003" pitchFamily="2" charset="0"/>
                  <a:cs typeface="Times New Roman" panose="02020603050405020304" pitchFamily="18" charset="0"/>
                </a:rPr>
                <a:t>IPANAS</a:t>
              </a:r>
              <a:endParaRPr lang="ru-RU" sz="1700" dirty="0">
                <a:cs typeface="Times New Roman" panose="02020603050405020304" pitchFamily="18" charset="0"/>
              </a:endParaRPr>
            </a:p>
          </p:txBody>
        </p:sp>
        <p:pic>
          <p:nvPicPr>
            <p:cNvPr id="359" name="Рисунок 223">
              <a:extLst>
                <a:ext uri="{FF2B5EF4-FFF2-40B4-BE49-F238E27FC236}">
                  <a16:creationId xmlns:a16="http://schemas.microsoft.com/office/drawing/2014/main" id="{59747B24-F196-B811-1FCF-E87A0FD73F83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59043" y="4840287"/>
              <a:ext cx="379705" cy="189853"/>
            </a:xfrm>
            <a:prstGeom prst="rect">
              <a:avLst/>
            </a:prstGeom>
          </p:spPr>
        </p:pic>
      </p:grpSp>
      <p:grpSp>
        <p:nvGrpSpPr>
          <p:cNvPr id="360" name="Группа 251">
            <a:extLst>
              <a:ext uri="{FF2B5EF4-FFF2-40B4-BE49-F238E27FC236}">
                <a16:creationId xmlns:a16="http://schemas.microsoft.com/office/drawing/2014/main" id="{860AE25D-471F-34F7-9878-C2B5CD469F3A}"/>
              </a:ext>
            </a:extLst>
          </p:cNvPr>
          <p:cNvGrpSpPr/>
          <p:nvPr/>
        </p:nvGrpSpPr>
        <p:grpSpPr>
          <a:xfrm>
            <a:off x="3184497" y="5505347"/>
            <a:ext cx="1205433" cy="353943"/>
            <a:chOff x="3724734" y="5162857"/>
            <a:chExt cx="1205433" cy="353943"/>
          </a:xfrm>
        </p:grpSpPr>
        <p:sp>
          <p:nvSpPr>
            <p:cNvPr id="361" name="Прямоугольник 226">
              <a:extLst>
                <a:ext uri="{FF2B5EF4-FFF2-40B4-BE49-F238E27FC236}">
                  <a16:creationId xmlns:a16="http://schemas.microsoft.com/office/drawing/2014/main" id="{AD200182-ED67-B27B-99D0-5713F14DC77C}"/>
                </a:ext>
              </a:extLst>
            </p:cNvPr>
            <p:cNvSpPr/>
            <p:nvPr/>
          </p:nvSpPr>
          <p:spPr>
            <a:xfrm>
              <a:off x="3724734" y="5212856"/>
              <a:ext cx="1205433" cy="252411"/>
            </a:xfrm>
            <a:prstGeom prst="rect">
              <a:avLst/>
            </a:prstGeom>
            <a:noFill/>
            <a:ln>
              <a:solidFill>
                <a:srgbClr val="4F81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700"/>
            </a:p>
          </p:txBody>
        </p:sp>
        <p:sp>
          <p:nvSpPr>
            <p:cNvPr id="362" name="TextBox 361">
              <a:extLst>
                <a:ext uri="{FF2B5EF4-FFF2-40B4-BE49-F238E27FC236}">
                  <a16:creationId xmlns:a16="http://schemas.microsoft.com/office/drawing/2014/main" id="{B5984AA2-A1C9-39FF-83E2-4D6B14553402}"/>
                </a:ext>
              </a:extLst>
            </p:cNvPr>
            <p:cNvSpPr txBox="1"/>
            <p:nvPr/>
          </p:nvSpPr>
          <p:spPr>
            <a:xfrm>
              <a:off x="4187291" y="5162857"/>
              <a:ext cx="742876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700" dirty="0">
                  <a:latin typeface="Agency FB" panose="00010606040000040003" pitchFamily="2" charset="0"/>
                  <a:cs typeface="Times New Roman" panose="02020603050405020304" pitchFamily="18" charset="0"/>
                </a:rPr>
                <a:t>INP</a:t>
              </a:r>
              <a:endParaRPr lang="ru-RU" sz="1700" dirty="0">
                <a:cs typeface="Times New Roman" panose="02020603050405020304" pitchFamily="18" charset="0"/>
              </a:endParaRPr>
            </a:p>
          </p:txBody>
        </p:sp>
        <p:pic>
          <p:nvPicPr>
            <p:cNvPr id="363" name="Рисунок 229">
              <a:extLst>
                <a:ext uri="{FF2B5EF4-FFF2-40B4-BE49-F238E27FC236}">
                  <a16:creationId xmlns:a16="http://schemas.microsoft.com/office/drawing/2014/main" id="{033BAAF1-BA4D-E95F-AEE1-B400BDFD33F6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49398" y="5235429"/>
              <a:ext cx="421580" cy="209967"/>
            </a:xfrm>
            <a:prstGeom prst="rect">
              <a:avLst/>
            </a:prstGeom>
          </p:spPr>
        </p:pic>
      </p:grpSp>
      <p:grpSp>
        <p:nvGrpSpPr>
          <p:cNvPr id="364" name="Группа 252">
            <a:extLst>
              <a:ext uri="{FF2B5EF4-FFF2-40B4-BE49-F238E27FC236}">
                <a16:creationId xmlns:a16="http://schemas.microsoft.com/office/drawing/2014/main" id="{4902CDD2-6D89-E094-F1CC-318748E14088}"/>
              </a:ext>
            </a:extLst>
          </p:cNvPr>
          <p:cNvGrpSpPr/>
          <p:nvPr/>
        </p:nvGrpSpPr>
        <p:grpSpPr>
          <a:xfrm>
            <a:off x="3187726" y="5828226"/>
            <a:ext cx="1205433" cy="353943"/>
            <a:chOff x="3725943" y="5566233"/>
            <a:chExt cx="1205433" cy="353943"/>
          </a:xfrm>
        </p:grpSpPr>
        <p:pic>
          <p:nvPicPr>
            <p:cNvPr id="365" name="Рисунок 217">
              <a:extLst>
                <a:ext uri="{FF2B5EF4-FFF2-40B4-BE49-F238E27FC236}">
                  <a16:creationId xmlns:a16="http://schemas.microsoft.com/office/drawing/2014/main" id="{B6297381-5C81-11AF-58F6-549B74FE45B1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00883" y="5640608"/>
              <a:ext cx="351353" cy="210812"/>
            </a:xfrm>
            <a:prstGeom prst="rect">
              <a:avLst/>
            </a:prstGeom>
            <a:ln>
              <a:solidFill>
                <a:schemeClr val="accent2"/>
              </a:solidFill>
            </a:ln>
          </p:spPr>
        </p:pic>
        <p:sp>
          <p:nvSpPr>
            <p:cNvPr id="366" name="Прямоугольник 232">
              <a:extLst>
                <a:ext uri="{FF2B5EF4-FFF2-40B4-BE49-F238E27FC236}">
                  <a16:creationId xmlns:a16="http://schemas.microsoft.com/office/drawing/2014/main" id="{97420539-DBD9-271E-1567-F9C37AB803D7}"/>
                </a:ext>
              </a:extLst>
            </p:cNvPr>
            <p:cNvSpPr/>
            <p:nvPr/>
          </p:nvSpPr>
          <p:spPr>
            <a:xfrm>
              <a:off x="3725943" y="5616232"/>
              <a:ext cx="1205433" cy="252411"/>
            </a:xfrm>
            <a:prstGeom prst="rect">
              <a:avLst/>
            </a:prstGeom>
            <a:noFill/>
            <a:ln>
              <a:solidFill>
                <a:srgbClr val="4F81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700"/>
            </a:p>
          </p:txBody>
        </p:sp>
        <p:sp>
          <p:nvSpPr>
            <p:cNvPr id="367" name="TextBox 366">
              <a:extLst>
                <a:ext uri="{FF2B5EF4-FFF2-40B4-BE49-F238E27FC236}">
                  <a16:creationId xmlns:a16="http://schemas.microsoft.com/office/drawing/2014/main" id="{B2056A23-A086-E016-A7FD-B56FEDEA422A}"/>
                </a:ext>
              </a:extLst>
            </p:cNvPr>
            <p:cNvSpPr txBox="1"/>
            <p:nvPr/>
          </p:nvSpPr>
          <p:spPr>
            <a:xfrm>
              <a:off x="4188500" y="5566233"/>
              <a:ext cx="742876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700" dirty="0">
                  <a:latin typeface="Agency FB" panose="00010606040000040003" pitchFamily="2" charset="0"/>
                  <a:cs typeface="Times New Roman" panose="02020603050405020304" pitchFamily="18" charset="0"/>
                </a:rPr>
                <a:t>INRNE</a:t>
              </a:r>
              <a:endParaRPr lang="ru-RU" sz="1700" dirty="0">
                <a:cs typeface="Times New Roman" panose="02020603050405020304" pitchFamily="18" charset="0"/>
              </a:endParaRPr>
            </a:p>
          </p:txBody>
        </p:sp>
      </p:grpSp>
      <p:grpSp>
        <p:nvGrpSpPr>
          <p:cNvPr id="368" name="Группа 253">
            <a:extLst>
              <a:ext uri="{FF2B5EF4-FFF2-40B4-BE49-F238E27FC236}">
                <a16:creationId xmlns:a16="http://schemas.microsoft.com/office/drawing/2014/main" id="{EFFA98CA-3B0C-F035-0963-859042981C9A}"/>
              </a:ext>
            </a:extLst>
          </p:cNvPr>
          <p:cNvGrpSpPr/>
          <p:nvPr/>
        </p:nvGrpSpPr>
        <p:grpSpPr>
          <a:xfrm>
            <a:off x="4502782" y="5828226"/>
            <a:ext cx="1205433" cy="353943"/>
            <a:chOff x="3723525" y="5969609"/>
            <a:chExt cx="1205433" cy="353943"/>
          </a:xfrm>
        </p:grpSpPr>
        <p:pic>
          <p:nvPicPr>
            <p:cNvPr id="369" name="Рисунок 219">
              <a:extLst>
                <a:ext uri="{FF2B5EF4-FFF2-40B4-BE49-F238E27FC236}">
                  <a16:creationId xmlns:a16="http://schemas.microsoft.com/office/drawing/2014/main" id="{68E0DD18-74BD-BE58-312F-B48FE704BF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66017" y="6035323"/>
              <a:ext cx="441960" cy="220980"/>
            </a:xfrm>
            <a:prstGeom prst="rect">
              <a:avLst/>
            </a:prstGeom>
          </p:spPr>
        </p:pic>
        <p:sp>
          <p:nvSpPr>
            <p:cNvPr id="370" name="Прямоугольник 240">
              <a:extLst>
                <a:ext uri="{FF2B5EF4-FFF2-40B4-BE49-F238E27FC236}">
                  <a16:creationId xmlns:a16="http://schemas.microsoft.com/office/drawing/2014/main" id="{06913D66-FE7B-A4C2-1454-A1CC742AF50F}"/>
                </a:ext>
              </a:extLst>
            </p:cNvPr>
            <p:cNvSpPr/>
            <p:nvPr/>
          </p:nvSpPr>
          <p:spPr>
            <a:xfrm>
              <a:off x="3723525" y="6019608"/>
              <a:ext cx="1205433" cy="252411"/>
            </a:xfrm>
            <a:prstGeom prst="rect">
              <a:avLst/>
            </a:prstGeom>
            <a:noFill/>
            <a:ln>
              <a:solidFill>
                <a:srgbClr val="4F81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700"/>
            </a:p>
          </p:txBody>
        </p:sp>
        <p:sp>
          <p:nvSpPr>
            <p:cNvPr id="371" name="TextBox 370">
              <a:extLst>
                <a:ext uri="{FF2B5EF4-FFF2-40B4-BE49-F238E27FC236}">
                  <a16:creationId xmlns:a16="http://schemas.microsoft.com/office/drawing/2014/main" id="{E10F5A16-6631-8C58-B887-4553B27E4794}"/>
                </a:ext>
              </a:extLst>
            </p:cNvPr>
            <p:cNvSpPr txBox="1"/>
            <p:nvPr/>
          </p:nvSpPr>
          <p:spPr>
            <a:xfrm>
              <a:off x="4186082" y="5969609"/>
              <a:ext cx="742876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700" dirty="0">
                  <a:latin typeface="Agency FB" panose="00010606040000040003" pitchFamily="2" charset="0"/>
                  <a:cs typeface="Times New Roman" panose="02020603050405020304" pitchFamily="18" charset="0"/>
                </a:rPr>
                <a:t>INP</a:t>
              </a:r>
              <a:endParaRPr lang="ru-RU" sz="1700" dirty="0">
                <a:cs typeface="Times New Roman" panose="02020603050405020304" pitchFamily="18" charset="0"/>
              </a:endParaRPr>
            </a:p>
          </p:txBody>
        </p:sp>
      </p:grpSp>
      <p:grpSp>
        <p:nvGrpSpPr>
          <p:cNvPr id="372" name="Группа 249">
            <a:extLst>
              <a:ext uri="{FF2B5EF4-FFF2-40B4-BE49-F238E27FC236}">
                <a16:creationId xmlns:a16="http://schemas.microsoft.com/office/drawing/2014/main" id="{A9099C6E-C9D9-CB05-B7CC-96A44162975F}"/>
              </a:ext>
            </a:extLst>
          </p:cNvPr>
          <p:cNvGrpSpPr/>
          <p:nvPr/>
        </p:nvGrpSpPr>
        <p:grpSpPr>
          <a:xfrm>
            <a:off x="3186112" y="4859587"/>
            <a:ext cx="1205433" cy="353943"/>
            <a:chOff x="3727160" y="4384681"/>
            <a:chExt cx="1205433" cy="353943"/>
          </a:xfrm>
        </p:grpSpPr>
        <p:pic>
          <p:nvPicPr>
            <p:cNvPr id="373" name="Рисунок 218">
              <a:extLst>
                <a:ext uri="{FF2B5EF4-FFF2-40B4-BE49-F238E27FC236}">
                  <a16:creationId xmlns:a16="http://schemas.microsoft.com/office/drawing/2014/main" id="{5460F8A3-54F6-C4E8-DCDE-6F4EDC2610EF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74794" y="4446713"/>
              <a:ext cx="326208" cy="217472"/>
            </a:xfrm>
            <a:prstGeom prst="rect">
              <a:avLst/>
            </a:prstGeom>
            <a:ln>
              <a:solidFill>
                <a:schemeClr val="accent2"/>
              </a:solidFill>
            </a:ln>
          </p:spPr>
        </p:pic>
        <p:sp>
          <p:nvSpPr>
            <p:cNvPr id="374" name="Прямоугольник 246">
              <a:extLst>
                <a:ext uri="{FF2B5EF4-FFF2-40B4-BE49-F238E27FC236}">
                  <a16:creationId xmlns:a16="http://schemas.microsoft.com/office/drawing/2014/main" id="{B8521D6E-E05F-04AF-B2F0-D79FA4724BFF}"/>
                </a:ext>
              </a:extLst>
            </p:cNvPr>
            <p:cNvSpPr/>
            <p:nvPr/>
          </p:nvSpPr>
          <p:spPr>
            <a:xfrm>
              <a:off x="3727160" y="4434593"/>
              <a:ext cx="1205433" cy="252411"/>
            </a:xfrm>
            <a:prstGeom prst="rect">
              <a:avLst/>
            </a:prstGeom>
            <a:noFill/>
            <a:ln>
              <a:solidFill>
                <a:srgbClr val="4F81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700"/>
            </a:p>
          </p:txBody>
        </p:sp>
        <p:sp>
          <p:nvSpPr>
            <p:cNvPr id="375" name="TextBox 374">
              <a:extLst>
                <a:ext uri="{FF2B5EF4-FFF2-40B4-BE49-F238E27FC236}">
                  <a16:creationId xmlns:a16="http://schemas.microsoft.com/office/drawing/2014/main" id="{2980EF59-0B5F-B6EB-522C-0FB77B9FF5ED}"/>
                </a:ext>
              </a:extLst>
            </p:cNvPr>
            <p:cNvSpPr txBox="1"/>
            <p:nvPr/>
          </p:nvSpPr>
          <p:spPr>
            <a:xfrm>
              <a:off x="4184873" y="4384681"/>
              <a:ext cx="742876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700" dirty="0">
                  <a:latin typeface="Agency FB" panose="00010606040000040003" pitchFamily="2" charset="0"/>
                  <a:cs typeface="Times New Roman" panose="02020603050405020304" pitchFamily="18" charset="0"/>
                </a:rPr>
                <a:t>NOSU</a:t>
              </a:r>
              <a:endParaRPr lang="ru-RU" sz="1700" dirty="0">
                <a:cs typeface="Times New Roman" panose="02020603050405020304" pitchFamily="18" charset="0"/>
              </a:endParaRPr>
            </a:p>
          </p:txBody>
        </p:sp>
      </p:grpSp>
      <p:grpSp>
        <p:nvGrpSpPr>
          <p:cNvPr id="376" name="Группа 262">
            <a:extLst>
              <a:ext uri="{FF2B5EF4-FFF2-40B4-BE49-F238E27FC236}">
                <a16:creationId xmlns:a16="http://schemas.microsoft.com/office/drawing/2014/main" id="{CDD4B8F0-24D6-63E0-67FC-58A1EEE69B05}"/>
              </a:ext>
            </a:extLst>
          </p:cNvPr>
          <p:cNvGrpSpPr/>
          <p:nvPr/>
        </p:nvGrpSpPr>
        <p:grpSpPr>
          <a:xfrm>
            <a:off x="4504519" y="4527573"/>
            <a:ext cx="1205433" cy="353943"/>
            <a:chOff x="5065167" y="4356103"/>
            <a:chExt cx="1205433" cy="353943"/>
          </a:xfrm>
        </p:grpSpPr>
        <p:pic>
          <p:nvPicPr>
            <p:cNvPr id="377" name="Рисунок 255">
              <a:extLst>
                <a:ext uri="{FF2B5EF4-FFF2-40B4-BE49-F238E27FC236}">
                  <a16:creationId xmlns:a16="http://schemas.microsoft.com/office/drawing/2014/main" id="{3DB282F0-900A-0B86-20D7-08A7FBA6FFE6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5093989" y="4432351"/>
              <a:ext cx="371764" cy="185882"/>
            </a:xfrm>
            <a:prstGeom prst="rect">
              <a:avLst/>
            </a:prstGeom>
            <a:ln>
              <a:solidFill>
                <a:schemeClr val="accent2"/>
              </a:solidFill>
            </a:ln>
          </p:spPr>
        </p:pic>
        <p:sp>
          <p:nvSpPr>
            <p:cNvPr id="379" name="Прямоугольник 260">
              <a:extLst>
                <a:ext uri="{FF2B5EF4-FFF2-40B4-BE49-F238E27FC236}">
                  <a16:creationId xmlns:a16="http://schemas.microsoft.com/office/drawing/2014/main" id="{577228B3-892D-F8C0-3FC4-8F59078174B8}"/>
                </a:ext>
              </a:extLst>
            </p:cNvPr>
            <p:cNvSpPr/>
            <p:nvPr/>
          </p:nvSpPr>
          <p:spPr>
            <a:xfrm>
              <a:off x="5065167" y="4406102"/>
              <a:ext cx="1205433" cy="252411"/>
            </a:xfrm>
            <a:prstGeom prst="rect">
              <a:avLst/>
            </a:prstGeom>
            <a:noFill/>
            <a:ln>
              <a:solidFill>
                <a:srgbClr val="4F81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700"/>
            </a:p>
          </p:txBody>
        </p:sp>
        <p:sp>
          <p:nvSpPr>
            <p:cNvPr id="383" name="TextBox 382">
              <a:extLst>
                <a:ext uri="{FF2B5EF4-FFF2-40B4-BE49-F238E27FC236}">
                  <a16:creationId xmlns:a16="http://schemas.microsoft.com/office/drawing/2014/main" id="{6BFCDC91-3554-C3B7-C5CC-BD03D6227296}"/>
                </a:ext>
              </a:extLst>
            </p:cNvPr>
            <p:cNvSpPr txBox="1"/>
            <p:nvPr/>
          </p:nvSpPr>
          <p:spPr>
            <a:xfrm>
              <a:off x="5527724" y="4356103"/>
              <a:ext cx="742876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700" dirty="0">
                  <a:latin typeface="Agency FB" panose="00010606040000040003" pitchFamily="2" charset="0"/>
                  <a:cs typeface="Times New Roman" panose="02020603050405020304" pitchFamily="18" charset="0"/>
                </a:rPr>
                <a:t>INP</a:t>
              </a:r>
              <a:endParaRPr lang="ru-RU" sz="1700" dirty="0">
                <a:cs typeface="Times New Roman" panose="02020603050405020304" pitchFamily="18" charset="0"/>
              </a:endParaRPr>
            </a:p>
          </p:txBody>
        </p:sp>
      </p:grpSp>
      <p:grpSp>
        <p:nvGrpSpPr>
          <p:cNvPr id="386" name="Группа 271">
            <a:extLst>
              <a:ext uri="{FF2B5EF4-FFF2-40B4-BE49-F238E27FC236}">
                <a16:creationId xmlns:a16="http://schemas.microsoft.com/office/drawing/2014/main" id="{81F963AD-198A-6AF9-92F0-05AD9FA3617E}"/>
              </a:ext>
            </a:extLst>
          </p:cNvPr>
          <p:cNvGrpSpPr/>
          <p:nvPr/>
        </p:nvGrpSpPr>
        <p:grpSpPr>
          <a:xfrm>
            <a:off x="4506255" y="4860489"/>
            <a:ext cx="1205433" cy="353943"/>
            <a:chOff x="5065167" y="4689019"/>
            <a:chExt cx="1205433" cy="353943"/>
          </a:xfrm>
        </p:grpSpPr>
        <p:pic>
          <p:nvPicPr>
            <p:cNvPr id="387" name="Рисунок 257">
              <a:extLst>
                <a:ext uri="{FF2B5EF4-FFF2-40B4-BE49-F238E27FC236}">
                  <a16:creationId xmlns:a16="http://schemas.microsoft.com/office/drawing/2014/main" id="{B197AFE1-22DD-F5FA-B9F7-E144E9ADECB4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5113624" y="4765487"/>
              <a:ext cx="297636" cy="198821"/>
            </a:xfrm>
            <a:prstGeom prst="rect">
              <a:avLst/>
            </a:prstGeom>
            <a:ln>
              <a:solidFill>
                <a:schemeClr val="accent2"/>
              </a:solidFill>
            </a:ln>
          </p:spPr>
        </p:pic>
        <p:sp>
          <p:nvSpPr>
            <p:cNvPr id="389" name="Прямоугольник 265">
              <a:extLst>
                <a:ext uri="{FF2B5EF4-FFF2-40B4-BE49-F238E27FC236}">
                  <a16:creationId xmlns:a16="http://schemas.microsoft.com/office/drawing/2014/main" id="{DC28F8A8-E16B-BF4A-BC8D-A002B699DA7F}"/>
                </a:ext>
              </a:extLst>
            </p:cNvPr>
            <p:cNvSpPr/>
            <p:nvPr/>
          </p:nvSpPr>
          <p:spPr>
            <a:xfrm>
              <a:off x="5065167" y="4739018"/>
              <a:ext cx="1205433" cy="252411"/>
            </a:xfrm>
            <a:prstGeom prst="rect">
              <a:avLst/>
            </a:prstGeom>
            <a:noFill/>
            <a:ln>
              <a:solidFill>
                <a:srgbClr val="4F81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700"/>
            </a:p>
          </p:txBody>
        </p:sp>
        <p:sp>
          <p:nvSpPr>
            <p:cNvPr id="391" name="TextBox 390">
              <a:extLst>
                <a:ext uri="{FF2B5EF4-FFF2-40B4-BE49-F238E27FC236}">
                  <a16:creationId xmlns:a16="http://schemas.microsoft.com/office/drawing/2014/main" id="{9325D836-AF36-9A2F-B683-B3630AADBB86}"/>
                </a:ext>
              </a:extLst>
            </p:cNvPr>
            <p:cNvSpPr txBox="1"/>
            <p:nvPr/>
          </p:nvSpPr>
          <p:spPr>
            <a:xfrm>
              <a:off x="5527724" y="4689019"/>
              <a:ext cx="742876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700" dirty="0">
                  <a:latin typeface="Agency FB" panose="00010606040000040003" pitchFamily="2" charset="0"/>
                  <a:cs typeface="Times New Roman" panose="02020603050405020304" pitchFamily="18" charset="0"/>
                </a:rPr>
                <a:t>ASRT</a:t>
              </a:r>
            </a:p>
          </p:txBody>
        </p:sp>
      </p:grpSp>
      <p:grpSp>
        <p:nvGrpSpPr>
          <p:cNvPr id="392" name="Группа 267">
            <a:extLst>
              <a:ext uri="{FF2B5EF4-FFF2-40B4-BE49-F238E27FC236}">
                <a16:creationId xmlns:a16="http://schemas.microsoft.com/office/drawing/2014/main" id="{D1E41F6A-1209-2360-CEBB-EC0ED8A26CF8}"/>
              </a:ext>
            </a:extLst>
          </p:cNvPr>
          <p:cNvGrpSpPr/>
          <p:nvPr/>
        </p:nvGrpSpPr>
        <p:grpSpPr>
          <a:xfrm>
            <a:off x="4501045" y="5185266"/>
            <a:ext cx="1205433" cy="353943"/>
            <a:chOff x="3722316" y="4356103"/>
            <a:chExt cx="1205433" cy="353943"/>
          </a:xfrm>
        </p:grpSpPr>
        <p:pic>
          <p:nvPicPr>
            <p:cNvPr id="393" name="Рисунок 268">
              <a:extLst>
                <a:ext uri="{FF2B5EF4-FFF2-40B4-BE49-F238E27FC236}">
                  <a16:creationId xmlns:a16="http://schemas.microsoft.com/office/drawing/2014/main" id="{5437DC98-7228-F809-C10C-F212410DB7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74794" y="4421204"/>
              <a:ext cx="326208" cy="217472"/>
            </a:xfrm>
            <a:prstGeom prst="rect">
              <a:avLst/>
            </a:prstGeom>
            <a:ln>
              <a:solidFill>
                <a:schemeClr val="accent2"/>
              </a:solidFill>
            </a:ln>
          </p:spPr>
        </p:pic>
        <p:sp>
          <p:nvSpPr>
            <p:cNvPr id="398" name="Прямоугольник 269">
              <a:extLst>
                <a:ext uri="{FF2B5EF4-FFF2-40B4-BE49-F238E27FC236}">
                  <a16:creationId xmlns:a16="http://schemas.microsoft.com/office/drawing/2014/main" id="{A9803CF3-13F7-F0DC-237B-839F0E4D9AD7}"/>
                </a:ext>
              </a:extLst>
            </p:cNvPr>
            <p:cNvSpPr/>
            <p:nvPr/>
          </p:nvSpPr>
          <p:spPr>
            <a:xfrm>
              <a:off x="3722316" y="4406102"/>
              <a:ext cx="1205433" cy="252411"/>
            </a:xfrm>
            <a:prstGeom prst="rect">
              <a:avLst/>
            </a:prstGeom>
            <a:noFill/>
            <a:ln>
              <a:solidFill>
                <a:srgbClr val="4F81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700"/>
            </a:p>
          </p:txBody>
        </p:sp>
        <p:sp>
          <p:nvSpPr>
            <p:cNvPr id="399" name="TextBox 398">
              <a:extLst>
                <a:ext uri="{FF2B5EF4-FFF2-40B4-BE49-F238E27FC236}">
                  <a16:creationId xmlns:a16="http://schemas.microsoft.com/office/drawing/2014/main" id="{30B705E9-36D7-34D0-ED8E-B98500BD5BF6}"/>
                </a:ext>
              </a:extLst>
            </p:cNvPr>
            <p:cNvSpPr txBox="1"/>
            <p:nvPr/>
          </p:nvSpPr>
          <p:spPr>
            <a:xfrm>
              <a:off x="4184873" y="4356103"/>
              <a:ext cx="742876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700" dirty="0">
                  <a:latin typeface="Agency FB" panose="00010606040000040003" pitchFamily="2" charset="0"/>
                  <a:cs typeface="Times New Roman" panose="02020603050405020304" pitchFamily="18" charset="0"/>
                </a:rPr>
                <a:t>PRUE</a:t>
              </a:r>
              <a:endParaRPr lang="ru-RU" sz="1700" dirty="0">
                <a:cs typeface="Times New Roman" panose="02020603050405020304" pitchFamily="18" charset="0"/>
              </a:endParaRPr>
            </a:p>
          </p:txBody>
        </p:sp>
      </p:grpSp>
      <p:grpSp>
        <p:nvGrpSpPr>
          <p:cNvPr id="400" name="Группа 272">
            <a:extLst>
              <a:ext uri="{FF2B5EF4-FFF2-40B4-BE49-F238E27FC236}">
                <a16:creationId xmlns:a16="http://schemas.microsoft.com/office/drawing/2014/main" id="{EB79324D-11E4-3DCC-B2FB-1E44C5C3AC93}"/>
              </a:ext>
            </a:extLst>
          </p:cNvPr>
          <p:cNvGrpSpPr/>
          <p:nvPr/>
        </p:nvGrpSpPr>
        <p:grpSpPr>
          <a:xfrm>
            <a:off x="4499308" y="5518290"/>
            <a:ext cx="1205433" cy="353943"/>
            <a:chOff x="3725943" y="5566233"/>
            <a:chExt cx="1205433" cy="353943"/>
          </a:xfrm>
        </p:grpSpPr>
        <p:pic>
          <p:nvPicPr>
            <p:cNvPr id="401" name="Рисунок 273">
              <a:extLst>
                <a:ext uri="{FF2B5EF4-FFF2-40B4-BE49-F238E27FC236}">
                  <a16:creationId xmlns:a16="http://schemas.microsoft.com/office/drawing/2014/main" id="{44ACD7F7-4C8A-7BFD-3A44-F886B2D9D6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77068" y="5640608"/>
              <a:ext cx="351353" cy="210812"/>
            </a:xfrm>
            <a:prstGeom prst="rect">
              <a:avLst/>
            </a:prstGeom>
            <a:ln>
              <a:solidFill>
                <a:schemeClr val="accent2"/>
              </a:solidFill>
            </a:ln>
          </p:spPr>
        </p:pic>
        <p:sp>
          <p:nvSpPr>
            <p:cNvPr id="402" name="Прямоугольник 274">
              <a:extLst>
                <a:ext uri="{FF2B5EF4-FFF2-40B4-BE49-F238E27FC236}">
                  <a16:creationId xmlns:a16="http://schemas.microsoft.com/office/drawing/2014/main" id="{86CA3AED-F391-9615-DD38-6362E395ADD7}"/>
                </a:ext>
              </a:extLst>
            </p:cNvPr>
            <p:cNvSpPr/>
            <p:nvPr/>
          </p:nvSpPr>
          <p:spPr>
            <a:xfrm>
              <a:off x="3725943" y="5616232"/>
              <a:ext cx="1205433" cy="252411"/>
            </a:xfrm>
            <a:prstGeom prst="rect">
              <a:avLst/>
            </a:prstGeom>
            <a:noFill/>
            <a:ln>
              <a:solidFill>
                <a:srgbClr val="4F81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700"/>
            </a:p>
          </p:txBody>
        </p:sp>
        <p:sp>
          <p:nvSpPr>
            <p:cNvPr id="403" name="TextBox 402">
              <a:extLst>
                <a:ext uri="{FF2B5EF4-FFF2-40B4-BE49-F238E27FC236}">
                  <a16:creationId xmlns:a16="http://schemas.microsoft.com/office/drawing/2014/main" id="{3071F431-2D3E-E5A1-3EBB-5D6292B3F600}"/>
                </a:ext>
              </a:extLst>
            </p:cNvPr>
            <p:cNvSpPr txBox="1"/>
            <p:nvPr/>
          </p:nvSpPr>
          <p:spPr>
            <a:xfrm>
              <a:off x="4188500" y="5566233"/>
              <a:ext cx="742876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700" dirty="0">
                  <a:latin typeface="Agency FB" panose="00010606040000040003" pitchFamily="2" charset="0"/>
                  <a:cs typeface="Times New Roman" panose="02020603050405020304" pitchFamily="18" charset="0"/>
                </a:rPr>
                <a:t>SU</a:t>
              </a:r>
              <a:endParaRPr lang="ru-RU" sz="1700" dirty="0">
                <a:cs typeface="Times New Roman" panose="02020603050405020304" pitchFamily="18" charset="0"/>
              </a:endParaRPr>
            </a:p>
          </p:txBody>
        </p:sp>
      </p:grpSp>
      <p:sp>
        <p:nvSpPr>
          <p:cNvPr id="404" name="Скругленный прямоугольник 77">
            <a:extLst>
              <a:ext uri="{FF2B5EF4-FFF2-40B4-BE49-F238E27FC236}">
                <a16:creationId xmlns:a16="http://schemas.microsoft.com/office/drawing/2014/main" id="{ADBB2DA4-061C-93D0-CDD4-5F70D95D1B6C}"/>
              </a:ext>
            </a:extLst>
          </p:cNvPr>
          <p:cNvSpPr/>
          <p:nvPr/>
        </p:nvSpPr>
        <p:spPr>
          <a:xfrm>
            <a:off x="3117608" y="4477036"/>
            <a:ext cx="2761717" cy="1726149"/>
          </a:xfrm>
          <a:prstGeom prst="roundRect">
            <a:avLst>
              <a:gd name="adj" fmla="val 6656"/>
            </a:avLst>
          </a:prstGeom>
          <a:noFill/>
          <a:ln w="444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55A0"/>
              </a:solidFill>
            </a:endParaRPr>
          </a:p>
        </p:txBody>
      </p:sp>
      <p:sp>
        <p:nvSpPr>
          <p:cNvPr id="405" name="TextBox 404">
            <a:extLst>
              <a:ext uri="{FF2B5EF4-FFF2-40B4-BE49-F238E27FC236}">
                <a16:creationId xmlns:a16="http://schemas.microsoft.com/office/drawing/2014/main" id="{51ED6C56-79BA-8E02-5B36-0B23FCD48CE2}"/>
              </a:ext>
            </a:extLst>
          </p:cNvPr>
          <p:cNvSpPr txBox="1"/>
          <p:nvPr/>
        </p:nvSpPr>
        <p:spPr>
          <a:xfrm>
            <a:off x="3203428" y="4503226"/>
            <a:ext cx="12751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4F81BD"/>
                </a:solidFill>
                <a:latin typeface="Agency FB" panose="00010606040000040003" pitchFamily="2" charset="0"/>
              </a:rPr>
              <a:t>Clouds</a:t>
            </a:r>
            <a:endParaRPr lang="ru-RU" b="1" dirty="0">
              <a:solidFill>
                <a:srgbClr val="4F81BD"/>
              </a:solidFill>
            </a:endParaRPr>
          </a:p>
        </p:txBody>
      </p:sp>
      <p:cxnSp>
        <p:nvCxnSpPr>
          <p:cNvPr id="406" name="Прямая со стрелкой 286">
            <a:extLst>
              <a:ext uri="{FF2B5EF4-FFF2-40B4-BE49-F238E27FC236}">
                <a16:creationId xmlns:a16="http://schemas.microsoft.com/office/drawing/2014/main" id="{65912D37-94CD-2258-69B4-47D5106AAF83}"/>
              </a:ext>
            </a:extLst>
          </p:cNvPr>
          <p:cNvCxnSpPr>
            <a:cxnSpLocks/>
          </p:cNvCxnSpPr>
          <p:nvPr/>
        </p:nvCxnSpPr>
        <p:spPr>
          <a:xfrm>
            <a:off x="3749932" y="4045077"/>
            <a:ext cx="7045" cy="468994"/>
          </a:xfrm>
          <a:prstGeom prst="straightConnector1">
            <a:avLst/>
          </a:prstGeom>
          <a:ln w="57150">
            <a:solidFill>
              <a:srgbClr val="0055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7" name="Рисунок 2">
            <a:extLst>
              <a:ext uri="{FF2B5EF4-FFF2-40B4-BE49-F238E27FC236}">
                <a16:creationId xmlns:a16="http://schemas.microsoft.com/office/drawing/2014/main" id="{4E20AFAC-7A4B-00E4-1240-1325626888E8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3695" y="3531847"/>
            <a:ext cx="326208" cy="217472"/>
          </a:xfrm>
          <a:prstGeom prst="rect">
            <a:avLst/>
          </a:prstGeom>
          <a:ln>
            <a:solidFill>
              <a:schemeClr val="accent2"/>
            </a:solidFill>
          </a:ln>
        </p:spPr>
      </p:pic>
    </p:spTree>
    <p:extLst>
      <p:ext uri="{BB962C8B-B14F-4D97-AF65-F5344CB8AC3E}">
        <p14:creationId xmlns:p14="http://schemas.microsoft.com/office/powerpoint/2010/main" val="30986574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43F4F8-FB57-CB59-AA5B-8D6F963B0A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89CD1F-62D5-5470-6E8F-E21C3A7F2C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153" name="Title 3">
            <a:extLst>
              <a:ext uri="{FF2B5EF4-FFF2-40B4-BE49-F238E27FC236}">
                <a16:creationId xmlns:a16="http://schemas.microsoft.com/office/drawing/2014/main" id="{269B9492-2DA6-1471-8A65-AE027B6019AA}"/>
              </a:ext>
            </a:extLst>
          </p:cNvPr>
          <p:cNvSpPr txBox="1">
            <a:spLocks/>
          </p:cNvSpPr>
          <p:nvPr/>
        </p:nvSpPr>
        <p:spPr>
          <a:xfrm>
            <a:off x="2058" y="-16744"/>
            <a:ext cx="9141942" cy="1211196"/>
          </a:xfrm>
          <a:prstGeom prst="rect">
            <a:avLst/>
          </a:prstGeom>
        </p:spPr>
        <p:txBody>
          <a:bodyPr vert="horz" lIns="45720" rIns="45720" anchor="ctr">
            <a:normAutofit fontScale="85000"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dirty="0">
                <a:latin typeface="Segoe UI Light" panose="020B0502040204020203" pitchFamily="34" charset="0"/>
                <a:cs typeface="Segoe UI Light" panose="020B0502040204020203" pitchFamily="34" charset="0"/>
              </a:rPr>
              <a:t>Глава 3: Разработка систем мониторинга и анализа выполнения больших пакетов задач.</a:t>
            </a:r>
            <a:endParaRPr lang="en-US" sz="40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4" name="Подзаголовок 2">
            <a:extLst>
              <a:ext uri="{FF2B5EF4-FFF2-40B4-BE49-F238E27FC236}">
                <a16:creationId xmlns:a16="http://schemas.microsoft.com/office/drawing/2014/main" id="{6BBBAC34-157D-FF94-AD09-363810EA8240}"/>
              </a:ext>
            </a:extLst>
          </p:cNvPr>
          <p:cNvSpPr txBox="1">
            <a:spLocks/>
          </p:cNvSpPr>
          <p:nvPr/>
        </p:nvSpPr>
        <p:spPr>
          <a:xfrm>
            <a:off x="358384" y="1451278"/>
            <a:ext cx="8427231" cy="340572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just">
              <a:spcBef>
                <a:spcPts val="600"/>
              </a:spcBef>
              <a:buClr>
                <a:schemeClr val="tx1"/>
              </a:buClr>
              <a:buSzPct val="100000"/>
            </a:pPr>
            <a:r>
              <a:rPr lang="ru-RU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Задачи возникающие при эксплуатации географически распределённой вычислительной среды при выполнении больших пакетов задач:</a:t>
            </a:r>
          </a:p>
          <a:p>
            <a:pPr marL="612000" indent="-342900" algn="just">
              <a:spcBef>
                <a:spcPts val="600"/>
              </a:spcBef>
              <a:buClr>
                <a:schemeClr val="tx1"/>
              </a:buClr>
              <a:buSzPct val="100000"/>
              <a:buAutoNum type="arabicPeriod"/>
            </a:pPr>
            <a:r>
              <a:rPr lang="ru-RU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Проверка загрузки </a:t>
            </a:r>
            <a:r>
              <a:rPr lang="en-US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CPU</a:t>
            </a:r>
            <a:r>
              <a:rPr lang="ru-RU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 конкретной задачи. </a:t>
            </a:r>
            <a:endParaRPr lang="en-US" sz="1400" cap="none" dirty="0">
              <a:solidFill>
                <a:srgbClr val="0055A0"/>
              </a:solidFill>
              <a:latin typeface="Segoe UI" panose="020B0502040204020203" pitchFamily="34" charset="0"/>
              <a:ea typeface="Roboto Slab" pitchFamily="2" charset="0"/>
              <a:cs typeface="Segoe UI" panose="020B0502040204020203" pitchFamily="34" charset="0"/>
            </a:endParaRPr>
          </a:p>
          <a:p>
            <a:pPr marL="612000" indent="-342900" algn="just">
              <a:spcBef>
                <a:spcPts val="600"/>
              </a:spcBef>
              <a:buClr>
                <a:schemeClr val="tx1"/>
              </a:buClr>
              <a:buSzPct val="100000"/>
              <a:buAutoNum type="arabicPeriod"/>
            </a:pPr>
            <a:r>
              <a:rPr lang="ru-RU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Проверка загрузки </a:t>
            </a:r>
            <a:r>
              <a:rPr lang="en-US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RAM </a:t>
            </a:r>
            <a:r>
              <a:rPr lang="ru-RU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конкретной задачи. </a:t>
            </a:r>
          </a:p>
          <a:p>
            <a:pPr marL="612000" indent="-342900" algn="just">
              <a:spcBef>
                <a:spcPts val="600"/>
              </a:spcBef>
              <a:buClr>
                <a:schemeClr val="tx1"/>
              </a:buClr>
              <a:buSzPct val="100000"/>
              <a:buAutoNum type="arabicPeriod"/>
            </a:pPr>
            <a:r>
              <a:rPr lang="ru-RU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Использование дискового пространства конкретной задачей.</a:t>
            </a:r>
          </a:p>
          <a:p>
            <a:pPr marL="612000" indent="-342900" algn="just">
              <a:spcBef>
                <a:spcPts val="600"/>
              </a:spcBef>
              <a:buClr>
                <a:schemeClr val="tx1"/>
              </a:buClr>
              <a:buSzPct val="100000"/>
              <a:buAutoNum type="arabicPeriod"/>
            </a:pPr>
            <a:r>
              <a:rPr lang="ru-RU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Подсчёт скорости передачи данных в рамках конкретной задачи.</a:t>
            </a:r>
          </a:p>
          <a:p>
            <a:pPr marL="612000" indent="-342900" algn="just">
              <a:spcBef>
                <a:spcPts val="600"/>
              </a:spcBef>
              <a:buClr>
                <a:schemeClr val="tx1"/>
              </a:buClr>
              <a:buSzPct val="100000"/>
              <a:buAutoNum type="arabicPeriod"/>
            </a:pPr>
            <a:r>
              <a:rPr lang="ru-RU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Подсчёт суммарной скорости передачи данных между вычислительными ресурсами и системами хранения.</a:t>
            </a:r>
          </a:p>
          <a:p>
            <a:pPr marL="612000" indent="-342900" algn="just">
              <a:spcBef>
                <a:spcPts val="600"/>
              </a:spcBef>
              <a:buClr>
                <a:schemeClr val="tx1"/>
              </a:buClr>
              <a:buSzPct val="100000"/>
              <a:buAutoNum type="arabicPeriod"/>
            </a:pPr>
            <a:r>
              <a:rPr lang="ru-RU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Детектирование аномалий при выполнении больших пакетов задач.</a:t>
            </a:r>
          </a:p>
          <a:p>
            <a:pPr marL="612000" indent="-342900" algn="just">
              <a:spcBef>
                <a:spcPts val="600"/>
              </a:spcBef>
              <a:buClr>
                <a:schemeClr val="tx1"/>
              </a:buClr>
              <a:buSzPct val="100000"/>
              <a:buAutoNum type="arabicPeriod"/>
            </a:pPr>
            <a:r>
              <a:rPr lang="ru-RU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Сбор статистики о ходе выполнения задач в рамках больших пакетов задач.</a:t>
            </a:r>
          </a:p>
          <a:p>
            <a:pPr marL="612000" indent="-342900" algn="just">
              <a:spcBef>
                <a:spcPts val="600"/>
              </a:spcBef>
              <a:buClr>
                <a:schemeClr val="tx1"/>
              </a:buClr>
              <a:buSzPct val="100000"/>
              <a:buAutoNum type="arabicPeriod"/>
            </a:pPr>
            <a:r>
              <a:rPr lang="ru-RU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Сравнение хода выполнения одного пакета задач с другим</a:t>
            </a:r>
          </a:p>
          <a:p>
            <a:pPr marL="612000" indent="-342900" algn="just">
              <a:spcBef>
                <a:spcPts val="600"/>
              </a:spcBef>
              <a:buClr>
                <a:schemeClr val="tx1"/>
              </a:buClr>
              <a:buSzPct val="100000"/>
              <a:buAutoNum type="arabicPeriod"/>
            </a:pPr>
            <a:r>
              <a:rPr lang="ru-RU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Поиск причин возникновения проблем с выполнением задач.</a:t>
            </a:r>
          </a:p>
        </p:txBody>
      </p:sp>
      <p:sp>
        <p:nvSpPr>
          <p:cNvPr id="12" name="Левая фигурная скобка 11">
            <a:extLst>
              <a:ext uri="{FF2B5EF4-FFF2-40B4-BE49-F238E27FC236}">
                <a16:creationId xmlns:a16="http://schemas.microsoft.com/office/drawing/2014/main" id="{6F7EF82C-2CE2-9A02-2191-CC52191384DD}"/>
              </a:ext>
            </a:extLst>
          </p:cNvPr>
          <p:cNvSpPr/>
          <p:nvPr/>
        </p:nvSpPr>
        <p:spPr>
          <a:xfrm>
            <a:off x="542672" y="2050679"/>
            <a:ext cx="151896" cy="786653"/>
          </a:xfrm>
          <a:prstGeom prst="leftBrac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Левая фигурная скобка 12">
            <a:extLst>
              <a:ext uri="{FF2B5EF4-FFF2-40B4-BE49-F238E27FC236}">
                <a16:creationId xmlns:a16="http://schemas.microsoft.com/office/drawing/2014/main" id="{89B75E9D-7A89-DF05-EC23-0F9D267FBB7C}"/>
              </a:ext>
            </a:extLst>
          </p:cNvPr>
          <p:cNvSpPr/>
          <p:nvPr/>
        </p:nvSpPr>
        <p:spPr>
          <a:xfrm>
            <a:off x="542672" y="2886688"/>
            <a:ext cx="151896" cy="676787"/>
          </a:xfrm>
          <a:prstGeom prst="leftBrac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Левая фигурная скобка 13">
            <a:extLst>
              <a:ext uri="{FF2B5EF4-FFF2-40B4-BE49-F238E27FC236}">
                <a16:creationId xmlns:a16="http://schemas.microsoft.com/office/drawing/2014/main" id="{79017FED-5F0A-E6A2-2228-E1E2C9163311}"/>
              </a:ext>
            </a:extLst>
          </p:cNvPr>
          <p:cNvSpPr/>
          <p:nvPr/>
        </p:nvSpPr>
        <p:spPr>
          <a:xfrm>
            <a:off x="542672" y="3612831"/>
            <a:ext cx="151896" cy="889697"/>
          </a:xfrm>
          <a:prstGeom prst="leftBrac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Блок-схема: узел 14">
            <a:extLst>
              <a:ext uri="{FF2B5EF4-FFF2-40B4-BE49-F238E27FC236}">
                <a16:creationId xmlns:a16="http://schemas.microsoft.com/office/drawing/2014/main" id="{E7C900BE-1957-F5C6-EA07-A1CB3472B8F2}"/>
              </a:ext>
            </a:extLst>
          </p:cNvPr>
          <p:cNvSpPr/>
          <p:nvPr/>
        </p:nvSpPr>
        <p:spPr>
          <a:xfrm>
            <a:off x="114351" y="2275916"/>
            <a:ext cx="336177" cy="336177"/>
          </a:xfrm>
          <a:prstGeom prst="flowChartConnector">
            <a:avLst/>
          </a:prstGeom>
          <a:noFill/>
          <a:ln w="381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6" name="Блок-схема: узел 15">
            <a:extLst>
              <a:ext uri="{FF2B5EF4-FFF2-40B4-BE49-F238E27FC236}">
                <a16:creationId xmlns:a16="http://schemas.microsoft.com/office/drawing/2014/main" id="{00DA0013-AFC3-376B-B6D5-4EF05E47E926}"/>
              </a:ext>
            </a:extLst>
          </p:cNvPr>
          <p:cNvSpPr/>
          <p:nvPr/>
        </p:nvSpPr>
        <p:spPr>
          <a:xfrm>
            <a:off x="114349" y="3036730"/>
            <a:ext cx="336177" cy="336177"/>
          </a:xfrm>
          <a:prstGeom prst="flowChartConnector">
            <a:avLst/>
          </a:prstGeom>
          <a:noFill/>
          <a:ln w="381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7" name="Блок-схема: узел 16">
            <a:extLst>
              <a:ext uri="{FF2B5EF4-FFF2-40B4-BE49-F238E27FC236}">
                <a16:creationId xmlns:a16="http://schemas.microsoft.com/office/drawing/2014/main" id="{7BB9645A-F8F0-D26A-3016-68C5CD6EE5C4}"/>
              </a:ext>
            </a:extLst>
          </p:cNvPr>
          <p:cNvSpPr/>
          <p:nvPr/>
        </p:nvSpPr>
        <p:spPr>
          <a:xfrm>
            <a:off x="114350" y="3889590"/>
            <a:ext cx="336177" cy="336177"/>
          </a:xfrm>
          <a:prstGeom prst="flowChartConnector">
            <a:avLst/>
          </a:prstGeom>
          <a:noFill/>
          <a:ln w="381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8" name="Блок-схема: узел 17">
            <a:extLst>
              <a:ext uri="{FF2B5EF4-FFF2-40B4-BE49-F238E27FC236}">
                <a16:creationId xmlns:a16="http://schemas.microsoft.com/office/drawing/2014/main" id="{2576A52C-3F2F-4A38-285E-E8B6CB9A4AA5}"/>
              </a:ext>
            </a:extLst>
          </p:cNvPr>
          <p:cNvSpPr/>
          <p:nvPr/>
        </p:nvSpPr>
        <p:spPr>
          <a:xfrm>
            <a:off x="910448" y="5666637"/>
            <a:ext cx="336177" cy="336177"/>
          </a:xfrm>
          <a:prstGeom prst="flowChartConnector">
            <a:avLst/>
          </a:prstGeom>
          <a:noFill/>
          <a:ln w="381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9" name="Подзаголовок 2">
            <a:extLst>
              <a:ext uri="{FF2B5EF4-FFF2-40B4-BE49-F238E27FC236}">
                <a16:creationId xmlns:a16="http://schemas.microsoft.com/office/drawing/2014/main" id="{C613EC78-54B4-E28A-BC42-B84EADD04419}"/>
              </a:ext>
            </a:extLst>
          </p:cNvPr>
          <p:cNvSpPr txBox="1">
            <a:spLocks/>
          </p:cNvSpPr>
          <p:nvPr/>
        </p:nvSpPr>
        <p:spPr>
          <a:xfrm>
            <a:off x="1365057" y="5666637"/>
            <a:ext cx="3716170" cy="36512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just">
              <a:spcBef>
                <a:spcPts val="600"/>
              </a:spcBef>
              <a:buClr>
                <a:schemeClr val="tx1"/>
              </a:buClr>
              <a:buSzPct val="100000"/>
            </a:pPr>
            <a:r>
              <a:rPr lang="ru-RU" sz="16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Мониторинг пользовательских задач</a:t>
            </a:r>
          </a:p>
        </p:txBody>
      </p:sp>
      <p:sp>
        <p:nvSpPr>
          <p:cNvPr id="20" name="Блок-схема: узел 19">
            <a:extLst>
              <a:ext uri="{FF2B5EF4-FFF2-40B4-BE49-F238E27FC236}">
                <a16:creationId xmlns:a16="http://schemas.microsoft.com/office/drawing/2014/main" id="{14CEA25D-57F9-D76C-6458-54B2DD4CC226}"/>
              </a:ext>
            </a:extLst>
          </p:cNvPr>
          <p:cNvSpPr/>
          <p:nvPr/>
        </p:nvSpPr>
        <p:spPr>
          <a:xfrm>
            <a:off x="2768533" y="6004296"/>
            <a:ext cx="336177" cy="336177"/>
          </a:xfrm>
          <a:prstGeom prst="flowChartConnector">
            <a:avLst/>
          </a:prstGeom>
          <a:noFill/>
          <a:ln w="381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1" name="Подзаголовок 2">
            <a:extLst>
              <a:ext uri="{FF2B5EF4-FFF2-40B4-BE49-F238E27FC236}">
                <a16:creationId xmlns:a16="http://schemas.microsoft.com/office/drawing/2014/main" id="{75FBF4C8-E640-CD91-397F-115399D7F3B3}"/>
              </a:ext>
            </a:extLst>
          </p:cNvPr>
          <p:cNvSpPr txBox="1">
            <a:spLocks/>
          </p:cNvSpPr>
          <p:nvPr/>
        </p:nvSpPr>
        <p:spPr>
          <a:xfrm>
            <a:off x="3223142" y="6004296"/>
            <a:ext cx="3716170" cy="36512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just">
              <a:spcBef>
                <a:spcPts val="600"/>
              </a:spcBef>
              <a:buClr>
                <a:schemeClr val="tx1"/>
              </a:buClr>
              <a:buSzPct val="100000"/>
            </a:pPr>
            <a:r>
              <a:rPr lang="ru-RU" sz="16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Мониторинг передач данных</a:t>
            </a:r>
          </a:p>
        </p:txBody>
      </p:sp>
      <p:sp>
        <p:nvSpPr>
          <p:cNvPr id="22" name="Блок-схема: узел 21">
            <a:extLst>
              <a:ext uri="{FF2B5EF4-FFF2-40B4-BE49-F238E27FC236}">
                <a16:creationId xmlns:a16="http://schemas.microsoft.com/office/drawing/2014/main" id="{21854EC6-D0F7-96EC-A03F-EE2E90768E0C}"/>
              </a:ext>
            </a:extLst>
          </p:cNvPr>
          <p:cNvSpPr/>
          <p:nvPr/>
        </p:nvSpPr>
        <p:spPr>
          <a:xfrm>
            <a:off x="4745050" y="6365375"/>
            <a:ext cx="336177" cy="336177"/>
          </a:xfrm>
          <a:prstGeom prst="flowChartConnector">
            <a:avLst/>
          </a:prstGeom>
          <a:noFill/>
          <a:ln w="381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3" name="Подзаголовок 2">
            <a:extLst>
              <a:ext uri="{FF2B5EF4-FFF2-40B4-BE49-F238E27FC236}">
                <a16:creationId xmlns:a16="http://schemas.microsoft.com/office/drawing/2014/main" id="{FD1F20BE-7E59-1504-52BC-D81CF7787719}"/>
              </a:ext>
            </a:extLst>
          </p:cNvPr>
          <p:cNvSpPr txBox="1">
            <a:spLocks/>
          </p:cNvSpPr>
          <p:nvPr/>
        </p:nvSpPr>
        <p:spPr>
          <a:xfrm>
            <a:off x="5199659" y="6256729"/>
            <a:ext cx="3716170" cy="68076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just">
              <a:spcBef>
                <a:spcPts val="600"/>
              </a:spcBef>
              <a:buClr>
                <a:schemeClr val="tx1"/>
              </a:buClr>
              <a:buSzPct val="100000"/>
            </a:pPr>
            <a:r>
              <a:rPr lang="ru-RU" sz="16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Анализ выполнения больших пакетов задач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CB70B22-1B6B-B18E-6A9C-CEB14D38C562}"/>
              </a:ext>
            </a:extLst>
          </p:cNvPr>
          <p:cNvSpPr txBox="1">
            <a:spLocks/>
          </p:cNvSpPr>
          <p:nvPr/>
        </p:nvSpPr>
        <p:spPr>
          <a:xfrm>
            <a:off x="80814" y="4940024"/>
            <a:ext cx="9141941" cy="68076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>
              <a:spcBef>
                <a:spcPts val="600"/>
              </a:spcBef>
              <a:buClr>
                <a:schemeClr val="tx1"/>
              </a:buClr>
              <a:buSzPct val="100000"/>
            </a:pPr>
            <a:r>
              <a:rPr lang="ru-RU" sz="1600" b="1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Платформа </a:t>
            </a:r>
            <a:r>
              <a:rPr lang="en-US" sz="1600" b="1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DIRAC </a:t>
            </a:r>
            <a:r>
              <a:rPr lang="ru-RU" sz="1600" b="1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 не предоставляет готового инструментария для решения этих задач. </a:t>
            </a:r>
          </a:p>
        </p:txBody>
      </p:sp>
    </p:spTree>
    <p:extLst>
      <p:ext uri="{BB962C8B-B14F-4D97-AF65-F5344CB8AC3E}">
        <p14:creationId xmlns:p14="http://schemas.microsoft.com/office/powerpoint/2010/main" val="22004363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2F0363-8D7F-6A73-11E7-35424899C4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0F844E8-000F-F0C7-A47F-613BC8EEC1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134" name="Скругленный прямоугольник 7">
            <a:extLst>
              <a:ext uri="{FF2B5EF4-FFF2-40B4-BE49-F238E27FC236}">
                <a16:creationId xmlns:a16="http://schemas.microsoft.com/office/drawing/2014/main" id="{92D0F6FC-D5E7-7345-46B0-2C7466600E8D}"/>
              </a:ext>
            </a:extLst>
          </p:cNvPr>
          <p:cNvSpPr/>
          <p:nvPr/>
        </p:nvSpPr>
        <p:spPr>
          <a:xfrm>
            <a:off x="6469331" y="3314254"/>
            <a:ext cx="2538293" cy="90201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55A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ru-RU" sz="1400" dirty="0">
                <a:solidFill>
                  <a:srgbClr val="104282"/>
                </a:solidFill>
              </a:rPr>
              <a:t>Пользовательская задача</a:t>
            </a:r>
          </a:p>
        </p:txBody>
      </p:sp>
      <p:pic>
        <p:nvPicPr>
          <p:cNvPr id="135" name="Рисунок 134">
            <a:extLst>
              <a:ext uri="{FF2B5EF4-FFF2-40B4-BE49-F238E27FC236}">
                <a16:creationId xmlns:a16="http://schemas.microsoft.com/office/drawing/2014/main" id="{248FD163-8D47-63AE-3AF0-E1159CD53A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8806" y="3668638"/>
            <a:ext cx="460468" cy="460468"/>
          </a:xfrm>
          <a:prstGeom prst="rect">
            <a:avLst/>
          </a:prstGeom>
        </p:spPr>
      </p:pic>
      <p:pic>
        <p:nvPicPr>
          <p:cNvPr id="136" name="Рисунок 135">
            <a:extLst>
              <a:ext uri="{FF2B5EF4-FFF2-40B4-BE49-F238E27FC236}">
                <a16:creationId xmlns:a16="http://schemas.microsoft.com/office/drawing/2014/main" id="{30AA39BF-49BC-CA57-1667-AE5D26FA3B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8365" y="3667008"/>
            <a:ext cx="463727" cy="463727"/>
          </a:xfrm>
          <a:prstGeom prst="rect">
            <a:avLst/>
          </a:prstGeom>
        </p:spPr>
      </p:pic>
      <p:pic>
        <p:nvPicPr>
          <p:cNvPr id="137" name="Рисунок 136">
            <a:extLst>
              <a:ext uri="{FF2B5EF4-FFF2-40B4-BE49-F238E27FC236}">
                <a16:creationId xmlns:a16="http://schemas.microsoft.com/office/drawing/2014/main" id="{BCD74BE7-E087-8AF4-1B42-3232078FA5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02534" y="3663809"/>
            <a:ext cx="439166" cy="439166"/>
          </a:xfrm>
          <a:prstGeom prst="rect">
            <a:avLst/>
          </a:prstGeom>
        </p:spPr>
      </p:pic>
      <p:cxnSp>
        <p:nvCxnSpPr>
          <p:cNvPr id="142" name="Прямая соединительная линия 141">
            <a:extLst>
              <a:ext uri="{FF2B5EF4-FFF2-40B4-BE49-F238E27FC236}">
                <a16:creationId xmlns:a16="http://schemas.microsoft.com/office/drawing/2014/main" id="{31168AE3-9B1D-8FFC-87A9-C35EBAA0882C}"/>
              </a:ext>
            </a:extLst>
          </p:cNvPr>
          <p:cNvCxnSpPr/>
          <p:nvPr/>
        </p:nvCxnSpPr>
        <p:spPr>
          <a:xfrm>
            <a:off x="6565261" y="4216270"/>
            <a:ext cx="0" cy="504344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3" name="Прямая соединительная линия 142">
            <a:extLst>
              <a:ext uri="{FF2B5EF4-FFF2-40B4-BE49-F238E27FC236}">
                <a16:creationId xmlns:a16="http://schemas.microsoft.com/office/drawing/2014/main" id="{3774D0C9-0ABA-66A6-3800-63648DBFF4C1}"/>
              </a:ext>
            </a:extLst>
          </p:cNvPr>
          <p:cNvCxnSpPr>
            <a:cxnSpLocks/>
          </p:cNvCxnSpPr>
          <p:nvPr/>
        </p:nvCxnSpPr>
        <p:spPr>
          <a:xfrm>
            <a:off x="6565261" y="4723042"/>
            <a:ext cx="300799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5" name="Скругленный прямоугольник 7">
            <a:extLst>
              <a:ext uri="{FF2B5EF4-FFF2-40B4-BE49-F238E27FC236}">
                <a16:creationId xmlns:a16="http://schemas.microsoft.com/office/drawing/2014/main" id="{DF3D0221-FC9C-8137-56F5-17B6999C71D7}"/>
              </a:ext>
            </a:extLst>
          </p:cNvPr>
          <p:cNvSpPr/>
          <p:nvPr/>
        </p:nvSpPr>
        <p:spPr>
          <a:xfrm>
            <a:off x="5971027" y="2517713"/>
            <a:ext cx="3036598" cy="70565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ru-RU" sz="1400" dirty="0">
                <a:solidFill>
                  <a:srgbClr val="104282"/>
                </a:solidFill>
              </a:rPr>
              <a:t>Программа мониторинга пользовательской задачи</a:t>
            </a:r>
          </a:p>
        </p:txBody>
      </p:sp>
      <p:cxnSp>
        <p:nvCxnSpPr>
          <p:cNvPr id="146" name="Прямая соединительная линия 145">
            <a:extLst>
              <a:ext uri="{FF2B5EF4-FFF2-40B4-BE49-F238E27FC236}">
                <a16:creationId xmlns:a16="http://schemas.microsoft.com/office/drawing/2014/main" id="{D71FA96A-2438-EDCA-B39C-B09C274C7B25}"/>
              </a:ext>
            </a:extLst>
          </p:cNvPr>
          <p:cNvCxnSpPr/>
          <p:nvPr/>
        </p:nvCxnSpPr>
        <p:spPr>
          <a:xfrm>
            <a:off x="6166339" y="3224426"/>
            <a:ext cx="0" cy="504344"/>
          </a:xfrm>
          <a:prstGeom prst="line">
            <a:avLst/>
          </a:prstGeom>
          <a:ln>
            <a:solidFill>
              <a:srgbClr val="FFC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7" name="Прямая соединительная линия 146">
            <a:extLst>
              <a:ext uri="{FF2B5EF4-FFF2-40B4-BE49-F238E27FC236}">
                <a16:creationId xmlns:a16="http://schemas.microsoft.com/office/drawing/2014/main" id="{7D1F4027-7EC0-0138-500D-5691D9C4E04F}"/>
              </a:ext>
            </a:extLst>
          </p:cNvPr>
          <p:cNvCxnSpPr>
            <a:cxnSpLocks/>
          </p:cNvCxnSpPr>
          <p:nvPr/>
        </p:nvCxnSpPr>
        <p:spPr>
          <a:xfrm>
            <a:off x="6166339" y="3726855"/>
            <a:ext cx="300799" cy="0"/>
          </a:xfrm>
          <a:prstGeom prst="line">
            <a:avLst/>
          </a:prstGeom>
          <a:ln>
            <a:solidFill>
              <a:srgbClr val="FFC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7" name="Скругленный прямоугольник 7">
            <a:extLst>
              <a:ext uri="{FF2B5EF4-FFF2-40B4-BE49-F238E27FC236}">
                <a16:creationId xmlns:a16="http://schemas.microsoft.com/office/drawing/2014/main" id="{CC75852F-4F3E-69D0-4666-82C5FE8440C5}"/>
              </a:ext>
            </a:extLst>
          </p:cNvPr>
          <p:cNvSpPr/>
          <p:nvPr/>
        </p:nvSpPr>
        <p:spPr>
          <a:xfrm>
            <a:off x="7072119" y="4453494"/>
            <a:ext cx="1965278" cy="77684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55A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ru-RU" sz="1400" dirty="0">
                <a:solidFill>
                  <a:srgbClr val="104282"/>
                </a:solidFill>
              </a:rPr>
              <a:t>Дочерние процессы</a:t>
            </a:r>
          </a:p>
        </p:txBody>
      </p:sp>
      <p:sp>
        <p:nvSpPr>
          <p:cNvPr id="158" name="Скругленный прямоугольник 7">
            <a:extLst>
              <a:ext uri="{FF2B5EF4-FFF2-40B4-BE49-F238E27FC236}">
                <a16:creationId xmlns:a16="http://schemas.microsoft.com/office/drawing/2014/main" id="{4C94E955-4649-960E-B395-3F678DB8E851}"/>
              </a:ext>
            </a:extLst>
          </p:cNvPr>
          <p:cNvSpPr/>
          <p:nvPr/>
        </p:nvSpPr>
        <p:spPr>
          <a:xfrm>
            <a:off x="6977382" y="4371622"/>
            <a:ext cx="1965278" cy="77684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55A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ru-RU" sz="1400" dirty="0">
                <a:solidFill>
                  <a:srgbClr val="104282"/>
                </a:solidFill>
              </a:rPr>
              <a:t>Дочерние процессы</a:t>
            </a:r>
          </a:p>
        </p:txBody>
      </p:sp>
      <p:sp>
        <p:nvSpPr>
          <p:cNvPr id="159" name="Скругленный прямоугольник 7">
            <a:extLst>
              <a:ext uri="{FF2B5EF4-FFF2-40B4-BE49-F238E27FC236}">
                <a16:creationId xmlns:a16="http://schemas.microsoft.com/office/drawing/2014/main" id="{AA88046B-BC2B-8D6D-CAE5-0BEE48416B07}"/>
              </a:ext>
            </a:extLst>
          </p:cNvPr>
          <p:cNvSpPr/>
          <p:nvPr/>
        </p:nvSpPr>
        <p:spPr>
          <a:xfrm>
            <a:off x="6882645" y="4291994"/>
            <a:ext cx="1965278" cy="77684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55A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ru-RU" sz="1400" dirty="0">
                <a:solidFill>
                  <a:srgbClr val="104282"/>
                </a:solidFill>
              </a:rPr>
              <a:t>Дочерние процессы</a:t>
            </a:r>
          </a:p>
        </p:txBody>
      </p:sp>
      <p:pic>
        <p:nvPicPr>
          <p:cNvPr id="160" name="Рисунок 159">
            <a:extLst>
              <a:ext uri="{FF2B5EF4-FFF2-40B4-BE49-F238E27FC236}">
                <a16:creationId xmlns:a16="http://schemas.microsoft.com/office/drawing/2014/main" id="{84064BF6-861F-5A81-0DD2-AE27C37929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3549" y="4625483"/>
            <a:ext cx="326856" cy="326856"/>
          </a:xfrm>
          <a:prstGeom prst="rect">
            <a:avLst/>
          </a:prstGeom>
        </p:spPr>
      </p:pic>
      <p:pic>
        <p:nvPicPr>
          <p:cNvPr id="161" name="Рисунок 160">
            <a:extLst>
              <a:ext uri="{FF2B5EF4-FFF2-40B4-BE49-F238E27FC236}">
                <a16:creationId xmlns:a16="http://schemas.microsoft.com/office/drawing/2014/main" id="{654B865F-471A-EB04-4161-72BC3B645F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0699" y="4623170"/>
            <a:ext cx="329169" cy="329169"/>
          </a:xfrm>
          <a:prstGeom prst="rect">
            <a:avLst/>
          </a:prstGeom>
        </p:spPr>
      </p:pic>
      <p:pic>
        <p:nvPicPr>
          <p:cNvPr id="162" name="Рисунок 161">
            <a:extLst>
              <a:ext uri="{FF2B5EF4-FFF2-40B4-BE49-F238E27FC236}">
                <a16:creationId xmlns:a16="http://schemas.microsoft.com/office/drawing/2014/main" id="{94B3F659-B3CD-3663-9EA9-B263A248EF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90162" y="4631886"/>
            <a:ext cx="311735" cy="311735"/>
          </a:xfrm>
          <a:prstGeom prst="rect">
            <a:avLst/>
          </a:prstGeom>
        </p:spPr>
      </p:pic>
      <p:sp>
        <p:nvSpPr>
          <p:cNvPr id="164" name="Цилиндр 163">
            <a:extLst>
              <a:ext uri="{FF2B5EF4-FFF2-40B4-BE49-F238E27FC236}">
                <a16:creationId xmlns:a16="http://schemas.microsoft.com/office/drawing/2014/main" id="{26B5F257-1BD3-6E95-196F-DFB9C12F36DF}"/>
              </a:ext>
            </a:extLst>
          </p:cNvPr>
          <p:cNvSpPr/>
          <p:nvPr/>
        </p:nvSpPr>
        <p:spPr>
          <a:xfrm>
            <a:off x="4528340" y="4385069"/>
            <a:ext cx="1676625" cy="729248"/>
          </a:xfrm>
          <a:prstGeom prst="can">
            <a:avLst>
              <a:gd name="adj" fmla="val 14901"/>
            </a:avLst>
          </a:prstGeom>
          <a:solidFill>
            <a:schemeClr val="bg1"/>
          </a:solidFill>
          <a:ln w="28575"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Monitoring DB</a:t>
            </a:r>
            <a:br>
              <a:rPr lang="en-US" sz="14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14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(InfluxDB)</a:t>
            </a:r>
            <a:endParaRPr lang="ru-RU" sz="140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65" name="Подзаголовок 2">
            <a:extLst>
              <a:ext uri="{FF2B5EF4-FFF2-40B4-BE49-F238E27FC236}">
                <a16:creationId xmlns:a16="http://schemas.microsoft.com/office/drawing/2014/main" id="{FD615768-846C-2845-01A5-F94C2BBE3E71}"/>
              </a:ext>
            </a:extLst>
          </p:cNvPr>
          <p:cNvSpPr txBox="1">
            <a:spLocks/>
          </p:cNvSpPr>
          <p:nvPr/>
        </p:nvSpPr>
        <p:spPr>
          <a:xfrm>
            <a:off x="564648" y="1111498"/>
            <a:ext cx="8042563" cy="186875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just">
              <a:spcBef>
                <a:spcPts val="600"/>
              </a:spcBef>
              <a:buClr>
                <a:schemeClr val="tx1"/>
              </a:buClr>
              <a:buSzPct val="100000"/>
            </a:pPr>
            <a:r>
              <a:rPr lang="ru-RU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Для решения поставленной задачи было необходимо:</a:t>
            </a:r>
          </a:p>
          <a:p>
            <a:pPr algn="just">
              <a:spcBef>
                <a:spcPts val="600"/>
              </a:spcBef>
              <a:buClr>
                <a:schemeClr val="tx1"/>
              </a:buClr>
              <a:buSzPct val="100000"/>
            </a:pPr>
            <a:r>
              <a:rPr lang="ru-RU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Разработать программу способную собирать данные о показателях работы пользовательских задач и их дочерних процессов с привязкой к </a:t>
            </a:r>
            <a:r>
              <a:rPr lang="en-US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ID </a:t>
            </a:r>
            <a:r>
              <a:rPr lang="ru-RU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задачи в системе </a:t>
            </a:r>
            <a:r>
              <a:rPr lang="en-US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DIRAC</a:t>
            </a:r>
            <a:r>
              <a:rPr lang="ru-RU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.</a:t>
            </a:r>
          </a:p>
          <a:p>
            <a:pPr algn="just">
              <a:spcBef>
                <a:spcPts val="600"/>
              </a:spcBef>
              <a:buClr>
                <a:schemeClr val="tx1"/>
              </a:buClr>
              <a:buSzPct val="100000"/>
            </a:pPr>
            <a:r>
              <a:rPr lang="ru-RU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Периодически сохранять эту информацию в базе данных.</a:t>
            </a:r>
          </a:p>
          <a:p>
            <a:pPr algn="just">
              <a:spcBef>
                <a:spcPts val="600"/>
              </a:spcBef>
              <a:buClr>
                <a:schemeClr val="tx1"/>
              </a:buClr>
              <a:buSzPct val="100000"/>
            </a:pPr>
            <a:r>
              <a:rPr lang="ru-RU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Разработать интерфейс для визуализации.</a:t>
            </a:r>
          </a:p>
        </p:txBody>
      </p:sp>
      <p:cxnSp>
        <p:nvCxnSpPr>
          <p:cNvPr id="166" name="Прямая со стрелкой 165">
            <a:extLst>
              <a:ext uri="{FF2B5EF4-FFF2-40B4-BE49-F238E27FC236}">
                <a16:creationId xmlns:a16="http://schemas.microsoft.com/office/drawing/2014/main" id="{9B8D9B22-FB1F-5FA3-9D48-987F2A4C4D51}"/>
              </a:ext>
            </a:extLst>
          </p:cNvPr>
          <p:cNvCxnSpPr>
            <a:cxnSpLocks/>
          </p:cNvCxnSpPr>
          <p:nvPr/>
        </p:nvCxnSpPr>
        <p:spPr>
          <a:xfrm flipH="1">
            <a:off x="5572436" y="3223372"/>
            <a:ext cx="418277" cy="1160574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3" name="Скругленный прямоугольник 7">
            <a:extLst>
              <a:ext uri="{FF2B5EF4-FFF2-40B4-BE49-F238E27FC236}">
                <a16:creationId xmlns:a16="http://schemas.microsoft.com/office/drawing/2014/main" id="{E8BF80B0-5A3B-0E42-8C8C-A06753558BF7}"/>
              </a:ext>
            </a:extLst>
          </p:cNvPr>
          <p:cNvSpPr/>
          <p:nvPr/>
        </p:nvSpPr>
        <p:spPr>
          <a:xfrm>
            <a:off x="4506983" y="2518767"/>
            <a:ext cx="1363476" cy="70565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400" dirty="0">
                <a:solidFill>
                  <a:srgbClr val="10428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Grafana</a:t>
            </a:r>
            <a:endParaRPr lang="ru-RU" sz="1400" dirty="0">
              <a:solidFill>
                <a:srgbClr val="104282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75" name="Рисунок 174">
            <a:extLst>
              <a:ext uri="{FF2B5EF4-FFF2-40B4-BE49-F238E27FC236}">
                <a16:creationId xmlns:a16="http://schemas.microsoft.com/office/drawing/2014/main" id="{0ED252F7-EF1D-D23E-9966-826B4D036F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35466" y="2799974"/>
            <a:ext cx="352780" cy="352780"/>
          </a:xfrm>
          <a:prstGeom prst="rect">
            <a:avLst/>
          </a:prstGeom>
        </p:spPr>
      </p:pic>
      <p:cxnSp>
        <p:nvCxnSpPr>
          <p:cNvPr id="176" name="Прямая со стрелкой 175">
            <a:extLst>
              <a:ext uri="{FF2B5EF4-FFF2-40B4-BE49-F238E27FC236}">
                <a16:creationId xmlns:a16="http://schemas.microsoft.com/office/drawing/2014/main" id="{F06ECD6D-BEEE-0F94-4B97-E642DED6472B}"/>
              </a:ext>
            </a:extLst>
          </p:cNvPr>
          <p:cNvCxnSpPr>
            <a:cxnSpLocks/>
            <a:endCxn id="173" idx="2"/>
          </p:cNvCxnSpPr>
          <p:nvPr/>
        </p:nvCxnSpPr>
        <p:spPr>
          <a:xfrm flipV="1">
            <a:off x="5188721" y="3224426"/>
            <a:ext cx="0" cy="1160643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0" name="Блок-схема: узел 179">
            <a:extLst>
              <a:ext uri="{FF2B5EF4-FFF2-40B4-BE49-F238E27FC236}">
                <a16:creationId xmlns:a16="http://schemas.microsoft.com/office/drawing/2014/main" id="{CBE836A2-198D-7F62-941D-0BF7EDC16467}"/>
              </a:ext>
            </a:extLst>
          </p:cNvPr>
          <p:cNvSpPr/>
          <p:nvPr/>
        </p:nvSpPr>
        <p:spPr>
          <a:xfrm>
            <a:off x="6044568" y="2586111"/>
            <a:ext cx="243542" cy="243542"/>
          </a:xfrm>
          <a:prstGeom prst="flowChartConnector">
            <a:avLst/>
          </a:prstGeom>
          <a:noFill/>
          <a:ln w="38100"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rgbClr val="FFC000"/>
                </a:solidFill>
              </a:rPr>
              <a:t>1</a:t>
            </a:r>
          </a:p>
        </p:txBody>
      </p:sp>
      <p:sp>
        <p:nvSpPr>
          <p:cNvPr id="182" name="Блок-схема: узел 181">
            <a:extLst>
              <a:ext uri="{FF2B5EF4-FFF2-40B4-BE49-F238E27FC236}">
                <a16:creationId xmlns:a16="http://schemas.microsoft.com/office/drawing/2014/main" id="{D9A1C640-9A25-34B0-E237-A28CC306F671}"/>
              </a:ext>
            </a:extLst>
          </p:cNvPr>
          <p:cNvSpPr/>
          <p:nvPr/>
        </p:nvSpPr>
        <p:spPr>
          <a:xfrm>
            <a:off x="4566928" y="4787753"/>
            <a:ext cx="243542" cy="243542"/>
          </a:xfrm>
          <a:prstGeom prst="flowChartConnector">
            <a:avLst/>
          </a:prstGeom>
          <a:noFill/>
          <a:ln w="38100"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rgbClr val="FFC000"/>
                </a:solidFill>
              </a:rPr>
              <a:t>2</a:t>
            </a:r>
          </a:p>
        </p:txBody>
      </p:sp>
      <p:sp>
        <p:nvSpPr>
          <p:cNvPr id="183" name="Блок-схема: узел 182">
            <a:extLst>
              <a:ext uri="{FF2B5EF4-FFF2-40B4-BE49-F238E27FC236}">
                <a16:creationId xmlns:a16="http://schemas.microsoft.com/office/drawing/2014/main" id="{24B5E534-5D63-2518-F888-F1A1A8AEA10A}"/>
              </a:ext>
            </a:extLst>
          </p:cNvPr>
          <p:cNvSpPr/>
          <p:nvPr/>
        </p:nvSpPr>
        <p:spPr>
          <a:xfrm>
            <a:off x="4585930" y="2586111"/>
            <a:ext cx="243542" cy="243542"/>
          </a:xfrm>
          <a:prstGeom prst="flowChartConnector">
            <a:avLst/>
          </a:prstGeom>
          <a:noFill/>
          <a:ln w="38100"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rgbClr val="FFC000"/>
                </a:solidFill>
              </a:rPr>
              <a:t>3</a:t>
            </a:r>
          </a:p>
        </p:txBody>
      </p:sp>
      <p:sp>
        <p:nvSpPr>
          <p:cNvPr id="184" name="Блок-схема: узел 183">
            <a:extLst>
              <a:ext uri="{FF2B5EF4-FFF2-40B4-BE49-F238E27FC236}">
                <a16:creationId xmlns:a16="http://schemas.microsoft.com/office/drawing/2014/main" id="{9AB8AFB0-40AF-72BA-EC3D-D3D9E0607E19}"/>
              </a:ext>
            </a:extLst>
          </p:cNvPr>
          <p:cNvSpPr/>
          <p:nvPr/>
        </p:nvSpPr>
        <p:spPr>
          <a:xfrm>
            <a:off x="331422" y="1520905"/>
            <a:ext cx="243542" cy="243542"/>
          </a:xfrm>
          <a:prstGeom prst="flowChartConnector">
            <a:avLst/>
          </a:prstGeom>
          <a:noFill/>
          <a:ln w="38100"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rgbClr val="FFC000"/>
                </a:solidFill>
              </a:rPr>
              <a:t>1</a:t>
            </a:r>
          </a:p>
        </p:txBody>
      </p:sp>
      <p:sp>
        <p:nvSpPr>
          <p:cNvPr id="185" name="Блок-схема: узел 184">
            <a:extLst>
              <a:ext uri="{FF2B5EF4-FFF2-40B4-BE49-F238E27FC236}">
                <a16:creationId xmlns:a16="http://schemas.microsoft.com/office/drawing/2014/main" id="{DAD9F81B-288A-62C5-8DFF-531D0CC30ED1}"/>
              </a:ext>
            </a:extLst>
          </p:cNvPr>
          <p:cNvSpPr/>
          <p:nvPr/>
        </p:nvSpPr>
        <p:spPr>
          <a:xfrm>
            <a:off x="331422" y="1916847"/>
            <a:ext cx="243542" cy="243542"/>
          </a:xfrm>
          <a:prstGeom prst="flowChartConnector">
            <a:avLst/>
          </a:prstGeom>
          <a:noFill/>
          <a:ln w="38100"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rgbClr val="FFC000"/>
                </a:solidFill>
              </a:rPr>
              <a:t>2</a:t>
            </a:r>
          </a:p>
        </p:txBody>
      </p:sp>
      <p:sp>
        <p:nvSpPr>
          <p:cNvPr id="186" name="Блок-схема: узел 185">
            <a:extLst>
              <a:ext uri="{FF2B5EF4-FFF2-40B4-BE49-F238E27FC236}">
                <a16:creationId xmlns:a16="http://schemas.microsoft.com/office/drawing/2014/main" id="{67B2ABEC-5A51-06AD-5BDE-270BAC767829}"/>
              </a:ext>
            </a:extLst>
          </p:cNvPr>
          <p:cNvSpPr/>
          <p:nvPr/>
        </p:nvSpPr>
        <p:spPr>
          <a:xfrm>
            <a:off x="331422" y="2221193"/>
            <a:ext cx="243542" cy="243542"/>
          </a:xfrm>
          <a:prstGeom prst="flowChartConnector">
            <a:avLst/>
          </a:prstGeom>
          <a:noFill/>
          <a:ln w="38100"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rgbClr val="FFC000"/>
                </a:solidFill>
              </a:rPr>
              <a:t>3</a:t>
            </a:r>
          </a:p>
        </p:txBody>
      </p:sp>
      <p:sp>
        <p:nvSpPr>
          <p:cNvPr id="187" name="Подзаголовок 2">
            <a:extLst>
              <a:ext uri="{FF2B5EF4-FFF2-40B4-BE49-F238E27FC236}">
                <a16:creationId xmlns:a16="http://schemas.microsoft.com/office/drawing/2014/main" id="{89802D7B-B40D-4987-FBC8-FD7640DC82CB}"/>
              </a:ext>
            </a:extLst>
          </p:cNvPr>
          <p:cNvSpPr txBox="1">
            <a:spLocks/>
          </p:cNvSpPr>
          <p:nvPr/>
        </p:nvSpPr>
        <p:spPr>
          <a:xfrm>
            <a:off x="303702" y="2518767"/>
            <a:ext cx="4156239" cy="30200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just">
              <a:spcBef>
                <a:spcPts val="600"/>
              </a:spcBef>
              <a:buClr>
                <a:schemeClr val="tx1"/>
              </a:buClr>
              <a:buSzPct val="100000"/>
            </a:pPr>
            <a:r>
              <a:rPr lang="ru-RU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Для визуализации была выбрана система </a:t>
            </a:r>
            <a:r>
              <a:rPr lang="en-US" sz="1400" b="1" cap="none" dirty="0">
                <a:solidFill>
                  <a:srgbClr val="0055A0"/>
                </a:solidFill>
                <a:latin typeface="Consolas" panose="020B0609020204030204" pitchFamily="49" charset="0"/>
                <a:ea typeface="Roboto Slab" pitchFamily="2" charset="0"/>
                <a:cs typeface="Segoe UI" panose="020B0502040204020203" pitchFamily="34" charset="0"/>
              </a:rPr>
              <a:t>Grafana</a:t>
            </a:r>
            <a:r>
              <a:rPr lang="en-US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 </a:t>
            </a:r>
            <a:r>
              <a:rPr lang="ru-RU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как наиболее универсальный инструмент работающий с большим количеством разных СУБД.</a:t>
            </a:r>
          </a:p>
          <a:p>
            <a:pPr algn="just">
              <a:spcBef>
                <a:spcPts val="600"/>
              </a:spcBef>
              <a:buClr>
                <a:schemeClr val="tx1"/>
              </a:buClr>
              <a:buSzPct val="100000"/>
            </a:pPr>
            <a:r>
              <a:rPr lang="ru-RU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В качестве СУБД была выбрана</a:t>
            </a:r>
            <a:r>
              <a:rPr lang="en-US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 </a:t>
            </a:r>
            <a:r>
              <a:rPr lang="en-US" sz="1400" b="1" cap="none" dirty="0" err="1">
                <a:solidFill>
                  <a:srgbClr val="0055A0"/>
                </a:solidFill>
                <a:latin typeface="Consolas" panose="020B0609020204030204" pitchFamily="49" charset="0"/>
                <a:ea typeface="Roboto Slab" pitchFamily="2" charset="0"/>
                <a:cs typeface="Segoe UI" panose="020B0502040204020203" pitchFamily="34" charset="0"/>
              </a:rPr>
              <a:t>InfluxDB</a:t>
            </a:r>
            <a:r>
              <a:rPr lang="ru-RU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 так как она: </a:t>
            </a:r>
          </a:p>
          <a:p>
            <a:pPr marL="342900" indent="-342900" algn="just">
              <a:spcBef>
                <a:spcPts val="60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Является СУБД временных рядов</a:t>
            </a:r>
          </a:p>
          <a:p>
            <a:pPr marL="342900" indent="-342900" algn="just">
              <a:spcBef>
                <a:spcPts val="60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Позволяет гибко менять набор сохраняемых величин без необходимости менять схему базы данных</a:t>
            </a:r>
          </a:p>
          <a:p>
            <a:pPr marL="342900" indent="-342900" algn="just">
              <a:spcBef>
                <a:spcPts val="60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Предоставляет защищённый </a:t>
            </a:r>
            <a:r>
              <a:rPr lang="en-US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http </a:t>
            </a:r>
            <a:r>
              <a:rPr lang="ru-RU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интерфейс для сохранения данных по сети</a:t>
            </a:r>
          </a:p>
          <a:p>
            <a:pPr algn="just">
              <a:spcBef>
                <a:spcPts val="600"/>
              </a:spcBef>
              <a:buClr>
                <a:schemeClr val="tx1"/>
              </a:buClr>
              <a:buSzPct val="100000"/>
            </a:pPr>
            <a:endParaRPr lang="ru-RU" sz="1400" cap="none" dirty="0">
              <a:solidFill>
                <a:srgbClr val="0055A0"/>
              </a:solidFill>
              <a:latin typeface="Segoe UI" panose="020B0502040204020203" pitchFamily="34" charset="0"/>
              <a:ea typeface="Roboto Slab" pitchFamily="2" charset="0"/>
              <a:cs typeface="Segoe UI" panose="020B0502040204020203" pitchFamily="34" charset="0"/>
            </a:endParaRPr>
          </a:p>
          <a:p>
            <a:pPr algn="just">
              <a:spcBef>
                <a:spcPts val="600"/>
              </a:spcBef>
              <a:buClr>
                <a:schemeClr val="tx1"/>
              </a:buClr>
              <a:buSzPct val="100000"/>
            </a:pPr>
            <a:endParaRPr lang="en-US" sz="1400" cap="none" dirty="0">
              <a:solidFill>
                <a:srgbClr val="0055A0"/>
              </a:solidFill>
              <a:latin typeface="Segoe UI" panose="020B0502040204020203" pitchFamily="34" charset="0"/>
              <a:ea typeface="Roboto Slab" pitchFamily="2" charset="0"/>
              <a:cs typeface="Segoe UI" panose="020B0502040204020203" pitchFamily="34" charset="0"/>
            </a:endParaRPr>
          </a:p>
        </p:txBody>
      </p:sp>
      <p:sp>
        <p:nvSpPr>
          <p:cNvPr id="188" name="Подзаголовок 2">
            <a:extLst>
              <a:ext uri="{FF2B5EF4-FFF2-40B4-BE49-F238E27FC236}">
                <a16:creationId xmlns:a16="http://schemas.microsoft.com/office/drawing/2014/main" id="{3AE747FF-0015-B781-AE7E-A59D738D6E07}"/>
              </a:ext>
            </a:extLst>
          </p:cNvPr>
          <p:cNvSpPr txBox="1">
            <a:spLocks/>
          </p:cNvSpPr>
          <p:nvPr/>
        </p:nvSpPr>
        <p:spPr>
          <a:xfrm>
            <a:off x="303702" y="5525718"/>
            <a:ext cx="8497746" cy="80931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just">
              <a:spcBef>
                <a:spcPts val="600"/>
              </a:spcBef>
              <a:buClr>
                <a:schemeClr val="tx1"/>
              </a:buClr>
              <a:buSzPct val="100000"/>
            </a:pPr>
            <a:r>
              <a:rPr lang="ru-RU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Отдельно</a:t>
            </a:r>
            <a:r>
              <a:rPr lang="en-US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,</a:t>
            </a:r>
            <a:r>
              <a:rPr lang="ru-RU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 на языке </a:t>
            </a:r>
            <a:r>
              <a:rPr lang="en-US" sz="1400" b="1" cap="none" dirty="0">
                <a:solidFill>
                  <a:srgbClr val="0055A0"/>
                </a:solidFill>
                <a:latin typeface="Consolas" panose="020B0609020204030204" pitchFamily="49" charset="0"/>
                <a:ea typeface="Roboto Slab" pitchFamily="2" charset="0"/>
                <a:cs typeface="Segoe UI" panose="020B0502040204020203" pitchFamily="34" charset="0"/>
              </a:rPr>
              <a:t>python</a:t>
            </a:r>
            <a:r>
              <a:rPr lang="en-US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 </a:t>
            </a:r>
            <a:r>
              <a:rPr lang="ru-RU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была разработана </a:t>
            </a:r>
            <a:r>
              <a:rPr lang="ru-RU" sz="1400" b="1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программа мониторинга пользовательской задачи</a:t>
            </a:r>
            <a:r>
              <a:rPr lang="ru-RU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, которая запускает пользовательскую задачу в виде дочернего процесса и с помощью библиотеки </a:t>
            </a:r>
            <a:r>
              <a:rPr lang="en-US" sz="1400" b="1" cap="none" dirty="0" err="1">
                <a:solidFill>
                  <a:srgbClr val="0055A0"/>
                </a:solidFill>
                <a:latin typeface="Consolas" panose="020B0609020204030204" pitchFamily="49" charset="0"/>
                <a:ea typeface="Roboto Slab" pitchFamily="2" charset="0"/>
                <a:cs typeface="Segoe UI" panose="020B0502040204020203" pitchFamily="34" charset="0"/>
              </a:rPr>
              <a:t>psutil</a:t>
            </a:r>
            <a:r>
              <a:rPr lang="en-US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 </a:t>
            </a:r>
            <a:r>
              <a:rPr lang="ru-RU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способна получать доступ к текущим показателям работы пользовательской задачи .</a:t>
            </a:r>
            <a:endParaRPr lang="en-US" sz="1400" cap="none" dirty="0">
              <a:solidFill>
                <a:srgbClr val="0055A0"/>
              </a:solidFill>
              <a:latin typeface="Segoe UI" panose="020B0502040204020203" pitchFamily="34" charset="0"/>
              <a:ea typeface="Roboto Slab" pitchFamily="2" charset="0"/>
              <a:cs typeface="Segoe UI" panose="020B0502040204020203" pitchFamily="34" charset="0"/>
            </a:endParaRP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C4C9B24A-3B61-A3CF-B6A7-57E941BC085C}"/>
              </a:ext>
            </a:extLst>
          </p:cNvPr>
          <p:cNvSpPr txBox="1">
            <a:spLocks/>
          </p:cNvSpPr>
          <p:nvPr/>
        </p:nvSpPr>
        <p:spPr>
          <a:xfrm>
            <a:off x="2058" y="-16744"/>
            <a:ext cx="9141942" cy="1004598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dirty="0">
                <a:latin typeface="Segoe UI Light" panose="020B0502040204020203" pitchFamily="34" charset="0"/>
                <a:cs typeface="Segoe UI Light" panose="020B0502040204020203" pitchFamily="34" charset="0"/>
              </a:rPr>
              <a:t>Мониторинг пользовательских задач</a:t>
            </a:r>
            <a:endParaRPr lang="en-US" sz="40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6" name="Блок-схема: узел 5">
            <a:extLst>
              <a:ext uri="{FF2B5EF4-FFF2-40B4-BE49-F238E27FC236}">
                <a16:creationId xmlns:a16="http://schemas.microsoft.com/office/drawing/2014/main" id="{F69DECA9-9983-8A57-1511-01A3FF400CB7}"/>
              </a:ext>
            </a:extLst>
          </p:cNvPr>
          <p:cNvSpPr/>
          <p:nvPr/>
        </p:nvSpPr>
        <p:spPr>
          <a:xfrm>
            <a:off x="89654" y="317466"/>
            <a:ext cx="336177" cy="336177"/>
          </a:xfrm>
          <a:prstGeom prst="flowChartConnector">
            <a:avLst/>
          </a:prstGeom>
          <a:noFill/>
          <a:ln w="381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211809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2824F4-8B82-3366-C732-AE003627FB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1A8E37C-9323-5968-77B4-CD1B8793F7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165" name="Подзаголовок 2">
            <a:extLst>
              <a:ext uri="{FF2B5EF4-FFF2-40B4-BE49-F238E27FC236}">
                <a16:creationId xmlns:a16="http://schemas.microsoft.com/office/drawing/2014/main" id="{70F798A1-17A1-28D5-F380-D2D85EFFE9B9}"/>
              </a:ext>
            </a:extLst>
          </p:cNvPr>
          <p:cNvSpPr txBox="1">
            <a:spLocks/>
          </p:cNvSpPr>
          <p:nvPr/>
        </p:nvSpPr>
        <p:spPr>
          <a:xfrm>
            <a:off x="303702" y="1111498"/>
            <a:ext cx="8303509" cy="186875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just">
              <a:spcBef>
                <a:spcPts val="600"/>
              </a:spcBef>
              <a:buClr>
                <a:schemeClr val="tx1"/>
              </a:buClr>
              <a:buSzPct val="100000"/>
            </a:pPr>
            <a:r>
              <a:rPr lang="ru-RU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Созданная система позволяет запустить пользовательскую задачу таким образом, чтобы сохранить информацию о ходе выполнения задачи. Особенности системы: </a:t>
            </a:r>
          </a:p>
          <a:p>
            <a:pPr marL="285750" indent="-285750" algn="just">
              <a:spcBef>
                <a:spcPts val="60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Для каждой задачи данные собираются и сохраняются в базу данных каждые 30 секунд.</a:t>
            </a:r>
          </a:p>
          <a:p>
            <a:pPr marL="285750" indent="-285750" algn="just">
              <a:spcBef>
                <a:spcPts val="60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Сохраняется информация об </a:t>
            </a:r>
            <a:r>
              <a:rPr lang="en-US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ID </a:t>
            </a:r>
            <a:r>
              <a:rPr lang="ru-RU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задачи, загрузке </a:t>
            </a:r>
            <a:r>
              <a:rPr lang="en-US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CPU, RAM, </a:t>
            </a:r>
            <a:r>
              <a:rPr lang="ru-RU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количестве байтов записанных и прочитанных с диска.</a:t>
            </a:r>
          </a:p>
          <a:p>
            <a:pPr marL="285750" indent="-285750" algn="just">
              <a:spcBef>
                <a:spcPts val="60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Данный подход позволяет как следить за задачами работающими в текущий момент времени, так и получать информацию о завершённых задачах.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AD4ADD7-9283-837C-F8A1-30979DC861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0981" y="3103901"/>
            <a:ext cx="5508950" cy="3117912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3F1D72C-83B1-4EEE-C86C-184E581B7150}"/>
              </a:ext>
            </a:extLst>
          </p:cNvPr>
          <p:cNvSpPr/>
          <p:nvPr/>
        </p:nvSpPr>
        <p:spPr>
          <a:xfrm>
            <a:off x="115568" y="3482889"/>
            <a:ext cx="1505414" cy="50569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Байт прочитано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2F4ADF86-3876-6AB5-59DE-210EED29FD12}"/>
              </a:ext>
            </a:extLst>
          </p:cNvPr>
          <p:cNvSpPr/>
          <p:nvPr/>
        </p:nvSpPr>
        <p:spPr>
          <a:xfrm>
            <a:off x="115568" y="4084033"/>
            <a:ext cx="1505414" cy="50569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rgbClr val="FFC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Байт записано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51A8594F-D33C-FE25-1945-FC10F58B3536}"/>
              </a:ext>
            </a:extLst>
          </p:cNvPr>
          <p:cNvSpPr/>
          <p:nvPr/>
        </p:nvSpPr>
        <p:spPr>
          <a:xfrm>
            <a:off x="115568" y="4686878"/>
            <a:ext cx="1505414" cy="50569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Загрузка </a:t>
            </a:r>
            <a:r>
              <a:rPr lang="en-US" sz="14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RAM</a:t>
            </a:r>
            <a:endParaRPr lang="ru-RU" sz="140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C0127E9F-6355-174B-A6E3-3A905338E4E6}"/>
              </a:ext>
            </a:extLst>
          </p:cNvPr>
          <p:cNvSpPr/>
          <p:nvPr/>
        </p:nvSpPr>
        <p:spPr>
          <a:xfrm>
            <a:off x="115568" y="5286665"/>
            <a:ext cx="1505414" cy="50569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Скорость чтения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BD1C189C-66E2-2331-AF07-AE0E17296BC4}"/>
              </a:ext>
            </a:extLst>
          </p:cNvPr>
          <p:cNvSpPr/>
          <p:nvPr/>
        </p:nvSpPr>
        <p:spPr>
          <a:xfrm>
            <a:off x="115568" y="5887809"/>
            <a:ext cx="1505414" cy="50569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rgbClr val="FFC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Скорость записи</a:t>
            </a:r>
          </a:p>
        </p:txBody>
      </p:sp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id="{1F39BDB4-4183-E469-B64D-450ACCC3B14F}"/>
              </a:ext>
            </a:extLst>
          </p:cNvPr>
          <p:cNvCxnSpPr>
            <a:stCxn id="6" idx="3"/>
          </p:cNvCxnSpPr>
          <p:nvPr/>
        </p:nvCxnSpPr>
        <p:spPr>
          <a:xfrm>
            <a:off x="1620982" y="3735735"/>
            <a:ext cx="1312522" cy="192029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id="{DACA81F8-7633-9921-A5DF-02538C96EF5D}"/>
              </a:ext>
            </a:extLst>
          </p:cNvPr>
          <p:cNvCxnSpPr>
            <a:cxnSpLocks/>
            <a:stCxn id="7" idx="3"/>
          </p:cNvCxnSpPr>
          <p:nvPr/>
        </p:nvCxnSpPr>
        <p:spPr>
          <a:xfrm>
            <a:off x="1620982" y="4336879"/>
            <a:ext cx="976345" cy="349999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>
            <a:extLst>
              <a:ext uri="{FF2B5EF4-FFF2-40B4-BE49-F238E27FC236}">
                <a16:creationId xmlns:a16="http://schemas.microsoft.com/office/drawing/2014/main" id="{C89A75DA-FB86-4EE2-C05F-7DDC6D1BFA7F}"/>
              </a:ext>
            </a:extLst>
          </p:cNvPr>
          <p:cNvCxnSpPr>
            <a:cxnSpLocks/>
            <a:stCxn id="8" idx="3"/>
          </p:cNvCxnSpPr>
          <p:nvPr/>
        </p:nvCxnSpPr>
        <p:spPr>
          <a:xfrm>
            <a:off x="1620982" y="4939724"/>
            <a:ext cx="845127" cy="0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>
            <a:extLst>
              <a:ext uri="{FF2B5EF4-FFF2-40B4-BE49-F238E27FC236}">
                <a16:creationId xmlns:a16="http://schemas.microsoft.com/office/drawing/2014/main" id="{0444C3B2-39EA-9D27-1C1E-2DF479B4C591}"/>
              </a:ext>
            </a:extLst>
          </p:cNvPr>
          <p:cNvCxnSpPr>
            <a:cxnSpLocks/>
            <a:stCxn id="9" idx="3"/>
          </p:cNvCxnSpPr>
          <p:nvPr/>
        </p:nvCxnSpPr>
        <p:spPr>
          <a:xfrm>
            <a:off x="1620982" y="5539511"/>
            <a:ext cx="782782" cy="154707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>
            <a:extLst>
              <a:ext uri="{FF2B5EF4-FFF2-40B4-BE49-F238E27FC236}">
                <a16:creationId xmlns:a16="http://schemas.microsoft.com/office/drawing/2014/main" id="{91E9FB9B-7B06-AD96-D3E5-B6CF710DA3F1}"/>
              </a:ext>
            </a:extLst>
          </p:cNvPr>
          <p:cNvCxnSpPr>
            <a:cxnSpLocks/>
            <a:stCxn id="10" idx="3"/>
          </p:cNvCxnSpPr>
          <p:nvPr/>
        </p:nvCxnSpPr>
        <p:spPr>
          <a:xfrm flipV="1">
            <a:off x="1620982" y="5887809"/>
            <a:ext cx="519545" cy="252846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5E0041BC-F95A-58FB-59A8-1352B90349D4}"/>
              </a:ext>
            </a:extLst>
          </p:cNvPr>
          <p:cNvSpPr/>
          <p:nvPr/>
        </p:nvSpPr>
        <p:spPr>
          <a:xfrm>
            <a:off x="7318969" y="3176154"/>
            <a:ext cx="1505414" cy="50569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Загрузка </a:t>
            </a:r>
            <a:r>
              <a:rPr lang="en-US" sz="1400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CPU</a:t>
            </a:r>
          </a:p>
          <a:p>
            <a:pPr algn="ctr"/>
            <a:r>
              <a:rPr lang="ru-RU" sz="1400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(текущая)</a:t>
            </a: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6A7D6AF3-44C2-5FF8-7693-A79F0FF99B0F}"/>
              </a:ext>
            </a:extLst>
          </p:cNvPr>
          <p:cNvSpPr/>
          <p:nvPr/>
        </p:nvSpPr>
        <p:spPr>
          <a:xfrm>
            <a:off x="7318969" y="3748059"/>
            <a:ext cx="1505414" cy="75466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rgbClr val="FFC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Загрузка </a:t>
            </a:r>
            <a:r>
              <a:rPr lang="en-US" sz="1400" dirty="0">
                <a:solidFill>
                  <a:srgbClr val="FFC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CPU</a:t>
            </a:r>
          </a:p>
          <a:p>
            <a:pPr algn="ctr"/>
            <a:r>
              <a:rPr lang="ru-RU" sz="1400" dirty="0">
                <a:solidFill>
                  <a:srgbClr val="FFC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(средняя за 20 мин)</a:t>
            </a: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B6FBD3A0-0194-880C-F3F4-224EC16F9465}"/>
              </a:ext>
            </a:extLst>
          </p:cNvPr>
          <p:cNvSpPr/>
          <p:nvPr/>
        </p:nvSpPr>
        <p:spPr>
          <a:xfrm>
            <a:off x="3819293" y="6286066"/>
            <a:ext cx="1505414" cy="50569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Средняя загрузка</a:t>
            </a:r>
            <a:r>
              <a:rPr lang="en-US" sz="1400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CPU</a:t>
            </a:r>
            <a:endParaRPr lang="ru-RU" sz="1400" dirty="0">
              <a:solidFill>
                <a:srgbClr val="00B05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D6BA27D2-F428-795D-839F-C3FB90667115}"/>
              </a:ext>
            </a:extLst>
          </p:cNvPr>
          <p:cNvSpPr/>
          <p:nvPr/>
        </p:nvSpPr>
        <p:spPr>
          <a:xfrm>
            <a:off x="5377929" y="6286066"/>
            <a:ext cx="1505414" cy="50569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Максимальная загрузка </a:t>
            </a:r>
            <a:r>
              <a:rPr lang="en-US" sz="1400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RAM</a:t>
            </a:r>
            <a:endParaRPr lang="ru-RU" sz="1400" dirty="0">
              <a:solidFill>
                <a:srgbClr val="00B05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30" name="Прямая со стрелкой 29">
            <a:extLst>
              <a:ext uri="{FF2B5EF4-FFF2-40B4-BE49-F238E27FC236}">
                <a16:creationId xmlns:a16="http://schemas.microsoft.com/office/drawing/2014/main" id="{9931FFC3-6DD5-93EC-263D-D3CD96E21F09}"/>
              </a:ext>
            </a:extLst>
          </p:cNvPr>
          <p:cNvCxnSpPr>
            <a:cxnSpLocks/>
            <a:stCxn id="26" idx="1"/>
          </p:cNvCxnSpPr>
          <p:nvPr/>
        </p:nvCxnSpPr>
        <p:spPr>
          <a:xfrm flipH="1">
            <a:off x="5209309" y="3429000"/>
            <a:ext cx="2109660" cy="252845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9" name="Прямая со стрелкой 128">
            <a:extLst>
              <a:ext uri="{FF2B5EF4-FFF2-40B4-BE49-F238E27FC236}">
                <a16:creationId xmlns:a16="http://schemas.microsoft.com/office/drawing/2014/main" id="{56D46A04-8B34-143A-D633-EE793428678E}"/>
              </a:ext>
            </a:extLst>
          </p:cNvPr>
          <p:cNvCxnSpPr>
            <a:cxnSpLocks/>
            <a:stCxn id="27" idx="1"/>
          </p:cNvCxnSpPr>
          <p:nvPr/>
        </p:nvCxnSpPr>
        <p:spPr>
          <a:xfrm flipH="1" flipV="1">
            <a:off x="6456218" y="3748059"/>
            <a:ext cx="862751" cy="377334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2" name="Прямая со стрелкой 131">
            <a:extLst>
              <a:ext uri="{FF2B5EF4-FFF2-40B4-BE49-F238E27FC236}">
                <a16:creationId xmlns:a16="http://schemas.microsoft.com/office/drawing/2014/main" id="{4ED0947C-133D-1727-609E-8BB85D8986D8}"/>
              </a:ext>
            </a:extLst>
          </p:cNvPr>
          <p:cNvCxnSpPr>
            <a:cxnSpLocks/>
            <a:stCxn id="29" idx="0"/>
          </p:cNvCxnSpPr>
          <p:nvPr/>
        </p:nvCxnSpPr>
        <p:spPr>
          <a:xfrm flipH="1" flipV="1">
            <a:off x="5838423" y="5957455"/>
            <a:ext cx="292213" cy="328611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9" name="Прямая со стрелкой 138">
            <a:extLst>
              <a:ext uri="{FF2B5EF4-FFF2-40B4-BE49-F238E27FC236}">
                <a16:creationId xmlns:a16="http://schemas.microsoft.com/office/drawing/2014/main" id="{E46F1C24-E033-9AAE-AEFE-9A8DB1560D84}"/>
              </a:ext>
            </a:extLst>
          </p:cNvPr>
          <p:cNvCxnSpPr>
            <a:cxnSpLocks/>
            <a:stCxn id="28" idx="0"/>
          </p:cNvCxnSpPr>
          <p:nvPr/>
        </p:nvCxnSpPr>
        <p:spPr>
          <a:xfrm flipV="1">
            <a:off x="4572000" y="6063180"/>
            <a:ext cx="270164" cy="222886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itle 3">
            <a:extLst>
              <a:ext uri="{FF2B5EF4-FFF2-40B4-BE49-F238E27FC236}">
                <a16:creationId xmlns:a16="http://schemas.microsoft.com/office/drawing/2014/main" id="{3176AF04-05CD-313B-525F-532C44165542}"/>
              </a:ext>
            </a:extLst>
          </p:cNvPr>
          <p:cNvSpPr txBox="1">
            <a:spLocks/>
          </p:cNvSpPr>
          <p:nvPr/>
        </p:nvSpPr>
        <p:spPr>
          <a:xfrm>
            <a:off x="2058" y="-16744"/>
            <a:ext cx="9141942" cy="1004598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dirty="0">
                <a:latin typeface="Segoe UI Light" panose="020B0502040204020203" pitchFamily="34" charset="0"/>
                <a:cs typeface="Segoe UI Light" panose="020B0502040204020203" pitchFamily="34" charset="0"/>
              </a:rPr>
              <a:t>Мониторинг пользовательских задач</a:t>
            </a:r>
            <a:endParaRPr lang="en-US" sz="40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1" name="Блок-схема: узел 10">
            <a:extLst>
              <a:ext uri="{FF2B5EF4-FFF2-40B4-BE49-F238E27FC236}">
                <a16:creationId xmlns:a16="http://schemas.microsoft.com/office/drawing/2014/main" id="{DBBBDEAE-46FF-E752-A436-54E8E5FA84EA}"/>
              </a:ext>
            </a:extLst>
          </p:cNvPr>
          <p:cNvSpPr/>
          <p:nvPr/>
        </p:nvSpPr>
        <p:spPr>
          <a:xfrm>
            <a:off x="89654" y="317466"/>
            <a:ext cx="336177" cy="336177"/>
          </a:xfrm>
          <a:prstGeom prst="flowChartConnector">
            <a:avLst/>
          </a:prstGeom>
          <a:noFill/>
          <a:ln w="381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7245420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40358E-0C3B-C4AC-4F63-4A1B3266FD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F1736F6-0BB1-E813-7180-4B5ED53293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134" name="Подзаголовок 2">
            <a:extLst>
              <a:ext uri="{FF2B5EF4-FFF2-40B4-BE49-F238E27FC236}">
                <a16:creationId xmlns:a16="http://schemas.microsoft.com/office/drawing/2014/main" id="{B02ADE92-54B8-E0E5-442B-16F48DC06E76}"/>
              </a:ext>
            </a:extLst>
          </p:cNvPr>
          <p:cNvSpPr txBox="1">
            <a:spLocks/>
          </p:cNvSpPr>
          <p:nvPr/>
        </p:nvSpPr>
        <p:spPr>
          <a:xfrm>
            <a:off x="4478569" y="2389878"/>
            <a:ext cx="4368085" cy="409160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just">
              <a:spcBef>
                <a:spcPts val="600"/>
              </a:spcBef>
              <a:buClr>
                <a:schemeClr val="tx1"/>
              </a:buClr>
              <a:buSzPct val="100000"/>
            </a:pPr>
            <a:r>
              <a:rPr lang="ru-RU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Для сохранения данных о передачах наиболее гибким, не требовательным к поддержке, и устойчивым к неполадкам решением является создание собственных программ, которые должны перенаправлять запросы на операции с данными к стандартным командам </a:t>
            </a:r>
            <a:r>
              <a:rPr lang="en-US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DIRAC </a:t>
            </a:r>
            <a:r>
              <a:rPr lang="ru-RU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параллельно извлекая и сохраняя информацию о передачах.</a:t>
            </a:r>
          </a:p>
          <a:p>
            <a:pPr algn="just">
              <a:spcBef>
                <a:spcPts val="600"/>
              </a:spcBef>
              <a:buClr>
                <a:schemeClr val="tx1"/>
              </a:buClr>
              <a:buSzPct val="100000"/>
            </a:pPr>
            <a:endParaRPr lang="en-US" sz="1400" cap="none" dirty="0">
              <a:solidFill>
                <a:srgbClr val="0055A0"/>
              </a:solidFill>
              <a:latin typeface="Segoe UI" panose="020B0502040204020203" pitchFamily="34" charset="0"/>
              <a:ea typeface="Roboto Slab" pitchFamily="2" charset="0"/>
              <a:cs typeface="Segoe UI" panose="020B0502040204020203" pitchFamily="34" charset="0"/>
            </a:endParaRPr>
          </a:p>
          <a:p>
            <a:pPr algn="just">
              <a:spcBef>
                <a:spcPts val="600"/>
              </a:spcBef>
              <a:buClr>
                <a:schemeClr val="tx1"/>
              </a:buClr>
              <a:buSzPct val="100000"/>
            </a:pPr>
            <a:endParaRPr lang="en-US" sz="1400" cap="none" dirty="0">
              <a:solidFill>
                <a:srgbClr val="0055A0"/>
              </a:solidFill>
              <a:latin typeface="Segoe UI" panose="020B0502040204020203" pitchFamily="34" charset="0"/>
              <a:ea typeface="Roboto Slab" pitchFamily="2" charset="0"/>
              <a:cs typeface="Segoe UI" panose="020B0502040204020203" pitchFamily="34" charset="0"/>
            </a:endParaRPr>
          </a:p>
          <a:p>
            <a:pPr algn="just">
              <a:spcBef>
                <a:spcPts val="600"/>
              </a:spcBef>
              <a:buClr>
                <a:schemeClr val="tx1"/>
              </a:buClr>
              <a:buSzPct val="100000"/>
            </a:pPr>
            <a:endParaRPr lang="en-US" sz="1400" cap="none" dirty="0">
              <a:solidFill>
                <a:srgbClr val="0055A0"/>
              </a:solidFill>
              <a:latin typeface="Segoe UI" panose="020B0502040204020203" pitchFamily="34" charset="0"/>
              <a:ea typeface="Roboto Slab" pitchFamily="2" charset="0"/>
              <a:cs typeface="Segoe UI" panose="020B0502040204020203" pitchFamily="34" charset="0"/>
            </a:endParaRPr>
          </a:p>
          <a:p>
            <a:pPr algn="just">
              <a:spcBef>
                <a:spcPts val="600"/>
              </a:spcBef>
              <a:buClr>
                <a:schemeClr val="tx1"/>
              </a:buClr>
              <a:buSzPct val="100000"/>
            </a:pPr>
            <a:r>
              <a:rPr lang="ru-RU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В качестве СУБД для сохранения данных о передачах была выбрана </a:t>
            </a:r>
            <a:r>
              <a:rPr lang="en-US" sz="1400" b="1" cap="none" dirty="0" err="1">
                <a:solidFill>
                  <a:srgbClr val="0055A0"/>
                </a:solidFill>
                <a:latin typeface="Consolas" panose="020B0609020204030204" pitchFamily="49" charset="0"/>
                <a:ea typeface="Roboto Slab" pitchFamily="2" charset="0"/>
                <a:cs typeface="Segoe UI" panose="020B0502040204020203" pitchFamily="34" charset="0"/>
              </a:rPr>
              <a:t>InfluxDB</a:t>
            </a:r>
            <a:r>
              <a:rPr lang="en-US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. </a:t>
            </a:r>
            <a:r>
              <a:rPr lang="ru-RU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Для визуализации – система </a:t>
            </a:r>
            <a:r>
              <a:rPr lang="en-US" sz="1400" b="1" cap="none" dirty="0">
                <a:solidFill>
                  <a:srgbClr val="0055A0"/>
                </a:solidFill>
                <a:latin typeface="Consolas" panose="020B0609020204030204" pitchFamily="49" charset="0"/>
                <a:ea typeface="Roboto Slab" pitchFamily="2" charset="0"/>
                <a:cs typeface="Segoe UI" panose="020B0502040204020203" pitchFamily="34" charset="0"/>
              </a:rPr>
              <a:t>Grafana</a:t>
            </a:r>
            <a:r>
              <a:rPr lang="en-US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. </a:t>
            </a:r>
            <a:r>
              <a:rPr lang="ru-RU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Причины выбора таких технологий такие же как и при разработке системы мониторинга задач. </a:t>
            </a:r>
          </a:p>
        </p:txBody>
      </p:sp>
      <p:sp>
        <p:nvSpPr>
          <p:cNvPr id="19" name="Подзаголовок 2">
            <a:extLst>
              <a:ext uri="{FF2B5EF4-FFF2-40B4-BE49-F238E27FC236}">
                <a16:creationId xmlns:a16="http://schemas.microsoft.com/office/drawing/2014/main" id="{73798341-F111-92FF-1FA7-946EDBBD39F7}"/>
              </a:ext>
            </a:extLst>
          </p:cNvPr>
          <p:cNvSpPr txBox="1">
            <a:spLocks/>
          </p:cNvSpPr>
          <p:nvPr/>
        </p:nvSpPr>
        <p:spPr>
          <a:xfrm>
            <a:off x="564648" y="1111499"/>
            <a:ext cx="8042563" cy="123501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just">
              <a:spcBef>
                <a:spcPts val="600"/>
              </a:spcBef>
              <a:buClr>
                <a:schemeClr val="tx1"/>
              </a:buClr>
              <a:buSzPct val="100000"/>
            </a:pPr>
            <a:r>
              <a:rPr lang="ru-RU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Для решения поставленной задачи необходимо:</a:t>
            </a:r>
          </a:p>
          <a:p>
            <a:pPr algn="just">
              <a:spcBef>
                <a:spcPts val="600"/>
              </a:spcBef>
              <a:buClr>
                <a:schemeClr val="tx1"/>
              </a:buClr>
              <a:buSzPct val="100000"/>
            </a:pPr>
            <a:r>
              <a:rPr lang="ru-RU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Разработать метод позволяющий собирать данные о передачах данных.</a:t>
            </a:r>
          </a:p>
          <a:p>
            <a:pPr algn="just">
              <a:spcBef>
                <a:spcPts val="600"/>
              </a:spcBef>
              <a:buClr>
                <a:schemeClr val="tx1"/>
              </a:buClr>
              <a:buSzPct val="100000"/>
            </a:pPr>
            <a:r>
              <a:rPr lang="ru-RU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Сохранять собранную информацию в базе данных.</a:t>
            </a:r>
          </a:p>
          <a:p>
            <a:pPr algn="just">
              <a:spcBef>
                <a:spcPts val="600"/>
              </a:spcBef>
              <a:buClr>
                <a:schemeClr val="tx1"/>
              </a:buClr>
              <a:buSzPct val="100000"/>
            </a:pPr>
            <a:r>
              <a:rPr lang="ru-RU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Разработать интерфейс для визуализации.</a:t>
            </a:r>
          </a:p>
        </p:txBody>
      </p:sp>
      <p:sp>
        <p:nvSpPr>
          <p:cNvPr id="20" name="Блок-схема: узел 19">
            <a:extLst>
              <a:ext uri="{FF2B5EF4-FFF2-40B4-BE49-F238E27FC236}">
                <a16:creationId xmlns:a16="http://schemas.microsoft.com/office/drawing/2014/main" id="{CAE9770D-B827-7AC7-1895-D11FDB6E5C28}"/>
              </a:ext>
            </a:extLst>
          </p:cNvPr>
          <p:cNvSpPr/>
          <p:nvPr/>
        </p:nvSpPr>
        <p:spPr>
          <a:xfrm>
            <a:off x="331422" y="1411404"/>
            <a:ext cx="243542" cy="243542"/>
          </a:xfrm>
          <a:prstGeom prst="flowChartConnector">
            <a:avLst/>
          </a:prstGeom>
          <a:noFill/>
          <a:ln w="38100"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rgbClr val="FFC000"/>
                </a:solidFill>
              </a:rPr>
              <a:t>1</a:t>
            </a:r>
          </a:p>
        </p:txBody>
      </p:sp>
      <p:sp>
        <p:nvSpPr>
          <p:cNvPr id="21" name="Блок-схема: узел 20">
            <a:extLst>
              <a:ext uri="{FF2B5EF4-FFF2-40B4-BE49-F238E27FC236}">
                <a16:creationId xmlns:a16="http://schemas.microsoft.com/office/drawing/2014/main" id="{BFC47297-1570-DB40-574A-C0C5DAF5C46C}"/>
              </a:ext>
            </a:extLst>
          </p:cNvPr>
          <p:cNvSpPr/>
          <p:nvPr/>
        </p:nvSpPr>
        <p:spPr>
          <a:xfrm>
            <a:off x="331422" y="1715750"/>
            <a:ext cx="243542" cy="243542"/>
          </a:xfrm>
          <a:prstGeom prst="flowChartConnector">
            <a:avLst/>
          </a:prstGeom>
          <a:noFill/>
          <a:ln w="38100"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rgbClr val="FFC000"/>
                </a:solidFill>
              </a:rPr>
              <a:t>2</a:t>
            </a:r>
          </a:p>
        </p:txBody>
      </p:sp>
      <p:sp>
        <p:nvSpPr>
          <p:cNvPr id="22" name="Блок-схема: узел 21">
            <a:extLst>
              <a:ext uri="{FF2B5EF4-FFF2-40B4-BE49-F238E27FC236}">
                <a16:creationId xmlns:a16="http://schemas.microsoft.com/office/drawing/2014/main" id="{7C0F646E-BE14-8169-A2E2-C09F7573550C}"/>
              </a:ext>
            </a:extLst>
          </p:cNvPr>
          <p:cNvSpPr/>
          <p:nvPr/>
        </p:nvSpPr>
        <p:spPr>
          <a:xfrm>
            <a:off x="331422" y="2020096"/>
            <a:ext cx="243542" cy="243542"/>
          </a:xfrm>
          <a:prstGeom prst="flowChartConnector">
            <a:avLst/>
          </a:prstGeom>
          <a:noFill/>
          <a:ln w="38100"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rgbClr val="FFC000"/>
                </a:solidFill>
              </a:rPr>
              <a:t>3</a:t>
            </a:r>
          </a:p>
        </p:txBody>
      </p:sp>
      <p:sp>
        <p:nvSpPr>
          <p:cNvPr id="24" name="Подзаголовок 2">
            <a:extLst>
              <a:ext uri="{FF2B5EF4-FFF2-40B4-BE49-F238E27FC236}">
                <a16:creationId xmlns:a16="http://schemas.microsoft.com/office/drawing/2014/main" id="{C39ABBB0-6435-9AF0-831D-23B240891D69}"/>
              </a:ext>
            </a:extLst>
          </p:cNvPr>
          <p:cNvSpPr txBox="1">
            <a:spLocks/>
          </p:cNvSpPr>
          <p:nvPr/>
        </p:nvSpPr>
        <p:spPr>
          <a:xfrm>
            <a:off x="297346" y="2389878"/>
            <a:ext cx="4028623" cy="36647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just">
              <a:spcBef>
                <a:spcPts val="600"/>
              </a:spcBef>
              <a:buClr>
                <a:schemeClr val="tx1"/>
              </a:buClr>
              <a:buSzPct val="100000"/>
            </a:pPr>
            <a:r>
              <a:rPr lang="ru-RU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Для каждой передачи данных в рамках пользовательских задач необходимо собирать следующую информацию:</a:t>
            </a:r>
          </a:p>
          <a:p>
            <a:pPr marL="342900" indent="-342900" algn="just">
              <a:spcBef>
                <a:spcPts val="600"/>
              </a:spcBef>
              <a:buClr>
                <a:schemeClr val="tx1"/>
              </a:buClr>
              <a:buSzPct val="100000"/>
              <a:buAutoNum type="arabicPeriod"/>
            </a:pPr>
            <a:r>
              <a:rPr lang="en-US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ID </a:t>
            </a:r>
            <a:r>
              <a:rPr lang="ru-RU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задачи</a:t>
            </a:r>
          </a:p>
          <a:p>
            <a:pPr marL="342900" indent="-342900" algn="just">
              <a:spcBef>
                <a:spcPts val="600"/>
              </a:spcBef>
              <a:buClr>
                <a:schemeClr val="tx1"/>
              </a:buClr>
              <a:buSzPct val="100000"/>
              <a:buAutoNum type="arabicPeriod"/>
            </a:pPr>
            <a:r>
              <a:rPr lang="en-US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IP </a:t>
            </a:r>
            <a:r>
              <a:rPr lang="ru-RU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адрес рабочего узла</a:t>
            </a:r>
          </a:p>
          <a:p>
            <a:pPr marL="342900" indent="-342900" algn="just">
              <a:spcBef>
                <a:spcPts val="600"/>
              </a:spcBef>
              <a:buClr>
                <a:schemeClr val="tx1"/>
              </a:buClr>
              <a:buSzPct val="100000"/>
              <a:buAutoNum type="arabicPeriod"/>
            </a:pPr>
            <a:r>
              <a:rPr lang="ru-RU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Имя рабочего узла</a:t>
            </a:r>
          </a:p>
          <a:p>
            <a:pPr marL="342900" indent="-342900" algn="just">
              <a:spcBef>
                <a:spcPts val="600"/>
              </a:spcBef>
              <a:buClr>
                <a:schemeClr val="tx1"/>
              </a:buClr>
              <a:buSzPct val="100000"/>
              <a:buAutoNum type="arabicPeriod"/>
            </a:pPr>
            <a:r>
              <a:rPr lang="ru-RU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Название вычислительно ресурса</a:t>
            </a:r>
            <a:endParaRPr lang="en-US" sz="1400" cap="none" dirty="0">
              <a:solidFill>
                <a:srgbClr val="0055A0"/>
              </a:solidFill>
              <a:latin typeface="Segoe UI" panose="020B0502040204020203" pitchFamily="34" charset="0"/>
              <a:ea typeface="Roboto Slab" pitchFamily="2" charset="0"/>
              <a:cs typeface="Segoe UI" panose="020B0502040204020203" pitchFamily="34" charset="0"/>
            </a:endParaRPr>
          </a:p>
          <a:p>
            <a:pPr marL="342900" indent="-342900" algn="just">
              <a:spcBef>
                <a:spcPts val="600"/>
              </a:spcBef>
              <a:buClr>
                <a:schemeClr val="tx1"/>
              </a:buClr>
              <a:buSzPct val="100000"/>
              <a:buAutoNum type="arabicPeriod"/>
            </a:pPr>
            <a:r>
              <a:rPr lang="ru-RU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Имя файла</a:t>
            </a:r>
          </a:p>
          <a:p>
            <a:pPr marL="342900" indent="-342900" algn="just">
              <a:spcBef>
                <a:spcPts val="600"/>
              </a:spcBef>
              <a:buClr>
                <a:schemeClr val="tx1"/>
              </a:buClr>
              <a:buSzPct val="100000"/>
              <a:buAutoNum type="arabicPeriod"/>
            </a:pPr>
            <a:r>
              <a:rPr lang="ru-RU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Размер файла</a:t>
            </a:r>
          </a:p>
          <a:p>
            <a:pPr marL="342900" indent="-342900" algn="just">
              <a:spcBef>
                <a:spcPts val="600"/>
              </a:spcBef>
              <a:buClr>
                <a:schemeClr val="tx1"/>
              </a:buClr>
              <a:buSzPct val="100000"/>
              <a:buAutoNum type="arabicPeriod"/>
            </a:pPr>
            <a:r>
              <a:rPr lang="ru-RU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Скорость передачи</a:t>
            </a:r>
          </a:p>
          <a:p>
            <a:pPr marL="342900" indent="-342900" algn="just">
              <a:spcBef>
                <a:spcPts val="600"/>
              </a:spcBef>
              <a:buClr>
                <a:schemeClr val="tx1"/>
              </a:buClr>
              <a:buSzPct val="100000"/>
              <a:buAutoNum type="arabicPeriod"/>
            </a:pPr>
            <a:r>
              <a:rPr lang="ru-RU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Тип передачи (</a:t>
            </a:r>
            <a:r>
              <a:rPr lang="en-US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download, upload</a:t>
            </a:r>
            <a:r>
              <a:rPr lang="ru-RU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)</a:t>
            </a:r>
          </a:p>
          <a:p>
            <a:pPr marL="342900" indent="-342900" algn="just">
              <a:spcBef>
                <a:spcPts val="600"/>
              </a:spcBef>
              <a:buClr>
                <a:schemeClr val="tx1"/>
              </a:buClr>
              <a:buSzPct val="100000"/>
              <a:buAutoNum type="arabicPeriod"/>
            </a:pPr>
            <a:r>
              <a:rPr lang="ru-RU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Статус передачи (</a:t>
            </a:r>
            <a:r>
              <a:rPr lang="en-US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success, fail</a:t>
            </a:r>
            <a:r>
              <a:rPr lang="ru-RU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)</a:t>
            </a:r>
            <a:endParaRPr lang="en-US" sz="1400" cap="none" dirty="0">
              <a:solidFill>
                <a:srgbClr val="0055A0"/>
              </a:solidFill>
              <a:latin typeface="Segoe UI" panose="020B0502040204020203" pitchFamily="34" charset="0"/>
              <a:ea typeface="Roboto Slab" pitchFamily="2" charset="0"/>
              <a:cs typeface="Segoe UI" panose="020B0502040204020203" pitchFamily="34" charset="0"/>
            </a:endParaRPr>
          </a:p>
          <a:p>
            <a:pPr marL="342900" indent="-342900" algn="just">
              <a:spcBef>
                <a:spcPts val="600"/>
              </a:spcBef>
              <a:buClr>
                <a:schemeClr val="tx1"/>
              </a:buClr>
              <a:buSzPct val="100000"/>
              <a:buAutoNum type="arabicPeriod"/>
            </a:pPr>
            <a:r>
              <a:rPr lang="ru-RU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Имя системы хранения</a:t>
            </a:r>
          </a:p>
          <a:p>
            <a:pPr marL="342900" indent="-342900" algn="just">
              <a:spcBef>
                <a:spcPts val="600"/>
              </a:spcBef>
              <a:buClr>
                <a:schemeClr val="tx1"/>
              </a:buClr>
              <a:buSzPct val="100000"/>
              <a:buAutoNum type="arabicPeriod"/>
            </a:pPr>
            <a:endParaRPr lang="en-US" sz="1400" cap="none" dirty="0">
              <a:solidFill>
                <a:srgbClr val="0055A0"/>
              </a:solidFill>
              <a:latin typeface="Segoe UI" panose="020B0502040204020203" pitchFamily="34" charset="0"/>
              <a:ea typeface="Roboto Slab" pitchFamily="2" charset="0"/>
              <a:cs typeface="Segoe UI" panose="020B0502040204020203" pitchFamily="34" charset="0"/>
            </a:endParaRPr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BA7E010E-4A33-7ED1-CCDA-A3D7E430FF1D}"/>
              </a:ext>
            </a:extLst>
          </p:cNvPr>
          <p:cNvSpPr/>
          <p:nvPr/>
        </p:nvSpPr>
        <p:spPr>
          <a:xfrm>
            <a:off x="6630955" y="4562935"/>
            <a:ext cx="1991242" cy="333739"/>
          </a:xfrm>
          <a:prstGeom prst="rect">
            <a:avLst/>
          </a:prstGeom>
          <a:noFill/>
          <a:ln w="12700">
            <a:solidFill>
              <a:schemeClr val="tx1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>
                <a:solidFill>
                  <a:schemeClr val="tx1"/>
                </a:solidFill>
                <a:latin typeface="Consolas" panose="020B0609020204030204" pitchFamily="49" charset="0"/>
                <a:cs typeface="Segoe UI" panose="020B0502040204020203" pitchFamily="34" charset="0"/>
              </a:rPr>
              <a:t>dirac</a:t>
            </a:r>
            <a:r>
              <a:rPr lang="en-US" sz="1400" dirty="0">
                <a:solidFill>
                  <a:schemeClr val="tx1"/>
                </a:solidFill>
                <a:latin typeface="Consolas" panose="020B0609020204030204" pitchFamily="49" charset="0"/>
                <a:cs typeface="Segoe UI" panose="020B0502040204020203" pitchFamily="34" charset="0"/>
              </a:rPr>
              <a:t>-</a:t>
            </a:r>
            <a:r>
              <a:rPr lang="en-US" sz="1400" dirty="0" err="1">
                <a:solidFill>
                  <a:schemeClr val="tx1"/>
                </a:solidFill>
                <a:latin typeface="Consolas" panose="020B0609020204030204" pitchFamily="49" charset="0"/>
                <a:cs typeface="Segoe UI" panose="020B0502040204020203" pitchFamily="34" charset="0"/>
              </a:rPr>
              <a:t>dms</a:t>
            </a:r>
            <a:r>
              <a:rPr lang="en-US" sz="1400" dirty="0">
                <a:solidFill>
                  <a:schemeClr val="tx1"/>
                </a:solidFill>
                <a:latin typeface="Consolas" panose="020B0609020204030204" pitchFamily="49" charset="0"/>
                <a:cs typeface="Segoe UI" panose="020B0502040204020203" pitchFamily="34" charset="0"/>
              </a:rPr>
              <a:t>-get-file</a:t>
            </a:r>
            <a:endParaRPr lang="ru-RU" sz="1400" dirty="0">
              <a:solidFill>
                <a:schemeClr val="tx1"/>
              </a:solidFill>
              <a:latin typeface="Consolas" panose="020B0609020204030204" pitchFamily="49" charset="0"/>
              <a:cs typeface="Segoe UI" panose="020B0502040204020203" pitchFamily="34" charset="0"/>
            </a:endParaRPr>
          </a:p>
        </p:txBody>
      </p:sp>
      <p:sp>
        <p:nvSpPr>
          <p:cNvPr id="133" name="Прямоугольник 132">
            <a:extLst>
              <a:ext uri="{FF2B5EF4-FFF2-40B4-BE49-F238E27FC236}">
                <a16:creationId xmlns:a16="http://schemas.microsoft.com/office/drawing/2014/main" id="{5E2EE07B-CE7E-E13A-D2D8-FE08E3A1FC50}"/>
              </a:ext>
            </a:extLst>
          </p:cNvPr>
          <p:cNvSpPr/>
          <p:nvPr/>
        </p:nvSpPr>
        <p:spPr>
          <a:xfrm>
            <a:off x="6537524" y="4229196"/>
            <a:ext cx="2137384" cy="730935"/>
          </a:xfrm>
          <a:prstGeom prst="rect">
            <a:avLst/>
          </a:prstGeom>
          <a:noFill/>
          <a:ln w="12700">
            <a:solidFill>
              <a:srgbClr val="FFC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400" dirty="0" err="1">
                <a:solidFill>
                  <a:schemeClr val="tx1"/>
                </a:solidFill>
                <a:latin typeface="Consolas" panose="020B0609020204030204" pitchFamily="49" charset="0"/>
                <a:cs typeface="Segoe UI" panose="020B0502040204020203" pitchFamily="34" charset="0"/>
              </a:rPr>
              <a:t>jinr</a:t>
            </a:r>
            <a:r>
              <a:rPr lang="en-US" sz="1400" dirty="0">
                <a:solidFill>
                  <a:schemeClr val="tx1"/>
                </a:solidFill>
                <a:latin typeface="Consolas" panose="020B0609020204030204" pitchFamily="49" charset="0"/>
                <a:cs typeface="Segoe UI" panose="020B0502040204020203" pitchFamily="34" charset="0"/>
              </a:rPr>
              <a:t>-get-file</a:t>
            </a:r>
            <a:endParaRPr lang="ru-RU" sz="1400" dirty="0">
              <a:solidFill>
                <a:schemeClr val="tx1"/>
              </a:solidFill>
              <a:latin typeface="Consolas" panose="020B0609020204030204" pitchFamily="49" charset="0"/>
              <a:cs typeface="Segoe UI" panose="020B0502040204020203" pitchFamily="34" charset="0"/>
            </a:endParaRPr>
          </a:p>
        </p:txBody>
      </p:sp>
      <p:sp>
        <p:nvSpPr>
          <p:cNvPr id="135" name="Цилиндр 134">
            <a:extLst>
              <a:ext uri="{FF2B5EF4-FFF2-40B4-BE49-F238E27FC236}">
                <a16:creationId xmlns:a16="http://schemas.microsoft.com/office/drawing/2014/main" id="{1E570FA4-758A-39B0-761F-39EB31883F02}"/>
              </a:ext>
            </a:extLst>
          </p:cNvPr>
          <p:cNvSpPr/>
          <p:nvPr/>
        </p:nvSpPr>
        <p:spPr>
          <a:xfrm>
            <a:off x="4711066" y="4231929"/>
            <a:ext cx="1387995" cy="729248"/>
          </a:xfrm>
          <a:prstGeom prst="can">
            <a:avLst>
              <a:gd name="adj" fmla="val 14901"/>
            </a:avLst>
          </a:prstGeom>
          <a:solidFill>
            <a:schemeClr val="bg1"/>
          </a:solidFill>
          <a:ln w="28575"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Monitoring DB</a:t>
            </a:r>
            <a:br>
              <a:rPr lang="en-US" sz="14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14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(InfluxDB)</a:t>
            </a:r>
            <a:endParaRPr lang="ru-RU" sz="140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136" name="Прямая со стрелкой 135">
            <a:extLst>
              <a:ext uri="{FF2B5EF4-FFF2-40B4-BE49-F238E27FC236}">
                <a16:creationId xmlns:a16="http://schemas.microsoft.com/office/drawing/2014/main" id="{92F2C440-0108-A756-C88B-E1629A90938D}"/>
              </a:ext>
            </a:extLst>
          </p:cNvPr>
          <p:cNvCxnSpPr>
            <a:cxnSpLocks/>
            <a:stCxn id="133" idx="1"/>
            <a:endCxn id="135" idx="4"/>
          </p:cNvCxnSpPr>
          <p:nvPr/>
        </p:nvCxnSpPr>
        <p:spPr>
          <a:xfrm flipH="1">
            <a:off x="6099061" y="4594664"/>
            <a:ext cx="438463" cy="1889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3">
            <a:extLst>
              <a:ext uri="{FF2B5EF4-FFF2-40B4-BE49-F238E27FC236}">
                <a16:creationId xmlns:a16="http://schemas.microsoft.com/office/drawing/2014/main" id="{6E8B9457-A599-73C4-B6C4-03E8EBACD88D}"/>
              </a:ext>
            </a:extLst>
          </p:cNvPr>
          <p:cNvSpPr txBox="1">
            <a:spLocks/>
          </p:cNvSpPr>
          <p:nvPr/>
        </p:nvSpPr>
        <p:spPr>
          <a:xfrm>
            <a:off x="2058" y="-16744"/>
            <a:ext cx="9141942" cy="1004598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dirty="0">
                <a:latin typeface="Segoe UI Light" panose="020B0502040204020203" pitchFamily="34" charset="0"/>
                <a:cs typeface="Segoe UI Light" panose="020B0502040204020203" pitchFamily="34" charset="0"/>
              </a:rPr>
              <a:t>Мониторинг передач данных</a:t>
            </a:r>
            <a:endParaRPr lang="en-US" sz="40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5" name="Блок-схема: узел 4">
            <a:extLst>
              <a:ext uri="{FF2B5EF4-FFF2-40B4-BE49-F238E27FC236}">
                <a16:creationId xmlns:a16="http://schemas.microsoft.com/office/drawing/2014/main" id="{512559E2-4555-5CB4-751A-7DAC2664646E}"/>
              </a:ext>
            </a:extLst>
          </p:cNvPr>
          <p:cNvSpPr/>
          <p:nvPr/>
        </p:nvSpPr>
        <p:spPr>
          <a:xfrm>
            <a:off x="88013" y="317830"/>
            <a:ext cx="336177" cy="336177"/>
          </a:xfrm>
          <a:prstGeom prst="flowChartConnector">
            <a:avLst/>
          </a:prstGeom>
          <a:noFill/>
          <a:ln w="381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83482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FF1035-DDBF-FD9E-027D-373B7AC999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53EF7CD-B311-29BE-74EC-690197172C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D0E7E4A-2D95-92FA-11E3-D84B02686A19}"/>
              </a:ext>
            </a:extLst>
          </p:cNvPr>
          <p:cNvSpPr/>
          <p:nvPr/>
        </p:nvSpPr>
        <p:spPr>
          <a:xfrm>
            <a:off x="6466243" y="3367489"/>
            <a:ext cx="2487389" cy="2508876"/>
          </a:xfrm>
          <a:prstGeom prst="rect">
            <a:avLst/>
          </a:prstGeom>
          <a:noFill/>
          <a:ln w="12700">
            <a:solidFill>
              <a:schemeClr val="tx1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r"/>
            <a:r>
              <a:rPr lang="ru-RU" sz="14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Рабочий узел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ECF189E-2623-5AC5-D0E5-BFFBE2FAD082}"/>
              </a:ext>
            </a:extLst>
          </p:cNvPr>
          <p:cNvSpPr/>
          <p:nvPr/>
        </p:nvSpPr>
        <p:spPr>
          <a:xfrm>
            <a:off x="6380629" y="2955014"/>
            <a:ext cx="2648508" cy="2988583"/>
          </a:xfrm>
          <a:prstGeom prst="rect">
            <a:avLst/>
          </a:prstGeom>
          <a:noFill/>
          <a:ln w="12700">
            <a:solidFill>
              <a:schemeClr val="tx1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r"/>
            <a:r>
              <a:rPr lang="ru-RU" sz="14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Вычислительный кластер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5CDD844E-C5E4-158D-C526-D1FF957CD907}"/>
              </a:ext>
            </a:extLst>
          </p:cNvPr>
          <p:cNvSpPr/>
          <p:nvPr/>
        </p:nvSpPr>
        <p:spPr>
          <a:xfrm>
            <a:off x="6533479" y="3729786"/>
            <a:ext cx="2358349" cy="2059173"/>
          </a:xfrm>
          <a:prstGeom prst="rect">
            <a:avLst/>
          </a:prstGeom>
          <a:noFill/>
          <a:ln w="12700">
            <a:solidFill>
              <a:schemeClr val="tx1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r"/>
            <a:r>
              <a:rPr lang="ru-RU" sz="14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Пользовательская задача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945173F3-1F0C-37AE-754D-9058C967562B}"/>
              </a:ext>
            </a:extLst>
          </p:cNvPr>
          <p:cNvSpPr/>
          <p:nvPr/>
        </p:nvSpPr>
        <p:spPr>
          <a:xfrm>
            <a:off x="6775095" y="4425520"/>
            <a:ext cx="1991242" cy="333739"/>
          </a:xfrm>
          <a:prstGeom prst="rect">
            <a:avLst/>
          </a:prstGeom>
          <a:noFill/>
          <a:ln w="12700">
            <a:solidFill>
              <a:schemeClr val="tx1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>
                <a:solidFill>
                  <a:schemeClr val="tx1"/>
                </a:solidFill>
                <a:latin typeface="Consolas" panose="020B0609020204030204" pitchFamily="49" charset="0"/>
                <a:cs typeface="Segoe UI" panose="020B0502040204020203" pitchFamily="34" charset="0"/>
              </a:rPr>
              <a:t>dirac</a:t>
            </a:r>
            <a:r>
              <a:rPr lang="en-US" sz="1400" dirty="0">
                <a:solidFill>
                  <a:schemeClr val="tx1"/>
                </a:solidFill>
                <a:latin typeface="Consolas" panose="020B0609020204030204" pitchFamily="49" charset="0"/>
                <a:cs typeface="Segoe UI" panose="020B0502040204020203" pitchFamily="34" charset="0"/>
              </a:rPr>
              <a:t>-</a:t>
            </a:r>
            <a:r>
              <a:rPr lang="en-US" sz="1400" dirty="0" err="1">
                <a:solidFill>
                  <a:schemeClr val="tx1"/>
                </a:solidFill>
                <a:latin typeface="Consolas" panose="020B0609020204030204" pitchFamily="49" charset="0"/>
                <a:cs typeface="Segoe UI" panose="020B0502040204020203" pitchFamily="34" charset="0"/>
              </a:rPr>
              <a:t>dms</a:t>
            </a:r>
            <a:r>
              <a:rPr lang="en-US" sz="1400" dirty="0">
                <a:solidFill>
                  <a:schemeClr val="tx1"/>
                </a:solidFill>
                <a:latin typeface="Consolas" panose="020B0609020204030204" pitchFamily="49" charset="0"/>
                <a:cs typeface="Segoe UI" panose="020B0502040204020203" pitchFamily="34" charset="0"/>
              </a:rPr>
              <a:t>-get-file</a:t>
            </a:r>
            <a:endParaRPr lang="ru-RU" sz="1400" dirty="0">
              <a:solidFill>
                <a:schemeClr val="tx1"/>
              </a:solidFill>
              <a:latin typeface="Consolas" panose="020B0609020204030204" pitchFamily="49" charset="0"/>
              <a:cs typeface="Segoe UI" panose="020B0502040204020203" pitchFamily="34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092B6043-7459-5D98-9FB9-47878542351C}"/>
              </a:ext>
            </a:extLst>
          </p:cNvPr>
          <p:cNvSpPr/>
          <p:nvPr/>
        </p:nvSpPr>
        <p:spPr>
          <a:xfrm>
            <a:off x="6791766" y="5336018"/>
            <a:ext cx="1984752" cy="333739"/>
          </a:xfrm>
          <a:prstGeom prst="rect">
            <a:avLst/>
          </a:prstGeom>
          <a:noFill/>
          <a:ln w="12700">
            <a:solidFill>
              <a:schemeClr val="tx1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>
                <a:solidFill>
                  <a:schemeClr val="tx1"/>
                </a:solidFill>
                <a:latin typeface="Consolas" panose="020B0609020204030204" pitchFamily="49" charset="0"/>
                <a:cs typeface="Segoe UI" panose="020B0502040204020203" pitchFamily="34" charset="0"/>
              </a:rPr>
              <a:t>dirac</a:t>
            </a:r>
            <a:r>
              <a:rPr lang="en-US" sz="1400" dirty="0">
                <a:solidFill>
                  <a:schemeClr val="tx1"/>
                </a:solidFill>
                <a:latin typeface="Consolas" panose="020B0609020204030204" pitchFamily="49" charset="0"/>
                <a:cs typeface="Segoe UI" panose="020B0502040204020203" pitchFamily="34" charset="0"/>
              </a:rPr>
              <a:t>-</a:t>
            </a:r>
            <a:r>
              <a:rPr lang="en-US" sz="1400" dirty="0" err="1">
                <a:solidFill>
                  <a:schemeClr val="tx1"/>
                </a:solidFill>
                <a:latin typeface="Consolas" panose="020B0609020204030204" pitchFamily="49" charset="0"/>
                <a:cs typeface="Segoe UI" panose="020B0502040204020203" pitchFamily="34" charset="0"/>
              </a:rPr>
              <a:t>dms</a:t>
            </a:r>
            <a:r>
              <a:rPr lang="en-US" sz="1400" dirty="0">
                <a:solidFill>
                  <a:schemeClr val="tx1"/>
                </a:solidFill>
                <a:latin typeface="Consolas" panose="020B0609020204030204" pitchFamily="49" charset="0"/>
                <a:cs typeface="Segoe UI" panose="020B0502040204020203" pitchFamily="34" charset="0"/>
              </a:rPr>
              <a:t>-add-file</a:t>
            </a:r>
            <a:endParaRPr lang="ru-RU" sz="1400" dirty="0">
              <a:solidFill>
                <a:schemeClr val="tx1"/>
              </a:solidFill>
              <a:latin typeface="Consolas" panose="020B0609020204030204" pitchFamily="49" charset="0"/>
              <a:cs typeface="Segoe UI" panose="020B0502040204020203" pitchFamily="34" charset="0"/>
            </a:endParaRPr>
          </a:p>
        </p:txBody>
      </p:sp>
      <p:sp>
        <p:nvSpPr>
          <p:cNvPr id="19" name="Подзаголовок 2">
            <a:extLst>
              <a:ext uri="{FF2B5EF4-FFF2-40B4-BE49-F238E27FC236}">
                <a16:creationId xmlns:a16="http://schemas.microsoft.com/office/drawing/2014/main" id="{C4FBDCB9-05BD-EE39-0D6E-D2EC9650075D}"/>
              </a:ext>
            </a:extLst>
          </p:cNvPr>
          <p:cNvSpPr txBox="1">
            <a:spLocks/>
          </p:cNvSpPr>
          <p:nvPr/>
        </p:nvSpPr>
        <p:spPr>
          <a:xfrm>
            <a:off x="564648" y="1111499"/>
            <a:ext cx="8042563" cy="123501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just">
              <a:spcBef>
                <a:spcPts val="600"/>
              </a:spcBef>
              <a:buClr>
                <a:schemeClr val="tx1"/>
              </a:buClr>
              <a:buSzPct val="100000"/>
            </a:pPr>
            <a:r>
              <a:rPr lang="ru-RU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Для решения поставленной задачи необходимо:</a:t>
            </a:r>
          </a:p>
          <a:p>
            <a:pPr algn="just">
              <a:spcBef>
                <a:spcPts val="600"/>
              </a:spcBef>
              <a:buClr>
                <a:schemeClr val="tx1"/>
              </a:buClr>
              <a:buSzPct val="100000"/>
            </a:pPr>
            <a:r>
              <a:rPr lang="ru-RU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Разработать метод позволяющий собирать данные о передачах данных.</a:t>
            </a:r>
          </a:p>
          <a:p>
            <a:pPr algn="just">
              <a:spcBef>
                <a:spcPts val="600"/>
              </a:spcBef>
              <a:buClr>
                <a:schemeClr val="tx1"/>
              </a:buClr>
              <a:buSzPct val="100000"/>
            </a:pPr>
            <a:r>
              <a:rPr lang="ru-RU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Сохранять собранную информацию в базе данных.</a:t>
            </a:r>
          </a:p>
          <a:p>
            <a:pPr algn="just">
              <a:spcBef>
                <a:spcPts val="600"/>
              </a:spcBef>
              <a:buClr>
                <a:schemeClr val="tx1"/>
              </a:buClr>
              <a:buSzPct val="100000"/>
            </a:pPr>
            <a:r>
              <a:rPr lang="ru-RU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Разработать интерфейс для визуализации.</a:t>
            </a:r>
          </a:p>
        </p:txBody>
      </p:sp>
      <p:sp>
        <p:nvSpPr>
          <p:cNvPr id="20" name="Блок-схема: узел 19">
            <a:extLst>
              <a:ext uri="{FF2B5EF4-FFF2-40B4-BE49-F238E27FC236}">
                <a16:creationId xmlns:a16="http://schemas.microsoft.com/office/drawing/2014/main" id="{187190DF-F9F9-CE64-808A-0399728B252D}"/>
              </a:ext>
            </a:extLst>
          </p:cNvPr>
          <p:cNvSpPr/>
          <p:nvPr/>
        </p:nvSpPr>
        <p:spPr>
          <a:xfrm>
            <a:off x="331422" y="1411404"/>
            <a:ext cx="243542" cy="243542"/>
          </a:xfrm>
          <a:prstGeom prst="flowChartConnector">
            <a:avLst/>
          </a:prstGeom>
          <a:noFill/>
          <a:ln w="38100"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rgbClr val="FFC000"/>
                </a:solidFill>
              </a:rPr>
              <a:t>1</a:t>
            </a:r>
          </a:p>
        </p:txBody>
      </p:sp>
      <p:sp>
        <p:nvSpPr>
          <p:cNvPr id="21" name="Блок-схема: узел 20">
            <a:extLst>
              <a:ext uri="{FF2B5EF4-FFF2-40B4-BE49-F238E27FC236}">
                <a16:creationId xmlns:a16="http://schemas.microsoft.com/office/drawing/2014/main" id="{946EF496-856B-2728-BDAD-C0C139A1A505}"/>
              </a:ext>
            </a:extLst>
          </p:cNvPr>
          <p:cNvSpPr/>
          <p:nvPr/>
        </p:nvSpPr>
        <p:spPr>
          <a:xfrm>
            <a:off x="331422" y="1715750"/>
            <a:ext cx="243542" cy="243542"/>
          </a:xfrm>
          <a:prstGeom prst="flowChartConnector">
            <a:avLst/>
          </a:prstGeom>
          <a:noFill/>
          <a:ln w="38100"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rgbClr val="FFC000"/>
                </a:solidFill>
              </a:rPr>
              <a:t>2</a:t>
            </a:r>
          </a:p>
        </p:txBody>
      </p:sp>
      <p:sp>
        <p:nvSpPr>
          <p:cNvPr id="22" name="Блок-схема: узел 21">
            <a:extLst>
              <a:ext uri="{FF2B5EF4-FFF2-40B4-BE49-F238E27FC236}">
                <a16:creationId xmlns:a16="http://schemas.microsoft.com/office/drawing/2014/main" id="{E3A0131F-AF66-EACC-C89E-ECB29C094F95}"/>
              </a:ext>
            </a:extLst>
          </p:cNvPr>
          <p:cNvSpPr/>
          <p:nvPr/>
        </p:nvSpPr>
        <p:spPr>
          <a:xfrm>
            <a:off x="331422" y="2020096"/>
            <a:ext cx="243542" cy="243542"/>
          </a:xfrm>
          <a:prstGeom prst="flowChartConnector">
            <a:avLst/>
          </a:prstGeom>
          <a:noFill/>
          <a:ln w="38100"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rgbClr val="FFC000"/>
                </a:solidFill>
              </a:rPr>
              <a:t>3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8A0EC5B-4E81-BE85-470E-B7E1403CB169}"/>
              </a:ext>
            </a:extLst>
          </p:cNvPr>
          <p:cNvSpPr/>
          <p:nvPr/>
        </p:nvSpPr>
        <p:spPr>
          <a:xfrm>
            <a:off x="6615952" y="4088505"/>
            <a:ext cx="2216261" cy="730935"/>
          </a:xfrm>
          <a:prstGeom prst="rect">
            <a:avLst/>
          </a:prstGeom>
          <a:noFill/>
          <a:ln w="12700">
            <a:solidFill>
              <a:srgbClr val="FFC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400" dirty="0" err="1">
                <a:solidFill>
                  <a:schemeClr val="tx1"/>
                </a:solidFill>
                <a:latin typeface="Consolas" panose="020B0609020204030204" pitchFamily="49" charset="0"/>
                <a:cs typeface="Segoe UI" panose="020B0502040204020203" pitchFamily="34" charset="0"/>
              </a:rPr>
              <a:t>jinr</a:t>
            </a:r>
            <a:r>
              <a:rPr lang="en-US" sz="1400" dirty="0">
                <a:solidFill>
                  <a:schemeClr val="tx1"/>
                </a:solidFill>
                <a:latin typeface="Consolas" panose="020B0609020204030204" pitchFamily="49" charset="0"/>
                <a:cs typeface="Segoe UI" panose="020B0502040204020203" pitchFamily="34" charset="0"/>
              </a:rPr>
              <a:t>-get-file</a:t>
            </a:r>
            <a:endParaRPr lang="ru-RU" sz="1400" dirty="0">
              <a:solidFill>
                <a:schemeClr val="tx1"/>
              </a:solidFill>
              <a:latin typeface="Consolas" panose="020B0609020204030204" pitchFamily="49" charset="0"/>
              <a:cs typeface="Segoe UI" panose="020B0502040204020203" pitchFamily="34" charset="0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D1735E89-F446-1AD6-39D7-9541C5B856B7}"/>
              </a:ext>
            </a:extLst>
          </p:cNvPr>
          <p:cNvSpPr/>
          <p:nvPr/>
        </p:nvSpPr>
        <p:spPr>
          <a:xfrm>
            <a:off x="6615994" y="4993938"/>
            <a:ext cx="2219694" cy="730935"/>
          </a:xfrm>
          <a:prstGeom prst="rect">
            <a:avLst/>
          </a:prstGeom>
          <a:noFill/>
          <a:ln w="12700">
            <a:solidFill>
              <a:srgbClr val="FFC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400" dirty="0" err="1">
                <a:solidFill>
                  <a:schemeClr val="tx1"/>
                </a:solidFill>
                <a:latin typeface="Consolas" panose="020B0609020204030204" pitchFamily="49" charset="0"/>
                <a:cs typeface="Segoe UI" panose="020B0502040204020203" pitchFamily="34" charset="0"/>
              </a:rPr>
              <a:t>jinr</a:t>
            </a:r>
            <a:r>
              <a:rPr lang="en-US" sz="1400" dirty="0">
                <a:solidFill>
                  <a:schemeClr val="tx1"/>
                </a:solidFill>
                <a:latin typeface="Consolas" panose="020B0609020204030204" pitchFamily="49" charset="0"/>
                <a:cs typeface="Segoe UI" panose="020B0502040204020203" pitchFamily="34" charset="0"/>
              </a:rPr>
              <a:t>-add-file</a:t>
            </a:r>
            <a:endParaRPr lang="ru-RU" sz="1400" dirty="0">
              <a:solidFill>
                <a:schemeClr val="tx1"/>
              </a:solidFill>
              <a:latin typeface="Consolas" panose="020B0609020204030204" pitchFamily="49" charset="0"/>
              <a:cs typeface="Segoe UI" panose="020B0502040204020203" pitchFamily="34" charset="0"/>
            </a:endParaRPr>
          </a:p>
        </p:txBody>
      </p:sp>
      <p:sp>
        <p:nvSpPr>
          <p:cNvPr id="15" name="Подзаголовок 2">
            <a:extLst>
              <a:ext uri="{FF2B5EF4-FFF2-40B4-BE49-F238E27FC236}">
                <a16:creationId xmlns:a16="http://schemas.microsoft.com/office/drawing/2014/main" id="{0E2BDFE0-21E0-6C5D-6F94-A927B7A311E6}"/>
              </a:ext>
            </a:extLst>
          </p:cNvPr>
          <p:cNvSpPr txBox="1">
            <a:spLocks/>
          </p:cNvSpPr>
          <p:nvPr/>
        </p:nvSpPr>
        <p:spPr>
          <a:xfrm>
            <a:off x="275982" y="2389878"/>
            <a:ext cx="4470830" cy="427081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just">
              <a:spcBef>
                <a:spcPts val="600"/>
              </a:spcBef>
              <a:buClr>
                <a:schemeClr val="tx1"/>
              </a:buClr>
              <a:buSzPct val="100000"/>
            </a:pPr>
            <a:r>
              <a:rPr lang="ru-RU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Были разработаны специальные программы </a:t>
            </a:r>
            <a:r>
              <a:rPr lang="en-US" sz="1400" cap="none" dirty="0" err="1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jinr</a:t>
            </a:r>
            <a:r>
              <a:rPr lang="en-US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-get-file </a:t>
            </a:r>
            <a:r>
              <a:rPr lang="ru-RU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и </a:t>
            </a:r>
            <a:r>
              <a:rPr lang="en-US" sz="1400" cap="none" dirty="0" err="1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jinr</a:t>
            </a:r>
            <a:r>
              <a:rPr lang="en-US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-add-file. </a:t>
            </a:r>
            <a:r>
              <a:rPr lang="ru-RU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Данные программы принимают тот же набор параметров что и стандартные утилиты передачи данных </a:t>
            </a:r>
            <a:r>
              <a:rPr lang="en-US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DIRAC. </a:t>
            </a:r>
          </a:p>
          <a:p>
            <a:pPr algn="just">
              <a:spcBef>
                <a:spcPts val="600"/>
              </a:spcBef>
              <a:buClr>
                <a:schemeClr val="tx1"/>
              </a:buClr>
              <a:buSzPct val="100000"/>
            </a:pPr>
            <a:r>
              <a:rPr lang="ru-RU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В момент вызова они собирают данные об </a:t>
            </a:r>
            <a:r>
              <a:rPr lang="en-US" sz="1400" b="1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ID </a:t>
            </a:r>
            <a:r>
              <a:rPr lang="ru-RU" sz="1400" b="1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задачи</a:t>
            </a:r>
            <a:r>
              <a:rPr lang="ru-RU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, </a:t>
            </a:r>
            <a:r>
              <a:rPr lang="en-US" sz="1400" b="1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IP </a:t>
            </a:r>
            <a:r>
              <a:rPr lang="ru-RU" sz="1400" b="1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адресе рабочего узла</a:t>
            </a:r>
            <a:r>
              <a:rPr lang="ru-RU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, </a:t>
            </a:r>
            <a:r>
              <a:rPr lang="ru-RU" sz="1400" b="1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имени рабочего узла</a:t>
            </a:r>
            <a:r>
              <a:rPr lang="ru-RU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, </a:t>
            </a:r>
            <a:r>
              <a:rPr lang="ru-RU" sz="1400" b="1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названии вычислительного ресурса</a:t>
            </a:r>
            <a:r>
              <a:rPr lang="ru-RU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 и </a:t>
            </a:r>
            <a:r>
              <a:rPr lang="ru-RU" sz="1400" b="1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типе передачи</a:t>
            </a:r>
            <a:r>
              <a:rPr lang="ru-RU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. После чего фиксируют </a:t>
            </a:r>
            <a:r>
              <a:rPr lang="ru-RU" sz="1400" b="1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время старта </a:t>
            </a:r>
            <a:r>
              <a:rPr lang="ru-RU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передачи и перенаправляют параметры передачи стандартным командам и запускают их. После завершения передачи фиксируется </a:t>
            </a:r>
            <a:r>
              <a:rPr lang="ru-RU" sz="1400" b="1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время окончания передачи</a:t>
            </a:r>
            <a:r>
              <a:rPr lang="ru-RU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, сохраняется информация об итоговом </a:t>
            </a:r>
            <a:r>
              <a:rPr lang="ru-RU" sz="1400" b="1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статусе передачи</a:t>
            </a:r>
            <a:r>
              <a:rPr lang="ru-RU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, </a:t>
            </a:r>
            <a:r>
              <a:rPr lang="ru-RU" sz="1400" b="1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названии системы хранения</a:t>
            </a:r>
            <a:r>
              <a:rPr lang="ru-RU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, </a:t>
            </a:r>
            <a:r>
              <a:rPr lang="ru-RU" sz="1400" b="1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имени передаваемого файла</a:t>
            </a:r>
            <a:r>
              <a:rPr lang="ru-RU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, </a:t>
            </a:r>
            <a:r>
              <a:rPr lang="ru-RU" sz="1400" b="1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размере файла</a:t>
            </a:r>
            <a:r>
              <a:rPr lang="ru-RU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. Рассчитывается и сохраняется </a:t>
            </a:r>
            <a:r>
              <a:rPr lang="ru-RU" sz="1400" b="1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скорость передачи</a:t>
            </a:r>
            <a:r>
              <a:rPr lang="ru-RU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. </a:t>
            </a:r>
          </a:p>
        </p:txBody>
      </p:sp>
      <p:sp>
        <p:nvSpPr>
          <p:cNvPr id="16" name="Цилиндр 15">
            <a:extLst>
              <a:ext uri="{FF2B5EF4-FFF2-40B4-BE49-F238E27FC236}">
                <a16:creationId xmlns:a16="http://schemas.microsoft.com/office/drawing/2014/main" id="{6C5049C3-50F4-346C-50FD-7DCEDA0423AA}"/>
              </a:ext>
            </a:extLst>
          </p:cNvPr>
          <p:cNvSpPr/>
          <p:nvPr/>
        </p:nvSpPr>
        <p:spPr>
          <a:xfrm>
            <a:off x="4799477" y="4537382"/>
            <a:ext cx="1387995" cy="729248"/>
          </a:xfrm>
          <a:prstGeom prst="can">
            <a:avLst>
              <a:gd name="adj" fmla="val 14901"/>
            </a:avLst>
          </a:prstGeom>
          <a:solidFill>
            <a:schemeClr val="bg1"/>
          </a:solidFill>
          <a:ln w="12700"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Monitoring DB</a:t>
            </a:r>
            <a:br>
              <a:rPr lang="en-US" sz="14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14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(InfluxDB)</a:t>
            </a:r>
            <a:endParaRPr lang="ru-RU" sz="140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18" name="Прямая со стрелкой 17">
            <a:extLst>
              <a:ext uri="{FF2B5EF4-FFF2-40B4-BE49-F238E27FC236}">
                <a16:creationId xmlns:a16="http://schemas.microsoft.com/office/drawing/2014/main" id="{ED4145D9-4E73-9DAC-FDF7-36BB1D5AE1E4}"/>
              </a:ext>
            </a:extLst>
          </p:cNvPr>
          <p:cNvCxnSpPr>
            <a:cxnSpLocks/>
            <a:stCxn id="4" idx="1"/>
            <a:endCxn id="16" idx="4"/>
          </p:cNvCxnSpPr>
          <p:nvPr/>
        </p:nvCxnSpPr>
        <p:spPr>
          <a:xfrm flipH="1">
            <a:off x="6187472" y="4453973"/>
            <a:ext cx="428480" cy="448033"/>
          </a:xfrm>
          <a:prstGeom prst="straightConnector1">
            <a:avLst/>
          </a:prstGeom>
          <a:ln w="127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Прямая со стрелкой 132">
            <a:extLst>
              <a:ext uri="{FF2B5EF4-FFF2-40B4-BE49-F238E27FC236}">
                <a16:creationId xmlns:a16="http://schemas.microsoft.com/office/drawing/2014/main" id="{5DAD1936-454F-5271-72F1-71A815392490}"/>
              </a:ext>
            </a:extLst>
          </p:cNvPr>
          <p:cNvCxnSpPr>
            <a:cxnSpLocks/>
            <a:stCxn id="14" idx="1"/>
            <a:endCxn id="16" idx="4"/>
          </p:cNvCxnSpPr>
          <p:nvPr/>
        </p:nvCxnSpPr>
        <p:spPr>
          <a:xfrm flipH="1" flipV="1">
            <a:off x="6187472" y="4902006"/>
            <a:ext cx="428522" cy="457400"/>
          </a:xfrm>
          <a:prstGeom prst="straightConnector1">
            <a:avLst/>
          </a:prstGeom>
          <a:ln w="127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Прямая со стрелкой 136">
            <a:extLst>
              <a:ext uri="{FF2B5EF4-FFF2-40B4-BE49-F238E27FC236}">
                <a16:creationId xmlns:a16="http://schemas.microsoft.com/office/drawing/2014/main" id="{8602983C-39E2-B337-60DF-28FD8560601A}"/>
              </a:ext>
            </a:extLst>
          </p:cNvPr>
          <p:cNvCxnSpPr>
            <a:cxnSpLocks/>
            <a:stCxn id="16" idx="1"/>
          </p:cNvCxnSpPr>
          <p:nvPr/>
        </p:nvCxnSpPr>
        <p:spPr>
          <a:xfrm flipV="1">
            <a:off x="5493475" y="4141694"/>
            <a:ext cx="0" cy="395688"/>
          </a:xfrm>
          <a:prstGeom prst="straightConnector1">
            <a:avLst/>
          </a:prstGeom>
          <a:ln w="127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0" name="Скругленный прямоугольник 7">
            <a:extLst>
              <a:ext uri="{FF2B5EF4-FFF2-40B4-BE49-F238E27FC236}">
                <a16:creationId xmlns:a16="http://schemas.microsoft.com/office/drawing/2014/main" id="{91E8727E-5971-E72E-8470-FDEEA723CC7D}"/>
              </a:ext>
            </a:extLst>
          </p:cNvPr>
          <p:cNvSpPr/>
          <p:nvPr/>
        </p:nvSpPr>
        <p:spPr>
          <a:xfrm>
            <a:off x="4811737" y="3412446"/>
            <a:ext cx="1363476" cy="705659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400" dirty="0">
                <a:solidFill>
                  <a:srgbClr val="10428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Grafana</a:t>
            </a:r>
            <a:endParaRPr lang="ru-RU" sz="1400" dirty="0">
              <a:solidFill>
                <a:srgbClr val="104282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41" name="Рисунок 140">
            <a:extLst>
              <a:ext uri="{FF2B5EF4-FFF2-40B4-BE49-F238E27FC236}">
                <a16:creationId xmlns:a16="http://schemas.microsoft.com/office/drawing/2014/main" id="{BF8F7EEE-16E5-5FBB-8A91-9559E855B6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0220" y="3693653"/>
            <a:ext cx="352780" cy="352780"/>
          </a:xfrm>
          <a:prstGeom prst="rect">
            <a:avLst/>
          </a:prstGeom>
        </p:spPr>
      </p:pic>
      <p:sp>
        <p:nvSpPr>
          <p:cNvPr id="142" name="Блок-схема: узел 141">
            <a:extLst>
              <a:ext uri="{FF2B5EF4-FFF2-40B4-BE49-F238E27FC236}">
                <a16:creationId xmlns:a16="http://schemas.microsoft.com/office/drawing/2014/main" id="{EE40F7F9-9D0D-AEC1-373C-57C44629263F}"/>
              </a:ext>
            </a:extLst>
          </p:cNvPr>
          <p:cNvSpPr/>
          <p:nvPr/>
        </p:nvSpPr>
        <p:spPr>
          <a:xfrm>
            <a:off x="4890684" y="3479790"/>
            <a:ext cx="243542" cy="243542"/>
          </a:xfrm>
          <a:prstGeom prst="flowChartConnector">
            <a:avLst/>
          </a:prstGeom>
          <a:noFill/>
          <a:ln w="38100"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rgbClr val="FFC000"/>
                </a:solidFill>
              </a:rPr>
              <a:t>3</a:t>
            </a:r>
          </a:p>
        </p:txBody>
      </p:sp>
      <p:sp>
        <p:nvSpPr>
          <p:cNvPr id="143" name="Блок-схема: узел 142">
            <a:extLst>
              <a:ext uri="{FF2B5EF4-FFF2-40B4-BE49-F238E27FC236}">
                <a16:creationId xmlns:a16="http://schemas.microsoft.com/office/drawing/2014/main" id="{6D9C11EE-B87A-8FD7-61B6-54F6F2FD70F0}"/>
              </a:ext>
            </a:extLst>
          </p:cNvPr>
          <p:cNvSpPr/>
          <p:nvPr/>
        </p:nvSpPr>
        <p:spPr>
          <a:xfrm>
            <a:off x="4847296" y="4948209"/>
            <a:ext cx="243542" cy="243542"/>
          </a:xfrm>
          <a:prstGeom prst="flowChartConnector">
            <a:avLst/>
          </a:prstGeom>
          <a:noFill/>
          <a:ln w="38100"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rgbClr val="FFC000"/>
                </a:solidFill>
              </a:rPr>
              <a:t>2</a:t>
            </a:r>
          </a:p>
        </p:txBody>
      </p:sp>
      <p:sp>
        <p:nvSpPr>
          <p:cNvPr id="144" name="Блок-схема: узел 143">
            <a:extLst>
              <a:ext uri="{FF2B5EF4-FFF2-40B4-BE49-F238E27FC236}">
                <a16:creationId xmlns:a16="http://schemas.microsoft.com/office/drawing/2014/main" id="{41C848D6-8142-94B9-A347-35ADA56C883A}"/>
              </a:ext>
            </a:extLst>
          </p:cNvPr>
          <p:cNvSpPr/>
          <p:nvPr/>
        </p:nvSpPr>
        <p:spPr>
          <a:xfrm>
            <a:off x="8538991" y="4127237"/>
            <a:ext cx="243542" cy="243542"/>
          </a:xfrm>
          <a:prstGeom prst="flowChartConnector">
            <a:avLst/>
          </a:prstGeom>
          <a:noFill/>
          <a:ln w="38100"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rgbClr val="FFC000"/>
                </a:solidFill>
              </a:rPr>
              <a:t>1</a:t>
            </a:r>
          </a:p>
        </p:txBody>
      </p:sp>
      <p:sp>
        <p:nvSpPr>
          <p:cNvPr id="145" name="Блок-схема: узел 144">
            <a:extLst>
              <a:ext uri="{FF2B5EF4-FFF2-40B4-BE49-F238E27FC236}">
                <a16:creationId xmlns:a16="http://schemas.microsoft.com/office/drawing/2014/main" id="{5112C66A-2CAF-FBAA-21D1-140BCDD7ED85}"/>
              </a:ext>
            </a:extLst>
          </p:cNvPr>
          <p:cNvSpPr/>
          <p:nvPr/>
        </p:nvSpPr>
        <p:spPr>
          <a:xfrm>
            <a:off x="8538991" y="5037360"/>
            <a:ext cx="243542" cy="243542"/>
          </a:xfrm>
          <a:prstGeom prst="flowChartConnector">
            <a:avLst/>
          </a:prstGeom>
          <a:noFill/>
          <a:ln w="38100"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rgbClr val="FFC000"/>
                </a:solidFill>
              </a:rPr>
              <a:t>1</a:t>
            </a: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77AFFE77-B46A-4C99-00E5-01568BD68962}"/>
              </a:ext>
            </a:extLst>
          </p:cNvPr>
          <p:cNvSpPr txBox="1">
            <a:spLocks/>
          </p:cNvSpPr>
          <p:nvPr/>
        </p:nvSpPr>
        <p:spPr>
          <a:xfrm>
            <a:off x="2058" y="-16744"/>
            <a:ext cx="9141942" cy="1004598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dirty="0">
                <a:latin typeface="Segoe UI Light" panose="020B0502040204020203" pitchFamily="34" charset="0"/>
                <a:cs typeface="Segoe UI Light" panose="020B0502040204020203" pitchFamily="34" charset="0"/>
              </a:rPr>
              <a:t>Мониторинг передач данных</a:t>
            </a:r>
            <a:endParaRPr lang="en-US" sz="40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9" name="Блок-схема: узел 8">
            <a:extLst>
              <a:ext uri="{FF2B5EF4-FFF2-40B4-BE49-F238E27FC236}">
                <a16:creationId xmlns:a16="http://schemas.microsoft.com/office/drawing/2014/main" id="{8279817C-1A0F-A8BE-5FFE-D2131E6DD1C1}"/>
              </a:ext>
            </a:extLst>
          </p:cNvPr>
          <p:cNvSpPr/>
          <p:nvPr/>
        </p:nvSpPr>
        <p:spPr>
          <a:xfrm>
            <a:off x="88013" y="317830"/>
            <a:ext cx="336177" cy="336177"/>
          </a:xfrm>
          <a:prstGeom prst="flowChartConnector">
            <a:avLst/>
          </a:prstGeom>
          <a:noFill/>
          <a:ln w="381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35452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4358" y="1137939"/>
            <a:ext cx="8895284" cy="1289424"/>
          </a:xfrm>
        </p:spPr>
        <p:txBody>
          <a:bodyPr anchor="t">
            <a:noAutofit/>
          </a:bodyPr>
          <a:lstStyle/>
          <a:p>
            <a:pPr algn="ctr">
              <a:spcBef>
                <a:spcPts val="0"/>
              </a:spcBef>
            </a:pPr>
            <a:r>
              <a:rPr lang="ru-RU" sz="2400" dirty="0">
                <a:solidFill>
                  <a:srgbClr val="0055A0"/>
                </a:solidFill>
                <a:latin typeface="Roboto Slab" pitchFamily="2" charset="0"/>
                <a:ea typeface="Roboto Slab" pitchFamily="2" charset="0"/>
                <a:cs typeface="Segoe UI" panose="020B0502040204020203" pitchFamily="34" charset="0"/>
              </a:rPr>
              <a:t>Методы и программные средства создания распределённых гетерогенных вычислительных сред на базе платформы </a:t>
            </a:r>
            <a:r>
              <a:rPr lang="en-US" sz="2400" dirty="0">
                <a:solidFill>
                  <a:srgbClr val="0055A0"/>
                </a:solidFill>
                <a:latin typeface="Roboto Slab" pitchFamily="2" charset="0"/>
                <a:ea typeface="Roboto Slab" pitchFamily="2" charset="0"/>
                <a:cs typeface="Segoe UI" panose="020B0502040204020203" pitchFamily="34" charset="0"/>
              </a:rPr>
              <a:t>DIRAC</a:t>
            </a:r>
            <a:endParaRPr lang="en-US" sz="1800" dirty="0">
              <a:solidFill>
                <a:srgbClr val="0055A0"/>
              </a:solidFill>
              <a:latin typeface="Roboto Slab" pitchFamily="2" charset="0"/>
              <a:ea typeface="Roboto Slab" pitchFamily="2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A158F11-2A25-4CFC-AF45-EDAC311CF4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3CCE2BD0-C37B-DE6D-3AA6-4DE16051BB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230" y="4977105"/>
            <a:ext cx="1911981" cy="1332154"/>
          </a:xfrm>
          <a:prstGeom prst="rect">
            <a:avLst/>
          </a:prstGeom>
        </p:spPr>
      </p:pic>
      <p:sp>
        <p:nvSpPr>
          <p:cNvPr id="20" name="Подзаголовок 2">
            <a:extLst>
              <a:ext uri="{FF2B5EF4-FFF2-40B4-BE49-F238E27FC236}">
                <a16:creationId xmlns:a16="http://schemas.microsoft.com/office/drawing/2014/main" id="{AA0D21B7-0FED-8BDA-F505-121904288405}"/>
              </a:ext>
            </a:extLst>
          </p:cNvPr>
          <p:cNvSpPr txBox="1">
            <a:spLocks/>
          </p:cNvSpPr>
          <p:nvPr/>
        </p:nvSpPr>
        <p:spPr>
          <a:xfrm>
            <a:off x="2710293" y="2721880"/>
            <a:ext cx="3723414" cy="552820"/>
          </a:xfrm>
          <a:prstGeom prst="rect">
            <a:avLst/>
          </a:prstGeom>
        </p:spPr>
        <p:txBody>
          <a:bodyPr/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Arial"/>
              <a:buChar char="•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85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" indent="0" algn="ctr">
              <a:buNone/>
            </a:pPr>
            <a:r>
              <a:rPr lang="ru-RU" sz="2000" dirty="0">
                <a:solidFill>
                  <a:srgbClr val="0055A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Roboto Slab" pitchFamily="2" charset="0"/>
                <a:ea typeface="Roboto Slab" pitchFamily="2" charset="0"/>
                <a:cs typeface="Tahoma" panose="020B0604030504040204" pitchFamily="34" charset="0"/>
              </a:rPr>
              <a:t>Игорь Пелеванюк</a:t>
            </a:r>
          </a:p>
        </p:txBody>
      </p:sp>
      <p:sp>
        <p:nvSpPr>
          <p:cNvPr id="21" name="Подзаголовок 2">
            <a:extLst>
              <a:ext uri="{FF2B5EF4-FFF2-40B4-BE49-F238E27FC236}">
                <a16:creationId xmlns:a16="http://schemas.microsoft.com/office/drawing/2014/main" id="{2D77887C-891E-699B-7D67-7D3F4C0EF1E0}"/>
              </a:ext>
            </a:extLst>
          </p:cNvPr>
          <p:cNvSpPr txBox="1">
            <a:spLocks/>
          </p:cNvSpPr>
          <p:nvPr/>
        </p:nvSpPr>
        <p:spPr>
          <a:xfrm>
            <a:off x="302146" y="3429000"/>
            <a:ext cx="8539295" cy="94129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ru-RU" sz="1600" cap="none" dirty="0">
                <a:solidFill>
                  <a:srgbClr val="0055A0"/>
                </a:solidFill>
                <a:latin typeface="Roboto Slab" pitchFamily="2" charset="0"/>
                <a:ea typeface="Roboto Slab" pitchFamily="2" charset="0"/>
              </a:rPr>
              <a:t>Научная специальность: 2.3.5 — Математическое и программное обеспечение вычислительных систем, комплексов и компьютерных сетей по техническим наукам. </a:t>
            </a: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CF2E10FA-C044-2697-64D2-F6257E08FE30}"/>
              </a:ext>
            </a:extLst>
          </p:cNvPr>
          <p:cNvSpPr txBox="1">
            <a:spLocks/>
          </p:cNvSpPr>
          <p:nvPr/>
        </p:nvSpPr>
        <p:spPr>
          <a:xfrm>
            <a:off x="0" y="111711"/>
            <a:ext cx="9144000" cy="443752"/>
          </a:xfrm>
          <a:prstGeom prst="rect">
            <a:avLst/>
          </a:prstGeom>
        </p:spPr>
        <p:txBody>
          <a:bodyPr vert="horz" lIns="45720" rIns="45720" anchor="t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ru-RU" sz="2000" dirty="0">
                <a:solidFill>
                  <a:srgbClr val="0055A0"/>
                </a:solidFill>
                <a:latin typeface="Roboto Slab" pitchFamily="2" charset="0"/>
                <a:ea typeface="Roboto Slab" pitchFamily="2" charset="0"/>
                <a:cs typeface="Segoe UI" panose="020B0502040204020203" pitchFamily="34" charset="0"/>
              </a:rPr>
              <a:t>Объединённый институт ядерных исследований</a:t>
            </a:r>
            <a:endParaRPr lang="en-US" sz="1600" dirty="0">
              <a:solidFill>
                <a:srgbClr val="0055A0"/>
              </a:solidFill>
              <a:latin typeface="Roboto Slab" pitchFamily="2" charset="0"/>
              <a:ea typeface="Roboto Slab" pitchFamily="2" charset="0"/>
            </a:endParaRP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B442A912-9E52-B120-126C-E4924EED3ED5}"/>
              </a:ext>
            </a:extLst>
          </p:cNvPr>
          <p:cNvCxnSpPr>
            <a:cxnSpLocks/>
          </p:cNvCxnSpPr>
          <p:nvPr/>
        </p:nvCxnSpPr>
        <p:spPr>
          <a:xfrm>
            <a:off x="254523" y="4276165"/>
            <a:ext cx="8634953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Подзаголовок 2">
            <a:extLst>
              <a:ext uri="{FF2B5EF4-FFF2-40B4-BE49-F238E27FC236}">
                <a16:creationId xmlns:a16="http://schemas.microsoft.com/office/drawing/2014/main" id="{830E9564-AAF8-2F25-C2F1-A3FC8D20AF88}"/>
              </a:ext>
            </a:extLst>
          </p:cNvPr>
          <p:cNvSpPr txBox="1">
            <a:spLocks/>
          </p:cNvSpPr>
          <p:nvPr/>
        </p:nvSpPr>
        <p:spPr>
          <a:xfrm>
            <a:off x="302145" y="4316531"/>
            <a:ext cx="8539295" cy="40340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ru-RU" sz="1600" i="1" cap="none" dirty="0">
                <a:solidFill>
                  <a:srgbClr val="0055A0"/>
                </a:solidFill>
                <a:latin typeface="Roboto Slab" pitchFamily="2" charset="0"/>
                <a:ea typeface="Roboto Slab" pitchFamily="2" charset="0"/>
              </a:rPr>
              <a:t>соискание ученой степени кандидата технических наук</a:t>
            </a:r>
          </a:p>
        </p:txBody>
      </p:sp>
      <p:sp>
        <p:nvSpPr>
          <p:cNvPr id="10" name="Подзаголовок 2">
            <a:extLst>
              <a:ext uri="{FF2B5EF4-FFF2-40B4-BE49-F238E27FC236}">
                <a16:creationId xmlns:a16="http://schemas.microsoft.com/office/drawing/2014/main" id="{F363F57E-8438-E297-CF38-CEBD9C23F1E7}"/>
              </a:ext>
            </a:extLst>
          </p:cNvPr>
          <p:cNvSpPr txBox="1">
            <a:spLocks/>
          </p:cNvSpPr>
          <p:nvPr/>
        </p:nvSpPr>
        <p:spPr>
          <a:xfrm>
            <a:off x="5155781" y="5014457"/>
            <a:ext cx="3733695" cy="125744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>
              <a:spcBef>
                <a:spcPts val="0"/>
              </a:spcBef>
            </a:pPr>
            <a:r>
              <a:rPr lang="ru-RU" sz="1600" cap="none" dirty="0">
                <a:solidFill>
                  <a:srgbClr val="0055A0"/>
                </a:solidFill>
                <a:latin typeface="Roboto Slab" pitchFamily="2" charset="0"/>
                <a:ea typeface="Roboto Slab" pitchFamily="2" charset="0"/>
              </a:rPr>
              <a:t>Научный руководитель:</a:t>
            </a:r>
          </a:p>
          <a:p>
            <a:pPr>
              <a:spcBef>
                <a:spcPts val="0"/>
              </a:spcBef>
            </a:pPr>
            <a:r>
              <a:rPr lang="ru-RU" sz="1600" cap="none" dirty="0">
                <a:solidFill>
                  <a:srgbClr val="0055A0"/>
                </a:solidFill>
                <a:latin typeface="Roboto Slab" pitchFamily="2" charset="0"/>
                <a:ea typeface="Roboto Slab" pitchFamily="2" charset="0"/>
              </a:rPr>
              <a:t>доктор технических наук</a:t>
            </a:r>
          </a:p>
          <a:p>
            <a:pPr>
              <a:spcBef>
                <a:spcPts val="0"/>
              </a:spcBef>
            </a:pPr>
            <a:r>
              <a:rPr lang="ru-RU" sz="1600" cap="none" dirty="0">
                <a:solidFill>
                  <a:srgbClr val="0055A0"/>
                </a:solidFill>
                <a:latin typeface="Roboto Slab" pitchFamily="2" charset="0"/>
                <a:ea typeface="Roboto Slab" pitchFamily="2" charset="0"/>
              </a:rPr>
              <a:t>Кореньков Владимир Васильевич</a:t>
            </a:r>
          </a:p>
        </p:txBody>
      </p:sp>
    </p:spTree>
    <p:extLst>
      <p:ext uri="{BB962C8B-B14F-4D97-AF65-F5344CB8AC3E}">
        <p14:creationId xmlns:p14="http://schemas.microsoft.com/office/powerpoint/2010/main" val="18817547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6B613E-7F34-AEAD-1C36-661AFF39EC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FF54D5-562F-D034-9213-DAF4F4773F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F2ADDF5-4FE4-B05C-0DCD-583DD381E9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194" y="2917265"/>
            <a:ext cx="6777318" cy="3439085"/>
          </a:xfrm>
          <a:prstGeom prst="rect">
            <a:avLst/>
          </a:prstGeom>
        </p:spPr>
      </p:pic>
      <p:sp>
        <p:nvSpPr>
          <p:cNvPr id="10" name="Подзаголовок 2">
            <a:extLst>
              <a:ext uri="{FF2B5EF4-FFF2-40B4-BE49-F238E27FC236}">
                <a16:creationId xmlns:a16="http://schemas.microsoft.com/office/drawing/2014/main" id="{2B749D76-7C5C-6E7C-A8E2-4044197424A3}"/>
              </a:ext>
            </a:extLst>
          </p:cNvPr>
          <p:cNvSpPr txBox="1">
            <a:spLocks/>
          </p:cNvSpPr>
          <p:nvPr/>
        </p:nvSpPr>
        <p:spPr>
          <a:xfrm>
            <a:off x="303702" y="1111498"/>
            <a:ext cx="8303509" cy="186875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just">
              <a:spcBef>
                <a:spcPts val="600"/>
              </a:spcBef>
              <a:buClr>
                <a:schemeClr val="tx1"/>
              </a:buClr>
              <a:buSzPct val="100000"/>
            </a:pPr>
            <a:r>
              <a:rPr lang="ru-RU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Созданная система позволяет анализировать передачи данных. Особенности системы: </a:t>
            </a:r>
          </a:p>
          <a:p>
            <a:pPr marL="285750" indent="-285750" algn="just">
              <a:spcBef>
                <a:spcPts val="60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Запись данных активируется при использовании специально разработанных модулей</a:t>
            </a:r>
          </a:p>
          <a:p>
            <a:pPr marL="285750" indent="-285750" algn="just">
              <a:spcBef>
                <a:spcPts val="60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Скорость передачи рассчитывается после завершения передачи</a:t>
            </a:r>
          </a:p>
          <a:p>
            <a:pPr marL="285750" indent="-285750" algn="just">
              <a:spcBef>
                <a:spcPts val="60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Позволяет агрегировать данные по разным параметрам: вычислительным ресурсам, рабочим узлам, задачам, системам хранения, типам передач, статусам и т.п.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28FA66CA-AD04-ECC0-A61F-5D2298B43F79}"/>
              </a:ext>
            </a:extLst>
          </p:cNvPr>
          <p:cNvSpPr/>
          <p:nvPr/>
        </p:nvSpPr>
        <p:spPr>
          <a:xfrm>
            <a:off x="278914" y="2883736"/>
            <a:ext cx="1505414" cy="50569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Скорость передачи</a:t>
            </a: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A5A40E04-7430-59DA-5A32-E8264F339FB1}"/>
              </a:ext>
            </a:extLst>
          </p:cNvPr>
          <p:cNvSpPr/>
          <p:nvPr/>
        </p:nvSpPr>
        <p:spPr>
          <a:xfrm>
            <a:off x="6252882" y="2267917"/>
            <a:ext cx="2830606" cy="50569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Размеры передаваемых файлов</a:t>
            </a: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28B0BA35-6B99-5BF3-EF62-5505101B8512}"/>
              </a:ext>
            </a:extLst>
          </p:cNvPr>
          <p:cNvSpPr/>
          <p:nvPr/>
        </p:nvSpPr>
        <p:spPr>
          <a:xfrm>
            <a:off x="206488" y="4680543"/>
            <a:ext cx="1736612" cy="152267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Максимальная / Минимальная / Средняя скорость передачи файла</a:t>
            </a:r>
          </a:p>
        </p:txBody>
      </p:sp>
      <p:cxnSp>
        <p:nvCxnSpPr>
          <p:cNvPr id="25" name="Прямая со стрелкой 24">
            <a:extLst>
              <a:ext uri="{FF2B5EF4-FFF2-40B4-BE49-F238E27FC236}">
                <a16:creationId xmlns:a16="http://schemas.microsoft.com/office/drawing/2014/main" id="{C5ED40E4-B0D1-2374-0FCB-7486B4F4F689}"/>
              </a:ext>
            </a:extLst>
          </p:cNvPr>
          <p:cNvCxnSpPr>
            <a:cxnSpLocks/>
            <a:stCxn id="17" idx="3"/>
          </p:cNvCxnSpPr>
          <p:nvPr/>
        </p:nvCxnSpPr>
        <p:spPr>
          <a:xfrm>
            <a:off x="1784328" y="3136582"/>
            <a:ext cx="1312522" cy="1089034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>
            <a:extLst>
              <a:ext uri="{FF2B5EF4-FFF2-40B4-BE49-F238E27FC236}">
                <a16:creationId xmlns:a16="http://schemas.microsoft.com/office/drawing/2014/main" id="{8838356E-2BD9-0B5F-65D8-4A159D9606CA}"/>
              </a:ext>
            </a:extLst>
          </p:cNvPr>
          <p:cNvCxnSpPr>
            <a:cxnSpLocks/>
            <a:stCxn id="23" idx="2"/>
          </p:cNvCxnSpPr>
          <p:nvPr/>
        </p:nvCxnSpPr>
        <p:spPr>
          <a:xfrm>
            <a:off x="7668185" y="2773608"/>
            <a:ext cx="0" cy="494027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>
            <a:extLst>
              <a:ext uri="{FF2B5EF4-FFF2-40B4-BE49-F238E27FC236}">
                <a16:creationId xmlns:a16="http://schemas.microsoft.com/office/drawing/2014/main" id="{273CB66C-41B1-C1FC-91E7-0A5C97FBCBA7}"/>
              </a:ext>
            </a:extLst>
          </p:cNvPr>
          <p:cNvCxnSpPr>
            <a:cxnSpLocks/>
            <a:stCxn id="24" idx="3"/>
          </p:cNvCxnSpPr>
          <p:nvPr/>
        </p:nvCxnSpPr>
        <p:spPr>
          <a:xfrm>
            <a:off x="1943100" y="5441882"/>
            <a:ext cx="820271" cy="320183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itle 3">
            <a:extLst>
              <a:ext uri="{FF2B5EF4-FFF2-40B4-BE49-F238E27FC236}">
                <a16:creationId xmlns:a16="http://schemas.microsoft.com/office/drawing/2014/main" id="{90538B62-7926-3085-F132-706797A209FF}"/>
              </a:ext>
            </a:extLst>
          </p:cNvPr>
          <p:cNvSpPr txBox="1">
            <a:spLocks/>
          </p:cNvSpPr>
          <p:nvPr/>
        </p:nvSpPr>
        <p:spPr>
          <a:xfrm>
            <a:off x="2058" y="-16744"/>
            <a:ext cx="9141942" cy="1004598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dirty="0">
                <a:latin typeface="Segoe UI Light" panose="020B0502040204020203" pitchFamily="34" charset="0"/>
                <a:cs typeface="Segoe UI Light" panose="020B0502040204020203" pitchFamily="34" charset="0"/>
              </a:rPr>
              <a:t>Мониторинг передач данных</a:t>
            </a:r>
            <a:endParaRPr lang="en-US" sz="40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5" name="Блок-схема: узел 4">
            <a:extLst>
              <a:ext uri="{FF2B5EF4-FFF2-40B4-BE49-F238E27FC236}">
                <a16:creationId xmlns:a16="http://schemas.microsoft.com/office/drawing/2014/main" id="{AD7CE27F-C1E5-A1A9-11AF-9EBC2A279BEF}"/>
              </a:ext>
            </a:extLst>
          </p:cNvPr>
          <p:cNvSpPr/>
          <p:nvPr/>
        </p:nvSpPr>
        <p:spPr>
          <a:xfrm>
            <a:off x="88013" y="317830"/>
            <a:ext cx="336177" cy="336177"/>
          </a:xfrm>
          <a:prstGeom prst="flowChartConnector">
            <a:avLst/>
          </a:prstGeom>
          <a:noFill/>
          <a:ln w="381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8200738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FAE4A2-6076-54C4-45AC-35051DEEF5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82523A1-1F07-41C4-6314-F214C776B8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7" name="Подзаголовок 2">
            <a:extLst>
              <a:ext uri="{FF2B5EF4-FFF2-40B4-BE49-F238E27FC236}">
                <a16:creationId xmlns:a16="http://schemas.microsoft.com/office/drawing/2014/main" id="{E6B3E922-23EE-4761-F088-7C796D7D6411}"/>
              </a:ext>
            </a:extLst>
          </p:cNvPr>
          <p:cNvSpPr txBox="1">
            <a:spLocks/>
          </p:cNvSpPr>
          <p:nvPr/>
        </p:nvSpPr>
        <p:spPr>
          <a:xfrm>
            <a:off x="274884" y="1252692"/>
            <a:ext cx="8605880" cy="25711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just">
              <a:spcBef>
                <a:spcPts val="600"/>
              </a:spcBef>
              <a:buClr>
                <a:schemeClr val="tx1"/>
              </a:buClr>
              <a:buSzPct val="100000"/>
            </a:pPr>
            <a:r>
              <a:rPr lang="ru-RU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Для анализа процесса выполнения больших пакетов задач предлагается использовать точечный график. На этом графике</a:t>
            </a:r>
            <a:r>
              <a:rPr lang="en-US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:</a:t>
            </a:r>
          </a:p>
          <a:p>
            <a:pPr marL="342900" indent="-342900" algn="just">
              <a:spcBef>
                <a:spcPts val="600"/>
              </a:spcBef>
              <a:buClr>
                <a:schemeClr val="tx1"/>
              </a:buClr>
              <a:buSzPct val="100000"/>
              <a:buAutoNum type="arabicPeriod"/>
            </a:pPr>
            <a:r>
              <a:rPr lang="ru-RU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Ось </a:t>
            </a:r>
            <a:r>
              <a:rPr lang="en-US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X </a:t>
            </a:r>
            <a:r>
              <a:rPr lang="ru-RU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соответствует значению бенчмарка </a:t>
            </a:r>
            <a:r>
              <a:rPr lang="en-US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DB12 </a:t>
            </a:r>
            <a:r>
              <a:rPr lang="ru-RU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с которым выполнялась пользовательская задача.</a:t>
            </a:r>
          </a:p>
          <a:p>
            <a:pPr marL="342900" indent="-342900" algn="just">
              <a:spcBef>
                <a:spcPts val="600"/>
              </a:spcBef>
              <a:buClr>
                <a:schemeClr val="tx1"/>
              </a:buClr>
              <a:buSzPct val="100000"/>
              <a:buAutoNum type="arabicPeriod"/>
            </a:pPr>
            <a:r>
              <a:rPr lang="ru-RU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Ось </a:t>
            </a:r>
            <a:r>
              <a:rPr lang="en-US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Y </a:t>
            </a:r>
            <a:r>
              <a:rPr lang="ru-RU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соответствует полному времени выполнения задачи (</a:t>
            </a:r>
            <a:r>
              <a:rPr lang="en-US" sz="1400" cap="none" dirty="0" err="1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walltime</a:t>
            </a:r>
            <a:r>
              <a:rPr lang="ru-RU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)</a:t>
            </a:r>
            <a:r>
              <a:rPr lang="en-US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 </a:t>
            </a:r>
            <a:r>
              <a:rPr lang="ru-RU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в секундах</a:t>
            </a:r>
            <a:r>
              <a:rPr lang="en-US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.</a:t>
            </a:r>
          </a:p>
          <a:p>
            <a:pPr marL="342900" indent="-342900" algn="just">
              <a:spcBef>
                <a:spcPts val="600"/>
              </a:spcBef>
              <a:buClr>
                <a:schemeClr val="tx1"/>
              </a:buClr>
              <a:buSzPct val="100000"/>
              <a:buAutoNum type="arabicPeriod"/>
            </a:pPr>
            <a:r>
              <a:rPr lang="ru-RU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Каждой завершённой задаче ставится в соответствие точка на графике в зависимости от того сколько времени выполнялась задача и какая была оценка производительности на бенчмарке </a:t>
            </a:r>
            <a:r>
              <a:rPr lang="en-US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DB12.</a:t>
            </a:r>
          </a:p>
          <a:p>
            <a:pPr marL="342900" indent="-342900" algn="just">
              <a:spcBef>
                <a:spcPts val="600"/>
              </a:spcBef>
              <a:buClr>
                <a:schemeClr val="tx1"/>
              </a:buClr>
              <a:buSzPct val="100000"/>
              <a:buAutoNum type="arabicPeriod"/>
            </a:pPr>
            <a:r>
              <a:rPr lang="ru-RU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Цвет точек выбирается в зависимости задачи анализа. Цвет может зависеть от ресурса на котором выполнялась задача, рабочего узла, модели </a:t>
            </a:r>
            <a:r>
              <a:rPr lang="en-US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CPU,</a:t>
            </a:r>
            <a:r>
              <a:rPr lang="ru-RU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 имени пользователя, группы пользователя, типа задачи. </a:t>
            </a:r>
          </a:p>
        </p:txBody>
      </p:sp>
      <p:cxnSp>
        <p:nvCxnSpPr>
          <p:cNvPr id="9" name="Прямая со стрелкой 8">
            <a:extLst>
              <a:ext uri="{FF2B5EF4-FFF2-40B4-BE49-F238E27FC236}">
                <a16:creationId xmlns:a16="http://schemas.microsoft.com/office/drawing/2014/main" id="{6EAB2D58-0E6A-E75C-4826-C63ECE747725}"/>
              </a:ext>
            </a:extLst>
          </p:cNvPr>
          <p:cNvCxnSpPr/>
          <p:nvPr/>
        </p:nvCxnSpPr>
        <p:spPr>
          <a:xfrm flipV="1">
            <a:off x="1686098" y="4097781"/>
            <a:ext cx="0" cy="173874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>
            <a:extLst>
              <a:ext uri="{FF2B5EF4-FFF2-40B4-BE49-F238E27FC236}">
                <a16:creationId xmlns:a16="http://schemas.microsoft.com/office/drawing/2014/main" id="{AC09BFB0-2C3D-C98B-5CD1-6EF6E1BEA5FB}"/>
              </a:ext>
            </a:extLst>
          </p:cNvPr>
          <p:cNvCxnSpPr>
            <a:cxnSpLocks/>
          </p:cNvCxnSpPr>
          <p:nvPr/>
        </p:nvCxnSpPr>
        <p:spPr>
          <a:xfrm>
            <a:off x="1686098" y="5829599"/>
            <a:ext cx="1870363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Подзаголовок 2">
            <a:extLst>
              <a:ext uri="{FF2B5EF4-FFF2-40B4-BE49-F238E27FC236}">
                <a16:creationId xmlns:a16="http://schemas.microsoft.com/office/drawing/2014/main" id="{08BAE464-61DC-C75B-AFAF-0F2506EE1A71}"/>
              </a:ext>
            </a:extLst>
          </p:cNvPr>
          <p:cNvSpPr txBox="1">
            <a:spLocks/>
          </p:cNvSpPr>
          <p:nvPr/>
        </p:nvSpPr>
        <p:spPr>
          <a:xfrm>
            <a:off x="460984" y="4107259"/>
            <a:ext cx="1301314" cy="3438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just">
              <a:spcBef>
                <a:spcPts val="600"/>
              </a:spcBef>
              <a:buClr>
                <a:schemeClr val="tx1"/>
              </a:buClr>
              <a:buSzPct val="100000"/>
            </a:pPr>
            <a:r>
              <a:rPr lang="en-US" sz="1400" cap="none" dirty="0" err="1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Walltime</a:t>
            </a:r>
            <a:r>
              <a:rPr lang="en-US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 (sec)</a:t>
            </a:r>
            <a:endParaRPr lang="ru-RU" sz="1400" cap="none" dirty="0">
              <a:solidFill>
                <a:srgbClr val="0055A0"/>
              </a:solidFill>
              <a:latin typeface="Segoe UI" panose="020B0502040204020203" pitchFamily="34" charset="0"/>
              <a:ea typeface="Roboto Slab" pitchFamily="2" charset="0"/>
              <a:cs typeface="Segoe UI" panose="020B0502040204020203" pitchFamily="34" charset="0"/>
            </a:endParaRPr>
          </a:p>
        </p:txBody>
      </p:sp>
      <p:sp>
        <p:nvSpPr>
          <p:cNvPr id="21" name="Подзаголовок 2">
            <a:extLst>
              <a:ext uri="{FF2B5EF4-FFF2-40B4-BE49-F238E27FC236}">
                <a16:creationId xmlns:a16="http://schemas.microsoft.com/office/drawing/2014/main" id="{26118823-D9A5-9DE9-10BA-7E8780F3D748}"/>
              </a:ext>
            </a:extLst>
          </p:cNvPr>
          <p:cNvSpPr txBox="1">
            <a:spLocks/>
          </p:cNvSpPr>
          <p:nvPr/>
        </p:nvSpPr>
        <p:spPr>
          <a:xfrm>
            <a:off x="3209708" y="5492714"/>
            <a:ext cx="601660" cy="3438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>
              <a:spcBef>
                <a:spcPts val="600"/>
              </a:spcBef>
              <a:buClr>
                <a:schemeClr val="tx1"/>
              </a:buClr>
              <a:buSzPct val="100000"/>
            </a:pPr>
            <a:r>
              <a:rPr lang="en-US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DB12</a:t>
            </a:r>
            <a:endParaRPr lang="ru-RU" sz="1400" cap="none" dirty="0">
              <a:solidFill>
                <a:srgbClr val="0055A0"/>
              </a:solidFill>
              <a:latin typeface="Segoe UI" panose="020B0502040204020203" pitchFamily="34" charset="0"/>
              <a:ea typeface="Roboto Slab" pitchFamily="2" charset="0"/>
              <a:cs typeface="Segoe UI" panose="020B0502040204020203" pitchFamily="34" charset="0"/>
            </a:endParaRPr>
          </a:p>
        </p:txBody>
      </p:sp>
      <p:sp>
        <p:nvSpPr>
          <p:cNvPr id="22" name="Блок-схема: узел 21">
            <a:extLst>
              <a:ext uri="{FF2B5EF4-FFF2-40B4-BE49-F238E27FC236}">
                <a16:creationId xmlns:a16="http://schemas.microsoft.com/office/drawing/2014/main" id="{CD88DDDF-176E-70CE-045F-5F5463696821}"/>
              </a:ext>
            </a:extLst>
          </p:cNvPr>
          <p:cNvSpPr/>
          <p:nvPr/>
        </p:nvSpPr>
        <p:spPr>
          <a:xfrm>
            <a:off x="1953578" y="4721623"/>
            <a:ext cx="45719" cy="45719"/>
          </a:xfrm>
          <a:prstGeom prst="flowChartConnector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Блок-схема: узел 22">
            <a:extLst>
              <a:ext uri="{FF2B5EF4-FFF2-40B4-BE49-F238E27FC236}">
                <a16:creationId xmlns:a16="http://schemas.microsoft.com/office/drawing/2014/main" id="{335C2A4B-2477-D03C-B570-F244B3A7999A}"/>
              </a:ext>
            </a:extLst>
          </p:cNvPr>
          <p:cNvSpPr/>
          <p:nvPr/>
        </p:nvSpPr>
        <p:spPr>
          <a:xfrm>
            <a:off x="2064068" y="4834020"/>
            <a:ext cx="45719" cy="45719"/>
          </a:xfrm>
          <a:prstGeom prst="flowChartConnector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Блок-схема: узел 23">
            <a:extLst>
              <a:ext uri="{FF2B5EF4-FFF2-40B4-BE49-F238E27FC236}">
                <a16:creationId xmlns:a16="http://schemas.microsoft.com/office/drawing/2014/main" id="{38E29388-0FFC-435B-BDE8-EC61C03751EB}"/>
              </a:ext>
            </a:extLst>
          </p:cNvPr>
          <p:cNvSpPr/>
          <p:nvPr/>
        </p:nvSpPr>
        <p:spPr>
          <a:xfrm>
            <a:off x="2193608" y="4994992"/>
            <a:ext cx="45719" cy="45719"/>
          </a:xfrm>
          <a:prstGeom prst="flowChartConnector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Блок-схема: узел 24">
            <a:extLst>
              <a:ext uri="{FF2B5EF4-FFF2-40B4-BE49-F238E27FC236}">
                <a16:creationId xmlns:a16="http://schemas.microsoft.com/office/drawing/2014/main" id="{7F629321-E187-53C2-0EE8-95099A4EAEE4}"/>
              </a:ext>
            </a:extLst>
          </p:cNvPr>
          <p:cNvSpPr/>
          <p:nvPr/>
        </p:nvSpPr>
        <p:spPr>
          <a:xfrm>
            <a:off x="1934527" y="4798300"/>
            <a:ext cx="45719" cy="45719"/>
          </a:xfrm>
          <a:prstGeom prst="flowChartConnector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Блок-схема: узел 25">
            <a:extLst>
              <a:ext uri="{FF2B5EF4-FFF2-40B4-BE49-F238E27FC236}">
                <a16:creationId xmlns:a16="http://schemas.microsoft.com/office/drawing/2014/main" id="{6F51FC52-A9D2-D629-10FC-8C6E7E2A512D}"/>
              </a:ext>
            </a:extLst>
          </p:cNvPr>
          <p:cNvSpPr/>
          <p:nvPr/>
        </p:nvSpPr>
        <p:spPr>
          <a:xfrm>
            <a:off x="2018349" y="4752581"/>
            <a:ext cx="45719" cy="45719"/>
          </a:xfrm>
          <a:prstGeom prst="flowChartConnector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Блок-схема: узел 26">
            <a:extLst>
              <a:ext uri="{FF2B5EF4-FFF2-40B4-BE49-F238E27FC236}">
                <a16:creationId xmlns:a16="http://schemas.microsoft.com/office/drawing/2014/main" id="{78E76CF9-46C8-FB6D-AED2-42856F83546C}"/>
              </a:ext>
            </a:extLst>
          </p:cNvPr>
          <p:cNvSpPr/>
          <p:nvPr/>
        </p:nvSpPr>
        <p:spPr>
          <a:xfrm>
            <a:off x="1999298" y="4872381"/>
            <a:ext cx="45719" cy="45719"/>
          </a:xfrm>
          <a:prstGeom prst="flowChartConnector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Блок-схема: узел 27">
            <a:extLst>
              <a:ext uri="{FF2B5EF4-FFF2-40B4-BE49-F238E27FC236}">
                <a16:creationId xmlns:a16="http://schemas.microsoft.com/office/drawing/2014/main" id="{5D99C4AA-F565-9C8D-0B07-465ADAEBEDF5}"/>
              </a:ext>
            </a:extLst>
          </p:cNvPr>
          <p:cNvSpPr/>
          <p:nvPr/>
        </p:nvSpPr>
        <p:spPr>
          <a:xfrm>
            <a:off x="2129792" y="4834020"/>
            <a:ext cx="45719" cy="45719"/>
          </a:xfrm>
          <a:prstGeom prst="flowChartConnector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Блок-схема: узел 28">
            <a:extLst>
              <a:ext uri="{FF2B5EF4-FFF2-40B4-BE49-F238E27FC236}">
                <a16:creationId xmlns:a16="http://schemas.microsoft.com/office/drawing/2014/main" id="{9E3987EA-CC5B-8287-B7B6-F0CA31BE719B}"/>
              </a:ext>
            </a:extLst>
          </p:cNvPr>
          <p:cNvSpPr/>
          <p:nvPr/>
        </p:nvSpPr>
        <p:spPr>
          <a:xfrm>
            <a:off x="2109787" y="4930961"/>
            <a:ext cx="45719" cy="45719"/>
          </a:xfrm>
          <a:prstGeom prst="flowChartConnector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Блок-схема: узел 29">
            <a:extLst>
              <a:ext uri="{FF2B5EF4-FFF2-40B4-BE49-F238E27FC236}">
                <a16:creationId xmlns:a16="http://schemas.microsoft.com/office/drawing/2014/main" id="{8DD232CF-EA90-C0E9-5BAE-9D077DCAB6CA}"/>
              </a:ext>
            </a:extLst>
          </p:cNvPr>
          <p:cNvSpPr/>
          <p:nvPr/>
        </p:nvSpPr>
        <p:spPr>
          <a:xfrm>
            <a:off x="2180574" y="4892166"/>
            <a:ext cx="45719" cy="45719"/>
          </a:xfrm>
          <a:prstGeom prst="flowChartConnector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Блок-схема: узел 30">
            <a:extLst>
              <a:ext uri="{FF2B5EF4-FFF2-40B4-BE49-F238E27FC236}">
                <a16:creationId xmlns:a16="http://schemas.microsoft.com/office/drawing/2014/main" id="{16E88502-793C-C121-9615-9EEE8E11BDC2}"/>
              </a:ext>
            </a:extLst>
          </p:cNvPr>
          <p:cNvSpPr/>
          <p:nvPr/>
        </p:nvSpPr>
        <p:spPr>
          <a:xfrm>
            <a:off x="2621279" y="5275611"/>
            <a:ext cx="45719" cy="45719"/>
          </a:xfrm>
          <a:prstGeom prst="flowChartConnector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8" name="Блок-схема: узел 127">
            <a:extLst>
              <a:ext uri="{FF2B5EF4-FFF2-40B4-BE49-F238E27FC236}">
                <a16:creationId xmlns:a16="http://schemas.microsoft.com/office/drawing/2014/main" id="{D5715F32-7E38-21F8-2A20-E1ECA2157A20}"/>
              </a:ext>
            </a:extLst>
          </p:cNvPr>
          <p:cNvSpPr/>
          <p:nvPr/>
        </p:nvSpPr>
        <p:spPr>
          <a:xfrm>
            <a:off x="2666998" y="5327628"/>
            <a:ext cx="45719" cy="45719"/>
          </a:xfrm>
          <a:prstGeom prst="flowChartConnector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9" name="Блок-схема: узел 128">
            <a:extLst>
              <a:ext uri="{FF2B5EF4-FFF2-40B4-BE49-F238E27FC236}">
                <a16:creationId xmlns:a16="http://schemas.microsoft.com/office/drawing/2014/main" id="{3C51E758-2DF9-16E3-7CFB-40DDA7BDBB7E}"/>
              </a:ext>
            </a:extLst>
          </p:cNvPr>
          <p:cNvSpPr/>
          <p:nvPr/>
        </p:nvSpPr>
        <p:spPr>
          <a:xfrm>
            <a:off x="2749864" y="5348212"/>
            <a:ext cx="45719" cy="45719"/>
          </a:xfrm>
          <a:prstGeom prst="flowChartConnector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0" name="Блок-схема: узел 129">
            <a:extLst>
              <a:ext uri="{FF2B5EF4-FFF2-40B4-BE49-F238E27FC236}">
                <a16:creationId xmlns:a16="http://schemas.microsoft.com/office/drawing/2014/main" id="{56EAF2DA-A2F3-11A5-BC93-7807AF14DA4A}"/>
              </a:ext>
            </a:extLst>
          </p:cNvPr>
          <p:cNvSpPr/>
          <p:nvPr/>
        </p:nvSpPr>
        <p:spPr>
          <a:xfrm>
            <a:off x="2727960" y="5291090"/>
            <a:ext cx="45719" cy="45719"/>
          </a:xfrm>
          <a:prstGeom prst="flowChartConnector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1" name="Блок-схема: узел 130">
            <a:extLst>
              <a:ext uri="{FF2B5EF4-FFF2-40B4-BE49-F238E27FC236}">
                <a16:creationId xmlns:a16="http://schemas.microsoft.com/office/drawing/2014/main" id="{216B2A81-9B66-A95D-2400-650AB1A094DF}"/>
              </a:ext>
            </a:extLst>
          </p:cNvPr>
          <p:cNvSpPr/>
          <p:nvPr/>
        </p:nvSpPr>
        <p:spPr>
          <a:xfrm>
            <a:off x="2809870" y="5332603"/>
            <a:ext cx="45719" cy="45719"/>
          </a:xfrm>
          <a:prstGeom prst="flowChartConnector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2" name="Блок-схема: узел 131">
            <a:extLst>
              <a:ext uri="{FF2B5EF4-FFF2-40B4-BE49-F238E27FC236}">
                <a16:creationId xmlns:a16="http://schemas.microsoft.com/office/drawing/2014/main" id="{871E7376-2DF8-489B-1A85-682A631734BE}"/>
              </a:ext>
            </a:extLst>
          </p:cNvPr>
          <p:cNvSpPr/>
          <p:nvPr/>
        </p:nvSpPr>
        <p:spPr>
          <a:xfrm>
            <a:off x="2832729" y="5373347"/>
            <a:ext cx="45719" cy="45719"/>
          </a:xfrm>
          <a:prstGeom prst="flowChartConnector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3" name="Блок-схема: узел 132">
            <a:extLst>
              <a:ext uri="{FF2B5EF4-FFF2-40B4-BE49-F238E27FC236}">
                <a16:creationId xmlns:a16="http://schemas.microsoft.com/office/drawing/2014/main" id="{543874CD-A07E-B00C-A592-B1E567FDC57B}"/>
              </a:ext>
            </a:extLst>
          </p:cNvPr>
          <p:cNvSpPr/>
          <p:nvPr/>
        </p:nvSpPr>
        <p:spPr>
          <a:xfrm>
            <a:off x="2878920" y="5321330"/>
            <a:ext cx="45719" cy="45719"/>
          </a:xfrm>
          <a:prstGeom prst="flowChartConnector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4" name="Блок-схема: узел 133">
            <a:extLst>
              <a:ext uri="{FF2B5EF4-FFF2-40B4-BE49-F238E27FC236}">
                <a16:creationId xmlns:a16="http://schemas.microsoft.com/office/drawing/2014/main" id="{862B7084-36F5-8ED1-9158-448FE84E1517}"/>
              </a:ext>
            </a:extLst>
          </p:cNvPr>
          <p:cNvSpPr/>
          <p:nvPr/>
        </p:nvSpPr>
        <p:spPr>
          <a:xfrm>
            <a:off x="2901307" y="5386894"/>
            <a:ext cx="45719" cy="45719"/>
          </a:xfrm>
          <a:prstGeom prst="flowChartConnector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5" name="Блок-схема: узел 134">
            <a:extLst>
              <a:ext uri="{FF2B5EF4-FFF2-40B4-BE49-F238E27FC236}">
                <a16:creationId xmlns:a16="http://schemas.microsoft.com/office/drawing/2014/main" id="{26A05881-2334-FBDC-71CC-CF417F2A4A01}"/>
              </a:ext>
            </a:extLst>
          </p:cNvPr>
          <p:cNvSpPr/>
          <p:nvPr/>
        </p:nvSpPr>
        <p:spPr>
          <a:xfrm>
            <a:off x="2791292" y="5266512"/>
            <a:ext cx="45719" cy="45719"/>
          </a:xfrm>
          <a:prstGeom prst="flowChartConnector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6" name="Блок-схема: узел 135">
            <a:extLst>
              <a:ext uri="{FF2B5EF4-FFF2-40B4-BE49-F238E27FC236}">
                <a16:creationId xmlns:a16="http://schemas.microsoft.com/office/drawing/2014/main" id="{27711650-8982-C02A-884F-6698CC86183A}"/>
              </a:ext>
            </a:extLst>
          </p:cNvPr>
          <p:cNvSpPr/>
          <p:nvPr/>
        </p:nvSpPr>
        <p:spPr>
          <a:xfrm>
            <a:off x="2969885" y="5386893"/>
            <a:ext cx="45719" cy="45719"/>
          </a:xfrm>
          <a:prstGeom prst="flowChartConnector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2" name="Подзаголовок 2">
            <a:extLst>
              <a:ext uri="{FF2B5EF4-FFF2-40B4-BE49-F238E27FC236}">
                <a16:creationId xmlns:a16="http://schemas.microsoft.com/office/drawing/2014/main" id="{3CEF00D3-126F-694A-F1EF-F40E94A781DE}"/>
              </a:ext>
            </a:extLst>
          </p:cNvPr>
          <p:cNvSpPr txBox="1">
            <a:spLocks/>
          </p:cNvSpPr>
          <p:nvPr/>
        </p:nvSpPr>
        <p:spPr>
          <a:xfrm>
            <a:off x="4190607" y="4239769"/>
            <a:ext cx="4770858" cy="232035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just">
              <a:spcBef>
                <a:spcPts val="600"/>
              </a:spcBef>
              <a:buClr>
                <a:schemeClr val="tx1"/>
              </a:buClr>
              <a:buSzPct val="100000"/>
            </a:pPr>
            <a:r>
              <a:rPr lang="ru-RU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Данный точечный график даёт визуальное представление большого количества задач. Использование данной методики позволяет сопоставить время выполнения задач и производительность вычислительных ядер, на которых задачи выполнялись.</a:t>
            </a:r>
          </a:p>
          <a:p>
            <a:pPr algn="just">
              <a:spcBef>
                <a:spcPts val="600"/>
              </a:spcBef>
              <a:buClr>
                <a:schemeClr val="tx1"/>
              </a:buClr>
              <a:buSzPct val="100000"/>
            </a:pPr>
            <a:r>
              <a:rPr lang="ru-RU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В полной мере, польза данного метода раскрывается при массовом запуске однотипных задач, которые имеют примерно одинаковое количество вычислительной работы. </a:t>
            </a:r>
          </a:p>
        </p:txBody>
      </p:sp>
      <p:sp>
        <p:nvSpPr>
          <p:cNvPr id="143" name="Подзаголовок 2">
            <a:extLst>
              <a:ext uri="{FF2B5EF4-FFF2-40B4-BE49-F238E27FC236}">
                <a16:creationId xmlns:a16="http://schemas.microsoft.com/office/drawing/2014/main" id="{A0B258B5-2AB7-7A61-8AA5-7AFC48B3732E}"/>
              </a:ext>
            </a:extLst>
          </p:cNvPr>
          <p:cNvSpPr txBox="1">
            <a:spLocks/>
          </p:cNvSpPr>
          <p:nvPr/>
        </p:nvSpPr>
        <p:spPr>
          <a:xfrm>
            <a:off x="1503269" y="5902200"/>
            <a:ext cx="1108810" cy="3438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just">
              <a:spcBef>
                <a:spcPts val="600"/>
              </a:spcBef>
              <a:buClr>
                <a:schemeClr val="tx1"/>
              </a:buClr>
              <a:buSzPct val="100000"/>
            </a:pPr>
            <a:r>
              <a:rPr lang="en-US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Resource 1</a:t>
            </a:r>
            <a:endParaRPr lang="ru-RU" sz="1400" cap="none" dirty="0">
              <a:solidFill>
                <a:srgbClr val="0055A0"/>
              </a:solidFill>
              <a:latin typeface="Segoe UI" panose="020B0502040204020203" pitchFamily="34" charset="0"/>
              <a:ea typeface="Roboto Slab" pitchFamily="2" charset="0"/>
              <a:cs typeface="Segoe UI" panose="020B0502040204020203" pitchFamily="34" charset="0"/>
            </a:endParaRPr>
          </a:p>
        </p:txBody>
      </p:sp>
      <p:sp>
        <p:nvSpPr>
          <p:cNvPr id="144" name="Подзаголовок 2">
            <a:extLst>
              <a:ext uri="{FF2B5EF4-FFF2-40B4-BE49-F238E27FC236}">
                <a16:creationId xmlns:a16="http://schemas.microsoft.com/office/drawing/2014/main" id="{B6B1BA1C-FC1F-1937-5D47-2CAC6236412C}"/>
              </a:ext>
            </a:extLst>
          </p:cNvPr>
          <p:cNvSpPr txBox="1">
            <a:spLocks/>
          </p:cNvSpPr>
          <p:nvPr/>
        </p:nvSpPr>
        <p:spPr>
          <a:xfrm>
            <a:off x="2783471" y="5903669"/>
            <a:ext cx="1108810" cy="3438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just">
              <a:spcBef>
                <a:spcPts val="600"/>
              </a:spcBef>
              <a:buClr>
                <a:schemeClr val="tx1"/>
              </a:buClr>
              <a:buSzPct val="100000"/>
            </a:pPr>
            <a:r>
              <a:rPr lang="en-US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Resource 2</a:t>
            </a:r>
            <a:endParaRPr lang="ru-RU" sz="1400" cap="none" dirty="0">
              <a:solidFill>
                <a:srgbClr val="0055A0"/>
              </a:solidFill>
              <a:latin typeface="Segoe UI" panose="020B0502040204020203" pitchFamily="34" charset="0"/>
              <a:ea typeface="Roboto Slab" pitchFamily="2" charset="0"/>
              <a:cs typeface="Segoe UI" panose="020B0502040204020203" pitchFamily="34" charset="0"/>
            </a:endParaRPr>
          </a:p>
        </p:txBody>
      </p:sp>
      <p:sp>
        <p:nvSpPr>
          <p:cNvPr id="145" name="Блок-схема: узел 144">
            <a:extLst>
              <a:ext uri="{FF2B5EF4-FFF2-40B4-BE49-F238E27FC236}">
                <a16:creationId xmlns:a16="http://schemas.microsoft.com/office/drawing/2014/main" id="{54D41584-7DC4-4D42-6104-ADB86912D3DD}"/>
              </a:ext>
            </a:extLst>
          </p:cNvPr>
          <p:cNvSpPr/>
          <p:nvPr/>
        </p:nvSpPr>
        <p:spPr>
          <a:xfrm>
            <a:off x="1448350" y="6014154"/>
            <a:ext cx="109837" cy="109837"/>
          </a:xfrm>
          <a:prstGeom prst="flowChartConnector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6" name="Блок-схема: узел 145">
            <a:extLst>
              <a:ext uri="{FF2B5EF4-FFF2-40B4-BE49-F238E27FC236}">
                <a16:creationId xmlns:a16="http://schemas.microsoft.com/office/drawing/2014/main" id="{69EC480E-C001-6504-12F0-22D37379936D}"/>
              </a:ext>
            </a:extLst>
          </p:cNvPr>
          <p:cNvSpPr/>
          <p:nvPr/>
        </p:nvSpPr>
        <p:spPr>
          <a:xfrm>
            <a:off x="2729494" y="6009277"/>
            <a:ext cx="109837" cy="109837"/>
          </a:xfrm>
          <a:prstGeom prst="flowChartConnector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78907D5-6F5E-4B06-8370-833CD05AAB62}"/>
              </a:ext>
            </a:extLst>
          </p:cNvPr>
          <p:cNvSpPr txBox="1">
            <a:spLocks/>
          </p:cNvSpPr>
          <p:nvPr/>
        </p:nvSpPr>
        <p:spPr>
          <a:xfrm>
            <a:off x="108853" y="-16744"/>
            <a:ext cx="8928352" cy="1004598"/>
          </a:xfrm>
          <a:prstGeom prst="rect">
            <a:avLst/>
          </a:prstGeom>
        </p:spPr>
        <p:txBody>
          <a:bodyPr vert="horz" lIns="45720" rIns="45720" anchor="ctr">
            <a:normAutofit fontScale="925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dirty="0">
                <a:latin typeface="Segoe UI Light" panose="020B0502040204020203" pitchFamily="34" charset="0"/>
                <a:cs typeface="Segoe UI Light" panose="020B0502040204020203" pitchFamily="34" charset="0"/>
              </a:rPr>
              <a:t>Анализ выполнения больших пакетов задач</a:t>
            </a:r>
          </a:p>
        </p:txBody>
      </p:sp>
      <p:sp>
        <p:nvSpPr>
          <p:cNvPr id="5" name="Блок-схема: узел 4">
            <a:extLst>
              <a:ext uri="{FF2B5EF4-FFF2-40B4-BE49-F238E27FC236}">
                <a16:creationId xmlns:a16="http://schemas.microsoft.com/office/drawing/2014/main" id="{656C85D5-5D82-445E-4FB3-7FD53A6BA7D9}"/>
              </a:ext>
            </a:extLst>
          </p:cNvPr>
          <p:cNvSpPr/>
          <p:nvPr/>
        </p:nvSpPr>
        <p:spPr>
          <a:xfrm>
            <a:off x="106795" y="483588"/>
            <a:ext cx="336177" cy="336177"/>
          </a:xfrm>
          <a:prstGeom prst="flowChartConnector">
            <a:avLst/>
          </a:prstGeom>
          <a:noFill/>
          <a:ln w="381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3372898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E195CC-041E-1C3F-CC9D-B48081B3DF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54E3564-FC8B-07A7-82CF-C3B347B56A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7" name="Подзаголовок 2">
            <a:extLst>
              <a:ext uri="{FF2B5EF4-FFF2-40B4-BE49-F238E27FC236}">
                <a16:creationId xmlns:a16="http://schemas.microsoft.com/office/drawing/2014/main" id="{B47E4C08-EEC1-1888-DD3E-CD0C20B270F1}"/>
              </a:ext>
            </a:extLst>
          </p:cNvPr>
          <p:cNvSpPr txBox="1">
            <a:spLocks/>
          </p:cNvSpPr>
          <p:nvPr/>
        </p:nvSpPr>
        <p:spPr>
          <a:xfrm>
            <a:off x="274884" y="1252692"/>
            <a:ext cx="3871130" cy="522430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just">
              <a:spcBef>
                <a:spcPts val="600"/>
              </a:spcBef>
              <a:buClr>
                <a:schemeClr val="tx1"/>
              </a:buClr>
              <a:buSzPct val="100000"/>
            </a:pPr>
            <a:r>
              <a:rPr lang="ru-RU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Для реализации предложенной методики необходимо</a:t>
            </a:r>
            <a:r>
              <a:rPr lang="en-US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 </a:t>
            </a:r>
            <a:r>
              <a:rPr lang="ru-RU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разработать агент, который будет периодически собирать информацию о завершённых задачах из </a:t>
            </a:r>
            <a:r>
              <a:rPr lang="en-US" sz="1400" cap="none" dirty="0" err="1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JobDB</a:t>
            </a:r>
            <a:r>
              <a:rPr lang="ru-RU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. Сохранять необходимо следующую информацию:</a:t>
            </a:r>
          </a:p>
          <a:p>
            <a:pPr marL="342900" indent="-342900" algn="just">
              <a:spcBef>
                <a:spcPts val="600"/>
              </a:spcBef>
              <a:buClr>
                <a:schemeClr val="tx1"/>
              </a:buClr>
              <a:buSzPct val="100000"/>
              <a:buAutoNum type="arabicPeriod"/>
            </a:pPr>
            <a:r>
              <a:rPr lang="en-US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ID </a:t>
            </a:r>
            <a:r>
              <a:rPr lang="ru-RU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задачи</a:t>
            </a:r>
            <a:endParaRPr lang="en-US" sz="1400" cap="none" dirty="0">
              <a:solidFill>
                <a:srgbClr val="0055A0"/>
              </a:solidFill>
              <a:latin typeface="Segoe UI" panose="020B0502040204020203" pitchFamily="34" charset="0"/>
              <a:ea typeface="Roboto Slab" pitchFamily="2" charset="0"/>
              <a:cs typeface="Segoe UI" panose="020B0502040204020203" pitchFamily="34" charset="0"/>
            </a:endParaRPr>
          </a:p>
          <a:p>
            <a:pPr marL="342900" indent="-342900" algn="just">
              <a:spcBef>
                <a:spcPts val="600"/>
              </a:spcBef>
              <a:buClr>
                <a:schemeClr val="tx1"/>
              </a:buClr>
              <a:buSzPct val="100000"/>
              <a:buAutoNum type="arabicPeriod"/>
            </a:pPr>
            <a:r>
              <a:rPr lang="ru-RU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Время выполнения задачи (</a:t>
            </a:r>
            <a:r>
              <a:rPr lang="en-US" sz="1400" cap="none" dirty="0" err="1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Walltime</a:t>
            </a:r>
            <a:r>
              <a:rPr lang="ru-RU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)</a:t>
            </a:r>
            <a:endParaRPr lang="en-US" sz="1400" cap="none" dirty="0">
              <a:solidFill>
                <a:srgbClr val="0055A0"/>
              </a:solidFill>
              <a:latin typeface="Segoe UI" panose="020B0502040204020203" pitchFamily="34" charset="0"/>
              <a:ea typeface="Roboto Slab" pitchFamily="2" charset="0"/>
              <a:cs typeface="Segoe UI" panose="020B0502040204020203" pitchFamily="34" charset="0"/>
            </a:endParaRPr>
          </a:p>
          <a:p>
            <a:pPr marL="342900" indent="-342900" algn="just">
              <a:spcBef>
                <a:spcPts val="600"/>
              </a:spcBef>
              <a:buClr>
                <a:schemeClr val="tx1"/>
              </a:buClr>
              <a:buSzPct val="100000"/>
              <a:buAutoNum type="arabicPeriod"/>
            </a:pPr>
            <a:r>
              <a:rPr lang="ru-RU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Оценку производительности </a:t>
            </a:r>
            <a:r>
              <a:rPr lang="en-US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DB12</a:t>
            </a:r>
            <a:endParaRPr lang="ru-RU" sz="1400" cap="none" dirty="0">
              <a:solidFill>
                <a:srgbClr val="0055A0"/>
              </a:solidFill>
              <a:latin typeface="Segoe UI" panose="020B0502040204020203" pitchFamily="34" charset="0"/>
              <a:ea typeface="Roboto Slab" pitchFamily="2" charset="0"/>
              <a:cs typeface="Segoe UI" panose="020B0502040204020203" pitchFamily="34" charset="0"/>
            </a:endParaRPr>
          </a:p>
          <a:p>
            <a:pPr marL="342900" indent="-342900" algn="just">
              <a:spcBef>
                <a:spcPts val="600"/>
              </a:spcBef>
              <a:buClr>
                <a:schemeClr val="tx1"/>
              </a:buClr>
              <a:buSzPct val="100000"/>
              <a:buAutoNum type="arabicPeriod"/>
            </a:pPr>
            <a:r>
              <a:rPr lang="ru-RU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Время начала выполнения задачи</a:t>
            </a:r>
          </a:p>
          <a:p>
            <a:pPr marL="342900" indent="-342900" algn="just">
              <a:spcBef>
                <a:spcPts val="600"/>
              </a:spcBef>
              <a:buClr>
                <a:schemeClr val="tx1"/>
              </a:buClr>
              <a:buSzPct val="100000"/>
              <a:buAutoNum type="arabicPeriod"/>
            </a:pPr>
            <a:r>
              <a:rPr lang="ru-RU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Время окончания выполнения задачи</a:t>
            </a:r>
          </a:p>
          <a:p>
            <a:pPr marL="342900" indent="-342900" algn="just">
              <a:spcBef>
                <a:spcPts val="600"/>
              </a:spcBef>
              <a:buClr>
                <a:schemeClr val="tx1"/>
              </a:buClr>
              <a:buSzPct val="100000"/>
              <a:buAutoNum type="arabicPeriod"/>
            </a:pPr>
            <a:r>
              <a:rPr lang="ru-RU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Имя ресурса</a:t>
            </a:r>
          </a:p>
          <a:p>
            <a:pPr marL="342900" indent="-342900" algn="just">
              <a:spcBef>
                <a:spcPts val="600"/>
              </a:spcBef>
              <a:buClr>
                <a:schemeClr val="tx1"/>
              </a:buClr>
              <a:buSzPct val="100000"/>
              <a:buAutoNum type="arabicPeriod"/>
            </a:pPr>
            <a:r>
              <a:rPr lang="ru-RU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Имя рабочего узла</a:t>
            </a:r>
          </a:p>
          <a:p>
            <a:pPr marL="342900" indent="-342900" algn="just">
              <a:spcBef>
                <a:spcPts val="600"/>
              </a:spcBef>
              <a:buClr>
                <a:schemeClr val="tx1"/>
              </a:buClr>
              <a:buSzPct val="100000"/>
              <a:buFont typeface="Wingdings 3" charset="2"/>
              <a:buAutoNum type="arabicPeriod"/>
            </a:pPr>
            <a:r>
              <a:rPr lang="ru-RU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Модель </a:t>
            </a:r>
            <a:r>
              <a:rPr lang="en-US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CPU </a:t>
            </a:r>
            <a:endParaRPr lang="ru-RU" sz="1400" cap="none" dirty="0">
              <a:solidFill>
                <a:srgbClr val="0055A0"/>
              </a:solidFill>
              <a:latin typeface="Segoe UI" panose="020B0502040204020203" pitchFamily="34" charset="0"/>
              <a:ea typeface="Roboto Slab" pitchFamily="2" charset="0"/>
              <a:cs typeface="Segoe UI" panose="020B0502040204020203" pitchFamily="34" charset="0"/>
            </a:endParaRPr>
          </a:p>
          <a:p>
            <a:pPr marL="342900" indent="-342900" algn="just">
              <a:spcBef>
                <a:spcPts val="600"/>
              </a:spcBef>
              <a:buClr>
                <a:schemeClr val="tx1"/>
              </a:buClr>
              <a:buSzPct val="100000"/>
              <a:buAutoNum type="arabicPeriod"/>
            </a:pPr>
            <a:r>
              <a:rPr lang="ru-RU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Имя пользователя отправившего задачу</a:t>
            </a:r>
          </a:p>
          <a:p>
            <a:pPr marL="342900" indent="-342900" algn="just">
              <a:spcBef>
                <a:spcPts val="600"/>
              </a:spcBef>
              <a:buClr>
                <a:schemeClr val="tx1"/>
              </a:buClr>
              <a:buSzPct val="100000"/>
              <a:buAutoNum type="arabicPeriod"/>
            </a:pPr>
            <a:r>
              <a:rPr lang="ru-RU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Имя задачи</a:t>
            </a:r>
          </a:p>
          <a:p>
            <a:pPr marL="342900" indent="-342900" algn="just">
              <a:spcBef>
                <a:spcPts val="600"/>
              </a:spcBef>
              <a:buClr>
                <a:schemeClr val="tx1"/>
              </a:buClr>
              <a:buSzPct val="100000"/>
              <a:buAutoNum type="arabicPeriod"/>
            </a:pPr>
            <a:r>
              <a:rPr lang="ru-RU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Тип задачи</a:t>
            </a:r>
          </a:p>
          <a:p>
            <a:pPr marL="342900" indent="-342900" algn="just">
              <a:spcBef>
                <a:spcPts val="600"/>
              </a:spcBef>
              <a:buClr>
                <a:schemeClr val="tx1"/>
              </a:buClr>
              <a:buSzPct val="100000"/>
              <a:buAutoNum type="arabicPeriod"/>
            </a:pPr>
            <a:r>
              <a:rPr lang="ru-RU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Статус с которым завершилась задача</a:t>
            </a:r>
          </a:p>
        </p:txBody>
      </p:sp>
      <p:sp>
        <p:nvSpPr>
          <p:cNvPr id="10" name="Цилиндр 9">
            <a:extLst>
              <a:ext uri="{FF2B5EF4-FFF2-40B4-BE49-F238E27FC236}">
                <a16:creationId xmlns:a16="http://schemas.microsoft.com/office/drawing/2014/main" id="{FDDA4604-B0D0-0291-FD10-2244DBC80B63}"/>
              </a:ext>
            </a:extLst>
          </p:cNvPr>
          <p:cNvSpPr/>
          <p:nvPr/>
        </p:nvSpPr>
        <p:spPr>
          <a:xfrm>
            <a:off x="5269424" y="2980545"/>
            <a:ext cx="849827" cy="729248"/>
          </a:xfrm>
          <a:prstGeom prst="can">
            <a:avLst>
              <a:gd name="adj" fmla="val 14901"/>
            </a:avLst>
          </a:prstGeom>
          <a:solidFill>
            <a:schemeClr val="bg1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JobDB</a:t>
            </a:r>
            <a:endParaRPr lang="ru-RU" sz="140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C72DD30A-508B-827F-6234-5E0E437D2D18}"/>
              </a:ext>
            </a:extLst>
          </p:cNvPr>
          <p:cNvCxnSpPr>
            <a:cxnSpLocks/>
          </p:cNvCxnSpPr>
          <p:nvPr/>
        </p:nvCxnSpPr>
        <p:spPr>
          <a:xfrm flipH="1">
            <a:off x="6129287" y="3141583"/>
            <a:ext cx="401723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56ADE6C8-60CA-ABE9-D9AB-61426E5C3F2A}"/>
              </a:ext>
            </a:extLst>
          </p:cNvPr>
          <p:cNvSpPr/>
          <p:nvPr/>
        </p:nvSpPr>
        <p:spPr>
          <a:xfrm>
            <a:off x="4924971" y="1992451"/>
            <a:ext cx="1538734" cy="800969"/>
          </a:xfrm>
          <a:prstGeom prst="rect">
            <a:avLst/>
          </a:prstGeom>
          <a:noFill/>
          <a:ln w="12700">
            <a:solidFill>
              <a:srgbClr val="FFC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ru-RU" sz="14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Агент сбора информации о задачах</a:t>
            </a:r>
          </a:p>
        </p:txBody>
      </p:sp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id="{A249B227-DECB-070C-0990-13732B5D40AE}"/>
              </a:ext>
            </a:extLst>
          </p:cNvPr>
          <p:cNvCxnSpPr>
            <a:cxnSpLocks/>
            <a:stCxn id="10" idx="1"/>
            <a:endCxn id="13" idx="2"/>
          </p:cNvCxnSpPr>
          <p:nvPr/>
        </p:nvCxnSpPr>
        <p:spPr>
          <a:xfrm flipV="1">
            <a:off x="5694338" y="2793420"/>
            <a:ext cx="0" cy="187125"/>
          </a:xfrm>
          <a:prstGeom prst="straightConnector1">
            <a:avLst/>
          </a:prstGeom>
          <a:ln w="127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>
            <a:extLst>
              <a:ext uri="{FF2B5EF4-FFF2-40B4-BE49-F238E27FC236}">
                <a16:creationId xmlns:a16="http://schemas.microsoft.com/office/drawing/2014/main" id="{2378CB70-1D4C-733A-9F48-CA3C3662A07F}"/>
              </a:ext>
            </a:extLst>
          </p:cNvPr>
          <p:cNvCxnSpPr>
            <a:cxnSpLocks/>
            <a:stCxn id="13" idx="3"/>
            <a:endCxn id="18" idx="1"/>
          </p:cNvCxnSpPr>
          <p:nvPr/>
        </p:nvCxnSpPr>
        <p:spPr>
          <a:xfrm flipV="1">
            <a:off x="6463705" y="2389592"/>
            <a:ext cx="612191" cy="3344"/>
          </a:xfrm>
          <a:prstGeom prst="straightConnector1">
            <a:avLst/>
          </a:prstGeom>
          <a:ln w="127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0" name="Группа 139">
            <a:extLst>
              <a:ext uri="{FF2B5EF4-FFF2-40B4-BE49-F238E27FC236}">
                <a16:creationId xmlns:a16="http://schemas.microsoft.com/office/drawing/2014/main" id="{65E8496E-5D53-1883-585A-4D2B7AF70B4A}"/>
              </a:ext>
            </a:extLst>
          </p:cNvPr>
          <p:cNvGrpSpPr/>
          <p:nvPr/>
        </p:nvGrpSpPr>
        <p:grpSpPr>
          <a:xfrm>
            <a:off x="7075896" y="1992451"/>
            <a:ext cx="900972" cy="794283"/>
            <a:chOff x="6889750" y="2996661"/>
            <a:chExt cx="900972" cy="794283"/>
          </a:xfrm>
        </p:grpSpPr>
        <p:sp>
          <p:nvSpPr>
            <p:cNvPr id="18" name="Прямоугольник: загнутый угол 17">
              <a:extLst>
                <a:ext uri="{FF2B5EF4-FFF2-40B4-BE49-F238E27FC236}">
                  <a16:creationId xmlns:a16="http://schemas.microsoft.com/office/drawing/2014/main" id="{F1F22E80-3DD5-ED65-DFDE-938D1418680D}"/>
                </a:ext>
              </a:extLst>
            </p:cNvPr>
            <p:cNvSpPr/>
            <p:nvPr/>
          </p:nvSpPr>
          <p:spPr>
            <a:xfrm flipV="1">
              <a:off x="6889750" y="2996661"/>
              <a:ext cx="900972" cy="794283"/>
            </a:xfrm>
            <a:prstGeom prst="foldedCorner">
              <a:avLst/>
            </a:prstGeom>
            <a:noFill/>
            <a:ln>
              <a:solidFill>
                <a:srgbClr val="FFC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39" name="Подзаголовок 2">
              <a:extLst>
                <a:ext uri="{FF2B5EF4-FFF2-40B4-BE49-F238E27FC236}">
                  <a16:creationId xmlns:a16="http://schemas.microsoft.com/office/drawing/2014/main" id="{550B0FF9-C3C2-DD58-EFF0-37FF83F55FF0}"/>
                </a:ext>
              </a:extLst>
            </p:cNvPr>
            <p:cNvSpPr txBox="1">
              <a:spLocks/>
            </p:cNvSpPr>
            <p:nvPr/>
          </p:nvSpPr>
          <p:spPr>
            <a:xfrm>
              <a:off x="6889750" y="3221913"/>
              <a:ext cx="900972" cy="343812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rmAutofit/>
            </a:bodyPr>
            <a:lstStyle>
              <a:lvl1pPr marL="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bg2">
                    <a:lumMod val="40000"/>
                    <a:lumOff val="60000"/>
                  </a:schemeClr>
                </a:buClr>
                <a:buSzPct val="80000"/>
                <a:buFont typeface="Wingdings 3" charset="2"/>
                <a:buNone/>
                <a:defRPr sz="2000" b="0" i="0" kern="1200" cap="all">
                  <a:solidFill>
                    <a:schemeClr val="bg2">
                      <a:lumMod val="40000"/>
                      <a:lumOff val="60000"/>
                    </a:schemeClr>
                  </a:solidFill>
                  <a:latin typeface="+mj-lt"/>
                  <a:ea typeface="+mj-ea"/>
                  <a:cs typeface="+mj-cs"/>
                </a:defRPr>
              </a:lvl1pPr>
              <a:lvl2pPr marL="457200" indent="0" algn="ctr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bg2">
                    <a:lumMod val="40000"/>
                    <a:lumOff val="60000"/>
                  </a:schemeClr>
                </a:buClr>
                <a:buSzPct val="80000"/>
                <a:buFont typeface="Wingdings 3" charset="2"/>
                <a:buNone/>
                <a:defRPr sz="1800" b="0" i="0" kern="1200">
                  <a:solidFill>
                    <a:schemeClr val="tx1">
                      <a:tint val="75000"/>
                    </a:schemeClr>
                  </a:solidFill>
                  <a:latin typeface="+mj-lt"/>
                  <a:ea typeface="+mj-ea"/>
                  <a:cs typeface="+mj-cs"/>
                </a:defRPr>
              </a:lvl2pPr>
              <a:lvl3pPr marL="914400" indent="0" algn="ctr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bg2">
                    <a:lumMod val="40000"/>
                    <a:lumOff val="60000"/>
                  </a:schemeClr>
                </a:buClr>
                <a:buSzPct val="80000"/>
                <a:buFont typeface="Wingdings 3" charset="2"/>
                <a:buNone/>
                <a:defRPr sz="1600" b="0" i="0" kern="1200">
                  <a:solidFill>
                    <a:schemeClr val="tx1">
                      <a:tint val="75000"/>
                    </a:schemeClr>
                  </a:solidFill>
                  <a:latin typeface="+mj-lt"/>
                  <a:ea typeface="+mj-ea"/>
                  <a:cs typeface="+mj-cs"/>
                </a:defRPr>
              </a:lvl3pPr>
              <a:lvl4pPr marL="1371600" indent="0" algn="ctr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bg2">
                    <a:lumMod val="40000"/>
                    <a:lumOff val="60000"/>
                  </a:schemeClr>
                </a:buClr>
                <a:buSzPct val="80000"/>
                <a:buFont typeface="Wingdings 3" charset="2"/>
                <a:buNone/>
                <a:defRPr sz="1400" b="0" i="0" kern="1200">
                  <a:solidFill>
                    <a:schemeClr val="tx1">
                      <a:tint val="75000"/>
                    </a:schemeClr>
                  </a:solidFill>
                  <a:latin typeface="+mj-lt"/>
                  <a:ea typeface="+mj-ea"/>
                  <a:cs typeface="+mj-cs"/>
                </a:defRPr>
              </a:lvl4pPr>
              <a:lvl5pPr marL="1828800" indent="0" algn="ctr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bg2">
                    <a:lumMod val="40000"/>
                    <a:lumOff val="60000"/>
                  </a:schemeClr>
                </a:buClr>
                <a:buSzPct val="80000"/>
                <a:buFont typeface="Wingdings 3" charset="2"/>
                <a:buNone/>
                <a:defRPr sz="1400" b="0" i="0" kern="1200">
                  <a:solidFill>
                    <a:schemeClr val="tx1">
                      <a:tint val="75000"/>
                    </a:schemeClr>
                  </a:solidFill>
                  <a:latin typeface="+mj-lt"/>
                  <a:ea typeface="+mj-ea"/>
                  <a:cs typeface="+mj-cs"/>
                </a:defRPr>
              </a:lvl5pPr>
              <a:lvl6pPr marL="2286000" indent="0" algn="ctr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bg2">
                    <a:lumMod val="40000"/>
                    <a:lumOff val="60000"/>
                  </a:schemeClr>
                </a:buClr>
                <a:buSzPct val="80000"/>
                <a:buFont typeface="Wingdings 3" charset="2"/>
                <a:buNone/>
                <a:defRPr sz="1400" b="0" i="0" kern="1200">
                  <a:solidFill>
                    <a:schemeClr val="tx1">
                      <a:tint val="75000"/>
                    </a:schemeClr>
                  </a:solidFill>
                  <a:latin typeface="+mj-lt"/>
                  <a:ea typeface="+mj-ea"/>
                  <a:cs typeface="+mj-cs"/>
                </a:defRPr>
              </a:lvl6pPr>
              <a:lvl7pPr marL="2743200" indent="0" algn="ctr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bg2">
                    <a:lumMod val="40000"/>
                    <a:lumOff val="60000"/>
                  </a:schemeClr>
                </a:buClr>
                <a:buSzPct val="80000"/>
                <a:buFont typeface="Wingdings 3" charset="2"/>
                <a:buNone/>
                <a:defRPr sz="1400" b="0" i="0" kern="1200">
                  <a:solidFill>
                    <a:schemeClr val="tx1">
                      <a:tint val="75000"/>
                    </a:schemeClr>
                  </a:solidFill>
                  <a:latin typeface="+mj-lt"/>
                  <a:ea typeface="+mj-ea"/>
                  <a:cs typeface="+mj-cs"/>
                </a:defRPr>
              </a:lvl7pPr>
              <a:lvl8pPr marL="3200400" indent="0" algn="ctr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bg2">
                    <a:lumMod val="40000"/>
                    <a:lumOff val="60000"/>
                  </a:schemeClr>
                </a:buClr>
                <a:buSzPct val="80000"/>
                <a:buFont typeface="Wingdings 3" charset="2"/>
                <a:buNone/>
                <a:defRPr sz="1400" b="0" i="0" kern="1200">
                  <a:solidFill>
                    <a:schemeClr val="tx1">
                      <a:tint val="75000"/>
                    </a:schemeClr>
                  </a:solidFill>
                  <a:latin typeface="+mj-lt"/>
                  <a:ea typeface="+mj-ea"/>
                  <a:cs typeface="+mj-cs"/>
                </a:defRPr>
              </a:lvl8pPr>
              <a:lvl9pPr marL="3657600" indent="0" algn="ctr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bg2">
                    <a:lumMod val="40000"/>
                    <a:lumOff val="60000"/>
                  </a:schemeClr>
                </a:buClr>
                <a:buSzPct val="80000"/>
                <a:buFont typeface="Wingdings 3" charset="2"/>
                <a:buNone/>
                <a:defRPr sz="1400" b="0" i="0" kern="1200">
                  <a:solidFill>
                    <a:schemeClr val="tx1">
                      <a:tint val="75000"/>
                    </a:schemeClr>
                  </a:solidFill>
                  <a:latin typeface="+mj-lt"/>
                  <a:ea typeface="+mj-ea"/>
                  <a:cs typeface="+mj-cs"/>
                </a:defRPr>
              </a:lvl9pPr>
            </a:lstStyle>
            <a:p>
              <a:pPr algn="ctr">
                <a:spcBef>
                  <a:spcPts val="600"/>
                </a:spcBef>
                <a:buClr>
                  <a:schemeClr val="tx1"/>
                </a:buClr>
                <a:buSzPct val="100000"/>
              </a:pPr>
              <a:r>
                <a:rPr lang="en-US" sz="1400" cap="none" dirty="0">
                  <a:solidFill>
                    <a:srgbClr val="0055A0"/>
                  </a:solidFill>
                  <a:latin typeface="Segoe UI" panose="020B0502040204020203" pitchFamily="34" charset="0"/>
                  <a:ea typeface="Roboto Slab" pitchFamily="2" charset="0"/>
                  <a:cs typeface="Segoe UI" panose="020B0502040204020203" pitchFamily="34" charset="0"/>
                </a:rPr>
                <a:t>CSV</a:t>
              </a:r>
              <a:endParaRPr lang="ru-RU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endParaRPr>
            </a:p>
          </p:txBody>
        </p:sp>
      </p:grpSp>
      <p:cxnSp>
        <p:nvCxnSpPr>
          <p:cNvPr id="148" name="Прямая со стрелкой 147">
            <a:extLst>
              <a:ext uri="{FF2B5EF4-FFF2-40B4-BE49-F238E27FC236}">
                <a16:creationId xmlns:a16="http://schemas.microsoft.com/office/drawing/2014/main" id="{9692FBD6-1778-B2BC-9987-AAE25417EC36}"/>
              </a:ext>
            </a:extLst>
          </p:cNvPr>
          <p:cNvCxnSpPr>
            <a:cxnSpLocks/>
            <a:stCxn id="18" idx="2"/>
            <a:endCxn id="155" idx="2"/>
          </p:cNvCxnSpPr>
          <p:nvPr/>
        </p:nvCxnSpPr>
        <p:spPr>
          <a:xfrm flipV="1">
            <a:off x="7526382" y="1732752"/>
            <a:ext cx="0" cy="259699"/>
          </a:xfrm>
          <a:prstGeom prst="straightConnector1">
            <a:avLst/>
          </a:prstGeom>
          <a:ln w="127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5" name="Прямоугольник 154">
            <a:extLst>
              <a:ext uri="{FF2B5EF4-FFF2-40B4-BE49-F238E27FC236}">
                <a16:creationId xmlns:a16="http://schemas.microsoft.com/office/drawing/2014/main" id="{D531CFB2-75F1-75BD-D9F0-A75EB95F2E8F}"/>
              </a:ext>
            </a:extLst>
          </p:cNvPr>
          <p:cNvSpPr/>
          <p:nvPr/>
        </p:nvSpPr>
        <p:spPr>
          <a:xfrm>
            <a:off x="6757015" y="1388940"/>
            <a:ext cx="1538734" cy="343812"/>
          </a:xfrm>
          <a:prstGeom prst="rect">
            <a:avLst/>
          </a:prstGeom>
          <a:noFill/>
          <a:ln w="12700">
            <a:solidFill>
              <a:srgbClr val="FFC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Jupiter/Web</a:t>
            </a:r>
            <a:endParaRPr lang="ru-RU" sz="140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64" name="Прямоугольник 163">
            <a:extLst>
              <a:ext uri="{FF2B5EF4-FFF2-40B4-BE49-F238E27FC236}">
                <a16:creationId xmlns:a16="http://schemas.microsoft.com/office/drawing/2014/main" id="{217028A4-B418-4213-7363-5199CF5F010B}"/>
              </a:ext>
            </a:extLst>
          </p:cNvPr>
          <p:cNvSpPr/>
          <p:nvPr/>
        </p:nvSpPr>
        <p:spPr>
          <a:xfrm>
            <a:off x="6779808" y="3267232"/>
            <a:ext cx="760443" cy="340469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Пилот</a:t>
            </a:r>
          </a:p>
        </p:txBody>
      </p:sp>
      <p:sp>
        <p:nvSpPr>
          <p:cNvPr id="165" name="Прямоугольник 164">
            <a:extLst>
              <a:ext uri="{FF2B5EF4-FFF2-40B4-BE49-F238E27FC236}">
                <a16:creationId xmlns:a16="http://schemas.microsoft.com/office/drawing/2014/main" id="{548548A3-ED00-E6CB-D99F-90CDDF3FA11C}"/>
              </a:ext>
            </a:extLst>
          </p:cNvPr>
          <p:cNvSpPr/>
          <p:nvPr/>
        </p:nvSpPr>
        <p:spPr>
          <a:xfrm>
            <a:off x="6696876" y="3179722"/>
            <a:ext cx="760443" cy="340469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Пилот</a:t>
            </a:r>
          </a:p>
        </p:txBody>
      </p:sp>
      <p:sp>
        <p:nvSpPr>
          <p:cNvPr id="163" name="Прямоугольник 162">
            <a:extLst>
              <a:ext uri="{FF2B5EF4-FFF2-40B4-BE49-F238E27FC236}">
                <a16:creationId xmlns:a16="http://schemas.microsoft.com/office/drawing/2014/main" id="{4C8E3252-CCBB-221C-0025-C9BEC501F4F2}"/>
              </a:ext>
            </a:extLst>
          </p:cNvPr>
          <p:cNvSpPr/>
          <p:nvPr/>
        </p:nvSpPr>
        <p:spPr>
          <a:xfrm>
            <a:off x="6613943" y="3092211"/>
            <a:ext cx="760443" cy="340469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Пилот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F4F9598-B9B0-FC32-884C-3295C21618C6}"/>
              </a:ext>
            </a:extLst>
          </p:cNvPr>
          <p:cNvSpPr/>
          <p:nvPr/>
        </p:nvSpPr>
        <p:spPr>
          <a:xfrm>
            <a:off x="6531010" y="3004700"/>
            <a:ext cx="760443" cy="340469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Пилот</a:t>
            </a:r>
          </a:p>
        </p:txBody>
      </p:sp>
      <p:sp>
        <p:nvSpPr>
          <p:cNvPr id="170" name="Подзаголовок 2">
            <a:extLst>
              <a:ext uri="{FF2B5EF4-FFF2-40B4-BE49-F238E27FC236}">
                <a16:creationId xmlns:a16="http://schemas.microsoft.com/office/drawing/2014/main" id="{3129C8FA-8349-BC3A-BD4B-B86BB8804326}"/>
              </a:ext>
            </a:extLst>
          </p:cNvPr>
          <p:cNvSpPr txBox="1">
            <a:spLocks/>
          </p:cNvSpPr>
          <p:nvPr/>
        </p:nvSpPr>
        <p:spPr>
          <a:xfrm>
            <a:off x="4394582" y="3835237"/>
            <a:ext cx="4260467" cy="279077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just">
              <a:spcBef>
                <a:spcPts val="600"/>
              </a:spcBef>
              <a:buClr>
                <a:schemeClr val="tx1"/>
              </a:buClr>
              <a:buSzPct val="100000"/>
            </a:pPr>
            <a:r>
              <a:rPr lang="ru-RU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Данная архитектура была реализована. С целью упрощения установки разработанного модуля, в качестве средства хранения был выбран </a:t>
            </a:r>
            <a:r>
              <a:rPr lang="en-US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CSV </a:t>
            </a:r>
            <a:r>
              <a:rPr lang="ru-RU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файл.</a:t>
            </a:r>
          </a:p>
          <a:p>
            <a:pPr algn="just">
              <a:spcBef>
                <a:spcPts val="600"/>
              </a:spcBef>
              <a:buClr>
                <a:schemeClr val="tx1"/>
              </a:buClr>
              <a:buSzPct val="100000"/>
            </a:pPr>
            <a:endParaRPr lang="ru-RU" sz="1400" cap="none" dirty="0">
              <a:solidFill>
                <a:srgbClr val="0055A0"/>
              </a:solidFill>
              <a:latin typeface="Segoe UI" panose="020B0502040204020203" pitchFamily="34" charset="0"/>
              <a:ea typeface="Roboto Slab" pitchFamily="2" charset="0"/>
              <a:cs typeface="Segoe UI" panose="020B0502040204020203" pitchFamily="34" charset="0"/>
            </a:endParaRPr>
          </a:p>
          <a:p>
            <a:pPr algn="just">
              <a:spcBef>
                <a:spcPts val="600"/>
              </a:spcBef>
              <a:buClr>
                <a:schemeClr val="tx1"/>
              </a:buClr>
              <a:buSzPct val="100000"/>
            </a:pPr>
            <a:r>
              <a:rPr lang="ru-RU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Разработанный модуль позволил собирать данные о задачах для последующего анализа их выполнения в рамках распределённой сети.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A6EA962-45BF-700D-FD2D-5058C0B113DC}"/>
              </a:ext>
            </a:extLst>
          </p:cNvPr>
          <p:cNvSpPr txBox="1">
            <a:spLocks/>
          </p:cNvSpPr>
          <p:nvPr/>
        </p:nvSpPr>
        <p:spPr>
          <a:xfrm>
            <a:off x="108853" y="-16744"/>
            <a:ext cx="8928352" cy="1004598"/>
          </a:xfrm>
          <a:prstGeom prst="rect">
            <a:avLst/>
          </a:prstGeom>
        </p:spPr>
        <p:txBody>
          <a:bodyPr vert="horz" lIns="45720" rIns="45720" anchor="ctr">
            <a:normAutofit fontScale="925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dirty="0">
                <a:latin typeface="Segoe UI Light" panose="020B0502040204020203" pitchFamily="34" charset="0"/>
                <a:cs typeface="Segoe UI Light" panose="020B0502040204020203" pitchFamily="34" charset="0"/>
              </a:rPr>
              <a:t>Анализ выполнения больших пакетов задач</a:t>
            </a:r>
          </a:p>
        </p:txBody>
      </p:sp>
      <p:sp>
        <p:nvSpPr>
          <p:cNvPr id="5" name="Блок-схема: узел 4">
            <a:extLst>
              <a:ext uri="{FF2B5EF4-FFF2-40B4-BE49-F238E27FC236}">
                <a16:creationId xmlns:a16="http://schemas.microsoft.com/office/drawing/2014/main" id="{B7D73CBB-2BA0-4ACC-6977-2930F3BE7093}"/>
              </a:ext>
            </a:extLst>
          </p:cNvPr>
          <p:cNvSpPr/>
          <p:nvPr/>
        </p:nvSpPr>
        <p:spPr>
          <a:xfrm>
            <a:off x="106795" y="483588"/>
            <a:ext cx="336177" cy="336177"/>
          </a:xfrm>
          <a:prstGeom prst="flowChartConnector">
            <a:avLst/>
          </a:prstGeom>
          <a:noFill/>
          <a:ln w="381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157369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74818F-362F-8028-433B-751D6F963B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FF27AA0-C444-3CE3-9585-43C14307CA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51A4245-708B-C2FD-7C96-48538A03C33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7" b="4729"/>
          <a:stretch/>
        </p:blipFill>
        <p:spPr>
          <a:xfrm>
            <a:off x="988916" y="1205862"/>
            <a:ext cx="7839789" cy="4753586"/>
          </a:xfrm>
          <a:prstGeom prst="rect">
            <a:avLst/>
          </a:prstGeom>
        </p:spPr>
      </p:pic>
      <p:sp>
        <p:nvSpPr>
          <p:cNvPr id="19" name="Полилиния 15">
            <a:extLst>
              <a:ext uri="{FF2B5EF4-FFF2-40B4-BE49-F238E27FC236}">
                <a16:creationId xmlns:a16="http://schemas.microsoft.com/office/drawing/2014/main" id="{7383D91A-FB17-B221-9973-0009E71B6F2B}"/>
              </a:ext>
            </a:extLst>
          </p:cNvPr>
          <p:cNvSpPr/>
          <p:nvPr/>
        </p:nvSpPr>
        <p:spPr>
          <a:xfrm>
            <a:off x="1681398" y="2772660"/>
            <a:ext cx="6677517" cy="2115361"/>
          </a:xfrm>
          <a:custGeom>
            <a:avLst/>
            <a:gdLst>
              <a:gd name="connsiteX0" fmla="*/ 316739 w 7095344"/>
              <a:gd name="connsiteY0" fmla="*/ 106631 h 2490798"/>
              <a:gd name="connsiteX1" fmla="*/ 1779779 w 7095344"/>
              <a:gd name="connsiteY1" fmla="*/ 912965 h 2490798"/>
              <a:gd name="connsiteX2" fmla="*/ 2852120 w 7095344"/>
              <a:gd name="connsiteY2" fmla="*/ 1395103 h 2490798"/>
              <a:gd name="connsiteX3" fmla="*/ 4672608 w 7095344"/>
              <a:gd name="connsiteY3" fmla="*/ 1636173 h 2490798"/>
              <a:gd name="connsiteX4" fmla="*/ 5969393 w 7095344"/>
              <a:gd name="connsiteY4" fmla="*/ 1794114 h 2490798"/>
              <a:gd name="connsiteX5" fmla="*/ 7033422 w 7095344"/>
              <a:gd name="connsiteY5" fmla="*/ 2051809 h 2490798"/>
              <a:gd name="connsiteX6" fmla="*/ 6750790 w 7095344"/>
              <a:gd name="connsiteY6" fmla="*/ 2484071 h 2490798"/>
              <a:gd name="connsiteX7" fmla="*/ 4955240 w 7095344"/>
              <a:gd name="connsiteY7" fmla="*/ 2301191 h 2490798"/>
              <a:gd name="connsiteX8" fmla="*/ 3733270 w 7095344"/>
              <a:gd name="connsiteY8" fmla="*/ 2109998 h 2490798"/>
              <a:gd name="connsiteX9" fmla="*/ 2394920 w 7095344"/>
              <a:gd name="connsiteY9" fmla="*/ 1885554 h 2490798"/>
              <a:gd name="connsiteX10" fmla="*/ 1073197 w 7095344"/>
              <a:gd name="connsiteY10" fmla="*/ 1469918 h 2490798"/>
              <a:gd name="connsiteX11" fmla="*/ 449742 w 7095344"/>
              <a:gd name="connsiteY11" fmla="*/ 1021031 h 2490798"/>
              <a:gd name="connsiteX12" fmla="*/ 9168 w 7095344"/>
              <a:gd name="connsiteY12" fmla="*/ 414202 h 2490798"/>
              <a:gd name="connsiteX13" fmla="*/ 167110 w 7095344"/>
              <a:gd name="connsiteY13" fmla="*/ 40129 h 2490798"/>
              <a:gd name="connsiteX14" fmla="*/ 316739 w 7095344"/>
              <a:gd name="connsiteY14" fmla="*/ 106631 h 2490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095344" h="2490798">
                <a:moveTo>
                  <a:pt x="316739" y="106631"/>
                </a:moveTo>
                <a:cubicBezTo>
                  <a:pt x="585517" y="252104"/>
                  <a:pt x="1357216" y="698220"/>
                  <a:pt x="1779779" y="912965"/>
                </a:cubicBezTo>
                <a:cubicBezTo>
                  <a:pt x="2202343" y="1127710"/>
                  <a:pt x="2369982" y="1274568"/>
                  <a:pt x="2852120" y="1395103"/>
                </a:cubicBezTo>
                <a:cubicBezTo>
                  <a:pt x="3334258" y="1515638"/>
                  <a:pt x="4672608" y="1636173"/>
                  <a:pt x="4672608" y="1636173"/>
                </a:cubicBezTo>
                <a:cubicBezTo>
                  <a:pt x="5192153" y="1702675"/>
                  <a:pt x="5575924" y="1724841"/>
                  <a:pt x="5969393" y="1794114"/>
                </a:cubicBezTo>
                <a:cubicBezTo>
                  <a:pt x="6362862" y="1863387"/>
                  <a:pt x="6903189" y="1936816"/>
                  <a:pt x="7033422" y="2051809"/>
                </a:cubicBezTo>
                <a:cubicBezTo>
                  <a:pt x="7163655" y="2166802"/>
                  <a:pt x="7097154" y="2442507"/>
                  <a:pt x="6750790" y="2484071"/>
                </a:cubicBezTo>
                <a:cubicBezTo>
                  <a:pt x="6404426" y="2525635"/>
                  <a:pt x="5458160" y="2363536"/>
                  <a:pt x="4955240" y="2301191"/>
                </a:cubicBezTo>
                <a:cubicBezTo>
                  <a:pt x="4452320" y="2238846"/>
                  <a:pt x="3733270" y="2109998"/>
                  <a:pt x="3733270" y="2109998"/>
                </a:cubicBezTo>
                <a:cubicBezTo>
                  <a:pt x="3306550" y="2040725"/>
                  <a:pt x="2838266" y="1992234"/>
                  <a:pt x="2394920" y="1885554"/>
                </a:cubicBezTo>
                <a:cubicBezTo>
                  <a:pt x="1951575" y="1778874"/>
                  <a:pt x="1397393" y="1614005"/>
                  <a:pt x="1073197" y="1469918"/>
                </a:cubicBezTo>
                <a:cubicBezTo>
                  <a:pt x="749001" y="1325831"/>
                  <a:pt x="627080" y="1196984"/>
                  <a:pt x="449742" y="1021031"/>
                </a:cubicBezTo>
                <a:cubicBezTo>
                  <a:pt x="272404" y="845078"/>
                  <a:pt x="56273" y="577686"/>
                  <a:pt x="9168" y="414202"/>
                </a:cubicBezTo>
                <a:cubicBezTo>
                  <a:pt x="-37937" y="250718"/>
                  <a:pt x="108921" y="88620"/>
                  <a:pt x="167110" y="40129"/>
                </a:cubicBezTo>
                <a:cubicBezTo>
                  <a:pt x="225299" y="-8362"/>
                  <a:pt x="47961" y="-38842"/>
                  <a:pt x="316739" y="106631"/>
                </a:cubicBezTo>
                <a:close/>
              </a:path>
            </a:pathLst>
          </a:custGeom>
          <a:noFill/>
          <a:ln w="285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D515AD6E-E24A-40DD-7C9D-9B029C5D8159}"/>
              </a:ext>
            </a:extLst>
          </p:cNvPr>
          <p:cNvSpPr txBox="1"/>
          <p:nvPr/>
        </p:nvSpPr>
        <p:spPr>
          <a:xfrm>
            <a:off x="7153274" y="3947790"/>
            <a:ext cx="1478367" cy="3814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solidFill>
                  <a:srgbClr val="0055A0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MPD MC</a:t>
            </a:r>
          </a:p>
        </p:txBody>
      </p:sp>
      <p:sp>
        <p:nvSpPr>
          <p:cNvPr id="138" name="Скругленный прямоугольник 17">
            <a:extLst>
              <a:ext uri="{FF2B5EF4-FFF2-40B4-BE49-F238E27FC236}">
                <a16:creationId xmlns:a16="http://schemas.microsoft.com/office/drawing/2014/main" id="{A0296485-E720-3763-CA09-EE463092FD88}"/>
              </a:ext>
            </a:extLst>
          </p:cNvPr>
          <p:cNvSpPr/>
          <p:nvPr/>
        </p:nvSpPr>
        <p:spPr>
          <a:xfrm>
            <a:off x="3416454" y="1497978"/>
            <a:ext cx="2208648" cy="2588761"/>
          </a:xfrm>
          <a:prstGeom prst="roundRect">
            <a:avLst/>
          </a:prstGeom>
          <a:noFill/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B79F6D06-2DED-4ABD-72E4-FB6CFFA7BA8A}"/>
              </a:ext>
            </a:extLst>
          </p:cNvPr>
          <p:cNvSpPr txBox="1"/>
          <p:nvPr/>
        </p:nvSpPr>
        <p:spPr>
          <a:xfrm>
            <a:off x="633516" y="1423539"/>
            <a:ext cx="2832002" cy="3814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 err="1">
                <a:solidFill>
                  <a:srgbClr val="0055A0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Folding@Home</a:t>
            </a:r>
            <a:endParaRPr lang="en-US" sz="1600" b="1" dirty="0">
              <a:solidFill>
                <a:srgbClr val="0055A0"/>
              </a:solidFill>
              <a:latin typeface="Segoe UI Light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141" name="Прямая со стрелкой 140">
            <a:extLst>
              <a:ext uri="{FF2B5EF4-FFF2-40B4-BE49-F238E27FC236}">
                <a16:creationId xmlns:a16="http://schemas.microsoft.com/office/drawing/2014/main" id="{66CE89B4-5CC8-8112-FC29-9AE53FD7D78F}"/>
              </a:ext>
            </a:extLst>
          </p:cNvPr>
          <p:cNvCxnSpPr>
            <a:cxnSpLocks/>
          </p:cNvCxnSpPr>
          <p:nvPr/>
        </p:nvCxnSpPr>
        <p:spPr>
          <a:xfrm>
            <a:off x="1592580" y="6323241"/>
            <a:ext cx="7128933" cy="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7" name="TextBox 146">
            <a:extLst>
              <a:ext uri="{FF2B5EF4-FFF2-40B4-BE49-F238E27FC236}">
                <a16:creationId xmlns:a16="http://schemas.microsoft.com/office/drawing/2014/main" id="{3AFB8730-6D16-CD58-8A39-F8380FC270F4}"/>
              </a:ext>
            </a:extLst>
          </p:cNvPr>
          <p:cNvSpPr txBox="1"/>
          <p:nvPr/>
        </p:nvSpPr>
        <p:spPr>
          <a:xfrm>
            <a:off x="1920960" y="6017796"/>
            <a:ext cx="629362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55A0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DB12</a:t>
            </a:r>
          </a:p>
        </p:txBody>
      </p:sp>
      <p:cxnSp>
        <p:nvCxnSpPr>
          <p:cNvPr id="148" name="Прямая со стрелкой 147">
            <a:extLst>
              <a:ext uri="{FF2B5EF4-FFF2-40B4-BE49-F238E27FC236}">
                <a16:creationId xmlns:a16="http://schemas.microsoft.com/office/drawing/2014/main" id="{76A6C78C-B894-4B6E-F136-A3661F4953A7}"/>
              </a:ext>
            </a:extLst>
          </p:cNvPr>
          <p:cNvCxnSpPr>
            <a:cxnSpLocks/>
          </p:cNvCxnSpPr>
          <p:nvPr/>
        </p:nvCxnSpPr>
        <p:spPr>
          <a:xfrm flipV="1">
            <a:off x="930636" y="1298508"/>
            <a:ext cx="0" cy="449163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9" name="TextBox 148">
            <a:extLst>
              <a:ext uri="{FF2B5EF4-FFF2-40B4-BE49-F238E27FC236}">
                <a16:creationId xmlns:a16="http://schemas.microsoft.com/office/drawing/2014/main" id="{88C1B9FC-A0AB-4A94-8393-26F19FD50ED8}"/>
              </a:ext>
            </a:extLst>
          </p:cNvPr>
          <p:cNvSpPr txBox="1"/>
          <p:nvPr/>
        </p:nvSpPr>
        <p:spPr>
          <a:xfrm>
            <a:off x="-152400" y="1315777"/>
            <a:ext cx="1219199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Walltime</a:t>
            </a:r>
            <a:endParaRPr lang="en-US" sz="1600" dirty="0">
              <a:solidFill>
                <a:srgbClr val="0055A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B4A3E67-BA4D-2D5B-2CD0-9C3DB2F36D2D}"/>
              </a:ext>
            </a:extLst>
          </p:cNvPr>
          <p:cNvSpPr txBox="1">
            <a:spLocks/>
          </p:cNvSpPr>
          <p:nvPr/>
        </p:nvSpPr>
        <p:spPr>
          <a:xfrm>
            <a:off x="108853" y="-16744"/>
            <a:ext cx="8928352" cy="1004598"/>
          </a:xfrm>
          <a:prstGeom prst="rect">
            <a:avLst/>
          </a:prstGeom>
        </p:spPr>
        <p:txBody>
          <a:bodyPr vert="horz" lIns="45720" rIns="45720" anchor="ctr">
            <a:normAutofit fontScale="925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dirty="0">
                <a:latin typeface="Segoe UI Light" panose="020B0502040204020203" pitchFamily="34" charset="0"/>
                <a:cs typeface="Segoe UI Light" panose="020B0502040204020203" pitchFamily="34" charset="0"/>
              </a:rPr>
              <a:t>Анализ выполнения больших пакетов задач</a:t>
            </a:r>
          </a:p>
        </p:txBody>
      </p:sp>
      <p:sp>
        <p:nvSpPr>
          <p:cNvPr id="5" name="Блок-схема: узел 4">
            <a:extLst>
              <a:ext uri="{FF2B5EF4-FFF2-40B4-BE49-F238E27FC236}">
                <a16:creationId xmlns:a16="http://schemas.microsoft.com/office/drawing/2014/main" id="{4F927BF8-C24C-7A27-E80B-B7565E4D79E3}"/>
              </a:ext>
            </a:extLst>
          </p:cNvPr>
          <p:cNvSpPr/>
          <p:nvPr/>
        </p:nvSpPr>
        <p:spPr>
          <a:xfrm>
            <a:off x="106795" y="483588"/>
            <a:ext cx="336177" cy="336177"/>
          </a:xfrm>
          <a:prstGeom prst="flowChartConnector">
            <a:avLst/>
          </a:prstGeom>
          <a:noFill/>
          <a:ln w="381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028616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37" grpId="0"/>
      <p:bldP spid="13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E29C876-378A-47B1-8F97-84C5F2D807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01356" y="83941"/>
            <a:ext cx="8972743" cy="838771"/>
          </a:xfrm>
          <a:prstGeom prst="roundRect">
            <a:avLst>
              <a:gd name="adj" fmla="val 8410"/>
            </a:avLst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dirty="0">
                <a:latin typeface="Segoe UI Light" panose="020B0502040204020203" pitchFamily="34" charset="0"/>
              </a:rPr>
              <a:t>Обнаружено</a:t>
            </a:r>
            <a:endParaRPr lang="en-US" sz="4800" dirty="0">
              <a:latin typeface="Segoe UI Light" panose="020B0502040204020203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8DF501-23EB-47FA-ACE0-9FA7A7FA81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119"/>
          <a:stretch/>
        </p:blipFill>
        <p:spPr>
          <a:xfrm>
            <a:off x="0" y="1752599"/>
            <a:ext cx="9144000" cy="4468187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7CD85D91-1E80-4EB3-BBEA-7D56A5BC14EC}"/>
              </a:ext>
            </a:extLst>
          </p:cNvPr>
          <p:cNvSpPr/>
          <p:nvPr/>
        </p:nvSpPr>
        <p:spPr>
          <a:xfrm>
            <a:off x="2228850" y="4248150"/>
            <a:ext cx="1885950" cy="733425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E223D98-5E82-4692-8B9F-4F167219FFDE}"/>
              </a:ext>
            </a:extLst>
          </p:cNvPr>
          <p:cNvSpPr/>
          <p:nvPr/>
        </p:nvSpPr>
        <p:spPr>
          <a:xfrm>
            <a:off x="7458074" y="2914651"/>
            <a:ext cx="647701" cy="1943100"/>
          </a:xfrm>
          <a:prstGeom prst="ellipse">
            <a:avLst/>
          </a:prstGeom>
          <a:noFill/>
          <a:ln w="38100"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Скругленный прямоугольник 16">
            <a:extLst>
              <a:ext uri="{FF2B5EF4-FFF2-40B4-BE49-F238E27FC236}">
                <a16:creationId xmlns:a16="http://schemas.microsoft.com/office/drawing/2014/main" id="{2F1F0F28-8B33-482C-8DE9-AB4FEFD3CE35}"/>
              </a:ext>
            </a:extLst>
          </p:cNvPr>
          <p:cNvSpPr/>
          <p:nvPr/>
        </p:nvSpPr>
        <p:spPr>
          <a:xfrm>
            <a:off x="608347" y="922712"/>
            <a:ext cx="3753196" cy="1029578"/>
          </a:xfrm>
          <a:prstGeom prst="roundRect">
            <a:avLst/>
          </a:prstGeom>
          <a:noFill/>
          <a:ln w="38100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rgbClr val="C00000"/>
                </a:solidFill>
                <a:latin typeface="+mj-lt"/>
              </a:rPr>
              <a:t>Неправильная оценка </a:t>
            </a:r>
            <a:r>
              <a:rPr lang="en-US" sz="2000" dirty="0">
                <a:solidFill>
                  <a:srgbClr val="C00000"/>
                </a:solidFill>
                <a:latin typeface="+mj-lt"/>
              </a:rPr>
              <a:t> </a:t>
            </a:r>
            <a:r>
              <a:rPr lang="ru-RU" sz="2000" dirty="0">
                <a:solidFill>
                  <a:srgbClr val="C00000"/>
                </a:solidFill>
                <a:latin typeface="+mj-lt"/>
              </a:rPr>
              <a:t>производительности процессоров </a:t>
            </a:r>
            <a:r>
              <a:rPr lang="en-US" sz="2000" dirty="0">
                <a:solidFill>
                  <a:srgbClr val="C00000"/>
                </a:solidFill>
                <a:latin typeface="+mj-lt"/>
              </a:rPr>
              <a:t>AMD </a:t>
            </a:r>
            <a:endParaRPr lang="ru-RU" sz="2000" dirty="0">
              <a:solidFill>
                <a:srgbClr val="C00000"/>
              </a:solidFill>
              <a:latin typeface="+mj-lt"/>
            </a:endParaRPr>
          </a:p>
        </p:txBody>
      </p:sp>
      <p:cxnSp>
        <p:nvCxnSpPr>
          <p:cNvPr id="12" name="Прямая со стрелкой 17">
            <a:extLst>
              <a:ext uri="{FF2B5EF4-FFF2-40B4-BE49-F238E27FC236}">
                <a16:creationId xmlns:a16="http://schemas.microsoft.com/office/drawing/2014/main" id="{8B8AB3D8-2D84-4CBE-9CD0-A8C7799CCB1E}"/>
              </a:ext>
            </a:extLst>
          </p:cNvPr>
          <p:cNvCxnSpPr>
            <a:cxnSpLocks/>
            <a:endCxn id="6" idx="0"/>
          </p:cNvCxnSpPr>
          <p:nvPr/>
        </p:nvCxnSpPr>
        <p:spPr>
          <a:xfrm>
            <a:off x="2495550" y="1952290"/>
            <a:ext cx="676275" cy="229586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Скругленный прямоугольник 16">
            <a:extLst>
              <a:ext uri="{FF2B5EF4-FFF2-40B4-BE49-F238E27FC236}">
                <a16:creationId xmlns:a16="http://schemas.microsoft.com/office/drawing/2014/main" id="{9758C42F-FB4B-405A-9658-29E1E7EF6A4B}"/>
              </a:ext>
            </a:extLst>
          </p:cNvPr>
          <p:cNvSpPr/>
          <p:nvPr/>
        </p:nvSpPr>
        <p:spPr>
          <a:xfrm>
            <a:off x="4969890" y="759759"/>
            <a:ext cx="3753196" cy="1420742"/>
          </a:xfrm>
          <a:prstGeom prst="roundRect">
            <a:avLst/>
          </a:prstGeom>
          <a:noFill/>
          <a:ln w="38100"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rgbClr val="FFC000"/>
                </a:solidFill>
                <a:latin typeface="+mj-lt"/>
              </a:rPr>
              <a:t>Сниженная производительность узлов с увеличенной оперативной памятью</a:t>
            </a:r>
          </a:p>
        </p:txBody>
      </p:sp>
      <p:cxnSp>
        <p:nvCxnSpPr>
          <p:cNvPr id="16" name="Прямая со стрелкой 17">
            <a:extLst>
              <a:ext uri="{FF2B5EF4-FFF2-40B4-BE49-F238E27FC236}">
                <a16:creationId xmlns:a16="http://schemas.microsoft.com/office/drawing/2014/main" id="{44C11147-6A8B-423E-8C60-AC564128E413}"/>
              </a:ext>
            </a:extLst>
          </p:cNvPr>
          <p:cNvCxnSpPr>
            <a:cxnSpLocks/>
          </p:cNvCxnSpPr>
          <p:nvPr/>
        </p:nvCxnSpPr>
        <p:spPr>
          <a:xfrm>
            <a:off x="5809300" y="2180501"/>
            <a:ext cx="1648774" cy="1162774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" name="Прямая со стрелкой 4">
            <a:extLst>
              <a:ext uri="{FF2B5EF4-FFF2-40B4-BE49-F238E27FC236}">
                <a16:creationId xmlns:a16="http://schemas.microsoft.com/office/drawing/2014/main" id="{A540570E-2E7D-B44A-881D-3598D614CD3A}"/>
              </a:ext>
            </a:extLst>
          </p:cNvPr>
          <p:cNvCxnSpPr/>
          <p:nvPr/>
        </p:nvCxnSpPr>
        <p:spPr>
          <a:xfrm>
            <a:off x="413657" y="5823857"/>
            <a:ext cx="8660442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80">
            <a:extLst>
              <a:ext uri="{FF2B5EF4-FFF2-40B4-BE49-F238E27FC236}">
                <a16:creationId xmlns:a16="http://schemas.microsoft.com/office/drawing/2014/main" id="{1F3ED65F-8021-B140-A937-B48EB010978C}"/>
              </a:ext>
            </a:extLst>
          </p:cNvPr>
          <p:cNvSpPr/>
          <p:nvPr/>
        </p:nvSpPr>
        <p:spPr>
          <a:xfrm>
            <a:off x="3298676" y="5976877"/>
            <a:ext cx="2510624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DB12 benchmark</a:t>
            </a:r>
          </a:p>
        </p:txBody>
      </p:sp>
      <p:sp>
        <p:nvSpPr>
          <p:cNvPr id="18" name="Rectangle 80">
            <a:extLst>
              <a:ext uri="{FF2B5EF4-FFF2-40B4-BE49-F238E27FC236}">
                <a16:creationId xmlns:a16="http://schemas.microsoft.com/office/drawing/2014/main" id="{E9804061-8D04-6F40-BE96-A29990A74ECF}"/>
              </a:ext>
            </a:extLst>
          </p:cNvPr>
          <p:cNvSpPr/>
          <p:nvPr/>
        </p:nvSpPr>
        <p:spPr>
          <a:xfrm rot="16200000">
            <a:off x="-471968" y="3454992"/>
            <a:ext cx="1372300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Walltime</a:t>
            </a:r>
            <a:endParaRPr lang="en-US" sz="24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id="{A888595D-49D9-C244-B6A0-8E9A595321DC}"/>
              </a:ext>
            </a:extLst>
          </p:cNvPr>
          <p:cNvCxnSpPr>
            <a:cxnSpLocks/>
          </p:cNvCxnSpPr>
          <p:nvPr/>
        </p:nvCxnSpPr>
        <p:spPr>
          <a:xfrm flipV="1">
            <a:off x="423931" y="1752599"/>
            <a:ext cx="0" cy="407125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564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34886B-473B-9225-8335-3593DB8DB3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146AD85-4563-B5C0-7E0F-BE1D4B88F3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402" name="Подзаголовок 2">
            <a:extLst>
              <a:ext uri="{FF2B5EF4-FFF2-40B4-BE49-F238E27FC236}">
                <a16:creationId xmlns:a16="http://schemas.microsoft.com/office/drawing/2014/main" id="{DDACE8E1-444B-AD92-6485-0742321A4310}"/>
              </a:ext>
            </a:extLst>
          </p:cNvPr>
          <p:cNvSpPr txBox="1">
            <a:spLocks/>
          </p:cNvSpPr>
          <p:nvPr/>
        </p:nvSpPr>
        <p:spPr>
          <a:xfrm>
            <a:off x="274884" y="1252691"/>
            <a:ext cx="4297116" cy="560530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marL="342900" indent="-342900" algn="just">
              <a:spcBef>
                <a:spcPts val="600"/>
              </a:spcBef>
              <a:buClr>
                <a:schemeClr val="tx1"/>
              </a:buClr>
              <a:buSzPct val="100000"/>
              <a:buAutoNum type="arabicPeriod"/>
            </a:pPr>
            <a:r>
              <a:rPr lang="ru-RU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Мониторинг пользовательских задач позволяет получать детальную информацию о том как выполнялись конкретные задачи. </a:t>
            </a:r>
          </a:p>
          <a:p>
            <a:pPr marL="342900" indent="-342900" algn="just">
              <a:spcBef>
                <a:spcPts val="600"/>
              </a:spcBef>
              <a:buClr>
                <a:schemeClr val="tx1"/>
              </a:buClr>
              <a:buSzPct val="100000"/>
              <a:buAutoNum type="arabicPeriod"/>
            </a:pPr>
            <a:r>
              <a:rPr lang="ru-RU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Мониторинг передач данных позволяет оценивать как скорость передачи в рамках отдельной задачи, так и оценивать потоки данных между вычислительными ресурсами и системами хранения</a:t>
            </a:r>
          </a:p>
          <a:p>
            <a:pPr marL="342900" indent="-342900" algn="just">
              <a:spcBef>
                <a:spcPts val="600"/>
              </a:spcBef>
              <a:buClr>
                <a:schemeClr val="tx1"/>
              </a:buClr>
              <a:buSzPct val="100000"/>
              <a:buFont typeface="Wingdings 3" charset="2"/>
              <a:buAutoNum type="arabicPeriod"/>
            </a:pPr>
            <a:r>
              <a:rPr lang="ru-RU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Разработанный и реализованный метод анализа выполнения больших пакетов задач позволяет визуально оценить ход выполнения десятков или сотен тысяч задач. Вместе с фильтрацией и группировкой данных по разным категориям использование этого метода позволяет детектировать задачи либо ресурсы, которые работают не эффективно. </a:t>
            </a:r>
          </a:p>
          <a:p>
            <a:pPr marL="342900" indent="-342900" algn="just">
              <a:spcBef>
                <a:spcPts val="600"/>
              </a:spcBef>
              <a:buClr>
                <a:schemeClr val="tx1"/>
              </a:buClr>
              <a:buSzPct val="100000"/>
              <a:buFont typeface="Wingdings 3" charset="2"/>
              <a:buAutoNum type="arabicPeriod"/>
            </a:pPr>
            <a:r>
              <a:rPr lang="ru-RU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Использование всех предложенных методов позволяет получать полную картину того, как большие пакеты задач выполняются на географически распределённых гетерогенных вычислительных ресурсах.</a:t>
            </a:r>
          </a:p>
        </p:txBody>
      </p:sp>
      <p:sp>
        <p:nvSpPr>
          <p:cNvPr id="403" name="Цилиндр 402">
            <a:extLst>
              <a:ext uri="{FF2B5EF4-FFF2-40B4-BE49-F238E27FC236}">
                <a16:creationId xmlns:a16="http://schemas.microsoft.com/office/drawing/2014/main" id="{00405522-8F2C-ADD2-0DC4-0D731E929555}"/>
              </a:ext>
            </a:extLst>
          </p:cNvPr>
          <p:cNvSpPr/>
          <p:nvPr/>
        </p:nvSpPr>
        <p:spPr>
          <a:xfrm>
            <a:off x="4885619" y="2669385"/>
            <a:ext cx="849827" cy="729248"/>
          </a:xfrm>
          <a:prstGeom prst="can">
            <a:avLst>
              <a:gd name="adj" fmla="val 14901"/>
            </a:avLst>
          </a:prstGeom>
          <a:solidFill>
            <a:schemeClr val="bg1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JobDB</a:t>
            </a:r>
            <a:endParaRPr lang="ru-RU" sz="140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404" name="Прямая со стрелкой 403">
            <a:extLst>
              <a:ext uri="{FF2B5EF4-FFF2-40B4-BE49-F238E27FC236}">
                <a16:creationId xmlns:a16="http://schemas.microsoft.com/office/drawing/2014/main" id="{400A5850-CB53-35EE-8092-E3CE47B5ED81}"/>
              </a:ext>
            </a:extLst>
          </p:cNvPr>
          <p:cNvCxnSpPr>
            <a:cxnSpLocks/>
          </p:cNvCxnSpPr>
          <p:nvPr/>
        </p:nvCxnSpPr>
        <p:spPr>
          <a:xfrm flipH="1">
            <a:off x="5735446" y="2830423"/>
            <a:ext cx="336154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5" name="Прямоугольник 404">
            <a:extLst>
              <a:ext uri="{FF2B5EF4-FFF2-40B4-BE49-F238E27FC236}">
                <a16:creationId xmlns:a16="http://schemas.microsoft.com/office/drawing/2014/main" id="{1B28D639-3196-4625-4369-2CB610E24716}"/>
              </a:ext>
            </a:extLst>
          </p:cNvPr>
          <p:cNvSpPr/>
          <p:nvPr/>
        </p:nvSpPr>
        <p:spPr>
          <a:xfrm>
            <a:off x="4617366" y="1634773"/>
            <a:ext cx="1386334" cy="800969"/>
          </a:xfrm>
          <a:prstGeom prst="rect">
            <a:avLst/>
          </a:prstGeom>
          <a:noFill/>
          <a:ln w="28575">
            <a:solidFill>
              <a:srgbClr val="FFC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ru-RU" sz="14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Агент сбора информации о задачах</a:t>
            </a:r>
          </a:p>
        </p:txBody>
      </p:sp>
      <p:cxnSp>
        <p:nvCxnSpPr>
          <p:cNvPr id="406" name="Прямая со стрелкой 405">
            <a:extLst>
              <a:ext uri="{FF2B5EF4-FFF2-40B4-BE49-F238E27FC236}">
                <a16:creationId xmlns:a16="http://schemas.microsoft.com/office/drawing/2014/main" id="{9D251856-0557-0389-5E26-0A5B6E1C9C03}"/>
              </a:ext>
            </a:extLst>
          </p:cNvPr>
          <p:cNvCxnSpPr>
            <a:cxnSpLocks/>
            <a:stCxn id="403" idx="1"/>
            <a:endCxn id="405" idx="2"/>
          </p:cNvCxnSpPr>
          <p:nvPr/>
        </p:nvCxnSpPr>
        <p:spPr>
          <a:xfrm flipV="1">
            <a:off x="5310533" y="2435742"/>
            <a:ext cx="0" cy="233643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7" name="Прямая со стрелкой 406">
            <a:extLst>
              <a:ext uri="{FF2B5EF4-FFF2-40B4-BE49-F238E27FC236}">
                <a16:creationId xmlns:a16="http://schemas.microsoft.com/office/drawing/2014/main" id="{8144F312-1F53-FD7F-BD35-9F8272D35DEA}"/>
              </a:ext>
            </a:extLst>
          </p:cNvPr>
          <p:cNvCxnSpPr>
            <a:cxnSpLocks/>
            <a:stCxn id="405" idx="3"/>
            <a:endCxn id="409" idx="1"/>
          </p:cNvCxnSpPr>
          <p:nvPr/>
        </p:nvCxnSpPr>
        <p:spPr>
          <a:xfrm flipV="1">
            <a:off x="6003700" y="2026336"/>
            <a:ext cx="424914" cy="8922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8" name="Группа 407">
            <a:extLst>
              <a:ext uri="{FF2B5EF4-FFF2-40B4-BE49-F238E27FC236}">
                <a16:creationId xmlns:a16="http://schemas.microsoft.com/office/drawing/2014/main" id="{93213BC6-6A00-C600-1A4F-AE7E2E287A85}"/>
              </a:ext>
            </a:extLst>
          </p:cNvPr>
          <p:cNvGrpSpPr/>
          <p:nvPr/>
        </p:nvGrpSpPr>
        <p:grpSpPr>
          <a:xfrm>
            <a:off x="6428614" y="1629195"/>
            <a:ext cx="754132" cy="794283"/>
            <a:chOff x="6889750" y="2996661"/>
            <a:chExt cx="900972" cy="794283"/>
          </a:xfrm>
        </p:grpSpPr>
        <p:sp>
          <p:nvSpPr>
            <p:cNvPr id="409" name="Прямоугольник: загнутый угол 408">
              <a:extLst>
                <a:ext uri="{FF2B5EF4-FFF2-40B4-BE49-F238E27FC236}">
                  <a16:creationId xmlns:a16="http://schemas.microsoft.com/office/drawing/2014/main" id="{AC16BEA8-348E-297B-6DAE-91EC6D06F316}"/>
                </a:ext>
              </a:extLst>
            </p:cNvPr>
            <p:cNvSpPr/>
            <p:nvPr/>
          </p:nvSpPr>
          <p:spPr>
            <a:xfrm flipV="1">
              <a:off x="6889750" y="2996661"/>
              <a:ext cx="900972" cy="794283"/>
            </a:xfrm>
            <a:prstGeom prst="foldedCorner">
              <a:avLst/>
            </a:prstGeom>
            <a:noFill/>
            <a:ln w="28575">
              <a:solidFill>
                <a:srgbClr val="FFC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410" name="Подзаголовок 2">
              <a:extLst>
                <a:ext uri="{FF2B5EF4-FFF2-40B4-BE49-F238E27FC236}">
                  <a16:creationId xmlns:a16="http://schemas.microsoft.com/office/drawing/2014/main" id="{CD462308-1B6D-A60A-7262-789983F904CB}"/>
                </a:ext>
              </a:extLst>
            </p:cNvPr>
            <p:cNvSpPr txBox="1">
              <a:spLocks/>
            </p:cNvSpPr>
            <p:nvPr/>
          </p:nvSpPr>
          <p:spPr>
            <a:xfrm>
              <a:off x="6965950" y="3221913"/>
              <a:ext cx="748572" cy="343812"/>
            </a:xfrm>
            <a:prstGeom prst="rect">
              <a:avLst/>
            </a:prstGeom>
            <a:ln w="28575">
              <a:noFill/>
            </a:ln>
          </p:spPr>
          <p:txBody>
            <a:bodyPr vert="horz" lIns="91440" tIns="45720" rIns="91440" bIns="45720" rtlCol="0" anchor="t">
              <a:normAutofit/>
            </a:bodyPr>
            <a:lstStyle>
              <a:lvl1pPr marL="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bg2">
                    <a:lumMod val="40000"/>
                    <a:lumOff val="60000"/>
                  </a:schemeClr>
                </a:buClr>
                <a:buSzPct val="80000"/>
                <a:buFont typeface="Wingdings 3" charset="2"/>
                <a:buNone/>
                <a:defRPr sz="2000" b="0" i="0" kern="1200" cap="all">
                  <a:solidFill>
                    <a:schemeClr val="bg2">
                      <a:lumMod val="40000"/>
                      <a:lumOff val="60000"/>
                    </a:schemeClr>
                  </a:solidFill>
                  <a:latin typeface="+mj-lt"/>
                  <a:ea typeface="+mj-ea"/>
                  <a:cs typeface="+mj-cs"/>
                </a:defRPr>
              </a:lvl1pPr>
              <a:lvl2pPr marL="457200" indent="0" algn="ctr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bg2">
                    <a:lumMod val="40000"/>
                    <a:lumOff val="60000"/>
                  </a:schemeClr>
                </a:buClr>
                <a:buSzPct val="80000"/>
                <a:buFont typeface="Wingdings 3" charset="2"/>
                <a:buNone/>
                <a:defRPr sz="1800" b="0" i="0" kern="1200">
                  <a:solidFill>
                    <a:schemeClr val="tx1">
                      <a:tint val="75000"/>
                    </a:schemeClr>
                  </a:solidFill>
                  <a:latin typeface="+mj-lt"/>
                  <a:ea typeface="+mj-ea"/>
                  <a:cs typeface="+mj-cs"/>
                </a:defRPr>
              </a:lvl2pPr>
              <a:lvl3pPr marL="914400" indent="0" algn="ctr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bg2">
                    <a:lumMod val="40000"/>
                    <a:lumOff val="60000"/>
                  </a:schemeClr>
                </a:buClr>
                <a:buSzPct val="80000"/>
                <a:buFont typeface="Wingdings 3" charset="2"/>
                <a:buNone/>
                <a:defRPr sz="1600" b="0" i="0" kern="1200">
                  <a:solidFill>
                    <a:schemeClr val="tx1">
                      <a:tint val="75000"/>
                    </a:schemeClr>
                  </a:solidFill>
                  <a:latin typeface="+mj-lt"/>
                  <a:ea typeface="+mj-ea"/>
                  <a:cs typeface="+mj-cs"/>
                </a:defRPr>
              </a:lvl3pPr>
              <a:lvl4pPr marL="1371600" indent="0" algn="ctr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bg2">
                    <a:lumMod val="40000"/>
                    <a:lumOff val="60000"/>
                  </a:schemeClr>
                </a:buClr>
                <a:buSzPct val="80000"/>
                <a:buFont typeface="Wingdings 3" charset="2"/>
                <a:buNone/>
                <a:defRPr sz="1400" b="0" i="0" kern="1200">
                  <a:solidFill>
                    <a:schemeClr val="tx1">
                      <a:tint val="75000"/>
                    </a:schemeClr>
                  </a:solidFill>
                  <a:latin typeface="+mj-lt"/>
                  <a:ea typeface="+mj-ea"/>
                  <a:cs typeface="+mj-cs"/>
                </a:defRPr>
              </a:lvl4pPr>
              <a:lvl5pPr marL="1828800" indent="0" algn="ctr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bg2">
                    <a:lumMod val="40000"/>
                    <a:lumOff val="60000"/>
                  </a:schemeClr>
                </a:buClr>
                <a:buSzPct val="80000"/>
                <a:buFont typeface="Wingdings 3" charset="2"/>
                <a:buNone/>
                <a:defRPr sz="1400" b="0" i="0" kern="1200">
                  <a:solidFill>
                    <a:schemeClr val="tx1">
                      <a:tint val="75000"/>
                    </a:schemeClr>
                  </a:solidFill>
                  <a:latin typeface="+mj-lt"/>
                  <a:ea typeface="+mj-ea"/>
                  <a:cs typeface="+mj-cs"/>
                </a:defRPr>
              </a:lvl5pPr>
              <a:lvl6pPr marL="2286000" indent="0" algn="ctr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bg2">
                    <a:lumMod val="40000"/>
                    <a:lumOff val="60000"/>
                  </a:schemeClr>
                </a:buClr>
                <a:buSzPct val="80000"/>
                <a:buFont typeface="Wingdings 3" charset="2"/>
                <a:buNone/>
                <a:defRPr sz="1400" b="0" i="0" kern="1200">
                  <a:solidFill>
                    <a:schemeClr val="tx1">
                      <a:tint val="75000"/>
                    </a:schemeClr>
                  </a:solidFill>
                  <a:latin typeface="+mj-lt"/>
                  <a:ea typeface="+mj-ea"/>
                  <a:cs typeface="+mj-cs"/>
                </a:defRPr>
              </a:lvl6pPr>
              <a:lvl7pPr marL="2743200" indent="0" algn="ctr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bg2">
                    <a:lumMod val="40000"/>
                    <a:lumOff val="60000"/>
                  </a:schemeClr>
                </a:buClr>
                <a:buSzPct val="80000"/>
                <a:buFont typeface="Wingdings 3" charset="2"/>
                <a:buNone/>
                <a:defRPr sz="1400" b="0" i="0" kern="1200">
                  <a:solidFill>
                    <a:schemeClr val="tx1">
                      <a:tint val="75000"/>
                    </a:schemeClr>
                  </a:solidFill>
                  <a:latin typeface="+mj-lt"/>
                  <a:ea typeface="+mj-ea"/>
                  <a:cs typeface="+mj-cs"/>
                </a:defRPr>
              </a:lvl7pPr>
              <a:lvl8pPr marL="3200400" indent="0" algn="ctr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bg2">
                    <a:lumMod val="40000"/>
                    <a:lumOff val="60000"/>
                  </a:schemeClr>
                </a:buClr>
                <a:buSzPct val="80000"/>
                <a:buFont typeface="Wingdings 3" charset="2"/>
                <a:buNone/>
                <a:defRPr sz="1400" b="0" i="0" kern="1200">
                  <a:solidFill>
                    <a:schemeClr val="tx1">
                      <a:tint val="75000"/>
                    </a:schemeClr>
                  </a:solidFill>
                  <a:latin typeface="+mj-lt"/>
                  <a:ea typeface="+mj-ea"/>
                  <a:cs typeface="+mj-cs"/>
                </a:defRPr>
              </a:lvl8pPr>
              <a:lvl9pPr marL="3657600" indent="0" algn="ctr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bg2">
                    <a:lumMod val="40000"/>
                    <a:lumOff val="60000"/>
                  </a:schemeClr>
                </a:buClr>
                <a:buSzPct val="80000"/>
                <a:buFont typeface="Wingdings 3" charset="2"/>
                <a:buNone/>
                <a:defRPr sz="1400" b="0" i="0" kern="1200">
                  <a:solidFill>
                    <a:schemeClr val="tx1">
                      <a:tint val="75000"/>
                    </a:schemeClr>
                  </a:solidFill>
                  <a:latin typeface="+mj-lt"/>
                  <a:ea typeface="+mj-ea"/>
                  <a:cs typeface="+mj-cs"/>
                </a:defRPr>
              </a:lvl9pPr>
            </a:lstStyle>
            <a:p>
              <a:pPr algn="ctr">
                <a:spcBef>
                  <a:spcPts val="600"/>
                </a:spcBef>
                <a:buClr>
                  <a:schemeClr val="tx1"/>
                </a:buClr>
                <a:buSzPct val="100000"/>
              </a:pPr>
              <a:r>
                <a:rPr lang="en-US" sz="1400" cap="none" dirty="0">
                  <a:solidFill>
                    <a:srgbClr val="0055A0"/>
                  </a:solidFill>
                  <a:latin typeface="Segoe UI" panose="020B0502040204020203" pitchFamily="34" charset="0"/>
                  <a:ea typeface="Roboto Slab" pitchFamily="2" charset="0"/>
                  <a:cs typeface="Segoe UI" panose="020B0502040204020203" pitchFamily="34" charset="0"/>
                </a:rPr>
                <a:t>CSV</a:t>
              </a:r>
              <a:endParaRPr lang="ru-RU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endParaRPr>
            </a:p>
          </p:txBody>
        </p:sp>
      </p:grpSp>
      <p:cxnSp>
        <p:nvCxnSpPr>
          <p:cNvPr id="411" name="Прямая со стрелкой 410">
            <a:extLst>
              <a:ext uri="{FF2B5EF4-FFF2-40B4-BE49-F238E27FC236}">
                <a16:creationId xmlns:a16="http://schemas.microsoft.com/office/drawing/2014/main" id="{38E768BA-1849-C77D-101F-AA512E618AB6}"/>
              </a:ext>
            </a:extLst>
          </p:cNvPr>
          <p:cNvCxnSpPr>
            <a:cxnSpLocks/>
            <a:stCxn id="409" idx="3"/>
            <a:endCxn id="412" idx="1"/>
          </p:cNvCxnSpPr>
          <p:nvPr/>
        </p:nvCxnSpPr>
        <p:spPr>
          <a:xfrm>
            <a:off x="7182746" y="2026336"/>
            <a:ext cx="386499" cy="9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2" name="Прямоугольник 411">
            <a:extLst>
              <a:ext uri="{FF2B5EF4-FFF2-40B4-BE49-F238E27FC236}">
                <a16:creationId xmlns:a16="http://schemas.microsoft.com/office/drawing/2014/main" id="{BE92196C-4CCE-D29B-FD2F-EACB50E6FF84}"/>
              </a:ext>
            </a:extLst>
          </p:cNvPr>
          <p:cNvSpPr/>
          <p:nvPr/>
        </p:nvSpPr>
        <p:spPr>
          <a:xfrm>
            <a:off x="7569245" y="1854431"/>
            <a:ext cx="1538734" cy="343828"/>
          </a:xfrm>
          <a:prstGeom prst="rect">
            <a:avLst/>
          </a:prstGeom>
          <a:noFill/>
          <a:ln w="28575">
            <a:solidFill>
              <a:srgbClr val="FFC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Jupiter/Web</a:t>
            </a:r>
            <a:endParaRPr lang="ru-RU" sz="140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16" name="Прямоугольник 415">
            <a:extLst>
              <a:ext uri="{FF2B5EF4-FFF2-40B4-BE49-F238E27FC236}">
                <a16:creationId xmlns:a16="http://schemas.microsoft.com/office/drawing/2014/main" id="{2E832026-5EA7-69C0-D1CE-0CDDA4EBEDB9}"/>
              </a:ext>
            </a:extLst>
          </p:cNvPr>
          <p:cNvSpPr/>
          <p:nvPr/>
        </p:nvSpPr>
        <p:spPr>
          <a:xfrm>
            <a:off x="6112254" y="2693540"/>
            <a:ext cx="2913982" cy="367633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ru-RU" sz="14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Пилот</a:t>
            </a:r>
          </a:p>
        </p:txBody>
      </p:sp>
      <p:sp>
        <p:nvSpPr>
          <p:cNvPr id="417" name="Прямоугольник 416">
            <a:extLst>
              <a:ext uri="{FF2B5EF4-FFF2-40B4-BE49-F238E27FC236}">
                <a16:creationId xmlns:a16="http://schemas.microsoft.com/office/drawing/2014/main" id="{7A3A53DF-856C-41EE-E7A6-FF1ADFF293C6}"/>
              </a:ext>
            </a:extLst>
          </p:cNvPr>
          <p:cNvSpPr/>
          <p:nvPr/>
        </p:nvSpPr>
        <p:spPr>
          <a:xfrm>
            <a:off x="6227618" y="3040982"/>
            <a:ext cx="2694709" cy="325961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ru-RU" sz="14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Пользовательская задача</a:t>
            </a:r>
          </a:p>
        </p:txBody>
      </p:sp>
      <p:sp>
        <p:nvSpPr>
          <p:cNvPr id="418" name="Прямоугольник 417">
            <a:extLst>
              <a:ext uri="{FF2B5EF4-FFF2-40B4-BE49-F238E27FC236}">
                <a16:creationId xmlns:a16="http://schemas.microsoft.com/office/drawing/2014/main" id="{421F7D85-F9C4-3B38-CC1E-3524663082EA}"/>
              </a:ext>
            </a:extLst>
          </p:cNvPr>
          <p:cNvSpPr/>
          <p:nvPr/>
        </p:nvSpPr>
        <p:spPr>
          <a:xfrm>
            <a:off x="6398904" y="3747522"/>
            <a:ext cx="1991242" cy="333739"/>
          </a:xfrm>
          <a:prstGeom prst="rect">
            <a:avLst/>
          </a:prstGeom>
          <a:noFill/>
          <a:ln w="12700">
            <a:solidFill>
              <a:schemeClr val="tx1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>
                <a:solidFill>
                  <a:schemeClr val="tx1"/>
                </a:solidFill>
                <a:latin typeface="Consolas" panose="020B0609020204030204" pitchFamily="49" charset="0"/>
                <a:cs typeface="Segoe UI" panose="020B0502040204020203" pitchFamily="34" charset="0"/>
              </a:rPr>
              <a:t>dirac</a:t>
            </a:r>
            <a:r>
              <a:rPr lang="en-US" sz="1400" dirty="0">
                <a:solidFill>
                  <a:schemeClr val="tx1"/>
                </a:solidFill>
                <a:latin typeface="Consolas" panose="020B0609020204030204" pitchFamily="49" charset="0"/>
                <a:cs typeface="Segoe UI" panose="020B0502040204020203" pitchFamily="34" charset="0"/>
              </a:rPr>
              <a:t>-</a:t>
            </a:r>
            <a:r>
              <a:rPr lang="en-US" sz="1400" dirty="0" err="1">
                <a:solidFill>
                  <a:schemeClr val="tx1"/>
                </a:solidFill>
                <a:latin typeface="Consolas" panose="020B0609020204030204" pitchFamily="49" charset="0"/>
                <a:cs typeface="Segoe UI" panose="020B0502040204020203" pitchFamily="34" charset="0"/>
              </a:rPr>
              <a:t>dms</a:t>
            </a:r>
            <a:r>
              <a:rPr lang="en-US" sz="1400" dirty="0">
                <a:solidFill>
                  <a:schemeClr val="tx1"/>
                </a:solidFill>
                <a:latin typeface="Consolas" panose="020B0609020204030204" pitchFamily="49" charset="0"/>
                <a:cs typeface="Segoe UI" panose="020B0502040204020203" pitchFamily="34" charset="0"/>
              </a:rPr>
              <a:t>-get-file</a:t>
            </a:r>
            <a:endParaRPr lang="ru-RU" sz="1400" dirty="0">
              <a:solidFill>
                <a:schemeClr val="tx1"/>
              </a:solidFill>
              <a:latin typeface="Consolas" panose="020B0609020204030204" pitchFamily="49" charset="0"/>
              <a:cs typeface="Segoe UI" panose="020B0502040204020203" pitchFamily="34" charset="0"/>
            </a:endParaRPr>
          </a:p>
        </p:txBody>
      </p:sp>
      <p:sp>
        <p:nvSpPr>
          <p:cNvPr id="419" name="Прямоугольник 418">
            <a:extLst>
              <a:ext uri="{FF2B5EF4-FFF2-40B4-BE49-F238E27FC236}">
                <a16:creationId xmlns:a16="http://schemas.microsoft.com/office/drawing/2014/main" id="{E97D397B-74B2-4790-9CF2-36BA2B9DDE5D}"/>
              </a:ext>
            </a:extLst>
          </p:cNvPr>
          <p:cNvSpPr/>
          <p:nvPr/>
        </p:nvSpPr>
        <p:spPr>
          <a:xfrm>
            <a:off x="6409793" y="5712502"/>
            <a:ext cx="1984752" cy="333739"/>
          </a:xfrm>
          <a:prstGeom prst="rect">
            <a:avLst/>
          </a:prstGeom>
          <a:noFill/>
          <a:ln w="12700">
            <a:solidFill>
              <a:schemeClr val="tx1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>
                <a:solidFill>
                  <a:schemeClr val="tx1"/>
                </a:solidFill>
                <a:latin typeface="Consolas" panose="020B0609020204030204" pitchFamily="49" charset="0"/>
                <a:cs typeface="Segoe UI" panose="020B0502040204020203" pitchFamily="34" charset="0"/>
              </a:rPr>
              <a:t>dirac</a:t>
            </a:r>
            <a:r>
              <a:rPr lang="en-US" sz="1400" dirty="0">
                <a:solidFill>
                  <a:schemeClr val="tx1"/>
                </a:solidFill>
                <a:latin typeface="Consolas" panose="020B0609020204030204" pitchFamily="49" charset="0"/>
                <a:cs typeface="Segoe UI" panose="020B0502040204020203" pitchFamily="34" charset="0"/>
              </a:rPr>
              <a:t>-</a:t>
            </a:r>
            <a:r>
              <a:rPr lang="en-US" sz="1400" dirty="0" err="1">
                <a:solidFill>
                  <a:schemeClr val="tx1"/>
                </a:solidFill>
                <a:latin typeface="Consolas" panose="020B0609020204030204" pitchFamily="49" charset="0"/>
                <a:cs typeface="Segoe UI" panose="020B0502040204020203" pitchFamily="34" charset="0"/>
              </a:rPr>
              <a:t>dms</a:t>
            </a:r>
            <a:r>
              <a:rPr lang="en-US" sz="1400" dirty="0">
                <a:solidFill>
                  <a:schemeClr val="tx1"/>
                </a:solidFill>
                <a:latin typeface="Consolas" panose="020B0609020204030204" pitchFamily="49" charset="0"/>
                <a:cs typeface="Segoe UI" panose="020B0502040204020203" pitchFamily="34" charset="0"/>
              </a:rPr>
              <a:t>-add-file</a:t>
            </a:r>
            <a:endParaRPr lang="ru-RU" sz="1400" dirty="0">
              <a:solidFill>
                <a:schemeClr val="tx1"/>
              </a:solidFill>
              <a:latin typeface="Consolas" panose="020B0609020204030204" pitchFamily="49" charset="0"/>
              <a:cs typeface="Segoe UI" panose="020B0502040204020203" pitchFamily="34" charset="0"/>
            </a:endParaRPr>
          </a:p>
        </p:txBody>
      </p:sp>
      <p:sp>
        <p:nvSpPr>
          <p:cNvPr id="420" name="Прямоугольник 419">
            <a:extLst>
              <a:ext uri="{FF2B5EF4-FFF2-40B4-BE49-F238E27FC236}">
                <a16:creationId xmlns:a16="http://schemas.microsoft.com/office/drawing/2014/main" id="{00A93CF7-89F6-79CD-BBA1-1FD7BB32B200}"/>
              </a:ext>
            </a:extLst>
          </p:cNvPr>
          <p:cNvSpPr/>
          <p:nvPr/>
        </p:nvSpPr>
        <p:spPr>
          <a:xfrm>
            <a:off x="6322704" y="3407483"/>
            <a:ext cx="2495714" cy="730935"/>
          </a:xfrm>
          <a:prstGeom prst="rect">
            <a:avLst/>
          </a:prstGeom>
          <a:noFill/>
          <a:ln w="28575">
            <a:solidFill>
              <a:srgbClr val="FFC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400" dirty="0" err="1">
                <a:solidFill>
                  <a:schemeClr val="tx1"/>
                </a:solidFill>
                <a:latin typeface="Consolas" panose="020B0609020204030204" pitchFamily="49" charset="0"/>
                <a:cs typeface="Segoe UI" panose="020B0502040204020203" pitchFamily="34" charset="0"/>
              </a:rPr>
              <a:t>jinr</a:t>
            </a:r>
            <a:r>
              <a:rPr lang="en-US" sz="1400" dirty="0">
                <a:solidFill>
                  <a:schemeClr val="tx1"/>
                </a:solidFill>
                <a:latin typeface="Consolas" panose="020B0609020204030204" pitchFamily="49" charset="0"/>
                <a:cs typeface="Segoe UI" panose="020B0502040204020203" pitchFamily="34" charset="0"/>
              </a:rPr>
              <a:t>-get-file</a:t>
            </a:r>
            <a:endParaRPr lang="ru-RU" sz="1400" dirty="0">
              <a:solidFill>
                <a:schemeClr val="tx1"/>
              </a:solidFill>
              <a:latin typeface="Consolas" panose="020B0609020204030204" pitchFamily="49" charset="0"/>
              <a:cs typeface="Segoe UI" panose="020B0502040204020203" pitchFamily="34" charset="0"/>
            </a:endParaRPr>
          </a:p>
        </p:txBody>
      </p:sp>
      <p:sp>
        <p:nvSpPr>
          <p:cNvPr id="421" name="Прямоугольник 420">
            <a:extLst>
              <a:ext uri="{FF2B5EF4-FFF2-40B4-BE49-F238E27FC236}">
                <a16:creationId xmlns:a16="http://schemas.microsoft.com/office/drawing/2014/main" id="{268876E7-5966-4141-1F85-566EDBB067EF}"/>
              </a:ext>
            </a:extLst>
          </p:cNvPr>
          <p:cNvSpPr/>
          <p:nvPr/>
        </p:nvSpPr>
        <p:spPr>
          <a:xfrm>
            <a:off x="6331411" y="5372947"/>
            <a:ext cx="2487008" cy="730935"/>
          </a:xfrm>
          <a:prstGeom prst="rect">
            <a:avLst/>
          </a:prstGeom>
          <a:noFill/>
          <a:ln w="28575">
            <a:solidFill>
              <a:srgbClr val="FFC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400" dirty="0" err="1">
                <a:solidFill>
                  <a:schemeClr val="tx1"/>
                </a:solidFill>
                <a:latin typeface="Consolas" panose="020B0609020204030204" pitchFamily="49" charset="0"/>
                <a:cs typeface="Segoe UI" panose="020B0502040204020203" pitchFamily="34" charset="0"/>
              </a:rPr>
              <a:t>jinr</a:t>
            </a:r>
            <a:r>
              <a:rPr lang="en-US" sz="1400" dirty="0">
                <a:solidFill>
                  <a:schemeClr val="tx1"/>
                </a:solidFill>
                <a:latin typeface="Consolas" panose="020B0609020204030204" pitchFamily="49" charset="0"/>
                <a:cs typeface="Segoe UI" panose="020B0502040204020203" pitchFamily="34" charset="0"/>
              </a:rPr>
              <a:t>-add-file</a:t>
            </a:r>
            <a:endParaRPr lang="ru-RU" sz="1400" dirty="0">
              <a:solidFill>
                <a:schemeClr val="tx1"/>
              </a:solidFill>
              <a:latin typeface="Consolas" panose="020B0609020204030204" pitchFamily="49" charset="0"/>
              <a:cs typeface="Segoe UI" panose="020B0502040204020203" pitchFamily="34" charset="0"/>
            </a:endParaRPr>
          </a:p>
        </p:txBody>
      </p:sp>
      <p:sp>
        <p:nvSpPr>
          <p:cNvPr id="422" name="Цилиндр 421">
            <a:extLst>
              <a:ext uri="{FF2B5EF4-FFF2-40B4-BE49-F238E27FC236}">
                <a16:creationId xmlns:a16="http://schemas.microsoft.com/office/drawing/2014/main" id="{4603CE7B-3F62-5776-CF58-ECF5F0FC7D4D}"/>
              </a:ext>
            </a:extLst>
          </p:cNvPr>
          <p:cNvSpPr/>
          <p:nvPr/>
        </p:nvSpPr>
        <p:spPr>
          <a:xfrm>
            <a:off x="4540930" y="4391059"/>
            <a:ext cx="1387995" cy="729248"/>
          </a:xfrm>
          <a:prstGeom prst="can">
            <a:avLst>
              <a:gd name="adj" fmla="val 14901"/>
            </a:avLst>
          </a:prstGeom>
          <a:solidFill>
            <a:schemeClr val="bg1"/>
          </a:solidFill>
          <a:ln w="28575"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Monitoring DB</a:t>
            </a:r>
            <a:br>
              <a:rPr lang="en-US" sz="14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14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(InfluxDB)</a:t>
            </a:r>
            <a:endParaRPr lang="ru-RU" sz="140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423" name="Прямая со стрелкой 422">
            <a:extLst>
              <a:ext uri="{FF2B5EF4-FFF2-40B4-BE49-F238E27FC236}">
                <a16:creationId xmlns:a16="http://schemas.microsoft.com/office/drawing/2014/main" id="{D81421D4-6AAB-DB33-AFF6-7F3A025B35F8}"/>
              </a:ext>
            </a:extLst>
          </p:cNvPr>
          <p:cNvCxnSpPr>
            <a:cxnSpLocks/>
            <a:stCxn id="420" idx="1"/>
            <a:endCxn id="422" idx="4"/>
          </p:cNvCxnSpPr>
          <p:nvPr/>
        </p:nvCxnSpPr>
        <p:spPr>
          <a:xfrm flipH="1">
            <a:off x="5928925" y="3772951"/>
            <a:ext cx="393779" cy="982732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4" name="Прямая со стрелкой 423">
            <a:extLst>
              <a:ext uri="{FF2B5EF4-FFF2-40B4-BE49-F238E27FC236}">
                <a16:creationId xmlns:a16="http://schemas.microsoft.com/office/drawing/2014/main" id="{E683CB4B-95F8-7689-DF56-62CD2177FBCD}"/>
              </a:ext>
            </a:extLst>
          </p:cNvPr>
          <p:cNvCxnSpPr>
            <a:cxnSpLocks/>
            <a:stCxn id="421" idx="1"/>
            <a:endCxn id="422" idx="4"/>
          </p:cNvCxnSpPr>
          <p:nvPr/>
        </p:nvCxnSpPr>
        <p:spPr>
          <a:xfrm flipH="1" flipV="1">
            <a:off x="5928925" y="4755683"/>
            <a:ext cx="402486" cy="982732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5" name="Прямая со стрелкой 424">
            <a:extLst>
              <a:ext uri="{FF2B5EF4-FFF2-40B4-BE49-F238E27FC236}">
                <a16:creationId xmlns:a16="http://schemas.microsoft.com/office/drawing/2014/main" id="{87FFAB60-5FC1-5D75-8981-24CED7C16740}"/>
              </a:ext>
            </a:extLst>
          </p:cNvPr>
          <p:cNvCxnSpPr>
            <a:cxnSpLocks/>
            <a:stCxn id="422" idx="3"/>
            <a:endCxn id="426" idx="0"/>
          </p:cNvCxnSpPr>
          <p:nvPr/>
        </p:nvCxnSpPr>
        <p:spPr>
          <a:xfrm>
            <a:off x="5234928" y="5120307"/>
            <a:ext cx="0" cy="286767"/>
          </a:xfrm>
          <a:prstGeom prst="straightConnector1">
            <a:avLst/>
          </a:prstGeom>
          <a:ln w="127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6" name="Скругленный прямоугольник 7">
            <a:extLst>
              <a:ext uri="{FF2B5EF4-FFF2-40B4-BE49-F238E27FC236}">
                <a16:creationId xmlns:a16="http://schemas.microsoft.com/office/drawing/2014/main" id="{2C17BBD8-305F-926F-3531-A38A081E31FF}"/>
              </a:ext>
            </a:extLst>
          </p:cNvPr>
          <p:cNvSpPr/>
          <p:nvPr/>
        </p:nvSpPr>
        <p:spPr>
          <a:xfrm>
            <a:off x="4553190" y="5407074"/>
            <a:ext cx="1363476" cy="70565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400" dirty="0">
                <a:solidFill>
                  <a:srgbClr val="10428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Grafana</a:t>
            </a:r>
            <a:endParaRPr lang="ru-RU" sz="1400" dirty="0">
              <a:solidFill>
                <a:srgbClr val="104282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29" name="Прямоугольник 428">
            <a:extLst>
              <a:ext uri="{FF2B5EF4-FFF2-40B4-BE49-F238E27FC236}">
                <a16:creationId xmlns:a16="http://schemas.microsoft.com/office/drawing/2014/main" id="{18A87C7A-3089-9C55-A0C0-A19B2B86346B}"/>
              </a:ext>
            </a:extLst>
          </p:cNvPr>
          <p:cNvSpPr/>
          <p:nvPr/>
        </p:nvSpPr>
        <p:spPr>
          <a:xfrm>
            <a:off x="6322054" y="4293536"/>
            <a:ext cx="2496364" cy="924293"/>
          </a:xfrm>
          <a:prstGeom prst="rect">
            <a:avLst/>
          </a:prstGeom>
          <a:noFill/>
          <a:ln w="28575">
            <a:solidFill>
              <a:srgbClr val="FFC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ru-RU" sz="1400" dirty="0">
                <a:solidFill>
                  <a:schemeClr val="tx1"/>
                </a:solidFill>
                <a:latin typeface="Consolas" panose="020B0609020204030204" pitchFamily="49" charset="0"/>
                <a:cs typeface="Segoe UI" panose="020B0502040204020203" pitchFamily="34" charset="0"/>
              </a:rPr>
              <a:t>Программа мониторинга пользовательской задачи</a:t>
            </a:r>
          </a:p>
        </p:txBody>
      </p:sp>
      <p:sp>
        <p:nvSpPr>
          <p:cNvPr id="432" name="Прямоугольник 431">
            <a:extLst>
              <a:ext uri="{FF2B5EF4-FFF2-40B4-BE49-F238E27FC236}">
                <a16:creationId xmlns:a16="http://schemas.microsoft.com/office/drawing/2014/main" id="{FC0CB55B-9C15-1881-7677-ECECF2E4F5E8}"/>
              </a:ext>
            </a:extLst>
          </p:cNvPr>
          <p:cNvSpPr/>
          <p:nvPr/>
        </p:nvSpPr>
        <p:spPr>
          <a:xfrm>
            <a:off x="6409793" y="4822263"/>
            <a:ext cx="2353207" cy="333739"/>
          </a:xfrm>
          <a:prstGeom prst="rect">
            <a:avLst/>
          </a:prstGeom>
          <a:noFill/>
          <a:ln w="12700">
            <a:solidFill>
              <a:schemeClr val="tx1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>
                <a:solidFill>
                  <a:schemeClr val="tx1"/>
                </a:solidFill>
                <a:latin typeface="Consolas" panose="020B0609020204030204" pitchFamily="49" charset="0"/>
                <a:cs typeface="Segoe UI" panose="020B0502040204020203" pitchFamily="34" charset="0"/>
              </a:rPr>
              <a:t>Вычислительный процесс</a:t>
            </a:r>
          </a:p>
        </p:txBody>
      </p:sp>
      <p:cxnSp>
        <p:nvCxnSpPr>
          <p:cNvPr id="433" name="Прямая со стрелкой 432">
            <a:extLst>
              <a:ext uri="{FF2B5EF4-FFF2-40B4-BE49-F238E27FC236}">
                <a16:creationId xmlns:a16="http://schemas.microsoft.com/office/drawing/2014/main" id="{2D2F8E1E-1AFA-0971-617F-0BC085E262BF}"/>
              </a:ext>
            </a:extLst>
          </p:cNvPr>
          <p:cNvCxnSpPr>
            <a:cxnSpLocks/>
            <a:stCxn id="429" idx="1"/>
            <a:endCxn id="422" idx="4"/>
          </p:cNvCxnSpPr>
          <p:nvPr/>
        </p:nvCxnSpPr>
        <p:spPr>
          <a:xfrm flipH="1">
            <a:off x="5928925" y="4755683"/>
            <a:ext cx="393129" cy="0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89F23024-23F8-F393-1154-3C77F172C0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8538" y="5685455"/>
            <a:ext cx="352780" cy="352780"/>
          </a:xfrm>
          <a:prstGeom prst="rect">
            <a:avLst/>
          </a:prstGeom>
        </p:spPr>
      </p:pic>
      <p:sp>
        <p:nvSpPr>
          <p:cNvPr id="3" name="Title 3">
            <a:extLst>
              <a:ext uri="{FF2B5EF4-FFF2-40B4-BE49-F238E27FC236}">
                <a16:creationId xmlns:a16="http://schemas.microsoft.com/office/drawing/2014/main" id="{1B7D96B4-0BCB-A5DF-35A4-7CA3E9F90108}"/>
              </a:ext>
            </a:extLst>
          </p:cNvPr>
          <p:cNvSpPr txBox="1">
            <a:spLocks/>
          </p:cNvSpPr>
          <p:nvPr/>
        </p:nvSpPr>
        <p:spPr>
          <a:xfrm>
            <a:off x="2058" y="-16744"/>
            <a:ext cx="9141942" cy="1004598"/>
          </a:xfrm>
          <a:prstGeom prst="rect">
            <a:avLst/>
          </a:prstGeom>
        </p:spPr>
        <p:txBody>
          <a:bodyPr vert="horz" lIns="45720" rIns="45720" anchor="ctr">
            <a:normAutofit fontScale="850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dirty="0">
                <a:latin typeface="Segoe UI Light" panose="020B0502040204020203" pitchFamily="34" charset="0"/>
                <a:cs typeface="Segoe UI Light" panose="020B0502040204020203" pitchFamily="34" charset="0"/>
              </a:rPr>
              <a:t>Мониторинг и анализ работы распределённой гетерогенной вычислительной среды</a:t>
            </a:r>
            <a:endParaRPr lang="en-US" sz="40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06971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67718E-769C-0AB3-43D8-0B57E11F91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957010F-C767-234B-739E-264F52B7AB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153" name="Title 3">
            <a:extLst>
              <a:ext uri="{FF2B5EF4-FFF2-40B4-BE49-F238E27FC236}">
                <a16:creationId xmlns:a16="http://schemas.microsoft.com/office/drawing/2014/main" id="{7A6BEC84-8D40-BD65-410F-1346556E3C2F}"/>
              </a:ext>
            </a:extLst>
          </p:cNvPr>
          <p:cNvSpPr txBox="1">
            <a:spLocks/>
          </p:cNvSpPr>
          <p:nvPr/>
        </p:nvSpPr>
        <p:spPr>
          <a:xfrm>
            <a:off x="2058" y="-16744"/>
            <a:ext cx="9141942" cy="1468022"/>
          </a:xfrm>
          <a:prstGeom prst="rect">
            <a:avLst/>
          </a:prstGeom>
        </p:spPr>
        <p:txBody>
          <a:bodyPr vert="horz" lIns="45720" rIns="45720" anchor="ctr">
            <a:normAutofit fontScale="850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dirty="0">
                <a:latin typeface="Segoe UI Light" panose="020B0502040204020203" pitchFamily="34" charset="0"/>
                <a:cs typeface="Segoe UI Light" panose="020B0502040204020203" pitchFamily="34" charset="0"/>
              </a:rPr>
              <a:t>Глава 4: Применение распределённой гетерогенной вычислительной среды для обработки данных</a:t>
            </a:r>
            <a:endParaRPr lang="en-US" sz="40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56259F2-03B2-3BB7-F672-AFD51ACE49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042" y="1451278"/>
            <a:ext cx="2410057" cy="1468022"/>
          </a:xfrm>
          <a:prstGeom prst="rect">
            <a:avLst/>
          </a:prstGeom>
        </p:spPr>
      </p:pic>
      <p:sp>
        <p:nvSpPr>
          <p:cNvPr id="6" name="Подзаголовок 2">
            <a:extLst>
              <a:ext uri="{FF2B5EF4-FFF2-40B4-BE49-F238E27FC236}">
                <a16:creationId xmlns:a16="http://schemas.microsoft.com/office/drawing/2014/main" id="{349A082B-0E94-0DF8-D932-5150968D1C46}"/>
              </a:ext>
            </a:extLst>
          </p:cNvPr>
          <p:cNvSpPr txBox="1">
            <a:spLocks/>
          </p:cNvSpPr>
          <p:nvPr/>
        </p:nvSpPr>
        <p:spPr>
          <a:xfrm>
            <a:off x="310788" y="2919300"/>
            <a:ext cx="2830563" cy="32805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>
              <a:spcBef>
                <a:spcPts val="600"/>
              </a:spcBef>
              <a:buClr>
                <a:schemeClr val="tx1"/>
              </a:buClr>
              <a:buSzPct val="100000"/>
            </a:pPr>
            <a:r>
              <a:rPr lang="ru-RU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Схема работы прикладного ПО</a:t>
            </a:r>
          </a:p>
        </p:txBody>
      </p:sp>
      <p:sp>
        <p:nvSpPr>
          <p:cNvPr id="24" name="Title 2">
            <a:extLst>
              <a:ext uri="{FF2B5EF4-FFF2-40B4-BE49-F238E27FC236}">
                <a16:creationId xmlns:a16="http://schemas.microsoft.com/office/drawing/2014/main" id="{1737E797-AB86-2F18-32E4-ECA2BF72495B}"/>
              </a:ext>
            </a:extLst>
          </p:cNvPr>
          <p:cNvSpPr txBox="1">
            <a:spLocks/>
          </p:cNvSpPr>
          <p:nvPr/>
        </p:nvSpPr>
        <p:spPr>
          <a:xfrm>
            <a:off x="213804" y="3739786"/>
            <a:ext cx="4197706" cy="1468023"/>
          </a:xfrm>
          <a:prstGeom prst="rect">
            <a:avLst/>
          </a:prstGeom>
        </p:spPr>
        <p:txBody>
          <a:bodyPr vert="horz" lIns="45720" rIns="45720" anchor="t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ru-RU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Для использования созданной географически распределённой гетерогенной вычислительной среды для обработки данных необходимо разработать, помимо средств мониторинга и анализа, инструменты запуска больших пакетов задач и инструменты массовой передачи данных.</a:t>
            </a:r>
            <a:endParaRPr lang="en-US" sz="14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2E0ADAD-6EB6-0D28-A3F6-F0DD23766E4A}"/>
              </a:ext>
            </a:extLst>
          </p:cNvPr>
          <p:cNvSpPr txBox="1">
            <a:spLocks/>
          </p:cNvSpPr>
          <p:nvPr/>
        </p:nvSpPr>
        <p:spPr>
          <a:xfrm>
            <a:off x="4222838" y="1675182"/>
            <a:ext cx="4540771" cy="1468022"/>
          </a:xfrm>
          <a:prstGeom prst="rect">
            <a:avLst/>
          </a:prstGeom>
        </p:spPr>
        <p:txBody>
          <a:bodyPr vert="horz" lIns="45720" rIns="45720" anchor="t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ru-RU" sz="1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Без стандартных инструментов запуска больших пакетов задач и передачи данных каждому пользователю потребовалось бы самостоятельно разрабатывать подход к решению этих задач.</a:t>
            </a:r>
            <a:endParaRPr lang="en-US" sz="14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08F3E6CF-B3EB-C6C3-A890-5C0018802604}"/>
              </a:ext>
            </a:extLst>
          </p:cNvPr>
          <p:cNvSpPr txBox="1">
            <a:spLocks/>
          </p:cNvSpPr>
          <p:nvPr/>
        </p:nvSpPr>
        <p:spPr>
          <a:xfrm>
            <a:off x="4572000" y="3714795"/>
            <a:ext cx="4197706" cy="1800866"/>
          </a:xfrm>
          <a:prstGeom prst="rect">
            <a:avLst/>
          </a:prstGeom>
        </p:spPr>
        <p:txBody>
          <a:bodyPr vert="horz" lIns="45720" rIns="45720" anchor="t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ru-RU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Данные инструменты должны позволять:</a:t>
            </a:r>
          </a:p>
          <a:p>
            <a:pPr marL="342900" indent="-342900" algn="just">
              <a:buAutoNum type="arabicPeriod"/>
            </a:pPr>
            <a:r>
              <a:rPr lang="ru-RU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Выполнять первоначальный запуск</a:t>
            </a:r>
          </a:p>
          <a:p>
            <a:pPr marL="342900" indent="-342900" algn="just">
              <a:buAutoNum type="arabicPeriod"/>
            </a:pPr>
            <a:r>
              <a:rPr lang="ru-RU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Повторный запуск (только те задачи и файлы, что не были выполнены или переданы до этого)</a:t>
            </a:r>
          </a:p>
          <a:p>
            <a:pPr marL="342900" indent="-342900" algn="just">
              <a:buAutoNum type="arabicPeriod"/>
            </a:pPr>
            <a:r>
              <a:rPr lang="ru-RU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Простую модификацию для запуска новых пакетов задач или передач данных</a:t>
            </a:r>
            <a:endParaRPr lang="en-US" sz="14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71570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8CA4C3-44CB-68FC-C07D-B53D1FC465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310C07C-34E5-C88B-34B5-EC4540E8EC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153" name="Title 3">
            <a:extLst>
              <a:ext uri="{FF2B5EF4-FFF2-40B4-BE49-F238E27FC236}">
                <a16:creationId xmlns:a16="http://schemas.microsoft.com/office/drawing/2014/main" id="{F23CCED9-71FF-E6D5-9D9D-2FAF30DC4A37}"/>
              </a:ext>
            </a:extLst>
          </p:cNvPr>
          <p:cNvSpPr txBox="1">
            <a:spLocks/>
          </p:cNvSpPr>
          <p:nvPr/>
        </p:nvSpPr>
        <p:spPr>
          <a:xfrm>
            <a:off x="2058" y="-16744"/>
            <a:ext cx="9141942" cy="695616"/>
          </a:xfrm>
          <a:prstGeom prst="rect">
            <a:avLst/>
          </a:prstGeom>
        </p:spPr>
        <p:txBody>
          <a:bodyPr vert="horz" lIns="45720" rIns="45720" anchor="ctr">
            <a:normAutofit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dirty="0">
                <a:latin typeface="Segoe UI Light" panose="020B0502040204020203" pitchFamily="34" charset="0"/>
                <a:cs typeface="Segoe UI Light" panose="020B0502040204020203" pitchFamily="34" charset="0"/>
              </a:rPr>
              <a:t>Запуск больших пакетов задач</a:t>
            </a:r>
            <a:endParaRPr lang="en-US" sz="40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FC7692B-DA8A-93AA-2AB0-B632629B99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975" y="774966"/>
            <a:ext cx="7831934" cy="288391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1FAF3B2-273B-E008-7B59-A917C72ADB84}"/>
              </a:ext>
            </a:extLst>
          </p:cNvPr>
          <p:cNvSpPr txBox="1"/>
          <p:nvPr/>
        </p:nvSpPr>
        <p:spPr>
          <a:xfrm>
            <a:off x="270163" y="4404346"/>
            <a:ext cx="743296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  <a:r>
              <a:rPr lang="ru-RU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job_name</a:t>
            </a:r>
            <a:r>
              <a:rPr lang="ru-RU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": "RawToDigi_v24:",</a:t>
            </a:r>
          </a:p>
          <a:p>
            <a:r>
              <a:rPr lang="ru-RU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  <a:r>
              <a:rPr lang="ru-RU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job_type</a:t>
            </a:r>
            <a:r>
              <a:rPr lang="ru-RU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": "</a:t>
            </a:r>
            <a:r>
              <a:rPr lang="ru-RU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RawToDigi</a:t>
            </a:r>
            <a:r>
              <a:rPr lang="ru-RU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",</a:t>
            </a:r>
          </a:p>
          <a:p>
            <a:r>
              <a:rPr lang="ru-RU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  <a:r>
              <a:rPr lang="ru-RU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input_files</a:t>
            </a:r>
            <a:r>
              <a:rPr lang="ru-RU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": </a:t>
            </a:r>
            <a:r>
              <a:rPr lang="ru-RU" sz="1200" dirty="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  <a:r>
              <a:rPr lang="ru-RU" sz="1200" dirty="0" err="1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input.lfns</a:t>
            </a:r>
            <a:r>
              <a:rPr lang="ru-RU" sz="1200" dirty="0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",</a:t>
            </a:r>
          </a:p>
          <a:p>
            <a:r>
              <a:rPr lang="ru-RU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  <a:r>
              <a:rPr lang="ru-RU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sites</a:t>
            </a:r>
            <a:r>
              <a:rPr lang="ru-RU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": ["DIRAC.JINR-TIER.ru", "DIRAC.JINR-CREAM.ru",</a:t>
            </a:r>
          </a:p>
          <a:p>
            <a:r>
              <a:rPr lang="ru-RU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"DIRAC.JINR-LHEP-DDC.ru"],</a:t>
            </a:r>
          </a:p>
          <a:p>
            <a:r>
              <a:rPr lang="ru-RU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  <a:r>
              <a:rPr lang="ru-RU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destination_path</a:t>
            </a:r>
            <a:r>
              <a:rPr lang="ru-RU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": "/</a:t>
            </a:r>
            <a:r>
              <a:rPr lang="ru-RU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bmn.nica.jinr</a:t>
            </a:r>
            <a:r>
              <a:rPr lang="ru-RU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ru-RU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vo</a:t>
            </a:r>
            <a:r>
              <a:rPr lang="ru-RU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ru-RU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digi</a:t>
            </a:r>
            <a:r>
              <a:rPr lang="ru-RU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/run8/24.09.0",</a:t>
            </a:r>
          </a:p>
          <a:p>
            <a:r>
              <a:rPr lang="ru-RU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  <a:r>
              <a:rPr lang="ru-RU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output_se</a:t>
            </a:r>
            <a:r>
              <a:rPr lang="ru-RU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": "JINR-EOS-BMN",</a:t>
            </a:r>
          </a:p>
          <a:p>
            <a:r>
              <a:rPr lang="ru-RU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  <a:r>
              <a:rPr lang="ru-RU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input_ext</a:t>
            </a:r>
            <a:r>
              <a:rPr lang="ru-RU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": ".</a:t>
            </a:r>
            <a:r>
              <a:rPr lang="ru-RU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data</a:t>
            </a:r>
            <a:r>
              <a:rPr lang="ru-RU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",</a:t>
            </a:r>
          </a:p>
          <a:p>
            <a:r>
              <a:rPr lang="ru-RU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  <a:r>
              <a:rPr lang="ru-RU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output_ext</a:t>
            </a:r>
            <a:r>
              <a:rPr lang="ru-RU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": ".</a:t>
            </a:r>
            <a:r>
              <a:rPr lang="ru-RU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root</a:t>
            </a:r>
            <a:r>
              <a:rPr lang="ru-RU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",</a:t>
            </a:r>
          </a:p>
          <a:p>
            <a:r>
              <a:rPr lang="ru-RU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  <a:r>
              <a:rPr lang="ru-RU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executable</a:t>
            </a:r>
            <a:r>
              <a:rPr lang="ru-RU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": </a:t>
            </a:r>
            <a:r>
              <a:rPr lang="ru-RU" sz="1200" dirty="0">
                <a:solidFill>
                  <a:srgbClr val="7030A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"RawToDigi.sh"</a:t>
            </a:r>
          </a:p>
        </p:txBody>
      </p:sp>
      <p:sp>
        <p:nvSpPr>
          <p:cNvPr id="13" name="Подзаголовок 2">
            <a:extLst>
              <a:ext uri="{FF2B5EF4-FFF2-40B4-BE49-F238E27FC236}">
                <a16:creationId xmlns:a16="http://schemas.microsoft.com/office/drawing/2014/main" id="{5A9A7F67-0096-BA64-51F5-9DCF14DE8454}"/>
              </a:ext>
            </a:extLst>
          </p:cNvPr>
          <p:cNvSpPr txBox="1">
            <a:spLocks/>
          </p:cNvSpPr>
          <p:nvPr/>
        </p:nvSpPr>
        <p:spPr>
          <a:xfrm>
            <a:off x="270163" y="3959074"/>
            <a:ext cx="3343275" cy="66672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>
              <a:spcBef>
                <a:spcPts val="600"/>
              </a:spcBef>
              <a:buClr>
                <a:schemeClr val="tx1"/>
              </a:buClr>
              <a:buSzPct val="100000"/>
            </a:pPr>
            <a:r>
              <a:rPr lang="ru-RU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Пример </a:t>
            </a:r>
            <a:r>
              <a:rPr lang="ru-RU" sz="1400" cap="none" dirty="0">
                <a:solidFill>
                  <a:srgbClr val="00B05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конфигурационного</a:t>
            </a:r>
            <a:r>
              <a:rPr lang="ru-RU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 файла для запуска большого пакета задач: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AEA061A-F00F-6090-F2D9-CF93C2733237}"/>
              </a:ext>
            </a:extLst>
          </p:cNvPr>
          <p:cNvSpPr txBox="1">
            <a:spLocks/>
          </p:cNvSpPr>
          <p:nvPr/>
        </p:nvSpPr>
        <p:spPr>
          <a:xfrm>
            <a:off x="5800725" y="3959074"/>
            <a:ext cx="3343275" cy="175592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>
              <a:spcBef>
                <a:spcPts val="600"/>
              </a:spcBef>
              <a:buClr>
                <a:schemeClr val="tx1"/>
              </a:buClr>
              <a:buSzPct val="100000"/>
            </a:pPr>
            <a:r>
              <a:rPr lang="ru-RU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Предложенная методика эффективна как для первоначального запуска задач, так и для повторного запуска, в случае, если часть задач завершились с ошибкой и потребовали внесения изменений в прикладное ПО.</a:t>
            </a:r>
          </a:p>
        </p:txBody>
      </p:sp>
    </p:spTree>
    <p:extLst>
      <p:ext uri="{BB962C8B-B14F-4D97-AF65-F5344CB8AC3E}">
        <p14:creationId xmlns:p14="http://schemas.microsoft.com/office/powerpoint/2010/main" val="18841732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B2BBA2-D3F5-9974-31BF-B1F4C0557A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A61C856-5C05-A3E7-BA59-8F499BD530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153" name="Title 3">
            <a:extLst>
              <a:ext uri="{FF2B5EF4-FFF2-40B4-BE49-F238E27FC236}">
                <a16:creationId xmlns:a16="http://schemas.microsoft.com/office/drawing/2014/main" id="{752C2A0E-2F70-96BA-A076-BC5EA9A15301}"/>
              </a:ext>
            </a:extLst>
          </p:cNvPr>
          <p:cNvSpPr txBox="1">
            <a:spLocks/>
          </p:cNvSpPr>
          <p:nvPr/>
        </p:nvSpPr>
        <p:spPr>
          <a:xfrm>
            <a:off x="2058" y="-16744"/>
            <a:ext cx="9141942" cy="695616"/>
          </a:xfrm>
          <a:prstGeom prst="rect">
            <a:avLst/>
          </a:prstGeom>
        </p:spPr>
        <p:txBody>
          <a:bodyPr vert="horz" lIns="45720" rIns="45720" anchor="ctr">
            <a:normAutofit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dirty="0">
                <a:latin typeface="Segoe UI Light" panose="020B0502040204020203" pitchFamily="34" charset="0"/>
                <a:cs typeface="Segoe UI Light" panose="020B0502040204020203" pitchFamily="34" charset="0"/>
              </a:rPr>
              <a:t>Массовая передача данных</a:t>
            </a:r>
            <a:endParaRPr lang="en-US" sz="40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A625974-E43B-CCC6-C212-5B7A8AA3543C}"/>
              </a:ext>
            </a:extLst>
          </p:cNvPr>
          <p:cNvSpPr txBox="1"/>
          <p:nvPr/>
        </p:nvSpPr>
        <p:spPr>
          <a:xfrm>
            <a:off x="773381" y="3680492"/>
            <a:ext cx="7432963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transfers_list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": "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input_files.lfns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",</a:t>
            </a:r>
          </a:p>
          <a:p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transfers_done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": "done.txt",</a:t>
            </a:r>
          </a:p>
          <a:p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base_path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": "/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bmn.nica.jinr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/exp/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dst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/run8/24.12.0",</a:t>
            </a:r>
          </a:p>
          <a:p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destination_path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": "/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eos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nica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bmn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/exp/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dst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/run8/24.12.0",</a:t>
            </a:r>
          </a:p>
          <a:p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"sites": ["DIRAC.JINR-LHEP.ru"],</a:t>
            </a:r>
          </a:p>
          <a:p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se_name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": "Change if adding to SE",</a:t>
            </a:r>
          </a:p>
          <a:p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"jobs": 50</a:t>
            </a:r>
            <a:endParaRPr lang="ru-RU" sz="1400" dirty="0">
              <a:solidFill>
                <a:srgbClr val="7030A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3" name="Подзаголовок 2">
            <a:extLst>
              <a:ext uri="{FF2B5EF4-FFF2-40B4-BE49-F238E27FC236}">
                <a16:creationId xmlns:a16="http://schemas.microsoft.com/office/drawing/2014/main" id="{3B31B44D-629F-77D0-41B2-75903DCB2614}"/>
              </a:ext>
            </a:extLst>
          </p:cNvPr>
          <p:cNvSpPr txBox="1">
            <a:spLocks/>
          </p:cNvSpPr>
          <p:nvPr/>
        </p:nvSpPr>
        <p:spPr>
          <a:xfrm>
            <a:off x="773381" y="3413508"/>
            <a:ext cx="6172200" cy="32805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>
              <a:spcBef>
                <a:spcPts val="600"/>
              </a:spcBef>
              <a:buClr>
                <a:schemeClr val="tx1"/>
              </a:buClr>
              <a:buSzPct val="100000"/>
            </a:pPr>
            <a:r>
              <a:rPr lang="ru-RU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Пример </a:t>
            </a:r>
            <a:r>
              <a:rPr lang="ru-RU" sz="1400" cap="none" dirty="0">
                <a:solidFill>
                  <a:srgbClr val="00B05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конфигурационного</a:t>
            </a:r>
            <a:r>
              <a:rPr lang="ru-RU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 файла для запуска большого пакета задач:</a:t>
            </a:r>
          </a:p>
        </p:txBody>
      </p:sp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id="{724DA0C3-83B8-5110-E47D-1E6AB41ECA7D}"/>
              </a:ext>
            </a:extLst>
          </p:cNvPr>
          <p:cNvCxnSpPr>
            <a:cxnSpLocks/>
          </p:cNvCxnSpPr>
          <p:nvPr/>
        </p:nvCxnSpPr>
        <p:spPr>
          <a:xfrm>
            <a:off x="5807975" y="2968763"/>
            <a:ext cx="253595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id="{97AAA8ED-57CA-DC11-6D32-EFBAC317D8ED}"/>
              </a:ext>
            </a:extLst>
          </p:cNvPr>
          <p:cNvCxnSpPr>
            <a:cxnSpLocks/>
          </p:cNvCxnSpPr>
          <p:nvPr/>
        </p:nvCxnSpPr>
        <p:spPr>
          <a:xfrm>
            <a:off x="5284360" y="2851288"/>
            <a:ext cx="777210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>
            <a:extLst>
              <a:ext uri="{FF2B5EF4-FFF2-40B4-BE49-F238E27FC236}">
                <a16:creationId xmlns:a16="http://schemas.microsoft.com/office/drawing/2014/main" id="{679D39CA-CA3B-3F1E-9E94-62D6D45CBBF4}"/>
              </a:ext>
            </a:extLst>
          </p:cNvPr>
          <p:cNvCxnSpPr>
            <a:cxnSpLocks/>
          </p:cNvCxnSpPr>
          <p:nvPr/>
        </p:nvCxnSpPr>
        <p:spPr>
          <a:xfrm>
            <a:off x="4749261" y="2727855"/>
            <a:ext cx="1312309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F9C72C68-4E71-4021-D73B-AF121163F4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463" y="1495031"/>
            <a:ext cx="1171112" cy="1171112"/>
          </a:xfrm>
          <a:prstGeom prst="rect">
            <a:avLst/>
          </a:prstGeom>
        </p:spPr>
      </p:pic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D77EF647-7917-7B6B-5767-08F520F1E6F3}"/>
              </a:ext>
            </a:extLst>
          </p:cNvPr>
          <p:cNvGrpSpPr/>
          <p:nvPr/>
        </p:nvGrpSpPr>
        <p:grpSpPr>
          <a:xfrm>
            <a:off x="5231372" y="2590944"/>
            <a:ext cx="703400" cy="654220"/>
            <a:chOff x="1280328" y="2356834"/>
            <a:chExt cx="1055417" cy="918997"/>
          </a:xfrm>
        </p:grpSpPr>
        <p:sp>
          <p:nvSpPr>
            <p:cNvPr id="19" name="Прямоугольник 18">
              <a:extLst>
                <a:ext uri="{FF2B5EF4-FFF2-40B4-BE49-F238E27FC236}">
                  <a16:creationId xmlns:a16="http://schemas.microsoft.com/office/drawing/2014/main" id="{96D3E0A9-EEB6-6E7B-9C60-1BE7E3D935FF}"/>
                </a:ext>
              </a:extLst>
            </p:cNvPr>
            <p:cNvSpPr/>
            <p:nvPr/>
          </p:nvSpPr>
          <p:spPr>
            <a:xfrm>
              <a:off x="1586981" y="2459832"/>
              <a:ext cx="557481" cy="7953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100"/>
            </a:p>
          </p:txBody>
        </p:sp>
        <p:sp>
          <p:nvSpPr>
            <p:cNvPr id="20" name="Прямоугольник 19">
              <a:extLst>
                <a:ext uri="{FF2B5EF4-FFF2-40B4-BE49-F238E27FC236}">
                  <a16:creationId xmlns:a16="http://schemas.microsoft.com/office/drawing/2014/main" id="{784C9521-EE44-CD71-7251-66DCD718804A}"/>
                </a:ext>
              </a:extLst>
            </p:cNvPr>
            <p:cNvSpPr/>
            <p:nvPr/>
          </p:nvSpPr>
          <p:spPr>
            <a:xfrm>
              <a:off x="1488281" y="2381250"/>
              <a:ext cx="557481" cy="8739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100"/>
            </a:p>
          </p:txBody>
        </p:sp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82AFA986-65F5-0CBC-AEB1-310AE1FF633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0328" y="2356834"/>
              <a:ext cx="1055417" cy="918997"/>
            </a:xfrm>
            <a:prstGeom prst="rect">
              <a:avLst/>
            </a:prstGeom>
          </p:spPr>
        </p:pic>
        <p:sp>
          <p:nvSpPr>
            <p:cNvPr id="22" name="Прямоугольник 21">
              <a:extLst>
                <a:ext uri="{FF2B5EF4-FFF2-40B4-BE49-F238E27FC236}">
                  <a16:creationId xmlns:a16="http://schemas.microsoft.com/office/drawing/2014/main" id="{2308E9D7-D36E-07FC-EFEB-F15B01D79651}"/>
                </a:ext>
              </a:extLst>
            </p:cNvPr>
            <p:cNvSpPr/>
            <p:nvPr/>
          </p:nvSpPr>
          <p:spPr>
            <a:xfrm>
              <a:off x="1590525" y="3007080"/>
              <a:ext cx="439212" cy="159036"/>
            </a:xfrm>
            <a:prstGeom prst="rect">
              <a:avLst/>
            </a:prstGeom>
            <a:solidFill>
              <a:srgbClr val="7A7A7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10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B7F7191-F7B9-5128-2F0B-795AED800D7B}"/>
                </a:ext>
              </a:extLst>
            </p:cNvPr>
            <p:cNvSpPr txBox="1"/>
            <p:nvPr/>
          </p:nvSpPr>
          <p:spPr>
            <a:xfrm>
              <a:off x="1361159" y="2923244"/>
              <a:ext cx="893755" cy="3026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>
                  <a:solidFill>
                    <a:schemeClr val="bg1"/>
                  </a:solidFill>
                  <a:latin typeface="Bahnschrift SemiBold" panose="020B0502040204020203" pitchFamily="34" charset="0"/>
                </a:rPr>
                <a:t>Input</a:t>
              </a:r>
              <a:endParaRPr lang="ru-RU" sz="700" dirty="0">
                <a:solidFill>
                  <a:schemeClr val="bg1"/>
                </a:solidFill>
                <a:latin typeface="Bahnschrift SemiBold" panose="020B0502040204020203" pitchFamily="34" charset="0"/>
              </a:endParaRPr>
            </a:p>
          </p:txBody>
        </p:sp>
      </p:grpSp>
      <p:sp>
        <p:nvSpPr>
          <p:cNvPr id="25" name="Скругленный прямоугольник 47">
            <a:extLst>
              <a:ext uri="{FF2B5EF4-FFF2-40B4-BE49-F238E27FC236}">
                <a16:creationId xmlns:a16="http://schemas.microsoft.com/office/drawing/2014/main" id="{D312588F-4894-4462-DD4D-800C06F1F129}"/>
              </a:ext>
            </a:extLst>
          </p:cNvPr>
          <p:cNvSpPr/>
          <p:nvPr/>
        </p:nvSpPr>
        <p:spPr>
          <a:xfrm>
            <a:off x="4203817" y="2275852"/>
            <a:ext cx="3136635" cy="1063438"/>
          </a:xfrm>
          <a:prstGeom prst="roundRect">
            <a:avLst>
              <a:gd name="adj" fmla="val 2295"/>
            </a:avLst>
          </a:prstGeom>
          <a:noFill/>
          <a:ln>
            <a:solidFill>
              <a:schemeClr val="tx1"/>
            </a:solidFill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ru-RU" sz="1400" dirty="0">
                <a:latin typeface="Segoe UI" panose="020B0502040204020203" pitchFamily="34" charset="0"/>
                <a:cs typeface="Segoe UI" panose="020B0502040204020203" pitchFamily="34" charset="0"/>
              </a:rPr>
              <a:t>Запуск задач</a:t>
            </a:r>
            <a:endParaRPr lang="en-US" sz="1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2E860FD0-0315-CAA2-6B3A-FFB208344CDF}"/>
              </a:ext>
            </a:extLst>
          </p:cNvPr>
          <p:cNvGrpSpPr/>
          <p:nvPr/>
        </p:nvGrpSpPr>
        <p:grpSpPr>
          <a:xfrm>
            <a:off x="4169260" y="2590944"/>
            <a:ext cx="703400" cy="654220"/>
            <a:chOff x="1280328" y="2356833"/>
            <a:chExt cx="1055417" cy="918997"/>
          </a:xfrm>
        </p:grpSpPr>
        <p:sp>
          <p:nvSpPr>
            <p:cNvPr id="27" name="Прямоугольник 26">
              <a:extLst>
                <a:ext uri="{FF2B5EF4-FFF2-40B4-BE49-F238E27FC236}">
                  <a16:creationId xmlns:a16="http://schemas.microsoft.com/office/drawing/2014/main" id="{F147770D-5127-7D91-B999-A787333C8E6F}"/>
                </a:ext>
              </a:extLst>
            </p:cNvPr>
            <p:cNvSpPr/>
            <p:nvPr/>
          </p:nvSpPr>
          <p:spPr>
            <a:xfrm>
              <a:off x="1586981" y="2459832"/>
              <a:ext cx="557481" cy="7953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100"/>
            </a:p>
          </p:txBody>
        </p:sp>
        <p:sp>
          <p:nvSpPr>
            <p:cNvPr id="28" name="Прямоугольник 27">
              <a:extLst>
                <a:ext uri="{FF2B5EF4-FFF2-40B4-BE49-F238E27FC236}">
                  <a16:creationId xmlns:a16="http://schemas.microsoft.com/office/drawing/2014/main" id="{96194709-9E17-EB8E-A96F-C070B07D2A50}"/>
                </a:ext>
              </a:extLst>
            </p:cNvPr>
            <p:cNvSpPr/>
            <p:nvPr/>
          </p:nvSpPr>
          <p:spPr>
            <a:xfrm>
              <a:off x="1488281" y="2381250"/>
              <a:ext cx="557481" cy="8739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100"/>
            </a:p>
          </p:txBody>
        </p:sp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E3C91195-A3B0-CB24-1076-1A399B10749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rgbClr val="FF93F2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0328" y="2356833"/>
              <a:ext cx="1055417" cy="918997"/>
            </a:xfrm>
            <a:prstGeom prst="rect">
              <a:avLst/>
            </a:prstGeom>
          </p:spPr>
        </p:pic>
        <p:sp>
          <p:nvSpPr>
            <p:cNvPr id="30" name="Прямоугольник 29">
              <a:extLst>
                <a:ext uri="{FF2B5EF4-FFF2-40B4-BE49-F238E27FC236}">
                  <a16:creationId xmlns:a16="http://schemas.microsoft.com/office/drawing/2014/main" id="{9FFF53B6-6292-3DE7-C8F1-B155317592F1}"/>
                </a:ext>
              </a:extLst>
            </p:cNvPr>
            <p:cNvSpPr/>
            <p:nvPr/>
          </p:nvSpPr>
          <p:spPr>
            <a:xfrm>
              <a:off x="1590525" y="3007080"/>
              <a:ext cx="439212" cy="159036"/>
            </a:xfrm>
            <a:prstGeom prst="rect">
              <a:avLst/>
            </a:prstGeom>
            <a:solidFill>
              <a:srgbClr val="9A5E9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100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3DEB6C2C-7998-FF24-94B2-4C2A792A109D}"/>
                </a:ext>
              </a:extLst>
            </p:cNvPr>
            <p:cNvSpPr txBox="1"/>
            <p:nvPr/>
          </p:nvSpPr>
          <p:spPr>
            <a:xfrm>
              <a:off x="1361159" y="2923243"/>
              <a:ext cx="893755" cy="3026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>
                  <a:solidFill>
                    <a:schemeClr val="bg1"/>
                  </a:solidFill>
                  <a:latin typeface="Bahnschrift SemiBold" panose="020B0502040204020203" pitchFamily="34" charset="0"/>
                </a:rPr>
                <a:t>Job.sh</a:t>
              </a:r>
              <a:endParaRPr lang="ru-RU" sz="700" dirty="0">
                <a:solidFill>
                  <a:schemeClr val="bg1"/>
                </a:solidFill>
                <a:latin typeface="Bahnschrift SemiBold" panose="020B0502040204020203" pitchFamily="34" charset="0"/>
              </a:endParaRPr>
            </a:p>
          </p:txBody>
        </p:sp>
      </p:grpSp>
      <p:grpSp>
        <p:nvGrpSpPr>
          <p:cNvPr id="128" name="Группа 127">
            <a:extLst>
              <a:ext uri="{FF2B5EF4-FFF2-40B4-BE49-F238E27FC236}">
                <a16:creationId xmlns:a16="http://schemas.microsoft.com/office/drawing/2014/main" id="{B230E1F5-C459-9ACD-2605-71A940D6FB0A}"/>
              </a:ext>
            </a:extLst>
          </p:cNvPr>
          <p:cNvGrpSpPr/>
          <p:nvPr/>
        </p:nvGrpSpPr>
        <p:grpSpPr>
          <a:xfrm>
            <a:off x="3360025" y="960999"/>
            <a:ext cx="703400" cy="654220"/>
            <a:chOff x="1280328" y="2356834"/>
            <a:chExt cx="1055417" cy="918997"/>
          </a:xfrm>
        </p:grpSpPr>
        <p:sp>
          <p:nvSpPr>
            <p:cNvPr id="129" name="Прямоугольник 128">
              <a:extLst>
                <a:ext uri="{FF2B5EF4-FFF2-40B4-BE49-F238E27FC236}">
                  <a16:creationId xmlns:a16="http://schemas.microsoft.com/office/drawing/2014/main" id="{CB313E4E-E61D-E85F-67E3-75F44BAF75F5}"/>
                </a:ext>
              </a:extLst>
            </p:cNvPr>
            <p:cNvSpPr/>
            <p:nvPr/>
          </p:nvSpPr>
          <p:spPr>
            <a:xfrm>
              <a:off x="1586981" y="2459832"/>
              <a:ext cx="557481" cy="7953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100"/>
            </a:p>
          </p:txBody>
        </p:sp>
        <p:sp>
          <p:nvSpPr>
            <p:cNvPr id="130" name="Прямоугольник 129">
              <a:extLst>
                <a:ext uri="{FF2B5EF4-FFF2-40B4-BE49-F238E27FC236}">
                  <a16:creationId xmlns:a16="http://schemas.microsoft.com/office/drawing/2014/main" id="{C2E21E36-AB91-FA0E-948D-B4E0682916A8}"/>
                </a:ext>
              </a:extLst>
            </p:cNvPr>
            <p:cNvSpPr/>
            <p:nvPr/>
          </p:nvSpPr>
          <p:spPr>
            <a:xfrm>
              <a:off x="1488281" y="2381250"/>
              <a:ext cx="557481" cy="8739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100"/>
            </a:p>
          </p:txBody>
        </p:sp>
        <p:pic>
          <p:nvPicPr>
            <p:cNvPr id="131" name="Рисунок 130">
              <a:extLst>
                <a:ext uri="{FF2B5EF4-FFF2-40B4-BE49-F238E27FC236}">
                  <a16:creationId xmlns:a16="http://schemas.microsoft.com/office/drawing/2014/main" id="{048C068B-D096-CD14-EBC5-542DB28AB39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0328" y="2356834"/>
              <a:ext cx="1055417" cy="918997"/>
            </a:xfrm>
            <a:prstGeom prst="rect">
              <a:avLst/>
            </a:prstGeom>
          </p:spPr>
        </p:pic>
        <p:sp>
          <p:nvSpPr>
            <p:cNvPr id="132" name="Прямоугольник 131">
              <a:extLst>
                <a:ext uri="{FF2B5EF4-FFF2-40B4-BE49-F238E27FC236}">
                  <a16:creationId xmlns:a16="http://schemas.microsoft.com/office/drawing/2014/main" id="{ED214458-8392-927C-2A2C-BEF4E833D5FB}"/>
                </a:ext>
              </a:extLst>
            </p:cNvPr>
            <p:cNvSpPr/>
            <p:nvPr/>
          </p:nvSpPr>
          <p:spPr>
            <a:xfrm>
              <a:off x="1590525" y="3007080"/>
              <a:ext cx="439212" cy="159036"/>
            </a:xfrm>
            <a:prstGeom prst="rect">
              <a:avLst/>
            </a:prstGeom>
            <a:solidFill>
              <a:srgbClr val="7A7A7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100"/>
            </a:p>
          </p:txBody>
        </p:sp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8B7EB8CD-9D71-6065-5FDB-BC7D342A6E1B}"/>
                </a:ext>
              </a:extLst>
            </p:cNvPr>
            <p:cNvSpPr txBox="1"/>
            <p:nvPr/>
          </p:nvSpPr>
          <p:spPr>
            <a:xfrm>
              <a:off x="1361159" y="2923244"/>
              <a:ext cx="893755" cy="3026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>
                  <a:solidFill>
                    <a:schemeClr val="bg1"/>
                  </a:solidFill>
                  <a:latin typeface="Bahnschrift SemiBold" panose="020B0502040204020203" pitchFamily="34" charset="0"/>
                </a:rPr>
                <a:t>Input</a:t>
              </a:r>
              <a:endParaRPr lang="ru-RU" sz="700" dirty="0">
                <a:solidFill>
                  <a:schemeClr val="bg1"/>
                </a:solidFill>
                <a:latin typeface="Bahnschrift SemiBold" panose="020B0502040204020203" pitchFamily="34" charset="0"/>
              </a:endParaRPr>
            </a:p>
          </p:txBody>
        </p:sp>
      </p:grpSp>
      <p:grpSp>
        <p:nvGrpSpPr>
          <p:cNvPr id="134" name="Группа 133">
            <a:extLst>
              <a:ext uri="{FF2B5EF4-FFF2-40B4-BE49-F238E27FC236}">
                <a16:creationId xmlns:a16="http://schemas.microsoft.com/office/drawing/2014/main" id="{4355CEBF-728C-ED55-0176-5C966E873911}"/>
              </a:ext>
            </a:extLst>
          </p:cNvPr>
          <p:cNvGrpSpPr/>
          <p:nvPr/>
        </p:nvGrpSpPr>
        <p:grpSpPr>
          <a:xfrm>
            <a:off x="1750575" y="1599771"/>
            <a:ext cx="1722207" cy="431953"/>
            <a:chOff x="1653697" y="2605704"/>
            <a:chExt cx="1722207" cy="431953"/>
          </a:xfrm>
        </p:grpSpPr>
        <p:cxnSp>
          <p:nvCxnSpPr>
            <p:cNvPr id="135" name="Прямая со стрелкой 134">
              <a:extLst>
                <a:ext uri="{FF2B5EF4-FFF2-40B4-BE49-F238E27FC236}">
                  <a16:creationId xmlns:a16="http://schemas.microsoft.com/office/drawing/2014/main" id="{86981EBD-78F4-0487-A753-D92ABB2B0A5F}"/>
                </a:ext>
              </a:extLst>
            </p:cNvPr>
            <p:cNvCxnSpPr>
              <a:cxnSpLocks/>
            </p:cNvCxnSpPr>
            <p:nvPr/>
          </p:nvCxnSpPr>
          <p:spPr>
            <a:xfrm>
              <a:off x="1748653" y="3037657"/>
              <a:ext cx="1587767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2A025860-B210-132E-F8FD-A5922A21C64D}"/>
                </a:ext>
              </a:extLst>
            </p:cNvPr>
            <p:cNvSpPr txBox="1"/>
            <p:nvPr/>
          </p:nvSpPr>
          <p:spPr>
            <a:xfrm>
              <a:off x="1653697" y="2605704"/>
              <a:ext cx="1722207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100" dirty="0">
                  <a:latin typeface="Segoe UI" panose="020B0502040204020203" pitchFamily="34" charset="0"/>
                  <a:cs typeface="Segoe UI" panose="020B0502040204020203" pitchFamily="34" charset="0"/>
                </a:rPr>
                <a:t>2. Сформировать файл конфигурации </a:t>
              </a:r>
            </a:p>
          </p:txBody>
        </p:sp>
      </p:grpSp>
      <p:sp>
        <p:nvSpPr>
          <p:cNvPr id="137" name="Прямоугольник 136">
            <a:extLst>
              <a:ext uri="{FF2B5EF4-FFF2-40B4-BE49-F238E27FC236}">
                <a16:creationId xmlns:a16="http://schemas.microsoft.com/office/drawing/2014/main" id="{06E0A195-935F-9BA8-7FA3-E319FBD7CD28}"/>
              </a:ext>
            </a:extLst>
          </p:cNvPr>
          <p:cNvSpPr/>
          <p:nvPr/>
        </p:nvSpPr>
        <p:spPr>
          <a:xfrm>
            <a:off x="6074447" y="2596552"/>
            <a:ext cx="1185300" cy="654220"/>
          </a:xfrm>
          <a:prstGeom prst="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</a:rPr>
              <a:t>Программа запуска задач</a:t>
            </a:r>
            <a:endParaRPr lang="ru-RU" sz="1600" dirty="0">
              <a:solidFill>
                <a:schemeClr val="tx1"/>
              </a:solidFill>
            </a:endParaRPr>
          </a:p>
        </p:txBody>
      </p:sp>
      <p:grpSp>
        <p:nvGrpSpPr>
          <p:cNvPr id="138" name="Группа 137">
            <a:extLst>
              <a:ext uri="{FF2B5EF4-FFF2-40B4-BE49-F238E27FC236}">
                <a16:creationId xmlns:a16="http://schemas.microsoft.com/office/drawing/2014/main" id="{B214C403-583C-E7E7-8BF4-8A15551274FB}"/>
              </a:ext>
            </a:extLst>
          </p:cNvPr>
          <p:cNvGrpSpPr/>
          <p:nvPr/>
        </p:nvGrpSpPr>
        <p:grpSpPr>
          <a:xfrm>
            <a:off x="5535679" y="985251"/>
            <a:ext cx="1105428" cy="858735"/>
            <a:chOff x="3119434" y="2653821"/>
            <a:chExt cx="1105428" cy="858735"/>
          </a:xfrm>
        </p:grpSpPr>
        <p:sp>
          <p:nvSpPr>
            <p:cNvPr id="139" name="Скругленный прямоугольник 47">
              <a:extLst>
                <a:ext uri="{FF2B5EF4-FFF2-40B4-BE49-F238E27FC236}">
                  <a16:creationId xmlns:a16="http://schemas.microsoft.com/office/drawing/2014/main" id="{6E4ADD68-F9D6-EAFD-955C-7D0C227FE3EE}"/>
                </a:ext>
              </a:extLst>
            </p:cNvPr>
            <p:cNvSpPr/>
            <p:nvPr/>
          </p:nvSpPr>
          <p:spPr>
            <a:xfrm>
              <a:off x="3181707" y="2760910"/>
              <a:ext cx="846854" cy="751646"/>
            </a:xfrm>
            <a:prstGeom prst="roundRect">
              <a:avLst>
                <a:gd name="adj" fmla="val 2295"/>
              </a:avLst>
            </a:prstGeom>
            <a:solidFill>
              <a:schemeClr val="bg1"/>
            </a:solidFill>
            <a:ln>
              <a:solidFill>
                <a:schemeClr val="tx1"/>
              </a:solidFill>
              <a:prstDash val="soli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algn="ctr"/>
              <a:endParaRPr lang="en-US" sz="1400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grpSp>
          <p:nvGrpSpPr>
            <p:cNvPr id="140" name="Группа 139">
              <a:extLst>
                <a:ext uri="{FF2B5EF4-FFF2-40B4-BE49-F238E27FC236}">
                  <a16:creationId xmlns:a16="http://schemas.microsoft.com/office/drawing/2014/main" id="{C673C42F-556C-9892-7B2C-698B0C3B589B}"/>
                </a:ext>
              </a:extLst>
            </p:cNvPr>
            <p:cNvGrpSpPr/>
            <p:nvPr/>
          </p:nvGrpSpPr>
          <p:grpSpPr>
            <a:xfrm>
              <a:off x="3533114" y="2653821"/>
              <a:ext cx="691748" cy="643383"/>
              <a:chOff x="1280328" y="2356836"/>
              <a:chExt cx="1055417" cy="918998"/>
            </a:xfrm>
          </p:grpSpPr>
          <p:sp>
            <p:nvSpPr>
              <p:cNvPr id="148" name="Прямоугольник 147">
                <a:extLst>
                  <a:ext uri="{FF2B5EF4-FFF2-40B4-BE49-F238E27FC236}">
                    <a16:creationId xmlns:a16="http://schemas.microsoft.com/office/drawing/2014/main" id="{E59F934D-906F-2BF9-3F8C-F98692F04C39}"/>
                  </a:ext>
                </a:extLst>
              </p:cNvPr>
              <p:cNvSpPr/>
              <p:nvPr/>
            </p:nvSpPr>
            <p:spPr>
              <a:xfrm>
                <a:off x="1586981" y="2459832"/>
                <a:ext cx="557481" cy="79533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100"/>
              </a:p>
            </p:txBody>
          </p:sp>
          <p:sp>
            <p:nvSpPr>
              <p:cNvPr id="149" name="Прямоугольник 148">
                <a:extLst>
                  <a:ext uri="{FF2B5EF4-FFF2-40B4-BE49-F238E27FC236}">
                    <a16:creationId xmlns:a16="http://schemas.microsoft.com/office/drawing/2014/main" id="{C6F56120-E342-25F2-054F-772FB3DD2132}"/>
                  </a:ext>
                </a:extLst>
              </p:cNvPr>
              <p:cNvSpPr/>
              <p:nvPr/>
            </p:nvSpPr>
            <p:spPr>
              <a:xfrm>
                <a:off x="1488281" y="2381250"/>
                <a:ext cx="557481" cy="8739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100"/>
              </a:p>
            </p:txBody>
          </p:sp>
          <p:pic>
            <p:nvPicPr>
              <p:cNvPr id="150" name="Рисунок 149">
                <a:extLst>
                  <a:ext uri="{FF2B5EF4-FFF2-40B4-BE49-F238E27FC236}">
                    <a16:creationId xmlns:a16="http://schemas.microsoft.com/office/drawing/2014/main" id="{C8CD4F9F-4F6E-5BEB-2210-DAE40C8544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0328" y="2356836"/>
                <a:ext cx="1055417" cy="918998"/>
              </a:xfrm>
              <a:prstGeom prst="rect">
                <a:avLst/>
              </a:prstGeom>
            </p:spPr>
          </p:pic>
          <p:sp>
            <p:nvSpPr>
              <p:cNvPr id="151" name="Прямоугольник 150">
                <a:extLst>
                  <a:ext uri="{FF2B5EF4-FFF2-40B4-BE49-F238E27FC236}">
                    <a16:creationId xmlns:a16="http://schemas.microsoft.com/office/drawing/2014/main" id="{B8EE73BA-5A7C-F1BB-6C59-24582DB1F4F7}"/>
                  </a:ext>
                </a:extLst>
              </p:cNvPr>
              <p:cNvSpPr/>
              <p:nvPr/>
            </p:nvSpPr>
            <p:spPr>
              <a:xfrm>
                <a:off x="1586981" y="3007080"/>
                <a:ext cx="439212" cy="159035"/>
              </a:xfrm>
              <a:prstGeom prst="rect">
                <a:avLst/>
              </a:prstGeom>
              <a:solidFill>
                <a:srgbClr val="57A4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100"/>
              </a:p>
            </p:txBody>
          </p:sp>
          <p:sp>
            <p:nvSpPr>
              <p:cNvPr id="152" name="TextBox 151">
                <a:extLst>
                  <a:ext uri="{FF2B5EF4-FFF2-40B4-BE49-F238E27FC236}">
                    <a16:creationId xmlns:a16="http://schemas.microsoft.com/office/drawing/2014/main" id="{574D4FD4-1B74-A3F7-D3A3-3AA66503EAC0}"/>
                  </a:ext>
                </a:extLst>
              </p:cNvPr>
              <p:cNvSpPr txBox="1"/>
              <p:nvPr/>
            </p:nvSpPr>
            <p:spPr>
              <a:xfrm>
                <a:off x="1401501" y="2939111"/>
                <a:ext cx="819607" cy="3077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00" dirty="0">
                    <a:solidFill>
                      <a:srgbClr val="004FAC"/>
                    </a:solidFill>
                    <a:latin typeface="Bahnschrift SemiBold" panose="020B0502040204020203" pitchFamily="34" charset="0"/>
                  </a:rPr>
                  <a:t>JOB N</a:t>
                </a:r>
                <a:endParaRPr lang="ru-RU" sz="800" dirty="0">
                  <a:solidFill>
                    <a:srgbClr val="004FAC"/>
                  </a:solidFill>
                  <a:latin typeface="Bahnschrift SemiBold" panose="020B0502040204020203" pitchFamily="34" charset="0"/>
                </a:endParaRPr>
              </a:p>
            </p:txBody>
          </p:sp>
        </p:grpSp>
        <p:grpSp>
          <p:nvGrpSpPr>
            <p:cNvPr id="141" name="Группа 140">
              <a:extLst>
                <a:ext uri="{FF2B5EF4-FFF2-40B4-BE49-F238E27FC236}">
                  <a16:creationId xmlns:a16="http://schemas.microsoft.com/office/drawing/2014/main" id="{C00A8A15-BD65-69AD-D6D1-1866958476E3}"/>
                </a:ext>
              </a:extLst>
            </p:cNvPr>
            <p:cNvGrpSpPr/>
            <p:nvPr/>
          </p:nvGrpSpPr>
          <p:grpSpPr>
            <a:xfrm>
              <a:off x="3164607" y="2803232"/>
              <a:ext cx="447927" cy="416609"/>
              <a:chOff x="1280328" y="2356833"/>
              <a:chExt cx="1055417" cy="918997"/>
            </a:xfrm>
          </p:grpSpPr>
          <p:sp>
            <p:nvSpPr>
              <p:cNvPr id="143" name="Прямоугольник 142">
                <a:extLst>
                  <a:ext uri="{FF2B5EF4-FFF2-40B4-BE49-F238E27FC236}">
                    <a16:creationId xmlns:a16="http://schemas.microsoft.com/office/drawing/2014/main" id="{3921C1E0-4E38-395A-9350-2F4C424B167D}"/>
                  </a:ext>
                </a:extLst>
              </p:cNvPr>
              <p:cNvSpPr/>
              <p:nvPr/>
            </p:nvSpPr>
            <p:spPr>
              <a:xfrm>
                <a:off x="1586981" y="2459832"/>
                <a:ext cx="557481" cy="79533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100"/>
              </a:p>
            </p:txBody>
          </p:sp>
          <p:sp>
            <p:nvSpPr>
              <p:cNvPr id="144" name="Прямоугольник 143">
                <a:extLst>
                  <a:ext uri="{FF2B5EF4-FFF2-40B4-BE49-F238E27FC236}">
                    <a16:creationId xmlns:a16="http://schemas.microsoft.com/office/drawing/2014/main" id="{E96F2C75-2E81-CAD3-12A6-41CFFC7A881F}"/>
                  </a:ext>
                </a:extLst>
              </p:cNvPr>
              <p:cNvSpPr/>
              <p:nvPr/>
            </p:nvSpPr>
            <p:spPr>
              <a:xfrm>
                <a:off x="1488281" y="2381250"/>
                <a:ext cx="557481" cy="8739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100"/>
              </a:p>
            </p:txBody>
          </p:sp>
          <p:pic>
            <p:nvPicPr>
              <p:cNvPr id="145" name="Рисунок 144">
                <a:extLst>
                  <a:ext uri="{FF2B5EF4-FFF2-40B4-BE49-F238E27FC236}">
                    <a16:creationId xmlns:a16="http://schemas.microsoft.com/office/drawing/2014/main" id="{40A0AFE8-3897-AD6B-21CA-2B0EE8418D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duotone>
                  <a:prstClr val="black"/>
                  <a:srgbClr val="FF93F2">
                    <a:tint val="45000"/>
                    <a:satMod val="40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0328" y="2356833"/>
                <a:ext cx="1055417" cy="918997"/>
              </a:xfrm>
              <a:prstGeom prst="rect">
                <a:avLst/>
              </a:prstGeom>
            </p:spPr>
          </p:pic>
          <p:sp>
            <p:nvSpPr>
              <p:cNvPr id="146" name="Прямоугольник 145">
                <a:extLst>
                  <a:ext uri="{FF2B5EF4-FFF2-40B4-BE49-F238E27FC236}">
                    <a16:creationId xmlns:a16="http://schemas.microsoft.com/office/drawing/2014/main" id="{55563819-C89E-1B7C-9FC2-1D3F17562710}"/>
                  </a:ext>
                </a:extLst>
              </p:cNvPr>
              <p:cNvSpPr/>
              <p:nvPr/>
            </p:nvSpPr>
            <p:spPr>
              <a:xfrm>
                <a:off x="1590525" y="3007080"/>
                <a:ext cx="439212" cy="159036"/>
              </a:xfrm>
              <a:prstGeom prst="rect">
                <a:avLst/>
              </a:prstGeom>
              <a:solidFill>
                <a:srgbClr val="9A5E9A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100"/>
              </a:p>
            </p:txBody>
          </p:sp>
          <p:sp>
            <p:nvSpPr>
              <p:cNvPr id="147" name="TextBox 146">
                <a:extLst>
                  <a:ext uri="{FF2B5EF4-FFF2-40B4-BE49-F238E27FC236}">
                    <a16:creationId xmlns:a16="http://schemas.microsoft.com/office/drawing/2014/main" id="{BF4846A1-BED1-2A45-C11E-4D010063FF7C}"/>
                  </a:ext>
                </a:extLst>
              </p:cNvPr>
              <p:cNvSpPr txBox="1"/>
              <p:nvPr/>
            </p:nvSpPr>
            <p:spPr>
              <a:xfrm>
                <a:off x="1353248" y="2887189"/>
                <a:ext cx="893754" cy="3734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00" dirty="0">
                    <a:solidFill>
                      <a:schemeClr val="bg1"/>
                    </a:solidFill>
                    <a:latin typeface="Bahnschrift SemiBold" panose="020B0502040204020203" pitchFamily="34" charset="0"/>
                  </a:rPr>
                  <a:t>Job.sh</a:t>
                </a:r>
                <a:endParaRPr lang="ru-RU" sz="600" dirty="0">
                  <a:solidFill>
                    <a:schemeClr val="bg1"/>
                  </a:solidFill>
                  <a:latin typeface="Bahnschrift SemiBold" panose="020B0502040204020203" pitchFamily="34" charset="0"/>
                </a:endParaRPr>
              </a:p>
            </p:txBody>
          </p:sp>
        </p:grpSp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5FF2F61A-7F34-9CC8-88A5-8460145E4F7E}"/>
                </a:ext>
              </a:extLst>
            </p:cNvPr>
            <p:cNvSpPr txBox="1"/>
            <p:nvPr/>
          </p:nvSpPr>
          <p:spPr>
            <a:xfrm>
              <a:off x="3119434" y="3247229"/>
              <a:ext cx="98400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/>
                <a:t>inputN</a:t>
              </a:r>
              <a:endParaRPr lang="ru-RU" sz="1100" dirty="0"/>
            </a:p>
          </p:txBody>
        </p:sp>
      </p:grpSp>
      <p:grpSp>
        <p:nvGrpSpPr>
          <p:cNvPr id="154" name="Группа 153">
            <a:extLst>
              <a:ext uri="{FF2B5EF4-FFF2-40B4-BE49-F238E27FC236}">
                <a16:creationId xmlns:a16="http://schemas.microsoft.com/office/drawing/2014/main" id="{F59974B8-D02C-BF55-D93C-4A5C931A034B}"/>
              </a:ext>
            </a:extLst>
          </p:cNvPr>
          <p:cNvGrpSpPr/>
          <p:nvPr/>
        </p:nvGrpSpPr>
        <p:grpSpPr>
          <a:xfrm>
            <a:off x="4847162" y="948517"/>
            <a:ext cx="1105428" cy="858735"/>
            <a:chOff x="3119434" y="2653821"/>
            <a:chExt cx="1105428" cy="858735"/>
          </a:xfrm>
        </p:grpSpPr>
        <p:sp>
          <p:nvSpPr>
            <p:cNvPr id="155" name="Скругленный прямоугольник 47">
              <a:extLst>
                <a:ext uri="{FF2B5EF4-FFF2-40B4-BE49-F238E27FC236}">
                  <a16:creationId xmlns:a16="http://schemas.microsoft.com/office/drawing/2014/main" id="{8C63E044-F24F-C109-7C17-1BC01D84B591}"/>
                </a:ext>
              </a:extLst>
            </p:cNvPr>
            <p:cNvSpPr/>
            <p:nvPr/>
          </p:nvSpPr>
          <p:spPr>
            <a:xfrm>
              <a:off x="3181707" y="2760910"/>
              <a:ext cx="846854" cy="751646"/>
            </a:xfrm>
            <a:prstGeom prst="roundRect">
              <a:avLst>
                <a:gd name="adj" fmla="val 2295"/>
              </a:avLst>
            </a:prstGeom>
            <a:solidFill>
              <a:schemeClr val="bg1"/>
            </a:solidFill>
            <a:ln>
              <a:solidFill>
                <a:schemeClr val="tx1"/>
              </a:solidFill>
              <a:prstDash val="soli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algn="ctr"/>
              <a:endParaRPr lang="en-US" sz="1400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grpSp>
          <p:nvGrpSpPr>
            <p:cNvPr id="156" name="Группа 155">
              <a:extLst>
                <a:ext uri="{FF2B5EF4-FFF2-40B4-BE49-F238E27FC236}">
                  <a16:creationId xmlns:a16="http://schemas.microsoft.com/office/drawing/2014/main" id="{60979719-F44E-DC99-DA0F-60C74150ED0D}"/>
                </a:ext>
              </a:extLst>
            </p:cNvPr>
            <p:cNvGrpSpPr/>
            <p:nvPr/>
          </p:nvGrpSpPr>
          <p:grpSpPr>
            <a:xfrm>
              <a:off x="3533114" y="2653821"/>
              <a:ext cx="691748" cy="643383"/>
              <a:chOff x="1280328" y="2356836"/>
              <a:chExt cx="1055417" cy="918998"/>
            </a:xfrm>
          </p:grpSpPr>
          <p:sp>
            <p:nvSpPr>
              <p:cNvPr id="164" name="Прямоугольник 163">
                <a:extLst>
                  <a:ext uri="{FF2B5EF4-FFF2-40B4-BE49-F238E27FC236}">
                    <a16:creationId xmlns:a16="http://schemas.microsoft.com/office/drawing/2014/main" id="{7A17A10F-CE07-FA15-A207-C390685630F8}"/>
                  </a:ext>
                </a:extLst>
              </p:cNvPr>
              <p:cNvSpPr/>
              <p:nvPr/>
            </p:nvSpPr>
            <p:spPr>
              <a:xfrm>
                <a:off x="1586981" y="2459832"/>
                <a:ext cx="557481" cy="79533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100"/>
              </a:p>
            </p:txBody>
          </p:sp>
          <p:sp>
            <p:nvSpPr>
              <p:cNvPr id="165" name="Прямоугольник 164">
                <a:extLst>
                  <a:ext uri="{FF2B5EF4-FFF2-40B4-BE49-F238E27FC236}">
                    <a16:creationId xmlns:a16="http://schemas.microsoft.com/office/drawing/2014/main" id="{5C3DC969-4DC0-56EB-66FC-D5DE0980118B}"/>
                  </a:ext>
                </a:extLst>
              </p:cNvPr>
              <p:cNvSpPr/>
              <p:nvPr/>
            </p:nvSpPr>
            <p:spPr>
              <a:xfrm>
                <a:off x="1488281" y="2381250"/>
                <a:ext cx="557481" cy="8739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100"/>
              </a:p>
            </p:txBody>
          </p:sp>
          <p:pic>
            <p:nvPicPr>
              <p:cNvPr id="166" name="Рисунок 165">
                <a:extLst>
                  <a:ext uri="{FF2B5EF4-FFF2-40B4-BE49-F238E27FC236}">
                    <a16:creationId xmlns:a16="http://schemas.microsoft.com/office/drawing/2014/main" id="{4953DF75-FAE4-ADEB-BA11-08C88C602F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0328" y="2356836"/>
                <a:ext cx="1055417" cy="918998"/>
              </a:xfrm>
              <a:prstGeom prst="rect">
                <a:avLst/>
              </a:prstGeom>
            </p:spPr>
          </p:pic>
          <p:sp>
            <p:nvSpPr>
              <p:cNvPr id="167" name="Прямоугольник 166">
                <a:extLst>
                  <a:ext uri="{FF2B5EF4-FFF2-40B4-BE49-F238E27FC236}">
                    <a16:creationId xmlns:a16="http://schemas.microsoft.com/office/drawing/2014/main" id="{FBA20885-960F-B9F9-C933-D1113BE29B82}"/>
                  </a:ext>
                </a:extLst>
              </p:cNvPr>
              <p:cNvSpPr/>
              <p:nvPr/>
            </p:nvSpPr>
            <p:spPr>
              <a:xfrm>
                <a:off x="1586981" y="3007080"/>
                <a:ext cx="439212" cy="159035"/>
              </a:xfrm>
              <a:prstGeom prst="rect">
                <a:avLst/>
              </a:prstGeom>
              <a:solidFill>
                <a:srgbClr val="57A4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100"/>
              </a:p>
            </p:txBody>
          </p:sp>
          <p:sp>
            <p:nvSpPr>
              <p:cNvPr id="168" name="TextBox 167">
                <a:extLst>
                  <a:ext uri="{FF2B5EF4-FFF2-40B4-BE49-F238E27FC236}">
                    <a16:creationId xmlns:a16="http://schemas.microsoft.com/office/drawing/2014/main" id="{8E6F4D73-88E9-DB8E-6A0A-C4A3DC1D86BB}"/>
                  </a:ext>
                </a:extLst>
              </p:cNvPr>
              <p:cNvSpPr txBox="1"/>
              <p:nvPr/>
            </p:nvSpPr>
            <p:spPr>
              <a:xfrm>
                <a:off x="1432566" y="2939111"/>
                <a:ext cx="757477" cy="3077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00" dirty="0">
                    <a:solidFill>
                      <a:srgbClr val="004FAC"/>
                    </a:solidFill>
                    <a:latin typeface="Bahnschrift SemiBold" panose="020B0502040204020203" pitchFamily="34" charset="0"/>
                  </a:rPr>
                  <a:t>JOB 2</a:t>
                </a:r>
                <a:endParaRPr lang="ru-RU" sz="800" dirty="0">
                  <a:solidFill>
                    <a:srgbClr val="004FAC"/>
                  </a:solidFill>
                  <a:latin typeface="Bahnschrift SemiBold" panose="020B0502040204020203" pitchFamily="34" charset="0"/>
                </a:endParaRPr>
              </a:p>
            </p:txBody>
          </p:sp>
        </p:grpSp>
        <p:grpSp>
          <p:nvGrpSpPr>
            <p:cNvPr id="157" name="Группа 156">
              <a:extLst>
                <a:ext uri="{FF2B5EF4-FFF2-40B4-BE49-F238E27FC236}">
                  <a16:creationId xmlns:a16="http://schemas.microsoft.com/office/drawing/2014/main" id="{E19A662E-0A91-1C9B-AB82-E13C5B5067AD}"/>
                </a:ext>
              </a:extLst>
            </p:cNvPr>
            <p:cNvGrpSpPr/>
            <p:nvPr/>
          </p:nvGrpSpPr>
          <p:grpSpPr>
            <a:xfrm>
              <a:off x="3164607" y="2803232"/>
              <a:ext cx="447927" cy="416609"/>
              <a:chOff x="1280328" y="2356833"/>
              <a:chExt cx="1055417" cy="918997"/>
            </a:xfrm>
          </p:grpSpPr>
          <p:sp>
            <p:nvSpPr>
              <p:cNvPr id="159" name="Прямоугольник 158">
                <a:extLst>
                  <a:ext uri="{FF2B5EF4-FFF2-40B4-BE49-F238E27FC236}">
                    <a16:creationId xmlns:a16="http://schemas.microsoft.com/office/drawing/2014/main" id="{E569B477-B8C5-7D45-FE6A-E07ECF43A0F6}"/>
                  </a:ext>
                </a:extLst>
              </p:cNvPr>
              <p:cNvSpPr/>
              <p:nvPr/>
            </p:nvSpPr>
            <p:spPr>
              <a:xfrm>
                <a:off x="1586981" y="2459832"/>
                <a:ext cx="557481" cy="79533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100"/>
              </a:p>
            </p:txBody>
          </p:sp>
          <p:sp>
            <p:nvSpPr>
              <p:cNvPr id="160" name="Прямоугольник 159">
                <a:extLst>
                  <a:ext uri="{FF2B5EF4-FFF2-40B4-BE49-F238E27FC236}">
                    <a16:creationId xmlns:a16="http://schemas.microsoft.com/office/drawing/2014/main" id="{D23FD870-1B87-92E8-C1C6-9F4860683E8A}"/>
                  </a:ext>
                </a:extLst>
              </p:cNvPr>
              <p:cNvSpPr/>
              <p:nvPr/>
            </p:nvSpPr>
            <p:spPr>
              <a:xfrm>
                <a:off x="1488281" y="2381250"/>
                <a:ext cx="557481" cy="8739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100"/>
              </a:p>
            </p:txBody>
          </p:sp>
          <p:pic>
            <p:nvPicPr>
              <p:cNvPr id="161" name="Рисунок 160">
                <a:extLst>
                  <a:ext uri="{FF2B5EF4-FFF2-40B4-BE49-F238E27FC236}">
                    <a16:creationId xmlns:a16="http://schemas.microsoft.com/office/drawing/2014/main" id="{276BFAC5-A91D-32C2-1B82-71A2AA9D0B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duotone>
                  <a:prstClr val="black"/>
                  <a:srgbClr val="FF93F2">
                    <a:tint val="45000"/>
                    <a:satMod val="40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0328" y="2356833"/>
                <a:ext cx="1055417" cy="918997"/>
              </a:xfrm>
              <a:prstGeom prst="rect">
                <a:avLst/>
              </a:prstGeom>
            </p:spPr>
          </p:pic>
          <p:sp>
            <p:nvSpPr>
              <p:cNvPr id="162" name="Прямоугольник 161">
                <a:extLst>
                  <a:ext uri="{FF2B5EF4-FFF2-40B4-BE49-F238E27FC236}">
                    <a16:creationId xmlns:a16="http://schemas.microsoft.com/office/drawing/2014/main" id="{4B95C704-5DB5-0E7A-3D25-3E91E2A60282}"/>
                  </a:ext>
                </a:extLst>
              </p:cNvPr>
              <p:cNvSpPr/>
              <p:nvPr/>
            </p:nvSpPr>
            <p:spPr>
              <a:xfrm>
                <a:off x="1590525" y="3007080"/>
                <a:ext cx="439212" cy="159036"/>
              </a:xfrm>
              <a:prstGeom prst="rect">
                <a:avLst/>
              </a:prstGeom>
              <a:solidFill>
                <a:srgbClr val="9A5E9A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100"/>
              </a:p>
            </p:txBody>
          </p:sp>
          <p:sp>
            <p:nvSpPr>
              <p:cNvPr id="163" name="TextBox 162">
                <a:extLst>
                  <a:ext uri="{FF2B5EF4-FFF2-40B4-BE49-F238E27FC236}">
                    <a16:creationId xmlns:a16="http://schemas.microsoft.com/office/drawing/2014/main" id="{32BC0EF1-7A9C-CE8A-D693-03F66B61C4B6}"/>
                  </a:ext>
                </a:extLst>
              </p:cNvPr>
              <p:cNvSpPr txBox="1"/>
              <p:nvPr/>
            </p:nvSpPr>
            <p:spPr>
              <a:xfrm>
                <a:off x="1353248" y="2887189"/>
                <a:ext cx="893754" cy="3734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00" dirty="0">
                    <a:solidFill>
                      <a:schemeClr val="bg1"/>
                    </a:solidFill>
                    <a:latin typeface="Bahnschrift SemiBold" panose="020B0502040204020203" pitchFamily="34" charset="0"/>
                  </a:rPr>
                  <a:t>Job.sh</a:t>
                </a:r>
                <a:endParaRPr lang="ru-RU" sz="600" dirty="0">
                  <a:solidFill>
                    <a:schemeClr val="bg1"/>
                  </a:solidFill>
                  <a:latin typeface="Bahnschrift SemiBold" panose="020B0502040204020203" pitchFamily="34" charset="0"/>
                </a:endParaRPr>
              </a:p>
            </p:txBody>
          </p:sp>
        </p:grpSp>
        <p:sp>
          <p:nvSpPr>
            <p:cNvPr id="158" name="TextBox 157">
              <a:extLst>
                <a:ext uri="{FF2B5EF4-FFF2-40B4-BE49-F238E27FC236}">
                  <a16:creationId xmlns:a16="http://schemas.microsoft.com/office/drawing/2014/main" id="{FA6EF268-3895-089F-DC0D-93D5E50EB26A}"/>
                </a:ext>
              </a:extLst>
            </p:cNvPr>
            <p:cNvSpPr txBox="1"/>
            <p:nvPr/>
          </p:nvSpPr>
          <p:spPr>
            <a:xfrm>
              <a:off x="3119434" y="3247229"/>
              <a:ext cx="98400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/>
                <a:t>input2</a:t>
              </a:r>
              <a:endParaRPr lang="ru-RU" sz="1100" dirty="0"/>
            </a:p>
          </p:txBody>
        </p:sp>
      </p:grpSp>
      <p:grpSp>
        <p:nvGrpSpPr>
          <p:cNvPr id="169" name="Группа 168">
            <a:extLst>
              <a:ext uri="{FF2B5EF4-FFF2-40B4-BE49-F238E27FC236}">
                <a16:creationId xmlns:a16="http://schemas.microsoft.com/office/drawing/2014/main" id="{932407FF-B413-6DC4-C143-1A7F8DF2BDC8}"/>
              </a:ext>
            </a:extLst>
          </p:cNvPr>
          <p:cNvGrpSpPr/>
          <p:nvPr/>
        </p:nvGrpSpPr>
        <p:grpSpPr>
          <a:xfrm>
            <a:off x="4158644" y="905059"/>
            <a:ext cx="1105428" cy="858735"/>
            <a:chOff x="3119434" y="2653821"/>
            <a:chExt cx="1105428" cy="858735"/>
          </a:xfrm>
        </p:grpSpPr>
        <p:sp>
          <p:nvSpPr>
            <p:cNvPr id="170" name="Скругленный прямоугольник 47">
              <a:extLst>
                <a:ext uri="{FF2B5EF4-FFF2-40B4-BE49-F238E27FC236}">
                  <a16:creationId xmlns:a16="http://schemas.microsoft.com/office/drawing/2014/main" id="{ACF1D49F-E114-D77B-0183-7ED0230C28BD}"/>
                </a:ext>
              </a:extLst>
            </p:cNvPr>
            <p:cNvSpPr/>
            <p:nvPr/>
          </p:nvSpPr>
          <p:spPr>
            <a:xfrm>
              <a:off x="3181707" y="2760910"/>
              <a:ext cx="846854" cy="751646"/>
            </a:xfrm>
            <a:prstGeom prst="roundRect">
              <a:avLst>
                <a:gd name="adj" fmla="val 2295"/>
              </a:avLst>
            </a:prstGeom>
            <a:solidFill>
              <a:schemeClr val="bg1"/>
            </a:solidFill>
            <a:ln>
              <a:solidFill>
                <a:schemeClr val="tx1"/>
              </a:solidFill>
              <a:prstDash val="soli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algn="ctr"/>
              <a:endParaRPr lang="en-US" sz="1400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grpSp>
          <p:nvGrpSpPr>
            <p:cNvPr id="171" name="Группа 170">
              <a:extLst>
                <a:ext uri="{FF2B5EF4-FFF2-40B4-BE49-F238E27FC236}">
                  <a16:creationId xmlns:a16="http://schemas.microsoft.com/office/drawing/2014/main" id="{7E33499F-F11E-79DC-6D5E-A9BDC298E3CF}"/>
                </a:ext>
              </a:extLst>
            </p:cNvPr>
            <p:cNvGrpSpPr/>
            <p:nvPr/>
          </p:nvGrpSpPr>
          <p:grpSpPr>
            <a:xfrm>
              <a:off x="3533114" y="2653821"/>
              <a:ext cx="691748" cy="643383"/>
              <a:chOff x="1280328" y="2356836"/>
              <a:chExt cx="1055417" cy="918998"/>
            </a:xfrm>
          </p:grpSpPr>
          <p:sp>
            <p:nvSpPr>
              <p:cNvPr id="179" name="Прямоугольник 178">
                <a:extLst>
                  <a:ext uri="{FF2B5EF4-FFF2-40B4-BE49-F238E27FC236}">
                    <a16:creationId xmlns:a16="http://schemas.microsoft.com/office/drawing/2014/main" id="{771C796E-5C3D-3EAE-44AC-A529399E3F2F}"/>
                  </a:ext>
                </a:extLst>
              </p:cNvPr>
              <p:cNvSpPr/>
              <p:nvPr/>
            </p:nvSpPr>
            <p:spPr>
              <a:xfrm>
                <a:off x="1586981" y="2459832"/>
                <a:ext cx="557481" cy="79533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100"/>
              </a:p>
            </p:txBody>
          </p:sp>
          <p:sp>
            <p:nvSpPr>
              <p:cNvPr id="180" name="Прямоугольник 179">
                <a:extLst>
                  <a:ext uri="{FF2B5EF4-FFF2-40B4-BE49-F238E27FC236}">
                    <a16:creationId xmlns:a16="http://schemas.microsoft.com/office/drawing/2014/main" id="{4035FBF8-E288-DE1D-EDE1-7218E49A1130}"/>
                  </a:ext>
                </a:extLst>
              </p:cNvPr>
              <p:cNvSpPr/>
              <p:nvPr/>
            </p:nvSpPr>
            <p:spPr>
              <a:xfrm>
                <a:off x="1488281" y="2381250"/>
                <a:ext cx="557481" cy="8739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100"/>
              </a:p>
            </p:txBody>
          </p:sp>
          <p:pic>
            <p:nvPicPr>
              <p:cNvPr id="181" name="Рисунок 180">
                <a:extLst>
                  <a:ext uri="{FF2B5EF4-FFF2-40B4-BE49-F238E27FC236}">
                    <a16:creationId xmlns:a16="http://schemas.microsoft.com/office/drawing/2014/main" id="{F9A95DAD-10B4-6C82-6644-66B3989C22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0328" y="2356836"/>
                <a:ext cx="1055417" cy="918998"/>
              </a:xfrm>
              <a:prstGeom prst="rect">
                <a:avLst/>
              </a:prstGeom>
            </p:spPr>
          </p:pic>
          <p:sp>
            <p:nvSpPr>
              <p:cNvPr id="182" name="Прямоугольник 181">
                <a:extLst>
                  <a:ext uri="{FF2B5EF4-FFF2-40B4-BE49-F238E27FC236}">
                    <a16:creationId xmlns:a16="http://schemas.microsoft.com/office/drawing/2014/main" id="{F8AFE7B9-0522-138F-DA13-2907538F1694}"/>
                  </a:ext>
                </a:extLst>
              </p:cNvPr>
              <p:cNvSpPr/>
              <p:nvPr/>
            </p:nvSpPr>
            <p:spPr>
              <a:xfrm>
                <a:off x="1586981" y="3007080"/>
                <a:ext cx="439212" cy="159035"/>
              </a:xfrm>
              <a:prstGeom prst="rect">
                <a:avLst/>
              </a:prstGeom>
              <a:solidFill>
                <a:srgbClr val="57A4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100"/>
              </a:p>
            </p:txBody>
          </p:sp>
          <p:sp>
            <p:nvSpPr>
              <p:cNvPr id="183" name="TextBox 182">
                <a:extLst>
                  <a:ext uri="{FF2B5EF4-FFF2-40B4-BE49-F238E27FC236}">
                    <a16:creationId xmlns:a16="http://schemas.microsoft.com/office/drawing/2014/main" id="{E954C7D1-4D1B-8017-AB57-484406D7911E}"/>
                  </a:ext>
                </a:extLst>
              </p:cNvPr>
              <p:cNvSpPr txBox="1"/>
              <p:nvPr/>
            </p:nvSpPr>
            <p:spPr>
              <a:xfrm>
                <a:off x="1459402" y="2939111"/>
                <a:ext cx="703805" cy="3077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00" dirty="0">
                    <a:solidFill>
                      <a:srgbClr val="004FAC"/>
                    </a:solidFill>
                    <a:latin typeface="Bahnschrift SemiBold" panose="020B0502040204020203" pitchFamily="34" charset="0"/>
                  </a:rPr>
                  <a:t>JOB 1</a:t>
                </a:r>
                <a:endParaRPr lang="ru-RU" sz="800" dirty="0">
                  <a:solidFill>
                    <a:srgbClr val="004FAC"/>
                  </a:solidFill>
                  <a:latin typeface="Bahnschrift SemiBold" panose="020B0502040204020203" pitchFamily="34" charset="0"/>
                </a:endParaRPr>
              </a:p>
            </p:txBody>
          </p:sp>
        </p:grpSp>
        <p:grpSp>
          <p:nvGrpSpPr>
            <p:cNvPr id="172" name="Группа 171">
              <a:extLst>
                <a:ext uri="{FF2B5EF4-FFF2-40B4-BE49-F238E27FC236}">
                  <a16:creationId xmlns:a16="http://schemas.microsoft.com/office/drawing/2014/main" id="{43C13F1F-F310-F95D-BDE4-59E2E110D6D3}"/>
                </a:ext>
              </a:extLst>
            </p:cNvPr>
            <p:cNvGrpSpPr/>
            <p:nvPr/>
          </p:nvGrpSpPr>
          <p:grpSpPr>
            <a:xfrm>
              <a:off x="3164607" y="2803232"/>
              <a:ext cx="447927" cy="416609"/>
              <a:chOff x="1280328" y="2356833"/>
              <a:chExt cx="1055417" cy="918997"/>
            </a:xfrm>
          </p:grpSpPr>
          <p:sp>
            <p:nvSpPr>
              <p:cNvPr id="174" name="Прямоугольник 173">
                <a:extLst>
                  <a:ext uri="{FF2B5EF4-FFF2-40B4-BE49-F238E27FC236}">
                    <a16:creationId xmlns:a16="http://schemas.microsoft.com/office/drawing/2014/main" id="{B2CDBF30-0340-1798-F613-7C9D8865E86C}"/>
                  </a:ext>
                </a:extLst>
              </p:cNvPr>
              <p:cNvSpPr/>
              <p:nvPr/>
            </p:nvSpPr>
            <p:spPr>
              <a:xfrm>
                <a:off x="1586981" y="2459832"/>
                <a:ext cx="557481" cy="79533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100"/>
              </a:p>
            </p:txBody>
          </p:sp>
          <p:sp>
            <p:nvSpPr>
              <p:cNvPr id="175" name="Прямоугольник 174">
                <a:extLst>
                  <a:ext uri="{FF2B5EF4-FFF2-40B4-BE49-F238E27FC236}">
                    <a16:creationId xmlns:a16="http://schemas.microsoft.com/office/drawing/2014/main" id="{C0BD1E96-1F85-4709-884E-14174FE0590F}"/>
                  </a:ext>
                </a:extLst>
              </p:cNvPr>
              <p:cNvSpPr/>
              <p:nvPr/>
            </p:nvSpPr>
            <p:spPr>
              <a:xfrm>
                <a:off x="1488281" y="2381250"/>
                <a:ext cx="557481" cy="8739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100"/>
              </a:p>
            </p:txBody>
          </p:sp>
          <p:pic>
            <p:nvPicPr>
              <p:cNvPr id="176" name="Рисунок 175">
                <a:extLst>
                  <a:ext uri="{FF2B5EF4-FFF2-40B4-BE49-F238E27FC236}">
                    <a16:creationId xmlns:a16="http://schemas.microsoft.com/office/drawing/2014/main" id="{897BD07D-C773-93EC-E3EE-CBE2378D04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duotone>
                  <a:prstClr val="black"/>
                  <a:srgbClr val="FF93F2">
                    <a:tint val="45000"/>
                    <a:satMod val="40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0328" y="2356833"/>
                <a:ext cx="1055417" cy="918997"/>
              </a:xfrm>
              <a:prstGeom prst="rect">
                <a:avLst/>
              </a:prstGeom>
            </p:spPr>
          </p:pic>
          <p:sp>
            <p:nvSpPr>
              <p:cNvPr id="177" name="Прямоугольник 176">
                <a:extLst>
                  <a:ext uri="{FF2B5EF4-FFF2-40B4-BE49-F238E27FC236}">
                    <a16:creationId xmlns:a16="http://schemas.microsoft.com/office/drawing/2014/main" id="{B46848C8-D2CA-2238-B01A-E712A48A8FD9}"/>
                  </a:ext>
                </a:extLst>
              </p:cNvPr>
              <p:cNvSpPr/>
              <p:nvPr/>
            </p:nvSpPr>
            <p:spPr>
              <a:xfrm>
                <a:off x="1590525" y="3007080"/>
                <a:ext cx="439212" cy="159036"/>
              </a:xfrm>
              <a:prstGeom prst="rect">
                <a:avLst/>
              </a:prstGeom>
              <a:solidFill>
                <a:srgbClr val="9A5E9A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100"/>
              </a:p>
            </p:txBody>
          </p:sp>
          <p:sp>
            <p:nvSpPr>
              <p:cNvPr id="178" name="TextBox 177">
                <a:extLst>
                  <a:ext uri="{FF2B5EF4-FFF2-40B4-BE49-F238E27FC236}">
                    <a16:creationId xmlns:a16="http://schemas.microsoft.com/office/drawing/2014/main" id="{9DB53655-B428-E296-1916-2156CD439624}"/>
                  </a:ext>
                </a:extLst>
              </p:cNvPr>
              <p:cNvSpPr txBox="1"/>
              <p:nvPr/>
            </p:nvSpPr>
            <p:spPr>
              <a:xfrm>
                <a:off x="1353248" y="2887189"/>
                <a:ext cx="893754" cy="3734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00" dirty="0">
                    <a:solidFill>
                      <a:schemeClr val="bg1"/>
                    </a:solidFill>
                    <a:latin typeface="Bahnschrift SemiBold" panose="020B0502040204020203" pitchFamily="34" charset="0"/>
                  </a:rPr>
                  <a:t>Job.sh</a:t>
                </a:r>
                <a:endParaRPr lang="ru-RU" sz="600" dirty="0">
                  <a:solidFill>
                    <a:schemeClr val="bg1"/>
                  </a:solidFill>
                  <a:latin typeface="Bahnschrift SemiBold" panose="020B0502040204020203" pitchFamily="34" charset="0"/>
                </a:endParaRPr>
              </a:p>
            </p:txBody>
          </p:sp>
        </p:grpSp>
        <p:sp>
          <p:nvSpPr>
            <p:cNvPr id="173" name="TextBox 172">
              <a:extLst>
                <a:ext uri="{FF2B5EF4-FFF2-40B4-BE49-F238E27FC236}">
                  <a16:creationId xmlns:a16="http://schemas.microsoft.com/office/drawing/2014/main" id="{58CAC64A-503A-2031-1930-5F3A86EB2612}"/>
                </a:ext>
              </a:extLst>
            </p:cNvPr>
            <p:cNvSpPr txBox="1"/>
            <p:nvPr/>
          </p:nvSpPr>
          <p:spPr>
            <a:xfrm>
              <a:off x="3119434" y="3247229"/>
              <a:ext cx="98400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/>
                <a:t>input1</a:t>
              </a:r>
              <a:endParaRPr lang="ru-RU" sz="1100" dirty="0"/>
            </a:p>
          </p:txBody>
        </p:sp>
      </p:grpSp>
      <p:cxnSp>
        <p:nvCxnSpPr>
          <p:cNvPr id="184" name="Прямая со стрелкой 183">
            <a:extLst>
              <a:ext uri="{FF2B5EF4-FFF2-40B4-BE49-F238E27FC236}">
                <a16:creationId xmlns:a16="http://schemas.microsoft.com/office/drawing/2014/main" id="{012B3101-FAA7-DE58-D094-20D81541BD4D}"/>
              </a:ext>
            </a:extLst>
          </p:cNvPr>
          <p:cNvCxnSpPr>
            <a:cxnSpLocks/>
          </p:cNvCxnSpPr>
          <p:nvPr/>
        </p:nvCxnSpPr>
        <p:spPr>
          <a:xfrm flipV="1">
            <a:off x="4375996" y="1840269"/>
            <a:ext cx="0" cy="442555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5" name="Группа 184">
            <a:extLst>
              <a:ext uri="{FF2B5EF4-FFF2-40B4-BE49-F238E27FC236}">
                <a16:creationId xmlns:a16="http://schemas.microsoft.com/office/drawing/2014/main" id="{0236CF0B-DA94-27F3-A002-F563754C354F}"/>
              </a:ext>
            </a:extLst>
          </p:cNvPr>
          <p:cNvGrpSpPr/>
          <p:nvPr/>
        </p:nvGrpSpPr>
        <p:grpSpPr>
          <a:xfrm>
            <a:off x="4705637" y="2590944"/>
            <a:ext cx="703400" cy="654220"/>
            <a:chOff x="1280328" y="2356833"/>
            <a:chExt cx="1055417" cy="918997"/>
          </a:xfrm>
        </p:grpSpPr>
        <p:sp>
          <p:nvSpPr>
            <p:cNvPr id="186" name="Прямоугольник 185">
              <a:extLst>
                <a:ext uri="{FF2B5EF4-FFF2-40B4-BE49-F238E27FC236}">
                  <a16:creationId xmlns:a16="http://schemas.microsoft.com/office/drawing/2014/main" id="{62345B91-B3C3-7EF0-DE7D-517E17CC7A21}"/>
                </a:ext>
              </a:extLst>
            </p:cNvPr>
            <p:cNvSpPr/>
            <p:nvPr/>
          </p:nvSpPr>
          <p:spPr>
            <a:xfrm>
              <a:off x="1586981" y="2459832"/>
              <a:ext cx="557481" cy="7953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100"/>
            </a:p>
          </p:txBody>
        </p:sp>
        <p:sp>
          <p:nvSpPr>
            <p:cNvPr id="187" name="Прямоугольник 186">
              <a:extLst>
                <a:ext uri="{FF2B5EF4-FFF2-40B4-BE49-F238E27FC236}">
                  <a16:creationId xmlns:a16="http://schemas.microsoft.com/office/drawing/2014/main" id="{2ADB4380-408B-A3AC-9111-44737F9AAF93}"/>
                </a:ext>
              </a:extLst>
            </p:cNvPr>
            <p:cNvSpPr/>
            <p:nvPr/>
          </p:nvSpPr>
          <p:spPr>
            <a:xfrm>
              <a:off x="1488281" y="2381250"/>
              <a:ext cx="557481" cy="8739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100"/>
            </a:p>
          </p:txBody>
        </p:sp>
        <p:pic>
          <p:nvPicPr>
            <p:cNvPr id="188" name="Рисунок 187">
              <a:extLst>
                <a:ext uri="{FF2B5EF4-FFF2-40B4-BE49-F238E27FC236}">
                  <a16:creationId xmlns:a16="http://schemas.microsoft.com/office/drawing/2014/main" id="{CFBB080F-D6D4-12B3-5DBB-E115F1E224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rgbClr val="00EC22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0328" y="2356833"/>
              <a:ext cx="1055417" cy="918997"/>
            </a:xfrm>
            <a:prstGeom prst="rect">
              <a:avLst/>
            </a:prstGeom>
          </p:spPr>
        </p:pic>
        <p:sp>
          <p:nvSpPr>
            <p:cNvPr id="189" name="Прямоугольник 188">
              <a:extLst>
                <a:ext uri="{FF2B5EF4-FFF2-40B4-BE49-F238E27FC236}">
                  <a16:creationId xmlns:a16="http://schemas.microsoft.com/office/drawing/2014/main" id="{08D379F5-A1CE-98B2-2AF1-41FBCB54403E}"/>
                </a:ext>
              </a:extLst>
            </p:cNvPr>
            <p:cNvSpPr/>
            <p:nvPr/>
          </p:nvSpPr>
          <p:spPr>
            <a:xfrm>
              <a:off x="1590525" y="3007080"/>
              <a:ext cx="439212" cy="159036"/>
            </a:xfrm>
            <a:prstGeom prst="rect">
              <a:avLst/>
            </a:prstGeom>
            <a:solidFill>
              <a:srgbClr val="489A4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100"/>
            </a:p>
          </p:txBody>
        </p:sp>
        <p:sp>
          <p:nvSpPr>
            <p:cNvPr id="190" name="TextBox 189">
              <a:extLst>
                <a:ext uri="{FF2B5EF4-FFF2-40B4-BE49-F238E27FC236}">
                  <a16:creationId xmlns:a16="http://schemas.microsoft.com/office/drawing/2014/main" id="{07ED7201-51A6-371E-6049-46576C7C88D0}"/>
                </a:ext>
              </a:extLst>
            </p:cNvPr>
            <p:cNvSpPr txBox="1"/>
            <p:nvPr/>
          </p:nvSpPr>
          <p:spPr>
            <a:xfrm>
              <a:off x="1370325" y="2946253"/>
              <a:ext cx="893755" cy="2810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00" dirty="0">
                  <a:solidFill>
                    <a:schemeClr val="bg1"/>
                  </a:solidFill>
                  <a:latin typeface="Bahnschrift SemiBold" panose="020B0502040204020203" pitchFamily="34" charset="0"/>
                </a:rPr>
                <a:t>Config</a:t>
              </a:r>
              <a:endParaRPr lang="ru-RU" sz="700" dirty="0">
                <a:solidFill>
                  <a:schemeClr val="bg1"/>
                </a:solidFill>
                <a:latin typeface="Bahnschrift SemiBold" panose="020B0502040204020203" pitchFamily="34" charset="0"/>
              </a:endParaRPr>
            </a:p>
          </p:txBody>
        </p:sp>
      </p:grpSp>
      <p:grpSp>
        <p:nvGrpSpPr>
          <p:cNvPr id="191" name="Группа 190">
            <a:extLst>
              <a:ext uri="{FF2B5EF4-FFF2-40B4-BE49-F238E27FC236}">
                <a16:creationId xmlns:a16="http://schemas.microsoft.com/office/drawing/2014/main" id="{B5B3F149-D7B7-AFA1-C3B6-E2E9CCFE14DF}"/>
              </a:ext>
            </a:extLst>
          </p:cNvPr>
          <p:cNvGrpSpPr/>
          <p:nvPr/>
        </p:nvGrpSpPr>
        <p:grpSpPr>
          <a:xfrm>
            <a:off x="3360025" y="1656198"/>
            <a:ext cx="703400" cy="654220"/>
            <a:chOff x="1280328" y="2356833"/>
            <a:chExt cx="1055417" cy="918997"/>
          </a:xfrm>
        </p:grpSpPr>
        <p:sp>
          <p:nvSpPr>
            <p:cNvPr id="192" name="Прямоугольник 191">
              <a:extLst>
                <a:ext uri="{FF2B5EF4-FFF2-40B4-BE49-F238E27FC236}">
                  <a16:creationId xmlns:a16="http://schemas.microsoft.com/office/drawing/2014/main" id="{D05C19BC-BDFB-586E-39FF-AD55962F1C02}"/>
                </a:ext>
              </a:extLst>
            </p:cNvPr>
            <p:cNvSpPr/>
            <p:nvPr/>
          </p:nvSpPr>
          <p:spPr>
            <a:xfrm>
              <a:off x="1586981" y="2459832"/>
              <a:ext cx="557481" cy="7953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100"/>
            </a:p>
          </p:txBody>
        </p:sp>
        <p:sp>
          <p:nvSpPr>
            <p:cNvPr id="193" name="Прямоугольник 192">
              <a:extLst>
                <a:ext uri="{FF2B5EF4-FFF2-40B4-BE49-F238E27FC236}">
                  <a16:creationId xmlns:a16="http://schemas.microsoft.com/office/drawing/2014/main" id="{750EE939-6B1C-BA77-8ECA-22F647024691}"/>
                </a:ext>
              </a:extLst>
            </p:cNvPr>
            <p:cNvSpPr/>
            <p:nvPr/>
          </p:nvSpPr>
          <p:spPr>
            <a:xfrm>
              <a:off x="1488281" y="2381250"/>
              <a:ext cx="557481" cy="8739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100"/>
            </a:p>
          </p:txBody>
        </p:sp>
        <p:pic>
          <p:nvPicPr>
            <p:cNvPr id="194" name="Рисунок 193">
              <a:extLst>
                <a:ext uri="{FF2B5EF4-FFF2-40B4-BE49-F238E27FC236}">
                  <a16:creationId xmlns:a16="http://schemas.microsoft.com/office/drawing/2014/main" id="{5321FB29-FBB7-6BA0-BCAB-A8E7075FEA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rgbClr val="00EC22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0328" y="2356833"/>
              <a:ext cx="1055417" cy="918997"/>
            </a:xfrm>
            <a:prstGeom prst="rect">
              <a:avLst/>
            </a:prstGeom>
          </p:spPr>
        </p:pic>
        <p:sp>
          <p:nvSpPr>
            <p:cNvPr id="195" name="Прямоугольник 194">
              <a:extLst>
                <a:ext uri="{FF2B5EF4-FFF2-40B4-BE49-F238E27FC236}">
                  <a16:creationId xmlns:a16="http://schemas.microsoft.com/office/drawing/2014/main" id="{78ADE7FA-48EC-D801-4D39-2E022DCC5465}"/>
                </a:ext>
              </a:extLst>
            </p:cNvPr>
            <p:cNvSpPr/>
            <p:nvPr/>
          </p:nvSpPr>
          <p:spPr>
            <a:xfrm>
              <a:off x="1590525" y="3007080"/>
              <a:ext cx="439212" cy="159036"/>
            </a:xfrm>
            <a:prstGeom prst="rect">
              <a:avLst/>
            </a:prstGeom>
            <a:solidFill>
              <a:srgbClr val="489A4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100"/>
            </a:p>
          </p:txBody>
        </p:sp>
        <p:sp>
          <p:nvSpPr>
            <p:cNvPr id="196" name="TextBox 195">
              <a:extLst>
                <a:ext uri="{FF2B5EF4-FFF2-40B4-BE49-F238E27FC236}">
                  <a16:creationId xmlns:a16="http://schemas.microsoft.com/office/drawing/2014/main" id="{9B5CA735-F99E-F840-2446-3A3D55E62BAF}"/>
                </a:ext>
              </a:extLst>
            </p:cNvPr>
            <p:cNvSpPr txBox="1"/>
            <p:nvPr/>
          </p:nvSpPr>
          <p:spPr>
            <a:xfrm>
              <a:off x="1370325" y="2946253"/>
              <a:ext cx="893755" cy="2810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00" dirty="0">
                  <a:solidFill>
                    <a:schemeClr val="bg1"/>
                  </a:solidFill>
                  <a:latin typeface="Bahnschrift SemiBold" panose="020B0502040204020203" pitchFamily="34" charset="0"/>
                </a:rPr>
                <a:t>Config</a:t>
              </a:r>
              <a:endParaRPr lang="ru-RU" sz="700" dirty="0">
                <a:solidFill>
                  <a:schemeClr val="bg1"/>
                </a:solidFill>
                <a:latin typeface="Bahnschrift SemiBold" panose="020B0502040204020203" pitchFamily="34" charset="0"/>
              </a:endParaRPr>
            </a:p>
          </p:txBody>
        </p:sp>
      </p:grpSp>
      <p:grpSp>
        <p:nvGrpSpPr>
          <p:cNvPr id="197" name="Группа 196">
            <a:extLst>
              <a:ext uri="{FF2B5EF4-FFF2-40B4-BE49-F238E27FC236}">
                <a16:creationId xmlns:a16="http://schemas.microsoft.com/office/drawing/2014/main" id="{551A3591-C09A-B974-8211-6DB4F2D06EC6}"/>
              </a:ext>
            </a:extLst>
          </p:cNvPr>
          <p:cNvGrpSpPr/>
          <p:nvPr/>
        </p:nvGrpSpPr>
        <p:grpSpPr>
          <a:xfrm>
            <a:off x="1760058" y="2133354"/>
            <a:ext cx="1722207" cy="431953"/>
            <a:chOff x="1663180" y="3233417"/>
            <a:chExt cx="1722207" cy="431953"/>
          </a:xfrm>
        </p:grpSpPr>
        <p:cxnSp>
          <p:nvCxnSpPr>
            <p:cNvPr id="198" name="Прямая со стрелкой 197">
              <a:extLst>
                <a:ext uri="{FF2B5EF4-FFF2-40B4-BE49-F238E27FC236}">
                  <a16:creationId xmlns:a16="http://schemas.microsoft.com/office/drawing/2014/main" id="{EC2CE7C9-F980-2847-A147-EF458E65FC36}"/>
                </a:ext>
              </a:extLst>
            </p:cNvPr>
            <p:cNvCxnSpPr>
              <a:cxnSpLocks/>
            </p:cNvCxnSpPr>
            <p:nvPr/>
          </p:nvCxnSpPr>
          <p:spPr>
            <a:xfrm>
              <a:off x="1750575" y="3665370"/>
              <a:ext cx="1595328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9" name="TextBox 198">
              <a:extLst>
                <a:ext uri="{FF2B5EF4-FFF2-40B4-BE49-F238E27FC236}">
                  <a16:creationId xmlns:a16="http://schemas.microsoft.com/office/drawing/2014/main" id="{D4A82782-3153-BD7C-526C-2FA98614E8DA}"/>
                </a:ext>
              </a:extLst>
            </p:cNvPr>
            <p:cNvSpPr txBox="1"/>
            <p:nvPr/>
          </p:nvSpPr>
          <p:spPr>
            <a:xfrm>
              <a:off x="1663180" y="3233417"/>
              <a:ext cx="1722207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100" dirty="0">
                  <a:latin typeface="Segoe UI" panose="020B0502040204020203" pitchFamily="34" charset="0"/>
                  <a:cs typeface="Segoe UI" panose="020B0502040204020203" pitchFamily="34" charset="0"/>
                </a:rPr>
                <a:t>3. </a:t>
              </a:r>
              <a:r>
                <a:rPr lang="ru-RU" sz="1100" b="1" dirty="0">
                  <a:latin typeface="Segoe UI" panose="020B0502040204020203" pitchFamily="34" charset="0"/>
                  <a:cs typeface="Segoe UI" panose="020B0502040204020203" pitchFamily="34" charset="0"/>
                </a:rPr>
                <a:t>Прикрепить</a:t>
              </a:r>
              <a:r>
                <a:rPr lang="ru-RU" sz="1100" dirty="0">
                  <a:latin typeface="Segoe UI" panose="020B0502040204020203" pitchFamily="34" charset="0"/>
                  <a:cs typeface="Segoe UI" panose="020B0502040204020203" pitchFamily="34" charset="0"/>
                </a:rPr>
                <a:t> исполняемый файл</a:t>
              </a:r>
            </a:p>
          </p:txBody>
        </p:sp>
      </p:grpSp>
      <p:grpSp>
        <p:nvGrpSpPr>
          <p:cNvPr id="200" name="Группа 199">
            <a:extLst>
              <a:ext uri="{FF2B5EF4-FFF2-40B4-BE49-F238E27FC236}">
                <a16:creationId xmlns:a16="http://schemas.microsoft.com/office/drawing/2014/main" id="{D24083F3-6149-F4D7-9E53-A717E1328D90}"/>
              </a:ext>
            </a:extLst>
          </p:cNvPr>
          <p:cNvGrpSpPr/>
          <p:nvPr/>
        </p:nvGrpSpPr>
        <p:grpSpPr>
          <a:xfrm>
            <a:off x="3360733" y="2364384"/>
            <a:ext cx="703400" cy="654220"/>
            <a:chOff x="1280328" y="2356833"/>
            <a:chExt cx="1055417" cy="918997"/>
          </a:xfrm>
        </p:grpSpPr>
        <p:sp>
          <p:nvSpPr>
            <p:cNvPr id="201" name="Прямоугольник 200">
              <a:extLst>
                <a:ext uri="{FF2B5EF4-FFF2-40B4-BE49-F238E27FC236}">
                  <a16:creationId xmlns:a16="http://schemas.microsoft.com/office/drawing/2014/main" id="{4412C6B1-A471-FDC7-6B2A-010B976EB124}"/>
                </a:ext>
              </a:extLst>
            </p:cNvPr>
            <p:cNvSpPr/>
            <p:nvPr/>
          </p:nvSpPr>
          <p:spPr>
            <a:xfrm>
              <a:off x="1586981" y="2459832"/>
              <a:ext cx="557481" cy="7953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100"/>
            </a:p>
          </p:txBody>
        </p:sp>
        <p:sp>
          <p:nvSpPr>
            <p:cNvPr id="202" name="Прямоугольник 201">
              <a:extLst>
                <a:ext uri="{FF2B5EF4-FFF2-40B4-BE49-F238E27FC236}">
                  <a16:creationId xmlns:a16="http://schemas.microsoft.com/office/drawing/2014/main" id="{731F7EAA-3A55-53E2-919D-957E9F74ABB2}"/>
                </a:ext>
              </a:extLst>
            </p:cNvPr>
            <p:cNvSpPr/>
            <p:nvPr/>
          </p:nvSpPr>
          <p:spPr>
            <a:xfrm>
              <a:off x="1488281" y="2381250"/>
              <a:ext cx="557481" cy="8739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100"/>
            </a:p>
          </p:txBody>
        </p:sp>
        <p:pic>
          <p:nvPicPr>
            <p:cNvPr id="203" name="Рисунок 202">
              <a:extLst>
                <a:ext uri="{FF2B5EF4-FFF2-40B4-BE49-F238E27FC236}">
                  <a16:creationId xmlns:a16="http://schemas.microsoft.com/office/drawing/2014/main" id="{0F861E0B-F6AC-9078-FD29-0A3A35B407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rgbClr val="FF93F2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0328" y="2356833"/>
              <a:ext cx="1055417" cy="918997"/>
            </a:xfrm>
            <a:prstGeom prst="rect">
              <a:avLst/>
            </a:prstGeom>
          </p:spPr>
        </p:pic>
        <p:sp>
          <p:nvSpPr>
            <p:cNvPr id="204" name="Прямоугольник 203">
              <a:extLst>
                <a:ext uri="{FF2B5EF4-FFF2-40B4-BE49-F238E27FC236}">
                  <a16:creationId xmlns:a16="http://schemas.microsoft.com/office/drawing/2014/main" id="{84C32C31-0891-C73A-2966-155602B7176E}"/>
                </a:ext>
              </a:extLst>
            </p:cNvPr>
            <p:cNvSpPr/>
            <p:nvPr/>
          </p:nvSpPr>
          <p:spPr>
            <a:xfrm>
              <a:off x="1590525" y="3007080"/>
              <a:ext cx="439212" cy="159036"/>
            </a:xfrm>
            <a:prstGeom prst="rect">
              <a:avLst/>
            </a:prstGeom>
            <a:solidFill>
              <a:srgbClr val="9A5E9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100"/>
            </a:p>
          </p:txBody>
        </p:sp>
        <p:sp>
          <p:nvSpPr>
            <p:cNvPr id="205" name="TextBox 204">
              <a:extLst>
                <a:ext uri="{FF2B5EF4-FFF2-40B4-BE49-F238E27FC236}">
                  <a16:creationId xmlns:a16="http://schemas.microsoft.com/office/drawing/2014/main" id="{229C1E6F-438A-EF7B-F0E0-BB95C6692D75}"/>
                </a:ext>
              </a:extLst>
            </p:cNvPr>
            <p:cNvSpPr txBox="1"/>
            <p:nvPr/>
          </p:nvSpPr>
          <p:spPr>
            <a:xfrm>
              <a:off x="1361159" y="2923243"/>
              <a:ext cx="893755" cy="3026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>
                  <a:solidFill>
                    <a:schemeClr val="bg1"/>
                  </a:solidFill>
                  <a:latin typeface="Bahnschrift SemiBold" panose="020B0502040204020203" pitchFamily="34" charset="0"/>
                </a:rPr>
                <a:t>Job.sh</a:t>
              </a:r>
              <a:endParaRPr lang="ru-RU" sz="700" dirty="0">
                <a:solidFill>
                  <a:schemeClr val="bg1"/>
                </a:solidFill>
                <a:latin typeface="Bahnschrift SemiBold" panose="020B0502040204020203" pitchFamily="34" charset="0"/>
              </a:endParaRPr>
            </a:p>
          </p:txBody>
        </p:sp>
      </p:grpSp>
      <p:grpSp>
        <p:nvGrpSpPr>
          <p:cNvPr id="206" name="Группа 205">
            <a:extLst>
              <a:ext uri="{FF2B5EF4-FFF2-40B4-BE49-F238E27FC236}">
                <a16:creationId xmlns:a16="http://schemas.microsoft.com/office/drawing/2014/main" id="{59E362B6-FAF5-25B5-8D50-E98B2B6F6FC6}"/>
              </a:ext>
            </a:extLst>
          </p:cNvPr>
          <p:cNvGrpSpPr/>
          <p:nvPr/>
        </p:nvGrpSpPr>
        <p:grpSpPr>
          <a:xfrm>
            <a:off x="1758136" y="2736817"/>
            <a:ext cx="2445681" cy="431953"/>
            <a:chOff x="1661258" y="3883944"/>
            <a:chExt cx="2445681" cy="431953"/>
          </a:xfrm>
        </p:grpSpPr>
        <p:cxnSp>
          <p:nvCxnSpPr>
            <p:cNvPr id="207" name="Прямая со стрелкой 206">
              <a:extLst>
                <a:ext uri="{FF2B5EF4-FFF2-40B4-BE49-F238E27FC236}">
                  <a16:creationId xmlns:a16="http://schemas.microsoft.com/office/drawing/2014/main" id="{0218DF6B-49DE-0159-B675-BBD9D79BE261}"/>
                </a:ext>
              </a:extLst>
            </p:cNvPr>
            <p:cNvCxnSpPr>
              <a:cxnSpLocks/>
            </p:cNvCxnSpPr>
            <p:nvPr/>
          </p:nvCxnSpPr>
          <p:spPr>
            <a:xfrm>
              <a:off x="1748653" y="4315897"/>
              <a:ext cx="2358286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8" name="TextBox 207">
              <a:extLst>
                <a:ext uri="{FF2B5EF4-FFF2-40B4-BE49-F238E27FC236}">
                  <a16:creationId xmlns:a16="http://schemas.microsoft.com/office/drawing/2014/main" id="{85476EC3-A1A7-3A34-2067-18F618545D65}"/>
                </a:ext>
              </a:extLst>
            </p:cNvPr>
            <p:cNvSpPr txBox="1"/>
            <p:nvPr/>
          </p:nvSpPr>
          <p:spPr>
            <a:xfrm>
              <a:off x="1661258" y="3883944"/>
              <a:ext cx="1722207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100" dirty="0">
                  <a:latin typeface="Segoe UI" panose="020B0502040204020203" pitchFamily="34" charset="0"/>
                  <a:cs typeface="Segoe UI" panose="020B0502040204020203" pitchFamily="34" charset="0"/>
                </a:rPr>
                <a:t>4. Запустить передачу файлов</a:t>
              </a:r>
            </a:p>
          </p:txBody>
        </p:sp>
      </p:grpSp>
      <p:grpSp>
        <p:nvGrpSpPr>
          <p:cNvPr id="209" name="Группа 208">
            <a:extLst>
              <a:ext uri="{FF2B5EF4-FFF2-40B4-BE49-F238E27FC236}">
                <a16:creationId xmlns:a16="http://schemas.microsoft.com/office/drawing/2014/main" id="{2617B968-7D9E-44EA-9BFE-63A9EEBF4E50}"/>
              </a:ext>
            </a:extLst>
          </p:cNvPr>
          <p:cNvGrpSpPr/>
          <p:nvPr/>
        </p:nvGrpSpPr>
        <p:grpSpPr>
          <a:xfrm>
            <a:off x="1750575" y="945856"/>
            <a:ext cx="1722207" cy="600164"/>
            <a:chOff x="1653697" y="2465803"/>
            <a:chExt cx="1722207" cy="600164"/>
          </a:xfrm>
        </p:grpSpPr>
        <p:cxnSp>
          <p:nvCxnSpPr>
            <p:cNvPr id="210" name="Прямая со стрелкой 209">
              <a:extLst>
                <a:ext uri="{FF2B5EF4-FFF2-40B4-BE49-F238E27FC236}">
                  <a16:creationId xmlns:a16="http://schemas.microsoft.com/office/drawing/2014/main" id="{E0925E34-4F61-CB18-24CA-49609292FE40}"/>
                </a:ext>
              </a:extLst>
            </p:cNvPr>
            <p:cNvCxnSpPr>
              <a:cxnSpLocks/>
            </p:cNvCxnSpPr>
            <p:nvPr/>
          </p:nvCxnSpPr>
          <p:spPr>
            <a:xfrm>
              <a:off x="1748653" y="3037657"/>
              <a:ext cx="1587767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1" name="TextBox 210">
              <a:extLst>
                <a:ext uri="{FF2B5EF4-FFF2-40B4-BE49-F238E27FC236}">
                  <a16:creationId xmlns:a16="http://schemas.microsoft.com/office/drawing/2014/main" id="{125F266F-4EB7-9B6C-A0F2-93AA2812FE72}"/>
                </a:ext>
              </a:extLst>
            </p:cNvPr>
            <p:cNvSpPr txBox="1"/>
            <p:nvPr/>
          </p:nvSpPr>
          <p:spPr>
            <a:xfrm>
              <a:off x="1653697" y="2465803"/>
              <a:ext cx="1722207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100" dirty="0">
                  <a:latin typeface="Segoe UI" panose="020B0502040204020203" pitchFamily="34" charset="0"/>
                  <a:cs typeface="Segoe UI" panose="020B0502040204020203" pitchFamily="34" charset="0"/>
                </a:rPr>
                <a:t>1. Сформировать список файлов для </a:t>
              </a:r>
              <a:r>
                <a:rPr lang="ru-RU" sz="1100" b="1" dirty="0">
                  <a:latin typeface="Segoe UI" panose="020B0502040204020203" pitchFamily="34" charset="0"/>
                  <a:cs typeface="Segoe UI" panose="020B0502040204020203" pitchFamily="34" charset="0"/>
                </a:rPr>
                <a:t>передачи</a:t>
              </a:r>
            </a:p>
          </p:txBody>
        </p:sp>
      </p:grpSp>
      <p:cxnSp>
        <p:nvCxnSpPr>
          <p:cNvPr id="212" name="Прямая соединительная линия 211">
            <a:extLst>
              <a:ext uri="{FF2B5EF4-FFF2-40B4-BE49-F238E27FC236}">
                <a16:creationId xmlns:a16="http://schemas.microsoft.com/office/drawing/2014/main" id="{7560DEC6-4895-9CF8-B967-BB2CAE37999F}"/>
              </a:ext>
            </a:extLst>
          </p:cNvPr>
          <p:cNvCxnSpPr>
            <a:cxnSpLocks/>
          </p:cNvCxnSpPr>
          <p:nvPr/>
        </p:nvCxnSpPr>
        <p:spPr>
          <a:xfrm>
            <a:off x="4009554" y="927461"/>
            <a:ext cx="0" cy="2323311"/>
          </a:xfrm>
          <a:prstGeom prst="line">
            <a:avLst/>
          </a:prstGeom>
          <a:ln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3" name="TextBox 212">
            <a:extLst>
              <a:ext uri="{FF2B5EF4-FFF2-40B4-BE49-F238E27FC236}">
                <a16:creationId xmlns:a16="http://schemas.microsoft.com/office/drawing/2014/main" id="{CF245259-C884-7473-9E76-703E1175E10A}"/>
              </a:ext>
            </a:extLst>
          </p:cNvPr>
          <p:cNvSpPr txBox="1"/>
          <p:nvPr/>
        </p:nvSpPr>
        <p:spPr>
          <a:xfrm>
            <a:off x="4455962" y="1851937"/>
            <a:ext cx="241458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>
                <a:latin typeface="Segoe UI" panose="020B0502040204020203" pitchFamily="34" charset="0"/>
                <a:cs typeface="Segoe UI" panose="020B0502040204020203" pitchFamily="34" charset="0"/>
              </a:rPr>
              <a:t>5. Формирование задач и отправка их в очередь</a:t>
            </a:r>
          </a:p>
        </p:txBody>
      </p:sp>
      <p:sp>
        <p:nvSpPr>
          <p:cNvPr id="214" name="TextBox 213">
            <a:extLst>
              <a:ext uri="{FF2B5EF4-FFF2-40B4-BE49-F238E27FC236}">
                <a16:creationId xmlns:a16="http://schemas.microsoft.com/office/drawing/2014/main" id="{C39BB5C1-E04B-92B7-715E-992C7898BC7A}"/>
              </a:ext>
            </a:extLst>
          </p:cNvPr>
          <p:cNvSpPr txBox="1"/>
          <p:nvPr/>
        </p:nvSpPr>
        <p:spPr>
          <a:xfrm>
            <a:off x="608287" y="2636798"/>
            <a:ext cx="11134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>
                <a:latin typeface="Segoe UI" panose="020B0502040204020203" pitchFamily="34" charset="0"/>
                <a:cs typeface="Segoe UI" panose="020B0502040204020203" pitchFamily="34" charset="0"/>
              </a:rPr>
              <a:t>Пользователь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99A7559-86D1-31EA-DAF2-3C24B7773067}"/>
              </a:ext>
            </a:extLst>
          </p:cNvPr>
          <p:cNvSpPr txBox="1">
            <a:spLocks/>
          </p:cNvSpPr>
          <p:nvPr/>
        </p:nvSpPr>
        <p:spPr>
          <a:xfrm>
            <a:off x="766133" y="5312038"/>
            <a:ext cx="7362613" cy="121650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>
              <a:spcBef>
                <a:spcPts val="600"/>
              </a:spcBef>
              <a:buClr>
                <a:schemeClr val="tx1"/>
              </a:buClr>
              <a:buSzPct val="100000"/>
            </a:pPr>
            <a:r>
              <a:rPr lang="ru-RU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Программный инструмент массовой передачи данных основан на инструменте для запуска больших пакетов задач. Основное отличие в их использовании заключается в том, что для передачи данных пользователю не требуется менять или редактировать исполняемые файлы. Требуется лишь файл конфигурации и список файлов для передачи.</a:t>
            </a:r>
          </a:p>
        </p:txBody>
      </p:sp>
    </p:spTree>
    <p:extLst>
      <p:ext uri="{BB962C8B-B14F-4D97-AF65-F5344CB8AC3E}">
        <p14:creationId xmlns:p14="http://schemas.microsoft.com/office/powerpoint/2010/main" val="11508733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919BA3-C5CB-F26D-FE88-7CCFDE9CF9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5CA262D-3E2F-6F5B-E72E-F3F7A9EDB9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153" name="Title 3">
            <a:extLst>
              <a:ext uri="{FF2B5EF4-FFF2-40B4-BE49-F238E27FC236}">
                <a16:creationId xmlns:a16="http://schemas.microsoft.com/office/drawing/2014/main" id="{B29104C0-6CA3-102A-ECE9-59FD50CD2A13}"/>
              </a:ext>
            </a:extLst>
          </p:cNvPr>
          <p:cNvSpPr txBox="1">
            <a:spLocks/>
          </p:cNvSpPr>
          <p:nvPr/>
        </p:nvSpPr>
        <p:spPr>
          <a:xfrm>
            <a:off x="2058" y="42336"/>
            <a:ext cx="9141942" cy="1004598"/>
          </a:xfrm>
          <a:prstGeom prst="rect">
            <a:avLst/>
          </a:prstGeom>
        </p:spPr>
        <p:txBody>
          <a:bodyPr vert="horz" lIns="45720" rIns="45720" anchor="ctr">
            <a:normAutofit fontScale="925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dirty="0">
                <a:latin typeface="Segoe UI Light" panose="020B0502040204020203" pitchFamily="34" charset="0"/>
                <a:cs typeface="Segoe UI Light" panose="020B0502040204020203" pitchFamily="34" charset="0"/>
              </a:rPr>
              <a:t>Обработка экспериментальных данных</a:t>
            </a:r>
            <a:r>
              <a:rPr lang="en-US" sz="4000" dirty="0">
                <a:latin typeface="Segoe UI Light" panose="020B0502040204020203" pitchFamily="34" charset="0"/>
                <a:cs typeface="Segoe UI Light" panose="020B0502040204020203" pitchFamily="34" charset="0"/>
              </a:rPr>
              <a:t> BM@N</a:t>
            </a:r>
            <a:r>
              <a:rPr lang="ru-RU" sz="40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endParaRPr lang="en-US" sz="40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1" name="Title 2">
            <a:extLst>
              <a:ext uri="{FF2B5EF4-FFF2-40B4-BE49-F238E27FC236}">
                <a16:creationId xmlns:a16="http://schemas.microsoft.com/office/drawing/2014/main" id="{E09099A2-1366-ACB7-1F2A-ABAB921FC56E}"/>
              </a:ext>
            </a:extLst>
          </p:cNvPr>
          <p:cNvSpPr txBox="1">
            <a:spLocks/>
          </p:cNvSpPr>
          <p:nvPr/>
        </p:nvSpPr>
        <p:spPr>
          <a:xfrm>
            <a:off x="2219296" y="3479537"/>
            <a:ext cx="6679961" cy="484837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6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Сохранение данных</a:t>
            </a:r>
            <a:r>
              <a:rPr lang="en-US" sz="16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-&gt; </a:t>
            </a:r>
            <a:r>
              <a:rPr lang="ru-RU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Тест</a:t>
            </a:r>
            <a:r>
              <a:rPr lang="en-US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/ </a:t>
            </a:r>
            <a:r>
              <a:rPr lang="ru-RU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Профилирование</a:t>
            </a:r>
            <a:r>
              <a:rPr lang="en-US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-&gt; </a:t>
            </a:r>
            <a:r>
              <a:rPr lang="ru-RU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Сеанс обработки</a:t>
            </a:r>
            <a:r>
              <a:rPr lang="en-US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-&gt; </a:t>
            </a:r>
            <a:r>
              <a:rPr lang="ru-RU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Анализ выполнения</a:t>
            </a:r>
            <a:endParaRPr lang="en-US" sz="1600" b="1" dirty="0">
              <a:solidFill>
                <a:srgbClr val="00B050"/>
              </a:solidFill>
              <a:latin typeface="PT Mono" panose="02060509020205020204" pitchFamily="49" charset="77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961" name="Группа 960">
            <a:extLst>
              <a:ext uri="{FF2B5EF4-FFF2-40B4-BE49-F238E27FC236}">
                <a16:creationId xmlns:a16="http://schemas.microsoft.com/office/drawing/2014/main" id="{C91A222B-BDB1-A5E3-C137-C95B50BC8FD8}"/>
              </a:ext>
            </a:extLst>
          </p:cNvPr>
          <p:cNvGrpSpPr/>
          <p:nvPr/>
        </p:nvGrpSpPr>
        <p:grpSpPr>
          <a:xfrm>
            <a:off x="155359" y="987854"/>
            <a:ext cx="1873464" cy="3186213"/>
            <a:chOff x="419709" y="1181100"/>
            <a:chExt cx="1873464" cy="3186213"/>
          </a:xfrm>
        </p:grpSpPr>
        <p:sp>
          <p:nvSpPr>
            <p:cNvPr id="962" name="Скругленный прямоугольник 81">
              <a:extLst>
                <a:ext uri="{FF2B5EF4-FFF2-40B4-BE49-F238E27FC236}">
                  <a16:creationId xmlns:a16="http://schemas.microsoft.com/office/drawing/2014/main" id="{20EDB623-7439-819B-ECCC-209675C37971}"/>
                </a:ext>
              </a:extLst>
            </p:cNvPr>
            <p:cNvSpPr/>
            <p:nvPr/>
          </p:nvSpPr>
          <p:spPr>
            <a:xfrm>
              <a:off x="419709" y="1181100"/>
              <a:ext cx="1873464" cy="3186213"/>
            </a:xfrm>
            <a:prstGeom prst="roundRect">
              <a:avLst>
                <a:gd name="adj" fmla="val 8410"/>
              </a:avLst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800" dirty="0">
                <a:latin typeface="Segoe UI Light" panose="020B0502040204020203" pitchFamily="34" charset="0"/>
              </a:endParaRPr>
            </a:p>
          </p:txBody>
        </p:sp>
        <p:sp>
          <p:nvSpPr>
            <p:cNvPr id="963" name="Rectangle 78">
              <a:extLst>
                <a:ext uri="{FF2B5EF4-FFF2-40B4-BE49-F238E27FC236}">
                  <a16:creationId xmlns:a16="http://schemas.microsoft.com/office/drawing/2014/main" id="{56CBC996-7D1A-1659-B137-E6E71977445D}"/>
                </a:ext>
              </a:extLst>
            </p:cNvPr>
            <p:cNvSpPr/>
            <p:nvPr/>
          </p:nvSpPr>
          <p:spPr>
            <a:xfrm>
              <a:off x="419710" y="3043874"/>
              <a:ext cx="1873463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Bef>
                  <a:spcPts val="600"/>
                </a:spcBef>
              </a:pPr>
              <a:r>
                <a:rPr lang="ru-RU" sz="1400" dirty="0">
                  <a:solidFill>
                    <a:srgbClr val="002060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Монте-Карло</a:t>
              </a:r>
            </a:p>
            <a:p>
              <a:pPr algn="ctr">
                <a:spcBef>
                  <a:spcPts val="600"/>
                </a:spcBef>
              </a:pPr>
              <a:r>
                <a:rPr lang="en-US" sz="1400" dirty="0">
                  <a:solidFill>
                    <a:srgbClr val="002060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ru-RU" sz="1400" dirty="0">
                  <a:solidFill>
                    <a:srgbClr val="002060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Отбор событий для анализа</a:t>
              </a:r>
            </a:p>
            <a:p>
              <a:pPr algn="ctr">
                <a:spcBef>
                  <a:spcPts val="600"/>
                </a:spcBef>
              </a:pPr>
              <a:r>
                <a:rPr lang="ru-RU" sz="1400" dirty="0">
                  <a:solidFill>
                    <a:srgbClr val="002060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Обработка данных с детектора</a:t>
              </a:r>
              <a:r>
                <a:rPr lang="en-US" sz="1400" dirty="0">
                  <a:solidFill>
                    <a:srgbClr val="002060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 </a:t>
              </a:r>
            </a:p>
          </p:txBody>
        </p:sp>
        <p:pic>
          <p:nvPicPr>
            <p:cNvPr id="964" name="Рисунок 963">
              <a:extLst>
                <a:ext uri="{FF2B5EF4-FFF2-40B4-BE49-F238E27FC236}">
                  <a16:creationId xmlns:a16="http://schemas.microsoft.com/office/drawing/2014/main" id="{4A4CDCB4-D077-645D-6C5C-6D7AA6F1DE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26618"/>
            <a:stretch/>
          </p:blipFill>
          <p:spPr>
            <a:xfrm>
              <a:off x="628990" y="1232813"/>
              <a:ext cx="1518331" cy="976017"/>
            </a:xfrm>
            <a:prstGeom prst="rect">
              <a:avLst/>
            </a:prstGeom>
          </p:spPr>
        </p:pic>
        <p:pic>
          <p:nvPicPr>
            <p:cNvPr id="965" name="Рисунок 964">
              <a:extLst>
                <a:ext uri="{FF2B5EF4-FFF2-40B4-BE49-F238E27FC236}">
                  <a16:creationId xmlns:a16="http://schemas.microsoft.com/office/drawing/2014/main" id="{0DB224EA-701D-C3BA-AB95-DB2B96AA4FF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7723" y="2148445"/>
              <a:ext cx="1329960" cy="902013"/>
            </a:xfrm>
            <a:prstGeom prst="rect">
              <a:avLst/>
            </a:prstGeom>
          </p:spPr>
        </p:pic>
      </p:grpSp>
      <p:sp>
        <p:nvSpPr>
          <p:cNvPr id="966" name="Прямоугольник: скругленные углы 965">
            <a:extLst>
              <a:ext uri="{FF2B5EF4-FFF2-40B4-BE49-F238E27FC236}">
                <a16:creationId xmlns:a16="http://schemas.microsoft.com/office/drawing/2014/main" id="{4C29A708-A8DB-9E7A-1E72-FFD2A5D89E53}"/>
              </a:ext>
            </a:extLst>
          </p:cNvPr>
          <p:cNvSpPr/>
          <p:nvPr/>
        </p:nvSpPr>
        <p:spPr>
          <a:xfrm>
            <a:off x="3485424" y="1618694"/>
            <a:ext cx="1426378" cy="366236"/>
          </a:xfrm>
          <a:prstGeom prst="round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/>
              <a:t>RawToDigi</a:t>
            </a:r>
            <a:endParaRPr lang="ru-RU" sz="1200" dirty="0"/>
          </a:p>
        </p:txBody>
      </p:sp>
      <p:sp>
        <p:nvSpPr>
          <p:cNvPr id="967" name="Прямоугольник: скругленные углы 966">
            <a:extLst>
              <a:ext uri="{FF2B5EF4-FFF2-40B4-BE49-F238E27FC236}">
                <a16:creationId xmlns:a16="http://schemas.microsoft.com/office/drawing/2014/main" id="{BA226C55-6FA6-BD8E-B64C-8D6D35A4602F}"/>
              </a:ext>
            </a:extLst>
          </p:cNvPr>
          <p:cNvSpPr/>
          <p:nvPr/>
        </p:nvSpPr>
        <p:spPr>
          <a:xfrm>
            <a:off x="6157832" y="1618694"/>
            <a:ext cx="1426378" cy="366236"/>
          </a:xfrm>
          <a:prstGeom prst="round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/>
              <a:t>DigiToDst</a:t>
            </a:r>
            <a:endParaRPr lang="ru-RU" sz="1200" dirty="0"/>
          </a:p>
        </p:txBody>
      </p:sp>
      <p:pic>
        <p:nvPicPr>
          <p:cNvPr id="968" name="Рисунок 967">
            <a:extLst>
              <a:ext uri="{FF2B5EF4-FFF2-40B4-BE49-F238E27FC236}">
                <a16:creationId xmlns:a16="http://schemas.microsoft.com/office/drawing/2014/main" id="{17535A2A-DAE5-AD20-27F5-07995B6CFB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106" y="1572321"/>
            <a:ext cx="534106" cy="486563"/>
          </a:xfrm>
          <a:prstGeom prst="rect">
            <a:avLst/>
          </a:prstGeom>
        </p:spPr>
      </p:pic>
      <p:grpSp>
        <p:nvGrpSpPr>
          <p:cNvPr id="970" name="Группа 969">
            <a:extLst>
              <a:ext uri="{FF2B5EF4-FFF2-40B4-BE49-F238E27FC236}">
                <a16:creationId xmlns:a16="http://schemas.microsoft.com/office/drawing/2014/main" id="{94F26832-F059-A5F0-6175-48E8770F849D}"/>
              </a:ext>
            </a:extLst>
          </p:cNvPr>
          <p:cNvGrpSpPr/>
          <p:nvPr/>
        </p:nvGrpSpPr>
        <p:grpSpPr>
          <a:xfrm>
            <a:off x="5280003" y="1572321"/>
            <a:ext cx="570035" cy="486563"/>
            <a:chOff x="5401305" y="1529313"/>
            <a:chExt cx="570035" cy="486563"/>
          </a:xfrm>
        </p:grpSpPr>
        <p:pic>
          <p:nvPicPr>
            <p:cNvPr id="974" name="Рисунок 973">
              <a:extLst>
                <a:ext uri="{FF2B5EF4-FFF2-40B4-BE49-F238E27FC236}">
                  <a16:creationId xmlns:a16="http://schemas.microsoft.com/office/drawing/2014/main" id="{5F638CBB-AC7A-9DBF-B280-D70C05C012D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01305" y="1529313"/>
              <a:ext cx="534106" cy="486563"/>
            </a:xfrm>
            <a:prstGeom prst="rect">
              <a:avLst/>
            </a:prstGeom>
          </p:spPr>
        </p:pic>
        <p:sp>
          <p:nvSpPr>
            <p:cNvPr id="975" name="Прямоугольник: скругленные углы 974">
              <a:extLst>
                <a:ext uri="{FF2B5EF4-FFF2-40B4-BE49-F238E27FC236}">
                  <a16:creationId xmlns:a16="http://schemas.microsoft.com/office/drawing/2014/main" id="{D93D2CD1-3611-14E9-E089-9AB2D6C57F34}"/>
                </a:ext>
              </a:extLst>
            </p:cNvPr>
            <p:cNvSpPr/>
            <p:nvPr/>
          </p:nvSpPr>
          <p:spPr>
            <a:xfrm>
              <a:off x="5514896" y="1586127"/>
              <a:ext cx="361059" cy="162059"/>
            </a:xfrm>
            <a:prstGeom prst="roundRect">
              <a:avLst>
                <a:gd name="adj" fmla="val 6296"/>
              </a:avLst>
            </a:prstGeom>
            <a:solidFill>
              <a:schemeClr val="tx1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00"/>
            </a:p>
          </p:txBody>
        </p:sp>
        <p:sp>
          <p:nvSpPr>
            <p:cNvPr id="976" name="TextBox 975">
              <a:extLst>
                <a:ext uri="{FF2B5EF4-FFF2-40B4-BE49-F238E27FC236}">
                  <a16:creationId xmlns:a16="http://schemas.microsoft.com/office/drawing/2014/main" id="{2A7E1AFA-41C6-10E6-FE2F-9FEA53E4E355}"/>
                </a:ext>
              </a:extLst>
            </p:cNvPr>
            <p:cNvSpPr txBox="1"/>
            <p:nvPr/>
          </p:nvSpPr>
          <p:spPr>
            <a:xfrm>
              <a:off x="5437235" y="1544524"/>
              <a:ext cx="53410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accent6">
                      <a:lumMod val="50000"/>
                    </a:schemeClr>
                  </a:solidFill>
                  <a:latin typeface="Consolas" panose="020B0609020204030204" pitchFamily="49" charset="0"/>
                </a:rPr>
                <a:t>DIGI</a:t>
              </a:r>
              <a:endParaRPr lang="ru-RU" sz="1200" dirty="0">
                <a:solidFill>
                  <a:schemeClr val="accent6">
                    <a:lumMod val="50000"/>
                  </a:schemeClr>
                </a:solidFill>
                <a:latin typeface="Consolas" panose="020B0609020204030204" pitchFamily="49" charset="0"/>
              </a:endParaRPr>
            </a:p>
          </p:txBody>
        </p:sp>
      </p:grpSp>
      <p:grpSp>
        <p:nvGrpSpPr>
          <p:cNvPr id="977" name="Группа 976">
            <a:extLst>
              <a:ext uri="{FF2B5EF4-FFF2-40B4-BE49-F238E27FC236}">
                <a16:creationId xmlns:a16="http://schemas.microsoft.com/office/drawing/2014/main" id="{259A2FCD-EDAE-7C21-BBC7-4F16235AFFBD}"/>
              </a:ext>
            </a:extLst>
          </p:cNvPr>
          <p:cNvGrpSpPr/>
          <p:nvPr/>
        </p:nvGrpSpPr>
        <p:grpSpPr>
          <a:xfrm>
            <a:off x="7954650" y="1572321"/>
            <a:ext cx="625458" cy="486563"/>
            <a:chOff x="8075952" y="1529313"/>
            <a:chExt cx="625458" cy="486563"/>
          </a:xfrm>
        </p:grpSpPr>
        <p:pic>
          <p:nvPicPr>
            <p:cNvPr id="978" name="Рисунок 977">
              <a:extLst>
                <a:ext uri="{FF2B5EF4-FFF2-40B4-BE49-F238E27FC236}">
                  <a16:creationId xmlns:a16="http://schemas.microsoft.com/office/drawing/2014/main" id="{C6D05911-5D23-8537-94E7-C3A73273F9E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75952" y="1529313"/>
              <a:ext cx="534106" cy="486563"/>
            </a:xfrm>
            <a:prstGeom prst="rect">
              <a:avLst/>
            </a:prstGeom>
          </p:spPr>
        </p:pic>
        <p:sp>
          <p:nvSpPr>
            <p:cNvPr id="980" name="Прямоугольник: скругленные углы 979">
              <a:extLst>
                <a:ext uri="{FF2B5EF4-FFF2-40B4-BE49-F238E27FC236}">
                  <a16:creationId xmlns:a16="http://schemas.microsoft.com/office/drawing/2014/main" id="{A57591E9-1B3A-37E3-14DC-6C34490BBFD4}"/>
                </a:ext>
              </a:extLst>
            </p:cNvPr>
            <p:cNvSpPr/>
            <p:nvPr/>
          </p:nvSpPr>
          <p:spPr>
            <a:xfrm>
              <a:off x="8189543" y="1586127"/>
              <a:ext cx="361059" cy="162059"/>
            </a:xfrm>
            <a:prstGeom prst="roundRect">
              <a:avLst>
                <a:gd name="adj" fmla="val 6296"/>
              </a:avLst>
            </a:prstGeom>
            <a:solidFill>
              <a:srgbClr val="00B05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00"/>
            </a:p>
          </p:txBody>
        </p:sp>
        <p:sp>
          <p:nvSpPr>
            <p:cNvPr id="981" name="TextBox 980">
              <a:extLst>
                <a:ext uri="{FF2B5EF4-FFF2-40B4-BE49-F238E27FC236}">
                  <a16:creationId xmlns:a16="http://schemas.microsoft.com/office/drawing/2014/main" id="{C32FE694-D670-B4F1-5343-F3F880DAEC33}"/>
                </a:ext>
              </a:extLst>
            </p:cNvPr>
            <p:cNvSpPr txBox="1"/>
            <p:nvPr/>
          </p:nvSpPr>
          <p:spPr>
            <a:xfrm>
              <a:off x="8167305" y="1541092"/>
              <a:ext cx="53410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accent6">
                      <a:lumMod val="50000"/>
                    </a:schemeClr>
                  </a:solidFill>
                  <a:latin typeface="Consolas" panose="020B0609020204030204" pitchFamily="49" charset="0"/>
                </a:rPr>
                <a:t>DST</a:t>
              </a:r>
              <a:endParaRPr lang="ru-RU" sz="1200" dirty="0">
                <a:solidFill>
                  <a:schemeClr val="accent6">
                    <a:lumMod val="50000"/>
                  </a:schemeClr>
                </a:solidFill>
                <a:latin typeface="Consolas" panose="020B0609020204030204" pitchFamily="49" charset="0"/>
              </a:endParaRPr>
            </a:p>
          </p:txBody>
        </p:sp>
      </p:grpSp>
      <p:cxnSp>
        <p:nvCxnSpPr>
          <p:cNvPr id="982" name="Прямая со стрелкой 981">
            <a:extLst>
              <a:ext uri="{FF2B5EF4-FFF2-40B4-BE49-F238E27FC236}">
                <a16:creationId xmlns:a16="http://schemas.microsoft.com/office/drawing/2014/main" id="{DB5886A1-2D7A-F985-944A-8D42402B1778}"/>
              </a:ext>
            </a:extLst>
          </p:cNvPr>
          <p:cNvCxnSpPr>
            <a:cxnSpLocks/>
            <a:endCxn id="967" idx="1"/>
          </p:cNvCxnSpPr>
          <p:nvPr/>
        </p:nvCxnSpPr>
        <p:spPr>
          <a:xfrm>
            <a:off x="5781882" y="1801812"/>
            <a:ext cx="37595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83" name="Прямая со стрелкой 982">
            <a:extLst>
              <a:ext uri="{FF2B5EF4-FFF2-40B4-BE49-F238E27FC236}">
                <a16:creationId xmlns:a16="http://schemas.microsoft.com/office/drawing/2014/main" id="{BAA6D96E-5F43-EDE9-87FD-039E3976327A}"/>
              </a:ext>
            </a:extLst>
          </p:cNvPr>
          <p:cNvCxnSpPr>
            <a:cxnSpLocks/>
            <a:stCxn id="966" idx="3"/>
          </p:cNvCxnSpPr>
          <p:nvPr/>
        </p:nvCxnSpPr>
        <p:spPr>
          <a:xfrm>
            <a:off x="4911802" y="1801812"/>
            <a:ext cx="401963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84" name="Прямая со стрелкой 983">
            <a:extLst>
              <a:ext uri="{FF2B5EF4-FFF2-40B4-BE49-F238E27FC236}">
                <a16:creationId xmlns:a16="http://schemas.microsoft.com/office/drawing/2014/main" id="{4C2EAB4D-BB00-250B-F8DD-1D701D3A6296}"/>
              </a:ext>
            </a:extLst>
          </p:cNvPr>
          <p:cNvCxnSpPr>
            <a:cxnSpLocks/>
            <a:stCxn id="967" idx="3"/>
          </p:cNvCxnSpPr>
          <p:nvPr/>
        </p:nvCxnSpPr>
        <p:spPr>
          <a:xfrm>
            <a:off x="7584210" y="1801812"/>
            <a:ext cx="405022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85" name="TextBox 984">
            <a:extLst>
              <a:ext uri="{FF2B5EF4-FFF2-40B4-BE49-F238E27FC236}">
                <a16:creationId xmlns:a16="http://schemas.microsoft.com/office/drawing/2014/main" id="{0C82278C-FF14-DF69-D019-660FF3BB3C72}"/>
              </a:ext>
            </a:extLst>
          </p:cNvPr>
          <p:cNvSpPr txBox="1"/>
          <p:nvPr/>
        </p:nvSpPr>
        <p:spPr>
          <a:xfrm>
            <a:off x="2331533" y="1074679"/>
            <a:ext cx="1089221" cy="474031"/>
          </a:xfrm>
          <a:prstGeom prst="rect">
            <a:avLst/>
          </a:prstGeom>
          <a:noFill/>
          <a:ln w="12700">
            <a:solidFill>
              <a:srgbClr val="FF0000"/>
            </a:solidFill>
            <a:prstDash val="solid"/>
          </a:ln>
        </p:spPr>
        <p:txBody>
          <a:bodyPr vert="horz" wrap="none" lIns="104400" tIns="59400" rIns="104400" bIns="59400" anchor="ctr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200">
                <a:solidFill>
                  <a:srgbClr val="000000"/>
                </a:solidFill>
              </a:defRPr>
            </a:pPr>
            <a:r>
              <a:rPr lang="en-US" sz="1200" dirty="0">
                <a:solidFill>
                  <a:srgbClr val="000000"/>
                </a:solidFill>
                <a:latin typeface="Liberation Sans" pitchFamily="18"/>
                <a:ea typeface="DejaVu Sans" pitchFamily="2"/>
                <a:cs typeface="DejaVu Sans" pitchFamily="2"/>
              </a:rPr>
              <a:t>F</a:t>
            </a:r>
            <a:r>
              <a:rPr lang="en-US" sz="1200" i="0" u="none" strike="noStrike" kern="1200" cap="none" dirty="0">
                <a:ln>
                  <a:noFill/>
                </a:ln>
                <a:solidFill>
                  <a:srgbClr val="000000"/>
                </a:solidFill>
                <a:latin typeface="Liberation Sans" pitchFamily="18"/>
                <a:ea typeface="DejaVu Sans" pitchFamily="2"/>
                <a:cs typeface="DejaVu Sans" pitchFamily="2"/>
              </a:rPr>
              <a:t>iles: </a:t>
            </a:r>
            <a:r>
              <a:rPr lang="ru-RU" sz="1200" i="0" u="none" strike="noStrike" kern="1200" cap="none" dirty="0">
                <a:ln>
                  <a:noFill/>
                </a:ln>
                <a:solidFill>
                  <a:srgbClr val="00B050"/>
                </a:solidFill>
                <a:latin typeface="Liberation Sans" pitchFamily="18"/>
                <a:ea typeface="DejaVu Sans" pitchFamily="2"/>
                <a:cs typeface="DejaVu Sans" pitchFamily="2"/>
              </a:rPr>
              <a:t>31306</a:t>
            </a:r>
            <a:endParaRPr lang="en-US" sz="1200" i="0" u="none" strike="noStrike" kern="1200" cap="none" dirty="0">
              <a:ln>
                <a:noFill/>
              </a:ln>
              <a:solidFill>
                <a:srgbClr val="00B050"/>
              </a:solidFill>
              <a:latin typeface="Liberation Sans" pitchFamily="18"/>
              <a:ea typeface="DejaVu Sans" pitchFamily="2"/>
              <a:cs typeface="DejaVu Sans" pitchFamily="2"/>
            </a:endParaRP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200">
                <a:solidFill>
                  <a:srgbClr val="000000"/>
                </a:solidFill>
              </a:defRPr>
            </a:pPr>
            <a:r>
              <a:rPr lang="en-US" sz="1200" dirty="0">
                <a:solidFill>
                  <a:srgbClr val="000000"/>
                </a:solidFill>
                <a:latin typeface="Liberation Sans" pitchFamily="18"/>
                <a:ea typeface="DejaVu Sans" pitchFamily="2"/>
                <a:cs typeface="DejaVu Sans" pitchFamily="2"/>
              </a:rPr>
              <a:t>Size: 436 TB</a:t>
            </a:r>
            <a:endParaRPr lang="ru-RU" sz="1200" i="0" u="none" strike="noStrike" kern="1200" cap="none" dirty="0">
              <a:ln>
                <a:noFill/>
              </a:ln>
              <a:solidFill>
                <a:srgbClr val="000000"/>
              </a:solidFill>
              <a:latin typeface="Liberation Sans" pitchFamily="18"/>
              <a:ea typeface="DejaVu Sans" pitchFamily="2"/>
              <a:cs typeface="DejaVu Sans" pitchFamily="2"/>
            </a:endParaRPr>
          </a:p>
        </p:txBody>
      </p:sp>
      <p:sp>
        <p:nvSpPr>
          <p:cNvPr id="986" name="TextBox 985">
            <a:extLst>
              <a:ext uri="{FF2B5EF4-FFF2-40B4-BE49-F238E27FC236}">
                <a16:creationId xmlns:a16="http://schemas.microsoft.com/office/drawing/2014/main" id="{CF64FB46-2EEE-CD94-0860-A6E7C8588F81}"/>
              </a:ext>
            </a:extLst>
          </p:cNvPr>
          <p:cNvSpPr txBox="1"/>
          <p:nvPr/>
        </p:nvSpPr>
        <p:spPr>
          <a:xfrm>
            <a:off x="3712695" y="1275325"/>
            <a:ext cx="1049466" cy="296996"/>
          </a:xfrm>
          <a:prstGeom prst="rect">
            <a:avLst/>
          </a:prstGeom>
          <a:noFill/>
          <a:ln w="12700">
            <a:solidFill>
              <a:srgbClr val="FF0000"/>
            </a:solidFill>
            <a:prstDash val="solid"/>
          </a:ln>
        </p:spPr>
        <p:txBody>
          <a:bodyPr vert="horz" wrap="none" lIns="104400" tIns="59400" rIns="104400" bIns="59400" anchor="ctr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200">
                <a:solidFill>
                  <a:srgbClr val="000000"/>
                </a:solidFill>
              </a:defRPr>
            </a:pPr>
            <a:r>
              <a:rPr lang="en-US" sz="1200" dirty="0">
                <a:solidFill>
                  <a:srgbClr val="000000"/>
                </a:solidFill>
                <a:latin typeface="Liberation Sans" pitchFamily="18"/>
                <a:ea typeface="DejaVu Sans" pitchFamily="2"/>
                <a:cs typeface="DejaVu Sans" pitchFamily="2"/>
              </a:rPr>
              <a:t>Jobs: </a:t>
            </a:r>
            <a:r>
              <a:rPr lang="en-US" sz="1200" dirty="0">
                <a:solidFill>
                  <a:srgbClr val="00B050"/>
                </a:solidFill>
                <a:latin typeface="Liberation Sans" pitchFamily="18"/>
                <a:ea typeface="DejaVu Sans" pitchFamily="2"/>
                <a:cs typeface="DejaVu Sans" pitchFamily="2"/>
              </a:rPr>
              <a:t>31306</a:t>
            </a:r>
            <a:endParaRPr lang="ru-RU" sz="1200" b="1" i="0" u="none" strike="noStrike" kern="1200" cap="none" dirty="0">
              <a:ln>
                <a:noFill/>
              </a:ln>
              <a:solidFill>
                <a:srgbClr val="00B050"/>
              </a:solidFill>
              <a:latin typeface="Liberation Sans" pitchFamily="18"/>
              <a:ea typeface="DejaVu Sans" pitchFamily="2"/>
              <a:cs typeface="DejaVu Sans" pitchFamily="2"/>
            </a:endParaRPr>
          </a:p>
        </p:txBody>
      </p:sp>
      <p:sp>
        <p:nvSpPr>
          <p:cNvPr id="987" name="TextBox 986">
            <a:extLst>
              <a:ext uri="{FF2B5EF4-FFF2-40B4-BE49-F238E27FC236}">
                <a16:creationId xmlns:a16="http://schemas.microsoft.com/office/drawing/2014/main" id="{87A00B80-B35C-BE75-6740-FB38EDAB2C34}"/>
              </a:ext>
            </a:extLst>
          </p:cNvPr>
          <p:cNvSpPr txBox="1"/>
          <p:nvPr/>
        </p:nvSpPr>
        <p:spPr>
          <a:xfrm>
            <a:off x="4974637" y="1163196"/>
            <a:ext cx="1136285" cy="296996"/>
          </a:xfrm>
          <a:prstGeom prst="rect">
            <a:avLst/>
          </a:prstGeom>
          <a:noFill/>
          <a:ln w="12700">
            <a:solidFill>
              <a:srgbClr val="FF0000"/>
            </a:solidFill>
            <a:prstDash val="solid"/>
          </a:ln>
        </p:spPr>
        <p:txBody>
          <a:bodyPr vert="horz" wrap="none" lIns="104400" tIns="59400" rIns="104400" bIns="59400" anchor="ctr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200">
                <a:solidFill>
                  <a:srgbClr val="000000"/>
                </a:solidFill>
              </a:defRPr>
            </a:pPr>
            <a:r>
              <a:rPr lang="en-US" sz="1200" dirty="0">
                <a:solidFill>
                  <a:srgbClr val="000000"/>
                </a:solidFill>
                <a:latin typeface="Liberation Sans" pitchFamily="18"/>
                <a:ea typeface="DejaVu Sans" pitchFamily="2"/>
                <a:cs typeface="DejaVu Sans" pitchFamily="2"/>
              </a:rPr>
              <a:t>Size: ~ 25 TB</a:t>
            </a:r>
            <a:endParaRPr lang="ru-RU" sz="1200" i="0" u="none" strike="noStrike" kern="1200" cap="none" dirty="0">
              <a:ln>
                <a:noFill/>
              </a:ln>
              <a:solidFill>
                <a:srgbClr val="000000"/>
              </a:solidFill>
              <a:latin typeface="Liberation Sans" pitchFamily="18"/>
              <a:ea typeface="DejaVu Sans" pitchFamily="2"/>
              <a:cs typeface="DejaVu Sans" pitchFamily="2"/>
            </a:endParaRPr>
          </a:p>
        </p:txBody>
      </p:sp>
      <p:sp>
        <p:nvSpPr>
          <p:cNvPr id="988" name="TextBox 987">
            <a:extLst>
              <a:ext uri="{FF2B5EF4-FFF2-40B4-BE49-F238E27FC236}">
                <a16:creationId xmlns:a16="http://schemas.microsoft.com/office/drawing/2014/main" id="{AA26226F-EF3A-DF28-3F65-2B6583252563}"/>
              </a:ext>
            </a:extLst>
          </p:cNvPr>
          <p:cNvSpPr txBox="1"/>
          <p:nvPr/>
        </p:nvSpPr>
        <p:spPr>
          <a:xfrm>
            <a:off x="6331951" y="1272774"/>
            <a:ext cx="1049466" cy="296996"/>
          </a:xfrm>
          <a:prstGeom prst="rect">
            <a:avLst/>
          </a:prstGeom>
          <a:noFill/>
          <a:ln w="12700">
            <a:solidFill>
              <a:srgbClr val="FF0000"/>
            </a:solidFill>
            <a:prstDash val="solid"/>
          </a:ln>
        </p:spPr>
        <p:txBody>
          <a:bodyPr vert="horz" wrap="none" lIns="104400" tIns="59400" rIns="104400" bIns="59400" anchor="ctr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200">
                <a:solidFill>
                  <a:srgbClr val="000000"/>
                </a:solidFill>
              </a:defRPr>
            </a:pPr>
            <a:r>
              <a:rPr lang="en-US" sz="1200" dirty="0">
                <a:solidFill>
                  <a:srgbClr val="000000"/>
                </a:solidFill>
                <a:latin typeface="Liberation Sans" pitchFamily="18"/>
                <a:ea typeface="DejaVu Sans" pitchFamily="2"/>
                <a:cs typeface="DejaVu Sans" pitchFamily="2"/>
              </a:rPr>
              <a:t>Jobs: </a:t>
            </a:r>
            <a:r>
              <a:rPr lang="en-US" sz="1200" dirty="0">
                <a:solidFill>
                  <a:srgbClr val="00B050"/>
                </a:solidFill>
                <a:latin typeface="Liberation Sans" pitchFamily="18"/>
                <a:ea typeface="DejaVu Sans" pitchFamily="2"/>
                <a:cs typeface="DejaVu Sans" pitchFamily="2"/>
              </a:rPr>
              <a:t>31306</a:t>
            </a:r>
            <a:endParaRPr lang="ru-RU" sz="1200" b="1" i="0" u="none" strike="noStrike" kern="1200" cap="none" dirty="0">
              <a:ln>
                <a:noFill/>
              </a:ln>
              <a:solidFill>
                <a:srgbClr val="00B050"/>
              </a:solidFill>
              <a:latin typeface="Liberation Sans" pitchFamily="18"/>
              <a:ea typeface="DejaVu Sans" pitchFamily="2"/>
              <a:cs typeface="DejaVu Sans" pitchFamily="2"/>
            </a:endParaRPr>
          </a:p>
        </p:txBody>
      </p:sp>
      <p:cxnSp>
        <p:nvCxnSpPr>
          <p:cNvPr id="989" name="Прямая со стрелкой 988">
            <a:extLst>
              <a:ext uri="{FF2B5EF4-FFF2-40B4-BE49-F238E27FC236}">
                <a16:creationId xmlns:a16="http://schemas.microsoft.com/office/drawing/2014/main" id="{D5B5A9E7-4FD9-3277-7D63-C979953FDB1F}"/>
              </a:ext>
            </a:extLst>
          </p:cNvPr>
          <p:cNvCxnSpPr>
            <a:cxnSpLocks/>
          </p:cNvCxnSpPr>
          <p:nvPr/>
        </p:nvCxnSpPr>
        <p:spPr>
          <a:xfrm>
            <a:off x="3093458" y="1804836"/>
            <a:ext cx="401963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49" name="Group 90">
            <a:extLst>
              <a:ext uri="{FF2B5EF4-FFF2-40B4-BE49-F238E27FC236}">
                <a16:creationId xmlns:a16="http://schemas.microsoft.com/office/drawing/2014/main" id="{C5742955-12C3-7EF7-8FFB-256DA254AF83}"/>
              </a:ext>
            </a:extLst>
          </p:cNvPr>
          <p:cNvGrpSpPr/>
          <p:nvPr/>
        </p:nvGrpSpPr>
        <p:grpSpPr>
          <a:xfrm>
            <a:off x="3789833" y="4227941"/>
            <a:ext cx="4817346" cy="2493534"/>
            <a:chOff x="583444" y="963808"/>
            <a:chExt cx="8002923" cy="4142438"/>
          </a:xfrm>
        </p:grpSpPr>
        <p:sp>
          <p:nvSpPr>
            <p:cNvPr id="150" name="Подзаголовок 2">
              <a:extLst>
                <a:ext uri="{FF2B5EF4-FFF2-40B4-BE49-F238E27FC236}">
                  <a16:creationId xmlns:a16="http://schemas.microsoft.com/office/drawing/2014/main" id="{B68EA0E1-06AA-38F4-6A66-C0AACBA7DB5E}"/>
                </a:ext>
              </a:extLst>
            </p:cNvPr>
            <p:cNvSpPr txBox="1">
              <a:spLocks/>
            </p:cNvSpPr>
            <p:nvPr/>
          </p:nvSpPr>
          <p:spPr>
            <a:xfrm>
              <a:off x="6560286" y="2401732"/>
              <a:ext cx="1854326" cy="861420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rmAutofit fontScale="85000" lnSpcReduction="20000"/>
            </a:bodyPr>
            <a:lstStyle>
              <a:lvl1pPr marL="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bg2">
                    <a:lumMod val="40000"/>
                    <a:lumOff val="60000"/>
                  </a:schemeClr>
                </a:buClr>
                <a:buSzPct val="80000"/>
                <a:buFont typeface="Wingdings 3" charset="2"/>
                <a:buNone/>
                <a:defRPr sz="2000" b="0" i="0" kern="1200" cap="all">
                  <a:solidFill>
                    <a:schemeClr val="bg2">
                      <a:lumMod val="40000"/>
                      <a:lumOff val="60000"/>
                    </a:schemeClr>
                  </a:solidFill>
                  <a:latin typeface="+mj-lt"/>
                  <a:ea typeface="+mj-ea"/>
                  <a:cs typeface="+mj-cs"/>
                </a:defRPr>
              </a:lvl1pPr>
              <a:lvl2pPr marL="457200" indent="0" algn="ctr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bg2">
                    <a:lumMod val="40000"/>
                    <a:lumOff val="60000"/>
                  </a:schemeClr>
                </a:buClr>
                <a:buSzPct val="80000"/>
                <a:buFont typeface="Wingdings 3" charset="2"/>
                <a:buNone/>
                <a:defRPr sz="1800" b="0" i="0" kern="1200">
                  <a:solidFill>
                    <a:schemeClr val="tx1">
                      <a:tint val="75000"/>
                    </a:schemeClr>
                  </a:solidFill>
                  <a:latin typeface="+mj-lt"/>
                  <a:ea typeface="+mj-ea"/>
                  <a:cs typeface="+mj-cs"/>
                </a:defRPr>
              </a:lvl2pPr>
              <a:lvl3pPr marL="914400" indent="0" algn="ctr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bg2">
                    <a:lumMod val="40000"/>
                    <a:lumOff val="60000"/>
                  </a:schemeClr>
                </a:buClr>
                <a:buSzPct val="80000"/>
                <a:buFont typeface="Wingdings 3" charset="2"/>
                <a:buNone/>
                <a:defRPr sz="1600" b="0" i="0" kern="1200">
                  <a:solidFill>
                    <a:schemeClr val="tx1">
                      <a:tint val="75000"/>
                    </a:schemeClr>
                  </a:solidFill>
                  <a:latin typeface="+mj-lt"/>
                  <a:ea typeface="+mj-ea"/>
                  <a:cs typeface="+mj-cs"/>
                </a:defRPr>
              </a:lvl3pPr>
              <a:lvl4pPr marL="1371600" indent="0" algn="ctr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bg2">
                    <a:lumMod val="40000"/>
                    <a:lumOff val="60000"/>
                  </a:schemeClr>
                </a:buClr>
                <a:buSzPct val="80000"/>
                <a:buFont typeface="Wingdings 3" charset="2"/>
                <a:buNone/>
                <a:defRPr sz="1400" b="0" i="0" kern="1200">
                  <a:solidFill>
                    <a:schemeClr val="tx1">
                      <a:tint val="75000"/>
                    </a:schemeClr>
                  </a:solidFill>
                  <a:latin typeface="+mj-lt"/>
                  <a:ea typeface="+mj-ea"/>
                  <a:cs typeface="+mj-cs"/>
                </a:defRPr>
              </a:lvl4pPr>
              <a:lvl5pPr marL="1828800" indent="0" algn="ctr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bg2">
                    <a:lumMod val="40000"/>
                    <a:lumOff val="60000"/>
                  </a:schemeClr>
                </a:buClr>
                <a:buSzPct val="80000"/>
                <a:buFont typeface="Wingdings 3" charset="2"/>
                <a:buNone/>
                <a:defRPr sz="1400" b="0" i="0" kern="1200">
                  <a:solidFill>
                    <a:schemeClr val="tx1">
                      <a:tint val="75000"/>
                    </a:schemeClr>
                  </a:solidFill>
                  <a:latin typeface="+mj-lt"/>
                  <a:ea typeface="+mj-ea"/>
                  <a:cs typeface="+mj-cs"/>
                </a:defRPr>
              </a:lvl5pPr>
              <a:lvl6pPr marL="2286000" indent="0" algn="ctr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bg2">
                    <a:lumMod val="40000"/>
                    <a:lumOff val="60000"/>
                  </a:schemeClr>
                </a:buClr>
                <a:buSzPct val="80000"/>
                <a:buFont typeface="Wingdings 3" charset="2"/>
                <a:buNone/>
                <a:defRPr sz="1400" b="0" i="0" kern="1200">
                  <a:solidFill>
                    <a:schemeClr val="tx1">
                      <a:tint val="75000"/>
                    </a:schemeClr>
                  </a:solidFill>
                  <a:latin typeface="+mj-lt"/>
                  <a:ea typeface="+mj-ea"/>
                  <a:cs typeface="+mj-cs"/>
                </a:defRPr>
              </a:lvl6pPr>
              <a:lvl7pPr marL="2743200" indent="0" algn="ctr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bg2">
                    <a:lumMod val="40000"/>
                    <a:lumOff val="60000"/>
                  </a:schemeClr>
                </a:buClr>
                <a:buSzPct val="80000"/>
                <a:buFont typeface="Wingdings 3" charset="2"/>
                <a:buNone/>
                <a:defRPr sz="1400" b="0" i="0" kern="1200">
                  <a:solidFill>
                    <a:schemeClr val="tx1">
                      <a:tint val="75000"/>
                    </a:schemeClr>
                  </a:solidFill>
                  <a:latin typeface="+mj-lt"/>
                  <a:ea typeface="+mj-ea"/>
                  <a:cs typeface="+mj-cs"/>
                </a:defRPr>
              </a:lvl7pPr>
              <a:lvl8pPr marL="3200400" indent="0" algn="ctr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bg2">
                    <a:lumMod val="40000"/>
                    <a:lumOff val="60000"/>
                  </a:schemeClr>
                </a:buClr>
                <a:buSzPct val="80000"/>
                <a:buFont typeface="Wingdings 3" charset="2"/>
                <a:buNone/>
                <a:defRPr sz="1400" b="0" i="0" kern="1200">
                  <a:solidFill>
                    <a:schemeClr val="tx1">
                      <a:tint val="75000"/>
                    </a:schemeClr>
                  </a:solidFill>
                  <a:latin typeface="+mj-lt"/>
                  <a:ea typeface="+mj-ea"/>
                  <a:cs typeface="+mj-cs"/>
                </a:defRPr>
              </a:lvl8pPr>
              <a:lvl9pPr marL="3657600" indent="0" algn="ctr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bg2">
                    <a:lumMod val="40000"/>
                    <a:lumOff val="60000"/>
                  </a:schemeClr>
                </a:buClr>
                <a:buSzPct val="80000"/>
                <a:buFont typeface="Wingdings 3" charset="2"/>
                <a:buNone/>
                <a:defRPr sz="1400" b="0" i="0" kern="1200">
                  <a:solidFill>
                    <a:schemeClr val="tx1">
                      <a:tint val="75000"/>
                    </a:schemeClr>
                  </a:solidFill>
                  <a:latin typeface="+mj-lt"/>
                  <a:ea typeface="+mj-ea"/>
                  <a:cs typeface="+mj-cs"/>
                </a:defRPr>
              </a:lvl9pPr>
            </a:lstStyle>
            <a:p>
              <a:pPr algn="ctr"/>
              <a:r>
                <a:rPr lang="en-US" cap="none" dirty="0">
                  <a:solidFill>
                    <a:srgbClr val="0055A0"/>
                  </a:solidFill>
                  <a:latin typeface="Roboto Slab" pitchFamily="2" charset="0"/>
                  <a:ea typeface="Roboto Slab" pitchFamily="2" charset="0"/>
                </a:rPr>
                <a:t>EOS LHEP</a:t>
              </a:r>
              <a:endParaRPr lang="ru-RU" cap="none" dirty="0">
                <a:solidFill>
                  <a:srgbClr val="0055A0"/>
                </a:solidFill>
                <a:latin typeface="Roboto Slab" pitchFamily="2" charset="0"/>
                <a:ea typeface="Roboto Slab" pitchFamily="2" charset="0"/>
              </a:endParaRPr>
            </a:p>
          </p:txBody>
        </p:sp>
        <p:pic>
          <p:nvPicPr>
            <p:cNvPr id="151" name="Рисунок 2">
              <a:extLst>
                <a:ext uri="{FF2B5EF4-FFF2-40B4-BE49-F238E27FC236}">
                  <a16:creationId xmlns:a16="http://schemas.microsoft.com/office/drawing/2014/main" id="{78DF40E9-D467-719F-A701-F4792936358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34031" y="1304265"/>
              <a:ext cx="1106836" cy="1106836"/>
            </a:xfrm>
            <a:prstGeom prst="rect">
              <a:avLst/>
            </a:prstGeom>
          </p:spPr>
        </p:pic>
        <p:pic>
          <p:nvPicPr>
            <p:cNvPr id="152" name="Рисунок 3">
              <a:extLst>
                <a:ext uri="{FF2B5EF4-FFF2-40B4-BE49-F238E27FC236}">
                  <a16:creationId xmlns:a16="http://schemas.microsoft.com/office/drawing/2014/main" id="{54179C7C-93F7-0B4F-F558-1D2067631E9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554391" y="998210"/>
              <a:ext cx="972951" cy="429412"/>
            </a:xfrm>
            <a:prstGeom prst="rect">
              <a:avLst/>
            </a:prstGeom>
          </p:spPr>
        </p:pic>
        <p:pic>
          <p:nvPicPr>
            <p:cNvPr id="154" name="Рисунок 7">
              <a:extLst>
                <a:ext uri="{FF2B5EF4-FFF2-40B4-BE49-F238E27FC236}">
                  <a16:creationId xmlns:a16="http://schemas.microsoft.com/office/drawing/2014/main" id="{B9C20215-24E8-F8E0-69E7-7FEABEC617C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2929" y="1313633"/>
              <a:ext cx="1106836" cy="1106836"/>
            </a:xfrm>
            <a:prstGeom prst="rect">
              <a:avLst/>
            </a:prstGeom>
          </p:spPr>
        </p:pic>
        <p:sp>
          <p:nvSpPr>
            <p:cNvPr id="155" name="Подзаголовок 2">
              <a:extLst>
                <a:ext uri="{FF2B5EF4-FFF2-40B4-BE49-F238E27FC236}">
                  <a16:creationId xmlns:a16="http://schemas.microsoft.com/office/drawing/2014/main" id="{CB126CF3-0FA3-7270-C828-2EB7E26BC018}"/>
                </a:ext>
              </a:extLst>
            </p:cNvPr>
            <p:cNvSpPr txBox="1">
              <a:spLocks/>
            </p:cNvSpPr>
            <p:nvPr/>
          </p:nvSpPr>
          <p:spPr>
            <a:xfrm>
              <a:off x="624845" y="2337936"/>
              <a:ext cx="3603003" cy="861420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rmAutofit/>
            </a:bodyPr>
            <a:lstStyle>
              <a:lvl1pPr marL="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bg2">
                    <a:lumMod val="40000"/>
                    <a:lumOff val="60000"/>
                  </a:schemeClr>
                </a:buClr>
                <a:buSzPct val="80000"/>
                <a:buFont typeface="Wingdings 3" charset="2"/>
                <a:buNone/>
                <a:defRPr sz="2000" b="0" i="0" kern="1200" cap="all">
                  <a:solidFill>
                    <a:schemeClr val="bg2">
                      <a:lumMod val="40000"/>
                      <a:lumOff val="60000"/>
                    </a:schemeClr>
                  </a:solidFill>
                  <a:latin typeface="+mj-lt"/>
                  <a:ea typeface="+mj-ea"/>
                  <a:cs typeface="+mj-cs"/>
                </a:defRPr>
              </a:lvl1pPr>
              <a:lvl2pPr marL="457200" indent="0" algn="ctr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bg2">
                    <a:lumMod val="40000"/>
                    <a:lumOff val="60000"/>
                  </a:schemeClr>
                </a:buClr>
                <a:buSzPct val="80000"/>
                <a:buFont typeface="Wingdings 3" charset="2"/>
                <a:buNone/>
                <a:defRPr sz="1800" b="0" i="0" kern="1200">
                  <a:solidFill>
                    <a:schemeClr val="tx1">
                      <a:tint val="75000"/>
                    </a:schemeClr>
                  </a:solidFill>
                  <a:latin typeface="+mj-lt"/>
                  <a:ea typeface="+mj-ea"/>
                  <a:cs typeface="+mj-cs"/>
                </a:defRPr>
              </a:lvl2pPr>
              <a:lvl3pPr marL="914400" indent="0" algn="ctr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bg2">
                    <a:lumMod val="40000"/>
                    <a:lumOff val="60000"/>
                  </a:schemeClr>
                </a:buClr>
                <a:buSzPct val="80000"/>
                <a:buFont typeface="Wingdings 3" charset="2"/>
                <a:buNone/>
                <a:defRPr sz="1600" b="0" i="0" kern="1200">
                  <a:solidFill>
                    <a:schemeClr val="tx1">
                      <a:tint val="75000"/>
                    </a:schemeClr>
                  </a:solidFill>
                  <a:latin typeface="+mj-lt"/>
                  <a:ea typeface="+mj-ea"/>
                  <a:cs typeface="+mj-cs"/>
                </a:defRPr>
              </a:lvl3pPr>
              <a:lvl4pPr marL="1371600" indent="0" algn="ctr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bg2">
                    <a:lumMod val="40000"/>
                    <a:lumOff val="60000"/>
                  </a:schemeClr>
                </a:buClr>
                <a:buSzPct val="80000"/>
                <a:buFont typeface="Wingdings 3" charset="2"/>
                <a:buNone/>
                <a:defRPr sz="1400" b="0" i="0" kern="1200">
                  <a:solidFill>
                    <a:schemeClr val="tx1">
                      <a:tint val="75000"/>
                    </a:schemeClr>
                  </a:solidFill>
                  <a:latin typeface="+mj-lt"/>
                  <a:ea typeface="+mj-ea"/>
                  <a:cs typeface="+mj-cs"/>
                </a:defRPr>
              </a:lvl4pPr>
              <a:lvl5pPr marL="1828800" indent="0" algn="ctr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bg2">
                    <a:lumMod val="40000"/>
                    <a:lumOff val="60000"/>
                  </a:schemeClr>
                </a:buClr>
                <a:buSzPct val="80000"/>
                <a:buFont typeface="Wingdings 3" charset="2"/>
                <a:buNone/>
                <a:defRPr sz="1400" b="0" i="0" kern="1200">
                  <a:solidFill>
                    <a:schemeClr val="tx1">
                      <a:tint val="75000"/>
                    </a:schemeClr>
                  </a:solidFill>
                  <a:latin typeface="+mj-lt"/>
                  <a:ea typeface="+mj-ea"/>
                  <a:cs typeface="+mj-cs"/>
                </a:defRPr>
              </a:lvl5pPr>
              <a:lvl6pPr marL="2286000" indent="0" algn="ctr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bg2">
                    <a:lumMod val="40000"/>
                    <a:lumOff val="60000"/>
                  </a:schemeClr>
                </a:buClr>
                <a:buSzPct val="80000"/>
                <a:buFont typeface="Wingdings 3" charset="2"/>
                <a:buNone/>
                <a:defRPr sz="1400" b="0" i="0" kern="1200">
                  <a:solidFill>
                    <a:schemeClr val="tx1">
                      <a:tint val="75000"/>
                    </a:schemeClr>
                  </a:solidFill>
                  <a:latin typeface="+mj-lt"/>
                  <a:ea typeface="+mj-ea"/>
                  <a:cs typeface="+mj-cs"/>
                </a:defRPr>
              </a:lvl6pPr>
              <a:lvl7pPr marL="2743200" indent="0" algn="ctr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bg2">
                    <a:lumMod val="40000"/>
                    <a:lumOff val="60000"/>
                  </a:schemeClr>
                </a:buClr>
                <a:buSzPct val="80000"/>
                <a:buFont typeface="Wingdings 3" charset="2"/>
                <a:buNone/>
                <a:defRPr sz="1400" b="0" i="0" kern="1200">
                  <a:solidFill>
                    <a:schemeClr val="tx1">
                      <a:tint val="75000"/>
                    </a:schemeClr>
                  </a:solidFill>
                  <a:latin typeface="+mj-lt"/>
                  <a:ea typeface="+mj-ea"/>
                  <a:cs typeface="+mj-cs"/>
                </a:defRPr>
              </a:lvl7pPr>
              <a:lvl8pPr marL="3200400" indent="0" algn="ctr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bg2">
                    <a:lumMod val="40000"/>
                    <a:lumOff val="60000"/>
                  </a:schemeClr>
                </a:buClr>
                <a:buSzPct val="80000"/>
                <a:buFont typeface="Wingdings 3" charset="2"/>
                <a:buNone/>
                <a:defRPr sz="1400" b="0" i="0" kern="1200">
                  <a:solidFill>
                    <a:schemeClr val="tx1">
                      <a:tint val="75000"/>
                    </a:schemeClr>
                  </a:solidFill>
                  <a:latin typeface="+mj-lt"/>
                  <a:ea typeface="+mj-ea"/>
                  <a:cs typeface="+mj-cs"/>
                </a:defRPr>
              </a:lvl8pPr>
              <a:lvl9pPr marL="3657600" indent="0" algn="ctr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bg2">
                    <a:lumMod val="40000"/>
                    <a:lumOff val="60000"/>
                  </a:schemeClr>
                </a:buClr>
                <a:buSzPct val="80000"/>
                <a:buFont typeface="Wingdings 3" charset="2"/>
                <a:buNone/>
                <a:defRPr sz="1400" b="0" i="0" kern="1200">
                  <a:solidFill>
                    <a:schemeClr val="tx1">
                      <a:tint val="75000"/>
                    </a:schemeClr>
                  </a:solidFill>
                  <a:latin typeface="+mj-lt"/>
                  <a:ea typeface="+mj-ea"/>
                  <a:cs typeface="+mj-cs"/>
                </a:defRPr>
              </a:lvl9pPr>
            </a:lstStyle>
            <a:p>
              <a:pPr algn="ctr"/>
              <a:r>
                <a:rPr lang="en-US" sz="1000" cap="none" dirty="0">
                  <a:solidFill>
                    <a:srgbClr val="0055A0"/>
                  </a:solidFill>
                  <a:latin typeface="Roboto Slab" pitchFamily="2" charset="0"/>
                  <a:ea typeface="Roboto Slab" pitchFamily="2" charset="0"/>
                </a:rPr>
                <a:t>EOS MLIT</a:t>
              </a:r>
              <a:endParaRPr lang="ru-RU" sz="1000" cap="none" dirty="0">
                <a:solidFill>
                  <a:srgbClr val="0055A0"/>
                </a:solidFill>
                <a:latin typeface="Roboto Slab" pitchFamily="2" charset="0"/>
                <a:ea typeface="Roboto Slab" pitchFamily="2" charset="0"/>
              </a:endParaRPr>
            </a:p>
          </p:txBody>
        </p:sp>
        <p:pic>
          <p:nvPicPr>
            <p:cNvPr id="156" name="Рисунок 9">
              <a:extLst>
                <a:ext uri="{FF2B5EF4-FFF2-40B4-BE49-F238E27FC236}">
                  <a16:creationId xmlns:a16="http://schemas.microsoft.com/office/drawing/2014/main" id="{B2A18B75-E756-6AC6-DCAF-45CF13E5BEC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493289" y="1007578"/>
              <a:ext cx="972951" cy="429412"/>
            </a:xfrm>
            <a:prstGeom prst="rect">
              <a:avLst/>
            </a:prstGeom>
          </p:spPr>
        </p:pic>
        <p:pic>
          <p:nvPicPr>
            <p:cNvPr id="157" name="Рисунок 10">
              <a:extLst>
                <a:ext uri="{FF2B5EF4-FFF2-40B4-BE49-F238E27FC236}">
                  <a16:creationId xmlns:a16="http://schemas.microsoft.com/office/drawing/2014/main" id="{C519910D-504E-C854-FC76-167F8345E71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2297" y="3669287"/>
              <a:ext cx="810304" cy="810304"/>
            </a:xfrm>
            <a:prstGeom prst="rect">
              <a:avLst/>
            </a:prstGeom>
          </p:spPr>
        </p:pic>
        <p:pic>
          <p:nvPicPr>
            <p:cNvPr id="158" name="Рисунок 11">
              <a:extLst>
                <a:ext uri="{FF2B5EF4-FFF2-40B4-BE49-F238E27FC236}">
                  <a16:creationId xmlns:a16="http://schemas.microsoft.com/office/drawing/2014/main" id="{8535D0DC-1557-BD3A-E263-C2EDB2B6633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8807" y="3669287"/>
              <a:ext cx="810304" cy="810304"/>
            </a:xfrm>
            <a:prstGeom prst="rect">
              <a:avLst/>
            </a:prstGeom>
          </p:spPr>
        </p:pic>
        <p:sp>
          <p:nvSpPr>
            <p:cNvPr id="159" name="Подзаголовок 2">
              <a:extLst>
                <a:ext uri="{FF2B5EF4-FFF2-40B4-BE49-F238E27FC236}">
                  <a16:creationId xmlns:a16="http://schemas.microsoft.com/office/drawing/2014/main" id="{343DB347-1C01-FD25-9101-385A65DB808C}"/>
                </a:ext>
              </a:extLst>
            </p:cNvPr>
            <p:cNvSpPr txBox="1">
              <a:spLocks/>
            </p:cNvSpPr>
            <p:nvPr/>
          </p:nvSpPr>
          <p:spPr>
            <a:xfrm>
              <a:off x="6584104" y="4521340"/>
              <a:ext cx="1806692" cy="438552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rmAutofit fontScale="55000" lnSpcReduction="20000"/>
            </a:bodyPr>
            <a:lstStyle>
              <a:lvl1pPr marL="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bg2">
                    <a:lumMod val="40000"/>
                    <a:lumOff val="60000"/>
                  </a:schemeClr>
                </a:buClr>
                <a:buSzPct val="80000"/>
                <a:buFont typeface="Wingdings 3" charset="2"/>
                <a:buNone/>
                <a:defRPr sz="2000" b="0" i="0" kern="1200" cap="all">
                  <a:solidFill>
                    <a:schemeClr val="bg2">
                      <a:lumMod val="40000"/>
                      <a:lumOff val="60000"/>
                    </a:schemeClr>
                  </a:solidFill>
                  <a:latin typeface="+mj-lt"/>
                  <a:ea typeface="+mj-ea"/>
                  <a:cs typeface="+mj-cs"/>
                </a:defRPr>
              </a:lvl1pPr>
              <a:lvl2pPr marL="457200" indent="0" algn="ctr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bg2">
                    <a:lumMod val="40000"/>
                    <a:lumOff val="60000"/>
                  </a:schemeClr>
                </a:buClr>
                <a:buSzPct val="80000"/>
                <a:buFont typeface="Wingdings 3" charset="2"/>
                <a:buNone/>
                <a:defRPr sz="1800" b="0" i="0" kern="1200">
                  <a:solidFill>
                    <a:schemeClr val="tx1">
                      <a:tint val="75000"/>
                    </a:schemeClr>
                  </a:solidFill>
                  <a:latin typeface="+mj-lt"/>
                  <a:ea typeface="+mj-ea"/>
                  <a:cs typeface="+mj-cs"/>
                </a:defRPr>
              </a:lvl2pPr>
              <a:lvl3pPr marL="914400" indent="0" algn="ctr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bg2">
                    <a:lumMod val="40000"/>
                    <a:lumOff val="60000"/>
                  </a:schemeClr>
                </a:buClr>
                <a:buSzPct val="80000"/>
                <a:buFont typeface="Wingdings 3" charset="2"/>
                <a:buNone/>
                <a:defRPr sz="1600" b="0" i="0" kern="1200">
                  <a:solidFill>
                    <a:schemeClr val="tx1">
                      <a:tint val="75000"/>
                    </a:schemeClr>
                  </a:solidFill>
                  <a:latin typeface="+mj-lt"/>
                  <a:ea typeface="+mj-ea"/>
                  <a:cs typeface="+mj-cs"/>
                </a:defRPr>
              </a:lvl3pPr>
              <a:lvl4pPr marL="1371600" indent="0" algn="ctr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bg2">
                    <a:lumMod val="40000"/>
                    <a:lumOff val="60000"/>
                  </a:schemeClr>
                </a:buClr>
                <a:buSzPct val="80000"/>
                <a:buFont typeface="Wingdings 3" charset="2"/>
                <a:buNone/>
                <a:defRPr sz="1400" b="0" i="0" kern="1200">
                  <a:solidFill>
                    <a:schemeClr val="tx1">
                      <a:tint val="75000"/>
                    </a:schemeClr>
                  </a:solidFill>
                  <a:latin typeface="+mj-lt"/>
                  <a:ea typeface="+mj-ea"/>
                  <a:cs typeface="+mj-cs"/>
                </a:defRPr>
              </a:lvl4pPr>
              <a:lvl5pPr marL="1828800" indent="0" algn="ctr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bg2">
                    <a:lumMod val="40000"/>
                    <a:lumOff val="60000"/>
                  </a:schemeClr>
                </a:buClr>
                <a:buSzPct val="80000"/>
                <a:buFont typeface="Wingdings 3" charset="2"/>
                <a:buNone/>
                <a:defRPr sz="1400" b="0" i="0" kern="1200">
                  <a:solidFill>
                    <a:schemeClr val="tx1">
                      <a:tint val="75000"/>
                    </a:schemeClr>
                  </a:solidFill>
                  <a:latin typeface="+mj-lt"/>
                  <a:ea typeface="+mj-ea"/>
                  <a:cs typeface="+mj-cs"/>
                </a:defRPr>
              </a:lvl5pPr>
              <a:lvl6pPr marL="2286000" indent="0" algn="ctr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bg2">
                    <a:lumMod val="40000"/>
                    <a:lumOff val="60000"/>
                  </a:schemeClr>
                </a:buClr>
                <a:buSzPct val="80000"/>
                <a:buFont typeface="Wingdings 3" charset="2"/>
                <a:buNone/>
                <a:defRPr sz="1400" b="0" i="0" kern="1200">
                  <a:solidFill>
                    <a:schemeClr val="tx1">
                      <a:tint val="75000"/>
                    </a:schemeClr>
                  </a:solidFill>
                  <a:latin typeface="+mj-lt"/>
                  <a:ea typeface="+mj-ea"/>
                  <a:cs typeface="+mj-cs"/>
                </a:defRPr>
              </a:lvl6pPr>
              <a:lvl7pPr marL="2743200" indent="0" algn="ctr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bg2">
                    <a:lumMod val="40000"/>
                    <a:lumOff val="60000"/>
                  </a:schemeClr>
                </a:buClr>
                <a:buSzPct val="80000"/>
                <a:buFont typeface="Wingdings 3" charset="2"/>
                <a:buNone/>
                <a:defRPr sz="1400" b="0" i="0" kern="1200">
                  <a:solidFill>
                    <a:schemeClr val="tx1">
                      <a:tint val="75000"/>
                    </a:schemeClr>
                  </a:solidFill>
                  <a:latin typeface="+mj-lt"/>
                  <a:ea typeface="+mj-ea"/>
                  <a:cs typeface="+mj-cs"/>
                </a:defRPr>
              </a:lvl7pPr>
              <a:lvl8pPr marL="3200400" indent="0" algn="ctr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bg2">
                    <a:lumMod val="40000"/>
                    <a:lumOff val="60000"/>
                  </a:schemeClr>
                </a:buClr>
                <a:buSzPct val="80000"/>
                <a:buFont typeface="Wingdings 3" charset="2"/>
                <a:buNone/>
                <a:defRPr sz="1400" b="0" i="0" kern="1200">
                  <a:solidFill>
                    <a:schemeClr val="tx1">
                      <a:tint val="75000"/>
                    </a:schemeClr>
                  </a:solidFill>
                  <a:latin typeface="+mj-lt"/>
                  <a:ea typeface="+mj-ea"/>
                  <a:cs typeface="+mj-cs"/>
                </a:defRPr>
              </a:lvl8pPr>
              <a:lvl9pPr marL="3657600" indent="0" algn="ctr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bg2">
                    <a:lumMod val="40000"/>
                    <a:lumOff val="60000"/>
                  </a:schemeClr>
                </a:buClr>
                <a:buSzPct val="80000"/>
                <a:buFont typeface="Wingdings 3" charset="2"/>
                <a:buNone/>
                <a:defRPr sz="1400" b="0" i="0" kern="1200">
                  <a:solidFill>
                    <a:schemeClr val="tx1">
                      <a:tint val="75000"/>
                    </a:schemeClr>
                  </a:solidFill>
                  <a:latin typeface="+mj-lt"/>
                  <a:ea typeface="+mj-ea"/>
                  <a:cs typeface="+mj-cs"/>
                </a:defRPr>
              </a:lvl9pPr>
            </a:lstStyle>
            <a:p>
              <a:pPr algn="ctr"/>
              <a:r>
                <a:rPr lang="en-US" cap="none" dirty="0">
                  <a:solidFill>
                    <a:srgbClr val="0055A0"/>
                  </a:solidFill>
                  <a:latin typeface="Roboto Slab" pitchFamily="2" charset="0"/>
                  <a:ea typeface="Roboto Slab" pitchFamily="2" charset="0"/>
                </a:rPr>
                <a:t>NICA Cluster</a:t>
              </a:r>
              <a:endParaRPr lang="ru-RU" cap="none" dirty="0">
                <a:solidFill>
                  <a:srgbClr val="0055A0"/>
                </a:solidFill>
                <a:latin typeface="Roboto Slab" pitchFamily="2" charset="0"/>
                <a:ea typeface="Roboto Slab" pitchFamily="2" charset="0"/>
              </a:endParaRPr>
            </a:p>
          </p:txBody>
        </p:sp>
        <p:pic>
          <p:nvPicPr>
            <p:cNvPr id="992" name="Рисунок 13">
              <a:extLst>
                <a:ext uri="{FF2B5EF4-FFF2-40B4-BE49-F238E27FC236}">
                  <a16:creationId xmlns:a16="http://schemas.microsoft.com/office/drawing/2014/main" id="{1550E55D-106B-A173-3957-067846055F4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811" y="3669287"/>
              <a:ext cx="810304" cy="810304"/>
            </a:xfrm>
            <a:prstGeom prst="rect">
              <a:avLst/>
            </a:prstGeom>
          </p:spPr>
        </p:pic>
        <p:sp>
          <p:nvSpPr>
            <p:cNvPr id="993" name="Подзаголовок 2">
              <a:extLst>
                <a:ext uri="{FF2B5EF4-FFF2-40B4-BE49-F238E27FC236}">
                  <a16:creationId xmlns:a16="http://schemas.microsoft.com/office/drawing/2014/main" id="{A48D30FD-5FB8-8ADD-B4B8-276B16E7B1F6}"/>
                </a:ext>
              </a:extLst>
            </p:cNvPr>
            <p:cNvSpPr txBox="1">
              <a:spLocks/>
            </p:cNvSpPr>
            <p:nvPr/>
          </p:nvSpPr>
          <p:spPr>
            <a:xfrm>
              <a:off x="624845" y="4531590"/>
              <a:ext cx="1206237" cy="438552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rmAutofit fontScale="40000" lnSpcReduction="20000"/>
            </a:bodyPr>
            <a:lstStyle>
              <a:lvl1pPr marL="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bg2">
                    <a:lumMod val="40000"/>
                    <a:lumOff val="60000"/>
                  </a:schemeClr>
                </a:buClr>
                <a:buSzPct val="80000"/>
                <a:buFont typeface="Wingdings 3" charset="2"/>
                <a:buNone/>
                <a:defRPr sz="2000" b="0" i="0" kern="1200" cap="all">
                  <a:solidFill>
                    <a:schemeClr val="bg2">
                      <a:lumMod val="40000"/>
                      <a:lumOff val="60000"/>
                    </a:schemeClr>
                  </a:solidFill>
                  <a:latin typeface="+mj-lt"/>
                  <a:ea typeface="+mj-ea"/>
                  <a:cs typeface="+mj-cs"/>
                </a:defRPr>
              </a:lvl1pPr>
              <a:lvl2pPr marL="457200" indent="0" algn="ctr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bg2">
                    <a:lumMod val="40000"/>
                    <a:lumOff val="60000"/>
                  </a:schemeClr>
                </a:buClr>
                <a:buSzPct val="80000"/>
                <a:buFont typeface="Wingdings 3" charset="2"/>
                <a:buNone/>
                <a:defRPr sz="1800" b="0" i="0" kern="1200">
                  <a:solidFill>
                    <a:schemeClr val="tx1">
                      <a:tint val="75000"/>
                    </a:schemeClr>
                  </a:solidFill>
                  <a:latin typeface="+mj-lt"/>
                  <a:ea typeface="+mj-ea"/>
                  <a:cs typeface="+mj-cs"/>
                </a:defRPr>
              </a:lvl2pPr>
              <a:lvl3pPr marL="914400" indent="0" algn="ctr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bg2">
                    <a:lumMod val="40000"/>
                    <a:lumOff val="60000"/>
                  </a:schemeClr>
                </a:buClr>
                <a:buSzPct val="80000"/>
                <a:buFont typeface="Wingdings 3" charset="2"/>
                <a:buNone/>
                <a:defRPr sz="1600" b="0" i="0" kern="1200">
                  <a:solidFill>
                    <a:schemeClr val="tx1">
                      <a:tint val="75000"/>
                    </a:schemeClr>
                  </a:solidFill>
                  <a:latin typeface="+mj-lt"/>
                  <a:ea typeface="+mj-ea"/>
                  <a:cs typeface="+mj-cs"/>
                </a:defRPr>
              </a:lvl3pPr>
              <a:lvl4pPr marL="1371600" indent="0" algn="ctr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bg2">
                    <a:lumMod val="40000"/>
                    <a:lumOff val="60000"/>
                  </a:schemeClr>
                </a:buClr>
                <a:buSzPct val="80000"/>
                <a:buFont typeface="Wingdings 3" charset="2"/>
                <a:buNone/>
                <a:defRPr sz="1400" b="0" i="0" kern="1200">
                  <a:solidFill>
                    <a:schemeClr val="tx1">
                      <a:tint val="75000"/>
                    </a:schemeClr>
                  </a:solidFill>
                  <a:latin typeface="+mj-lt"/>
                  <a:ea typeface="+mj-ea"/>
                  <a:cs typeface="+mj-cs"/>
                </a:defRPr>
              </a:lvl4pPr>
              <a:lvl5pPr marL="1828800" indent="0" algn="ctr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bg2">
                    <a:lumMod val="40000"/>
                    <a:lumOff val="60000"/>
                  </a:schemeClr>
                </a:buClr>
                <a:buSzPct val="80000"/>
                <a:buFont typeface="Wingdings 3" charset="2"/>
                <a:buNone/>
                <a:defRPr sz="1400" b="0" i="0" kern="1200">
                  <a:solidFill>
                    <a:schemeClr val="tx1">
                      <a:tint val="75000"/>
                    </a:schemeClr>
                  </a:solidFill>
                  <a:latin typeface="+mj-lt"/>
                  <a:ea typeface="+mj-ea"/>
                  <a:cs typeface="+mj-cs"/>
                </a:defRPr>
              </a:lvl5pPr>
              <a:lvl6pPr marL="2286000" indent="0" algn="ctr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bg2">
                    <a:lumMod val="40000"/>
                    <a:lumOff val="60000"/>
                  </a:schemeClr>
                </a:buClr>
                <a:buSzPct val="80000"/>
                <a:buFont typeface="Wingdings 3" charset="2"/>
                <a:buNone/>
                <a:defRPr sz="1400" b="0" i="0" kern="1200">
                  <a:solidFill>
                    <a:schemeClr val="tx1">
                      <a:tint val="75000"/>
                    </a:schemeClr>
                  </a:solidFill>
                  <a:latin typeface="+mj-lt"/>
                  <a:ea typeface="+mj-ea"/>
                  <a:cs typeface="+mj-cs"/>
                </a:defRPr>
              </a:lvl6pPr>
              <a:lvl7pPr marL="2743200" indent="0" algn="ctr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bg2">
                    <a:lumMod val="40000"/>
                    <a:lumOff val="60000"/>
                  </a:schemeClr>
                </a:buClr>
                <a:buSzPct val="80000"/>
                <a:buFont typeface="Wingdings 3" charset="2"/>
                <a:buNone/>
                <a:defRPr sz="1400" b="0" i="0" kern="1200">
                  <a:solidFill>
                    <a:schemeClr val="tx1">
                      <a:tint val="75000"/>
                    </a:schemeClr>
                  </a:solidFill>
                  <a:latin typeface="+mj-lt"/>
                  <a:ea typeface="+mj-ea"/>
                  <a:cs typeface="+mj-cs"/>
                </a:defRPr>
              </a:lvl7pPr>
              <a:lvl8pPr marL="3200400" indent="0" algn="ctr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bg2">
                    <a:lumMod val="40000"/>
                    <a:lumOff val="60000"/>
                  </a:schemeClr>
                </a:buClr>
                <a:buSzPct val="80000"/>
                <a:buFont typeface="Wingdings 3" charset="2"/>
                <a:buNone/>
                <a:defRPr sz="1400" b="0" i="0" kern="1200">
                  <a:solidFill>
                    <a:schemeClr val="tx1">
                      <a:tint val="75000"/>
                    </a:schemeClr>
                  </a:solidFill>
                  <a:latin typeface="+mj-lt"/>
                  <a:ea typeface="+mj-ea"/>
                  <a:cs typeface="+mj-cs"/>
                </a:defRPr>
              </a:lvl8pPr>
              <a:lvl9pPr marL="3657600" indent="0" algn="ctr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bg2">
                    <a:lumMod val="40000"/>
                    <a:lumOff val="60000"/>
                  </a:schemeClr>
                </a:buClr>
                <a:buSzPct val="80000"/>
                <a:buFont typeface="Wingdings 3" charset="2"/>
                <a:buNone/>
                <a:defRPr sz="1400" b="0" i="0" kern="1200">
                  <a:solidFill>
                    <a:schemeClr val="tx1">
                      <a:tint val="75000"/>
                    </a:schemeClr>
                  </a:solidFill>
                  <a:latin typeface="+mj-lt"/>
                  <a:ea typeface="+mj-ea"/>
                  <a:cs typeface="+mj-cs"/>
                </a:defRPr>
              </a:lvl9pPr>
            </a:lstStyle>
            <a:p>
              <a:pPr algn="ctr"/>
              <a:r>
                <a:rPr lang="en-US" sz="3200" cap="none" dirty="0">
                  <a:solidFill>
                    <a:srgbClr val="0055A0"/>
                  </a:solidFill>
                  <a:latin typeface="Roboto Slab" pitchFamily="2" charset="0"/>
                  <a:ea typeface="Roboto Slab" pitchFamily="2" charset="0"/>
                </a:rPr>
                <a:t>Tier1</a:t>
              </a:r>
              <a:endParaRPr lang="ru-RU" cap="none" dirty="0">
                <a:solidFill>
                  <a:srgbClr val="0055A0"/>
                </a:solidFill>
                <a:latin typeface="Roboto Slab" pitchFamily="2" charset="0"/>
                <a:ea typeface="Roboto Slab" pitchFamily="2" charset="0"/>
              </a:endParaRPr>
            </a:p>
          </p:txBody>
        </p:sp>
        <p:pic>
          <p:nvPicPr>
            <p:cNvPr id="994" name="Рисунок 17">
              <a:extLst>
                <a:ext uri="{FF2B5EF4-FFF2-40B4-BE49-F238E27FC236}">
                  <a16:creationId xmlns:a16="http://schemas.microsoft.com/office/drawing/2014/main" id="{DCC94C95-08A0-ED40-CA79-11036214AB4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8137" y="3671299"/>
              <a:ext cx="810304" cy="810304"/>
            </a:xfrm>
            <a:prstGeom prst="rect">
              <a:avLst/>
            </a:prstGeom>
          </p:spPr>
        </p:pic>
        <p:sp>
          <p:nvSpPr>
            <p:cNvPr id="995" name="Подзаголовок 2">
              <a:extLst>
                <a:ext uri="{FF2B5EF4-FFF2-40B4-BE49-F238E27FC236}">
                  <a16:creationId xmlns:a16="http://schemas.microsoft.com/office/drawing/2014/main" id="{4AFCBC0E-BD99-6D20-D6C4-64E871A1D5BA}"/>
                </a:ext>
              </a:extLst>
            </p:cNvPr>
            <p:cNvSpPr txBox="1">
              <a:spLocks/>
            </p:cNvSpPr>
            <p:nvPr/>
          </p:nvSpPr>
          <p:spPr>
            <a:xfrm>
              <a:off x="1929760" y="4533603"/>
              <a:ext cx="1127058" cy="438552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rmAutofit fontScale="40000" lnSpcReduction="20000"/>
            </a:bodyPr>
            <a:lstStyle>
              <a:lvl1pPr marL="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bg2">
                    <a:lumMod val="40000"/>
                    <a:lumOff val="60000"/>
                  </a:schemeClr>
                </a:buClr>
                <a:buSzPct val="80000"/>
                <a:buFont typeface="Wingdings 3" charset="2"/>
                <a:buNone/>
                <a:defRPr sz="2000" b="0" i="0" kern="1200" cap="all">
                  <a:solidFill>
                    <a:schemeClr val="bg2">
                      <a:lumMod val="40000"/>
                      <a:lumOff val="60000"/>
                    </a:schemeClr>
                  </a:solidFill>
                  <a:latin typeface="+mj-lt"/>
                  <a:ea typeface="+mj-ea"/>
                  <a:cs typeface="+mj-cs"/>
                </a:defRPr>
              </a:lvl1pPr>
              <a:lvl2pPr marL="457200" indent="0" algn="ctr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bg2">
                    <a:lumMod val="40000"/>
                    <a:lumOff val="60000"/>
                  </a:schemeClr>
                </a:buClr>
                <a:buSzPct val="80000"/>
                <a:buFont typeface="Wingdings 3" charset="2"/>
                <a:buNone/>
                <a:defRPr sz="1800" b="0" i="0" kern="1200">
                  <a:solidFill>
                    <a:schemeClr val="tx1">
                      <a:tint val="75000"/>
                    </a:schemeClr>
                  </a:solidFill>
                  <a:latin typeface="+mj-lt"/>
                  <a:ea typeface="+mj-ea"/>
                  <a:cs typeface="+mj-cs"/>
                </a:defRPr>
              </a:lvl2pPr>
              <a:lvl3pPr marL="914400" indent="0" algn="ctr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bg2">
                    <a:lumMod val="40000"/>
                    <a:lumOff val="60000"/>
                  </a:schemeClr>
                </a:buClr>
                <a:buSzPct val="80000"/>
                <a:buFont typeface="Wingdings 3" charset="2"/>
                <a:buNone/>
                <a:defRPr sz="1600" b="0" i="0" kern="1200">
                  <a:solidFill>
                    <a:schemeClr val="tx1">
                      <a:tint val="75000"/>
                    </a:schemeClr>
                  </a:solidFill>
                  <a:latin typeface="+mj-lt"/>
                  <a:ea typeface="+mj-ea"/>
                  <a:cs typeface="+mj-cs"/>
                </a:defRPr>
              </a:lvl3pPr>
              <a:lvl4pPr marL="1371600" indent="0" algn="ctr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bg2">
                    <a:lumMod val="40000"/>
                    <a:lumOff val="60000"/>
                  </a:schemeClr>
                </a:buClr>
                <a:buSzPct val="80000"/>
                <a:buFont typeface="Wingdings 3" charset="2"/>
                <a:buNone/>
                <a:defRPr sz="1400" b="0" i="0" kern="1200">
                  <a:solidFill>
                    <a:schemeClr val="tx1">
                      <a:tint val="75000"/>
                    </a:schemeClr>
                  </a:solidFill>
                  <a:latin typeface="+mj-lt"/>
                  <a:ea typeface="+mj-ea"/>
                  <a:cs typeface="+mj-cs"/>
                </a:defRPr>
              </a:lvl4pPr>
              <a:lvl5pPr marL="1828800" indent="0" algn="ctr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bg2">
                    <a:lumMod val="40000"/>
                    <a:lumOff val="60000"/>
                  </a:schemeClr>
                </a:buClr>
                <a:buSzPct val="80000"/>
                <a:buFont typeface="Wingdings 3" charset="2"/>
                <a:buNone/>
                <a:defRPr sz="1400" b="0" i="0" kern="1200">
                  <a:solidFill>
                    <a:schemeClr val="tx1">
                      <a:tint val="75000"/>
                    </a:schemeClr>
                  </a:solidFill>
                  <a:latin typeface="+mj-lt"/>
                  <a:ea typeface="+mj-ea"/>
                  <a:cs typeface="+mj-cs"/>
                </a:defRPr>
              </a:lvl5pPr>
              <a:lvl6pPr marL="2286000" indent="0" algn="ctr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bg2">
                    <a:lumMod val="40000"/>
                    <a:lumOff val="60000"/>
                  </a:schemeClr>
                </a:buClr>
                <a:buSzPct val="80000"/>
                <a:buFont typeface="Wingdings 3" charset="2"/>
                <a:buNone/>
                <a:defRPr sz="1400" b="0" i="0" kern="1200">
                  <a:solidFill>
                    <a:schemeClr val="tx1">
                      <a:tint val="75000"/>
                    </a:schemeClr>
                  </a:solidFill>
                  <a:latin typeface="+mj-lt"/>
                  <a:ea typeface="+mj-ea"/>
                  <a:cs typeface="+mj-cs"/>
                </a:defRPr>
              </a:lvl6pPr>
              <a:lvl7pPr marL="2743200" indent="0" algn="ctr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bg2">
                    <a:lumMod val="40000"/>
                    <a:lumOff val="60000"/>
                  </a:schemeClr>
                </a:buClr>
                <a:buSzPct val="80000"/>
                <a:buFont typeface="Wingdings 3" charset="2"/>
                <a:buNone/>
                <a:defRPr sz="1400" b="0" i="0" kern="1200">
                  <a:solidFill>
                    <a:schemeClr val="tx1">
                      <a:tint val="75000"/>
                    </a:schemeClr>
                  </a:solidFill>
                  <a:latin typeface="+mj-lt"/>
                  <a:ea typeface="+mj-ea"/>
                  <a:cs typeface="+mj-cs"/>
                </a:defRPr>
              </a:lvl7pPr>
              <a:lvl8pPr marL="3200400" indent="0" algn="ctr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bg2">
                    <a:lumMod val="40000"/>
                    <a:lumOff val="60000"/>
                  </a:schemeClr>
                </a:buClr>
                <a:buSzPct val="80000"/>
                <a:buFont typeface="Wingdings 3" charset="2"/>
                <a:buNone/>
                <a:defRPr sz="1400" b="0" i="0" kern="1200">
                  <a:solidFill>
                    <a:schemeClr val="tx1">
                      <a:tint val="75000"/>
                    </a:schemeClr>
                  </a:solidFill>
                  <a:latin typeface="+mj-lt"/>
                  <a:ea typeface="+mj-ea"/>
                  <a:cs typeface="+mj-cs"/>
                </a:defRPr>
              </a:lvl8pPr>
              <a:lvl9pPr marL="3657600" indent="0" algn="ctr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bg2">
                    <a:lumMod val="40000"/>
                    <a:lumOff val="60000"/>
                  </a:schemeClr>
                </a:buClr>
                <a:buSzPct val="80000"/>
                <a:buFont typeface="Wingdings 3" charset="2"/>
                <a:buNone/>
                <a:defRPr sz="1400" b="0" i="0" kern="1200">
                  <a:solidFill>
                    <a:schemeClr val="tx1">
                      <a:tint val="75000"/>
                    </a:schemeClr>
                  </a:solidFill>
                  <a:latin typeface="+mj-lt"/>
                  <a:ea typeface="+mj-ea"/>
                  <a:cs typeface="+mj-cs"/>
                </a:defRPr>
              </a:lvl9pPr>
            </a:lstStyle>
            <a:p>
              <a:pPr algn="ctr"/>
              <a:r>
                <a:rPr lang="en-US" sz="3200" cap="none" dirty="0">
                  <a:solidFill>
                    <a:srgbClr val="0055A0"/>
                  </a:solidFill>
                  <a:latin typeface="Roboto Slab" pitchFamily="2" charset="0"/>
                  <a:ea typeface="Roboto Slab" pitchFamily="2" charset="0"/>
                </a:rPr>
                <a:t>Tier2</a:t>
              </a:r>
              <a:endParaRPr lang="ru-RU" cap="none" dirty="0">
                <a:solidFill>
                  <a:srgbClr val="0055A0"/>
                </a:solidFill>
                <a:latin typeface="Roboto Slab" pitchFamily="2" charset="0"/>
                <a:ea typeface="Roboto Slab" pitchFamily="2" charset="0"/>
              </a:endParaRPr>
            </a:p>
          </p:txBody>
        </p:sp>
        <p:sp>
          <p:nvSpPr>
            <p:cNvPr id="996" name="Подзаголовок 2">
              <a:extLst>
                <a:ext uri="{FF2B5EF4-FFF2-40B4-BE49-F238E27FC236}">
                  <a16:creationId xmlns:a16="http://schemas.microsoft.com/office/drawing/2014/main" id="{C5EF853C-8DA5-BF28-4904-BA578BF5251A}"/>
                </a:ext>
              </a:extLst>
            </p:cNvPr>
            <p:cNvSpPr txBox="1">
              <a:spLocks/>
            </p:cNvSpPr>
            <p:nvPr/>
          </p:nvSpPr>
          <p:spPr>
            <a:xfrm>
              <a:off x="3090882" y="4533602"/>
              <a:ext cx="1346154" cy="438552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rmAutofit fontScale="55000" lnSpcReduction="20000"/>
            </a:bodyPr>
            <a:lstStyle>
              <a:lvl1pPr marL="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bg2">
                    <a:lumMod val="40000"/>
                    <a:lumOff val="60000"/>
                  </a:schemeClr>
                </a:buClr>
                <a:buSzPct val="80000"/>
                <a:buFont typeface="Wingdings 3" charset="2"/>
                <a:buNone/>
                <a:defRPr sz="2000" b="0" i="0" kern="1200" cap="all">
                  <a:solidFill>
                    <a:schemeClr val="bg2">
                      <a:lumMod val="40000"/>
                      <a:lumOff val="60000"/>
                    </a:schemeClr>
                  </a:solidFill>
                  <a:latin typeface="+mj-lt"/>
                  <a:ea typeface="+mj-ea"/>
                  <a:cs typeface="+mj-cs"/>
                </a:defRPr>
              </a:lvl1pPr>
              <a:lvl2pPr marL="457200" indent="0" algn="ctr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bg2">
                    <a:lumMod val="40000"/>
                    <a:lumOff val="60000"/>
                  </a:schemeClr>
                </a:buClr>
                <a:buSzPct val="80000"/>
                <a:buFont typeface="Wingdings 3" charset="2"/>
                <a:buNone/>
                <a:defRPr sz="1800" b="0" i="0" kern="1200">
                  <a:solidFill>
                    <a:schemeClr val="tx1">
                      <a:tint val="75000"/>
                    </a:schemeClr>
                  </a:solidFill>
                  <a:latin typeface="+mj-lt"/>
                  <a:ea typeface="+mj-ea"/>
                  <a:cs typeface="+mj-cs"/>
                </a:defRPr>
              </a:lvl2pPr>
              <a:lvl3pPr marL="914400" indent="0" algn="ctr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bg2">
                    <a:lumMod val="40000"/>
                    <a:lumOff val="60000"/>
                  </a:schemeClr>
                </a:buClr>
                <a:buSzPct val="80000"/>
                <a:buFont typeface="Wingdings 3" charset="2"/>
                <a:buNone/>
                <a:defRPr sz="1600" b="0" i="0" kern="1200">
                  <a:solidFill>
                    <a:schemeClr val="tx1">
                      <a:tint val="75000"/>
                    </a:schemeClr>
                  </a:solidFill>
                  <a:latin typeface="+mj-lt"/>
                  <a:ea typeface="+mj-ea"/>
                  <a:cs typeface="+mj-cs"/>
                </a:defRPr>
              </a:lvl3pPr>
              <a:lvl4pPr marL="1371600" indent="0" algn="ctr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bg2">
                    <a:lumMod val="40000"/>
                    <a:lumOff val="60000"/>
                  </a:schemeClr>
                </a:buClr>
                <a:buSzPct val="80000"/>
                <a:buFont typeface="Wingdings 3" charset="2"/>
                <a:buNone/>
                <a:defRPr sz="1400" b="0" i="0" kern="1200">
                  <a:solidFill>
                    <a:schemeClr val="tx1">
                      <a:tint val="75000"/>
                    </a:schemeClr>
                  </a:solidFill>
                  <a:latin typeface="+mj-lt"/>
                  <a:ea typeface="+mj-ea"/>
                  <a:cs typeface="+mj-cs"/>
                </a:defRPr>
              </a:lvl4pPr>
              <a:lvl5pPr marL="1828800" indent="0" algn="ctr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bg2">
                    <a:lumMod val="40000"/>
                    <a:lumOff val="60000"/>
                  </a:schemeClr>
                </a:buClr>
                <a:buSzPct val="80000"/>
                <a:buFont typeface="Wingdings 3" charset="2"/>
                <a:buNone/>
                <a:defRPr sz="1400" b="0" i="0" kern="1200">
                  <a:solidFill>
                    <a:schemeClr val="tx1">
                      <a:tint val="75000"/>
                    </a:schemeClr>
                  </a:solidFill>
                  <a:latin typeface="+mj-lt"/>
                  <a:ea typeface="+mj-ea"/>
                  <a:cs typeface="+mj-cs"/>
                </a:defRPr>
              </a:lvl5pPr>
              <a:lvl6pPr marL="2286000" indent="0" algn="ctr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bg2">
                    <a:lumMod val="40000"/>
                    <a:lumOff val="60000"/>
                  </a:schemeClr>
                </a:buClr>
                <a:buSzPct val="80000"/>
                <a:buFont typeface="Wingdings 3" charset="2"/>
                <a:buNone/>
                <a:defRPr sz="1400" b="0" i="0" kern="1200">
                  <a:solidFill>
                    <a:schemeClr val="tx1">
                      <a:tint val="75000"/>
                    </a:schemeClr>
                  </a:solidFill>
                  <a:latin typeface="+mj-lt"/>
                  <a:ea typeface="+mj-ea"/>
                  <a:cs typeface="+mj-cs"/>
                </a:defRPr>
              </a:lvl6pPr>
              <a:lvl7pPr marL="2743200" indent="0" algn="ctr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bg2">
                    <a:lumMod val="40000"/>
                    <a:lumOff val="60000"/>
                  </a:schemeClr>
                </a:buClr>
                <a:buSzPct val="80000"/>
                <a:buFont typeface="Wingdings 3" charset="2"/>
                <a:buNone/>
                <a:defRPr sz="1400" b="0" i="0" kern="1200">
                  <a:solidFill>
                    <a:schemeClr val="tx1">
                      <a:tint val="75000"/>
                    </a:schemeClr>
                  </a:solidFill>
                  <a:latin typeface="+mj-lt"/>
                  <a:ea typeface="+mj-ea"/>
                  <a:cs typeface="+mj-cs"/>
                </a:defRPr>
              </a:lvl7pPr>
              <a:lvl8pPr marL="3200400" indent="0" algn="ctr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bg2">
                    <a:lumMod val="40000"/>
                    <a:lumOff val="60000"/>
                  </a:schemeClr>
                </a:buClr>
                <a:buSzPct val="80000"/>
                <a:buFont typeface="Wingdings 3" charset="2"/>
                <a:buNone/>
                <a:defRPr sz="1400" b="0" i="0" kern="1200">
                  <a:solidFill>
                    <a:schemeClr val="tx1">
                      <a:tint val="75000"/>
                    </a:schemeClr>
                  </a:solidFill>
                  <a:latin typeface="+mj-lt"/>
                  <a:ea typeface="+mj-ea"/>
                  <a:cs typeface="+mj-cs"/>
                </a:defRPr>
              </a:lvl8pPr>
              <a:lvl9pPr marL="3657600" indent="0" algn="ctr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bg2">
                    <a:lumMod val="40000"/>
                    <a:lumOff val="60000"/>
                  </a:schemeClr>
                </a:buClr>
                <a:buSzPct val="80000"/>
                <a:buFont typeface="Wingdings 3" charset="2"/>
                <a:buNone/>
                <a:defRPr sz="1400" b="0" i="0" kern="1200">
                  <a:solidFill>
                    <a:schemeClr val="tx1">
                      <a:tint val="75000"/>
                    </a:schemeClr>
                  </a:solidFill>
                  <a:latin typeface="+mj-lt"/>
                  <a:ea typeface="+mj-ea"/>
                  <a:cs typeface="+mj-cs"/>
                </a:defRPr>
              </a:lvl9pPr>
            </a:lstStyle>
            <a:p>
              <a:pPr algn="ctr"/>
              <a:r>
                <a:rPr lang="en-US" cap="none" dirty="0">
                  <a:solidFill>
                    <a:srgbClr val="0055A0"/>
                  </a:solidFill>
                  <a:latin typeface="Roboto Slab" pitchFamily="2" charset="0"/>
                  <a:ea typeface="Roboto Slab" pitchFamily="2" charset="0"/>
                </a:rPr>
                <a:t>Govorun</a:t>
              </a:r>
              <a:endParaRPr lang="ru-RU" cap="none" dirty="0">
                <a:solidFill>
                  <a:srgbClr val="0055A0"/>
                </a:solidFill>
                <a:latin typeface="Roboto Slab" pitchFamily="2" charset="0"/>
                <a:ea typeface="Roboto Slab" pitchFamily="2" charset="0"/>
              </a:endParaRPr>
            </a:p>
          </p:txBody>
        </p:sp>
        <p:grpSp>
          <p:nvGrpSpPr>
            <p:cNvPr id="997" name="Группа 47">
              <a:extLst>
                <a:ext uri="{FF2B5EF4-FFF2-40B4-BE49-F238E27FC236}">
                  <a16:creationId xmlns:a16="http://schemas.microsoft.com/office/drawing/2014/main" id="{ED45DDEB-DB21-2760-9B0A-877CC22A71EE}"/>
                </a:ext>
              </a:extLst>
            </p:cNvPr>
            <p:cNvGrpSpPr/>
            <p:nvPr/>
          </p:nvGrpSpPr>
          <p:grpSpPr>
            <a:xfrm>
              <a:off x="583444" y="963808"/>
              <a:ext cx="8002923" cy="4142438"/>
              <a:chOff x="594204" y="1633592"/>
              <a:chExt cx="8002923" cy="4142438"/>
            </a:xfrm>
          </p:grpSpPr>
          <p:cxnSp>
            <p:nvCxnSpPr>
              <p:cNvPr id="1010" name="Прямая соединительная линия 21">
                <a:extLst>
                  <a:ext uri="{FF2B5EF4-FFF2-40B4-BE49-F238E27FC236}">
                    <a16:creationId xmlns:a16="http://schemas.microsoft.com/office/drawing/2014/main" id="{6BF695AA-4DA3-E57C-9B84-601EFBF027F2}"/>
                  </a:ext>
                </a:extLst>
              </p:cNvPr>
              <p:cNvCxnSpPr/>
              <p:nvPr/>
            </p:nvCxnSpPr>
            <p:spPr>
              <a:xfrm>
                <a:off x="906492" y="1633592"/>
                <a:ext cx="4614583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1" name="Прямая соединительная линия 23">
                <a:extLst>
                  <a:ext uri="{FF2B5EF4-FFF2-40B4-BE49-F238E27FC236}">
                    <a16:creationId xmlns:a16="http://schemas.microsoft.com/office/drawing/2014/main" id="{69E46E6B-69A1-BC01-F09E-FAA51287445B}"/>
                  </a:ext>
                </a:extLst>
              </p:cNvPr>
              <p:cNvCxnSpPr/>
              <p:nvPr/>
            </p:nvCxnSpPr>
            <p:spPr>
              <a:xfrm>
                <a:off x="594218" y="1956120"/>
                <a:ext cx="0" cy="346453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12" name="Дуга 25">
                <a:extLst>
                  <a:ext uri="{FF2B5EF4-FFF2-40B4-BE49-F238E27FC236}">
                    <a16:creationId xmlns:a16="http://schemas.microsoft.com/office/drawing/2014/main" id="{FFC330EB-513E-A261-9CD7-7536E233EAFC}"/>
                  </a:ext>
                </a:extLst>
              </p:cNvPr>
              <p:cNvSpPr/>
              <p:nvPr/>
            </p:nvSpPr>
            <p:spPr>
              <a:xfrm>
                <a:off x="594204" y="1633592"/>
                <a:ext cx="624577" cy="645056"/>
              </a:xfrm>
              <a:prstGeom prst="arc">
                <a:avLst>
                  <a:gd name="adj1" fmla="val 10711886"/>
                  <a:gd name="adj2" fmla="val 16127728"/>
                </a:avLst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13" name="Дуга 28">
                <a:extLst>
                  <a:ext uri="{FF2B5EF4-FFF2-40B4-BE49-F238E27FC236}">
                    <a16:creationId xmlns:a16="http://schemas.microsoft.com/office/drawing/2014/main" id="{5849BA82-8694-5320-EEA9-A07653611AFC}"/>
                  </a:ext>
                </a:extLst>
              </p:cNvPr>
              <p:cNvSpPr/>
              <p:nvPr/>
            </p:nvSpPr>
            <p:spPr>
              <a:xfrm flipV="1">
                <a:off x="594458" y="5064343"/>
                <a:ext cx="683906" cy="706330"/>
              </a:xfrm>
              <a:prstGeom prst="arc">
                <a:avLst>
                  <a:gd name="adj1" fmla="val 10729849"/>
                  <a:gd name="adj2" fmla="val 16167450"/>
                </a:avLst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cxnSp>
            <p:nvCxnSpPr>
              <p:cNvPr id="1014" name="Прямая соединительная линия 29">
                <a:extLst>
                  <a:ext uri="{FF2B5EF4-FFF2-40B4-BE49-F238E27FC236}">
                    <a16:creationId xmlns:a16="http://schemas.microsoft.com/office/drawing/2014/main" id="{661D80A0-2770-5666-8F23-2D38B3CF783B}"/>
                  </a:ext>
                </a:extLst>
              </p:cNvPr>
              <p:cNvCxnSpPr>
                <a:endCxn id="1015" idx="2"/>
              </p:cNvCxnSpPr>
              <p:nvPr/>
            </p:nvCxnSpPr>
            <p:spPr>
              <a:xfrm>
                <a:off x="917255" y="5770673"/>
                <a:ext cx="7327859" cy="519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15" name="Дуга 32">
                <a:extLst>
                  <a:ext uri="{FF2B5EF4-FFF2-40B4-BE49-F238E27FC236}">
                    <a16:creationId xmlns:a16="http://schemas.microsoft.com/office/drawing/2014/main" id="{10EDB5D4-37A2-CF90-1C62-48D890BB8DDD}"/>
                  </a:ext>
                </a:extLst>
              </p:cNvPr>
              <p:cNvSpPr/>
              <p:nvPr/>
            </p:nvSpPr>
            <p:spPr>
              <a:xfrm flipH="1" flipV="1">
                <a:off x="7914125" y="5070633"/>
                <a:ext cx="683002" cy="705397"/>
              </a:xfrm>
              <a:prstGeom prst="arc">
                <a:avLst>
                  <a:gd name="adj1" fmla="val 10711886"/>
                  <a:gd name="adj2" fmla="val 16302483"/>
                </a:avLst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cxnSp>
            <p:nvCxnSpPr>
              <p:cNvPr id="1016" name="Прямая соединительная линия 35">
                <a:extLst>
                  <a:ext uri="{FF2B5EF4-FFF2-40B4-BE49-F238E27FC236}">
                    <a16:creationId xmlns:a16="http://schemas.microsoft.com/office/drawing/2014/main" id="{FDF45D17-30C7-0A5F-328C-6C833DF24BCB}"/>
                  </a:ext>
                </a:extLst>
              </p:cNvPr>
              <p:cNvCxnSpPr/>
              <p:nvPr/>
            </p:nvCxnSpPr>
            <p:spPr>
              <a:xfrm>
                <a:off x="8597127" y="4277844"/>
                <a:ext cx="0" cy="116073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17" name="Дуга 37">
                <a:extLst>
                  <a:ext uri="{FF2B5EF4-FFF2-40B4-BE49-F238E27FC236}">
                    <a16:creationId xmlns:a16="http://schemas.microsoft.com/office/drawing/2014/main" id="{D1254422-C32E-4382-DB0E-712512D28612}"/>
                  </a:ext>
                </a:extLst>
              </p:cNvPr>
              <p:cNvSpPr/>
              <p:nvPr/>
            </p:nvSpPr>
            <p:spPr>
              <a:xfrm flipH="1">
                <a:off x="7980540" y="3959275"/>
                <a:ext cx="616587" cy="636804"/>
              </a:xfrm>
              <a:prstGeom prst="arc">
                <a:avLst>
                  <a:gd name="adj1" fmla="val 10729849"/>
                  <a:gd name="adj2" fmla="val 16167450"/>
                </a:avLst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cxnSp>
            <p:nvCxnSpPr>
              <p:cNvPr id="1018" name="Прямая соединительная линия 38">
                <a:extLst>
                  <a:ext uri="{FF2B5EF4-FFF2-40B4-BE49-F238E27FC236}">
                    <a16:creationId xmlns:a16="http://schemas.microsoft.com/office/drawing/2014/main" id="{650386C6-59BA-BEAA-D769-B9BB357FF5B6}"/>
                  </a:ext>
                </a:extLst>
              </p:cNvPr>
              <p:cNvCxnSpPr/>
              <p:nvPr/>
            </p:nvCxnSpPr>
            <p:spPr>
              <a:xfrm>
                <a:off x="6164557" y="3959275"/>
                <a:ext cx="2124276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19" name="Дуга 40">
                <a:extLst>
                  <a:ext uri="{FF2B5EF4-FFF2-40B4-BE49-F238E27FC236}">
                    <a16:creationId xmlns:a16="http://schemas.microsoft.com/office/drawing/2014/main" id="{46EBC5EF-EC38-9F8A-ABFA-7C1D56CB99D8}"/>
                  </a:ext>
                </a:extLst>
              </p:cNvPr>
              <p:cNvSpPr/>
              <p:nvPr/>
            </p:nvSpPr>
            <p:spPr>
              <a:xfrm flipV="1">
                <a:off x="5822604" y="3252945"/>
                <a:ext cx="683906" cy="706330"/>
              </a:xfrm>
              <a:prstGeom prst="arc">
                <a:avLst>
                  <a:gd name="adj1" fmla="val 10729849"/>
                  <a:gd name="adj2" fmla="val 16167450"/>
                </a:avLst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cxnSp>
            <p:nvCxnSpPr>
              <p:cNvPr id="1020" name="Прямая соединительная линия 41">
                <a:extLst>
                  <a:ext uri="{FF2B5EF4-FFF2-40B4-BE49-F238E27FC236}">
                    <a16:creationId xmlns:a16="http://schemas.microsoft.com/office/drawing/2014/main" id="{482A4798-89EA-FD95-6782-D24B6D142F10}"/>
                  </a:ext>
                </a:extLst>
              </p:cNvPr>
              <p:cNvCxnSpPr>
                <a:stCxn id="1021" idx="0"/>
              </p:cNvCxnSpPr>
              <p:nvPr/>
            </p:nvCxnSpPr>
            <p:spPr>
              <a:xfrm flipH="1">
                <a:off x="5822604" y="1958285"/>
                <a:ext cx="6705" cy="164782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21" name="Дуга 43">
                <a:extLst>
                  <a:ext uri="{FF2B5EF4-FFF2-40B4-BE49-F238E27FC236}">
                    <a16:creationId xmlns:a16="http://schemas.microsoft.com/office/drawing/2014/main" id="{932F8F01-CBEA-C777-5FFA-097852AB0E17}"/>
                  </a:ext>
                </a:extLst>
              </p:cNvPr>
              <p:cNvSpPr/>
              <p:nvPr/>
            </p:nvSpPr>
            <p:spPr>
              <a:xfrm flipH="1">
                <a:off x="5212782" y="1633592"/>
                <a:ext cx="616587" cy="636804"/>
              </a:xfrm>
              <a:prstGeom prst="arc">
                <a:avLst>
                  <a:gd name="adj1" fmla="val 10729849"/>
                  <a:gd name="adj2" fmla="val 16167450"/>
                </a:avLst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pic>
          <p:nvPicPr>
            <p:cNvPr id="998" name="Picture 2" descr="Documentation — DIRAC Documentation">
              <a:extLst>
                <a:ext uri="{FF2B5EF4-FFF2-40B4-BE49-F238E27FC236}">
                  <a16:creationId xmlns:a16="http://schemas.microsoft.com/office/drawing/2014/main" id="{9969F2D6-D303-F474-87BF-4C8292AF9E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14361" y="1037949"/>
              <a:ext cx="1771587" cy="5451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999" name="Прямая соединительная линия 54">
              <a:extLst>
                <a:ext uri="{FF2B5EF4-FFF2-40B4-BE49-F238E27FC236}">
                  <a16:creationId xmlns:a16="http://schemas.microsoft.com/office/drawing/2014/main" id="{546BE49C-244E-E6C7-E7B7-9B0046330E43}"/>
                </a:ext>
              </a:extLst>
            </p:cNvPr>
            <p:cNvCxnSpPr/>
            <p:nvPr/>
          </p:nvCxnSpPr>
          <p:spPr>
            <a:xfrm flipV="1">
              <a:off x="1208021" y="2772663"/>
              <a:ext cx="1201690" cy="835397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0" name="Прямая соединительная линия 56">
              <a:extLst>
                <a:ext uri="{FF2B5EF4-FFF2-40B4-BE49-F238E27FC236}">
                  <a16:creationId xmlns:a16="http://schemas.microsoft.com/office/drawing/2014/main" id="{0FD781C7-B4F6-040C-E71C-1971400E4BBF}"/>
                </a:ext>
              </a:extLst>
            </p:cNvPr>
            <p:cNvCxnSpPr/>
            <p:nvPr/>
          </p:nvCxnSpPr>
          <p:spPr>
            <a:xfrm flipV="1">
              <a:off x="2493289" y="2772663"/>
              <a:ext cx="0" cy="835397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1" name="Прямая соединительная линия 59">
              <a:extLst>
                <a:ext uri="{FF2B5EF4-FFF2-40B4-BE49-F238E27FC236}">
                  <a16:creationId xmlns:a16="http://schemas.microsoft.com/office/drawing/2014/main" id="{34ECA47C-692D-C52C-ECEB-48BD00A3734F}"/>
                </a:ext>
              </a:extLst>
            </p:cNvPr>
            <p:cNvCxnSpPr/>
            <p:nvPr/>
          </p:nvCxnSpPr>
          <p:spPr>
            <a:xfrm flipH="1" flipV="1">
              <a:off x="2586361" y="2772664"/>
              <a:ext cx="1271957" cy="835229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2" name="Прямая соединительная линия 61">
              <a:extLst>
                <a:ext uri="{FF2B5EF4-FFF2-40B4-BE49-F238E27FC236}">
                  <a16:creationId xmlns:a16="http://schemas.microsoft.com/office/drawing/2014/main" id="{7AC39B2F-5A3C-F1EC-88B5-7F6C90853AC3}"/>
                </a:ext>
              </a:extLst>
            </p:cNvPr>
            <p:cNvCxnSpPr/>
            <p:nvPr/>
          </p:nvCxnSpPr>
          <p:spPr>
            <a:xfrm flipV="1">
              <a:off x="7487449" y="2831251"/>
              <a:ext cx="0" cy="717277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03" name="TextBox 1002">
              <a:extLst>
                <a:ext uri="{FF2B5EF4-FFF2-40B4-BE49-F238E27FC236}">
                  <a16:creationId xmlns:a16="http://schemas.microsoft.com/office/drawing/2014/main" id="{5B5382A2-1DAE-7758-1F6A-9452D8BBE9DD}"/>
                </a:ext>
              </a:extLst>
            </p:cNvPr>
            <p:cNvSpPr txBox="1"/>
            <p:nvPr/>
          </p:nvSpPr>
          <p:spPr>
            <a:xfrm>
              <a:off x="4971113" y="3841473"/>
              <a:ext cx="1699187" cy="998899"/>
            </a:xfrm>
            <a:prstGeom prst="rect">
              <a:avLst/>
            </a:prstGeom>
            <a:noFill/>
            <a:ln w="29160">
              <a:solidFill>
                <a:srgbClr val="FF0000"/>
              </a:solidFill>
              <a:prstDash val="solid"/>
            </a:ln>
          </p:spPr>
          <p:txBody>
            <a:bodyPr vert="horz" wrap="square" lIns="104400" tIns="59400" rIns="104400" bIns="59400" anchor="ctr" anchorCtr="0" compatLnSpc="0">
              <a:spAutoFit/>
            </a:bodyPr>
            <a:lstStyle/>
            <a:p>
              <a:pPr lvl="0" algn="ctr" hangingPunct="0">
                <a:defRPr sz="2200">
                  <a:solidFill>
                    <a:srgbClr val="000000"/>
                  </a:solidFill>
                </a:defRPr>
              </a:pPr>
              <a:r>
                <a:rPr lang="en-US" sz="1000" b="0" i="0" u="none" strike="noStrike" kern="1200" cap="none" dirty="0">
                  <a:ln>
                    <a:noFill/>
                  </a:ln>
                  <a:solidFill>
                    <a:srgbClr val="000000"/>
                  </a:solidFill>
                  <a:latin typeface="Roboto Slab" pitchFamily="2" charset="0"/>
                  <a:ea typeface="Roboto Slab" pitchFamily="2" charset="0"/>
                  <a:cs typeface="DejaVu Sans" pitchFamily="2"/>
                </a:rPr>
                <a:t>DIRAC Jobs</a:t>
              </a:r>
              <a:endParaRPr lang="ru-RU" sz="1000" b="1" i="0" u="none" strike="noStrike" kern="1200" cap="none" dirty="0">
                <a:ln>
                  <a:noFill/>
                </a:ln>
                <a:solidFill>
                  <a:srgbClr val="000000"/>
                </a:solidFill>
                <a:latin typeface="Roboto Slab" pitchFamily="2" charset="0"/>
                <a:ea typeface="Roboto Slab" pitchFamily="2" charset="0"/>
                <a:cs typeface="DejaVu Sans" pitchFamily="2"/>
              </a:endParaRPr>
            </a:p>
          </p:txBody>
        </p:sp>
        <p:cxnSp>
          <p:nvCxnSpPr>
            <p:cNvPr id="1004" name="Прямая со стрелкой 15">
              <a:extLst>
                <a:ext uri="{FF2B5EF4-FFF2-40B4-BE49-F238E27FC236}">
                  <a16:creationId xmlns:a16="http://schemas.microsoft.com/office/drawing/2014/main" id="{383F3866-F519-44E7-D66A-77C6732D0A2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297273" y="2831250"/>
              <a:ext cx="907018" cy="1178541"/>
            </a:xfrm>
            <a:prstGeom prst="straightConnector1">
              <a:avLst/>
            </a:prstGeom>
            <a:ln w="9525">
              <a:solidFill>
                <a:srgbClr val="FF0000"/>
              </a:solidFill>
              <a:headEnd type="triangl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5" name="Прямая со стрелкой 44">
              <a:extLst>
                <a:ext uri="{FF2B5EF4-FFF2-40B4-BE49-F238E27FC236}">
                  <a16:creationId xmlns:a16="http://schemas.microsoft.com/office/drawing/2014/main" id="{CD2C4B93-833C-DD3F-8913-71952F935EA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153797" y="2831250"/>
              <a:ext cx="906131" cy="1178541"/>
            </a:xfrm>
            <a:prstGeom prst="straightConnector1">
              <a:avLst/>
            </a:prstGeom>
            <a:ln w="9525">
              <a:solidFill>
                <a:srgbClr val="FF0000"/>
              </a:solidFill>
              <a:headEnd type="triangl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6" name="Прямая со стрелкой 50">
              <a:extLst>
                <a:ext uri="{FF2B5EF4-FFF2-40B4-BE49-F238E27FC236}">
                  <a16:creationId xmlns:a16="http://schemas.microsoft.com/office/drawing/2014/main" id="{332323AC-048E-994C-E186-248FD6BB22D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14121" y="2831250"/>
              <a:ext cx="892974" cy="1178541"/>
            </a:xfrm>
            <a:prstGeom prst="straightConnector1">
              <a:avLst/>
            </a:prstGeom>
            <a:ln w="9525">
              <a:solidFill>
                <a:srgbClr val="FF0000"/>
              </a:solidFill>
              <a:headEnd type="triangl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7" name="Прямая со стрелкой 55">
              <a:extLst>
                <a:ext uri="{FF2B5EF4-FFF2-40B4-BE49-F238E27FC236}">
                  <a16:creationId xmlns:a16="http://schemas.microsoft.com/office/drawing/2014/main" id="{1E4B5FE6-41B3-2109-9879-03632B9F2B2A}"/>
                </a:ext>
              </a:extLst>
            </p:cNvPr>
            <p:cNvCxnSpPr/>
            <p:nvPr/>
          </p:nvCxnSpPr>
          <p:spPr>
            <a:xfrm flipH="1" flipV="1">
              <a:off x="3109878" y="2202382"/>
              <a:ext cx="3187395" cy="1807410"/>
            </a:xfrm>
            <a:prstGeom prst="straightConnector1">
              <a:avLst/>
            </a:prstGeom>
            <a:ln w="9525">
              <a:solidFill>
                <a:srgbClr val="FF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8" name="Прямая со стрелкой 57">
              <a:extLst>
                <a:ext uri="{FF2B5EF4-FFF2-40B4-BE49-F238E27FC236}">
                  <a16:creationId xmlns:a16="http://schemas.microsoft.com/office/drawing/2014/main" id="{0C16AE6D-121D-FBE3-666E-D95314EAB70E}"/>
                </a:ext>
              </a:extLst>
            </p:cNvPr>
            <p:cNvCxnSpPr/>
            <p:nvPr/>
          </p:nvCxnSpPr>
          <p:spPr>
            <a:xfrm flipH="1" flipV="1">
              <a:off x="3262282" y="2354785"/>
              <a:ext cx="2891328" cy="1655007"/>
            </a:xfrm>
            <a:prstGeom prst="straightConnector1">
              <a:avLst/>
            </a:prstGeom>
            <a:ln w="9525">
              <a:solidFill>
                <a:srgbClr val="FF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9" name="Прямая со стрелкой 62">
              <a:extLst>
                <a:ext uri="{FF2B5EF4-FFF2-40B4-BE49-F238E27FC236}">
                  <a16:creationId xmlns:a16="http://schemas.microsoft.com/office/drawing/2014/main" id="{A23C6F56-52A0-4019-71B6-95F78F50A79E}"/>
                </a:ext>
              </a:extLst>
            </p:cNvPr>
            <p:cNvCxnSpPr/>
            <p:nvPr/>
          </p:nvCxnSpPr>
          <p:spPr>
            <a:xfrm flipH="1" flipV="1">
              <a:off x="3414681" y="2507184"/>
              <a:ext cx="2599438" cy="1502608"/>
            </a:xfrm>
            <a:prstGeom prst="straightConnector1">
              <a:avLst/>
            </a:prstGeom>
            <a:ln w="9525">
              <a:solidFill>
                <a:srgbClr val="FF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23" name="TextBox 1022">
            <a:extLst>
              <a:ext uri="{FF2B5EF4-FFF2-40B4-BE49-F238E27FC236}">
                <a16:creationId xmlns:a16="http://schemas.microsoft.com/office/drawing/2014/main" id="{DE049DBC-1E95-11AC-5064-847BEADBA8D4}"/>
              </a:ext>
            </a:extLst>
          </p:cNvPr>
          <p:cNvSpPr txBox="1"/>
          <p:nvPr/>
        </p:nvSpPr>
        <p:spPr>
          <a:xfrm>
            <a:off x="702440" y="4806976"/>
            <a:ext cx="231988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Сохранение данных</a:t>
            </a:r>
            <a:endParaRPr lang="en-US" sz="16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ru-RU" sz="1600" dirty="0">
                <a:latin typeface="Segoe UI" panose="020B0502040204020203" pitchFamily="34" charset="0"/>
                <a:cs typeface="Segoe UI" panose="020B0502040204020203" pitchFamily="34" charset="0"/>
              </a:rPr>
              <a:t>Запуск 20 задач передачи данных</a:t>
            </a:r>
          </a:p>
          <a:p>
            <a:r>
              <a:rPr lang="ru-RU" sz="1600" dirty="0">
                <a:latin typeface="Segoe UI" panose="020B0502040204020203" pitchFamily="34" charset="0"/>
                <a:cs typeface="Segoe UI" panose="020B0502040204020203" pitchFamily="34" charset="0"/>
              </a:rPr>
              <a:t>Достигнутая скорость передачи – 2 ГБ/с</a:t>
            </a:r>
            <a:endParaRPr lang="ru-RU" sz="1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661049-A709-9CFC-270D-44098D16AFA8}"/>
              </a:ext>
            </a:extLst>
          </p:cNvPr>
          <p:cNvSpPr txBox="1"/>
          <p:nvPr/>
        </p:nvSpPr>
        <p:spPr>
          <a:xfrm>
            <a:off x="7627904" y="1182694"/>
            <a:ext cx="1136285" cy="296996"/>
          </a:xfrm>
          <a:prstGeom prst="rect">
            <a:avLst/>
          </a:prstGeom>
          <a:noFill/>
          <a:ln w="12700">
            <a:solidFill>
              <a:srgbClr val="FF0000"/>
            </a:solidFill>
            <a:prstDash val="solid"/>
          </a:ln>
        </p:spPr>
        <p:txBody>
          <a:bodyPr vert="horz" wrap="none" lIns="104400" tIns="59400" rIns="104400" bIns="59400" anchor="ctr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200">
                <a:solidFill>
                  <a:srgbClr val="000000"/>
                </a:solidFill>
              </a:defRPr>
            </a:pPr>
            <a:r>
              <a:rPr lang="en-US" sz="1200" dirty="0">
                <a:solidFill>
                  <a:srgbClr val="000000"/>
                </a:solidFill>
                <a:latin typeface="Liberation Sans" pitchFamily="18"/>
                <a:ea typeface="DejaVu Sans" pitchFamily="2"/>
                <a:cs typeface="DejaVu Sans" pitchFamily="2"/>
              </a:rPr>
              <a:t>Size: ~ </a:t>
            </a:r>
            <a:r>
              <a:rPr lang="ru-RU" sz="1200" dirty="0">
                <a:solidFill>
                  <a:srgbClr val="000000"/>
                </a:solidFill>
                <a:latin typeface="Liberation Sans" pitchFamily="18"/>
                <a:ea typeface="DejaVu Sans" pitchFamily="2"/>
                <a:cs typeface="DejaVu Sans" pitchFamily="2"/>
              </a:rPr>
              <a:t>66</a:t>
            </a:r>
            <a:r>
              <a:rPr lang="en-US" sz="1200" dirty="0">
                <a:solidFill>
                  <a:srgbClr val="000000"/>
                </a:solidFill>
                <a:latin typeface="Liberation Sans" pitchFamily="18"/>
                <a:ea typeface="DejaVu Sans" pitchFamily="2"/>
                <a:cs typeface="DejaVu Sans" pitchFamily="2"/>
              </a:rPr>
              <a:t> TB</a:t>
            </a:r>
            <a:endParaRPr lang="ru-RU" sz="1200" i="0" u="none" strike="noStrike" kern="1200" cap="none" dirty="0">
              <a:ln>
                <a:noFill/>
              </a:ln>
              <a:solidFill>
                <a:srgbClr val="000000"/>
              </a:solidFill>
              <a:latin typeface="Liberation Sans" pitchFamily="18"/>
              <a:ea typeface="DejaVu Sans" pitchFamily="2"/>
              <a:cs typeface="DejaVu Sans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35321278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0AB17D-859B-20EA-93F2-AC2D594C41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4E9D311-9642-5E55-5F82-1D84104653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-129815" y="6492875"/>
            <a:ext cx="501424" cy="365125"/>
          </a:xfrm>
        </p:spPr>
        <p:txBody>
          <a:bodyPr/>
          <a:lstStyle/>
          <a:p>
            <a:fld id="{17918391-D411-FE40-AAD7-861AE5233E0E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84" name="Title 3">
            <a:extLst>
              <a:ext uri="{FF2B5EF4-FFF2-40B4-BE49-F238E27FC236}">
                <a16:creationId xmlns:a16="http://schemas.microsoft.com/office/drawing/2014/main" id="{F87B2B5C-FBBB-E635-DAD0-EF7484E955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8" y="-90792"/>
            <a:ext cx="9141942" cy="1004598"/>
          </a:xfrm>
        </p:spPr>
        <p:txBody>
          <a:bodyPr>
            <a:normAutofit/>
          </a:bodyPr>
          <a:lstStyle/>
          <a:p>
            <a:pPr algn="ctr"/>
            <a:r>
              <a:rPr lang="ru-RU" sz="4000" dirty="0">
                <a:latin typeface="Segoe UI Light" panose="020B0502040204020203" pitchFamily="34" charset="0"/>
                <a:cs typeface="Segoe UI Light" panose="020B0502040204020203" pitchFamily="34" charset="0"/>
              </a:rPr>
              <a:t>Актуальность темы исследования</a:t>
            </a:r>
            <a:endParaRPr lang="en-US" sz="40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A6ABCAC-6311-878E-919B-1DFA425236AF}"/>
              </a:ext>
            </a:extLst>
          </p:cNvPr>
          <p:cNvSpPr txBox="1">
            <a:spLocks/>
          </p:cNvSpPr>
          <p:nvPr/>
        </p:nvSpPr>
        <p:spPr>
          <a:xfrm>
            <a:off x="668991" y="778503"/>
            <a:ext cx="7806018" cy="116319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just">
              <a:spcBef>
                <a:spcPts val="0"/>
              </a:spcBef>
            </a:pPr>
            <a:r>
              <a:rPr lang="ru-RU" sz="16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ОИЯИ участвует в большом количестве проектов реализация которых зависит от возможности хранить и обрабатывать огромные объемы данных. В случае, когда одного вычислительного ресурса недостаточно, возможно использовать распределённые системы для хранения и обработки данных.</a:t>
            </a:r>
          </a:p>
        </p:txBody>
      </p:sp>
      <p:grpSp>
        <p:nvGrpSpPr>
          <p:cNvPr id="70" name="Группа 69">
            <a:extLst>
              <a:ext uri="{FF2B5EF4-FFF2-40B4-BE49-F238E27FC236}">
                <a16:creationId xmlns:a16="http://schemas.microsoft.com/office/drawing/2014/main" id="{EE99F0F3-46D6-7928-A986-4D10C929FB50}"/>
              </a:ext>
            </a:extLst>
          </p:cNvPr>
          <p:cNvGrpSpPr/>
          <p:nvPr/>
        </p:nvGrpSpPr>
        <p:grpSpPr>
          <a:xfrm>
            <a:off x="215020" y="1883447"/>
            <a:ext cx="4507079" cy="2707908"/>
            <a:chOff x="362878" y="1260667"/>
            <a:chExt cx="8930222" cy="5365386"/>
          </a:xfrm>
        </p:grpSpPr>
        <p:sp>
          <p:nvSpPr>
            <p:cNvPr id="26" name="Скругленный прямоугольник 81">
              <a:extLst>
                <a:ext uri="{FF2B5EF4-FFF2-40B4-BE49-F238E27FC236}">
                  <a16:creationId xmlns:a16="http://schemas.microsoft.com/office/drawing/2014/main" id="{8CBACFAA-DB6C-74F0-84B4-32EB0FF013AA}"/>
                </a:ext>
              </a:extLst>
            </p:cNvPr>
            <p:cNvSpPr/>
            <p:nvPr/>
          </p:nvSpPr>
          <p:spPr>
            <a:xfrm>
              <a:off x="3337816" y="1298538"/>
              <a:ext cx="2777424" cy="5205563"/>
            </a:xfrm>
            <a:prstGeom prst="roundRect">
              <a:avLst>
                <a:gd name="adj" fmla="val 8410"/>
              </a:avLst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Segoe UI Light" panose="020B0502040204020203" pitchFamily="34" charset="0"/>
              </a:endParaRPr>
            </a:p>
          </p:txBody>
        </p:sp>
        <p:pic>
          <p:nvPicPr>
            <p:cNvPr id="27" name="Picture 2">
              <a:extLst>
                <a:ext uri="{FF2B5EF4-FFF2-40B4-BE49-F238E27FC236}">
                  <a16:creationId xmlns:a16="http://schemas.microsoft.com/office/drawing/2014/main" id="{7FFCBB4A-274A-EAF7-55C8-AA8E9DD93F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 l="19872" r="20669"/>
            <a:stretch/>
          </p:blipFill>
          <p:spPr>
            <a:xfrm>
              <a:off x="3807788" y="1334370"/>
              <a:ext cx="1856050" cy="1757456"/>
            </a:xfrm>
            <a:prstGeom prst="rect">
              <a:avLst/>
            </a:prstGeom>
          </p:spPr>
        </p:pic>
        <p:sp>
          <p:nvSpPr>
            <p:cNvPr id="28" name="Rectangle 67">
              <a:extLst>
                <a:ext uri="{FF2B5EF4-FFF2-40B4-BE49-F238E27FC236}">
                  <a16:creationId xmlns:a16="http://schemas.microsoft.com/office/drawing/2014/main" id="{33AC8276-F10F-49FD-8F07-1C8620894664}"/>
                </a:ext>
              </a:extLst>
            </p:cNvPr>
            <p:cNvSpPr/>
            <p:nvPr/>
          </p:nvSpPr>
          <p:spPr>
            <a:xfrm>
              <a:off x="3242199" y="4308734"/>
              <a:ext cx="2968657" cy="201241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000" dirty="0">
                  <a:solidFill>
                    <a:srgbClr val="92D050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Декабрь</a:t>
              </a:r>
              <a:r>
                <a:rPr lang="en-US" sz="1000" dirty="0">
                  <a:solidFill>
                    <a:srgbClr val="92D050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 2025</a:t>
              </a:r>
            </a:p>
            <a:p>
              <a:pPr algn="ctr"/>
              <a:r>
                <a:rPr lang="ru-RU" sz="1000" dirty="0">
                  <a:solidFill>
                    <a:srgbClr val="002060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Монте-Карло</a:t>
              </a:r>
              <a:r>
                <a:rPr lang="en-US" sz="1000" dirty="0">
                  <a:solidFill>
                    <a:srgbClr val="002060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, </a:t>
              </a:r>
              <a:br>
                <a:rPr lang="ru-RU" sz="1000" dirty="0">
                  <a:solidFill>
                    <a:srgbClr val="002060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</a:br>
              <a:r>
                <a:rPr lang="ru-RU" sz="1000" dirty="0">
                  <a:solidFill>
                    <a:srgbClr val="002060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Анализ</a:t>
              </a:r>
              <a:endParaRPr lang="en-US" sz="10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  <a:p>
              <a:pPr algn="ctr"/>
              <a:endParaRPr lang="ru-RU" sz="10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  <a:p>
              <a:pPr algn="ctr"/>
              <a:r>
                <a:rPr lang="ru-RU" sz="1000" dirty="0">
                  <a:solidFill>
                    <a:srgbClr val="002060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Планируемый</a:t>
              </a:r>
              <a:endParaRPr lang="en-US" sz="10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  <a:p>
              <a:pPr algn="ctr"/>
              <a:r>
                <a:rPr lang="ru-RU" sz="1000" dirty="0">
                  <a:solidFill>
                    <a:srgbClr val="002060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поток данных</a:t>
              </a:r>
              <a:r>
                <a:rPr lang="en-US" sz="1000" dirty="0">
                  <a:solidFill>
                    <a:srgbClr val="002060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: 7 GB/s</a:t>
              </a:r>
            </a:p>
          </p:txBody>
        </p:sp>
        <p:sp>
          <p:nvSpPr>
            <p:cNvPr id="29" name="Скругленный прямоугольник 81">
              <a:extLst>
                <a:ext uri="{FF2B5EF4-FFF2-40B4-BE49-F238E27FC236}">
                  <a16:creationId xmlns:a16="http://schemas.microsoft.com/office/drawing/2014/main" id="{CA26A904-67B4-30E5-0866-2FE707961989}"/>
                </a:ext>
              </a:extLst>
            </p:cNvPr>
            <p:cNvSpPr/>
            <p:nvPr/>
          </p:nvSpPr>
          <p:spPr>
            <a:xfrm>
              <a:off x="362878" y="1260667"/>
              <a:ext cx="2777424" cy="5205563"/>
            </a:xfrm>
            <a:prstGeom prst="roundRect">
              <a:avLst>
                <a:gd name="adj" fmla="val 8410"/>
              </a:avLst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Segoe UI Light" panose="020B0502040204020203" pitchFamily="34" charset="0"/>
              </a:endParaRPr>
            </a:p>
          </p:txBody>
        </p:sp>
        <p:sp>
          <p:nvSpPr>
            <p:cNvPr id="30" name="Rectangle 78">
              <a:extLst>
                <a:ext uri="{FF2B5EF4-FFF2-40B4-BE49-F238E27FC236}">
                  <a16:creationId xmlns:a16="http://schemas.microsoft.com/office/drawing/2014/main" id="{E9DF1C45-A096-30A2-8323-B86B7178E6BC}"/>
                </a:ext>
              </a:extLst>
            </p:cNvPr>
            <p:cNvSpPr/>
            <p:nvPr/>
          </p:nvSpPr>
          <p:spPr>
            <a:xfrm>
              <a:off x="362880" y="4308732"/>
              <a:ext cx="2777423" cy="23173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000" dirty="0">
                  <a:solidFill>
                    <a:srgbClr val="00B050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Работает</a:t>
              </a:r>
              <a:br>
                <a:rPr lang="en-US" sz="1000" dirty="0">
                  <a:solidFill>
                    <a:srgbClr val="00B050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</a:br>
              <a:r>
                <a:rPr lang="ru-RU" sz="1000" dirty="0">
                  <a:solidFill>
                    <a:srgbClr val="002060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Монте-Карло</a:t>
              </a:r>
              <a:r>
                <a:rPr lang="en-US" sz="1000" dirty="0">
                  <a:solidFill>
                    <a:srgbClr val="002060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, </a:t>
              </a:r>
              <a:r>
                <a:rPr lang="ru-RU" sz="1000" dirty="0">
                  <a:solidFill>
                    <a:srgbClr val="002060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Анализ</a:t>
              </a:r>
              <a:r>
                <a:rPr lang="en-US" sz="1000" dirty="0">
                  <a:solidFill>
                    <a:srgbClr val="002060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, </a:t>
              </a:r>
              <a:br>
                <a:rPr lang="en-US" sz="1000" dirty="0">
                  <a:solidFill>
                    <a:srgbClr val="002060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</a:br>
              <a:r>
                <a:rPr lang="ru-RU" sz="1000" dirty="0">
                  <a:solidFill>
                    <a:srgbClr val="002060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Обработка данных с детектора</a:t>
              </a:r>
              <a:r>
                <a:rPr lang="en-US" sz="1000" dirty="0">
                  <a:solidFill>
                    <a:srgbClr val="002060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 </a:t>
              </a:r>
            </a:p>
            <a:p>
              <a:pPr algn="ctr"/>
              <a:r>
                <a:rPr lang="ru-RU" sz="1000" dirty="0">
                  <a:solidFill>
                    <a:srgbClr val="00B05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8й сеанс</a:t>
              </a:r>
              <a:r>
                <a:rPr lang="en-US" sz="1000" dirty="0">
                  <a:solidFill>
                    <a:srgbClr val="00B05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: 4</a:t>
              </a:r>
              <a:r>
                <a:rPr lang="ru-RU" sz="1000" dirty="0">
                  <a:solidFill>
                    <a:srgbClr val="00B05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36</a:t>
              </a:r>
              <a:r>
                <a:rPr lang="en-US" sz="1000" dirty="0">
                  <a:solidFill>
                    <a:srgbClr val="00B05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TB</a:t>
              </a:r>
            </a:p>
            <a:p>
              <a:pPr algn="ctr"/>
              <a:endParaRPr lang="en-US" sz="1000" dirty="0">
                <a:solidFill>
                  <a:srgbClr val="00B05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1" name="Скругленный прямоугольник 81">
              <a:extLst>
                <a:ext uri="{FF2B5EF4-FFF2-40B4-BE49-F238E27FC236}">
                  <a16:creationId xmlns:a16="http://schemas.microsoft.com/office/drawing/2014/main" id="{9922B257-1E33-BA68-01D2-576A018072FA}"/>
                </a:ext>
              </a:extLst>
            </p:cNvPr>
            <p:cNvSpPr/>
            <p:nvPr/>
          </p:nvSpPr>
          <p:spPr>
            <a:xfrm>
              <a:off x="6312755" y="1260667"/>
              <a:ext cx="2777424" cy="5205563"/>
            </a:xfrm>
            <a:prstGeom prst="roundRect">
              <a:avLst>
                <a:gd name="adj" fmla="val 8410"/>
              </a:avLst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Segoe UI Light" panose="020B0502040204020203" pitchFamily="34" charset="0"/>
              </a:endParaRPr>
            </a:p>
          </p:txBody>
        </p:sp>
        <p:pic>
          <p:nvPicPr>
            <p:cNvPr id="64" name="Рисунок 63">
              <a:extLst>
                <a:ext uri="{FF2B5EF4-FFF2-40B4-BE49-F238E27FC236}">
                  <a16:creationId xmlns:a16="http://schemas.microsoft.com/office/drawing/2014/main" id="{B9DBE371-9C23-B20E-3D87-B3DD3E82FA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26618"/>
            <a:stretch/>
          </p:blipFill>
          <p:spPr>
            <a:xfrm>
              <a:off x="673139" y="1623820"/>
              <a:ext cx="2250937" cy="1446952"/>
            </a:xfrm>
            <a:prstGeom prst="rect">
              <a:avLst/>
            </a:prstGeom>
          </p:spPr>
        </p:pic>
        <p:pic>
          <p:nvPicPr>
            <p:cNvPr id="65" name="Рисунок 64">
              <a:extLst>
                <a:ext uri="{FF2B5EF4-FFF2-40B4-BE49-F238E27FC236}">
                  <a16:creationId xmlns:a16="http://schemas.microsoft.com/office/drawing/2014/main" id="{B5782DB1-3EA4-8685-3281-F6833FAFF43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656283" y="3091826"/>
              <a:ext cx="2108936" cy="1116094"/>
            </a:xfrm>
            <a:prstGeom prst="rect">
              <a:avLst/>
            </a:prstGeom>
          </p:spPr>
        </p:pic>
        <p:pic>
          <p:nvPicPr>
            <p:cNvPr id="66" name="Рисунок 65">
              <a:extLst>
                <a:ext uri="{FF2B5EF4-FFF2-40B4-BE49-F238E27FC236}">
                  <a16:creationId xmlns:a16="http://schemas.microsoft.com/office/drawing/2014/main" id="{AF93703D-EFF4-D505-622D-3C093723292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610343" y="3420456"/>
              <a:ext cx="2250937" cy="458832"/>
            </a:xfrm>
            <a:prstGeom prst="rect">
              <a:avLst/>
            </a:prstGeom>
          </p:spPr>
        </p:pic>
        <p:pic>
          <p:nvPicPr>
            <p:cNvPr id="67" name="Рисунок 66">
              <a:extLst>
                <a:ext uri="{FF2B5EF4-FFF2-40B4-BE49-F238E27FC236}">
                  <a16:creationId xmlns:a16="http://schemas.microsoft.com/office/drawing/2014/main" id="{81CDA43B-DF93-6FE1-B31B-2F223A01DEE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75036" y="2981252"/>
              <a:ext cx="1971675" cy="1337241"/>
            </a:xfrm>
            <a:prstGeom prst="rect">
              <a:avLst/>
            </a:prstGeom>
          </p:spPr>
        </p:pic>
        <p:pic>
          <p:nvPicPr>
            <p:cNvPr id="68" name="Рисунок 67">
              <a:extLst>
                <a:ext uri="{FF2B5EF4-FFF2-40B4-BE49-F238E27FC236}">
                  <a16:creationId xmlns:a16="http://schemas.microsoft.com/office/drawing/2014/main" id="{F8422836-C573-42E7-7AA6-5D35257D6B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23193" t="5466" r="19818" b="4588"/>
            <a:stretch/>
          </p:blipFill>
          <p:spPr>
            <a:xfrm>
              <a:off x="6731173" y="1430380"/>
              <a:ext cx="1959154" cy="1491734"/>
            </a:xfrm>
            <a:prstGeom prst="rect">
              <a:avLst/>
            </a:prstGeom>
          </p:spPr>
        </p:pic>
        <p:sp>
          <p:nvSpPr>
            <p:cNvPr id="69" name="Rectangle 67">
              <a:extLst>
                <a:ext uri="{FF2B5EF4-FFF2-40B4-BE49-F238E27FC236}">
                  <a16:creationId xmlns:a16="http://schemas.microsoft.com/office/drawing/2014/main" id="{B6C0CD71-DD3F-A938-0818-B93F98D91306}"/>
                </a:ext>
              </a:extLst>
            </p:cNvPr>
            <p:cNvSpPr/>
            <p:nvPr/>
          </p:nvSpPr>
          <p:spPr>
            <a:xfrm>
              <a:off x="6109836" y="4308734"/>
              <a:ext cx="3183264" cy="201241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000" dirty="0">
                  <a:solidFill>
                    <a:srgbClr val="FFC000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~ 2028</a:t>
              </a:r>
            </a:p>
            <a:p>
              <a:pPr algn="ctr"/>
              <a:r>
                <a:rPr lang="ru-RU" sz="1000" dirty="0">
                  <a:solidFill>
                    <a:srgbClr val="002060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Монте-Карло</a:t>
              </a:r>
              <a:r>
                <a:rPr lang="en-US" sz="1000" dirty="0">
                  <a:solidFill>
                    <a:srgbClr val="002060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, </a:t>
              </a:r>
              <a:br>
                <a:rPr lang="ru-RU" sz="1000" dirty="0">
                  <a:solidFill>
                    <a:srgbClr val="002060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</a:br>
              <a:r>
                <a:rPr lang="ru-RU" sz="1000" dirty="0">
                  <a:solidFill>
                    <a:srgbClr val="002060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Анализ</a:t>
              </a:r>
              <a:endParaRPr lang="en-US" sz="10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  <a:p>
              <a:pPr algn="ctr"/>
              <a:br>
                <a:rPr lang="ru-RU" sz="1000" dirty="0">
                  <a:solidFill>
                    <a:srgbClr val="002060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</a:br>
              <a:r>
                <a:rPr lang="ru-RU" sz="1000" dirty="0">
                  <a:solidFill>
                    <a:srgbClr val="002060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Планируемый</a:t>
              </a:r>
              <a:endParaRPr lang="en-US" sz="10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  <a:p>
              <a:pPr algn="ctr"/>
              <a:r>
                <a:rPr lang="ru-RU" sz="1000" dirty="0">
                  <a:solidFill>
                    <a:srgbClr val="002060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поток данных</a:t>
              </a:r>
              <a:r>
                <a:rPr lang="en-US" sz="1000" dirty="0">
                  <a:solidFill>
                    <a:srgbClr val="002060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: 20 GB/s</a:t>
              </a:r>
            </a:p>
          </p:txBody>
        </p:sp>
      </p:grp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EB7D415-459C-7FFE-2A64-9AE6F05619F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75441" y="1883447"/>
            <a:ext cx="2134064" cy="142270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8DA189E-1447-62BC-D741-05DDC17F5A5F}"/>
              </a:ext>
            </a:extLst>
          </p:cNvPr>
          <p:cNvSpPr txBox="1"/>
          <p:nvPr/>
        </p:nvSpPr>
        <p:spPr>
          <a:xfrm>
            <a:off x="7002788" y="3261837"/>
            <a:ext cx="1501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JUNO</a:t>
            </a:r>
            <a:endParaRPr lang="ru-RU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0B2381A-EA56-A430-EE9E-A251F4888266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r="25410"/>
          <a:stretch/>
        </p:blipFill>
        <p:spPr>
          <a:xfrm>
            <a:off x="4909736" y="1851428"/>
            <a:ext cx="1401765" cy="139419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28F3AAA-3F3A-2727-878F-8ACC547908A0}"/>
              </a:ext>
            </a:extLst>
          </p:cNvPr>
          <p:cNvSpPr txBox="1"/>
          <p:nvPr/>
        </p:nvSpPr>
        <p:spPr>
          <a:xfrm>
            <a:off x="4959579" y="3237138"/>
            <a:ext cx="1501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Baikal-GVD</a:t>
            </a:r>
            <a:endParaRPr lang="ru-RU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C4F9F0D7-BAC1-3D17-CF1C-03CBDC422C37}"/>
              </a:ext>
            </a:extLst>
          </p:cNvPr>
          <p:cNvGrpSpPr/>
          <p:nvPr/>
        </p:nvGrpSpPr>
        <p:grpSpPr>
          <a:xfrm>
            <a:off x="1136494" y="5122874"/>
            <a:ext cx="960581" cy="1273088"/>
            <a:chOff x="4590326" y="9284375"/>
            <a:chExt cx="842975" cy="1094710"/>
          </a:xfrm>
        </p:grpSpPr>
        <p:pic>
          <p:nvPicPr>
            <p:cNvPr id="7" name="Picture 3">
              <a:extLst>
                <a:ext uri="{FF2B5EF4-FFF2-40B4-BE49-F238E27FC236}">
                  <a16:creationId xmlns:a16="http://schemas.microsoft.com/office/drawing/2014/main" id="{2EC75C84-8551-F2CF-5559-CD71A69D796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" t="10195" r="75605" b="11467"/>
            <a:stretch/>
          </p:blipFill>
          <p:spPr bwMode="auto">
            <a:xfrm>
              <a:off x="4590326" y="9535096"/>
              <a:ext cx="819239" cy="8439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Прямоугольник 124">
              <a:extLst>
                <a:ext uri="{FF2B5EF4-FFF2-40B4-BE49-F238E27FC236}">
                  <a16:creationId xmlns:a16="http://schemas.microsoft.com/office/drawing/2014/main" id="{5227D55A-DB05-261E-42A0-8DF90F47ADAC}"/>
                </a:ext>
              </a:extLst>
            </p:cNvPr>
            <p:cNvSpPr/>
            <p:nvPr/>
          </p:nvSpPr>
          <p:spPr>
            <a:xfrm>
              <a:off x="4597989" y="9321909"/>
              <a:ext cx="811577" cy="1057176"/>
            </a:xfrm>
            <a:prstGeom prst="rect">
              <a:avLst/>
            </a:prstGeom>
            <a:noFill/>
            <a:ln>
              <a:solidFill>
                <a:srgbClr val="4F81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70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10A0110-DE53-92E1-78C5-D0856C872BDF}"/>
                </a:ext>
              </a:extLst>
            </p:cNvPr>
            <p:cNvSpPr txBox="1"/>
            <p:nvPr/>
          </p:nvSpPr>
          <p:spPr>
            <a:xfrm>
              <a:off x="4602356" y="9284375"/>
              <a:ext cx="830945" cy="3043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700" dirty="0">
                  <a:latin typeface="Agency FB" panose="00010606040000040003" pitchFamily="2" charset="0"/>
                  <a:cs typeface="Times New Roman" panose="02020603050405020304" pitchFamily="18" charset="0"/>
                </a:rPr>
                <a:t>Tier-1</a:t>
              </a:r>
              <a:endParaRPr lang="ru-RU" sz="1700" dirty="0"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Группа 4">
            <a:extLst>
              <a:ext uri="{FF2B5EF4-FFF2-40B4-BE49-F238E27FC236}">
                <a16:creationId xmlns:a16="http://schemas.microsoft.com/office/drawing/2014/main" id="{C00C9307-F6FE-2FC9-AA9A-8AEC15137AE2}"/>
              </a:ext>
            </a:extLst>
          </p:cNvPr>
          <p:cNvGrpSpPr/>
          <p:nvPr/>
        </p:nvGrpSpPr>
        <p:grpSpPr>
          <a:xfrm>
            <a:off x="2155221" y="5118768"/>
            <a:ext cx="929208" cy="1277192"/>
            <a:chOff x="5629442" y="9284375"/>
            <a:chExt cx="815443" cy="1098239"/>
          </a:xfrm>
        </p:grpSpPr>
        <p:pic>
          <p:nvPicPr>
            <p:cNvPr id="14" name="Picture 3">
              <a:extLst>
                <a:ext uri="{FF2B5EF4-FFF2-40B4-BE49-F238E27FC236}">
                  <a16:creationId xmlns:a16="http://schemas.microsoft.com/office/drawing/2014/main" id="{DCBC8423-FA16-E252-0DF5-2E8B6225AB6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387" t="9644" r="50706" b="11467"/>
            <a:stretch/>
          </p:blipFill>
          <p:spPr bwMode="auto">
            <a:xfrm>
              <a:off x="5629442" y="9535096"/>
              <a:ext cx="815442" cy="8475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15" name="Группа 120">
              <a:extLst>
                <a:ext uri="{FF2B5EF4-FFF2-40B4-BE49-F238E27FC236}">
                  <a16:creationId xmlns:a16="http://schemas.microsoft.com/office/drawing/2014/main" id="{D44E4480-64BB-6E2F-6AF3-668A1362B0A0}"/>
                </a:ext>
              </a:extLst>
            </p:cNvPr>
            <p:cNvGrpSpPr/>
            <p:nvPr/>
          </p:nvGrpSpPr>
          <p:grpSpPr>
            <a:xfrm>
              <a:off x="5629914" y="9284375"/>
              <a:ext cx="814971" cy="1098239"/>
              <a:chOff x="4597990" y="9284375"/>
              <a:chExt cx="814971" cy="1098239"/>
            </a:xfrm>
          </p:grpSpPr>
          <p:sp>
            <p:nvSpPr>
              <p:cNvPr id="16" name="Прямоугольник 121">
                <a:extLst>
                  <a:ext uri="{FF2B5EF4-FFF2-40B4-BE49-F238E27FC236}">
                    <a16:creationId xmlns:a16="http://schemas.microsoft.com/office/drawing/2014/main" id="{9A8E1ED2-9799-3126-D236-7A1ADCF1402A}"/>
                  </a:ext>
                </a:extLst>
              </p:cNvPr>
              <p:cNvSpPr/>
              <p:nvPr/>
            </p:nvSpPr>
            <p:spPr>
              <a:xfrm>
                <a:off x="4597990" y="9321909"/>
                <a:ext cx="814971" cy="1060705"/>
              </a:xfrm>
              <a:prstGeom prst="rect">
                <a:avLst/>
              </a:prstGeom>
              <a:noFill/>
              <a:ln>
                <a:solidFill>
                  <a:srgbClr val="4F81B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700"/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1BB9D33-7DA7-2CBF-61DB-C59422D3757B}"/>
                  </a:ext>
                </a:extLst>
              </p:cNvPr>
              <p:cNvSpPr txBox="1"/>
              <p:nvPr/>
            </p:nvSpPr>
            <p:spPr>
              <a:xfrm>
                <a:off x="4602356" y="9284375"/>
                <a:ext cx="810605" cy="3043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700" dirty="0">
                    <a:latin typeface="Agency FB" panose="00010606040000040003" pitchFamily="2" charset="0"/>
                    <a:cs typeface="Times New Roman" panose="02020603050405020304" pitchFamily="18" charset="0"/>
                  </a:rPr>
                  <a:t>Tier-2</a:t>
                </a:r>
                <a:endParaRPr lang="ru-RU" sz="1700" dirty="0"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18" name="Группа 7">
            <a:extLst>
              <a:ext uri="{FF2B5EF4-FFF2-40B4-BE49-F238E27FC236}">
                <a16:creationId xmlns:a16="http://schemas.microsoft.com/office/drawing/2014/main" id="{C388A695-D5B0-5FAB-8207-6F8FEF86D817}"/>
              </a:ext>
            </a:extLst>
          </p:cNvPr>
          <p:cNvGrpSpPr/>
          <p:nvPr/>
        </p:nvGrpSpPr>
        <p:grpSpPr>
          <a:xfrm>
            <a:off x="141624" y="5126852"/>
            <a:ext cx="947243" cy="1275225"/>
            <a:chOff x="7672366" y="9289405"/>
            <a:chExt cx="831270" cy="1096548"/>
          </a:xfrm>
        </p:grpSpPr>
        <p:pic>
          <p:nvPicPr>
            <p:cNvPr id="19" name="Picture 3">
              <a:extLst>
                <a:ext uri="{FF2B5EF4-FFF2-40B4-BE49-F238E27FC236}">
                  <a16:creationId xmlns:a16="http://schemas.microsoft.com/office/drawing/2014/main" id="{2C5CF58F-A901-E2CE-409B-8EEFD1098D6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19" t="10059" r="25572" b="11466"/>
            <a:stretch/>
          </p:blipFill>
          <p:spPr bwMode="auto">
            <a:xfrm>
              <a:off x="7678944" y="9534526"/>
              <a:ext cx="819239" cy="8514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20" name="Группа 112">
              <a:extLst>
                <a:ext uri="{FF2B5EF4-FFF2-40B4-BE49-F238E27FC236}">
                  <a16:creationId xmlns:a16="http://schemas.microsoft.com/office/drawing/2014/main" id="{4F8E1CF2-11BD-B3F0-57DF-E2928B7DA06C}"/>
                </a:ext>
              </a:extLst>
            </p:cNvPr>
            <p:cNvGrpSpPr/>
            <p:nvPr/>
          </p:nvGrpSpPr>
          <p:grpSpPr>
            <a:xfrm>
              <a:off x="7672366" y="9289405"/>
              <a:ext cx="831270" cy="1088663"/>
              <a:chOff x="4597989" y="9289405"/>
              <a:chExt cx="831270" cy="1088663"/>
            </a:xfrm>
          </p:grpSpPr>
          <p:sp>
            <p:nvSpPr>
              <p:cNvPr id="21" name="Прямоугольник 113">
                <a:extLst>
                  <a:ext uri="{FF2B5EF4-FFF2-40B4-BE49-F238E27FC236}">
                    <a16:creationId xmlns:a16="http://schemas.microsoft.com/office/drawing/2014/main" id="{B9D8609E-729A-6E77-A744-9AB9FA793BAF}"/>
                  </a:ext>
                </a:extLst>
              </p:cNvPr>
              <p:cNvSpPr/>
              <p:nvPr/>
            </p:nvSpPr>
            <p:spPr>
              <a:xfrm>
                <a:off x="4597989" y="9321909"/>
                <a:ext cx="826903" cy="1056159"/>
              </a:xfrm>
              <a:prstGeom prst="rect">
                <a:avLst/>
              </a:prstGeom>
              <a:noFill/>
              <a:ln>
                <a:solidFill>
                  <a:srgbClr val="4F81B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700"/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030B7695-E883-6C17-752E-D07B942EEF84}"/>
                  </a:ext>
                </a:extLst>
              </p:cNvPr>
              <p:cNvSpPr txBox="1"/>
              <p:nvPr/>
            </p:nvSpPr>
            <p:spPr>
              <a:xfrm>
                <a:off x="4602357" y="9289405"/>
                <a:ext cx="826902" cy="3043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700" dirty="0">
                    <a:latin typeface="Agency FB" panose="00010606040000040003" pitchFamily="2" charset="0"/>
                    <a:cs typeface="Times New Roman" panose="02020603050405020304" pitchFamily="18" charset="0"/>
                  </a:rPr>
                  <a:t>JINR Cloud</a:t>
                </a:r>
                <a:endParaRPr lang="ru-RU" sz="1700" dirty="0"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71" name="Группа 6">
            <a:extLst>
              <a:ext uri="{FF2B5EF4-FFF2-40B4-BE49-F238E27FC236}">
                <a16:creationId xmlns:a16="http://schemas.microsoft.com/office/drawing/2014/main" id="{10D9E38B-4E26-EB47-299B-2A457CD9EB0F}"/>
              </a:ext>
            </a:extLst>
          </p:cNvPr>
          <p:cNvGrpSpPr/>
          <p:nvPr/>
        </p:nvGrpSpPr>
        <p:grpSpPr>
          <a:xfrm>
            <a:off x="3069714" y="5111538"/>
            <a:ext cx="1110627" cy="1284422"/>
            <a:chOff x="6569164" y="9278158"/>
            <a:chExt cx="974650" cy="1104456"/>
          </a:xfrm>
        </p:grpSpPr>
        <p:pic>
          <p:nvPicPr>
            <p:cNvPr id="73" name="Picture 3">
              <a:extLst>
                <a:ext uri="{FF2B5EF4-FFF2-40B4-BE49-F238E27FC236}">
                  <a16:creationId xmlns:a16="http://schemas.microsoft.com/office/drawing/2014/main" id="{516F810C-B1A3-CDBE-F0BB-31D3672952B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669" t="7796" r="352" b="14163"/>
            <a:stretch/>
          </p:blipFill>
          <p:spPr bwMode="auto">
            <a:xfrm>
              <a:off x="6645272" y="9535096"/>
              <a:ext cx="822436" cy="8475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74" name="Группа 116">
              <a:extLst>
                <a:ext uri="{FF2B5EF4-FFF2-40B4-BE49-F238E27FC236}">
                  <a16:creationId xmlns:a16="http://schemas.microsoft.com/office/drawing/2014/main" id="{5D5F1EF0-7D5F-E608-059B-B97348730DE7}"/>
                </a:ext>
              </a:extLst>
            </p:cNvPr>
            <p:cNvGrpSpPr/>
            <p:nvPr/>
          </p:nvGrpSpPr>
          <p:grpSpPr>
            <a:xfrm>
              <a:off x="6569164" y="9278158"/>
              <a:ext cx="974650" cy="1104456"/>
              <a:chOff x="4521545" y="9278158"/>
              <a:chExt cx="974650" cy="1104456"/>
            </a:xfrm>
          </p:grpSpPr>
          <p:sp>
            <p:nvSpPr>
              <p:cNvPr id="75" name="Прямоугольник 117">
                <a:extLst>
                  <a:ext uri="{FF2B5EF4-FFF2-40B4-BE49-F238E27FC236}">
                    <a16:creationId xmlns:a16="http://schemas.microsoft.com/office/drawing/2014/main" id="{E25BAEEF-F06C-83B5-0D9A-9B6D0816CE34}"/>
                  </a:ext>
                </a:extLst>
              </p:cNvPr>
              <p:cNvSpPr/>
              <p:nvPr/>
            </p:nvSpPr>
            <p:spPr>
              <a:xfrm>
                <a:off x="4597989" y="9321909"/>
                <a:ext cx="822100" cy="1060705"/>
              </a:xfrm>
              <a:prstGeom prst="rect">
                <a:avLst/>
              </a:prstGeom>
              <a:noFill/>
              <a:ln>
                <a:solidFill>
                  <a:srgbClr val="4F81B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700"/>
              </a:p>
            </p:txBody>
          </p:sp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9AB6890B-6066-C9A7-7361-304B8D3026B4}"/>
                  </a:ext>
                </a:extLst>
              </p:cNvPr>
              <p:cNvSpPr txBox="1"/>
              <p:nvPr/>
            </p:nvSpPr>
            <p:spPr>
              <a:xfrm>
                <a:off x="4521545" y="9278158"/>
                <a:ext cx="974650" cy="2803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700" dirty="0">
                    <a:latin typeface="Agency FB" panose="00010606040000040003" pitchFamily="2" charset="0"/>
                    <a:cs typeface="Times New Roman" panose="02020603050405020304" pitchFamily="18" charset="0"/>
                  </a:rPr>
                  <a:t>Govorun</a:t>
                </a:r>
                <a:endParaRPr lang="ru-RU" sz="1700" dirty="0"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80" name="Группа 159">
            <a:extLst>
              <a:ext uri="{FF2B5EF4-FFF2-40B4-BE49-F238E27FC236}">
                <a16:creationId xmlns:a16="http://schemas.microsoft.com/office/drawing/2014/main" id="{AA107848-2F84-A08F-C133-D1CD22B217F9}"/>
              </a:ext>
            </a:extLst>
          </p:cNvPr>
          <p:cNvGrpSpPr/>
          <p:nvPr/>
        </p:nvGrpSpPr>
        <p:grpSpPr>
          <a:xfrm>
            <a:off x="4165628" y="5135785"/>
            <a:ext cx="925714" cy="1272308"/>
            <a:chOff x="2491317" y="2886747"/>
            <a:chExt cx="925714" cy="1272308"/>
          </a:xfrm>
        </p:grpSpPr>
        <p:grpSp>
          <p:nvGrpSpPr>
            <p:cNvPr id="81" name="Группа 105">
              <a:extLst>
                <a:ext uri="{FF2B5EF4-FFF2-40B4-BE49-F238E27FC236}">
                  <a16:creationId xmlns:a16="http://schemas.microsoft.com/office/drawing/2014/main" id="{672C08C9-4740-F6D7-2833-27C886401848}"/>
                </a:ext>
              </a:extLst>
            </p:cNvPr>
            <p:cNvGrpSpPr/>
            <p:nvPr/>
          </p:nvGrpSpPr>
          <p:grpSpPr>
            <a:xfrm>
              <a:off x="2491317" y="2886747"/>
              <a:ext cx="925714" cy="1263139"/>
              <a:chOff x="4588708" y="9295641"/>
              <a:chExt cx="983931" cy="1252379"/>
            </a:xfrm>
          </p:grpSpPr>
          <p:sp>
            <p:nvSpPr>
              <p:cNvPr id="86" name="Прямоугольник 109">
                <a:extLst>
                  <a:ext uri="{FF2B5EF4-FFF2-40B4-BE49-F238E27FC236}">
                    <a16:creationId xmlns:a16="http://schemas.microsoft.com/office/drawing/2014/main" id="{EA6CD6F7-FB94-B01E-E61F-06149F17E57D}"/>
                  </a:ext>
                </a:extLst>
              </p:cNvPr>
              <p:cNvSpPr/>
              <p:nvPr/>
            </p:nvSpPr>
            <p:spPr>
              <a:xfrm>
                <a:off x="4597989" y="9321908"/>
                <a:ext cx="974650" cy="1226112"/>
              </a:xfrm>
              <a:prstGeom prst="rect">
                <a:avLst/>
              </a:prstGeom>
              <a:noFill/>
              <a:ln>
                <a:solidFill>
                  <a:srgbClr val="4F81B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700"/>
              </a:p>
            </p:txBody>
          </p:sp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708275EB-D107-F649-0739-C938E348693A}"/>
                  </a:ext>
                </a:extLst>
              </p:cNvPr>
              <p:cNvSpPr txBox="1"/>
              <p:nvPr/>
            </p:nvSpPr>
            <p:spPr>
              <a:xfrm>
                <a:off x="4588708" y="9295641"/>
                <a:ext cx="975065" cy="3051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latin typeface="Agency FB" panose="00010606040000040003" pitchFamily="2" charset="0"/>
                    <a:cs typeface="Times New Roman" panose="02020603050405020304" pitchFamily="18" charset="0"/>
                  </a:rPr>
                  <a:t>NICA cluster</a:t>
                </a:r>
                <a:endParaRPr lang="ru-RU" sz="1400" dirty="0"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82" name="Прямоугольник 106">
              <a:extLst>
                <a:ext uri="{FF2B5EF4-FFF2-40B4-BE49-F238E27FC236}">
                  <a16:creationId xmlns:a16="http://schemas.microsoft.com/office/drawing/2014/main" id="{01433038-9FEB-94C8-BBC2-F78E7EEF090A}"/>
                </a:ext>
              </a:extLst>
            </p:cNvPr>
            <p:cNvSpPr/>
            <p:nvPr/>
          </p:nvSpPr>
          <p:spPr>
            <a:xfrm>
              <a:off x="2500397" y="3174573"/>
              <a:ext cx="916633" cy="984482"/>
            </a:xfrm>
            <a:prstGeom prst="rect">
              <a:avLst/>
            </a:prstGeom>
            <a:solidFill>
              <a:srgbClr val="4F81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700"/>
            </a:p>
          </p:txBody>
        </p:sp>
        <p:sp>
          <p:nvSpPr>
            <p:cNvPr id="83" name="Овал 107">
              <a:extLst>
                <a:ext uri="{FF2B5EF4-FFF2-40B4-BE49-F238E27FC236}">
                  <a16:creationId xmlns:a16="http://schemas.microsoft.com/office/drawing/2014/main" id="{76CDB6C2-5AC0-850C-BCB0-944A90A6604E}"/>
                </a:ext>
              </a:extLst>
            </p:cNvPr>
            <p:cNvSpPr/>
            <p:nvPr/>
          </p:nvSpPr>
          <p:spPr>
            <a:xfrm>
              <a:off x="2509450" y="3211355"/>
              <a:ext cx="887656" cy="90590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700"/>
            </a:p>
          </p:txBody>
        </p:sp>
        <p:pic>
          <p:nvPicPr>
            <p:cNvPr id="85" name="Picture 4" descr="https://bmn.jinr.ru/wp-content/uploads/2019/08/ncx_cluster.jpg">
              <a:extLst>
                <a:ext uri="{FF2B5EF4-FFF2-40B4-BE49-F238E27FC236}">
                  <a16:creationId xmlns:a16="http://schemas.microsoft.com/office/drawing/2014/main" id="{AAB342BC-B3BB-BF3E-38C4-D0C621C84B5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600" b="6330"/>
            <a:stretch/>
          </p:blipFill>
          <p:spPr bwMode="auto">
            <a:xfrm>
              <a:off x="2525056" y="3218873"/>
              <a:ext cx="868928" cy="893496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8" name="Группа 160">
            <a:extLst>
              <a:ext uri="{FF2B5EF4-FFF2-40B4-BE49-F238E27FC236}">
                <a16:creationId xmlns:a16="http://schemas.microsoft.com/office/drawing/2014/main" id="{E6B8797C-8F18-2393-96C6-6B21BD5F5BF3}"/>
              </a:ext>
            </a:extLst>
          </p:cNvPr>
          <p:cNvGrpSpPr/>
          <p:nvPr/>
        </p:nvGrpSpPr>
        <p:grpSpPr>
          <a:xfrm>
            <a:off x="5165734" y="5144954"/>
            <a:ext cx="925714" cy="1263139"/>
            <a:chOff x="1496352" y="2886747"/>
            <a:chExt cx="925714" cy="1263139"/>
          </a:xfrm>
        </p:grpSpPr>
        <p:grpSp>
          <p:nvGrpSpPr>
            <p:cNvPr id="89" name="Группа 150">
              <a:extLst>
                <a:ext uri="{FF2B5EF4-FFF2-40B4-BE49-F238E27FC236}">
                  <a16:creationId xmlns:a16="http://schemas.microsoft.com/office/drawing/2014/main" id="{BC8C117E-E938-7AEC-98D2-3FCCD097AB49}"/>
                </a:ext>
              </a:extLst>
            </p:cNvPr>
            <p:cNvGrpSpPr/>
            <p:nvPr/>
          </p:nvGrpSpPr>
          <p:grpSpPr>
            <a:xfrm>
              <a:off x="1496352" y="2886747"/>
              <a:ext cx="925714" cy="1263139"/>
              <a:chOff x="4588708" y="9295641"/>
              <a:chExt cx="983931" cy="1252379"/>
            </a:xfrm>
          </p:grpSpPr>
          <p:sp>
            <p:nvSpPr>
              <p:cNvPr id="93" name="Прямоугольник 151">
                <a:extLst>
                  <a:ext uri="{FF2B5EF4-FFF2-40B4-BE49-F238E27FC236}">
                    <a16:creationId xmlns:a16="http://schemas.microsoft.com/office/drawing/2014/main" id="{57852C5B-CBF6-1ECA-2B45-61B43808F375}"/>
                  </a:ext>
                </a:extLst>
              </p:cNvPr>
              <p:cNvSpPr/>
              <p:nvPr/>
            </p:nvSpPr>
            <p:spPr>
              <a:xfrm>
                <a:off x="4597989" y="9321908"/>
                <a:ext cx="974650" cy="1226112"/>
              </a:xfrm>
              <a:prstGeom prst="rect">
                <a:avLst/>
              </a:prstGeom>
              <a:noFill/>
              <a:ln>
                <a:solidFill>
                  <a:srgbClr val="4F81B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700"/>
              </a:p>
            </p:txBody>
          </p:sp>
          <p:sp>
            <p:nvSpPr>
              <p:cNvPr id="94" name="TextBox 93">
                <a:extLst>
                  <a:ext uri="{FF2B5EF4-FFF2-40B4-BE49-F238E27FC236}">
                    <a16:creationId xmlns:a16="http://schemas.microsoft.com/office/drawing/2014/main" id="{A105225F-CB5E-CF37-9B07-E7C6F50E2D75}"/>
                  </a:ext>
                </a:extLst>
              </p:cNvPr>
              <p:cNvSpPr txBox="1"/>
              <p:nvPr/>
            </p:nvSpPr>
            <p:spPr>
              <a:xfrm>
                <a:off x="4588708" y="9295641"/>
                <a:ext cx="975065" cy="3051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latin typeface="Agency FB" panose="00010606040000040003" pitchFamily="2" charset="0"/>
                    <a:cs typeface="Times New Roman" panose="02020603050405020304" pitchFamily="18" charset="0"/>
                  </a:rPr>
                  <a:t>DDC cluster</a:t>
                </a:r>
                <a:endParaRPr lang="ru-RU" sz="1400" dirty="0"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90" name="Прямоугольник 153">
              <a:extLst>
                <a:ext uri="{FF2B5EF4-FFF2-40B4-BE49-F238E27FC236}">
                  <a16:creationId xmlns:a16="http://schemas.microsoft.com/office/drawing/2014/main" id="{7BCBF720-151C-BB88-1022-80A575C2EAEB}"/>
                </a:ext>
              </a:extLst>
            </p:cNvPr>
            <p:cNvSpPr/>
            <p:nvPr/>
          </p:nvSpPr>
          <p:spPr>
            <a:xfrm>
              <a:off x="1505432" y="3174573"/>
              <a:ext cx="916633" cy="975312"/>
            </a:xfrm>
            <a:prstGeom prst="rect">
              <a:avLst/>
            </a:prstGeom>
            <a:solidFill>
              <a:srgbClr val="4F81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700"/>
            </a:p>
          </p:txBody>
        </p:sp>
        <p:sp>
          <p:nvSpPr>
            <p:cNvPr id="91" name="Овал 154">
              <a:extLst>
                <a:ext uri="{FF2B5EF4-FFF2-40B4-BE49-F238E27FC236}">
                  <a16:creationId xmlns:a16="http://schemas.microsoft.com/office/drawing/2014/main" id="{4EA30BE8-7DDC-142B-56B4-817F0F00F41A}"/>
                </a:ext>
              </a:extLst>
            </p:cNvPr>
            <p:cNvSpPr/>
            <p:nvPr/>
          </p:nvSpPr>
          <p:spPr>
            <a:xfrm>
              <a:off x="1514485" y="3211355"/>
              <a:ext cx="887656" cy="90590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700"/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F0BFD556-208B-8EC0-263A-5B32BDF3A778}"/>
                </a:ext>
              </a:extLst>
            </p:cNvPr>
            <p:cNvSpPr txBox="1"/>
            <p:nvPr/>
          </p:nvSpPr>
          <p:spPr>
            <a:xfrm>
              <a:off x="1499683" y="3265456"/>
              <a:ext cx="917373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Agency FB" panose="00010606040000040003" pitchFamily="2" charset="0"/>
                  <a:cs typeface="Times New Roman" panose="02020603050405020304" pitchFamily="18" charset="0"/>
                </a:rPr>
                <a:t>DAQ computing</a:t>
              </a:r>
            </a:p>
            <a:p>
              <a:pPr algn="ctr"/>
              <a:r>
                <a:rPr lang="en-US" sz="1400" dirty="0">
                  <a:latin typeface="Agency FB" panose="00010606040000040003" pitchFamily="2" charset="0"/>
                  <a:cs typeface="Times New Roman" panose="02020603050405020304" pitchFamily="18" charset="0"/>
                </a:rPr>
                <a:t>farm</a:t>
              </a:r>
              <a:endParaRPr lang="ru-RU" sz="1400" dirty="0">
                <a:cs typeface="Times New Roman" panose="02020603050405020304" pitchFamily="18" charset="0"/>
              </a:endParaRPr>
            </a:p>
          </p:txBody>
        </p:sp>
      </p:grpSp>
      <p:grpSp>
        <p:nvGrpSpPr>
          <p:cNvPr id="95" name="Группа 94">
            <a:extLst>
              <a:ext uri="{FF2B5EF4-FFF2-40B4-BE49-F238E27FC236}">
                <a16:creationId xmlns:a16="http://schemas.microsoft.com/office/drawing/2014/main" id="{6F6EC8E6-7388-DCFA-B17A-1F15BA955EF5}"/>
              </a:ext>
            </a:extLst>
          </p:cNvPr>
          <p:cNvGrpSpPr/>
          <p:nvPr/>
        </p:nvGrpSpPr>
        <p:grpSpPr>
          <a:xfrm>
            <a:off x="7621102" y="4343617"/>
            <a:ext cx="882425" cy="616746"/>
            <a:chOff x="-9839102" y="3718860"/>
            <a:chExt cx="774389" cy="530331"/>
          </a:xfrm>
        </p:grpSpPr>
        <p:pic>
          <p:nvPicPr>
            <p:cNvPr id="96" name="Рисунок 95">
              <a:extLst>
                <a:ext uri="{FF2B5EF4-FFF2-40B4-BE49-F238E27FC236}">
                  <a16:creationId xmlns:a16="http://schemas.microsoft.com/office/drawing/2014/main" id="{6DD6F3B1-C549-6746-13AB-A5575D131E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9389075" y="3924829"/>
              <a:ext cx="324362" cy="324362"/>
            </a:xfrm>
            <a:prstGeom prst="rect">
              <a:avLst/>
            </a:prstGeom>
          </p:spPr>
        </p:pic>
        <p:pic>
          <p:nvPicPr>
            <p:cNvPr id="97" name="Рисунок 96">
              <a:extLst>
                <a:ext uri="{FF2B5EF4-FFF2-40B4-BE49-F238E27FC236}">
                  <a16:creationId xmlns:a16="http://schemas.microsoft.com/office/drawing/2014/main" id="{8E80C8C3-1E75-CFC0-ACD5-2D607F0606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-9839102" y="3718860"/>
              <a:ext cx="485304" cy="485304"/>
            </a:xfrm>
            <a:prstGeom prst="rect">
              <a:avLst/>
            </a:prstGeom>
          </p:spPr>
        </p:pic>
      </p:grpSp>
      <p:grpSp>
        <p:nvGrpSpPr>
          <p:cNvPr id="98" name="Группа 97">
            <a:extLst>
              <a:ext uri="{FF2B5EF4-FFF2-40B4-BE49-F238E27FC236}">
                <a16:creationId xmlns:a16="http://schemas.microsoft.com/office/drawing/2014/main" id="{7BDC0565-79A5-30A8-971D-466E52879387}"/>
              </a:ext>
            </a:extLst>
          </p:cNvPr>
          <p:cNvGrpSpPr/>
          <p:nvPr/>
        </p:nvGrpSpPr>
        <p:grpSpPr>
          <a:xfrm>
            <a:off x="6417865" y="5003303"/>
            <a:ext cx="1169846" cy="673814"/>
            <a:chOff x="-7718063" y="4995352"/>
            <a:chExt cx="1380937" cy="779369"/>
          </a:xfrm>
        </p:grpSpPr>
        <p:pic>
          <p:nvPicPr>
            <p:cNvPr id="99" name="Рисунок 98">
              <a:extLst>
                <a:ext uri="{FF2B5EF4-FFF2-40B4-BE49-F238E27FC236}">
                  <a16:creationId xmlns:a16="http://schemas.microsoft.com/office/drawing/2014/main" id="{B98858C9-00D3-8DE8-0906-2E5441705C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-7718063" y="5048063"/>
              <a:ext cx="552015" cy="637695"/>
            </a:xfrm>
            <a:prstGeom prst="rect">
              <a:avLst/>
            </a:prstGeom>
          </p:spPr>
        </p:pic>
        <p:pic>
          <p:nvPicPr>
            <p:cNvPr id="100" name="Рисунок 99">
              <a:extLst>
                <a:ext uri="{FF2B5EF4-FFF2-40B4-BE49-F238E27FC236}">
                  <a16:creationId xmlns:a16="http://schemas.microsoft.com/office/drawing/2014/main" id="{50280416-05A1-D801-A1DF-860FA1CB94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247057" y="5401154"/>
              <a:ext cx="373567" cy="373567"/>
            </a:xfrm>
            <a:prstGeom prst="rect">
              <a:avLst/>
            </a:prstGeom>
          </p:spPr>
        </p:pic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75DB9120-F1B3-2ACD-551D-C99506F28792}"/>
                </a:ext>
              </a:extLst>
            </p:cNvPr>
            <p:cNvSpPr txBox="1"/>
            <p:nvPr/>
          </p:nvSpPr>
          <p:spPr>
            <a:xfrm>
              <a:off x="-7305846" y="4995352"/>
              <a:ext cx="968720" cy="3915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Agency FB" panose="00010606040000040003" pitchFamily="2" charset="0"/>
                </a:rPr>
                <a:t>MLIT EOS</a:t>
              </a:r>
              <a:endParaRPr lang="ru-RU" sz="1600" dirty="0"/>
            </a:p>
          </p:txBody>
        </p:sp>
      </p:grpSp>
      <p:grpSp>
        <p:nvGrpSpPr>
          <p:cNvPr id="102" name="Группа 101">
            <a:extLst>
              <a:ext uri="{FF2B5EF4-FFF2-40B4-BE49-F238E27FC236}">
                <a16:creationId xmlns:a16="http://schemas.microsoft.com/office/drawing/2014/main" id="{D9C29FCB-02A5-8526-D807-E5975EF875A0}"/>
              </a:ext>
            </a:extLst>
          </p:cNvPr>
          <p:cNvGrpSpPr/>
          <p:nvPr/>
        </p:nvGrpSpPr>
        <p:grpSpPr>
          <a:xfrm>
            <a:off x="7689866" y="5003303"/>
            <a:ext cx="1119639" cy="672333"/>
            <a:chOff x="7545742" y="2243755"/>
            <a:chExt cx="1119639" cy="672333"/>
          </a:xfrm>
        </p:grpSpPr>
        <p:pic>
          <p:nvPicPr>
            <p:cNvPr id="103" name="Рисунок 102">
              <a:extLst>
                <a:ext uri="{FF2B5EF4-FFF2-40B4-BE49-F238E27FC236}">
                  <a16:creationId xmlns:a16="http://schemas.microsoft.com/office/drawing/2014/main" id="{47F506AA-E9C8-56FF-1342-3C274AA2A14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91682" y="2538873"/>
              <a:ext cx="369615" cy="377215"/>
            </a:xfrm>
            <a:prstGeom prst="rect">
              <a:avLst/>
            </a:prstGeom>
          </p:spPr>
        </p:pic>
        <p:grpSp>
          <p:nvGrpSpPr>
            <p:cNvPr id="104" name="Группа 103">
              <a:extLst>
                <a:ext uri="{FF2B5EF4-FFF2-40B4-BE49-F238E27FC236}">
                  <a16:creationId xmlns:a16="http://schemas.microsoft.com/office/drawing/2014/main" id="{CEB83B05-C111-93EE-6E90-43E493B95238}"/>
                </a:ext>
              </a:extLst>
            </p:cNvPr>
            <p:cNvGrpSpPr/>
            <p:nvPr/>
          </p:nvGrpSpPr>
          <p:grpSpPr>
            <a:xfrm>
              <a:off x="7545742" y="2243755"/>
              <a:ext cx="1119639" cy="578238"/>
              <a:chOff x="7545742" y="2243755"/>
              <a:chExt cx="1119639" cy="578238"/>
            </a:xfrm>
          </p:grpSpPr>
          <p:pic>
            <p:nvPicPr>
              <p:cNvPr id="105" name="Рисунок 104">
                <a:extLst>
                  <a:ext uri="{FF2B5EF4-FFF2-40B4-BE49-F238E27FC236}">
                    <a16:creationId xmlns:a16="http://schemas.microsoft.com/office/drawing/2014/main" id="{37D3B240-BB7B-B4D0-0BF8-33905587B30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7"/>
              <a:srcRect r="68166"/>
              <a:stretch/>
            </p:blipFill>
            <p:spPr>
              <a:xfrm>
                <a:off x="7545742" y="2346292"/>
                <a:ext cx="481667" cy="475701"/>
              </a:xfrm>
              <a:prstGeom prst="rect">
                <a:avLst/>
              </a:prstGeom>
            </p:spPr>
          </p:pic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04E4788B-6799-001E-58BA-83445FB4B314}"/>
                  </a:ext>
                </a:extLst>
              </p:cNvPr>
              <p:cNvSpPr txBox="1"/>
              <p:nvPr/>
            </p:nvSpPr>
            <p:spPr>
              <a:xfrm>
                <a:off x="7844740" y="2243755"/>
                <a:ext cx="82064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latin typeface="Agency FB" panose="00010606040000040003" pitchFamily="2" charset="0"/>
                  </a:rPr>
                  <a:t>MLIT CTA</a:t>
                </a:r>
                <a:endParaRPr lang="ru-RU" sz="1600" dirty="0"/>
              </a:p>
            </p:txBody>
          </p:sp>
        </p:grpSp>
      </p:grpSp>
      <p:grpSp>
        <p:nvGrpSpPr>
          <p:cNvPr id="107" name="Группа 106">
            <a:extLst>
              <a:ext uri="{FF2B5EF4-FFF2-40B4-BE49-F238E27FC236}">
                <a16:creationId xmlns:a16="http://schemas.microsoft.com/office/drawing/2014/main" id="{36600265-0D9E-3A38-DB39-809E2AAC25A0}"/>
              </a:ext>
            </a:extLst>
          </p:cNvPr>
          <p:cNvGrpSpPr/>
          <p:nvPr/>
        </p:nvGrpSpPr>
        <p:grpSpPr>
          <a:xfrm>
            <a:off x="6429617" y="5748680"/>
            <a:ext cx="1035416" cy="607546"/>
            <a:chOff x="-7718063" y="4986450"/>
            <a:chExt cx="1222250" cy="702723"/>
          </a:xfrm>
        </p:grpSpPr>
        <p:pic>
          <p:nvPicPr>
            <p:cNvPr id="108" name="Рисунок 107">
              <a:extLst>
                <a:ext uri="{FF2B5EF4-FFF2-40B4-BE49-F238E27FC236}">
                  <a16:creationId xmlns:a16="http://schemas.microsoft.com/office/drawing/2014/main" id="{C7C28254-B5A2-8D0B-125A-1DE4FF6F14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-7718063" y="5048063"/>
              <a:ext cx="552015" cy="637695"/>
            </a:xfrm>
            <a:prstGeom prst="rect">
              <a:avLst/>
            </a:prstGeom>
          </p:spPr>
        </p:pic>
        <p:pic>
          <p:nvPicPr>
            <p:cNvPr id="109" name="Рисунок 108">
              <a:extLst>
                <a:ext uri="{FF2B5EF4-FFF2-40B4-BE49-F238E27FC236}">
                  <a16:creationId xmlns:a16="http://schemas.microsoft.com/office/drawing/2014/main" id="{CD52A056-93C8-95AF-6AD4-8E91AF7A273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247057" y="5315606"/>
              <a:ext cx="373567" cy="373567"/>
            </a:xfrm>
            <a:prstGeom prst="rect">
              <a:avLst/>
            </a:prstGeom>
          </p:spPr>
        </p:pic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C3A86E5D-884A-7EB1-179A-9275E25963A8}"/>
                </a:ext>
              </a:extLst>
            </p:cNvPr>
            <p:cNvSpPr txBox="1"/>
            <p:nvPr/>
          </p:nvSpPr>
          <p:spPr>
            <a:xfrm>
              <a:off x="-7663554" y="4986450"/>
              <a:ext cx="1167741" cy="6763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600" dirty="0">
                  <a:latin typeface="Agency FB" panose="00010606040000040003" pitchFamily="2" charset="0"/>
                </a:rPr>
                <a:t>VBLHEP</a:t>
              </a:r>
            </a:p>
            <a:p>
              <a:pPr algn="r"/>
              <a:r>
                <a:rPr lang="en-US" sz="1600" dirty="0">
                  <a:latin typeface="Agency FB" panose="00010606040000040003" pitchFamily="2" charset="0"/>
                </a:rPr>
                <a:t> EOS</a:t>
              </a:r>
              <a:endParaRPr lang="ru-RU" sz="1600" dirty="0"/>
            </a:p>
          </p:txBody>
        </p:sp>
      </p:grpSp>
      <p:grpSp>
        <p:nvGrpSpPr>
          <p:cNvPr id="111" name="Группа 110">
            <a:extLst>
              <a:ext uri="{FF2B5EF4-FFF2-40B4-BE49-F238E27FC236}">
                <a16:creationId xmlns:a16="http://schemas.microsoft.com/office/drawing/2014/main" id="{3FE81B6D-40BB-CB78-7198-13C366E59F02}"/>
              </a:ext>
            </a:extLst>
          </p:cNvPr>
          <p:cNvGrpSpPr/>
          <p:nvPr/>
        </p:nvGrpSpPr>
        <p:grpSpPr>
          <a:xfrm>
            <a:off x="7712559" y="5718576"/>
            <a:ext cx="917948" cy="704616"/>
            <a:chOff x="904337" y="4044453"/>
            <a:chExt cx="917948" cy="704616"/>
          </a:xfrm>
        </p:grpSpPr>
        <p:pic>
          <p:nvPicPr>
            <p:cNvPr id="112" name="Рисунок 111">
              <a:extLst>
                <a:ext uri="{FF2B5EF4-FFF2-40B4-BE49-F238E27FC236}">
                  <a16:creationId xmlns:a16="http://schemas.microsoft.com/office/drawing/2014/main" id="{2C8C1F3A-73A5-3CF5-AD90-9BFF196A15D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4860" y="4389494"/>
              <a:ext cx="316463" cy="322971"/>
            </a:xfrm>
            <a:prstGeom prst="rect">
              <a:avLst/>
            </a:prstGeom>
          </p:spPr>
        </p:pic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DAFF1132-B3DE-EBC0-21DA-30524B2A1AA4}"/>
                </a:ext>
              </a:extLst>
            </p:cNvPr>
            <p:cNvSpPr txBox="1"/>
            <p:nvPr/>
          </p:nvSpPr>
          <p:spPr>
            <a:xfrm>
              <a:off x="1035350" y="4044453"/>
              <a:ext cx="78693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600" dirty="0">
                  <a:latin typeface="Agency FB" panose="00010606040000040003" pitchFamily="2" charset="0"/>
                </a:rPr>
                <a:t>Cloud </a:t>
              </a:r>
              <a:endParaRPr lang="ru-RU" sz="1600" dirty="0"/>
            </a:p>
          </p:txBody>
        </p:sp>
        <p:pic>
          <p:nvPicPr>
            <p:cNvPr id="114" name="Рисунок 113">
              <a:extLst>
                <a:ext uri="{FF2B5EF4-FFF2-40B4-BE49-F238E27FC236}">
                  <a16:creationId xmlns:a16="http://schemas.microsoft.com/office/drawing/2014/main" id="{38653330-0210-4B23-5704-D1217C6C56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rcRect l="16836" t="13273" r="16876" b="13028"/>
            <a:stretch/>
          </p:blipFill>
          <p:spPr>
            <a:xfrm>
              <a:off x="904337" y="4102738"/>
              <a:ext cx="467358" cy="646331"/>
            </a:xfrm>
            <a:prstGeom prst="rect">
              <a:avLst/>
            </a:prstGeom>
          </p:spPr>
        </p:pic>
      </p:grpSp>
      <p:sp>
        <p:nvSpPr>
          <p:cNvPr id="115" name="TextBox 114">
            <a:extLst>
              <a:ext uri="{FF2B5EF4-FFF2-40B4-BE49-F238E27FC236}">
                <a16:creationId xmlns:a16="http://schemas.microsoft.com/office/drawing/2014/main" id="{11D272BC-3939-873E-C318-E965E29CDF63}"/>
              </a:ext>
            </a:extLst>
          </p:cNvPr>
          <p:cNvSpPr txBox="1"/>
          <p:nvPr/>
        </p:nvSpPr>
        <p:spPr>
          <a:xfrm>
            <a:off x="7879783" y="3568149"/>
            <a:ext cx="15014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Segoe UI" panose="020B0502040204020203" pitchFamily="34" charset="0"/>
                <a:cs typeface="Segoe UI" panose="020B0502040204020203" pitchFamily="34" charset="0"/>
              </a:rPr>
              <a:t>и др.</a:t>
            </a:r>
            <a:endParaRPr lang="ru-RU" sz="1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04726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E421AD-EA03-CBAB-2F3F-FB7EBFF315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69045CB-44B9-FC1A-0CAB-FE90BBAC1B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153" name="Title 3">
            <a:extLst>
              <a:ext uri="{FF2B5EF4-FFF2-40B4-BE49-F238E27FC236}">
                <a16:creationId xmlns:a16="http://schemas.microsoft.com/office/drawing/2014/main" id="{CE984706-0179-F1BC-774A-137CB7C7172A}"/>
              </a:ext>
            </a:extLst>
          </p:cNvPr>
          <p:cNvSpPr txBox="1">
            <a:spLocks/>
          </p:cNvSpPr>
          <p:nvPr/>
        </p:nvSpPr>
        <p:spPr>
          <a:xfrm>
            <a:off x="2058" y="-16744"/>
            <a:ext cx="9141942" cy="1004598"/>
          </a:xfrm>
          <a:prstGeom prst="rect">
            <a:avLst/>
          </a:prstGeom>
        </p:spPr>
        <p:txBody>
          <a:bodyPr vert="horz" lIns="45720" rIns="45720" anchor="ctr">
            <a:normAutofit fontScale="925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dirty="0">
                <a:latin typeface="Segoe UI Light" panose="020B0502040204020203" pitchFamily="34" charset="0"/>
                <a:cs typeface="Segoe UI Light" panose="020B0502040204020203" pitchFamily="34" charset="0"/>
              </a:rPr>
              <a:t>Обработка экспериментальных данных</a:t>
            </a:r>
            <a:r>
              <a:rPr lang="en-US" sz="4000" dirty="0">
                <a:latin typeface="Segoe UI Light" panose="020B0502040204020203" pitchFamily="34" charset="0"/>
                <a:cs typeface="Segoe UI Light" panose="020B0502040204020203" pitchFamily="34" charset="0"/>
              </a:rPr>
              <a:t> BM@N</a:t>
            </a:r>
            <a:r>
              <a:rPr lang="ru-RU" sz="40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endParaRPr lang="en-US" sz="40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1" name="Title 2">
            <a:extLst>
              <a:ext uri="{FF2B5EF4-FFF2-40B4-BE49-F238E27FC236}">
                <a16:creationId xmlns:a16="http://schemas.microsoft.com/office/drawing/2014/main" id="{E1ECBA38-4519-87C2-0B2E-F3E63899E76E}"/>
              </a:ext>
            </a:extLst>
          </p:cNvPr>
          <p:cNvSpPr txBox="1">
            <a:spLocks/>
          </p:cNvSpPr>
          <p:nvPr/>
        </p:nvSpPr>
        <p:spPr>
          <a:xfrm>
            <a:off x="-2058" y="952319"/>
            <a:ext cx="9144000" cy="484837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Сохранение данных</a:t>
            </a:r>
            <a:r>
              <a:rPr lang="en-US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-&gt; </a:t>
            </a:r>
            <a:r>
              <a:rPr lang="ru-RU" sz="16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Тест</a:t>
            </a:r>
            <a:r>
              <a:rPr lang="en-US" sz="16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/ </a:t>
            </a:r>
            <a:r>
              <a:rPr lang="ru-RU" sz="16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Профилирование</a:t>
            </a:r>
            <a:r>
              <a:rPr lang="en-US" sz="16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-&gt; </a:t>
            </a:r>
            <a:r>
              <a:rPr lang="ru-RU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Сеанс обработки</a:t>
            </a:r>
            <a:r>
              <a:rPr lang="en-US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-&gt; </a:t>
            </a:r>
            <a:r>
              <a:rPr lang="ru-RU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Анализ выполнения</a:t>
            </a:r>
            <a:endParaRPr lang="en-US" sz="1600" b="1" dirty="0">
              <a:solidFill>
                <a:srgbClr val="00B050"/>
              </a:solidFill>
              <a:latin typeface="PT Mono" panose="02060509020205020204" pitchFamily="49" charset="77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E028127-3D95-ED47-FE77-737861D659F9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44001" y="1585060"/>
            <a:ext cx="8801948" cy="353471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9267C48-98DC-7746-3D20-B51F27D2931F}"/>
              </a:ext>
            </a:extLst>
          </p:cNvPr>
          <p:cNvSpPr txBox="1"/>
          <p:nvPr/>
        </p:nvSpPr>
        <p:spPr>
          <a:xfrm>
            <a:off x="4545106" y="5273640"/>
            <a:ext cx="4141115" cy="1041174"/>
          </a:xfrm>
          <a:prstGeom prst="rect">
            <a:avLst/>
          </a:prstGeom>
          <a:noFill/>
          <a:ln w="29160">
            <a:solidFill>
              <a:srgbClr val="FF0000"/>
            </a:solidFill>
            <a:prstDash val="solid"/>
          </a:ln>
        </p:spPr>
        <p:txBody>
          <a:bodyPr vert="horz" wrap="square" lIns="104400" tIns="59400" rIns="104400" bIns="594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>
                <a:solidFill>
                  <a:srgbClr val="000000"/>
                </a:solidFill>
              </a:defRPr>
            </a:pPr>
            <a:r>
              <a:rPr lang="ru-RU" b="1" dirty="0">
                <a:solidFill>
                  <a:srgbClr val="00000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Исходный файл: 15 ГБ</a:t>
            </a:r>
            <a:endParaRPr lang="ru-RU" sz="1800" b="1" i="0" u="none" strike="noStrike" kern="1200" cap="none" dirty="0">
              <a:ln>
                <a:noFill/>
              </a:ln>
              <a:solidFill>
                <a:srgbClr val="000000"/>
              </a:solidFill>
              <a:latin typeface="Segoe UI" panose="020B0502040204020203" pitchFamily="34" charset="0"/>
              <a:ea typeface="Roboto Slab" pitchFamily="2" charset="0"/>
              <a:cs typeface="Segoe UI" panose="020B0502040204020203" pitchFamily="34" charset="0"/>
            </a:endParaRP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>
                <a:solidFill>
                  <a:srgbClr val="000000"/>
                </a:solidFill>
              </a:defRPr>
            </a:pPr>
            <a:r>
              <a:rPr lang="ru-RU" sz="1800" b="0" i="0" u="none" strike="noStrike" kern="1200" cap="none" dirty="0">
                <a:ln>
                  <a:noFill/>
                </a:ln>
                <a:solidFill>
                  <a:srgbClr val="00000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Временный файл: </a:t>
            </a:r>
            <a:r>
              <a:rPr lang="ru-RU" sz="1800" b="1" i="0" u="none" strike="noStrike" kern="1200" cap="none" dirty="0">
                <a:ln>
                  <a:noFill/>
                </a:ln>
                <a:solidFill>
                  <a:srgbClr val="00000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8 ГБ</a:t>
            </a: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>
                <a:solidFill>
                  <a:srgbClr val="000000"/>
                </a:solidFill>
              </a:defRPr>
            </a:pPr>
            <a:r>
              <a:rPr lang="ru-RU" sz="1800" b="0" i="0" u="none" strike="noStrike" kern="1200" cap="none" dirty="0">
                <a:ln>
                  <a:noFill/>
                </a:ln>
                <a:solidFill>
                  <a:srgbClr val="00000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Выходной файл: </a:t>
            </a:r>
            <a:r>
              <a:rPr lang="ru-RU" sz="1800" b="1" i="0" u="none" strike="noStrike" kern="1200" cap="none" dirty="0">
                <a:ln>
                  <a:noFill/>
                </a:ln>
                <a:solidFill>
                  <a:srgbClr val="00000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800 МБ</a:t>
            </a:r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FDF1B52A-E7CD-4D75-11C1-6CF7FDB5F0AE}"/>
              </a:ext>
            </a:extLst>
          </p:cNvPr>
          <p:cNvCxnSpPr/>
          <p:nvPr/>
        </p:nvCxnSpPr>
        <p:spPr>
          <a:xfrm flipV="1">
            <a:off x="1541930" y="2087083"/>
            <a:ext cx="0" cy="1292230"/>
          </a:xfrm>
          <a:prstGeom prst="line">
            <a:avLst/>
          </a:prstGeom>
          <a:ln w="9525">
            <a:solidFill>
              <a:srgbClr val="00B05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16F24CFB-2EFB-6B41-255B-C351CB5235BF}"/>
              </a:ext>
            </a:extLst>
          </p:cNvPr>
          <p:cNvCxnSpPr/>
          <p:nvPr/>
        </p:nvCxnSpPr>
        <p:spPr>
          <a:xfrm flipH="1">
            <a:off x="1541930" y="2087083"/>
            <a:ext cx="2779058" cy="0"/>
          </a:xfrm>
          <a:prstGeom prst="line">
            <a:avLst/>
          </a:prstGeom>
          <a:ln w="9525">
            <a:solidFill>
              <a:srgbClr val="00B05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E8BE5543-1BD7-98D5-B759-EDCA96D501D9}"/>
              </a:ext>
            </a:extLst>
          </p:cNvPr>
          <p:cNvSpPr txBox="1"/>
          <p:nvPr/>
        </p:nvSpPr>
        <p:spPr>
          <a:xfrm>
            <a:off x="897713" y="1982793"/>
            <a:ext cx="1473233" cy="532894"/>
          </a:xfrm>
          <a:prstGeom prst="rect">
            <a:avLst/>
          </a:prstGeom>
          <a:solidFill>
            <a:schemeClr val="accent5">
              <a:lumMod val="50000"/>
            </a:schemeClr>
          </a:solidFill>
          <a:ln w="29160">
            <a:solidFill>
              <a:srgbClr val="FF0000"/>
            </a:solidFill>
            <a:prstDash val="solid"/>
          </a:ln>
        </p:spPr>
        <p:txBody>
          <a:bodyPr vert="horz" wrap="square" lIns="104400" tIns="59400" rIns="104400" bIns="59400" anchor="ctr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>
                <a:solidFill>
                  <a:srgbClr val="000000"/>
                </a:solidFill>
              </a:defRPr>
            </a:pPr>
            <a:r>
              <a:rPr lang="ru-RU" sz="1400" dirty="0">
                <a:solidFill>
                  <a:schemeClr val="bg1">
                    <a:lumMod val="95000"/>
                  </a:schemeClr>
                </a:solidFill>
                <a:latin typeface="Liberation Sans" pitchFamily="18"/>
                <a:ea typeface="DejaVu Sans" pitchFamily="2"/>
                <a:cs typeface="DejaVu Sans" pitchFamily="2"/>
              </a:rPr>
              <a:t>Байт прочитано</a:t>
            </a:r>
            <a:endParaRPr lang="ru-RU" sz="1400" b="1" i="0" u="none" strike="noStrike" kern="1200" cap="none" dirty="0">
              <a:ln>
                <a:noFill/>
              </a:ln>
              <a:solidFill>
                <a:schemeClr val="bg1">
                  <a:lumMod val="95000"/>
                </a:schemeClr>
              </a:solidFill>
              <a:latin typeface="Liberation Sans" pitchFamily="18"/>
              <a:ea typeface="DejaVu Sans" pitchFamily="2"/>
              <a:cs typeface="DejaVu Sans" pitchFamily="2"/>
            </a:endParaRP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D6DF98B2-DD40-4FCC-7FE2-6F7F2E77CB7D}"/>
              </a:ext>
            </a:extLst>
          </p:cNvPr>
          <p:cNvCxnSpPr/>
          <p:nvPr/>
        </p:nvCxnSpPr>
        <p:spPr>
          <a:xfrm flipH="1">
            <a:off x="1541930" y="3379312"/>
            <a:ext cx="2779058" cy="0"/>
          </a:xfrm>
          <a:prstGeom prst="line">
            <a:avLst/>
          </a:prstGeom>
          <a:ln w="9525">
            <a:solidFill>
              <a:srgbClr val="00B05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F91F2D45-F98E-224F-95A1-3448017E988E}"/>
              </a:ext>
            </a:extLst>
          </p:cNvPr>
          <p:cNvCxnSpPr/>
          <p:nvPr/>
        </p:nvCxnSpPr>
        <p:spPr>
          <a:xfrm flipV="1">
            <a:off x="4320988" y="2087083"/>
            <a:ext cx="0" cy="1292230"/>
          </a:xfrm>
          <a:prstGeom prst="line">
            <a:avLst/>
          </a:prstGeom>
          <a:ln w="9525">
            <a:solidFill>
              <a:srgbClr val="00B05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>
            <a:extLst>
              <a:ext uri="{FF2B5EF4-FFF2-40B4-BE49-F238E27FC236}">
                <a16:creationId xmlns:a16="http://schemas.microsoft.com/office/drawing/2014/main" id="{43FB6AB8-412C-CEA0-A802-647E88D0CAD5}"/>
              </a:ext>
            </a:extLst>
          </p:cNvPr>
          <p:cNvCxnSpPr>
            <a:stCxn id="7" idx="3"/>
          </p:cNvCxnSpPr>
          <p:nvPr/>
        </p:nvCxnSpPr>
        <p:spPr>
          <a:xfrm>
            <a:off x="2370946" y="2249240"/>
            <a:ext cx="623266" cy="325438"/>
          </a:xfrm>
          <a:prstGeom prst="straightConnector1">
            <a:avLst/>
          </a:prstGeom>
          <a:ln w="9525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26B01B92-02E1-2CD9-EFE2-1E6F6B461CD3}"/>
              </a:ext>
            </a:extLst>
          </p:cNvPr>
          <p:cNvSpPr txBox="1"/>
          <p:nvPr/>
        </p:nvSpPr>
        <p:spPr>
          <a:xfrm>
            <a:off x="2372429" y="3488160"/>
            <a:ext cx="1625633" cy="326427"/>
          </a:xfrm>
          <a:prstGeom prst="rect">
            <a:avLst/>
          </a:prstGeom>
          <a:solidFill>
            <a:schemeClr val="accent5">
              <a:lumMod val="50000"/>
            </a:schemeClr>
          </a:solidFill>
          <a:ln w="29160">
            <a:solidFill>
              <a:srgbClr val="FF0000"/>
            </a:solidFill>
            <a:prstDash val="solid"/>
          </a:ln>
        </p:spPr>
        <p:txBody>
          <a:bodyPr vert="horz" wrap="square" lIns="104400" tIns="59400" rIns="104400" bIns="59400" anchor="ctr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>
                <a:solidFill>
                  <a:srgbClr val="000000"/>
                </a:solidFill>
              </a:defRPr>
            </a:pPr>
            <a:r>
              <a:rPr lang="ru-RU" sz="1400" dirty="0">
                <a:solidFill>
                  <a:schemeClr val="bg1">
                    <a:lumMod val="95000"/>
                  </a:schemeClr>
                </a:solidFill>
                <a:latin typeface="Liberation Sans" pitchFamily="18"/>
                <a:ea typeface="DejaVu Sans" pitchFamily="2"/>
                <a:cs typeface="DejaVu Sans" pitchFamily="2"/>
              </a:rPr>
              <a:t>Байт записано</a:t>
            </a:r>
            <a:endParaRPr lang="ru-RU" sz="1400" b="1" i="0" u="none" strike="noStrike" kern="1200" cap="none" dirty="0">
              <a:ln>
                <a:noFill/>
              </a:ln>
              <a:solidFill>
                <a:schemeClr val="bg1">
                  <a:lumMod val="95000"/>
                </a:schemeClr>
              </a:solidFill>
              <a:latin typeface="Liberation Sans" pitchFamily="18"/>
              <a:ea typeface="DejaVu Sans" pitchFamily="2"/>
              <a:cs typeface="DejaVu Sans" pitchFamily="2"/>
            </a:endParaRPr>
          </a:p>
        </p:txBody>
      </p:sp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6C54C271-44B3-06EE-9434-DBFE460ECB8F}"/>
              </a:ext>
            </a:extLst>
          </p:cNvPr>
          <p:cNvCxnSpPr/>
          <p:nvPr/>
        </p:nvCxnSpPr>
        <p:spPr>
          <a:xfrm>
            <a:off x="3996580" y="3677856"/>
            <a:ext cx="216832" cy="258580"/>
          </a:xfrm>
          <a:prstGeom prst="straightConnector1">
            <a:avLst/>
          </a:prstGeom>
          <a:ln w="9525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602C34B8-4764-33BD-249E-7B181E096796}"/>
              </a:ext>
            </a:extLst>
          </p:cNvPr>
          <p:cNvSpPr txBox="1"/>
          <p:nvPr/>
        </p:nvSpPr>
        <p:spPr>
          <a:xfrm>
            <a:off x="1939129" y="4095516"/>
            <a:ext cx="1473233" cy="326427"/>
          </a:xfrm>
          <a:prstGeom prst="rect">
            <a:avLst/>
          </a:prstGeom>
          <a:solidFill>
            <a:schemeClr val="accent5">
              <a:lumMod val="50000"/>
            </a:schemeClr>
          </a:solidFill>
          <a:ln w="29160">
            <a:solidFill>
              <a:srgbClr val="FF0000"/>
            </a:solidFill>
            <a:prstDash val="solid"/>
          </a:ln>
        </p:spPr>
        <p:txBody>
          <a:bodyPr vert="horz" wrap="square" lIns="104400" tIns="59400" rIns="104400" bIns="59400" anchor="ctr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>
                <a:solidFill>
                  <a:srgbClr val="000000"/>
                </a:solidFill>
              </a:defRPr>
            </a:pPr>
            <a:r>
              <a:rPr lang="ru-RU" sz="1400" dirty="0">
                <a:solidFill>
                  <a:schemeClr val="bg1">
                    <a:lumMod val="95000"/>
                  </a:schemeClr>
                </a:solidFill>
                <a:latin typeface="Liberation Sans" pitchFamily="18"/>
                <a:ea typeface="DejaVu Sans" pitchFamily="2"/>
                <a:cs typeface="DejaVu Sans" pitchFamily="2"/>
              </a:rPr>
              <a:t>Загрузка </a:t>
            </a:r>
            <a:r>
              <a:rPr lang="en-US" sz="1400" dirty="0">
                <a:solidFill>
                  <a:schemeClr val="bg1">
                    <a:lumMod val="95000"/>
                  </a:schemeClr>
                </a:solidFill>
                <a:latin typeface="Liberation Sans" pitchFamily="18"/>
                <a:ea typeface="DejaVu Sans" pitchFamily="2"/>
                <a:cs typeface="DejaVu Sans" pitchFamily="2"/>
              </a:rPr>
              <a:t>RAM</a:t>
            </a:r>
            <a:r>
              <a:rPr lang="ru-RU" sz="1400" dirty="0">
                <a:solidFill>
                  <a:schemeClr val="bg1">
                    <a:lumMod val="95000"/>
                  </a:schemeClr>
                </a:solidFill>
                <a:latin typeface="Liberation Sans" pitchFamily="18"/>
                <a:ea typeface="DejaVu Sans" pitchFamily="2"/>
                <a:cs typeface="DejaVu Sans" pitchFamily="2"/>
              </a:rPr>
              <a:t> </a:t>
            </a:r>
            <a:endParaRPr lang="ru-RU" sz="1400" b="1" i="0" u="none" strike="noStrike" kern="1200" cap="none" dirty="0">
              <a:ln>
                <a:noFill/>
              </a:ln>
              <a:solidFill>
                <a:schemeClr val="bg1">
                  <a:lumMod val="95000"/>
                </a:schemeClr>
              </a:solidFill>
              <a:latin typeface="Liberation Sans" pitchFamily="18"/>
              <a:ea typeface="DejaVu Sans" pitchFamily="2"/>
              <a:cs typeface="DejaVu Sans" pitchFamily="2"/>
            </a:endParaRPr>
          </a:p>
        </p:txBody>
      </p:sp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id="{96D363AC-7328-5D8A-B6F7-58F60843F5FF}"/>
              </a:ext>
            </a:extLst>
          </p:cNvPr>
          <p:cNvCxnSpPr/>
          <p:nvPr/>
        </p:nvCxnSpPr>
        <p:spPr>
          <a:xfrm>
            <a:off x="3412362" y="4258730"/>
            <a:ext cx="245238" cy="230284"/>
          </a:xfrm>
          <a:prstGeom prst="straightConnector1">
            <a:avLst/>
          </a:prstGeom>
          <a:ln w="9525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03A947DB-C07E-7CFB-5D8D-C3B3131B869D}"/>
              </a:ext>
            </a:extLst>
          </p:cNvPr>
          <p:cNvCxnSpPr/>
          <p:nvPr/>
        </p:nvCxnSpPr>
        <p:spPr>
          <a:xfrm>
            <a:off x="852888" y="3379312"/>
            <a:ext cx="689041" cy="0"/>
          </a:xfrm>
          <a:prstGeom prst="line">
            <a:avLst/>
          </a:prstGeom>
          <a:ln w="9525">
            <a:solidFill>
              <a:srgbClr val="00B05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6A2F4312-C5B7-02C5-487C-BA8B5CB22C76}"/>
              </a:ext>
            </a:extLst>
          </p:cNvPr>
          <p:cNvCxnSpPr/>
          <p:nvPr/>
        </p:nvCxnSpPr>
        <p:spPr>
          <a:xfrm flipV="1">
            <a:off x="1541929" y="3379312"/>
            <a:ext cx="0" cy="1292229"/>
          </a:xfrm>
          <a:prstGeom prst="line">
            <a:avLst/>
          </a:prstGeom>
          <a:ln w="9525">
            <a:solidFill>
              <a:srgbClr val="00B05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8E47DFFD-8B6C-6C30-D421-0387F2ACAC91}"/>
              </a:ext>
            </a:extLst>
          </p:cNvPr>
          <p:cNvSpPr txBox="1"/>
          <p:nvPr/>
        </p:nvSpPr>
        <p:spPr>
          <a:xfrm>
            <a:off x="144001" y="5268206"/>
            <a:ext cx="3268361" cy="1077218"/>
          </a:xfrm>
          <a:prstGeom prst="rect">
            <a:avLst/>
          </a:prstGeom>
          <a:noFill/>
          <a:ln>
            <a:solidFill>
              <a:srgbClr val="009900"/>
            </a:solidFill>
          </a:ln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Segoe UI" panose="020B0502040204020203" pitchFamily="34" charset="0"/>
                <a:cs typeface="Segoe UI" panose="020B0502040204020203" pitchFamily="34" charset="0"/>
              </a:rPr>
              <a:t>Чтение исходного файла размером 15 ГБ с параллельным созданием временного файла размером 8 ГБ</a:t>
            </a:r>
            <a:endParaRPr lang="en-US" sz="16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7299CCF5-5D0C-5597-B543-2D38C0A688CC}"/>
              </a:ext>
            </a:extLst>
          </p:cNvPr>
          <p:cNvCxnSpPr>
            <a:cxnSpLocks/>
          </p:cNvCxnSpPr>
          <p:nvPr/>
        </p:nvCxnSpPr>
        <p:spPr>
          <a:xfrm>
            <a:off x="1541929" y="4671541"/>
            <a:ext cx="1870433" cy="577526"/>
          </a:xfrm>
          <a:prstGeom prst="line">
            <a:avLst/>
          </a:prstGeom>
          <a:ln w="9525">
            <a:solidFill>
              <a:srgbClr val="00B05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3F0657A9-39C9-6D9C-8676-6D7D0DEEC208}"/>
              </a:ext>
            </a:extLst>
          </p:cNvPr>
          <p:cNvCxnSpPr/>
          <p:nvPr/>
        </p:nvCxnSpPr>
        <p:spPr>
          <a:xfrm flipV="1">
            <a:off x="861852" y="3379311"/>
            <a:ext cx="0" cy="1292229"/>
          </a:xfrm>
          <a:prstGeom prst="line">
            <a:avLst/>
          </a:prstGeom>
          <a:ln w="9525">
            <a:solidFill>
              <a:srgbClr val="00B05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D1DC05E9-798A-6676-A0EF-D32F9E34B01F}"/>
              </a:ext>
            </a:extLst>
          </p:cNvPr>
          <p:cNvCxnSpPr>
            <a:cxnSpLocks/>
          </p:cNvCxnSpPr>
          <p:nvPr/>
        </p:nvCxnSpPr>
        <p:spPr>
          <a:xfrm flipH="1">
            <a:off x="144001" y="4675635"/>
            <a:ext cx="730358" cy="598005"/>
          </a:xfrm>
          <a:prstGeom prst="line">
            <a:avLst/>
          </a:prstGeom>
          <a:ln w="9525">
            <a:solidFill>
              <a:srgbClr val="00B05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1CE9A146-7E0B-B688-EF0E-DFD8FD0003F8}"/>
              </a:ext>
            </a:extLst>
          </p:cNvPr>
          <p:cNvSpPr txBox="1"/>
          <p:nvPr/>
        </p:nvSpPr>
        <p:spPr>
          <a:xfrm>
            <a:off x="4924927" y="2410032"/>
            <a:ext cx="2043387" cy="52322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rgbClr val="009900"/>
            </a:solidFill>
          </a:ln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bg1">
                    <a:lumMod val="95000"/>
                  </a:schemeClr>
                </a:solidFill>
                <a:latin typeface="ColaborateLight" panose="02000503040000020004" pitchFamily="2" charset="0"/>
              </a:rPr>
              <a:t>Чтение исходного и временного файла</a:t>
            </a:r>
            <a:endParaRPr lang="en-US" sz="1400" b="1" dirty="0">
              <a:solidFill>
                <a:schemeClr val="bg1">
                  <a:lumMod val="95000"/>
                </a:schemeClr>
              </a:solidFill>
              <a:latin typeface="ColaborateLight" panose="02000503040000020004" pitchFamily="2" charset="0"/>
            </a:endParaRPr>
          </a:p>
        </p:txBody>
      </p: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586FBB01-5B33-2E69-36D7-B551A1948564}"/>
              </a:ext>
            </a:extLst>
          </p:cNvPr>
          <p:cNvCxnSpPr/>
          <p:nvPr/>
        </p:nvCxnSpPr>
        <p:spPr>
          <a:xfrm flipH="1" flipV="1">
            <a:off x="4332198" y="2087083"/>
            <a:ext cx="592730" cy="322950"/>
          </a:xfrm>
          <a:prstGeom prst="line">
            <a:avLst/>
          </a:prstGeom>
          <a:ln w="9525">
            <a:solidFill>
              <a:srgbClr val="00B05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49C99592-74E1-E010-98C2-7919325AF6D6}"/>
              </a:ext>
            </a:extLst>
          </p:cNvPr>
          <p:cNvCxnSpPr/>
          <p:nvPr/>
        </p:nvCxnSpPr>
        <p:spPr>
          <a:xfrm flipH="1">
            <a:off x="4320988" y="3056363"/>
            <a:ext cx="603939" cy="322950"/>
          </a:xfrm>
          <a:prstGeom prst="line">
            <a:avLst/>
          </a:prstGeom>
          <a:ln w="9525">
            <a:solidFill>
              <a:srgbClr val="00B05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83EE19F0-5EB7-298D-36BE-56C0A43CCF12}"/>
              </a:ext>
            </a:extLst>
          </p:cNvPr>
          <p:cNvCxnSpPr/>
          <p:nvPr/>
        </p:nvCxnSpPr>
        <p:spPr>
          <a:xfrm flipH="1">
            <a:off x="1549216" y="4015148"/>
            <a:ext cx="2779058" cy="0"/>
          </a:xfrm>
          <a:prstGeom prst="line">
            <a:avLst/>
          </a:prstGeom>
          <a:ln w="9525">
            <a:solidFill>
              <a:srgbClr val="00B05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>
            <a:extLst>
              <a:ext uri="{FF2B5EF4-FFF2-40B4-BE49-F238E27FC236}">
                <a16:creationId xmlns:a16="http://schemas.microsoft.com/office/drawing/2014/main" id="{CDD3A07D-21F7-67D4-5B3F-453197615A52}"/>
              </a:ext>
            </a:extLst>
          </p:cNvPr>
          <p:cNvCxnSpPr/>
          <p:nvPr/>
        </p:nvCxnSpPr>
        <p:spPr>
          <a:xfrm flipH="1">
            <a:off x="1549216" y="3936436"/>
            <a:ext cx="2779058" cy="0"/>
          </a:xfrm>
          <a:prstGeom prst="line">
            <a:avLst/>
          </a:prstGeom>
          <a:ln w="9525">
            <a:solidFill>
              <a:srgbClr val="00B05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>
            <a:extLst>
              <a:ext uri="{FF2B5EF4-FFF2-40B4-BE49-F238E27FC236}">
                <a16:creationId xmlns:a16="http://schemas.microsoft.com/office/drawing/2014/main" id="{6391D138-4F66-2398-98D7-9B091F5B9151}"/>
              </a:ext>
            </a:extLst>
          </p:cNvPr>
          <p:cNvCxnSpPr/>
          <p:nvPr/>
        </p:nvCxnSpPr>
        <p:spPr>
          <a:xfrm flipV="1">
            <a:off x="4332198" y="3936436"/>
            <a:ext cx="0" cy="78712"/>
          </a:xfrm>
          <a:prstGeom prst="line">
            <a:avLst/>
          </a:prstGeom>
          <a:ln w="9525">
            <a:solidFill>
              <a:srgbClr val="00B05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>
            <a:extLst>
              <a:ext uri="{FF2B5EF4-FFF2-40B4-BE49-F238E27FC236}">
                <a16:creationId xmlns:a16="http://schemas.microsoft.com/office/drawing/2014/main" id="{27A56B0E-A989-75D2-9A22-9F06A6CB4EBF}"/>
              </a:ext>
            </a:extLst>
          </p:cNvPr>
          <p:cNvCxnSpPr/>
          <p:nvPr/>
        </p:nvCxnSpPr>
        <p:spPr>
          <a:xfrm flipH="1">
            <a:off x="4328274" y="3807146"/>
            <a:ext cx="660423" cy="129290"/>
          </a:xfrm>
          <a:prstGeom prst="line">
            <a:avLst/>
          </a:prstGeom>
          <a:ln w="9525">
            <a:solidFill>
              <a:srgbClr val="00B05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426D60BC-BACF-2B6D-8566-5F688D7792AE}"/>
              </a:ext>
            </a:extLst>
          </p:cNvPr>
          <p:cNvSpPr txBox="1"/>
          <p:nvPr/>
        </p:nvSpPr>
        <p:spPr>
          <a:xfrm>
            <a:off x="4988697" y="3791126"/>
            <a:ext cx="2483885" cy="307777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rgbClr val="009900"/>
            </a:solidFill>
          </a:ln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bg1">
                    <a:lumMod val="95000"/>
                  </a:schemeClr>
                </a:solidFill>
                <a:latin typeface="ColaborateLight" panose="02000503040000020004" pitchFamily="2" charset="0"/>
              </a:rPr>
              <a:t>Генерация выходного файла</a:t>
            </a:r>
            <a:endParaRPr lang="en-US" sz="1400" b="1" dirty="0">
              <a:solidFill>
                <a:schemeClr val="bg1">
                  <a:lumMod val="95000"/>
                </a:schemeClr>
              </a:solidFill>
              <a:latin typeface="ColaborateLight" panose="02000503040000020004" pitchFamily="2" charset="0"/>
            </a:endParaRPr>
          </a:p>
        </p:txBody>
      </p:sp>
      <p:cxnSp>
        <p:nvCxnSpPr>
          <p:cNvPr id="29" name="Прямая соединительная линия 28">
            <a:extLst>
              <a:ext uri="{FF2B5EF4-FFF2-40B4-BE49-F238E27FC236}">
                <a16:creationId xmlns:a16="http://schemas.microsoft.com/office/drawing/2014/main" id="{CB812FE4-D15C-BB36-F226-9D5680A66FCE}"/>
              </a:ext>
            </a:extLst>
          </p:cNvPr>
          <p:cNvCxnSpPr>
            <a:cxnSpLocks/>
          </p:cNvCxnSpPr>
          <p:nvPr/>
        </p:nvCxnSpPr>
        <p:spPr>
          <a:xfrm flipH="1" flipV="1">
            <a:off x="4335560" y="4015148"/>
            <a:ext cx="653137" cy="83755"/>
          </a:xfrm>
          <a:prstGeom prst="line">
            <a:avLst/>
          </a:prstGeom>
          <a:ln w="9525">
            <a:solidFill>
              <a:srgbClr val="00B05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999413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0CD0D5-44BA-737A-BA9B-39B2ECC564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1CC6528-730C-E364-3601-68721FA7E6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153" name="Title 3">
            <a:extLst>
              <a:ext uri="{FF2B5EF4-FFF2-40B4-BE49-F238E27FC236}">
                <a16:creationId xmlns:a16="http://schemas.microsoft.com/office/drawing/2014/main" id="{6BC5CB20-6809-9BC5-39C1-65E7954207F4}"/>
              </a:ext>
            </a:extLst>
          </p:cNvPr>
          <p:cNvSpPr txBox="1">
            <a:spLocks/>
          </p:cNvSpPr>
          <p:nvPr/>
        </p:nvSpPr>
        <p:spPr>
          <a:xfrm>
            <a:off x="2058" y="-16744"/>
            <a:ext cx="9141942" cy="1004598"/>
          </a:xfrm>
          <a:prstGeom prst="rect">
            <a:avLst/>
          </a:prstGeom>
        </p:spPr>
        <p:txBody>
          <a:bodyPr vert="horz" lIns="45720" rIns="45720" anchor="ctr">
            <a:normAutofit fontScale="925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dirty="0">
                <a:latin typeface="Segoe UI Light" panose="020B0502040204020203" pitchFamily="34" charset="0"/>
                <a:cs typeface="Segoe UI Light" panose="020B0502040204020203" pitchFamily="34" charset="0"/>
              </a:rPr>
              <a:t>Обработка экспериментальных данных</a:t>
            </a:r>
            <a:r>
              <a:rPr lang="en-US" sz="4000" dirty="0">
                <a:latin typeface="Segoe UI Light" panose="020B0502040204020203" pitchFamily="34" charset="0"/>
                <a:cs typeface="Segoe UI Light" panose="020B0502040204020203" pitchFamily="34" charset="0"/>
              </a:rPr>
              <a:t> BM@N</a:t>
            </a:r>
            <a:r>
              <a:rPr lang="ru-RU" sz="40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endParaRPr lang="en-US" sz="40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1" name="Title 2">
            <a:extLst>
              <a:ext uri="{FF2B5EF4-FFF2-40B4-BE49-F238E27FC236}">
                <a16:creationId xmlns:a16="http://schemas.microsoft.com/office/drawing/2014/main" id="{D9D76AA1-4C5F-E07A-4EC9-40C5892D006E}"/>
              </a:ext>
            </a:extLst>
          </p:cNvPr>
          <p:cNvSpPr txBox="1">
            <a:spLocks/>
          </p:cNvSpPr>
          <p:nvPr/>
        </p:nvSpPr>
        <p:spPr>
          <a:xfrm>
            <a:off x="-2058" y="952319"/>
            <a:ext cx="9144000" cy="484837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Сохранение данных</a:t>
            </a:r>
            <a:r>
              <a:rPr lang="en-US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-&gt; </a:t>
            </a:r>
            <a:r>
              <a:rPr lang="ru-RU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Тест</a:t>
            </a:r>
            <a:r>
              <a:rPr lang="en-US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/ </a:t>
            </a:r>
            <a:r>
              <a:rPr lang="ru-RU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Профилирование</a:t>
            </a:r>
            <a:r>
              <a:rPr lang="en-US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-&gt; </a:t>
            </a:r>
            <a:r>
              <a:rPr lang="ru-RU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Сеанс обработки</a:t>
            </a:r>
            <a:r>
              <a:rPr lang="en-US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-&gt; </a:t>
            </a:r>
            <a:r>
              <a:rPr lang="ru-RU" sz="16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Анализ выполнения</a:t>
            </a:r>
            <a:endParaRPr lang="en-US" sz="1600" b="1" dirty="0">
              <a:solidFill>
                <a:srgbClr val="00B050"/>
              </a:solidFill>
              <a:latin typeface="PT Mono" panose="02060509020205020204" pitchFamily="49" charset="77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B98B2A69-2447-C8C1-BEB5-9D149F274CA3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06488" y="1636199"/>
            <a:ext cx="8527130" cy="4419648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TextBox 127">
            <a:extLst>
              <a:ext uri="{FF2B5EF4-FFF2-40B4-BE49-F238E27FC236}">
                <a16:creationId xmlns:a16="http://schemas.microsoft.com/office/drawing/2014/main" id="{174AEE64-40D9-55FC-7229-A00998C11DCF}"/>
              </a:ext>
            </a:extLst>
          </p:cNvPr>
          <p:cNvSpPr txBox="1"/>
          <p:nvPr/>
        </p:nvSpPr>
        <p:spPr>
          <a:xfrm>
            <a:off x="1425555" y="3610637"/>
            <a:ext cx="1174366" cy="424402"/>
          </a:xfrm>
          <a:prstGeom prst="rect">
            <a:avLst/>
          </a:prstGeom>
          <a:noFill/>
          <a:ln w="29160">
            <a:solidFill>
              <a:srgbClr val="FF0000"/>
            </a:solidFill>
            <a:prstDash val="solid"/>
          </a:ln>
        </p:spPr>
        <p:txBody>
          <a:bodyPr vert="horz" wrap="square" lIns="104400" tIns="59400" rIns="104400" bIns="594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>
                <a:solidFill>
                  <a:srgbClr val="000000"/>
                </a:solidFill>
              </a:defRPr>
            </a:pPr>
            <a:r>
              <a:rPr lang="ru-RU" sz="1800" b="0" i="0" u="none" strike="noStrike" kern="1200" cap="none" dirty="0">
                <a:ln>
                  <a:noFill/>
                </a:ln>
                <a:solidFill>
                  <a:srgbClr val="000000"/>
                </a:solidFill>
                <a:latin typeface="Roboto Slab" pitchFamily="2" charset="0"/>
                <a:ea typeface="Roboto Slab" pitchFamily="2" charset="0"/>
                <a:cs typeface="DejaVu Sans" pitchFamily="2"/>
              </a:rPr>
              <a:t>Tier1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CFDC54A1-7339-10A8-1870-1D8F52EA2FE1}"/>
              </a:ext>
            </a:extLst>
          </p:cNvPr>
          <p:cNvSpPr txBox="1"/>
          <p:nvPr/>
        </p:nvSpPr>
        <p:spPr>
          <a:xfrm>
            <a:off x="4542876" y="4412494"/>
            <a:ext cx="2373532" cy="728845"/>
          </a:xfrm>
          <a:prstGeom prst="rect">
            <a:avLst/>
          </a:prstGeom>
          <a:solidFill>
            <a:schemeClr val="bg1"/>
          </a:solidFill>
          <a:ln w="29160">
            <a:solidFill>
              <a:srgbClr val="FF0000"/>
            </a:solidFill>
            <a:prstDash val="solid"/>
          </a:ln>
        </p:spPr>
        <p:txBody>
          <a:bodyPr vert="horz" wrap="square" lIns="104400" tIns="59400" rIns="104400" bIns="594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>
                <a:solidFill>
                  <a:srgbClr val="000000"/>
                </a:solidFill>
              </a:defRPr>
            </a:pPr>
            <a:r>
              <a:rPr lang="ru-RU" dirty="0">
                <a:solidFill>
                  <a:srgbClr val="000000"/>
                </a:solidFill>
                <a:latin typeface="Roboto Slab" pitchFamily="2" charset="0"/>
                <a:ea typeface="Roboto Slab" pitchFamily="2" charset="0"/>
                <a:cs typeface="DejaVu Sans" pitchFamily="2"/>
              </a:rPr>
              <a:t>Новые </a:t>
            </a:r>
            <a:r>
              <a:rPr lang="en-US" dirty="0">
                <a:solidFill>
                  <a:srgbClr val="000000"/>
                </a:solidFill>
                <a:latin typeface="Roboto Slab" pitchFamily="2" charset="0"/>
                <a:ea typeface="Roboto Slab" pitchFamily="2" charset="0"/>
                <a:cs typeface="DejaVu Sans" pitchFamily="2"/>
              </a:rPr>
              <a:t>CPU </a:t>
            </a:r>
            <a:r>
              <a:rPr lang="ru-RU" sz="1800" b="0" i="0" u="none" strike="noStrike" kern="1200" cap="none" dirty="0">
                <a:ln>
                  <a:noFill/>
                </a:ln>
                <a:solidFill>
                  <a:srgbClr val="000000"/>
                </a:solidFill>
                <a:latin typeface="Roboto Slab" pitchFamily="2" charset="0"/>
                <a:ea typeface="Roboto Slab" pitchFamily="2" charset="0"/>
                <a:cs typeface="DejaVu Sans" pitchFamily="2"/>
              </a:rPr>
              <a:t>Tier1</a:t>
            </a:r>
            <a:endParaRPr lang="en-US" sz="1800" b="0" i="0" u="none" strike="noStrike" kern="1200" cap="none" dirty="0">
              <a:ln>
                <a:noFill/>
              </a:ln>
              <a:solidFill>
                <a:srgbClr val="000000"/>
              </a:solidFill>
              <a:latin typeface="Roboto Slab" pitchFamily="2" charset="0"/>
              <a:ea typeface="Roboto Slab" pitchFamily="2" charset="0"/>
              <a:cs typeface="DejaVu Sans" pitchFamily="2"/>
            </a:endParaRP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>
                <a:solidFill>
                  <a:srgbClr val="000000"/>
                </a:solidFill>
              </a:defRPr>
            </a:pPr>
            <a:r>
              <a:rPr lang="ru-RU" dirty="0">
                <a:solidFill>
                  <a:srgbClr val="000000"/>
                </a:solidFill>
                <a:latin typeface="Roboto Slab" pitchFamily="2" charset="0"/>
                <a:ea typeface="Roboto Slab" pitchFamily="2" charset="0"/>
                <a:cs typeface="DejaVu Sans" pitchFamily="2"/>
              </a:rPr>
              <a:t>и</a:t>
            </a:r>
            <a:r>
              <a:rPr lang="en-US" dirty="0">
                <a:solidFill>
                  <a:srgbClr val="000000"/>
                </a:solidFill>
                <a:latin typeface="Roboto Slab" pitchFamily="2" charset="0"/>
                <a:ea typeface="Roboto Slab" pitchFamily="2" charset="0"/>
                <a:cs typeface="DejaVu Sans" pitchFamily="2"/>
              </a:rPr>
              <a:t> </a:t>
            </a:r>
            <a:r>
              <a:rPr lang="en-US" sz="1800" b="0" i="0" u="none" strike="noStrike" kern="1200" cap="none" dirty="0">
                <a:ln>
                  <a:noFill/>
                </a:ln>
                <a:solidFill>
                  <a:srgbClr val="000000"/>
                </a:solidFill>
                <a:latin typeface="Roboto Slab" pitchFamily="2" charset="0"/>
                <a:ea typeface="Roboto Slab" pitchFamily="2" charset="0"/>
                <a:cs typeface="DejaVu Sans" pitchFamily="2"/>
              </a:rPr>
              <a:t>NICA </a:t>
            </a:r>
            <a:r>
              <a:rPr lang="ru-RU" sz="1800" b="0" i="0" u="none" strike="noStrike" kern="1200" cap="none" dirty="0">
                <a:ln>
                  <a:noFill/>
                </a:ln>
                <a:solidFill>
                  <a:srgbClr val="000000"/>
                </a:solidFill>
                <a:latin typeface="Roboto Slab" pitchFamily="2" charset="0"/>
                <a:ea typeface="Roboto Slab" pitchFamily="2" charset="0"/>
                <a:cs typeface="DejaVu Sans" pitchFamily="2"/>
              </a:rPr>
              <a:t>кластер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051F088F-B40D-E083-3495-9D8648B6B66A}"/>
              </a:ext>
            </a:extLst>
          </p:cNvPr>
          <p:cNvSpPr txBox="1"/>
          <p:nvPr/>
        </p:nvSpPr>
        <p:spPr>
          <a:xfrm>
            <a:off x="7079875" y="3649458"/>
            <a:ext cx="1526765" cy="424402"/>
          </a:xfrm>
          <a:prstGeom prst="rect">
            <a:avLst/>
          </a:prstGeom>
          <a:solidFill>
            <a:schemeClr val="bg1"/>
          </a:solidFill>
          <a:ln w="29160">
            <a:solidFill>
              <a:srgbClr val="FF0000"/>
            </a:solidFill>
            <a:prstDash val="solid"/>
          </a:ln>
        </p:spPr>
        <p:txBody>
          <a:bodyPr vert="horz" wrap="square" lIns="104400" tIns="59400" rIns="104400" bIns="594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>
                <a:solidFill>
                  <a:srgbClr val="000000"/>
                </a:solidFill>
              </a:defRPr>
            </a:pPr>
            <a:r>
              <a:rPr lang="ru-RU" sz="1800" b="0" i="0" u="none" strike="noStrike" kern="1200" cap="none" dirty="0">
                <a:ln>
                  <a:noFill/>
                </a:ln>
                <a:solidFill>
                  <a:srgbClr val="000000"/>
                </a:solidFill>
                <a:latin typeface="Roboto Slab" pitchFamily="2" charset="0"/>
                <a:ea typeface="Roboto Slab" pitchFamily="2" charset="0"/>
                <a:cs typeface="DejaVu Sans" pitchFamily="2"/>
              </a:rPr>
              <a:t>Govorun</a:t>
            </a:r>
          </a:p>
        </p:txBody>
      </p:sp>
      <p:cxnSp>
        <p:nvCxnSpPr>
          <p:cNvPr id="131" name="Прямая со стрелкой 130">
            <a:extLst>
              <a:ext uri="{FF2B5EF4-FFF2-40B4-BE49-F238E27FC236}">
                <a16:creationId xmlns:a16="http://schemas.microsoft.com/office/drawing/2014/main" id="{E06B942B-B55A-2B7F-C250-E1E960C930FB}"/>
              </a:ext>
            </a:extLst>
          </p:cNvPr>
          <p:cNvCxnSpPr/>
          <p:nvPr/>
        </p:nvCxnSpPr>
        <p:spPr>
          <a:xfrm>
            <a:off x="629224" y="6109706"/>
            <a:ext cx="8104394" cy="0"/>
          </a:xfrm>
          <a:prstGeom prst="straightConnector1">
            <a:avLst/>
          </a:prstGeom>
          <a:ln w="38100">
            <a:solidFill>
              <a:srgbClr val="00B050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2" name="Прямая со стрелкой 131">
            <a:extLst>
              <a:ext uri="{FF2B5EF4-FFF2-40B4-BE49-F238E27FC236}">
                <a16:creationId xmlns:a16="http://schemas.microsoft.com/office/drawing/2014/main" id="{36749307-3904-0008-3357-DA7AF7D12AC3}"/>
              </a:ext>
            </a:extLst>
          </p:cNvPr>
          <p:cNvCxnSpPr/>
          <p:nvPr/>
        </p:nvCxnSpPr>
        <p:spPr>
          <a:xfrm flipV="1">
            <a:off x="319955" y="1636199"/>
            <a:ext cx="0" cy="4141694"/>
          </a:xfrm>
          <a:prstGeom prst="straightConnector1">
            <a:avLst/>
          </a:prstGeom>
          <a:ln w="38100">
            <a:solidFill>
              <a:srgbClr val="00B050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3" name="Подзаголовок 2">
            <a:extLst>
              <a:ext uri="{FF2B5EF4-FFF2-40B4-BE49-F238E27FC236}">
                <a16:creationId xmlns:a16="http://schemas.microsoft.com/office/drawing/2014/main" id="{B6FDE528-DF18-62E3-0385-D222104C730C}"/>
              </a:ext>
            </a:extLst>
          </p:cNvPr>
          <p:cNvSpPr txBox="1">
            <a:spLocks/>
          </p:cNvSpPr>
          <p:nvPr/>
        </p:nvSpPr>
        <p:spPr>
          <a:xfrm>
            <a:off x="1695809" y="6100741"/>
            <a:ext cx="5548488" cy="43855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10000"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ru-RU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Производительность ядра </a:t>
            </a:r>
            <a:r>
              <a:rPr lang="en-US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CPU </a:t>
            </a:r>
            <a:r>
              <a:rPr lang="ru-RU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на бенчмарке </a:t>
            </a:r>
            <a:r>
              <a:rPr lang="en-US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DB12</a:t>
            </a:r>
            <a:endParaRPr lang="ru-RU" cap="none" dirty="0">
              <a:solidFill>
                <a:srgbClr val="0055A0"/>
              </a:solidFill>
              <a:latin typeface="Segoe UI" panose="020B0502040204020203" pitchFamily="34" charset="0"/>
              <a:ea typeface="Roboto Slab" pitchFamily="2" charset="0"/>
              <a:cs typeface="Segoe UI" panose="020B0502040204020203" pitchFamily="34" charset="0"/>
            </a:endParaRPr>
          </a:p>
        </p:txBody>
      </p:sp>
      <p:sp>
        <p:nvSpPr>
          <p:cNvPr id="134" name="Подзаголовок 2">
            <a:extLst>
              <a:ext uri="{FF2B5EF4-FFF2-40B4-BE49-F238E27FC236}">
                <a16:creationId xmlns:a16="http://schemas.microsoft.com/office/drawing/2014/main" id="{2D1259F3-041F-4A2B-F394-65129A56BFD6}"/>
              </a:ext>
            </a:extLst>
          </p:cNvPr>
          <p:cNvSpPr txBox="1">
            <a:spLocks/>
          </p:cNvSpPr>
          <p:nvPr/>
        </p:nvSpPr>
        <p:spPr>
          <a:xfrm rot="16200000">
            <a:off x="-2585630" y="3487770"/>
            <a:ext cx="5548488" cy="43855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ru-RU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Время выполнения задачи</a:t>
            </a: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8E2EDD44-5012-4813-3E7C-D0BA9FA875AD}"/>
              </a:ext>
            </a:extLst>
          </p:cNvPr>
          <p:cNvSpPr txBox="1"/>
          <p:nvPr/>
        </p:nvSpPr>
        <p:spPr>
          <a:xfrm>
            <a:off x="3195088" y="1636199"/>
            <a:ext cx="2373532" cy="424402"/>
          </a:xfrm>
          <a:prstGeom prst="rect">
            <a:avLst/>
          </a:prstGeom>
          <a:solidFill>
            <a:schemeClr val="bg1"/>
          </a:solidFill>
          <a:ln w="29160">
            <a:solidFill>
              <a:schemeClr val="tx1"/>
            </a:solidFill>
            <a:prstDash val="solid"/>
          </a:ln>
        </p:spPr>
        <p:txBody>
          <a:bodyPr vert="horz" wrap="square" lIns="104400" tIns="59400" rIns="104400" bIns="594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>
                <a:solidFill>
                  <a:srgbClr val="000000"/>
                </a:solidFill>
              </a:defRPr>
            </a:pPr>
            <a:r>
              <a:rPr lang="en-US" sz="1800" b="0" i="0" u="none" strike="noStrike" kern="1200" cap="none" dirty="0" err="1">
                <a:ln>
                  <a:noFill/>
                </a:ln>
                <a:latin typeface="Roboto Slab" pitchFamily="2" charset="0"/>
                <a:ea typeface="Roboto Slab" pitchFamily="2" charset="0"/>
                <a:cs typeface="DejaVu Sans" pitchFamily="2"/>
              </a:rPr>
              <a:t>RawTo</a:t>
            </a:r>
            <a:r>
              <a:rPr lang="en-US" dirty="0" err="1">
                <a:latin typeface="Roboto Slab" pitchFamily="2" charset="0"/>
                <a:ea typeface="Roboto Slab" pitchFamily="2" charset="0"/>
                <a:cs typeface="DejaVu Sans" pitchFamily="2"/>
              </a:rPr>
              <a:t>Digi</a:t>
            </a:r>
            <a:endParaRPr lang="ru-RU" sz="1800" b="0" i="0" u="none" strike="noStrike" kern="1200" cap="none" dirty="0">
              <a:ln>
                <a:noFill/>
              </a:ln>
              <a:latin typeface="Roboto Slab" pitchFamily="2" charset="0"/>
              <a:ea typeface="Roboto Slab" pitchFamily="2" charset="0"/>
              <a:cs typeface="DejaVu Sans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104217028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DAD3A9-70C5-01D9-281D-D3B7E0DFC2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7ED2CE0-498B-82EC-0392-9358DAC6C7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153" name="Title 3">
            <a:extLst>
              <a:ext uri="{FF2B5EF4-FFF2-40B4-BE49-F238E27FC236}">
                <a16:creationId xmlns:a16="http://schemas.microsoft.com/office/drawing/2014/main" id="{D2684840-928E-B86E-BCF2-7B677E0618AA}"/>
              </a:ext>
            </a:extLst>
          </p:cNvPr>
          <p:cNvSpPr txBox="1">
            <a:spLocks/>
          </p:cNvSpPr>
          <p:nvPr/>
        </p:nvSpPr>
        <p:spPr>
          <a:xfrm>
            <a:off x="2058" y="-16744"/>
            <a:ext cx="9141942" cy="1004598"/>
          </a:xfrm>
          <a:prstGeom prst="rect">
            <a:avLst/>
          </a:prstGeom>
        </p:spPr>
        <p:txBody>
          <a:bodyPr vert="horz" lIns="45720" rIns="45720" anchor="ctr">
            <a:normAutofit fontScale="925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dirty="0">
                <a:latin typeface="Segoe UI Light" panose="020B0502040204020203" pitchFamily="34" charset="0"/>
                <a:cs typeface="Segoe UI Light" panose="020B0502040204020203" pitchFamily="34" charset="0"/>
              </a:rPr>
              <a:t>Использование построенной инфраструктуры экспериментом </a:t>
            </a:r>
            <a:r>
              <a:rPr lang="en-US" sz="4000" dirty="0">
                <a:latin typeface="Segoe UI Light" panose="020B0502040204020203" pitchFamily="34" charset="0"/>
                <a:cs typeface="Segoe UI Light" panose="020B0502040204020203" pitchFamily="34" charset="0"/>
              </a:rPr>
              <a:t>MPD</a:t>
            </a:r>
          </a:p>
        </p:txBody>
      </p:sp>
      <p:sp>
        <p:nvSpPr>
          <p:cNvPr id="971" name="Скругленный прямоугольник 81">
            <a:extLst>
              <a:ext uri="{FF2B5EF4-FFF2-40B4-BE49-F238E27FC236}">
                <a16:creationId xmlns:a16="http://schemas.microsoft.com/office/drawing/2014/main" id="{01C0C2C8-E039-390E-C004-158AD40E8684}"/>
              </a:ext>
            </a:extLst>
          </p:cNvPr>
          <p:cNvSpPr/>
          <p:nvPr/>
        </p:nvSpPr>
        <p:spPr>
          <a:xfrm>
            <a:off x="364962" y="1061678"/>
            <a:ext cx="1873464" cy="2276292"/>
          </a:xfrm>
          <a:prstGeom prst="roundRect">
            <a:avLst>
              <a:gd name="adj" fmla="val 8410"/>
            </a:avLst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latin typeface="Segoe UI Light" panose="020B0502040204020203" pitchFamily="34" charset="0"/>
            </a:endParaRPr>
          </a:p>
        </p:txBody>
      </p:sp>
      <p:pic>
        <p:nvPicPr>
          <p:cNvPr id="972" name="Picture 2">
            <a:extLst>
              <a:ext uri="{FF2B5EF4-FFF2-40B4-BE49-F238E27FC236}">
                <a16:creationId xmlns:a16="http://schemas.microsoft.com/office/drawing/2014/main" id="{11C007E3-68E8-1E8E-1A42-F8A8C222FE9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19872" r="20669"/>
          <a:stretch/>
        </p:blipFill>
        <p:spPr>
          <a:xfrm>
            <a:off x="681973" y="1064482"/>
            <a:ext cx="1251967" cy="1185462"/>
          </a:xfrm>
          <a:prstGeom prst="rect">
            <a:avLst/>
          </a:prstGeom>
        </p:spPr>
      </p:pic>
      <p:sp>
        <p:nvSpPr>
          <p:cNvPr id="973" name="Rectangle 67">
            <a:extLst>
              <a:ext uri="{FF2B5EF4-FFF2-40B4-BE49-F238E27FC236}">
                <a16:creationId xmlns:a16="http://schemas.microsoft.com/office/drawing/2014/main" id="{09F50928-AB8F-9487-8DCB-615F9D5D8329}"/>
              </a:ext>
            </a:extLst>
          </p:cNvPr>
          <p:cNvSpPr/>
          <p:nvPr/>
        </p:nvSpPr>
        <p:spPr>
          <a:xfrm>
            <a:off x="376887" y="2599305"/>
            <a:ext cx="187346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rgbClr val="92D05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Декабрь</a:t>
            </a:r>
            <a:r>
              <a:rPr lang="en-US" sz="1400" dirty="0">
                <a:solidFill>
                  <a:srgbClr val="92D05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2025</a:t>
            </a:r>
          </a:p>
          <a:p>
            <a:pPr algn="ctr"/>
            <a:r>
              <a:rPr lang="ru-RU" sz="14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Монте-Карло</a:t>
            </a:r>
            <a:r>
              <a:rPr lang="en-US" sz="14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ru-RU" sz="14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Анализ</a:t>
            </a:r>
            <a:endParaRPr lang="en-US" sz="1400" dirty="0">
              <a:solidFill>
                <a:srgbClr val="00206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979" name="Рисунок 978">
            <a:extLst>
              <a:ext uri="{FF2B5EF4-FFF2-40B4-BE49-F238E27FC236}">
                <a16:creationId xmlns:a16="http://schemas.microsoft.com/office/drawing/2014/main" id="{1F43B729-0874-C4B0-0BCC-3BB30518AA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527" y="2249944"/>
            <a:ext cx="1518331" cy="30949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C067E36-4FFC-A5C9-B73F-F4C495B1B2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5439" y="1528080"/>
            <a:ext cx="5687288" cy="2142450"/>
          </a:xfrm>
          <a:prstGeom prst="rect">
            <a:avLst/>
          </a:prstGeom>
        </p:spPr>
      </p:pic>
      <p:sp>
        <p:nvSpPr>
          <p:cNvPr id="5" name="Title 2">
            <a:extLst>
              <a:ext uri="{FF2B5EF4-FFF2-40B4-BE49-F238E27FC236}">
                <a16:creationId xmlns:a16="http://schemas.microsoft.com/office/drawing/2014/main" id="{C575B90B-EBFF-AF0B-B170-B7EFCC9B52D8}"/>
              </a:ext>
            </a:extLst>
          </p:cNvPr>
          <p:cNvSpPr txBox="1">
            <a:spLocks/>
          </p:cNvSpPr>
          <p:nvPr/>
        </p:nvSpPr>
        <p:spPr>
          <a:xfrm>
            <a:off x="2469648" y="912262"/>
            <a:ext cx="6297465" cy="651263"/>
          </a:xfrm>
          <a:prstGeom prst="rect">
            <a:avLst/>
          </a:prstGeom>
        </p:spPr>
        <p:txBody>
          <a:bodyPr vert="horz" lIns="45720" rIns="45720" anchor="t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Коллаборация </a:t>
            </a:r>
            <a:r>
              <a:rPr lang="en-US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MPD </a:t>
            </a:r>
            <a:r>
              <a:rPr lang="ru-RU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использует построенную инфраструктуру с 2019 года для генерации данных Монте-Карло.</a:t>
            </a:r>
            <a:r>
              <a:rPr lang="en-US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С 2023 года выполняются и задачи анализа. </a:t>
            </a:r>
            <a:endParaRPr lang="en-US" sz="14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EE45EC7B-EBCC-FE37-D631-DA6212A98EA1}"/>
              </a:ext>
            </a:extLst>
          </p:cNvPr>
          <p:cNvGrpSpPr/>
          <p:nvPr/>
        </p:nvGrpSpPr>
        <p:grpSpPr>
          <a:xfrm>
            <a:off x="529112" y="3959824"/>
            <a:ext cx="3836508" cy="2437633"/>
            <a:chOff x="169991" y="1006830"/>
            <a:chExt cx="8797376" cy="5589660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694D477-E505-B3D1-F65E-418CA3B2F134}"/>
                </a:ext>
              </a:extLst>
            </p:cNvPr>
            <p:cNvSpPr txBox="1"/>
            <p:nvPr/>
          </p:nvSpPr>
          <p:spPr>
            <a:xfrm>
              <a:off x="4390464" y="4852063"/>
              <a:ext cx="2833183" cy="1744427"/>
            </a:xfrm>
            <a:prstGeom prst="rect">
              <a:avLst/>
            </a:prstGeom>
            <a:noFill/>
            <a:ln w="28575">
              <a:solidFill>
                <a:srgbClr val="009900"/>
              </a:solidFill>
            </a:ln>
          </p:spPr>
          <p:txBody>
            <a:bodyPr wrap="square" rtlCol="0" anchor="ctr">
              <a:noAutofit/>
            </a:bodyPr>
            <a:lstStyle/>
            <a:p>
              <a:pPr algn="r"/>
              <a:r>
                <a:rPr lang="en-US" sz="2400" dirty="0">
                  <a:latin typeface="Agency FB" panose="00010606040000040003" pitchFamily="2" charset="0"/>
                </a:rPr>
                <a:t>500 M</a:t>
              </a:r>
            </a:p>
            <a:p>
              <a:pPr algn="r">
                <a:lnSpc>
                  <a:spcPct val="90000"/>
                </a:lnSpc>
              </a:pPr>
              <a:r>
                <a:rPr lang="ru-RU" sz="1200" dirty="0">
                  <a:latin typeface="Agency FB Cyrillic" panose="02000506000000020003" pitchFamily="2" charset="-52"/>
                </a:rPr>
                <a:t>Событий проанализировано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F481AD3-C653-8DEE-C9EA-984B25A3F22D}"/>
                </a:ext>
              </a:extLst>
            </p:cNvPr>
            <p:cNvSpPr txBox="1"/>
            <p:nvPr/>
          </p:nvSpPr>
          <p:spPr>
            <a:xfrm>
              <a:off x="1173316" y="4852064"/>
              <a:ext cx="2833183" cy="1744426"/>
            </a:xfrm>
            <a:prstGeom prst="rect">
              <a:avLst/>
            </a:prstGeom>
            <a:noFill/>
            <a:ln w="28575">
              <a:solidFill>
                <a:srgbClr val="009900"/>
              </a:solidFill>
            </a:ln>
          </p:spPr>
          <p:txBody>
            <a:bodyPr wrap="square" rtlCol="0" anchor="ctr">
              <a:noAutofit/>
            </a:bodyPr>
            <a:lstStyle/>
            <a:p>
              <a:pPr algn="r"/>
              <a:r>
                <a:rPr lang="en-US" sz="2400" dirty="0">
                  <a:latin typeface="Agency FB" panose="00010606040000040003" pitchFamily="2" charset="0"/>
                </a:rPr>
                <a:t>10</a:t>
              </a:r>
            </a:p>
            <a:p>
              <a:pPr algn="r">
                <a:lnSpc>
                  <a:spcPct val="90000"/>
                </a:lnSpc>
              </a:pPr>
              <a:r>
                <a:rPr lang="ru-RU" sz="1400" dirty="0">
                  <a:latin typeface="Agency FB Cyrillic" panose="02000506000000020003" pitchFamily="2" charset="-52"/>
                </a:rPr>
                <a:t>Сеансов </a:t>
              </a:r>
              <a:br>
                <a:rPr lang="ru-RU" sz="1400" dirty="0">
                  <a:latin typeface="Agency FB Cyrillic" panose="02000506000000020003" pitchFamily="2" charset="-52"/>
                </a:rPr>
              </a:br>
              <a:r>
                <a:rPr lang="ru-RU" sz="1400" dirty="0">
                  <a:latin typeface="Agency FB Cyrillic" panose="02000506000000020003" pitchFamily="2" charset="-52"/>
                </a:rPr>
                <a:t>анализа данных</a:t>
              </a:r>
            </a:p>
          </p:txBody>
        </p:sp>
        <p:grpSp>
          <p:nvGrpSpPr>
            <p:cNvPr id="8" name="Группа 7">
              <a:extLst>
                <a:ext uri="{FF2B5EF4-FFF2-40B4-BE49-F238E27FC236}">
                  <a16:creationId xmlns:a16="http://schemas.microsoft.com/office/drawing/2014/main" id="{7D55D6A6-E3E1-74E7-C1ED-A0FBB3B5B2F8}"/>
                </a:ext>
              </a:extLst>
            </p:cNvPr>
            <p:cNvGrpSpPr/>
            <p:nvPr/>
          </p:nvGrpSpPr>
          <p:grpSpPr>
            <a:xfrm>
              <a:off x="3148769" y="1006830"/>
              <a:ext cx="2833183" cy="1744426"/>
              <a:chOff x="3075982" y="3719435"/>
              <a:chExt cx="2833183" cy="1744426"/>
            </a:xfrm>
          </p:grpSpPr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333F353-95CB-975F-5D14-A7280ACA4D1F}"/>
                  </a:ext>
                </a:extLst>
              </p:cNvPr>
              <p:cNvSpPr txBox="1"/>
              <p:nvPr/>
            </p:nvSpPr>
            <p:spPr>
              <a:xfrm>
                <a:off x="3075982" y="3719435"/>
                <a:ext cx="2833183" cy="1744426"/>
              </a:xfrm>
              <a:prstGeom prst="rect">
                <a:avLst/>
              </a:prstGeom>
              <a:noFill/>
              <a:ln w="28575">
                <a:solidFill>
                  <a:srgbClr val="009900"/>
                </a:solidFill>
              </a:ln>
            </p:spPr>
            <p:txBody>
              <a:bodyPr wrap="square" rtlCol="0" anchor="ctr">
                <a:noAutofit/>
              </a:bodyPr>
              <a:lstStyle/>
              <a:p>
                <a:pPr algn="r">
                  <a:lnSpc>
                    <a:spcPct val="90000"/>
                  </a:lnSpc>
                </a:pPr>
                <a:r>
                  <a:rPr lang="ru-RU" sz="2400" dirty="0">
                    <a:latin typeface="Agency FB" panose="00010606040000040003" pitchFamily="2" charset="0"/>
                  </a:rPr>
                  <a:t>1.</a:t>
                </a:r>
                <a:r>
                  <a:rPr lang="en-US" sz="2400" dirty="0">
                    <a:latin typeface="Agency FB" panose="00010606040000040003" pitchFamily="2" charset="0"/>
                  </a:rPr>
                  <a:t>412 B</a:t>
                </a:r>
                <a:endParaRPr lang="ru-RU" sz="2400" dirty="0">
                  <a:latin typeface="Agency FB" panose="00010606040000040003" pitchFamily="2" charset="0"/>
                </a:endParaRPr>
              </a:p>
              <a:p>
                <a:pPr algn="r">
                  <a:lnSpc>
                    <a:spcPct val="90000"/>
                  </a:lnSpc>
                </a:pPr>
                <a:r>
                  <a:rPr lang="ru-RU" sz="1400" dirty="0">
                    <a:latin typeface="Agency FB Cyrillic" panose="02000506000000020003" pitchFamily="2" charset="-52"/>
                  </a:rPr>
                  <a:t>Событий сгенерировано</a:t>
                </a:r>
              </a:p>
            </p:txBody>
          </p:sp>
          <p:pic>
            <p:nvPicPr>
              <p:cNvPr id="10" name="Рисунок 9">
                <a:extLst>
                  <a:ext uri="{FF2B5EF4-FFF2-40B4-BE49-F238E27FC236}">
                    <a16:creationId xmlns:a16="http://schemas.microsoft.com/office/drawing/2014/main" id="{FA2E4973-AEA8-C863-9474-3DBFBD5BD3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12433" y="3882124"/>
                <a:ext cx="993503" cy="993503"/>
              </a:xfrm>
              <a:prstGeom prst="rect">
                <a:avLst/>
              </a:prstGeom>
            </p:spPr>
          </p:pic>
        </p:grpSp>
        <p:grpSp>
          <p:nvGrpSpPr>
            <p:cNvPr id="11" name="Группа 10">
              <a:extLst>
                <a:ext uri="{FF2B5EF4-FFF2-40B4-BE49-F238E27FC236}">
                  <a16:creationId xmlns:a16="http://schemas.microsoft.com/office/drawing/2014/main" id="{FCBC5546-CCC5-FD30-2578-B80E693F6307}"/>
                </a:ext>
              </a:extLst>
            </p:cNvPr>
            <p:cNvGrpSpPr/>
            <p:nvPr/>
          </p:nvGrpSpPr>
          <p:grpSpPr>
            <a:xfrm>
              <a:off x="6127547" y="1006830"/>
              <a:ext cx="2833183" cy="1744426"/>
              <a:chOff x="6554077" y="3719435"/>
              <a:chExt cx="2833183" cy="1744426"/>
            </a:xfrm>
          </p:grpSpPr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11770C0-1132-1ED4-A6B1-03E7C5017190}"/>
                  </a:ext>
                </a:extLst>
              </p:cNvPr>
              <p:cNvSpPr txBox="1"/>
              <p:nvPr/>
            </p:nvSpPr>
            <p:spPr>
              <a:xfrm>
                <a:off x="6554077" y="3719435"/>
                <a:ext cx="2833183" cy="1744426"/>
              </a:xfrm>
              <a:prstGeom prst="rect">
                <a:avLst/>
              </a:prstGeom>
              <a:noFill/>
              <a:ln w="28575">
                <a:solidFill>
                  <a:srgbClr val="009900"/>
                </a:solidFill>
              </a:ln>
            </p:spPr>
            <p:txBody>
              <a:bodyPr wrap="square" rtlCol="0" anchor="ctr">
                <a:noAutofit/>
              </a:bodyPr>
              <a:lstStyle/>
              <a:p>
                <a:pPr algn="r">
                  <a:lnSpc>
                    <a:spcPct val="90000"/>
                  </a:lnSpc>
                </a:pPr>
                <a:r>
                  <a:rPr lang="en-US" sz="2400" dirty="0">
                    <a:latin typeface="Agency FB" panose="00010606040000040003" pitchFamily="2" charset="0"/>
                  </a:rPr>
                  <a:t>568M</a:t>
                </a:r>
                <a:endParaRPr lang="en-US" sz="1200" dirty="0">
                  <a:latin typeface="Agency FB" panose="00010606040000040003" pitchFamily="2" charset="0"/>
                </a:endParaRPr>
              </a:p>
              <a:p>
                <a:pPr algn="r">
                  <a:lnSpc>
                    <a:spcPct val="90000"/>
                  </a:lnSpc>
                </a:pPr>
                <a:r>
                  <a:rPr lang="ru-RU" sz="1200" dirty="0">
                    <a:latin typeface="Agency FB Cyrillic" panose="02000506000000020003" pitchFamily="2" charset="-52"/>
                  </a:rPr>
                  <a:t>Событий реконструировано</a:t>
                </a:r>
              </a:p>
            </p:txBody>
          </p:sp>
          <p:pic>
            <p:nvPicPr>
              <p:cNvPr id="13" name="Рисунок 12">
                <a:extLst>
                  <a:ext uri="{FF2B5EF4-FFF2-40B4-BE49-F238E27FC236}">
                    <a16:creationId xmlns:a16="http://schemas.microsoft.com/office/drawing/2014/main" id="{F1DAA7E8-03E2-DFDA-481A-B2F789071E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20009" y="3828814"/>
                <a:ext cx="808018" cy="808018"/>
              </a:xfrm>
              <a:prstGeom prst="rect">
                <a:avLst/>
              </a:prstGeom>
            </p:spPr>
          </p:pic>
          <p:pic>
            <p:nvPicPr>
              <p:cNvPr id="14" name="Рисунок 13">
                <a:extLst>
                  <a:ext uri="{FF2B5EF4-FFF2-40B4-BE49-F238E27FC236}">
                    <a16:creationId xmlns:a16="http://schemas.microsoft.com/office/drawing/2014/main" id="{789DFBD8-29F4-3C14-F2EF-C96404CCD6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26982" y="4087216"/>
                <a:ext cx="844615" cy="844615"/>
              </a:xfrm>
              <a:prstGeom prst="rect">
                <a:avLst/>
              </a:prstGeom>
            </p:spPr>
          </p:pic>
        </p:grpSp>
        <p:grpSp>
          <p:nvGrpSpPr>
            <p:cNvPr id="15" name="Группа 14">
              <a:extLst>
                <a:ext uri="{FF2B5EF4-FFF2-40B4-BE49-F238E27FC236}">
                  <a16:creationId xmlns:a16="http://schemas.microsoft.com/office/drawing/2014/main" id="{39BE7986-5579-CA2C-014F-6C2CE4C706C4}"/>
                </a:ext>
              </a:extLst>
            </p:cNvPr>
            <p:cNvGrpSpPr/>
            <p:nvPr/>
          </p:nvGrpSpPr>
          <p:grpSpPr>
            <a:xfrm>
              <a:off x="176630" y="2929026"/>
              <a:ext cx="2833183" cy="1744426"/>
              <a:chOff x="10189857" y="3719435"/>
              <a:chExt cx="2833183" cy="1744426"/>
            </a:xfrm>
          </p:grpSpPr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203A10F-B1E9-76DC-E220-6B395ED6F842}"/>
                  </a:ext>
                </a:extLst>
              </p:cNvPr>
              <p:cNvSpPr txBox="1"/>
              <p:nvPr/>
            </p:nvSpPr>
            <p:spPr>
              <a:xfrm>
                <a:off x="10189857" y="3719435"/>
                <a:ext cx="2833183" cy="1744426"/>
              </a:xfrm>
              <a:prstGeom prst="rect">
                <a:avLst/>
              </a:prstGeom>
              <a:noFill/>
              <a:ln w="28575">
                <a:solidFill>
                  <a:srgbClr val="009900"/>
                </a:solidFill>
              </a:ln>
            </p:spPr>
            <p:txBody>
              <a:bodyPr wrap="square" rtlCol="0" anchor="ctr">
                <a:noAutofit/>
              </a:bodyPr>
              <a:lstStyle/>
              <a:p>
                <a:pPr algn="r">
                  <a:lnSpc>
                    <a:spcPct val="90000"/>
                  </a:lnSpc>
                </a:pPr>
                <a:r>
                  <a:rPr lang="en-US" sz="2400" dirty="0">
                    <a:latin typeface="Agency FB" panose="00010606040000040003" pitchFamily="2" charset="0"/>
                  </a:rPr>
                  <a:t>1.95 M</a:t>
                </a:r>
              </a:p>
              <a:p>
                <a:pPr algn="r">
                  <a:lnSpc>
                    <a:spcPct val="90000"/>
                  </a:lnSpc>
                </a:pPr>
                <a:r>
                  <a:rPr lang="ru-RU" sz="1400" dirty="0">
                    <a:latin typeface="Agency FB Cyrillic" panose="02000506000000020003" pitchFamily="2" charset="-52"/>
                  </a:rPr>
                  <a:t>Задач выполнено</a:t>
                </a:r>
              </a:p>
            </p:txBody>
          </p:sp>
          <p:pic>
            <p:nvPicPr>
              <p:cNvPr id="17" name="Рисунок 16">
                <a:extLst>
                  <a:ext uri="{FF2B5EF4-FFF2-40B4-BE49-F238E27FC236}">
                    <a16:creationId xmlns:a16="http://schemas.microsoft.com/office/drawing/2014/main" id="{850EE8C0-F03A-531F-1408-9A540414AB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75205" y="3899330"/>
                <a:ext cx="1034855" cy="1034855"/>
              </a:xfrm>
              <a:prstGeom prst="rect">
                <a:avLst/>
              </a:prstGeom>
            </p:spPr>
          </p:pic>
        </p:grpSp>
        <p:grpSp>
          <p:nvGrpSpPr>
            <p:cNvPr id="18" name="Группа 17">
              <a:extLst>
                <a:ext uri="{FF2B5EF4-FFF2-40B4-BE49-F238E27FC236}">
                  <a16:creationId xmlns:a16="http://schemas.microsoft.com/office/drawing/2014/main" id="{9CFC8332-BF70-E73E-B4FE-A3CF1801EC1D}"/>
                </a:ext>
              </a:extLst>
            </p:cNvPr>
            <p:cNvGrpSpPr/>
            <p:nvPr/>
          </p:nvGrpSpPr>
          <p:grpSpPr>
            <a:xfrm>
              <a:off x="3155408" y="2929027"/>
              <a:ext cx="2833183" cy="1744425"/>
              <a:chOff x="13884806" y="3716104"/>
              <a:chExt cx="2833183" cy="1744425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0A027D7-4C10-E126-D049-15D66D891EC6}"/>
                  </a:ext>
                </a:extLst>
              </p:cNvPr>
              <p:cNvSpPr txBox="1"/>
              <p:nvPr/>
            </p:nvSpPr>
            <p:spPr>
              <a:xfrm>
                <a:off x="13884806" y="3716104"/>
                <a:ext cx="2833183" cy="1744425"/>
              </a:xfrm>
              <a:prstGeom prst="rect">
                <a:avLst/>
              </a:prstGeom>
              <a:noFill/>
              <a:ln w="28575">
                <a:solidFill>
                  <a:srgbClr val="009900"/>
                </a:solidFill>
              </a:ln>
            </p:spPr>
            <p:txBody>
              <a:bodyPr wrap="square" rtlCol="0" anchor="ctr">
                <a:noAutofit/>
              </a:bodyPr>
              <a:lstStyle/>
              <a:p>
                <a:pPr algn="r"/>
                <a:r>
                  <a:rPr lang="en-US" sz="2400" dirty="0">
                    <a:latin typeface="Agency FB Cyrillic" panose="02000506000000020003" pitchFamily="2" charset="-52"/>
                  </a:rPr>
                  <a:t>2013</a:t>
                </a:r>
                <a:endParaRPr lang="en-US" sz="1200" dirty="0">
                  <a:latin typeface="Agency FB Cyrillic" panose="02000506000000020003" pitchFamily="2" charset="-52"/>
                </a:endParaRPr>
              </a:p>
              <a:p>
                <a:pPr algn="r"/>
                <a:r>
                  <a:rPr lang="ru-RU" sz="1400" dirty="0">
                    <a:latin typeface="Agency FB Cyrillic" panose="02000506000000020003" pitchFamily="2" charset="-52"/>
                  </a:rPr>
                  <a:t>Общее </a:t>
                </a:r>
                <a:r>
                  <a:rPr lang="en-US" sz="1400" dirty="0">
                    <a:latin typeface="Agency FB Cyrillic" panose="02000506000000020003" pitchFamily="2" charset="-52"/>
                  </a:rPr>
                  <a:t>CPU </a:t>
                </a:r>
                <a:r>
                  <a:rPr lang="ru-RU" sz="1400" dirty="0">
                    <a:latin typeface="Agency FB Cyrillic" panose="02000506000000020003" pitchFamily="2" charset="-52"/>
                  </a:rPr>
                  <a:t>время</a:t>
                </a:r>
              </a:p>
            </p:txBody>
          </p:sp>
          <p:pic>
            <p:nvPicPr>
              <p:cNvPr id="20" name="Рисунок 19">
                <a:extLst>
                  <a:ext uri="{FF2B5EF4-FFF2-40B4-BE49-F238E27FC236}">
                    <a16:creationId xmlns:a16="http://schemas.microsoft.com/office/drawing/2014/main" id="{958A34FE-1A91-39FC-2013-6D36A5EE2A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905467" y="3799641"/>
                <a:ext cx="1010233" cy="1010233"/>
              </a:xfrm>
              <a:prstGeom prst="rect">
                <a:avLst/>
              </a:prstGeom>
            </p:spPr>
          </p:pic>
        </p:grpSp>
        <p:grpSp>
          <p:nvGrpSpPr>
            <p:cNvPr id="21" name="Группа 20">
              <a:extLst>
                <a:ext uri="{FF2B5EF4-FFF2-40B4-BE49-F238E27FC236}">
                  <a16:creationId xmlns:a16="http://schemas.microsoft.com/office/drawing/2014/main" id="{0CE9CF96-E5B3-2F34-D3DC-89FEF8E88553}"/>
                </a:ext>
              </a:extLst>
            </p:cNvPr>
            <p:cNvGrpSpPr/>
            <p:nvPr/>
          </p:nvGrpSpPr>
          <p:grpSpPr>
            <a:xfrm>
              <a:off x="6134184" y="2929026"/>
              <a:ext cx="2833183" cy="1744426"/>
              <a:chOff x="17581069" y="3714594"/>
              <a:chExt cx="3033954" cy="1744426"/>
            </a:xfrm>
          </p:grpSpPr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67E074F6-5DD9-1B48-3FFF-184EF0EA1344}"/>
                  </a:ext>
                </a:extLst>
              </p:cNvPr>
              <p:cNvSpPr txBox="1"/>
              <p:nvPr/>
            </p:nvSpPr>
            <p:spPr>
              <a:xfrm>
                <a:off x="17581069" y="3714594"/>
                <a:ext cx="3033954" cy="1744426"/>
              </a:xfrm>
              <a:prstGeom prst="rect">
                <a:avLst/>
              </a:prstGeom>
              <a:noFill/>
              <a:ln w="28575">
                <a:solidFill>
                  <a:srgbClr val="009900"/>
                </a:solidFill>
              </a:ln>
            </p:spPr>
            <p:txBody>
              <a:bodyPr wrap="square" rtlCol="0" anchor="ctr">
                <a:noAutofit/>
              </a:bodyPr>
              <a:lstStyle/>
              <a:p>
                <a:pPr algn="r">
                  <a:lnSpc>
                    <a:spcPct val="90000"/>
                  </a:lnSpc>
                </a:pPr>
                <a:r>
                  <a:rPr lang="en-US" sz="2400" dirty="0">
                    <a:latin typeface="Agency FB Cyrillic" panose="02000506000000020003" pitchFamily="2" charset="-52"/>
                  </a:rPr>
                  <a:t>1.6 PB</a:t>
                </a:r>
              </a:p>
              <a:p>
                <a:pPr algn="r">
                  <a:lnSpc>
                    <a:spcPct val="90000"/>
                  </a:lnSpc>
                </a:pPr>
                <a:r>
                  <a:rPr lang="ru-RU" sz="1400" dirty="0">
                    <a:latin typeface="Agency FB Cyrillic" panose="02000506000000020003" pitchFamily="2" charset="-52"/>
                  </a:rPr>
                  <a:t>Данных сгенерировано</a:t>
                </a:r>
              </a:p>
            </p:txBody>
          </p:sp>
          <p:pic>
            <p:nvPicPr>
              <p:cNvPr id="23" name="Рисунок 22">
                <a:extLst>
                  <a:ext uri="{FF2B5EF4-FFF2-40B4-BE49-F238E27FC236}">
                    <a16:creationId xmlns:a16="http://schemas.microsoft.com/office/drawing/2014/main" id="{DE7058C7-0D49-0F62-79A8-35B0BF186F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685604" y="3742031"/>
                <a:ext cx="1268563" cy="1268563"/>
              </a:xfrm>
              <a:prstGeom prst="rect">
                <a:avLst/>
              </a:prstGeom>
            </p:spPr>
          </p:pic>
        </p:grpSp>
        <p:grpSp>
          <p:nvGrpSpPr>
            <p:cNvPr id="24" name="Группа 23">
              <a:extLst>
                <a:ext uri="{FF2B5EF4-FFF2-40B4-BE49-F238E27FC236}">
                  <a16:creationId xmlns:a16="http://schemas.microsoft.com/office/drawing/2014/main" id="{ACCF2B3E-DAFC-4B55-5413-DEF50B8AEACB}"/>
                </a:ext>
              </a:extLst>
            </p:cNvPr>
            <p:cNvGrpSpPr/>
            <p:nvPr/>
          </p:nvGrpSpPr>
          <p:grpSpPr>
            <a:xfrm>
              <a:off x="169991" y="1006830"/>
              <a:ext cx="2833183" cy="1744426"/>
              <a:chOff x="17892782" y="3695937"/>
              <a:chExt cx="2833183" cy="1744426"/>
            </a:xfrm>
          </p:grpSpPr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124DCD43-B568-1361-6F0A-6243F3E15572}"/>
                  </a:ext>
                </a:extLst>
              </p:cNvPr>
              <p:cNvSpPr txBox="1"/>
              <p:nvPr/>
            </p:nvSpPr>
            <p:spPr>
              <a:xfrm>
                <a:off x="17892782" y="3695937"/>
                <a:ext cx="2833183" cy="1744426"/>
              </a:xfrm>
              <a:prstGeom prst="rect">
                <a:avLst/>
              </a:prstGeom>
              <a:noFill/>
              <a:ln w="28575">
                <a:solidFill>
                  <a:srgbClr val="009900"/>
                </a:solidFill>
              </a:ln>
            </p:spPr>
            <p:txBody>
              <a:bodyPr wrap="square" rtlCol="0" anchor="ctr">
                <a:noAutofit/>
              </a:bodyPr>
              <a:lstStyle/>
              <a:p>
                <a:pPr algn="r"/>
                <a:r>
                  <a:rPr lang="en-US" sz="2400" dirty="0">
                    <a:latin typeface="Agency FB" panose="00010606040000040003" pitchFamily="2" charset="0"/>
                  </a:rPr>
                  <a:t>36</a:t>
                </a:r>
                <a:endParaRPr lang="ru-RU" sz="1400" dirty="0">
                  <a:latin typeface="Agency FB" panose="00010606040000040003" pitchFamily="2" charset="0"/>
                </a:endParaRPr>
              </a:p>
              <a:p>
                <a:pPr algn="r">
                  <a:lnSpc>
                    <a:spcPct val="90000"/>
                  </a:lnSpc>
                </a:pPr>
                <a:r>
                  <a:rPr lang="ru-RU" sz="1400" dirty="0">
                    <a:latin typeface="Agency FB Cyrillic" panose="02000506000000020003" pitchFamily="2" charset="-52"/>
                  </a:rPr>
                  <a:t>Сеансов</a:t>
                </a:r>
                <a:br>
                  <a:rPr lang="ru-RU" sz="1400" dirty="0">
                    <a:latin typeface="Agency FB Cyrillic" panose="02000506000000020003" pitchFamily="2" charset="-52"/>
                  </a:rPr>
                </a:br>
                <a:r>
                  <a:rPr lang="ru-RU" sz="1400" dirty="0">
                    <a:latin typeface="Agency FB Cyrillic" panose="02000506000000020003" pitchFamily="2" charset="-52"/>
                  </a:rPr>
                  <a:t>генерации</a:t>
                </a:r>
              </a:p>
            </p:txBody>
          </p:sp>
          <p:pic>
            <p:nvPicPr>
              <p:cNvPr id="26" name="Рисунок 25">
                <a:extLst>
                  <a:ext uri="{FF2B5EF4-FFF2-40B4-BE49-F238E27FC236}">
                    <a16:creationId xmlns:a16="http://schemas.microsoft.com/office/drawing/2014/main" id="{CDE4DADD-6BB7-1256-65B5-63646165C9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011090" y="3823282"/>
                <a:ext cx="1108534" cy="1108534"/>
              </a:xfrm>
              <a:prstGeom prst="rect">
                <a:avLst/>
              </a:prstGeom>
            </p:spPr>
          </p:pic>
        </p:grpSp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5AB193E8-D5F0-EE52-7BF0-D0ABEE2FF8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346593" y="5027016"/>
              <a:ext cx="949158" cy="949158"/>
            </a:xfrm>
            <a:prstGeom prst="rect">
              <a:avLst/>
            </a:prstGeom>
          </p:spPr>
        </p:pic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DC4FB41E-6402-15EB-51CC-1EABBEE2134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34486" y="5025151"/>
              <a:ext cx="540823" cy="540823"/>
            </a:xfrm>
            <a:prstGeom prst="rect">
              <a:avLst/>
            </a:prstGeom>
          </p:spPr>
        </p:pic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791D1949-2500-8EB1-90E6-DA1E034317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4781827" y="5241270"/>
              <a:ext cx="677448" cy="677448"/>
            </a:xfrm>
            <a:prstGeom prst="rect">
              <a:avLst/>
            </a:prstGeom>
          </p:spPr>
        </p:pic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D4BBC139-C6BB-018F-969C-DD8CF9E0F3BC}"/>
              </a:ext>
            </a:extLst>
          </p:cNvPr>
          <p:cNvSpPr txBox="1">
            <a:spLocks/>
          </p:cNvSpPr>
          <p:nvPr/>
        </p:nvSpPr>
        <p:spPr>
          <a:xfrm>
            <a:off x="4686376" y="3921772"/>
            <a:ext cx="4319079" cy="1973337"/>
          </a:xfrm>
          <a:prstGeom prst="rect">
            <a:avLst/>
          </a:prstGeom>
        </p:spPr>
        <p:txBody>
          <a:bodyPr vert="horz" lIns="45720" rIns="45720" anchor="t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ru-RU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Эксперимент </a:t>
            </a:r>
            <a:r>
              <a:rPr lang="en-US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MPD </a:t>
            </a:r>
            <a:r>
              <a:rPr lang="ru-RU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использует свою схему запуска задач без использования стандартной задачи и набора параметров. Вместо этого для каждой задачи формируется собственный </a:t>
            </a:r>
            <a:r>
              <a:rPr lang="en-US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shell </a:t>
            </a:r>
            <a:r>
              <a:rPr lang="ru-RU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скрипт в котором фиксируются имена входных и выходных файлов.</a:t>
            </a:r>
            <a:endParaRPr lang="en-US" sz="14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72577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F77926-6E27-65F9-CC2C-EBA9E01623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77A7F66-252E-A724-4518-41F9673CAA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153" name="Title 3">
            <a:extLst>
              <a:ext uri="{FF2B5EF4-FFF2-40B4-BE49-F238E27FC236}">
                <a16:creationId xmlns:a16="http://schemas.microsoft.com/office/drawing/2014/main" id="{D0BACCE0-33A5-0F55-B6DE-002FEEC86357}"/>
              </a:ext>
            </a:extLst>
          </p:cNvPr>
          <p:cNvSpPr txBox="1">
            <a:spLocks/>
          </p:cNvSpPr>
          <p:nvPr/>
        </p:nvSpPr>
        <p:spPr>
          <a:xfrm>
            <a:off x="2058" y="-16744"/>
            <a:ext cx="9141942" cy="1004598"/>
          </a:xfrm>
          <a:prstGeom prst="rect">
            <a:avLst/>
          </a:prstGeom>
        </p:spPr>
        <p:txBody>
          <a:bodyPr vert="horz" lIns="45720" rIns="45720" anchor="ctr">
            <a:normAutofit fontScale="850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dirty="0">
                <a:latin typeface="Segoe UI Light" panose="020B0502040204020203" pitchFamily="34" charset="0"/>
                <a:cs typeface="Segoe UI Light" panose="020B0502040204020203" pitchFamily="34" charset="0"/>
              </a:rPr>
              <a:t>Использование построенной инфраструктуры экспериментом </a:t>
            </a:r>
            <a:r>
              <a:rPr lang="en-US" sz="4000" dirty="0">
                <a:latin typeface="Segoe UI Light" panose="020B0502040204020203" pitchFamily="34" charset="0"/>
                <a:cs typeface="Segoe UI Light" panose="020B0502040204020203" pitchFamily="34" charset="0"/>
              </a:rPr>
              <a:t>SPD</a:t>
            </a:r>
          </a:p>
        </p:txBody>
      </p:sp>
      <p:sp>
        <p:nvSpPr>
          <p:cNvPr id="976" name="Скругленный прямоугольник 81">
            <a:extLst>
              <a:ext uri="{FF2B5EF4-FFF2-40B4-BE49-F238E27FC236}">
                <a16:creationId xmlns:a16="http://schemas.microsoft.com/office/drawing/2014/main" id="{ACA00BA4-A8FA-2ED1-2FDE-E5C3BE883D8E}"/>
              </a:ext>
            </a:extLst>
          </p:cNvPr>
          <p:cNvSpPr/>
          <p:nvPr/>
        </p:nvSpPr>
        <p:spPr>
          <a:xfrm>
            <a:off x="360798" y="987854"/>
            <a:ext cx="1873464" cy="2794685"/>
          </a:xfrm>
          <a:prstGeom prst="roundRect">
            <a:avLst>
              <a:gd name="adj" fmla="val 8410"/>
            </a:avLst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latin typeface="Segoe UI Light" panose="020B0502040204020203" pitchFamily="34" charset="0"/>
            </a:endParaRPr>
          </a:p>
        </p:txBody>
      </p:sp>
      <p:pic>
        <p:nvPicPr>
          <p:cNvPr id="978" name="Рисунок 977">
            <a:extLst>
              <a:ext uri="{FF2B5EF4-FFF2-40B4-BE49-F238E27FC236}">
                <a16:creationId xmlns:a16="http://schemas.microsoft.com/office/drawing/2014/main" id="{8F6844E3-7930-5820-854B-1810FF2626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519" y="2223031"/>
            <a:ext cx="1422547" cy="752842"/>
          </a:xfrm>
          <a:prstGeom prst="rect">
            <a:avLst/>
          </a:prstGeom>
        </p:spPr>
      </p:pic>
      <p:pic>
        <p:nvPicPr>
          <p:cNvPr id="981" name="Рисунок 980">
            <a:extLst>
              <a:ext uri="{FF2B5EF4-FFF2-40B4-BE49-F238E27FC236}">
                <a16:creationId xmlns:a16="http://schemas.microsoft.com/office/drawing/2014/main" id="{2278414A-F804-C569-DE9A-73405A85CCF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3193" t="5466" r="19818" b="4588"/>
          <a:stretch/>
        </p:blipFill>
        <p:spPr>
          <a:xfrm>
            <a:off x="643035" y="1102331"/>
            <a:ext cx="1321514" cy="1006224"/>
          </a:xfrm>
          <a:prstGeom prst="rect">
            <a:avLst/>
          </a:prstGeom>
        </p:spPr>
      </p:pic>
      <p:sp>
        <p:nvSpPr>
          <p:cNvPr id="982" name="Rectangle 67">
            <a:extLst>
              <a:ext uri="{FF2B5EF4-FFF2-40B4-BE49-F238E27FC236}">
                <a16:creationId xmlns:a16="http://schemas.microsoft.com/office/drawing/2014/main" id="{0015E4D1-3D5C-E239-1F8A-89FE5721759E}"/>
              </a:ext>
            </a:extLst>
          </p:cNvPr>
          <p:cNvSpPr/>
          <p:nvPr/>
        </p:nvSpPr>
        <p:spPr>
          <a:xfrm>
            <a:off x="360798" y="3043875"/>
            <a:ext cx="187346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rgbClr val="FFC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~ 2028</a:t>
            </a:r>
          </a:p>
          <a:p>
            <a:pPr algn="ctr"/>
            <a:r>
              <a:rPr lang="ru-RU" sz="14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Монте-Карло</a:t>
            </a:r>
            <a:r>
              <a:rPr lang="en-US" sz="14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ru-RU" sz="14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Анализ</a:t>
            </a:r>
            <a:endParaRPr lang="en-US" sz="1400" dirty="0">
              <a:solidFill>
                <a:srgbClr val="00206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E4A4A89-30FD-8232-77E1-673C1122A06A}"/>
              </a:ext>
            </a:extLst>
          </p:cNvPr>
          <p:cNvSpPr txBox="1">
            <a:spLocks/>
          </p:cNvSpPr>
          <p:nvPr/>
        </p:nvSpPr>
        <p:spPr>
          <a:xfrm>
            <a:off x="2469648" y="912262"/>
            <a:ext cx="6297465" cy="651263"/>
          </a:xfrm>
          <a:prstGeom prst="rect">
            <a:avLst/>
          </a:prstGeom>
        </p:spPr>
        <p:txBody>
          <a:bodyPr vert="horz" lIns="45720" rIns="45720" anchor="t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Коллаборация </a:t>
            </a:r>
            <a:r>
              <a:rPr lang="en-US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SPD </a:t>
            </a:r>
            <a:r>
              <a:rPr lang="ru-RU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использовал построенную среду с </a:t>
            </a:r>
            <a:r>
              <a:rPr lang="en-US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2021</a:t>
            </a:r>
            <a:r>
              <a:rPr lang="ru-RU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года для генерации данных Монте-Карло</a:t>
            </a:r>
            <a:r>
              <a:rPr lang="en-US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и анализа. </a:t>
            </a:r>
            <a:endParaRPr lang="en-US" sz="14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C720391-8505-6485-724F-6D78BC1F710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672"/>
          <a:stretch/>
        </p:blipFill>
        <p:spPr>
          <a:xfrm>
            <a:off x="2790735" y="1494730"/>
            <a:ext cx="5655289" cy="1586027"/>
          </a:xfrm>
          <a:prstGeom prst="rect">
            <a:avLst/>
          </a:prstGeom>
          <a:ln>
            <a:solidFill>
              <a:schemeClr val="accent6"/>
            </a:solidFill>
          </a:ln>
        </p:spPr>
      </p:pic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7D4BDA39-7018-4D3B-2A98-381BD036D6F7}"/>
              </a:ext>
            </a:extLst>
          </p:cNvPr>
          <p:cNvCxnSpPr/>
          <p:nvPr/>
        </p:nvCxnSpPr>
        <p:spPr>
          <a:xfrm>
            <a:off x="6219825" y="3009900"/>
            <a:ext cx="1409700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tle 2">
            <a:extLst>
              <a:ext uri="{FF2B5EF4-FFF2-40B4-BE49-F238E27FC236}">
                <a16:creationId xmlns:a16="http://schemas.microsoft.com/office/drawing/2014/main" id="{C5538484-BC8B-DC4E-5BDC-C2F9890F87B0}"/>
              </a:ext>
            </a:extLst>
          </p:cNvPr>
          <p:cNvSpPr txBox="1">
            <a:spLocks/>
          </p:cNvSpPr>
          <p:nvPr/>
        </p:nvSpPr>
        <p:spPr>
          <a:xfrm>
            <a:off x="2712535" y="3087575"/>
            <a:ext cx="6297465" cy="651263"/>
          </a:xfrm>
          <a:prstGeom prst="rect">
            <a:avLst/>
          </a:prstGeom>
        </p:spPr>
        <p:txBody>
          <a:bodyPr vert="horz" lIns="45720" rIns="45720" anchor="t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Часть слайда </a:t>
            </a:r>
            <a:r>
              <a:rPr lang="ru-RU" sz="14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Штехер</a:t>
            </a:r>
            <a:r>
              <a:rPr lang="ru-RU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Катерин Диаз из доклада на </a:t>
            </a:r>
            <a:r>
              <a:rPr lang="en-US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SPD collaboration meeting </a:t>
            </a:r>
            <a:r>
              <a:rPr lang="ru-RU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27.04.2023</a:t>
            </a:r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D8350FA6-420E-9041-5E96-CC26D85E53AF}"/>
              </a:ext>
            </a:extLst>
          </p:cNvPr>
          <p:cNvSpPr txBox="1">
            <a:spLocks/>
          </p:cNvSpPr>
          <p:nvPr/>
        </p:nvSpPr>
        <p:spPr>
          <a:xfrm>
            <a:off x="360799" y="4042031"/>
            <a:ext cx="4364820" cy="2168574"/>
          </a:xfrm>
          <a:prstGeom prst="rect">
            <a:avLst/>
          </a:prstGeom>
        </p:spPr>
        <p:txBody>
          <a:bodyPr vert="horz" lIns="45720" rIns="45720" anchor="t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Эксперимент </a:t>
            </a:r>
            <a:r>
              <a:rPr lang="en-US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SPD</a:t>
            </a:r>
            <a:r>
              <a:rPr lang="ru-RU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формирует задачи таким образом, чтобы последовательно выполнялись:</a:t>
            </a:r>
          </a:p>
          <a:p>
            <a:pPr marL="342900" indent="-342900">
              <a:buAutoNum type="arabicPeriod"/>
            </a:pPr>
            <a:r>
              <a:rPr lang="ru-RU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Генерация данных</a:t>
            </a:r>
          </a:p>
          <a:p>
            <a:pPr marL="342900" indent="-342900">
              <a:buAutoNum type="arabicPeriod"/>
            </a:pPr>
            <a:r>
              <a:rPr lang="ru-RU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Симуляция</a:t>
            </a:r>
          </a:p>
          <a:p>
            <a:pPr marL="342900" indent="-342900">
              <a:buAutoNum type="arabicPeriod"/>
            </a:pPr>
            <a:r>
              <a:rPr lang="ru-RU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Реконструкция</a:t>
            </a:r>
          </a:p>
          <a:p>
            <a:pPr marL="342900" indent="-342900">
              <a:buAutoNum type="arabicPeriod"/>
            </a:pPr>
            <a:r>
              <a:rPr lang="ru-RU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Формирования небольшого набора данных для последующего анализа</a:t>
            </a:r>
            <a:r>
              <a:rPr lang="en-US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на локальных вычислительных ресурсах</a:t>
            </a:r>
            <a:endParaRPr lang="en-US" sz="14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A047DA2-02EC-B59C-88ED-5AF23AB231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88088" y="3607311"/>
            <a:ext cx="4195113" cy="3146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12310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2B454E-0C8F-557E-189F-456907D70D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817C5C0-6A5C-329B-3ADF-54FEEA9CCC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153" name="Title 3">
            <a:extLst>
              <a:ext uri="{FF2B5EF4-FFF2-40B4-BE49-F238E27FC236}">
                <a16:creationId xmlns:a16="http://schemas.microsoft.com/office/drawing/2014/main" id="{9AFF4017-D995-04E9-2A8E-9DD9B915D9EB}"/>
              </a:ext>
            </a:extLst>
          </p:cNvPr>
          <p:cNvSpPr txBox="1">
            <a:spLocks/>
          </p:cNvSpPr>
          <p:nvPr/>
        </p:nvSpPr>
        <p:spPr>
          <a:xfrm>
            <a:off x="2058" y="-16744"/>
            <a:ext cx="9141942" cy="1004598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dirty="0">
                <a:latin typeface="Segoe UI Light" panose="020B0502040204020203" pitchFamily="34" charset="0"/>
                <a:cs typeface="Segoe UI Light" panose="020B0502040204020203" pitchFamily="34" charset="0"/>
              </a:rPr>
              <a:t>Запуск задач </a:t>
            </a:r>
            <a:r>
              <a:rPr lang="en-US" sz="40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Foldin@Home</a:t>
            </a:r>
            <a:endParaRPr lang="en-US" sz="40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97590B2-961A-D7E3-43AF-48805D8B3ECF}"/>
              </a:ext>
            </a:extLst>
          </p:cNvPr>
          <p:cNvSpPr/>
          <p:nvPr/>
        </p:nvSpPr>
        <p:spPr>
          <a:xfrm>
            <a:off x="290997" y="933139"/>
            <a:ext cx="813949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>
                <a:latin typeface="Segoe UI Light" panose="020B0502040204020203" pitchFamily="34" charset="0"/>
              </a:rPr>
              <a:t>Интегрированные облачные ресурсы были протестированы в проекте </a:t>
            </a:r>
            <a:r>
              <a:rPr lang="en-US" sz="1400" dirty="0" err="1">
                <a:latin typeface="Segoe UI Light" panose="020B0502040204020203" pitchFamily="34" charset="0"/>
              </a:rPr>
              <a:t>Folding@Home</a:t>
            </a:r>
            <a:r>
              <a:rPr lang="ru-RU" sz="1400" dirty="0">
                <a:latin typeface="Segoe UI Light" panose="020B0502040204020203" pitchFamily="34" charset="0"/>
              </a:rPr>
              <a:t>.</a:t>
            </a:r>
          </a:p>
          <a:p>
            <a:pPr algn="just"/>
            <a:r>
              <a:rPr lang="ru-RU" sz="1400" dirty="0">
                <a:latin typeface="Segoe UI Light" panose="020B0502040204020203" pitchFamily="34" charset="0"/>
              </a:rPr>
              <a:t>В качестве задач выбирались задачи моделирования молекулярной динамики вируса </a:t>
            </a:r>
            <a:r>
              <a:rPr lang="en-US" sz="1400" dirty="0">
                <a:latin typeface="Segoe UI Light" panose="020B0502040204020203" pitchFamily="34" charset="0"/>
              </a:rPr>
              <a:t>SARS-CoV-2.</a:t>
            </a:r>
            <a:endParaRPr lang="ru-RU" sz="1400" dirty="0">
              <a:latin typeface="Segoe UI Light" panose="020B0502040204020203" pitchFamily="34" charset="0"/>
            </a:endParaRPr>
          </a:p>
          <a:p>
            <a:pPr algn="just"/>
            <a:r>
              <a:rPr lang="ru-RU" sz="1400" dirty="0">
                <a:latin typeface="Segoe UI Light" panose="020B0502040204020203" pitchFamily="34" charset="0"/>
              </a:rPr>
              <a:t>Особенность задач проекта </a:t>
            </a:r>
            <a:r>
              <a:rPr lang="en-US" sz="1400" dirty="0" err="1">
                <a:latin typeface="Segoe UI Light" panose="020B0502040204020203" pitchFamily="34" charset="0"/>
              </a:rPr>
              <a:t>Folding@Home</a:t>
            </a:r>
            <a:r>
              <a:rPr lang="en-US" sz="1400" dirty="0">
                <a:latin typeface="Segoe UI Light" panose="020B0502040204020203" pitchFamily="34" charset="0"/>
              </a:rPr>
              <a:t> – </a:t>
            </a:r>
            <a:r>
              <a:rPr lang="ru-RU" sz="1400" dirty="0">
                <a:latin typeface="Segoe UI Light" panose="020B0502040204020203" pitchFamily="34" charset="0"/>
              </a:rPr>
              <a:t>малый размер входных и выходных данных.</a:t>
            </a:r>
            <a:endParaRPr lang="en-US" sz="1400" dirty="0">
              <a:latin typeface="Segoe UI Light" panose="020B0502040204020203" pitchFamily="34" charset="0"/>
            </a:endParaRPr>
          </a:p>
          <a:p>
            <a:pPr algn="just"/>
            <a:r>
              <a:rPr lang="ru-RU" sz="1400" dirty="0">
                <a:latin typeface="Segoe UI Light" panose="020B0502040204020203" pitchFamily="34" charset="0"/>
              </a:rPr>
              <a:t>Основные условия тестирования</a:t>
            </a:r>
            <a:r>
              <a:rPr lang="en-US" sz="1400" dirty="0">
                <a:latin typeface="Segoe UI Light" panose="020B0502040204020203" pitchFamily="34" charset="0"/>
              </a:rPr>
              <a:t>:</a:t>
            </a:r>
          </a:p>
          <a:p>
            <a:pPr marL="342900" indent="-342900" algn="just">
              <a:buAutoNum type="arabicPeriod"/>
            </a:pPr>
            <a:r>
              <a:rPr lang="ru-RU" sz="1400" dirty="0">
                <a:latin typeface="Segoe UI Light" panose="020B0502040204020203" pitchFamily="34" charset="0"/>
              </a:rPr>
              <a:t>Проверка стабильности работы под нагрузкой</a:t>
            </a:r>
            <a:endParaRPr lang="en-US" sz="1400" dirty="0">
              <a:latin typeface="Segoe UI Light" panose="020B0502040204020203" pitchFamily="34" charset="0"/>
            </a:endParaRPr>
          </a:p>
          <a:p>
            <a:pPr marL="342900" indent="-342900" algn="just">
              <a:buAutoNum type="arabicPeriod"/>
            </a:pPr>
            <a:r>
              <a:rPr lang="ru-RU" sz="1400" dirty="0">
                <a:latin typeface="Segoe UI Light" panose="020B0502040204020203" pitchFamily="34" charset="0"/>
              </a:rPr>
              <a:t>Постоянный контроль нагрузки</a:t>
            </a:r>
            <a:endParaRPr lang="en-US" sz="1400" dirty="0">
              <a:latin typeface="Segoe UI Light" panose="020B0502040204020203" pitchFamily="34" charset="0"/>
            </a:endParaRPr>
          </a:p>
          <a:p>
            <a:pPr marL="342900" indent="-342900" algn="just">
              <a:buAutoNum type="arabicPeriod"/>
            </a:pPr>
            <a:r>
              <a:rPr lang="ru-RU" sz="1400" dirty="0">
                <a:latin typeface="Segoe UI Light" panose="020B0502040204020203" pitchFamily="34" charset="0"/>
              </a:rPr>
              <a:t>Учёт потреблённых ресурсов</a:t>
            </a:r>
            <a:endParaRPr lang="en-US" sz="1400" dirty="0">
              <a:latin typeface="Segoe UI Light" panose="020B0502040204020203" pitchFamily="34" charset="0"/>
            </a:endParaRPr>
          </a:p>
          <a:p>
            <a:pPr marL="342900" indent="-342900" algn="just">
              <a:buAutoNum type="arabicPeriod"/>
            </a:pPr>
            <a:r>
              <a:rPr lang="ru-RU" sz="1400" dirty="0">
                <a:latin typeface="Segoe UI Light" panose="020B0502040204020203" pitchFamily="34" charset="0"/>
              </a:rPr>
              <a:t>Выполнения задач анализа вируса </a:t>
            </a:r>
            <a:r>
              <a:rPr lang="en-US" sz="1400" dirty="0">
                <a:latin typeface="Segoe UI Light" panose="020B0502040204020203" pitchFamily="34" charset="0"/>
              </a:rPr>
              <a:t>SARS-CoV-2</a:t>
            </a:r>
            <a:endParaRPr lang="ru-RU" sz="1400" dirty="0">
              <a:latin typeface="Segoe UI Light" panose="020B0502040204020203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38B0EA6-ED28-1041-335B-757D0CC568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584" t="27778" r="30833" b="15926"/>
          <a:stretch/>
        </p:blipFill>
        <p:spPr>
          <a:xfrm>
            <a:off x="4572000" y="1656401"/>
            <a:ext cx="4500302" cy="3600242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8345B656-0F1A-C2FD-01B2-4EFF77E0B20D}"/>
              </a:ext>
            </a:extLst>
          </p:cNvPr>
          <p:cNvSpPr/>
          <p:nvPr/>
        </p:nvSpPr>
        <p:spPr>
          <a:xfrm>
            <a:off x="290997" y="2819890"/>
            <a:ext cx="428100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>
                <a:latin typeface="Segoe UI Light" panose="020B0502040204020203" pitchFamily="34" charset="0"/>
              </a:rPr>
              <a:t>Всего было выполнено </a:t>
            </a:r>
            <a:r>
              <a:rPr lang="en-US" sz="1400" dirty="0">
                <a:latin typeface="Segoe UI Light" panose="020B0502040204020203" pitchFamily="34" charset="0"/>
              </a:rPr>
              <a:t>~13000 </a:t>
            </a:r>
            <a:r>
              <a:rPr lang="ru-RU" sz="1400" dirty="0">
                <a:latin typeface="Segoe UI Light" panose="020B0502040204020203" pitchFamily="34" charset="0"/>
              </a:rPr>
              <a:t>задач.</a:t>
            </a:r>
          </a:p>
          <a:p>
            <a:pPr algn="just"/>
            <a:r>
              <a:rPr lang="ru-RU" sz="1400" dirty="0">
                <a:latin typeface="Segoe UI Light" panose="020B0502040204020203" pitchFamily="34" charset="0"/>
              </a:rPr>
              <a:t>Среднее время выполнения задачи </a:t>
            </a:r>
            <a:r>
              <a:rPr lang="en-US" sz="1400" dirty="0">
                <a:latin typeface="Segoe UI Light" panose="020B0502040204020203" pitchFamily="34" charset="0"/>
              </a:rPr>
              <a:t>~ 1</a:t>
            </a:r>
            <a:r>
              <a:rPr lang="ru-RU" sz="1400" dirty="0">
                <a:latin typeface="Segoe UI Light" panose="020B0502040204020203" pitchFamily="34" charset="0"/>
              </a:rPr>
              <a:t>5</a:t>
            </a:r>
            <a:r>
              <a:rPr lang="en-US" sz="1400" dirty="0">
                <a:latin typeface="Segoe UI Light" panose="020B0502040204020203" pitchFamily="34" charset="0"/>
              </a:rPr>
              <a:t> </a:t>
            </a:r>
            <a:r>
              <a:rPr lang="ru-RU" sz="1400" dirty="0">
                <a:latin typeface="Segoe UI Light" panose="020B0502040204020203" pitchFamily="34" charset="0"/>
              </a:rPr>
              <a:t>часов.</a:t>
            </a:r>
          </a:p>
          <a:p>
            <a:pPr algn="just"/>
            <a:r>
              <a:rPr lang="ru-RU" sz="1400" dirty="0">
                <a:latin typeface="Segoe UI Light" panose="020B0502040204020203" pitchFamily="34" charset="0"/>
              </a:rPr>
              <a:t>Нормализованное время: 138000 </a:t>
            </a:r>
            <a:r>
              <a:rPr lang="en-US" sz="1400" dirty="0">
                <a:latin typeface="Segoe UI Light" panose="020B0502040204020203" pitchFamily="34" charset="0"/>
              </a:rPr>
              <a:t>HS06 </a:t>
            </a:r>
            <a:r>
              <a:rPr lang="ru-RU" sz="1400" dirty="0">
                <a:latin typeface="Segoe UI Light" panose="020B0502040204020203" pitchFamily="34" charset="0"/>
              </a:rPr>
              <a:t>дней.</a:t>
            </a:r>
          </a:p>
          <a:p>
            <a:pPr algn="just"/>
            <a:r>
              <a:rPr lang="en-US" sz="1400" dirty="0" err="1">
                <a:latin typeface="Segoe UI Light" panose="020B0502040204020203" pitchFamily="34" charset="0"/>
              </a:rPr>
              <a:t>Walltime</a:t>
            </a:r>
            <a:r>
              <a:rPr lang="en-US" sz="1400" dirty="0">
                <a:latin typeface="Segoe UI Light" panose="020B0502040204020203" pitchFamily="34" charset="0"/>
              </a:rPr>
              <a:t>: 23.5 </a:t>
            </a:r>
            <a:r>
              <a:rPr lang="ru-RU" sz="1400" dirty="0">
                <a:latin typeface="Segoe UI Light" panose="020B0502040204020203" pitchFamily="34" charset="0"/>
              </a:rPr>
              <a:t>лет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589B1A8-749D-CBC4-6E20-998F95F640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546" y="3773997"/>
            <a:ext cx="3498272" cy="2623704"/>
          </a:xfrm>
          <a:prstGeom prst="rect">
            <a:avLst/>
          </a:prstGeom>
        </p:spPr>
      </p:pic>
      <p:sp>
        <p:nvSpPr>
          <p:cNvPr id="9" name="Подзаголовок 2">
            <a:extLst>
              <a:ext uri="{FF2B5EF4-FFF2-40B4-BE49-F238E27FC236}">
                <a16:creationId xmlns:a16="http://schemas.microsoft.com/office/drawing/2014/main" id="{7AE438C7-897A-C717-7B5A-3AAE627804A1}"/>
              </a:ext>
            </a:extLst>
          </p:cNvPr>
          <p:cNvSpPr txBox="1">
            <a:spLocks/>
          </p:cNvSpPr>
          <p:nvPr/>
        </p:nvSpPr>
        <p:spPr>
          <a:xfrm>
            <a:off x="4330876" y="5256642"/>
            <a:ext cx="4665173" cy="15339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just">
              <a:spcBef>
                <a:spcPts val="0"/>
              </a:spcBef>
            </a:pPr>
            <a:r>
              <a:rPr lang="ru-RU" sz="1600" b="1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Было продемонстрировано, что реализованный метод интеграции облачных ресурсов работает для задач которые не требуют большого количества данных. </a:t>
            </a:r>
          </a:p>
        </p:txBody>
      </p:sp>
    </p:spTree>
    <p:extLst>
      <p:ext uri="{BB962C8B-B14F-4D97-AF65-F5344CB8AC3E}">
        <p14:creationId xmlns:p14="http://schemas.microsoft.com/office/powerpoint/2010/main" val="53846694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8E73E9-B0E4-2326-49D1-F4A39C3A95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7AA4D39-11E6-D912-C13E-385E9EA671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153" name="Title 3">
            <a:extLst>
              <a:ext uri="{FF2B5EF4-FFF2-40B4-BE49-F238E27FC236}">
                <a16:creationId xmlns:a16="http://schemas.microsoft.com/office/drawing/2014/main" id="{936ED935-EA8D-CDC0-5D19-59A876E65130}"/>
              </a:ext>
            </a:extLst>
          </p:cNvPr>
          <p:cNvSpPr txBox="1">
            <a:spLocks/>
          </p:cNvSpPr>
          <p:nvPr/>
        </p:nvSpPr>
        <p:spPr>
          <a:xfrm>
            <a:off x="2058" y="-16744"/>
            <a:ext cx="9141942" cy="1004598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dirty="0">
                <a:latin typeface="Segoe UI Light" panose="020B0502040204020203" pitchFamily="34" charset="0"/>
                <a:cs typeface="Segoe UI Light" panose="020B0502040204020203" pitchFamily="34" charset="0"/>
              </a:rPr>
              <a:t>Запуск задач </a:t>
            </a:r>
            <a:r>
              <a:rPr lang="en-US" sz="4000" dirty="0">
                <a:latin typeface="Segoe UI Light" panose="020B0502040204020203" pitchFamily="34" charset="0"/>
                <a:cs typeface="Segoe UI Light" panose="020B0502040204020203" pitchFamily="34" charset="0"/>
              </a:rPr>
              <a:t>Baikal-GVD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4FDEF14-C54C-F40F-DE09-696CF265A5A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4017" y="730522"/>
            <a:ext cx="3760476" cy="2144351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EB56664-0ABD-ECA8-4E5A-12428AF7AF90}"/>
              </a:ext>
            </a:extLst>
          </p:cNvPr>
          <p:cNvSpPr/>
          <p:nvPr/>
        </p:nvSpPr>
        <p:spPr>
          <a:xfrm>
            <a:off x="400673" y="1129907"/>
            <a:ext cx="766433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Segoe UI Light" panose="020B0502040204020203" pitchFamily="34" charset="0"/>
              </a:rPr>
              <a:t>● </a:t>
            </a:r>
            <a:r>
              <a:rPr lang="ru-RU" sz="2000" dirty="0">
                <a:latin typeface="Segoe UI Light" panose="020B0502040204020203" pitchFamily="34" charset="0"/>
              </a:rPr>
              <a:t>Атмосферные мюоны</a:t>
            </a:r>
            <a:endParaRPr lang="en-US" sz="2000" dirty="0">
              <a:latin typeface="Segoe UI Light" panose="020B0502040204020203" pitchFamily="34" charset="0"/>
            </a:endParaRPr>
          </a:p>
          <a:p>
            <a:r>
              <a:rPr lang="en-US" sz="2000" dirty="0">
                <a:latin typeface="Segoe UI Light" panose="020B0502040204020203" pitchFamily="34" charset="0"/>
              </a:rPr>
              <a:t>– CORSIKA 5.7 + QGSJET</a:t>
            </a:r>
          </a:p>
          <a:p>
            <a:r>
              <a:rPr lang="en-US" sz="2000" dirty="0">
                <a:latin typeface="Segoe UI Light" panose="020B0502040204020203" pitchFamily="34" charset="0"/>
              </a:rPr>
              <a:t>● </a:t>
            </a:r>
            <a:r>
              <a:rPr lang="ru-RU" sz="2000" dirty="0">
                <a:latin typeface="Segoe UI Light" panose="020B0502040204020203" pitchFamily="34" charset="0"/>
              </a:rPr>
              <a:t>Симуляция детектора</a:t>
            </a:r>
            <a:endParaRPr lang="en-US" sz="2000" dirty="0">
              <a:latin typeface="Segoe UI Light" panose="020B0502040204020203" pitchFamily="34" charset="0"/>
            </a:endParaRPr>
          </a:p>
          <a:p>
            <a:r>
              <a:rPr lang="en-US" sz="2000" dirty="0">
                <a:latin typeface="Segoe UI Light" panose="020B0502040204020203" pitchFamily="34" charset="0"/>
              </a:rPr>
              <a:t>–</a:t>
            </a:r>
            <a:r>
              <a:rPr lang="ru-RU" sz="2000" dirty="0">
                <a:latin typeface="Segoe UI Light" panose="020B0502040204020203" pitchFamily="34" charset="0"/>
              </a:rPr>
              <a:t> </a:t>
            </a:r>
            <a:r>
              <a:rPr lang="en-US" sz="2000" dirty="0">
                <a:latin typeface="Segoe UI Light" panose="020B0502040204020203" pitchFamily="34" charset="0"/>
              </a:rPr>
              <a:t>MUM</a:t>
            </a:r>
          </a:p>
          <a:p>
            <a:r>
              <a:rPr lang="en-US" sz="2000" dirty="0">
                <a:latin typeface="Segoe UI Light" panose="020B0502040204020203" pitchFamily="34" charset="0"/>
              </a:rPr>
              <a:t>– Simplistic parameterized shower model</a:t>
            </a:r>
          </a:p>
          <a:p>
            <a:r>
              <a:rPr lang="en-US" sz="2000" dirty="0">
                <a:latin typeface="Segoe UI Light" panose="020B0502040204020203" pitchFamily="34" charset="0"/>
              </a:rPr>
              <a:t>– </a:t>
            </a:r>
            <a:r>
              <a:rPr lang="ru-RU" sz="2000" dirty="0">
                <a:latin typeface="Segoe UI Light" panose="020B0502040204020203" pitchFamily="34" charset="0"/>
              </a:rPr>
              <a:t>Собственный код для имитации работы детектора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988B9FD-CE6B-9784-FC34-512D26A933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296" y="3141043"/>
            <a:ext cx="3533248" cy="264993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AAB472C-0998-F653-2747-03B3848041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1721" y="3141043"/>
            <a:ext cx="3533248" cy="2649936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C55DCEB-BB2D-38AB-BE8E-EB6EF42BE6BE}"/>
              </a:ext>
            </a:extLst>
          </p:cNvPr>
          <p:cNvSpPr/>
          <p:nvPr/>
        </p:nvSpPr>
        <p:spPr>
          <a:xfrm>
            <a:off x="739833" y="6068213"/>
            <a:ext cx="766433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Segoe UI Light" panose="020B0502040204020203" pitchFamily="34" charset="0"/>
              </a:rPr>
              <a:t>Всего выполнено 321 тысяча задач, общей длительностью 173 года</a:t>
            </a:r>
          </a:p>
        </p:txBody>
      </p:sp>
    </p:spTree>
    <p:extLst>
      <p:ext uri="{BB962C8B-B14F-4D97-AF65-F5344CB8AC3E}">
        <p14:creationId xmlns:p14="http://schemas.microsoft.com/office/powerpoint/2010/main" val="143080112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EF87B0-8FC1-B386-D01B-7EC034104D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092A700-8D70-BAEB-FF7A-50AEF4C803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06488" y="6492875"/>
            <a:ext cx="501424" cy="365125"/>
          </a:xfrm>
        </p:spPr>
        <p:txBody>
          <a:bodyPr/>
          <a:lstStyle/>
          <a:p>
            <a:fld id="{17918391-D411-FE40-AAD7-861AE5233E0E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153" name="Title 3">
            <a:extLst>
              <a:ext uri="{FF2B5EF4-FFF2-40B4-BE49-F238E27FC236}">
                <a16:creationId xmlns:a16="http://schemas.microsoft.com/office/drawing/2014/main" id="{8CA5B82F-7576-6BA0-BC79-C40B441CB264}"/>
              </a:ext>
            </a:extLst>
          </p:cNvPr>
          <p:cNvSpPr txBox="1">
            <a:spLocks/>
          </p:cNvSpPr>
          <p:nvPr/>
        </p:nvSpPr>
        <p:spPr>
          <a:xfrm>
            <a:off x="2058" y="-16744"/>
            <a:ext cx="9141942" cy="1004598"/>
          </a:xfrm>
          <a:prstGeom prst="rect">
            <a:avLst/>
          </a:prstGeom>
        </p:spPr>
        <p:txBody>
          <a:bodyPr vert="horz" lIns="45720" rIns="45720" anchor="ctr">
            <a:normAutofit fontScale="925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dirty="0">
                <a:latin typeface="Segoe UI Light" panose="020B0502040204020203" pitchFamily="34" charset="0"/>
                <a:cs typeface="Segoe UI Light" panose="020B0502040204020203" pitchFamily="34" charset="0"/>
              </a:rPr>
              <a:t>Статистика использования построенной инфраструктуры разными экспериментами </a:t>
            </a:r>
            <a:endParaRPr lang="en-US" sz="40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graphicFrame>
        <p:nvGraphicFramePr>
          <p:cNvPr id="3" name="Объект 2">
            <a:extLst>
              <a:ext uri="{FF2B5EF4-FFF2-40B4-BE49-F238E27FC236}">
                <a16:creationId xmlns:a16="http://schemas.microsoft.com/office/drawing/2014/main" id="{6CE9D521-8C44-0793-8B46-7E664A58B17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10746722"/>
              </p:ext>
            </p:extLst>
          </p:nvPr>
        </p:nvGraphicFramePr>
        <p:xfrm>
          <a:off x="115888" y="1389063"/>
          <a:ext cx="8801100" cy="2152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8800931" imgH="2152740" progId="Excel.Sheet.12">
                  <p:embed/>
                </p:oleObj>
              </mc:Choice>
              <mc:Fallback>
                <p:oleObj name="Worksheet" r:id="rId3" imgW="8800931" imgH="215274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5888" y="1389063"/>
                        <a:ext cx="8801100" cy="2152650"/>
                      </a:xfrm>
                      <a:prstGeom prst="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01F9F41D-B4D4-00FB-667E-011D93E5B9F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11214415"/>
              </p:ext>
            </p:extLst>
          </p:nvPr>
        </p:nvGraphicFramePr>
        <p:xfrm>
          <a:off x="115888" y="4054662"/>
          <a:ext cx="8801100" cy="2419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5" imgW="8800931" imgH="2419496" progId="Excel.Sheet.12">
                  <p:embed/>
                </p:oleObj>
              </mc:Choice>
              <mc:Fallback>
                <p:oleObj name="Worksheet" r:id="rId5" imgW="8800931" imgH="2419496" progId="Excel.Sheet.12">
                  <p:embed/>
                  <p:pic>
                    <p:nvPicPr>
                      <p:cNvPr id="3" name="Объект 2">
                        <a:extLst>
                          <a:ext uri="{FF2B5EF4-FFF2-40B4-BE49-F238E27FC236}">
                            <a16:creationId xmlns:a16="http://schemas.microsoft.com/office/drawing/2014/main" id="{6CE9D521-8C44-0793-8B46-7E664A58B17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15888" y="4054662"/>
                        <a:ext cx="8801100" cy="2419350"/>
                      </a:xfrm>
                      <a:prstGeom prst="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itle 2">
            <a:extLst>
              <a:ext uri="{FF2B5EF4-FFF2-40B4-BE49-F238E27FC236}">
                <a16:creationId xmlns:a16="http://schemas.microsoft.com/office/drawing/2014/main" id="{581443A1-3565-7626-B453-86B99A28BFA0}"/>
              </a:ext>
            </a:extLst>
          </p:cNvPr>
          <p:cNvSpPr txBox="1">
            <a:spLocks/>
          </p:cNvSpPr>
          <p:nvPr/>
        </p:nvSpPr>
        <p:spPr>
          <a:xfrm>
            <a:off x="1323109" y="1020171"/>
            <a:ext cx="6497782" cy="335652"/>
          </a:xfrm>
          <a:prstGeom prst="rect">
            <a:avLst/>
          </a:prstGeom>
        </p:spPr>
        <p:txBody>
          <a:bodyPr vert="horz" lIns="45720" rIns="45720" anchor="t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Информация о выполненных задачах с 01.08.19 по 01.04.25 </a:t>
            </a:r>
            <a:endParaRPr lang="en-US" sz="18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5AB487A0-E436-A5F7-6E28-BE2A6793167E}"/>
              </a:ext>
            </a:extLst>
          </p:cNvPr>
          <p:cNvSpPr txBox="1">
            <a:spLocks/>
          </p:cNvSpPr>
          <p:nvPr/>
        </p:nvSpPr>
        <p:spPr>
          <a:xfrm>
            <a:off x="1357602" y="3710437"/>
            <a:ext cx="6317672" cy="335652"/>
          </a:xfrm>
          <a:prstGeom prst="rect">
            <a:avLst/>
          </a:prstGeom>
        </p:spPr>
        <p:txBody>
          <a:bodyPr vert="horz" lIns="45720" rIns="45720" anchor="t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Информация о данных с 01.08.19 по 01.04.25 </a:t>
            </a:r>
            <a:endParaRPr lang="en-US" sz="18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587848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577675-11AD-A056-7128-0BA9639AF7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5D10160-678C-718B-E176-51BF5195B2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153" name="Title 3">
            <a:extLst>
              <a:ext uri="{FF2B5EF4-FFF2-40B4-BE49-F238E27FC236}">
                <a16:creationId xmlns:a16="http://schemas.microsoft.com/office/drawing/2014/main" id="{E07B1B73-B95B-0A1A-09BF-24E2CC479420}"/>
              </a:ext>
            </a:extLst>
          </p:cNvPr>
          <p:cNvSpPr txBox="1">
            <a:spLocks/>
          </p:cNvSpPr>
          <p:nvPr/>
        </p:nvSpPr>
        <p:spPr>
          <a:xfrm>
            <a:off x="2058" y="-16744"/>
            <a:ext cx="9141942" cy="1004598"/>
          </a:xfrm>
          <a:prstGeom prst="rect">
            <a:avLst/>
          </a:prstGeom>
        </p:spPr>
        <p:txBody>
          <a:bodyPr vert="horz" lIns="45720" rIns="45720" anchor="ctr">
            <a:normAutofit fontScale="700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dirty="0">
                <a:latin typeface="Segoe UI Light" panose="020B0502040204020203" pitchFamily="34" charset="0"/>
                <a:cs typeface="Segoe UI Light" panose="020B0502040204020203" pitchFamily="34" charset="0"/>
              </a:rPr>
              <a:t>Общая схема созданной географически распределённой гетерогенной вычислительной среды</a:t>
            </a:r>
            <a:endParaRPr lang="en-US" sz="40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grpSp>
        <p:nvGrpSpPr>
          <p:cNvPr id="139" name="Группа 138">
            <a:extLst>
              <a:ext uri="{FF2B5EF4-FFF2-40B4-BE49-F238E27FC236}">
                <a16:creationId xmlns:a16="http://schemas.microsoft.com/office/drawing/2014/main" id="{242BED93-61AC-6777-E51B-5CE58EB6292D}"/>
              </a:ext>
            </a:extLst>
          </p:cNvPr>
          <p:cNvGrpSpPr/>
          <p:nvPr/>
        </p:nvGrpSpPr>
        <p:grpSpPr>
          <a:xfrm>
            <a:off x="1691702" y="901601"/>
            <a:ext cx="5937066" cy="3063402"/>
            <a:chOff x="170351" y="983836"/>
            <a:chExt cx="8704706" cy="4526872"/>
          </a:xfrm>
        </p:grpSpPr>
        <p:sp>
          <p:nvSpPr>
            <p:cNvPr id="4" name="Прямоугольник 3">
              <a:extLst>
                <a:ext uri="{FF2B5EF4-FFF2-40B4-BE49-F238E27FC236}">
                  <a16:creationId xmlns:a16="http://schemas.microsoft.com/office/drawing/2014/main" id="{7F70421E-044E-3F74-34B4-BCE36B335801}"/>
                </a:ext>
              </a:extLst>
            </p:cNvPr>
            <p:cNvSpPr/>
            <p:nvPr/>
          </p:nvSpPr>
          <p:spPr>
            <a:xfrm>
              <a:off x="2023780" y="1741666"/>
              <a:ext cx="5096436" cy="3769042"/>
            </a:xfrm>
            <a:prstGeom prst="rect">
              <a:avLst/>
            </a:prstGeom>
            <a:noFill/>
            <a:ln w="19050">
              <a:solidFill>
                <a:srgbClr val="489A4B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100" dirty="0">
                <a:solidFill>
                  <a:srgbClr val="489A4B"/>
                </a:solidFill>
              </a:endParaRPr>
            </a:p>
          </p:txBody>
        </p:sp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C3EEF632-7B3A-272B-2FD1-454BF27BF38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14167" t="32875" r="14167" b="32875"/>
            <a:stretch/>
          </p:blipFill>
          <p:spPr>
            <a:xfrm>
              <a:off x="3579606" y="1776382"/>
              <a:ext cx="1805939" cy="575380"/>
            </a:xfrm>
            <a:prstGeom prst="rect">
              <a:avLst/>
            </a:prstGeom>
            <a:ln>
              <a:noFill/>
            </a:ln>
          </p:spPr>
        </p:pic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9FEDB6EF-0F48-197C-13C9-564206B0907E}"/>
                </a:ext>
              </a:extLst>
            </p:cNvPr>
            <p:cNvSpPr/>
            <p:nvPr/>
          </p:nvSpPr>
          <p:spPr>
            <a:xfrm>
              <a:off x="2117910" y="2390991"/>
              <a:ext cx="4928346" cy="935494"/>
            </a:xfrm>
            <a:prstGeom prst="rect">
              <a:avLst/>
            </a:prstGeom>
            <a:noFill/>
            <a:ln w="19050">
              <a:solidFill>
                <a:srgbClr val="00B050"/>
              </a:solidFill>
              <a:prstDash val="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ru-RU" sz="900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Общие подсистемы</a:t>
              </a:r>
            </a:p>
          </p:txBody>
        </p:sp>
        <p:sp>
          <p:nvSpPr>
            <p:cNvPr id="10" name="Прямоугольник: скругленные углы 9">
              <a:extLst>
                <a:ext uri="{FF2B5EF4-FFF2-40B4-BE49-F238E27FC236}">
                  <a16:creationId xmlns:a16="http://schemas.microsoft.com/office/drawing/2014/main" id="{824766FF-DC17-6C53-0073-E62795F78D4F}"/>
                </a:ext>
              </a:extLst>
            </p:cNvPr>
            <p:cNvSpPr/>
            <p:nvPr/>
          </p:nvSpPr>
          <p:spPr>
            <a:xfrm>
              <a:off x="2173387" y="2686823"/>
              <a:ext cx="1484212" cy="584947"/>
            </a:xfrm>
            <a:prstGeom prst="roundRect">
              <a:avLst/>
            </a:prstGeom>
            <a:noFill/>
            <a:ln w="19050">
              <a:solidFill>
                <a:srgbClr val="00B05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900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Вспомогательные системы</a:t>
              </a:r>
            </a:p>
          </p:txBody>
        </p:sp>
        <p:sp>
          <p:nvSpPr>
            <p:cNvPr id="11" name="Прямоугольник: скругленные углы 10">
              <a:extLst>
                <a:ext uri="{FF2B5EF4-FFF2-40B4-BE49-F238E27FC236}">
                  <a16:creationId xmlns:a16="http://schemas.microsoft.com/office/drawing/2014/main" id="{9D8C68BA-E330-E919-D8D8-9C88447FC508}"/>
                </a:ext>
              </a:extLst>
            </p:cNvPr>
            <p:cNvSpPr/>
            <p:nvPr/>
          </p:nvSpPr>
          <p:spPr>
            <a:xfrm>
              <a:off x="3711386" y="2686825"/>
              <a:ext cx="1606924" cy="584947"/>
            </a:xfrm>
            <a:prstGeom prst="roundRect">
              <a:avLst/>
            </a:prstGeom>
            <a:noFill/>
            <a:ln w="19050">
              <a:solidFill>
                <a:srgbClr val="00B05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900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Конфигурационная система</a:t>
              </a:r>
            </a:p>
          </p:txBody>
        </p:sp>
        <p:sp>
          <p:nvSpPr>
            <p:cNvPr id="12" name="Прямоугольник: скругленные углы 11">
              <a:extLst>
                <a:ext uri="{FF2B5EF4-FFF2-40B4-BE49-F238E27FC236}">
                  <a16:creationId xmlns:a16="http://schemas.microsoft.com/office/drawing/2014/main" id="{69519402-99BB-0457-9673-B06ED473C7DB}"/>
                </a:ext>
              </a:extLst>
            </p:cNvPr>
            <p:cNvSpPr/>
            <p:nvPr/>
          </p:nvSpPr>
          <p:spPr>
            <a:xfrm>
              <a:off x="5372097" y="2686825"/>
              <a:ext cx="1606924" cy="584947"/>
            </a:xfrm>
            <a:prstGeom prst="roundRect">
              <a:avLst/>
            </a:prstGeom>
            <a:noFill/>
            <a:ln w="19050">
              <a:solidFill>
                <a:srgbClr val="00B05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900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Веб-приложение</a:t>
              </a:r>
            </a:p>
          </p:txBody>
        </p:sp>
        <p:sp>
          <p:nvSpPr>
            <p:cNvPr id="13" name="Прямоугольник: скругленные углы 12">
              <a:extLst>
                <a:ext uri="{FF2B5EF4-FFF2-40B4-BE49-F238E27FC236}">
                  <a16:creationId xmlns:a16="http://schemas.microsoft.com/office/drawing/2014/main" id="{78F4AA6E-1704-B74F-62A7-FB4163AA32A6}"/>
                </a:ext>
              </a:extLst>
            </p:cNvPr>
            <p:cNvSpPr/>
            <p:nvPr/>
          </p:nvSpPr>
          <p:spPr>
            <a:xfrm>
              <a:off x="3778621" y="3431103"/>
              <a:ext cx="1606924" cy="584947"/>
            </a:xfrm>
            <a:prstGeom prst="roundRect">
              <a:avLst/>
            </a:prstGeom>
            <a:noFill/>
            <a:ln w="19050">
              <a:solidFill>
                <a:srgbClr val="00B05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900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Система учёта потреблённых ресурсов</a:t>
              </a:r>
            </a:p>
          </p:txBody>
        </p:sp>
        <p:sp>
          <p:nvSpPr>
            <p:cNvPr id="14" name="Прямоугольник: скругленные углы 13">
              <a:extLst>
                <a:ext uri="{FF2B5EF4-FFF2-40B4-BE49-F238E27FC236}">
                  <a16:creationId xmlns:a16="http://schemas.microsoft.com/office/drawing/2014/main" id="{962E6643-188E-82AD-2BBE-55041CFC01DA}"/>
                </a:ext>
              </a:extLst>
            </p:cNvPr>
            <p:cNvSpPr/>
            <p:nvPr/>
          </p:nvSpPr>
          <p:spPr>
            <a:xfrm>
              <a:off x="2117910" y="4013790"/>
              <a:ext cx="1606924" cy="584947"/>
            </a:xfrm>
            <a:prstGeom prst="roundRect">
              <a:avLst/>
            </a:prstGeom>
            <a:noFill/>
            <a:ln w="19050">
              <a:solidFill>
                <a:srgbClr val="00B05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900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Система управления задачами</a:t>
              </a:r>
            </a:p>
          </p:txBody>
        </p:sp>
        <p:sp>
          <p:nvSpPr>
            <p:cNvPr id="15" name="Прямоугольник: скругленные углы 14">
              <a:extLst>
                <a:ext uri="{FF2B5EF4-FFF2-40B4-BE49-F238E27FC236}">
                  <a16:creationId xmlns:a16="http://schemas.microsoft.com/office/drawing/2014/main" id="{73A650E7-C1A0-9249-048D-8F7BEE7F5D9E}"/>
                </a:ext>
              </a:extLst>
            </p:cNvPr>
            <p:cNvSpPr/>
            <p:nvPr/>
          </p:nvSpPr>
          <p:spPr>
            <a:xfrm>
              <a:off x="5439332" y="4013789"/>
              <a:ext cx="1606924" cy="584947"/>
            </a:xfrm>
            <a:prstGeom prst="roundRect">
              <a:avLst/>
            </a:prstGeom>
            <a:noFill/>
            <a:ln w="19050">
              <a:solidFill>
                <a:srgbClr val="00B05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900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Система управления данными</a:t>
              </a:r>
            </a:p>
          </p:txBody>
        </p:sp>
        <p:sp>
          <p:nvSpPr>
            <p:cNvPr id="16" name="Прямоугольник: скругленные углы 15">
              <a:extLst>
                <a:ext uri="{FF2B5EF4-FFF2-40B4-BE49-F238E27FC236}">
                  <a16:creationId xmlns:a16="http://schemas.microsoft.com/office/drawing/2014/main" id="{ED924418-3707-4EB9-19B1-5BDE366354CF}"/>
                </a:ext>
              </a:extLst>
            </p:cNvPr>
            <p:cNvSpPr/>
            <p:nvPr/>
          </p:nvSpPr>
          <p:spPr>
            <a:xfrm>
              <a:off x="2494427" y="4842493"/>
              <a:ext cx="1848970" cy="584947"/>
            </a:xfrm>
            <a:prstGeom prst="roundRect">
              <a:avLst/>
            </a:prstGeom>
            <a:noFill/>
            <a:ln w="19050">
              <a:solidFill>
                <a:srgbClr val="00B05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900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Система автоматизации рабочих процессов</a:t>
              </a:r>
            </a:p>
          </p:txBody>
        </p:sp>
        <p:sp>
          <p:nvSpPr>
            <p:cNvPr id="17" name="Прямоугольник: скругленные углы 16">
              <a:extLst>
                <a:ext uri="{FF2B5EF4-FFF2-40B4-BE49-F238E27FC236}">
                  <a16:creationId xmlns:a16="http://schemas.microsoft.com/office/drawing/2014/main" id="{DAD8A3B7-7C99-6171-9A97-230F59A785C2}"/>
                </a:ext>
              </a:extLst>
            </p:cNvPr>
            <p:cNvSpPr/>
            <p:nvPr/>
          </p:nvSpPr>
          <p:spPr>
            <a:xfrm>
              <a:off x="4905933" y="4842492"/>
              <a:ext cx="1848970" cy="584947"/>
            </a:xfrm>
            <a:prstGeom prst="roundRect">
              <a:avLst/>
            </a:prstGeom>
            <a:noFill/>
            <a:ln w="19050">
              <a:solidFill>
                <a:srgbClr val="00B05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900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Система автоматизации передач данных</a:t>
              </a:r>
            </a:p>
          </p:txBody>
        </p:sp>
        <p:cxnSp>
          <p:nvCxnSpPr>
            <p:cNvPr id="18" name="Прямая со стрелкой 17">
              <a:extLst>
                <a:ext uri="{FF2B5EF4-FFF2-40B4-BE49-F238E27FC236}">
                  <a16:creationId xmlns:a16="http://schemas.microsoft.com/office/drawing/2014/main" id="{19294913-88EA-7CC9-6A42-B711A07338A8}"/>
                </a:ext>
              </a:extLst>
            </p:cNvPr>
            <p:cNvCxnSpPr>
              <a:cxnSpLocks/>
              <a:stCxn id="14" idx="3"/>
            </p:cNvCxnSpPr>
            <p:nvPr/>
          </p:nvCxnSpPr>
          <p:spPr>
            <a:xfrm flipV="1">
              <a:off x="3724834" y="4057313"/>
              <a:ext cx="342899" cy="248951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 стрелкой 18">
              <a:extLst>
                <a:ext uri="{FF2B5EF4-FFF2-40B4-BE49-F238E27FC236}">
                  <a16:creationId xmlns:a16="http://schemas.microsoft.com/office/drawing/2014/main" id="{29231787-2A48-147E-35DC-0787FC9F43E7}"/>
                </a:ext>
              </a:extLst>
            </p:cNvPr>
            <p:cNvCxnSpPr>
              <a:cxnSpLocks/>
              <a:stCxn id="15" idx="1"/>
            </p:cNvCxnSpPr>
            <p:nvPr/>
          </p:nvCxnSpPr>
          <p:spPr>
            <a:xfrm flipH="1" flipV="1">
              <a:off x="5096433" y="4057312"/>
              <a:ext cx="342899" cy="248951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 стрелкой 19">
              <a:extLst>
                <a:ext uri="{FF2B5EF4-FFF2-40B4-BE49-F238E27FC236}">
                  <a16:creationId xmlns:a16="http://schemas.microsoft.com/office/drawing/2014/main" id="{27FD6738-1497-31EE-A8DD-D7915ED6E37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10902" y="4431247"/>
              <a:ext cx="1128430" cy="417968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 стрелкой 20">
              <a:extLst>
                <a:ext uri="{FF2B5EF4-FFF2-40B4-BE49-F238E27FC236}">
                  <a16:creationId xmlns:a16="http://schemas.microsoft.com/office/drawing/2014/main" id="{03A1FDC1-85A6-7377-E779-797A2ABF8E02}"/>
                </a:ext>
              </a:extLst>
            </p:cNvPr>
            <p:cNvCxnSpPr>
              <a:cxnSpLocks/>
              <a:stCxn id="16" idx="0"/>
            </p:cNvCxnSpPr>
            <p:nvPr/>
          </p:nvCxnSpPr>
          <p:spPr>
            <a:xfrm flipH="1" flipV="1">
              <a:off x="3186951" y="4643364"/>
              <a:ext cx="231961" cy="199129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 стрелкой 21">
              <a:extLst>
                <a:ext uri="{FF2B5EF4-FFF2-40B4-BE49-F238E27FC236}">
                  <a16:creationId xmlns:a16="http://schemas.microsoft.com/office/drawing/2014/main" id="{2EC8F2B1-D310-3891-1AEB-09B349824244}"/>
                </a:ext>
              </a:extLst>
            </p:cNvPr>
            <p:cNvCxnSpPr>
              <a:cxnSpLocks/>
              <a:stCxn id="17" idx="0"/>
            </p:cNvCxnSpPr>
            <p:nvPr/>
          </p:nvCxnSpPr>
          <p:spPr>
            <a:xfrm flipV="1">
              <a:off x="5830418" y="4629917"/>
              <a:ext cx="274545" cy="212575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Прямоугольник: скругленные углы 22">
              <a:extLst>
                <a:ext uri="{FF2B5EF4-FFF2-40B4-BE49-F238E27FC236}">
                  <a16:creationId xmlns:a16="http://schemas.microsoft.com/office/drawing/2014/main" id="{D11532FD-5F6B-85BF-015E-E5D62728795A}"/>
                </a:ext>
              </a:extLst>
            </p:cNvPr>
            <p:cNvSpPr/>
            <p:nvPr/>
          </p:nvSpPr>
          <p:spPr>
            <a:xfrm>
              <a:off x="341275" y="4311822"/>
              <a:ext cx="1432086" cy="584948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ru-RU" sz="9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cxnSp>
          <p:nvCxnSpPr>
            <p:cNvPr id="24" name="Прямая со стрелкой 23">
              <a:extLst>
                <a:ext uri="{FF2B5EF4-FFF2-40B4-BE49-F238E27FC236}">
                  <a16:creationId xmlns:a16="http://schemas.microsoft.com/office/drawing/2014/main" id="{7771D5CD-8AB8-462D-5B96-01628071C008}"/>
                </a:ext>
              </a:extLst>
            </p:cNvPr>
            <p:cNvCxnSpPr>
              <a:cxnSpLocks/>
              <a:stCxn id="16" idx="3"/>
              <a:endCxn id="17" idx="1"/>
            </p:cNvCxnSpPr>
            <p:nvPr/>
          </p:nvCxnSpPr>
          <p:spPr>
            <a:xfrm flipV="1">
              <a:off x="4343397" y="5134966"/>
              <a:ext cx="562536" cy="1"/>
            </a:xfrm>
            <a:prstGeom prst="straightConnector1">
              <a:avLst/>
            </a:prstGeom>
            <a:ln>
              <a:solidFill>
                <a:srgbClr val="00B050"/>
              </a:solidFill>
              <a:prstDash val="dash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Прямоугольник: скругленные углы 24">
              <a:extLst>
                <a:ext uri="{FF2B5EF4-FFF2-40B4-BE49-F238E27FC236}">
                  <a16:creationId xmlns:a16="http://schemas.microsoft.com/office/drawing/2014/main" id="{955A347F-674E-5DE3-C64C-FC0E3921382A}"/>
                </a:ext>
              </a:extLst>
            </p:cNvPr>
            <p:cNvSpPr/>
            <p:nvPr/>
          </p:nvSpPr>
          <p:spPr>
            <a:xfrm>
              <a:off x="4538385" y="983836"/>
              <a:ext cx="1606924" cy="584947"/>
            </a:xfrm>
            <a:prstGeom prst="roundRect">
              <a:avLst/>
            </a:prstGeom>
            <a:noFill/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900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Авторизация</a:t>
              </a:r>
            </a:p>
            <a:p>
              <a:pPr algn="ctr"/>
              <a:r>
                <a:rPr lang="en-US" sz="900" b="1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VOMS</a:t>
              </a:r>
              <a:endParaRPr lang="ru-RU" sz="9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6" name="Прямоугольник: скругленные углы 25">
              <a:extLst>
                <a:ext uri="{FF2B5EF4-FFF2-40B4-BE49-F238E27FC236}">
                  <a16:creationId xmlns:a16="http://schemas.microsoft.com/office/drawing/2014/main" id="{E94C755A-469D-0A72-DB08-D83FA7E5D4CC}"/>
                </a:ext>
              </a:extLst>
            </p:cNvPr>
            <p:cNvSpPr/>
            <p:nvPr/>
          </p:nvSpPr>
          <p:spPr>
            <a:xfrm>
              <a:off x="2823881" y="983836"/>
              <a:ext cx="1606924" cy="584947"/>
            </a:xfrm>
            <a:prstGeom prst="roundRect">
              <a:avLst/>
            </a:prstGeom>
            <a:noFill/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900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Аутентификация</a:t>
              </a:r>
            </a:p>
            <a:p>
              <a:pPr algn="ctr"/>
              <a:r>
                <a:rPr lang="en-US" sz="900" b="1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X509</a:t>
              </a:r>
              <a:r>
                <a:rPr lang="en-US" sz="900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(RDIG)</a:t>
              </a:r>
              <a:endParaRPr lang="ru-RU" sz="9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grpSp>
          <p:nvGrpSpPr>
            <p:cNvPr id="27" name="Группа 26">
              <a:extLst>
                <a:ext uri="{FF2B5EF4-FFF2-40B4-BE49-F238E27FC236}">
                  <a16:creationId xmlns:a16="http://schemas.microsoft.com/office/drawing/2014/main" id="{EEE6BA35-D79D-570B-6282-14C9F08CAAD7}"/>
                </a:ext>
              </a:extLst>
            </p:cNvPr>
            <p:cNvGrpSpPr/>
            <p:nvPr/>
          </p:nvGrpSpPr>
          <p:grpSpPr>
            <a:xfrm>
              <a:off x="170351" y="2492248"/>
              <a:ext cx="1606924" cy="1281824"/>
              <a:chOff x="90245" y="2741535"/>
              <a:chExt cx="1606924" cy="1281824"/>
            </a:xfrm>
          </p:grpSpPr>
          <p:sp>
            <p:nvSpPr>
              <p:cNvPr id="28" name="Прямоугольник: скругленные углы 27">
                <a:extLst>
                  <a:ext uri="{FF2B5EF4-FFF2-40B4-BE49-F238E27FC236}">
                    <a16:creationId xmlns:a16="http://schemas.microsoft.com/office/drawing/2014/main" id="{2AA67534-6141-5B4E-5117-EA8312FC6063}"/>
                  </a:ext>
                </a:extLst>
              </p:cNvPr>
              <p:cNvSpPr/>
              <p:nvPr/>
            </p:nvSpPr>
            <p:spPr>
              <a:xfrm>
                <a:off x="90245" y="2741535"/>
                <a:ext cx="1606924" cy="1281824"/>
              </a:xfrm>
              <a:prstGeom prst="roundRect">
                <a:avLst/>
              </a:prstGeom>
              <a:noFill/>
              <a:ln w="1905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r>
                  <a:rPr lang="ru-RU" sz="1000" dirty="0">
                    <a:solidFill>
                      <a:schemeClr val="tx1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Доступ к прикладному ПО</a:t>
                </a:r>
              </a:p>
              <a:p>
                <a:pPr algn="ctr"/>
                <a:endParaRPr lang="ru-RU" sz="900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pic>
            <p:nvPicPr>
              <p:cNvPr id="29" name="Рисунок 28">
                <a:extLst>
                  <a:ext uri="{FF2B5EF4-FFF2-40B4-BE49-F238E27FC236}">
                    <a16:creationId xmlns:a16="http://schemas.microsoft.com/office/drawing/2014/main" id="{A0DCDE84-10E3-2734-6CB0-FEAD9A91B9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75711" y="3517481"/>
                <a:ext cx="1466774" cy="455734"/>
              </a:xfrm>
              <a:prstGeom prst="rect">
                <a:avLst/>
              </a:prstGeom>
            </p:spPr>
          </p:pic>
        </p:grpSp>
        <p:sp>
          <p:nvSpPr>
            <p:cNvPr id="129" name="Прямоугольник: скругленные углы 128">
              <a:extLst>
                <a:ext uri="{FF2B5EF4-FFF2-40B4-BE49-F238E27FC236}">
                  <a16:creationId xmlns:a16="http://schemas.microsoft.com/office/drawing/2014/main" id="{165D3E49-A813-44C3-378A-ECF289CDEE30}"/>
                </a:ext>
              </a:extLst>
            </p:cNvPr>
            <p:cNvSpPr/>
            <p:nvPr/>
          </p:nvSpPr>
          <p:spPr>
            <a:xfrm>
              <a:off x="255813" y="4251583"/>
              <a:ext cx="1432086" cy="584948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ru-RU" sz="9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0" name="Прямоугольник: скругленные углы 129">
              <a:extLst>
                <a:ext uri="{FF2B5EF4-FFF2-40B4-BE49-F238E27FC236}">
                  <a16:creationId xmlns:a16="http://schemas.microsoft.com/office/drawing/2014/main" id="{9DA7D915-2638-D19B-9342-5B755CE4A496}"/>
                </a:ext>
              </a:extLst>
            </p:cNvPr>
            <p:cNvSpPr/>
            <p:nvPr/>
          </p:nvSpPr>
          <p:spPr>
            <a:xfrm>
              <a:off x="170351" y="4183572"/>
              <a:ext cx="1432086" cy="584948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ru-RU" sz="900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Вычислительные ресурсы</a:t>
              </a:r>
            </a:p>
            <a:p>
              <a:pPr algn="ctr"/>
              <a:endParaRPr lang="ru-RU" sz="9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1" name="Прямоугольник: скругленные углы 130">
              <a:extLst>
                <a:ext uri="{FF2B5EF4-FFF2-40B4-BE49-F238E27FC236}">
                  <a16:creationId xmlns:a16="http://schemas.microsoft.com/office/drawing/2014/main" id="{C6BC67D6-5DCA-77BF-9212-653813BAAFE7}"/>
                </a:ext>
              </a:extLst>
            </p:cNvPr>
            <p:cNvSpPr/>
            <p:nvPr/>
          </p:nvSpPr>
          <p:spPr>
            <a:xfrm>
              <a:off x="7442971" y="3034011"/>
              <a:ext cx="1432086" cy="584948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ru-RU" sz="9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2" name="Прямоугольник: скругленные углы 131">
              <a:extLst>
                <a:ext uri="{FF2B5EF4-FFF2-40B4-BE49-F238E27FC236}">
                  <a16:creationId xmlns:a16="http://schemas.microsoft.com/office/drawing/2014/main" id="{3D9DE1E9-4B2B-B1E1-ED36-E9F6D832F5A7}"/>
                </a:ext>
              </a:extLst>
            </p:cNvPr>
            <p:cNvSpPr/>
            <p:nvPr/>
          </p:nvSpPr>
          <p:spPr>
            <a:xfrm>
              <a:off x="7357509" y="2973772"/>
              <a:ext cx="1432086" cy="584948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ru-RU" sz="9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3" name="Прямоугольник: скругленные углы 132">
              <a:extLst>
                <a:ext uri="{FF2B5EF4-FFF2-40B4-BE49-F238E27FC236}">
                  <a16:creationId xmlns:a16="http://schemas.microsoft.com/office/drawing/2014/main" id="{6919EE45-EB3D-E4CE-A080-8F29035D0635}"/>
                </a:ext>
              </a:extLst>
            </p:cNvPr>
            <p:cNvSpPr/>
            <p:nvPr/>
          </p:nvSpPr>
          <p:spPr>
            <a:xfrm>
              <a:off x="7272047" y="2905761"/>
              <a:ext cx="1432086" cy="584948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ru-RU" sz="900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Системы хранения</a:t>
              </a:r>
            </a:p>
            <a:p>
              <a:pPr algn="ctr"/>
              <a:endParaRPr lang="ru-RU" sz="9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cxnSp>
          <p:nvCxnSpPr>
            <p:cNvPr id="134" name="Прямая со стрелкой 133">
              <a:extLst>
                <a:ext uri="{FF2B5EF4-FFF2-40B4-BE49-F238E27FC236}">
                  <a16:creationId xmlns:a16="http://schemas.microsoft.com/office/drawing/2014/main" id="{0B59D5F6-9402-790F-0839-E24073EEB62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86394" y="3830944"/>
              <a:ext cx="0" cy="35084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Прямая со стрелкой 134">
              <a:extLst>
                <a:ext uri="{FF2B5EF4-FFF2-40B4-BE49-F238E27FC236}">
                  <a16:creationId xmlns:a16="http://schemas.microsoft.com/office/drawing/2014/main" id="{18B28CC3-EB96-6337-F1C5-BE22158AE14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77275" y="4460483"/>
              <a:ext cx="340635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Прямая со стрелкой 136">
              <a:extLst>
                <a:ext uri="{FF2B5EF4-FFF2-40B4-BE49-F238E27FC236}">
                  <a16:creationId xmlns:a16="http://schemas.microsoft.com/office/drawing/2014/main" id="{9B6BB061-4BE0-F385-5AC9-6492E9908CCD}"/>
                </a:ext>
              </a:extLst>
            </p:cNvPr>
            <p:cNvCxnSpPr>
              <a:cxnSpLocks/>
              <a:stCxn id="15" idx="3"/>
            </p:cNvCxnSpPr>
            <p:nvPr/>
          </p:nvCxnSpPr>
          <p:spPr>
            <a:xfrm flipV="1">
              <a:off x="7046256" y="3643262"/>
              <a:ext cx="563091" cy="663001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0" name="Скругленный прямоугольник 7">
            <a:extLst>
              <a:ext uri="{FF2B5EF4-FFF2-40B4-BE49-F238E27FC236}">
                <a16:creationId xmlns:a16="http://schemas.microsoft.com/office/drawing/2014/main" id="{F3322D93-ED35-D60B-F4F7-6FBED4DD8B05}"/>
              </a:ext>
            </a:extLst>
          </p:cNvPr>
          <p:cNvSpPr/>
          <p:nvPr/>
        </p:nvSpPr>
        <p:spPr>
          <a:xfrm>
            <a:off x="101995" y="5808661"/>
            <a:ext cx="1363476" cy="36512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489A4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400" dirty="0">
                <a:solidFill>
                  <a:srgbClr val="10428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Grafana</a:t>
            </a:r>
            <a:endParaRPr lang="ru-RU" sz="1400" dirty="0">
              <a:solidFill>
                <a:srgbClr val="104282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41" name="Прямоугольник: скругленные углы 140">
            <a:extLst>
              <a:ext uri="{FF2B5EF4-FFF2-40B4-BE49-F238E27FC236}">
                <a16:creationId xmlns:a16="http://schemas.microsoft.com/office/drawing/2014/main" id="{24FF74B5-C7B7-BA20-9C97-350D8E146A15}"/>
              </a:ext>
            </a:extLst>
          </p:cNvPr>
          <p:cNvSpPr/>
          <p:nvPr/>
        </p:nvSpPr>
        <p:spPr>
          <a:xfrm>
            <a:off x="83573" y="3956962"/>
            <a:ext cx="1983441" cy="562451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Система мониторинга пользовательских задач</a:t>
            </a:r>
          </a:p>
        </p:txBody>
      </p:sp>
      <p:sp>
        <p:nvSpPr>
          <p:cNvPr id="142" name="Прямоугольник: скругленные углы 141">
            <a:extLst>
              <a:ext uri="{FF2B5EF4-FFF2-40B4-BE49-F238E27FC236}">
                <a16:creationId xmlns:a16="http://schemas.microsoft.com/office/drawing/2014/main" id="{B199D712-6247-0D61-C008-7B0C2A617794}"/>
              </a:ext>
            </a:extLst>
          </p:cNvPr>
          <p:cNvSpPr/>
          <p:nvPr/>
        </p:nvSpPr>
        <p:spPr>
          <a:xfrm>
            <a:off x="441573" y="4634673"/>
            <a:ext cx="1983441" cy="562451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Система мониторинга передач данных</a:t>
            </a:r>
          </a:p>
        </p:txBody>
      </p:sp>
      <p:cxnSp>
        <p:nvCxnSpPr>
          <p:cNvPr id="143" name="Прямая со стрелкой 142">
            <a:extLst>
              <a:ext uri="{FF2B5EF4-FFF2-40B4-BE49-F238E27FC236}">
                <a16:creationId xmlns:a16="http://schemas.microsoft.com/office/drawing/2014/main" id="{F214E694-554D-4635-E7D9-22C8D77AD32B}"/>
              </a:ext>
            </a:extLst>
          </p:cNvPr>
          <p:cNvCxnSpPr>
            <a:cxnSpLocks/>
          </p:cNvCxnSpPr>
          <p:nvPr/>
        </p:nvCxnSpPr>
        <p:spPr>
          <a:xfrm>
            <a:off x="2241751" y="3549542"/>
            <a:ext cx="0" cy="1044366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6" name="Прямая со стрелкой 145">
            <a:extLst>
              <a:ext uri="{FF2B5EF4-FFF2-40B4-BE49-F238E27FC236}">
                <a16:creationId xmlns:a16="http://schemas.microsoft.com/office/drawing/2014/main" id="{AD8C69FF-3492-2A4D-5289-D784916F4673}"/>
              </a:ext>
            </a:extLst>
          </p:cNvPr>
          <p:cNvCxnSpPr>
            <a:cxnSpLocks/>
          </p:cNvCxnSpPr>
          <p:nvPr/>
        </p:nvCxnSpPr>
        <p:spPr>
          <a:xfrm flipH="1">
            <a:off x="1749994" y="3549542"/>
            <a:ext cx="344329" cy="373487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9" name="Прямая со стрелкой 148">
            <a:extLst>
              <a:ext uri="{FF2B5EF4-FFF2-40B4-BE49-F238E27FC236}">
                <a16:creationId xmlns:a16="http://schemas.microsoft.com/office/drawing/2014/main" id="{39C4A3EB-8FEC-E8C2-F993-A95B2AD93FC2}"/>
              </a:ext>
            </a:extLst>
          </p:cNvPr>
          <p:cNvCxnSpPr>
            <a:cxnSpLocks/>
          </p:cNvCxnSpPr>
          <p:nvPr/>
        </p:nvCxnSpPr>
        <p:spPr>
          <a:xfrm>
            <a:off x="620507" y="5197124"/>
            <a:ext cx="0" cy="611537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1" name="Прямая со стрелкой 150">
            <a:extLst>
              <a:ext uri="{FF2B5EF4-FFF2-40B4-BE49-F238E27FC236}">
                <a16:creationId xmlns:a16="http://schemas.microsoft.com/office/drawing/2014/main" id="{01D49EB4-B88B-8A3B-425E-13F6A20CDFD9}"/>
              </a:ext>
            </a:extLst>
          </p:cNvPr>
          <p:cNvCxnSpPr>
            <a:cxnSpLocks/>
          </p:cNvCxnSpPr>
          <p:nvPr/>
        </p:nvCxnSpPr>
        <p:spPr>
          <a:xfrm>
            <a:off x="276732" y="4505802"/>
            <a:ext cx="9741" cy="1302859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4" name="Прямоугольник: скругленные углы 153">
            <a:extLst>
              <a:ext uri="{FF2B5EF4-FFF2-40B4-BE49-F238E27FC236}">
                <a16:creationId xmlns:a16="http://schemas.microsoft.com/office/drawing/2014/main" id="{30A7E9FF-D799-69B7-A603-FCB31EB7FFDD}"/>
              </a:ext>
            </a:extLst>
          </p:cNvPr>
          <p:cNvSpPr/>
          <p:nvPr/>
        </p:nvSpPr>
        <p:spPr>
          <a:xfrm>
            <a:off x="7023810" y="4385434"/>
            <a:ext cx="1983441" cy="562451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Инструмент запуска больших пакетов задач</a:t>
            </a:r>
          </a:p>
        </p:txBody>
      </p:sp>
      <p:sp>
        <p:nvSpPr>
          <p:cNvPr id="155" name="Прямоугольник: скругленные углы 154">
            <a:extLst>
              <a:ext uri="{FF2B5EF4-FFF2-40B4-BE49-F238E27FC236}">
                <a16:creationId xmlns:a16="http://schemas.microsoft.com/office/drawing/2014/main" id="{4ABFB0C3-FEFD-BA4E-C8E5-893D4A7032F5}"/>
              </a:ext>
            </a:extLst>
          </p:cNvPr>
          <p:cNvSpPr/>
          <p:nvPr/>
        </p:nvSpPr>
        <p:spPr>
          <a:xfrm>
            <a:off x="7023810" y="5026562"/>
            <a:ext cx="1983441" cy="562451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Инструмент массовой передачи данных</a:t>
            </a:r>
          </a:p>
        </p:txBody>
      </p:sp>
      <p:sp>
        <p:nvSpPr>
          <p:cNvPr id="162" name="Прямоугольник: скругленные углы 161">
            <a:extLst>
              <a:ext uri="{FF2B5EF4-FFF2-40B4-BE49-F238E27FC236}">
                <a16:creationId xmlns:a16="http://schemas.microsoft.com/office/drawing/2014/main" id="{233A163E-4C16-81FA-6B68-D177CBF22A87}"/>
              </a:ext>
            </a:extLst>
          </p:cNvPr>
          <p:cNvSpPr/>
          <p:nvPr/>
        </p:nvSpPr>
        <p:spPr>
          <a:xfrm>
            <a:off x="2681779" y="4314500"/>
            <a:ext cx="1983441" cy="562451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Система анализа больших пакетов задач</a:t>
            </a:r>
          </a:p>
        </p:txBody>
      </p:sp>
      <p:cxnSp>
        <p:nvCxnSpPr>
          <p:cNvPr id="163" name="Прямая со стрелкой 162">
            <a:extLst>
              <a:ext uri="{FF2B5EF4-FFF2-40B4-BE49-F238E27FC236}">
                <a16:creationId xmlns:a16="http://schemas.microsoft.com/office/drawing/2014/main" id="{5AC07173-F1C6-C947-CF55-36B228495233}"/>
              </a:ext>
            </a:extLst>
          </p:cNvPr>
          <p:cNvCxnSpPr>
            <a:cxnSpLocks/>
          </p:cNvCxnSpPr>
          <p:nvPr/>
        </p:nvCxnSpPr>
        <p:spPr>
          <a:xfrm>
            <a:off x="3673500" y="3965003"/>
            <a:ext cx="0" cy="354513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8" name="Рисунок 167">
            <a:extLst>
              <a:ext uri="{FF2B5EF4-FFF2-40B4-BE49-F238E27FC236}">
                <a16:creationId xmlns:a16="http://schemas.microsoft.com/office/drawing/2014/main" id="{8E20C910-9F3E-EED4-DD93-1AE0F672E0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3796" y="5185238"/>
            <a:ext cx="1171112" cy="1171112"/>
          </a:xfrm>
          <a:prstGeom prst="rect">
            <a:avLst/>
          </a:prstGeom>
        </p:spPr>
      </p:pic>
      <p:cxnSp>
        <p:nvCxnSpPr>
          <p:cNvPr id="169" name="Прямая со стрелкой 168">
            <a:extLst>
              <a:ext uri="{FF2B5EF4-FFF2-40B4-BE49-F238E27FC236}">
                <a16:creationId xmlns:a16="http://schemas.microsoft.com/office/drawing/2014/main" id="{7DD6DBC4-EADE-547D-50CC-4AF590321AF4}"/>
              </a:ext>
            </a:extLst>
          </p:cNvPr>
          <p:cNvCxnSpPr>
            <a:cxnSpLocks/>
          </p:cNvCxnSpPr>
          <p:nvPr/>
        </p:nvCxnSpPr>
        <p:spPr>
          <a:xfrm>
            <a:off x="5338694" y="3965365"/>
            <a:ext cx="0" cy="1061197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1" name="Прямая со стрелкой 170">
            <a:extLst>
              <a:ext uri="{FF2B5EF4-FFF2-40B4-BE49-F238E27FC236}">
                <a16:creationId xmlns:a16="http://schemas.microsoft.com/office/drawing/2014/main" id="{CBDB075B-CD77-D304-3D08-245F1A8AA704}"/>
              </a:ext>
            </a:extLst>
          </p:cNvPr>
          <p:cNvCxnSpPr>
            <a:cxnSpLocks/>
            <a:stCxn id="154" idx="1"/>
          </p:cNvCxnSpPr>
          <p:nvPr/>
        </p:nvCxnSpPr>
        <p:spPr>
          <a:xfrm flipH="1">
            <a:off x="5909982" y="4666660"/>
            <a:ext cx="1113828" cy="554339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3" name="Прямая со стрелкой 172">
            <a:extLst>
              <a:ext uri="{FF2B5EF4-FFF2-40B4-BE49-F238E27FC236}">
                <a16:creationId xmlns:a16="http://schemas.microsoft.com/office/drawing/2014/main" id="{BA089104-2F6D-A771-EAD5-A49F2AC162C5}"/>
              </a:ext>
            </a:extLst>
          </p:cNvPr>
          <p:cNvCxnSpPr>
            <a:cxnSpLocks/>
            <a:stCxn id="155" idx="1"/>
            <a:endCxn id="168" idx="3"/>
          </p:cNvCxnSpPr>
          <p:nvPr/>
        </p:nvCxnSpPr>
        <p:spPr>
          <a:xfrm flipH="1">
            <a:off x="5934908" y="5307788"/>
            <a:ext cx="1088902" cy="463006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8" name="Прямая со стрелкой 177">
            <a:extLst>
              <a:ext uri="{FF2B5EF4-FFF2-40B4-BE49-F238E27FC236}">
                <a16:creationId xmlns:a16="http://schemas.microsoft.com/office/drawing/2014/main" id="{CBB637CB-179F-A102-C91B-089DCF6560EC}"/>
              </a:ext>
            </a:extLst>
          </p:cNvPr>
          <p:cNvCxnSpPr>
            <a:cxnSpLocks/>
            <a:stCxn id="162" idx="2"/>
          </p:cNvCxnSpPr>
          <p:nvPr/>
        </p:nvCxnSpPr>
        <p:spPr>
          <a:xfrm>
            <a:off x="3673500" y="4876951"/>
            <a:ext cx="1056277" cy="344048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1" name="Прямая со стрелкой 180">
            <a:extLst>
              <a:ext uri="{FF2B5EF4-FFF2-40B4-BE49-F238E27FC236}">
                <a16:creationId xmlns:a16="http://schemas.microsoft.com/office/drawing/2014/main" id="{9DF68F1F-D7BE-7DD5-4F1E-54FE38A2BE92}"/>
              </a:ext>
            </a:extLst>
          </p:cNvPr>
          <p:cNvCxnSpPr>
            <a:cxnSpLocks/>
            <a:stCxn id="140" idx="3"/>
          </p:cNvCxnSpPr>
          <p:nvPr/>
        </p:nvCxnSpPr>
        <p:spPr>
          <a:xfrm>
            <a:off x="1465471" y="5991224"/>
            <a:ext cx="3072468" cy="0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5" name="TextBox 184">
            <a:extLst>
              <a:ext uri="{FF2B5EF4-FFF2-40B4-BE49-F238E27FC236}">
                <a16:creationId xmlns:a16="http://schemas.microsoft.com/office/drawing/2014/main" id="{B605E17F-C8B9-F723-9438-BFEB99A98658}"/>
              </a:ext>
            </a:extLst>
          </p:cNvPr>
          <p:cNvSpPr txBox="1"/>
          <p:nvPr/>
        </p:nvSpPr>
        <p:spPr>
          <a:xfrm>
            <a:off x="4638693" y="6372128"/>
            <a:ext cx="14213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latin typeface="Segoe UI" panose="020B0502040204020203" pitchFamily="34" charset="0"/>
                <a:cs typeface="Segoe UI" panose="020B0502040204020203" pitchFamily="34" charset="0"/>
              </a:rPr>
              <a:t>Пользователь</a:t>
            </a:r>
          </a:p>
        </p:txBody>
      </p:sp>
    </p:spTree>
    <p:extLst>
      <p:ext uri="{BB962C8B-B14F-4D97-AF65-F5344CB8AC3E}">
        <p14:creationId xmlns:p14="http://schemas.microsoft.com/office/powerpoint/2010/main" val="368733864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7D8E81-7896-BAFF-5321-7F4701BFB2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5A7067E-7B4F-BDB7-F98D-9C9A1086F9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38</a:t>
            </a:fld>
            <a:endParaRPr lang="en-US" dirty="0"/>
          </a:p>
        </p:txBody>
      </p:sp>
      <p:sp>
        <p:nvSpPr>
          <p:cNvPr id="153" name="Title 3">
            <a:extLst>
              <a:ext uri="{FF2B5EF4-FFF2-40B4-BE49-F238E27FC236}">
                <a16:creationId xmlns:a16="http://schemas.microsoft.com/office/drawing/2014/main" id="{0076B259-6D82-B41B-356C-0E7EE64B52B6}"/>
              </a:ext>
            </a:extLst>
          </p:cNvPr>
          <p:cNvSpPr txBox="1">
            <a:spLocks/>
          </p:cNvSpPr>
          <p:nvPr/>
        </p:nvSpPr>
        <p:spPr>
          <a:xfrm>
            <a:off x="2058" y="-16744"/>
            <a:ext cx="9141942" cy="1004598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dirty="0">
                <a:latin typeface="Segoe UI Light" panose="020B0502040204020203" pitchFamily="34" charset="0"/>
                <a:cs typeface="Segoe UI Light" panose="020B0502040204020203" pitchFamily="34" charset="0"/>
              </a:rPr>
              <a:t>Защищаемые положения</a:t>
            </a:r>
            <a:endParaRPr lang="en-US" sz="40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900E36EE-E25A-8E26-800D-EBE70BEF1977}"/>
              </a:ext>
            </a:extLst>
          </p:cNvPr>
          <p:cNvSpPr txBox="1">
            <a:spLocks/>
          </p:cNvSpPr>
          <p:nvPr/>
        </p:nvSpPr>
        <p:spPr>
          <a:xfrm>
            <a:off x="476864" y="1344504"/>
            <a:ext cx="8272281" cy="5090932"/>
          </a:xfrm>
          <a:prstGeom prst="rect">
            <a:avLst/>
          </a:prstGeom>
        </p:spPr>
        <p:txBody>
          <a:bodyPr vert="horz" lIns="45720" rIns="45720" anchor="t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spcBef>
                <a:spcPts val="600"/>
              </a:spcBef>
              <a:buAutoNum type="arabicPeriod"/>
            </a:pPr>
            <a:r>
              <a:rPr lang="ru-RU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Разработана методика и реализован программный инструментарий, расширивший возможности платформы </a:t>
            </a:r>
            <a:r>
              <a:rPr lang="en-US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DIRAC </a:t>
            </a:r>
            <a:r>
              <a:rPr lang="ru-RU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и позволивший напрямую интегрировать  облачные ресурсы построенные на базе </a:t>
            </a:r>
            <a:r>
              <a:rPr lang="en-US" sz="16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OpenNebula</a:t>
            </a:r>
            <a:r>
              <a:rPr lang="ru-RU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для запуска пользовательских задач.</a:t>
            </a:r>
          </a:p>
          <a:p>
            <a:pPr marL="342900" indent="-342900">
              <a:spcBef>
                <a:spcPts val="600"/>
              </a:spcBef>
              <a:buAutoNum type="arabicPeriod"/>
            </a:pPr>
            <a:r>
              <a:rPr lang="ru-RU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Предложены и реализованы методы мониторинга пользовательских задач и передач данных, а также метод анализа выполнения больших пакетов задач, использование которых позволяет оценивать требования пользовательских задач к вычислительным ресурсам, выявлять задачи и ресурсы работающие неэффективно, планировать выполнение больших пакетов задач.</a:t>
            </a:r>
          </a:p>
          <a:p>
            <a:pPr marL="342900" indent="-342900">
              <a:spcBef>
                <a:spcPts val="600"/>
              </a:spcBef>
              <a:buAutoNum type="arabicPeriod"/>
            </a:pPr>
            <a:r>
              <a:rPr lang="ru-RU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Предложены и реализованы методы запуска больших пакетов задач и массовой передачи данных, которые упрощают для пользователя запуск задач обработки данных и выполнение операций с файлами. </a:t>
            </a:r>
          </a:p>
          <a:p>
            <a:pPr marL="342900" indent="-342900">
              <a:spcBef>
                <a:spcPts val="600"/>
              </a:spcBef>
              <a:buAutoNum type="arabicPeriod"/>
            </a:pPr>
            <a:r>
              <a:rPr lang="ru-RU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Произведена интеграция вычислительных ресурсов (</a:t>
            </a:r>
            <a:r>
              <a:rPr lang="ru-RU" sz="16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грид</a:t>
            </a:r>
            <a:r>
              <a:rPr lang="ru-RU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ресурсы, кластеры, облака и суперкомпьютер Говорун) и систем хранения</a:t>
            </a:r>
            <a:r>
              <a:rPr lang="en-US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(</a:t>
            </a:r>
            <a:r>
              <a:rPr lang="ru-RU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дисковые и ленточные</a:t>
            </a:r>
            <a:r>
              <a:rPr lang="en-US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)</a:t>
            </a:r>
            <a:r>
              <a:rPr lang="ru-RU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в организованную распределённую гетерогенную вычислительную среду, построенную на базе платформы </a:t>
            </a:r>
            <a:r>
              <a:rPr lang="en-US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DIRAC</a:t>
            </a:r>
            <a:r>
              <a:rPr lang="ru-RU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которая позволила решать задачи обработки данных экспериментов </a:t>
            </a:r>
            <a:r>
              <a:rPr lang="en-US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BMN, MPD, SPD, Baikal-GVD.</a:t>
            </a:r>
          </a:p>
          <a:p>
            <a:pPr>
              <a:spcBef>
                <a:spcPts val="600"/>
              </a:spcBef>
            </a:pPr>
            <a:endParaRPr lang="ru-RU" sz="16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528532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D4319B-71C5-5061-42B0-EEBE1BF8BC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1620EEE-E5C2-AE6C-C1E0-D0EDBC91FC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39</a:t>
            </a:fld>
            <a:endParaRPr lang="en-US" dirty="0"/>
          </a:p>
        </p:txBody>
      </p:sp>
      <p:sp>
        <p:nvSpPr>
          <p:cNvPr id="153" name="Title 3">
            <a:extLst>
              <a:ext uri="{FF2B5EF4-FFF2-40B4-BE49-F238E27FC236}">
                <a16:creationId xmlns:a16="http://schemas.microsoft.com/office/drawing/2014/main" id="{85CA1DAD-259B-8265-94E6-69B7BFE89A28}"/>
              </a:ext>
            </a:extLst>
          </p:cNvPr>
          <p:cNvSpPr txBox="1">
            <a:spLocks/>
          </p:cNvSpPr>
          <p:nvPr/>
        </p:nvSpPr>
        <p:spPr>
          <a:xfrm>
            <a:off x="2058" y="-16744"/>
            <a:ext cx="9141942" cy="1004598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dirty="0">
                <a:latin typeface="Segoe UI Light" panose="020B0502040204020203" pitchFamily="34" charset="0"/>
                <a:cs typeface="Segoe UI Light" panose="020B0502040204020203" pitchFamily="34" charset="0"/>
              </a:rPr>
              <a:t>Научная новизна</a:t>
            </a:r>
            <a:endParaRPr lang="en-US" sz="40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64CF0605-843B-C686-440E-08E50F956DEC}"/>
              </a:ext>
            </a:extLst>
          </p:cNvPr>
          <p:cNvSpPr txBox="1">
            <a:spLocks/>
          </p:cNvSpPr>
          <p:nvPr/>
        </p:nvSpPr>
        <p:spPr>
          <a:xfrm>
            <a:off x="707912" y="1111910"/>
            <a:ext cx="7902078" cy="5177204"/>
          </a:xfrm>
          <a:prstGeom prst="rect">
            <a:avLst/>
          </a:prstGeom>
        </p:spPr>
        <p:txBody>
          <a:bodyPr vert="horz" lIns="45720" rIns="45720" anchor="t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600"/>
              </a:spcBef>
            </a:pPr>
            <a:r>
              <a:rPr lang="ru-RU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1. Разработан новый программный инструментарий, который позволяет интегрировать в инфраструктуры построенные на базе</a:t>
            </a:r>
            <a:r>
              <a:rPr lang="en-US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платформы </a:t>
            </a:r>
            <a:r>
              <a:rPr lang="en-US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DIRAC</a:t>
            </a:r>
            <a:r>
              <a:rPr lang="ru-RU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облачные ресурсы, работающие на базе ПО </a:t>
            </a:r>
            <a:r>
              <a:rPr lang="ru-RU" sz="16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OpenNebula</a:t>
            </a:r>
            <a:r>
              <a:rPr lang="ru-RU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</a:t>
            </a:r>
          </a:p>
          <a:p>
            <a:pPr>
              <a:spcBef>
                <a:spcPts val="600"/>
              </a:spcBef>
            </a:pPr>
            <a:endParaRPr lang="ru-RU" sz="16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just">
              <a:spcBef>
                <a:spcPts val="600"/>
              </a:spcBef>
            </a:pPr>
            <a:r>
              <a:rPr lang="ru-RU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2. Предложены и реализованы новые методы мониторинга пользовательских задач, мониторинга передач данных, запуска больших пакетов задач и массовой передачи данных для инфраструктур работающих на базе платформы </a:t>
            </a:r>
            <a:r>
              <a:rPr lang="en-US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DIRAC</a:t>
            </a:r>
            <a:r>
              <a:rPr lang="ru-RU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</a:t>
            </a:r>
          </a:p>
          <a:p>
            <a:pPr algn="just">
              <a:spcBef>
                <a:spcPts val="600"/>
              </a:spcBef>
            </a:pPr>
            <a:endParaRPr lang="ru-RU" sz="16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just">
              <a:spcBef>
                <a:spcPts val="600"/>
              </a:spcBef>
            </a:pPr>
            <a:r>
              <a:rPr lang="ru-RU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3. Предложен и реализован оригинальный метод анализа выполнения больших пакетов задач в рамках распределённых гетерогенных вычислительных сред. </a:t>
            </a:r>
          </a:p>
          <a:p>
            <a:pPr algn="just">
              <a:spcBef>
                <a:spcPts val="600"/>
              </a:spcBef>
            </a:pPr>
            <a:endParaRPr lang="ru-RU" sz="1600" dirty="0">
              <a:solidFill>
                <a:schemeClr val="accent4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ts val="600"/>
              </a:spcBef>
            </a:pPr>
            <a:endParaRPr lang="ru-RU" sz="16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56437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05CE82-6E26-A15D-A910-4FE7801EF1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FA73AF3-BD0E-6D39-06FA-043934B92B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13" name="Title 3">
            <a:extLst>
              <a:ext uri="{FF2B5EF4-FFF2-40B4-BE49-F238E27FC236}">
                <a16:creationId xmlns:a16="http://schemas.microsoft.com/office/drawing/2014/main" id="{940F08C0-7E72-75C0-8F30-D05006F37027}"/>
              </a:ext>
            </a:extLst>
          </p:cNvPr>
          <p:cNvSpPr txBox="1">
            <a:spLocks/>
          </p:cNvSpPr>
          <p:nvPr/>
        </p:nvSpPr>
        <p:spPr>
          <a:xfrm>
            <a:off x="2058" y="-90792"/>
            <a:ext cx="9141942" cy="1004598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dirty="0">
                <a:latin typeface="Segoe UI Light" panose="020B0502040204020203" pitchFamily="34" charset="0"/>
                <a:cs typeface="Segoe UI Light" panose="020B0502040204020203" pitchFamily="34" charset="0"/>
              </a:rPr>
              <a:t>Цели и задачи исследования</a:t>
            </a:r>
            <a:endParaRPr lang="en-US" sz="40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2D6638B-0B60-82AD-819F-EDF44B4B63BF}"/>
              </a:ext>
            </a:extLst>
          </p:cNvPr>
          <p:cNvSpPr txBox="1">
            <a:spLocks/>
          </p:cNvSpPr>
          <p:nvPr/>
        </p:nvSpPr>
        <p:spPr>
          <a:xfrm>
            <a:off x="668991" y="778503"/>
            <a:ext cx="7806018" cy="107719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just">
              <a:spcBef>
                <a:spcPts val="0"/>
              </a:spcBef>
            </a:pPr>
            <a:r>
              <a:rPr lang="ru-RU" sz="1600" b="1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Целью диссертации является:</a:t>
            </a:r>
          </a:p>
          <a:p>
            <a:pPr algn="just">
              <a:spcBef>
                <a:spcPts val="0"/>
              </a:spcBef>
            </a:pPr>
            <a:r>
              <a:rPr lang="ru-RU" sz="16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развитие методов, технологий и программных средств для распределённых гетерогенных вычислительных сред обработки данных на базе платформы </a:t>
            </a:r>
            <a:r>
              <a:rPr lang="en-US" sz="16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DIRAC. </a:t>
            </a:r>
            <a:endParaRPr lang="ru-RU" sz="1600" cap="none" dirty="0">
              <a:solidFill>
                <a:srgbClr val="0055A0"/>
              </a:solidFill>
              <a:latin typeface="Segoe UI" panose="020B0502040204020203" pitchFamily="34" charset="0"/>
              <a:ea typeface="Roboto Slab" pitchFamily="2" charset="0"/>
              <a:cs typeface="Segoe UI" panose="020B0502040204020203" pitchFamily="34" charset="0"/>
            </a:endParaRPr>
          </a:p>
        </p:txBody>
      </p:sp>
      <p:sp>
        <p:nvSpPr>
          <p:cNvPr id="4" name="Подзаголовок 2">
            <a:extLst>
              <a:ext uri="{FF2B5EF4-FFF2-40B4-BE49-F238E27FC236}">
                <a16:creationId xmlns:a16="http://schemas.microsoft.com/office/drawing/2014/main" id="{9610F5B5-8A96-6342-0373-78150E3DFA1B}"/>
              </a:ext>
            </a:extLst>
          </p:cNvPr>
          <p:cNvSpPr txBox="1">
            <a:spLocks/>
          </p:cNvSpPr>
          <p:nvPr/>
        </p:nvSpPr>
        <p:spPr>
          <a:xfrm>
            <a:off x="668991" y="2148226"/>
            <a:ext cx="7806018" cy="398854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just">
              <a:spcBef>
                <a:spcPts val="0"/>
              </a:spcBef>
            </a:pPr>
            <a:r>
              <a:rPr lang="ru-RU" sz="1600" b="1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Задачи:</a:t>
            </a:r>
          </a:p>
          <a:p>
            <a:pPr marL="342900" indent="-342900" algn="just">
              <a:spcBef>
                <a:spcPts val="600"/>
              </a:spcBef>
              <a:buClr>
                <a:schemeClr val="tx1"/>
              </a:buClr>
              <a:buSzPct val="100000"/>
              <a:buAutoNum type="arabicPeriod"/>
            </a:pPr>
            <a:r>
              <a:rPr lang="ru-RU" sz="16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Провести анализ существующих методов и технологий организации распределённых гетерогенных вычислительных сред.</a:t>
            </a:r>
          </a:p>
          <a:p>
            <a:pPr marL="342900" indent="-342900" algn="just">
              <a:spcBef>
                <a:spcPts val="600"/>
              </a:spcBef>
              <a:buClr>
                <a:schemeClr val="tx1"/>
              </a:buClr>
              <a:buSzPct val="100000"/>
              <a:buFont typeface="Wingdings 3" charset="2"/>
              <a:buAutoNum type="arabicPeriod"/>
            </a:pPr>
            <a:r>
              <a:rPr lang="ru-RU" sz="16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Создать программный инструментарий для интеграции облачных инфраструктур </a:t>
            </a:r>
            <a:r>
              <a:rPr lang="en-US" sz="1600" cap="none" dirty="0" err="1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OpenNebula</a:t>
            </a:r>
            <a:r>
              <a:rPr lang="ru-RU" sz="16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 в рамках платформы </a:t>
            </a:r>
            <a:r>
              <a:rPr lang="en-US" sz="16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DIRAC</a:t>
            </a:r>
            <a:r>
              <a:rPr lang="ru-RU" sz="16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.</a:t>
            </a:r>
          </a:p>
          <a:p>
            <a:pPr marL="342900" indent="-342900" algn="just">
              <a:spcBef>
                <a:spcPts val="600"/>
              </a:spcBef>
              <a:buClr>
                <a:schemeClr val="tx1"/>
              </a:buClr>
              <a:buSzPct val="100000"/>
              <a:buAutoNum type="arabicPeriod"/>
            </a:pPr>
            <a:r>
              <a:rPr lang="ru-RU" sz="16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Организовать распределённую гетерогенную  вычислительную среду для решения задач обработки данных.</a:t>
            </a:r>
          </a:p>
          <a:p>
            <a:pPr marL="342900" indent="-342900" algn="just">
              <a:spcBef>
                <a:spcPts val="600"/>
              </a:spcBef>
              <a:buClr>
                <a:schemeClr val="tx1"/>
              </a:buClr>
              <a:buSzPct val="100000"/>
              <a:buAutoNum type="arabicPeriod"/>
            </a:pPr>
            <a:r>
              <a:rPr lang="ru-RU" sz="16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Разработать систему мониторинга пользовательских задач и передач данных.</a:t>
            </a:r>
          </a:p>
          <a:p>
            <a:pPr marL="342900" indent="-342900" algn="just">
              <a:spcBef>
                <a:spcPts val="600"/>
              </a:spcBef>
              <a:buClr>
                <a:schemeClr val="tx1"/>
              </a:buClr>
              <a:buSzPct val="100000"/>
              <a:buAutoNum type="arabicPeriod"/>
            </a:pPr>
            <a:r>
              <a:rPr lang="ru-RU" sz="16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Разработать программный инструментарий для запуска больших пакетов задач и массовой передачи данных. </a:t>
            </a:r>
          </a:p>
          <a:p>
            <a:pPr marL="342900" indent="-342900" algn="just">
              <a:spcBef>
                <a:spcPts val="600"/>
              </a:spcBef>
              <a:buClr>
                <a:schemeClr val="tx1"/>
              </a:buClr>
              <a:buSzPct val="100000"/>
              <a:buAutoNum type="arabicPeriod"/>
            </a:pPr>
            <a:r>
              <a:rPr lang="ru-RU" sz="16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Применить разработанные инструменты для решения практических задач обработки данных.</a:t>
            </a:r>
          </a:p>
        </p:txBody>
      </p:sp>
    </p:spTree>
    <p:extLst>
      <p:ext uri="{BB962C8B-B14F-4D97-AF65-F5344CB8AC3E}">
        <p14:creationId xmlns:p14="http://schemas.microsoft.com/office/powerpoint/2010/main" val="14179585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9193B7-10F7-2576-A548-888DB26D8F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08B936B-4375-9CC7-8BF4-E3A38733AD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40</a:t>
            </a:fld>
            <a:endParaRPr lang="en-US" dirty="0"/>
          </a:p>
        </p:txBody>
      </p:sp>
      <p:sp>
        <p:nvSpPr>
          <p:cNvPr id="153" name="Title 3">
            <a:extLst>
              <a:ext uri="{FF2B5EF4-FFF2-40B4-BE49-F238E27FC236}">
                <a16:creationId xmlns:a16="http://schemas.microsoft.com/office/drawing/2014/main" id="{4C3FD8FC-BA18-3194-53E9-EE2BF064ED39}"/>
              </a:ext>
            </a:extLst>
          </p:cNvPr>
          <p:cNvSpPr txBox="1">
            <a:spLocks/>
          </p:cNvSpPr>
          <p:nvPr/>
        </p:nvSpPr>
        <p:spPr>
          <a:xfrm>
            <a:off x="2058" y="-16744"/>
            <a:ext cx="9141942" cy="1004598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dirty="0">
                <a:latin typeface="Segoe UI Light" panose="020B0502040204020203" pitchFamily="34" charset="0"/>
                <a:cs typeface="Segoe UI Light" panose="020B0502040204020203" pitchFamily="34" charset="0"/>
              </a:rPr>
              <a:t>Научно-практическая значимость</a:t>
            </a:r>
            <a:endParaRPr lang="en-US" sz="40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556010B8-46DE-D7D9-F545-64F87EA2E64E}"/>
              </a:ext>
            </a:extLst>
          </p:cNvPr>
          <p:cNvSpPr txBox="1">
            <a:spLocks/>
          </p:cNvSpPr>
          <p:nvPr/>
        </p:nvSpPr>
        <p:spPr>
          <a:xfrm>
            <a:off x="519653" y="805302"/>
            <a:ext cx="8324236" cy="5596793"/>
          </a:xfrm>
          <a:prstGeom prst="rect">
            <a:avLst/>
          </a:prstGeom>
        </p:spPr>
        <p:txBody>
          <a:bodyPr vert="horz" lIns="45720" rIns="45720" anchor="t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just">
              <a:spcBef>
                <a:spcPts val="600"/>
              </a:spcBef>
              <a:buAutoNum type="arabicPeriod"/>
            </a:pPr>
            <a:r>
              <a:rPr lang="ru-RU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Организованная распределённая гетерогенная вычислительная среда с 2019 года используется для реализации программы сеансов массового моделирования данных эксперимента </a:t>
            </a:r>
            <a:r>
              <a:rPr lang="ru-RU" sz="16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MPD</a:t>
            </a:r>
            <a:r>
              <a:rPr lang="ru-RU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  Эксперимент </a:t>
            </a:r>
            <a:r>
              <a:rPr lang="en-US" sz="16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BM@N </a:t>
            </a:r>
            <a:r>
              <a:rPr lang="ru-RU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использует её в том числе и для обработки экспериментальных данных начиная с 8-го сеанса. Также созданная среда и использовалась для решения задач экспериментов </a:t>
            </a:r>
            <a:r>
              <a:rPr lang="en-US" sz="16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SPD</a:t>
            </a:r>
            <a:r>
              <a:rPr lang="en-US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и </a:t>
            </a:r>
            <a:r>
              <a:rPr lang="en-US" sz="16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Baikal-GVD</a:t>
            </a:r>
            <a:r>
              <a:rPr lang="en-US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</a:t>
            </a:r>
            <a:endParaRPr lang="ru-RU" sz="16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 algn="just">
              <a:spcBef>
                <a:spcPts val="600"/>
              </a:spcBef>
              <a:buAutoNum type="arabicPeriod"/>
            </a:pPr>
            <a:endParaRPr lang="ru-RU" sz="16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 algn="just">
              <a:spcBef>
                <a:spcPts val="600"/>
              </a:spcBef>
              <a:buAutoNum type="arabicPeriod"/>
            </a:pPr>
            <a:r>
              <a:rPr lang="ru-RU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С использованием разработанного программного инструментария для интеграции облачных ресурсов, работающих на базе ПО </a:t>
            </a:r>
            <a:r>
              <a:rPr lang="ru-RU" sz="16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OpenNebula</a:t>
            </a:r>
            <a:r>
              <a:rPr lang="ru-RU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произведено объединение облачных ресурсов ОИЯИ и стран-участниц для проведения вычислений. Объединенная инфраструктура облаков ОИЯИ и стран-участниц была использована для участия в проекте </a:t>
            </a:r>
            <a:r>
              <a:rPr lang="ru-RU" sz="1600" b="1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Folding@Home</a:t>
            </a:r>
            <a:r>
              <a:rPr lang="ru-RU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для изучения вируса SARS-CoV-2, а также для выполнения задач моделирования эксперимента </a:t>
            </a:r>
            <a:r>
              <a:rPr lang="ru-RU" sz="1600" b="1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Baikal</a:t>
            </a:r>
            <a:r>
              <a:rPr lang="ru-RU" sz="16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-GVD</a:t>
            </a:r>
            <a:r>
              <a:rPr lang="ru-RU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</a:t>
            </a:r>
          </a:p>
          <a:p>
            <a:pPr marL="342900" indent="-342900" algn="just">
              <a:spcBef>
                <a:spcPts val="600"/>
              </a:spcBef>
              <a:buAutoNum type="arabicPeriod"/>
            </a:pPr>
            <a:endParaRPr lang="en-US" sz="16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 algn="just">
              <a:spcBef>
                <a:spcPts val="600"/>
              </a:spcBef>
              <a:buAutoNum type="arabicPeriod"/>
            </a:pPr>
            <a:r>
              <a:rPr lang="ru-RU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Методы и средства анализа выполнения больших пакетов задач на распределённых гетерогенных вычислительных ресурсах позволили обнаружить ошибку в оценках </a:t>
            </a:r>
            <a:r>
              <a:rPr lang="en-US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DB12 </a:t>
            </a:r>
            <a:r>
              <a:rPr lang="ru-RU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для процессоров </a:t>
            </a:r>
            <a:r>
              <a:rPr lang="en-US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AMD</a:t>
            </a:r>
            <a:r>
              <a:rPr lang="ru-RU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и оценить производительность процессоров на разных вычислительных ресурсах. Эти методы и средства были адаптированы и использованы в рамках распределённой вычислительной инфраструктуры Института физики высоких энергий Китайской академии наук в Пекине. </a:t>
            </a:r>
          </a:p>
        </p:txBody>
      </p:sp>
    </p:spTree>
    <p:extLst>
      <p:ext uri="{BB962C8B-B14F-4D97-AF65-F5344CB8AC3E}">
        <p14:creationId xmlns:p14="http://schemas.microsoft.com/office/powerpoint/2010/main" val="290536366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B4632F-2DFE-9143-A41C-C096E34377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74CF390-E785-6E73-0648-93ACFA20E2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058" y="6492875"/>
            <a:ext cx="501424" cy="365125"/>
          </a:xfrm>
        </p:spPr>
        <p:txBody>
          <a:bodyPr/>
          <a:lstStyle/>
          <a:p>
            <a:fld id="{17918391-D411-FE40-AAD7-861AE5233E0E}" type="slidenum">
              <a:rPr lang="en-US" smtClean="0"/>
              <a:pPr/>
              <a:t>41</a:t>
            </a:fld>
            <a:endParaRPr lang="en-US" dirty="0"/>
          </a:p>
        </p:txBody>
      </p:sp>
      <p:sp>
        <p:nvSpPr>
          <p:cNvPr id="153" name="Title 3">
            <a:extLst>
              <a:ext uri="{FF2B5EF4-FFF2-40B4-BE49-F238E27FC236}">
                <a16:creationId xmlns:a16="http://schemas.microsoft.com/office/drawing/2014/main" id="{2CCF44C7-320C-AE02-64F1-A6C23EBD3068}"/>
              </a:ext>
            </a:extLst>
          </p:cNvPr>
          <p:cNvSpPr txBox="1">
            <a:spLocks/>
          </p:cNvSpPr>
          <p:nvPr/>
        </p:nvSpPr>
        <p:spPr>
          <a:xfrm>
            <a:off x="2058" y="-16744"/>
            <a:ext cx="9141942" cy="778744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dirty="0">
                <a:latin typeface="Segoe UI Light" panose="020B0502040204020203" pitchFamily="34" charset="0"/>
                <a:cs typeface="Segoe UI Light" panose="020B0502040204020203" pitchFamily="34" charset="0"/>
              </a:rPr>
              <a:t>Апробация</a:t>
            </a:r>
            <a:endParaRPr lang="en-US" sz="40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F23924B-A091-4D25-E458-3CDBAA97636E}"/>
              </a:ext>
            </a:extLst>
          </p:cNvPr>
          <p:cNvSpPr txBox="1">
            <a:spLocks/>
          </p:cNvSpPr>
          <p:nvPr/>
        </p:nvSpPr>
        <p:spPr>
          <a:xfrm>
            <a:off x="476864" y="979378"/>
            <a:ext cx="8324236" cy="5376971"/>
          </a:xfrm>
          <a:prstGeom prst="rect">
            <a:avLst/>
          </a:prstGeom>
        </p:spPr>
        <p:txBody>
          <a:bodyPr vert="horz" lIns="45720" rIns="45720" anchor="t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600"/>
              </a:spcBef>
            </a:pPr>
            <a:r>
              <a:rPr lang="ru-RU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– Международная конференция «</a:t>
            </a:r>
            <a:r>
              <a:rPr lang="en-US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Distributed computing and Grid technologies in science and education» 2018, 2021</a:t>
            </a:r>
            <a:r>
              <a:rPr lang="ru-RU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2023</a:t>
            </a:r>
            <a:r>
              <a:rPr lang="en-US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(Dubna, Russia);</a:t>
            </a:r>
          </a:p>
          <a:p>
            <a:pPr>
              <a:spcBef>
                <a:spcPts val="600"/>
              </a:spcBef>
            </a:pPr>
            <a:r>
              <a:rPr lang="en-US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– Nuclear Electronics and Computing 2019;</a:t>
            </a:r>
          </a:p>
          <a:p>
            <a:pPr>
              <a:spcBef>
                <a:spcPts val="600"/>
              </a:spcBef>
            </a:pPr>
            <a:r>
              <a:rPr lang="en-US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– International DIRAC Users workshop 2018, 2019, 2020, 2021, 2022</a:t>
            </a:r>
            <a:r>
              <a:rPr lang="ru-RU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2023</a:t>
            </a:r>
            <a:r>
              <a:rPr lang="en-US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;</a:t>
            </a:r>
          </a:p>
          <a:p>
            <a:pPr>
              <a:spcBef>
                <a:spcPts val="600"/>
              </a:spcBef>
            </a:pPr>
            <a:r>
              <a:rPr lang="en-US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– </a:t>
            </a:r>
            <a:r>
              <a:rPr lang="ru-RU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Параллельные вычислительные технологии 2022 (</a:t>
            </a:r>
            <a:r>
              <a:rPr lang="ru-RU" sz="14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ПаВТ</a:t>
            </a:r>
            <a:r>
              <a:rPr lang="ru-RU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);</a:t>
            </a:r>
          </a:p>
          <a:p>
            <a:pPr>
              <a:spcBef>
                <a:spcPts val="600"/>
              </a:spcBef>
            </a:pPr>
            <a:r>
              <a:rPr lang="ru-RU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– Международная конференция </a:t>
            </a:r>
            <a:r>
              <a:rPr lang="en-US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DAMDID/RCDL «</a:t>
            </a:r>
            <a:r>
              <a:rPr lang="ru-RU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Аналитика и управление данными в областях с интенсивным использованием данных», 2019,2020;</a:t>
            </a:r>
          </a:p>
          <a:p>
            <a:pPr>
              <a:spcBef>
                <a:spcPts val="600"/>
              </a:spcBef>
            </a:pPr>
            <a:r>
              <a:rPr lang="ru-RU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– </a:t>
            </a:r>
            <a:r>
              <a:rPr lang="en-US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NICA Conference 2020;</a:t>
            </a:r>
          </a:p>
          <a:p>
            <a:pPr>
              <a:spcBef>
                <a:spcPts val="600"/>
              </a:spcBef>
            </a:pPr>
            <a:r>
              <a:rPr lang="en-US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– </a:t>
            </a:r>
            <a:r>
              <a:rPr lang="ru-RU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Суперкомпьютерные дни в России 2021;</a:t>
            </a:r>
          </a:p>
          <a:p>
            <a:pPr>
              <a:spcBef>
                <a:spcPts val="600"/>
              </a:spcBef>
            </a:pPr>
            <a:r>
              <a:rPr lang="ru-RU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– </a:t>
            </a:r>
            <a:r>
              <a:rPr lang="en-US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International Scientific Conference of Young Scientists and Specialists</a:t>
            </a:r>
            <a:r>
              <a:rPr lang="ru-RU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(AYSS) 2020, 2021, 2022, 2023;</a:t>
            </a:r>
          </a:p>
          <a:p>
            <a:pPr>
              <a:spcBef>
                <a:spcPts val="600"/>
              </a:spcBef>
            </a:pPr>
            <a:r>
              <a:rPr lang="en-US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– Information and Telecommunication Technologies and Mathematical Modeling of High-Tech Systems (ITTMM) 2021;</a:t>
            </a:r>
          </a:p>
          <a:p>
            <a:pPr>
              <a:spcBef>
                <a:spcPts val="600"/>
              </a:spcBef>
            </a:pPr>
            <a:r>
              <a:rPr lang="en-US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– X </a:t>
            </a:r>
            <a:r>
              <a:rPr lang="ru-RU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Международная научно-практическая конференция «</a:t>
            </a:r>
            <a:r>
              <a:rPr lang="ru-RU" sz="14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Абалкинские</a:t>
            </a:r>
            <a:r>
              <a:rPr lang="ru-RU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чтения»;</a:t>
            </a:r>
          </a:p>
          <a:p>
            <a:pPr>
              <a:spcBef>
                <a:spcPts val="600"/>
              </a:spcBef>
            </a:pPr>
            <a:r>
              <a:rPr lang="ru-RU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– </a:t>
            </a:r>
            <a:r>
              <a:rPr lang="en-US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VI, VII, VIII MPD Collaboration Meeting;</a:t>
            </a:r>
          </a:p>
          <a:p>
            <a:pPr>
              <a:spcBef>
                <a:spcPts val="600"/>
              </a:spcBef>
            </a:pPr>
            <a:r>
              <a:rPr lang="en-US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– 6</a:t>
            </a:r>
            <a:r>
              <a:rPr lang="en-US" sz="1400" baseline="300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th</a:t>
            </a:r>
            <a:r>
              <a:rPr lang="en-US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-14</a:t>
            </a:r>
            <a:r>
              <a:rPr lang="en-US" sz="1400" baseline="300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th</a:t>
            </a:r>
            <a:r>
              <a:rPr lang="en-US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BM@N Collaboration Meeting;</a:t>
            </a:r>
          </a:p>
          <a:p>
            <a:pPr>
              <a:spcBef>
                <a:spcPts val="600"/>
              </a:spcBef>
            </a:pPr>
            <a:r>
              <a:rPr lang="en-US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– III SPD Collaboration Meeting;</a:t>
            </a:r>
          </a:p>
          <a:p>
            <a:pPr>
              <a:spcBef>
                <a:spcPts val="600"/>
              </a:spcBef>
            </a:pPr>
            <a:r>
              <a:rPr lang="en-US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– </a:t>
            </a:r>
            <a:r>
              <a:rPr lang="ru-RU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Семинары ЛИТ 2019, 2020, 2024;</a:t>
            </a:r>
          </a:p>
          <a:p>
            <a:pPr>
              <a:spcBef>
                <a:spcPts val="600"/>
              </a:spcBef>
            </a:pPr>
            <a:r>
              <a:rPr lang="ru-RU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– 57</a:t>
            </a:r>
            <a:r>
              <a:rPr lang="en-US" sz="14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th</a:t>
            </a:r>
            <a:r>
              <a:rPr lang="en-US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meeting of the PAC for Particle Physics, JINR, 2023 (Russia, Dubna,</a:t>
            </a:r>
            <a:r>
              <a:rPr lang="ru-RU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poster session);</a:t>
            </a:r>
          </a:p>
          <a:p>
            <a:pPr>
              <a:spcBef>
                <a:spcPts val="600"/>
              </a:spcBef>
            </a:pPr>
            <a:r>
              <a:rPr lang="en-US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– 59th meeting of the PAC for Particle Physics, JINR, 202</a:t>
            </a:r>
            <a:r>
              <a:rPr lang="ru-RU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4</a:t>
            </a:r>
            <a:r>
              <a:rPr lang="en-US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(Russia, Dubna,</a:t>
            </a:r>
            <a:r>
              <a:rPr lang="ru-RU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poster session).</a:t>
            </a:r>
            <a:endParaRPr lang="en-US" sz="1400" dirty="0">
              <a:solidFill>
                <a:srgbClr val="080808"/>
              </a:solidFill>
              <a:latin typeface="Consolas" panose="020B0609020204030204" pitchFamily="49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45334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A912FE-879E-3BED-9E8A-AF20397B3B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EABFB16-C83A-E80A-FC43-415F7BAD4F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058" y="6492875"/>
            <a:ext cx="501424" cy="365125"/>
          </a:xfrm>
        </p:spPr>
        <p:txBody>
          <a:bodyPr/>
          <a:lstStyle/>
          <a:p>
            <a:fld id="{17918391-D411-FE40-AAD7-861AE5233E0E}" type="slidenum">
              <a:rPr lang="en-US" smtClean="0"/>
              <a:pPr/>
              <a:t>42</a:t>
            </a:fld>
            <a:endParaRPr lang="en-US" dirty="0"/>
          </a:p>
        </p:txBody>
      </p:sp>
      <p:sp>
        <p:nvSpPr>
          <p:cNvPr id="153" name="Title 3">
            <a:extLst>
              <a:ext uri="{FF2B5EF4-FFF2-40B4-BE49-F238E27FC236}">
                <a16:creationId xmlns:a16="http://schemas.microsoft.com/office/drawing/2014/main" id="{3E5BD5E9-F9F5-69A3-2405-3C3CCD138C62}"/>
              </a:ext>
            </a:extLst>
          </p:cNvPr>
          <p:cNvSpPr txBox="1">
            <a:spLocks/>
          </p:cNvSpPr>
          <p:nvPr/>
        </p:nvSpPr>
        <p:spPr>
          <a:xfrm>
            <a:off x="2058" y="-16744"/>
            <a:ext cx="9141942" cy="778744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dirty="0">
                <a:latin typeface="Segoe UI Light" panose="020B0502040204020203" pitchFamily="34" charset="0"/>
                <a:cs typeface="Segoe UI Light" panose="020B0502040204020203" pitchFamily="34" charset="0"/>
              </a:rPr>
              <a:t>Соответствие паспорту специальности</a:t>
            </a:r>
            <a:endParaRPr lang="en-US" sz="40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7550B8D-3BFF-BBDB-F5FB-BD30A4F1EE3D}"/>
              </a:ext>
            </a:extLst>
          </p:cNvPr>
          <p:cNvSpPr txBox="1">
            <a:spLocks/>
          </p:cNvSpPr>
          <p:nvPr/>
        </p:nvSpPr>
        <p:spPr>
          <a:xfrm>
            <a:off x="476864" y="979378"/>
            <a:ext cx="8324236" cy="5376971"/>
          </a:xfrm>
          <a:prstGeom prst="rect">
            <a:avLst/>
          </a:prstGeom>
        </p:spPr>
        <p:txBody>
          <a:bodyPr vert="horz" lIns="45720" rIns="45720" anchor="t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600"/>
              </a:spcBef>
            </a:pPr>
            <a:r>
              <a:rPr lang="ru-RU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Содержание диссертационной работы соответствует формуле специальности 2.3.5, поскольку содержит </a:t>
            </a:r>
            <a:r>
              <a:rPr lang="ru-RU" sz="1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разработку набора программного инструментария для создания и эффективного использования распределённой гетерогенной вычислительной среды</a:t>
            </a:r>
            <a:r>
              <a:rPr lang="ru-RU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</a:t>
            </a:r>
          </a:p>
          <a:p>
            <a:pPr>
              <a:spcBef>
                <a:spcPts val="600"/>
              </a:spcBef>
            </a:pPr>
            <a:r>
              <a:rPr lang="ru-RU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Проблематика диссертации соответствует следующим пунктам шифра специальности 2.3.5:</a:t>
            </a:r>
          </a:p>
          <a:p>
            <a:pPr>
              <a:spcBef>
                <a:spcPts val="600"/>
              </a:spcBef>
            </a:pPr>
            <a:r>
              <a:rPr lang="ru-RU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– пункт 3 – модели, методы, алгоритмы, языки и программные инструменты для организации взаимодействия программ и программных систем;</a:t>
            </a:r>
          </a:p>
          <a:p>
            <a:pPr>
              <a:spcBef>
                <a:spcPts val="600"/>
              </a:spcBef>
            </a:pPr>
            <a:r>
              <a:rPr lang="ru-RU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– пункт 8 – модели и методы создания программ и программных систем для параллельной и распределенной обработки данных, языки и инструментальные средства параллельного программирования;</a:t>
            </a:r>
          </a:p>
          <a:p>
            <a:pPr>
              <a:spcBef>
                <a:spcPts val="600"/>
              </a:spcBef>
            </a:pPr>
            <a:r>
              <a:rPr lang="ru-RU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– пункт 9 – модели, методы, алгоритмы и программная инфраструктура для организации глобально распределенной обработки данных.</a:t>
            </a:r>
            <a:endParaRPr lang="en-US" sz="1400" dirty="0">
              <a:solidFill>
                <a:srgbClr val="080808"/>
              </a:solidFill>
              <a:latin typeface="Consolas" panose="020B0609020204030204" pitchFamily="49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DE94222-426C-74FE-81AC-BA1766343559}"/>
              </a:ext>
            </a:extLst>
          </p:cNvPr>
          <p:cNvSpPr txBox="1">
            <a:spLocks/>
          </p:cNvSpPr>
          <p:nvPr/>
        </p:nvSpPr>
        <p:spPr>
          <a:xfrm>
            <a:off x="1029" y="3954191"/>
            <a:ext cx="9141942" cy="778744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dirty="0">
                <a:latin typeface="Segoe UI Light" panose="020B0502040204020203" pitchFamily="34" charset="0"/>
                <a:cs typeface="Segoe UI Light" panose="020B0502040204020203" pitchFamily="34" charset="0"/>
              </a:rPr>
              <a:t>Личный вклад</a:t>
            </a:r>
            <a:endParaRPr lang="en-US" sz="40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25DDE5A1-246D-EFE0-939D-3664D1E767BD}"/>
              </a:ext>
            </a:extLst>
          </p:cNvPr>
          <p:cNvSpPr txBox="1">
            <a:spLocks/>
          </p:cNvSpPr>
          <p:nvPr/>
        </p:nvSpPr>
        <p:spPr>
          <a:xfrm>
            <a:off x="409882" y="4981651"/>
            <a:ext cx="8324236" cy="577901"/>
          </a:xfrm>
          <a:prstGeom prst="rect">
            <a:avLst/>
          </a:prstGeom>
        </p:spPr>
        <p:txBody>
          <a:bodyPr vert="horz" lIns="45720" rIns="45720" anchor="t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600"/>
              </a:spcBef>
            </a:pPr>
            <a:r>
              <a:rPr lang="ru-RU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Содержание диссертации, а также основные результаты</a:t>
            </a:r>
            <a:r>
              <a:rPr lang="en-US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и положения, выносимые на защиту, отражают персональный вклад автора.</a:t>
            </a:r>
            <a:endParaRPr lang="en-US" sz="1400" dirty="0">
              <a:solidFill>
                <a:srgbClr val="080808"/>
              </a:solidFill>
              <a:latin typeface="Consolas" panose="020B0609020204030204" pitchFamily="49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301435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6CE06A-7818-5B11-ADC7-AC9A296A50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8A88273-0476-31B5-15FE-AA5CF5FA75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43</a:t>
            </a:fld>
            <a:endParaRPr lang="en-US" dirty="0"/>
          </a:p>
        </p:txBody>
      </p:sp>
      <p:sp>
        <p:nvSpPr>
          <p:cNvPr id="153" name="Title 3">
            <a:extLst>
              <a:ext uri="{FF2B5EF4-FFF2-40B4-BE49-F238E27FC236}">
                <a16:creationId xmlns:a16="http://schemas.microsoft.com/office/drawing/2014/main" id="{1DF5C8E7-B3C4-960E-A227-B875C8BF23BA}"/>
              </a:ext>
            </a:extLst>
          </p:cNvPr>
          <p:cNvSpPr txBox="1">
            <a:spLocks/>
          </p:cNvSpPr>
          <p:nvPr/>
        </p:nvSpPr>
        <p:spPr>
          <a:xfrm>
            <a:off x="2058" y="-16744"/>
            <a:ext cx="9141942" cy="1004598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dirty="0">
                <a:latin typeface="Segoe UI Light" panose="020B0502040204020203" pitchFamily="34" charset="0"/>
                <a:cs typeface="Segoe UI Light" panose="020B0502040204020203" pitchFamily="34" charset="0"/>
              </a:rPr>
              <a:t>Список публикаций</a:t>
            </a:r>
            <a:endParaRPr lang="en-US" sz="40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DE17F126-AE3A-00AC-293F-A09FAED887DF}"/>
              </a:ext>
            </a:extLst>
          </p:cNvPr>
          <p:cNvSpPr txBox="1">
            <a:spLocks/>
          </p:cNvSpPr>
          <p:nvPr/>
        </p:nvSpPr>
        <p:spPr>
          <a:xfrm>
            <a:off x="476864" y="979378"/>
            <a:ext cx="8324236" cy="5376971"/>
          </a:xfrm>
          <a:prstGeom prst="rect">
            <a:avLst/>
          </a:prstGeom>
        </p:spPr>
        <p:txBody>
          <a:bodyPr vert="horz" lIns="45720" rIns="45720" anchor="t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600"/>
              </a:spcBef>
            </a:pPr>
            <a:r>
              <a:rPr lang="ru-RU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1. </a:t>
            </a:r>
            <a:r>
              <a:rPr lang="en-US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Gertsenberger, K.V., </a:t>
            </a:r>
            <a:r>
              <a:rPr lang="en-US" sz="14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Pelevanyuk</a:t>
            </a:r>
            <a:r>
              <a:rPr lang="en-US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I.S. </a:t>
            </a:r>
            <a:r>
              <a:rPr lang="en-US" sz="1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BM@N Run 8 Data Processing on a Distributed Infrastructure with DIRAC</a:t>
            </a:r>
            <a:r>
              <a:rPr lang="en-US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 Phys. Part. Nuclei Lett. 21, 778–781 (2024). </a:t>
            </a:r>
            <a:r>
              <a:rPr lang="en-US" sz="1400" dirty="0">
                <a:solidFill>
                  <a:srgbClr val="080808"/>
                </a:solidFill>
                <a:latin typeface="Consolas" panose="020B0609020204030204" pitchFamily="49" charset="0"/>
                <a:ea typeface="Segoe UI" panose="020B0502040204020203" pitchFamily="34" charset="0"/>
                <a:cs typeface="Segoe UI" panose="020B0502040204020203" pitchFamily="34" charset="0"/>
              </a:rPr>
              <a:t>https://doi.org/10.1134/S1547477124701334 </a:t>
            </a:r>
          </a:p>
          <a:p>
            <a:pPr>
              <a:spcBef>
                <a:spcPts val="600"/>
              </a:spcBef>
            </a:pPr>
            <a:r>
              <a:rPr lang="ru-RU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2. </a:t>
            </a:r>
            <a:r>
              <a:rPr lang="en-US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Gertsenberger, K., </a:t>
            </a:r>
            <a:r>
              <a:rPr lang="en-US" sz="14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Pelevanyuk</a:t>
            </a:r>
            <a:r>
              <a:rPr lang="en-US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I., </a:t>
            </a:r>
            <a:r>
              <a:rPr lang="en-US" sz="14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Klimai</a:t>
            </a:r>
            <a:r>
              <a:rPr lang="en-US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P. et al. </a:t>
            </a:r>
            <a:r>
              <a:rPr lang="en-US" sz="1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Computing Software Architecture for the BM@N Experiment</a:t>
            </a:r>
            <a:r>
              <a:rPr lang="en-US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 Phys. Part. Nuclei 55, 338–342 (2024). </a:t>
            </a:r>
            <a:r>
              <a:rPr lang="en-US" sz="1400" dirty="0">
                <a:solidFill>
                  <a:srgbClr val="080808"/>
                </a:solidFill>
                <a:latin typeface="Consolas" panose="020B0609020204030204" pitchFamily="49" charset="0"/>
                <a:ea typeface="Segoe UI" panose="020B0502040204020203" pitchFamily="34" charset="0"/>
                <a:cs typeface="Segoe UI" panose="020B0502040204020203" pitchFamily="34" charset="0"/>
              </a:rPr>
              <a:t>https://doi.org/10.1134/S1063779624030407 </a:t>
            </a:r>
          </a:p>
          <a:p>
            <a:pPr>
              <a:spcBef>
                <a:spcPts val="600"/>
              </a:spcBef>
            </a:pPr>
            <a:r>
              <a:rPr lang="ru-RU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3. </a:t>
            </a:r>
            <a:r>
              <a:rPr lang="en-US" sz="14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Campis</a:t>
            </a:r>
            <a:r>
              <a:rPr lang="en-US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D., </a:t>
            </a:r>
            <a:r>
              <a:rPr lang="en-US" sz="14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Ilina</a:t>
            </a:r>
            <a:r>
              <a:rPr lang="en-US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A. &amp; </a:t>
            </a:r>
            <a:r>
              <a:rPr lang="en-US" sz="14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Pelevanyuk</a:t>
            </a:r>
            <a:r>
              <a:rPr lang="en-US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I. </a:t>
            </a:r>
            <a:r>
              <a:rPr lang="en-US" sz="1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System for Analysis of the Performance of Scientific Jobs in Distributed Systems</a:t>
            </a:r>
            <a:r>
              <a:rPr lang="en-US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 Phys. Part. Nuclei 55, 401–403 (2024). </a:t>
            </a:r>
            <a:r>
              <a:rPr lang="en-US" sz="1400" dirty="0">
                <a:solidFill>
                  <a:srgbClr val="080808"/>
                </a:solidFill>
                <a:latin typeface="Consolas" panose="020B0609020204030204" pitchFamily="49" charset="0"/>
                <a:ea typeface="Segoe UI" panose="020B0502040204020203" pitchFamily="34" charset="0"/>
                <a:cs typeface="Segoe UI" panose="020B0502040204020203" pitchFamily="34" charset="0"/>
              </a:rPr>
              <a:t>https://doi.org/10.1134/S1063779624030262 </a:t>
            </a:r>
          </a:p>
          <a:p>
            <a:pPr>
              <a:spcBef>
                <a:spcPts val="600"/>
              </a:spcBef>
            </a:pPr>
            <a:r>
              <a:rPr lang="ru-RU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4. </a:t>
            </a:r>
            <a:r>
              <a:rPr lang="en-US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V. </a:t>
            </a:r>
            <a:r>
              <a:rPr lang="en-US" sz="14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Korenkov</a:t>
            </a:r>
            <a:r>
              <a:rPr lang="en-US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I. </a:t>
            </a:r>
            <a:r>
              <a:rPr lang="en-US" sz="14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Pelevanyuk</a:t>
            </a:r>
            <a:r>
              <a:rPr lang="en-US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A. </a:t>
            </a:r>
            <a:r>
              <a:rPr lang="en-US" sz="14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Tsaregorodtsev</a:t>
            </a:r>
            <a:r>
              <a:rPr lang="en-US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- </a:t>
            </a:r>
            <a:r>
              <a:rPr lang="en-US" sz="1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DIRAC at JINR as a general-purpose system for massive computations</a:t>
            </a:r>
            <a:r>
              <a:rPr lang="en-US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J. Phys.: Conf. Ser. 2438, 012-029 (2023). </a:t>
            </a:r>
            <a:r>
              <a:rPr lang="en-US" sz="1400" dirty="0">
                <a:solidFill>
                  <a:srgbClr val="080808"/>
                </a:solidFill>
                <a:latin typeface="Consolas" panose="020B0609020204030204" pitchFamily="49" charset="0"/>
                <a:ea typeface="Segoe UI" panose="020B0502040204020203" pitchFamily="34" charset="0"/>
                <a:cs typeface="Segoe UI" panose="020B0502040204020203" pitchFamily="34" charset="0"/>
              </a:rPr>
              <a:t>https://doi.org/10.1088/1742-6596/2438/1/012029</a:t>
            </a:r>
          </a:p>
          <a:p>
            <a:pPr>
              <a:spcBef>
                <a:spcPts val="600"/>
              </a:spcBef>
            </a:pPr>
            <a:r>
              <a:rPr lang="ru-RU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5. </a:t>
            </a:r>
            <a:r>
              <a:rPr lang="en-US" sz="14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Pelevanyuk</a:t>
            </a:r>
            <a:r>
              <a:rPr lang="en-US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I.S., </a:t>
            </a:r>
            <a:r>
              <a:rPr lang="en-US" sz="14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Campis</a:t>
            </a:r>
            <a:r>
              <a:rPr lang="en-US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D. </a:t>
            </a:r>
            <a:r>
              <a:rPr lang="en-US" sz="1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Simulation of Job Execution in Distributed Heterogeneous Computing Infrastructures</a:t>
            </a:r>
            <a:r>
              <a:rPr lang="en-US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 Phys. Part. Nuclei Lett. 20, 1276–1278 (2023). </a:t>
            </a:r>
            <a:r>
              <a:rPr lang="en-US" sz="1400" dirty="0">
                <a:solidFill>
                  <a:srgbClr val="080808"/>
                </a:solidFill>
                <a:latin typeface="Consolas" panose="020B0609020204030204" pitchFamily="49" charset="0"/>
                <a:ea typeface="Segoe UI" panose="020B0502040204020203" pitchFamily="34" charset="0"/>
                <a:cs typeface="Segoe UI" panose="020B0502040204020203" pitchFamily="34" charset="0"/>
              </a:rPr>
              <a:t>https://doi.org/10.1134/S1547477123050618 </a:t>
            </a:r>
          </a:p>
          <a:p>
            <a:pPr>
              <a:spcBef>
                <a:spcPts val="600"/>
              </a:spcBef>
            </a:pPr>
            <a:r>
              <a:rPr lang="ru-RU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6. </a:t>
            </a:r>
            <a:r>
              <a:rPr lang="en-US" sz="14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Pelevanyuk</a:t>
            </a:r>
            <a:r>
              <a:rPr lang="en-US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I., </a:t>
            </a:r>
            <a:r>
              <a:rPr lang="en-US" sz="14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Tsaregorodtsev</a:t>
            </a:r>
            <a:r>
              <a:rPr lang="en-US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A. </a:t>
            </a:r>
            <a:r>
              <a:rPr lang="en-US" sz="1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DIRAC </a:t>
            </a:r>
            <a:r>
              <a:rPr lang="en-US" sz="1400" b="1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Interware</a:t>
            </a:r>
            <a:r>
              <a:rPr lang="en-US" sz="1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as a Service for High-</a:t>
            </a:r>
            <a:r>
              <a:rPr lang="en-US" sz="1400" b="1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Thoughput</a:t>
            </a:r>
            <a:r>
              <a:rPr lang="en-US" sz="1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Computing in JINR</a:t>
            </a:r>
            <a:r>
              <a:rPr lang="en-US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 Phys. Part. Nuclei Lett. 19, 580–582 (2022). </a:t>
            </a:r>
            <a:r>
              <a:rPr lang="en-US" sz="1400" dirty="0">
                <a:solidFill>
                  <a:srgbClr val="080808"/>
                </a:solidFill>
                <a:latin typeface="Consolas" panose="020B0609020204030204" pitchFamily="49" charset="0"/>
                <a:ea typeface="Segoe UI" panose="020B0502040204020203" pitchFamily="34" charset="0"/>
                <a:cs typeface="Segoe UI" panose="020B0502040204020203" pitchFamily="34" charset="0"/>
              </a:rPr>
              <a:t>https://doi.org/10.1134/S1547477122050338 </a:t>
            </a:r>
          </a:p>
          <a:p>
            <a:pPr>
              <a:spcBef>
                <a:spcPts val="600"/>
              </a:spcBef>
            </a:pPr>
            <a:r>
              <a:rPr lang="ru-RU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7. </a:t>
            </a:r>
            <a:r>
              <a:rPr lang="en-US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Nikolay </a:t>
            </a:r>
            <a:r>
              <a:rPr lang="en-US" sz="14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Kutovskiy</a:t>
            </a:r>
            <a:r>
              <a:rPr lang="en-US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Valery </a:t>
            </a:r>
            <a:r>
              <a:rPr lang="en-US" sz="14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Mitsyn</a:t>
            </a:r>
            <a:r>
              <a:rPr lang="en-US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Andrey </a:t>
            </a:r>
            <a:r>
              <a:rPr lang="en-US" sz="14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Moshkin</a:t>
            </a:r>
            <a:r>
              <a:rPr lang="en-US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Igor </a:t>
            </a:r>
            <a:r>
              <a:rPr lang="en-US" sz="14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Pelevanyuk</a:t>
            </a:r>
            <a:r>
              <a:rPr lang="en-US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Dmitriy </a:t>
            </a:r>
            <a:r>
              <a:rPr lang="en-US" sz="14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Podgayny</a:t>
            </a:r>
            <a:r>
              <a:rPr lang="en-US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Oleg </a:t>
            </a:r>
            <a:r>
              <a:rPr lang="en-US" sz="14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Rogachevsky</a:t>
            </a:r>
            <a:r>
              <a:rPr lang="en-US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Boris </a:t>
            </a:r>
            <a:r>
              <a:rPr lang="en-US" sz="14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Shchinov</a:t>
            </a:r>
            <a:r>
              <a:rPr lang="en-US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Vladimir Trofimov, Andrei </a:t>
            </a:r>
            <a:r>
              <a:rPr lang="en-US" sz="14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Tsaregorodtsev</a:t>
            </a:r>
            <a:r>
              <a:rPr lang="en-US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Integration of geographically distributed heterogeneous resources for the MPD experiment with the DIRAC </a:t>
            </a:r>
            <a:r>
              <a:rPr lang="en-US" sz="1400" b="1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Interware</a:t>
            </a:r>
            <a:r>
              <a:rPr lang="en-US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Phys. Part. Nuclei 52, 835–841</a:t>
            </a:r>
            <a:r>
              <a:rPr lang="ru-RU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(2021) . </a:t>
            </a:r>
            <a:r>
              <a:rPr lang="en-US" sz="1400" dirty="0">
                <a:solidFill>
                  <a:srgbClr val="080808"/>
                </a:solidFill>
                <a:latin typeface="Consolas" panose="020B0609020204030204" pitchFamily="49" charset="0"/>
                <a:ea typeface="Segoe UI" panose="020B0502040204020203" pitchFamily="34" charset="0"/>
                <a:cs typeface="Segoe UI" panose="020B0502040204020203" pitchFamily="34" charset="0"/>
              </a:rPr>
              <a:t>https://doi.org/10.1134/S1063779621040419 </a:t>
            </a:r>
          </a:p>
          <a:p>
            <a:pPr>
              <a:spcBef>
                <a:spcPts val="600"/>
              </a:spcBef>
            </a:pPr>
            <a:r>
              <a:rPr lang="ru-RU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8. </a:t>
            </a:r>
            <a:r>
              <a:rPr lang="en-US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Igor </a:t>
            </a:r>
            <a:r>
              <a:rPr lang="en-US" sz="14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Pelevanyuk</a:t>
            </a:r>
            <a:r>
              <a:rPr lang="en-US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"</a:t>
            </a:r>
            <a:r>
              <a:rPr lang="en-US" sz="1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Performance evaluation of computing resources with DIRAC </a:t>
            </a:r>
            <a:r>
              <a:rPr lang="en-US" sz="1400" b="1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interware</a:t>
            </a:r>
            <a:r>
              <a:rPr lang="en-US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", AIP Conference Proceedings 2377, 040006 (2021) </a:t>
            </a:r>
            <a:r>
              <a:rPr lang="en-US" sz="1400" dirty="0">
                <a:solidFill>
                  <a:srgbClr val="080808"/>
                </a:solidFill>
                <a:latin typeface="Consolas" panose="020B0609020204030204" pitchFamily="49" charset="0"/>
                <a:ea typeface="Segoe UI" panose="020B0502040204020203" pitchFamily="34" charset="0"/>
                <a:cs typeface="Segoe UI" panose="020B0502040204020203" pitchFamily="34" charset="0"/>
              </a:rPr>
              <a:t>https://doi.org/10.1063/5.0064778</a:t>
            </a:r>
          </a:p>
        </p:txBody>
      </p:sp>
    </p:spTree>
    <p:extLst>
      <p:ext uri="{BB962C8B-B14F-4D97-AF65-F5344CB8AC3E}">
        <p14:creationId xmlns:p14="http://schemas.microsoft.com/office/powerpoint/2010/main" val="362908484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5E4259-E320-18B1-C833-D1DBF13A87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94DE2E3-1924-7463-EB8B-9709FD35DA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058" y="6492875"/>
            <a:ext cx="501424" cy="365125"/>
          </a:xfrm>
        </p:spPr>
        <p:txBody>
          <a:bodyPr/>
          <a:lstStyle/>
          <a:p>
            <a:fld id="{17918391-D411-FE40-AAD7-861AE5233E0E}" type="slidenum">
              <a:rPr lang="en-US" smtClean="0"/>
              <a:pPr/>
              <a:t>44</a:t>
            </a:fld>
            <a:endParaRPr lang="en-US" dirty="0"/>
          </a:p>
        </p:txBody>
      </p:sp>
      <p:sp>
        <p:nvSpPr>
          <p:cNvPr id="153" name="Title 3">
            <a:extLst>
              <a:ext uri="{FF2B5EF4-FFF2-40B4-BE49-F238E27FC236}">
                <a16:creationId xmlns:a16="http://schemas.microsoft.com/office/drawing/2014/main" id="{879FC6C7-35AB-3482-3F6B-5FC32FF2EE34}"/>
              </a:ext>
            </a:extLst>
          </p:cNvPr>
          <p:cNvSpPr txBox="1">
            <a:spLocks/>
          </p:cNvSpPr>
          <p:nvPr/>
        </p:nvSpPr>
        <p:spPr>
          <a:xfrm>
            <a:off x="2058" y="-16744"/>
            <a:ext cx="9141942" cy="778744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dirty="0">
                <a:latin typeface="Segoe UI Light" panose="020B0502040204020203" pitchFamily="34" charset="0"/>
                <a:cs typeface="Segoe UI Light" panose="020B0502040204020203" pitchFamily="34" charset="0"/>
              </a:rPr>
              <a:t>Список публикаций</a:t>
            </a:r>
            <a:endParaRPr lang="en-US" sz="40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217ABDC1-5DC1-77D4-D093-804DB1D8F1B8}"/>
              </a:ext>
            </a:extLst>
          </p:cNvPr>
          <p:cNvSpPr txBox="1">
            <a:spLocks/>
          </p:cNvSpPr>
          <p:nvPr/>
        </p:nvSpPr>
        <p:spPr>
          <a:xfrm>
            <a:off x="476864" y="665367"/>
            <a:ext cx="8324236" cy="6024617"/>
          </a:xfrm>
          <a:prstGeom prst="rect">
            <a:avLst/>
          </a:prstGeom>
        </p:spPr>
        <p:txBody>
          <a:bodyPr vert="horz" lIns="45720" rIns="45720" anchor="t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spcBef>
                <a:spcPts val="600"/>
              </a:spcBef>
              <a:buFont typeface="+mj-lt"/>
              <a:buAutoNum type="arabicPeriod" startAt="9"/>
            </a:pPr>
            <a:r>
              <a:rPr lang="en-US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Andrey </a:t>
            </a:r>
            <a:r>
              <a:rPr lang="en-US" sz="14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Moshkin</a:t>
            </a:r>
            <a:r>
              <a:rPr lang="en-US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Igor </a:t>
            </a:r>
            <a:r>
              <a:rPr lang="en-US" sz="14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Pelevanyuk</a:t>
            </a:r>
            <a:r>
              <a:rPr lang="en-US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Oleg </a:t>
            </a:r>
            <a:r>
              <a:rPr lang="en-US" sz="14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Rogachevskiy</a:t>
            </a:r>
            <a:r>
              <a:rPr lang="en-US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- </a:t>
            </a:r>
            <a:r>
              <a:rPr lang="en-US" sz="1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Design and development of application software for MPD distributed computing infrastructure</a:t>
            </a:r>
            <a:r>
              <a:rPr lang="en-US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; CEUR Workshop Proceedings, Vol-3041, pp. 321-325 (2021) </a:t>
            </a:r>
            <a:r>
              <a:rPr lang="en-US" sz="1400" dirty="0">
                <a:solidFill>
                  <a:srgbClr val="080808"/>
                </a:solidFill>
                <a:latin typeface="Consolas" panose="020B0609020204030204" pitchFamily="49" charset="0"/>
                <a:ea typeface="Segoe UI" panose="020B0502040204020203" pitchFamily="34" charset="0"/>
                <a:cs typeface="Segoe UI" panose="020B0502040204020203" pitchFamily="34" charset="0"/>
              </a:rPr>
              <a:t>http://doi.org/10.54546/MLIT.2021.76.62.001 </a:t>
            </a:r>
          </a:p>
          <a:p>
            <a:pPr marL="342900" indent="-342900">
              <a:spcBef>
                <a:spcPts val="600"/>
              </a:spcBef>
              <a:buFont typeface="+mj-lt"/>
              <a:buAutoNum type="arabicPeriod" startAt="9"/>
            </a:pPr>
            <a:r>
              <a:rPr lang="en-US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Nikolay </a:t>
            </a:r>
            <a:r>
              <a:rPr lang="en-US" sz="14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Kutovskiy</a:t>
            </a:r>
            <a:r>
              <a:rPr lang="en-US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Igor </a:t>
            </a:r>
            <a:r>
              <a:rPr lang="en-US" sz="14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Pelevanyuk</a:t>
            </a:r>
            <a:r>
              <a:rPr lang="en-US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Dmitriy </a:t>
            </a:r>
            <a:r>
              <a:rPr lang="en-US" sz="14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Zaborov</a:t>
            </a:r>
            <a:r>
              <a:rPr lang="en-US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– </a:t>
            </a:r>
            <a:r>
              <a:rPr lang="en-US" sz="1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Using distributed clouds for scientific computing</a:t>
            </a:r>
            <a:r>
              <a:rPr lang="en-US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; CEUR Workshop Proceedings, Vol-3041, pp. 196-201 (2021) </a:t>
            </a:r>
            <a:r>
              <a:rPr lang="en-US" sz="1400" dirty="0">
                <a:solidFill>
                  <a:srgbClr val="080808"/>
                </a:solidFill>
                <a:latin typeface="Consolas" panose="020B0609020204030204" pitchFamily="49" charset="0"/>
                <a:ea typeface="Segoe UI" panose="020B0502040204020203" pitchFamily="34" charset="0"/>
                <a:cs typeface="Segoe UI" panose="020B0502040204020203" pitchFamily="34" charset="0"/>
              </a:rPr>
              <a:t>http://doi.org/10.54546/MLIT.2021.78.51.001 </a:t>
            </a:r>
          </a:p>
          <a:p>
            <a:pPr marL="342900" indent="-342900">
              <a:spcBef>
                <a:spcPts val="600"/>
              </a:spcBef>
              <a:buFont typeface="+mj-lt"/>
              <a:buAutoNum type="arabicPeriod" startAt="9"/>
            </a:pPr>
            <a:r>
              <a:rPr lang="en-US" sz="14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Korenkov</a:t>
            </a:r>
            <a:r>
              <a:rPr lang="en-US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V., </a:t>
            </a:r>
            <a:r>
              <a:rPr lang="en-US" sz="14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Pelevanyuk</a:t>
            </a:r>
            <a:r>
              <a:rPr lang="en-US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I., </a:t>
            </a:r>
            <a:r>
              <a:rPr lang="en-US" sz="14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Tsaregorodtsev</a:t>
            </a:r>
            <a:r>
              <a:rPr lang="en-US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A. (2020). </a:t>
            </a:r>
            <a:r>
              <a:rPr lang="en-US" sz="1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Integration of the JINR Hybrid Computing Resources with the DIRAC </a:t>
            </a:r>
            <a:r>
              <a:rPr lang="en-US" sz="1400" b="1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Interware</a:t>
            </a:r>
            <a:r>
              <a:rPr lang="en-US" sz="1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for Data Intensive Applications</a:t>
            </a:r>
            <a:r>
              <a:rPr lang="en-US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 DAMDID/RCDL 2019. Communications in Computer and Information Science, vol 1223. Springer, Cham. </a:t>
            </a:r>
            <a:r>
              <a:rPr lang="en-US" sz="1400" dirty="0">
                <a:solidFill>
                  <a:srgbClr val="080808"/>
                </a:solidFill>
                <a:latin typeface="Consolas" panose="020B0609020204030204" pitchFamily="49" charset="0"/>
                <a:ea typeface="Segoe UI" panose="020B0502040204020203" pitchFamily="34" charset="0"/>
                <a:cs typeface="Segoe UI" panose="020B0502040204020203" pitchFamily="34" charset="0"/>
              </a:rPr>
              <a:t>https://doi.org/10.1007/978-3-030-51913-1_3 </a:t>
            </a:r>
          </a:p>
          <a:p>
            <a:pPr marL="342900" indent="-342900">
              <a:spcBef>
                <a:spcPts val="600"/>
              </a:spcBef>
              <a:buFont typeface="+mj-lt"/>
              <a:buAutoNum type="arabicPeriod" startAt="9"/>
            </a:pPr>
            <a:r>
              <a:rPr lang="en-US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J Chen, I </a:t>
            </a:r>
            <a:r>
              <a:rPr lang="en-US" sz="14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Pelevanyuk</a:t>
            </a:r>
            <a:r>
              <a:rPr lang="en-US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Y Sun, A </a:t>
            </a:r>
            <a:r>
              <a:rPr lang="en-US" sz="14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Zhemchugov</a:t>
            </a:r>
            <a:r>
              <a:rPr lang="en-US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T Yan, X H Zhao and X M Zhang </a:t>
            </a:r>
            <a:r>
              <a:rPr lang="en-US" sz="1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Resources monitoring and automatic management system for multi-VO distributed computing system</a:t>
            </a:r>
            <a:r>
              <a:rPr lang="en-US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J. Phys.: Conf. Ser. 898, 092019 (2017) </a:t>
            </a:r>
            <a:r>
              <a:rPr lang="en-US" sz="1400" dirty="0">
                <a:solidFill>
                  <a:srgbClr val="080808"/>
                </a:solidFill>
                <a:latin typeface="Consolas" panose="020B0609020204030204" pitchFamily="49" charset="0"/>
                <a:ea typeface="Segoe UI" panose="020B0502040204020203" pitchFamily="34" charset="0"/>
                <a:cs typeface="Segoe UI" panose="020B0502040204020203" pitchFamily="34" charset="0"/>
              </a:rPr>
              <a:t>https://doi.org/10.1088/1742-6596/898/9/092019 </a:t>
            </a:r>
          </a:p>
          <a:p>
            <a:pPr marL="342900" indent="-342900">
              <a:spcBef>
                <a:spcPts val="600"/>
              </a:spcBef>
              <a:buFont typeface="+mj-lt"/>
              <a:buAutoNum type="arabicPeriod" startAt="9"/>
            </a:pPr>
            <a:r>
              <a:rPr lang="en-US" sz="1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Multi-VO support in IHEP's distributed computing environment </a:t>
            </a:r>
            <a:r>
              <a:rPr lang="en-US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- T Yan, B Suo, X H Zhao, X M Zhang, Z T Ma, X F Yan, T Lin, Z Y Deng, W D Li, S Belov, I </a:t>
            </a:r>
            <a:r>
              <a:rPr lang="en-US" sz="14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Pelevanyuk</a:t>
            </a:r>
            <a:r>
              <a:rPr lang="en-US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A </a:t>
            </a:r>
            <a:r>
              <a:rPr lang="en-US" sz="14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Zhemchugov</a:t>
            </a:r>
            <a:r>
              <a:rPr lang="en-US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and H Cai, Journal of Physics: Conference Series 664 (2015) 062068, </a:t>
            </a:r>
            <a:r>
              <a:rPr lang="en-US" sz="1400" dirty="0">
                <a:solidFill>
                  <a:srgbClr val="080808"/>
                </a:solidFill>
                <a:latin typeface="Consolas" panose="020B0609020204030204" pitchFamily="49" charset="0"/>
                <a:ea typeface="Segoe UI" panose="020B0502040204020203" pitchFamily="34" charset="0"/>
                <a:cs typeface="Segoe UI" panose="020B0502040204020203" pitchFamily="34" charset="0"/>
              </a:rPr>
              <a:t>https://doi.org/10.1088/1742-6596/664/6/062068 </a:t>
            </a:r>
          </a:p>
          <a:p>
            <a:pPr marL="342900" indent="-342900">
              <a:spcBef>
                <a:spcPts val="600"/>
              </a:spcBef>
              <a:buFont typeface="+mj-lt"/>
              <a:buAutoNum type="arabicPeriod" startAt="9"/>
            </a:pPr>
            <a:r>
              <a:rPr lang="en-US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Belov, S.D., </a:t>
            </a:r>
            <a:r>
              <a:rPr lang="en-US" sz="14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Kadochnikov</a:t>
            </a:r>
            <a:r>
              <a:rPr lang="en-US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I.S., </a:t>
            </a:r>
            <a:r>
              <a:rPr lang="en-US" sz="14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Korenkov</a:t>
            </a:r>
            <a:r>
              <a:rPr lang="en-US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V.V., </a:t>
            </a:r>
            <a:r>
              <a:rPr lang="en-US" sz="14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Kutovskiy</a:t>
            </a:r>
            <a:r>
              <a:rPr lang="en-US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N.A., </a:t>
            </a:r>
            <a:r>
              <a:rPr lang="en-US" sz="14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Pelevanyuk</a:t>
            </a:r>
            <a:r>
              <a:rPr lang="en-US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I.S., Semenov, R.N. &amp; </a:t>
            </a:r>
            <a:r>
              <a:rPr lang="en-US" sz="14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Zrelov</a:t>
            </a:r>
            <a:r>
              <a:rPr lang="en-US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P.V. "</a:t>
            </a:r>
            <a:r>
              <a:rPr lang="en-US" sz="1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Integration of the parallel resources to the distributed cloud infrastructures for large scale projects</a:t>
            </a:r>
            <a:r>
              <a:rPr lang="en-US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", CEUR Workshop Proceedings, Vol-2772, pp. 58-64 (2020)</a:t>
            </a:r>
          </a:p>
          <a:p>
            <a:pPr marL="342900" indent="-342900">
              <a:spcBef>
                <a:spcPts val="600"/>
              </a:spcBef>
              <a:buFont typeface="+mj-lt"/>
              <a:buAutoNum type="arabicPeriod" startAt="9"/>
            </a:pPr>
            <a:r>
              <a:rPr lang="en-US" sz="14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Balashov</a:t>
            </a:r>
            <a:r>
              <a:rPr lang="en-US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N.A. and </a:t>
            </a:r>
            <a:r>
              <a:rPr lang="en-US" sz="14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Kuchumov</a:t>
            </a:r>
            <a:r>
              <a:rPr lang="en-US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R.I. and </a:t>
            </a:r>
            <a:r>
              <a:rPr lang="en-US" sz="14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Kutovskiy</a:t>
            </a:r>
            <a:r>
              <a:rPr lang="en-US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N.A. and </a:t>
            </a:r>
            <a:r>
              <a:rPr lang="en-US" sz="14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Pelevanyuk</a:t>
            </a:r>
            <a:r>
              <a:rPr lang="en-US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I.S. and </a:t>
            </a:r>
            <a:r>
              <a:rPr lang="en-US" sz="14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Petrunin</a:t>
            </a:r>
            <a:r>
              <a:rPr lang="en-US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V.N. and </a:t>
            </a:r>
            <a:r>
              <a:rPr lang="en-US" sz="14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Tsaregorodtsev</a:t>
            </a:r>
            <a:r>
              <a:rPr lang="en-US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en-US" sz="14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A.Yu</a:t>
            </a:r>
            <a:r>
              <a:rPr lang="en-US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 </a:t>
            </a:r>
            <a:r>
              <a:rPr lang="en-US" sz="1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Cloud integration within the DIRAC </a:t>
            </a:r>
            <a:r>
              <a:rPr lang="en-US" sz="1400" b="1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Interware</a:t>
            </a:r>
            <a:r>
              <a:rPr lang="en-US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CEUR Workshop Proceedings,  Vol-2507, pp. 256-260 (2019)</a:t>
            </a:r>
          </a:p>
          <a:p>
            <a:pPr marL="342900" indent="-342900">
              <a:spcBef>
                <a:spcPts val="600"/>
              </a:spcBef>
              <a:buFont typeface="+mj-lt"/>
              <a:buAutoNum type="arabicPeriod" startAt="9"/>
            </a:pPr>
            <a:r>
              <a:rPr lang="en-US" sz="14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Korenkov</a:t>
            </a:r>
            <a:r>
              <a:rPr lang="en-US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V., </a:t>
            </a:r>
            <a:r>
              <a:rPr lang="en-US" sz="14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Pelevanyuk</a:t>
            </a:r>
            <a:r>
              <a:rPr lang="en-US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I., Tsaregorodtsev A. </a:t>
            </a:r>
            <a:r>
              <a:rPr lang="en-US" sz="1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Dirac system as a mediator</a:t>
            </a:r>
            <a:r>
              <a:rPr lang="ru-RU" sz="1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between hybrid resources and data intensive domains</a:t>
            </a:r>
            <a:r>
              <a:rPr lang="en-US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// CEUR Workshop</a:t>
            </a:r>
            <a:r>
              <a:rPr lang="ru-RU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Proceedings. — 2019. — Vol. 2523. — P. 73—84.</a:t>
            </a:r>
          </a:p>
        </p:txBody>
      </p:sp>
    </p:spTree>
    <p:extLst>
      <p:ext uri="{BB962C8B-B14F-4D97-AF65-F5344CB8AC3E}">
        <p14:creationId xmlns:p14="http://schemas.microsoft.com/office/powerpoint/2010/main" val="308427458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A23734-77A5-D778-C86B-2347E0881C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92C1E85-7852-5044-9B78-90B7F5D6C1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4480" y="586094"/>
            <a:ext cx="7669098" cy="861420"/>
          </a:xfrm>
        </p:spPr>
        <p:txBody>
          <a:bodyPr anchor="t">
            <a:noAutofit/>
          </a:bodyPr>
          <a:lstStyle/>
          <a:p>
            <a:pPr algn="ctr">
              <a:spcBef>
                <a:spcPts val="0"/>
              </a:spcBef>
            </a:pPr>
            <a:r>
              <a:rPr lang="ru-RU" sz="4000" dirty="0">
                <a:solidFill>
                  <a:srgbClr val="0055A0"/>
                </a:solidFill>
                <a:latin typeface="Roboto Slab" pitchFamily="2" charset="0"/>
                <a:ea typeface="Roboto Slab" pitchFamily="2" charset="0"/>
                <a:cs typeface="Segoe UI" panose="020B0502040204020203" pitchFamily="34" charset="0"/>
              </a:rPr>
              <a:t>Спасибо за внимание</a:t>
            </a:r>
            <a:endParaRPr lang="en-US" sz="3200" dirty="0">
              <a:solidFill>
                <a:srgbClr val="0055A0"/>
              </a:solidFill>
              <a:latin typeface="Roboto Slab" pitchFamily="2" charset="0"/>
              <a:ea typeface="Roboto Slab" pitchFamily="2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AA6B62E-4A39-84E5-6B5A-02B3F5CC3B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45</a:t>
            </a:fld>
            <a:endParaRPr lang="en-US" dirty="0"/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042801A2-242E-30BC-A705-D941AC844A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230" y="4977105"/>
            <a:ext cx="1911981" cy="1332154"/>
          </a:xfrm>
          <a:prstGeom prst="rect">
            <a:avLst/>
          </a:prstGeom>
        </p:spPr>
      </p:pic>
      <p:sp>
        <p:nvSpPr>
          <p:cNvPr id="20" name="Подзаголовок 2">
            <a:extLst>
              <a:ext uri="{FF2B5EF4-FFF2-40B4-BE49-F238E27FC236}">
                <a16:creationId xmlns:a16="http://schemas.microsoft.com/office/drawing/2014/main" id="{F0895C25-0915-0273-C132-7F3F36F277D0}"/>
              </a:ext>
            </a:extLst>
          </p:cNvPr>
          <p:cNvSpPr txBox="1">
            <a:spLocks/>
          </p:cNvSpPr>
          <p:nvPr/>
        </p:nvSpPr>
        <p:spPr>
          <a:xfrm>
            <a:off x="2021681" y="2980773"/>
            <a:ext cx="5100638" cy="552820"/>
          </a:xfrm>
          <a:prstGeom prst="rect">
            <a:avLst/>
          </a:prstGeom>
        </p:spPr>
        <p:txBody>
          <a:bodyPr/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Arial"/>
              <a:buChar char="•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85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" indent="0" algn="ctr">
              <a:buNone/>
            </a:pPr>
            <a:r>
              <a:rPr lang="ru-RU" sz="2000" dirty="0" err="1">
                <a:solidFill>
                  <a:srgbClr val="0055A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Roboto Slab" pitchFamily="2" charset="0"/>
                <a:ea typeface="Roboto Slab" pitchFamily="2" charset="0"/>
                <a:cs typeface="Tahoma" panose="020B0604030504040204" pitchFamily="34" charset="0"/>
              </a:rPr>
              <a:t>Пелеванюк</a:t>
            </a:r>
            <a:r>
              <a:rPr lang="ru-RU" sz="2000" dirty="0">
                <a:solidFill>
                  <a:srgbClr val="0055A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Roboto Slab" pitchFamily="2" charset="0"/>
                <a:ea typeface="Roboto Slab" pitchFamily="2" charset="0"/>
                <a:cs typeface="Tahoma" panose="020B0604030504040204" pitchFamily="34" charset="0"/>
              </a:rPr>
              <a:t> Игорь Станиславович</a:t>
            </a:r>
          </a:p>
        </p:txBody>
      </p:sp>
      <p:sp>
        <p:nvSpPr>
          <p:cNvPr id="21" name="Подзаголовок 2">
            <a:extLst>
              <a:ext uri="{FF2B5EF4-FFF2-40B4-BE49-F238E27FC236}">
                <a16:creationId xmlns:a16="http://schemas.microsoft.com/office/drawing/2014/main" id="{504522D6-00D1-6A16-2A37-B54EBE83E675}"/>
              </a:ext>
            </a:extLst>
          </p:cNvPr>
          <p:cNvSpPr txBox="1">
            <a:spLocks/>
          </p:cNvSpPr>
          <p:nvPr/>
        </p:nvSpPr>
        <p:spPr>
          <a:xfrm>
            <a:off x="302146" y="3429000"/>
            <a:ext cx="8539295" cy="94129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ru-RU" sz="1600" cap="none" dirty="0">
                <a:solidFill>
                  <a:srgbClr val="0055A0"/>
                </a:solidFill>
                <a:latin typeface="Roboto Slab" pitchFamily="2" charset="0"/>
                <a:ea typeface="Roboto Slab" pitchFamily="2" charset="0"/>
              </a:rPr>
              <a:t>Научная специальность: 2.3.5 — Математическое и программное обеспечение вычислительных систем, комплексов и компьютерных сетей по техническим наукам. </a:t>
            </a: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92E29EDF-809D-373F-64F9-8EF27D1DAC30}"/>
              </a:ext>
            </a:extLst>
          </p:cNvPr>
          <p:cNvCxnSpPr>
            <a:cxnSpLocks/>
          </p:cNvCxnSpPr>
          <p:nvPr/>
        </p:nvCxnSpPr>
        <p:spPr>
          <a:xfrm>
            <a:off x="254523" y="4276165"/>
            <a:ext cx="8634953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Подзаголовок 2">
            <a:extLst>
              <a:ext uri="{FF2B5EF4-FFF2-40B4-BE49-F238E27FC236}">
                <a16:creationId xmlns:a16="http://schemas.microsoft.com/office/drawing/2014/main" id="{AF25FCB8-9997-46CC-7AC6-EBEB7065E50F}"/>
              </a:ext>
            </a:extLst>
          </p:cNvPr>
          <p:cNvSpPr txBox="1">
            <a:spLocks/>
          </p:cNvSpPr>
          <p:nvPr/>
        </p:nvSpPr>
        <p:spPr>
          <a:xfrm>
            <a:off x="302145" y="4316531"/>
            <a:ext cx="8539295" cy="40340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ru-RU" sz="1600" i="1" cap="none" dirty="0">
                <a:solidFill>
                  <a:srgbClr val="0055A0"/>
                </a:solidFill>
                <a:latin typeface="Roboto Slab" pitchFamily="2" charset="0"/>
                <a:ea typeface="Roboto Slab" pitchFamily="2" charset="0"/>
              </a:rPr>
              <a:t>соискание ученой степени кандидата технических наук</a:t>
            </a:r>
          </a:p>
        </p:txBody>
      </p:sp>
      <p:sp>
        <p:nvSpPr>
          <p:cNvPr id="10" name="Подзаголовок 2">
            <a:extLst>
              <a:ext uri="{FF2B5EF4-FFF2-40B4-BE49-F238E27FC236}">
                <a16:creationId xmlns:a16="http://schemas.microsoft.com/office/drawing/2014/main" id="{8FD2BC59-C4A9-0343-F536-ED96F368E0DE}"/>
              </a:ext>
            </a:extLst>
          </p:cNvPr>
          <p:cNvSpPr txBox="1">
            <a:spLocks/>
          </p:cNvSpPr>
          <p:nvPr/>
        </p:nvSpPr>
        <p:spPr>
          <a:xfrm>
            <a:off x="5155781" y="5014457"/>
            <a:ext cx="3733695" cy="125744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>
              <a:spcBef>
                <a:spcPts val="0"/>
              </a:spcBef>
            </a:pPr>
            <a:r>
              <a:rPr lang="ru-RU" sz="1600" cap="none" dirty="0">
                <a:solidFill>
                  <a:srgbClr val="0055A0"/>
                </a:solidFill>
                <a:latin typeface="Roboto Slab" pitchFamily="2" charset="0"/>
                <a:ea typeface="Roboto Slab" pitchFamily="2" charset="0"/>
              </a:rPr>
              <a:t>Научный руководитель:</a:t>
            </a:r>
          </a:p>
          <a:p>
            <a:pPr>
              <a:spcBef>
                <a:spcPts val="0"/>
              </a:spcBef>
            </a:pPr>
            <a:r>
              <a:rPr lang="ru-RU" sz="1600" cap="none" dirty="0">
                <a:solidFill>
                  <a:srgbClr val="0055A0"/>
                </a:solidFill>
                <a:latin typeface="Roboto Slab" pitchFamily="2" charset="0"/>
                <a:ea typeface="Roboto Slab" pitchFamily="2" charset="0"/>
              </a:rPr>
              <a:t>доктор технических наук</a:t>
            </a:r>
          </a:p>
          <a:p>
            <a:pPr>
              <a:spcBef>
                <a:spcPts val="0"/>
              </a:spcBef>
            </a:pPr>
            <a:r>
              <a:rPr lang="ru-RU" sz="1600" cap="none" dirty="0">
                <a:solidFill>
                  <a:srgbClr val="0055A0"/>
                </a:solidFill>
                <a:latin typeface="Roboto Slab" pitchFamily="2" charset="0"/>
                <a:ea typeface="Roboto Slab" pitchFamily="2" charset="0"/>
              </a:rPr>
              <a:t>Кореньков Владимир Васильевич</a:t>
            </a:r>
          </a:p>
        </p:txBody>
      </p:sp>
    </p:spTree>
    <p:extLst>
      <p:ext uri="{BB962C8B-B14F-4D97-AF65-F5344CB8AC3E}">
        <p14:creationId xmlns:p14="http://schemas.microsoft.com/office/powerpoint/2010/main" val="282174476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4FAF97-9E32-8E60-13EA-25ED4CD732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5808236-6F50-8EA1-DBF9-1E7AC20305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46</a:t>
            </a:fld>
            <a:endParaRPr lang="en-US" dirty="0"/>
          </a:p>
        </p:txBody>
      </p:sp>
      <p:sp>
        <p:nvSpPr>
          <p:cNvPr id="84" name="Title 3">
            <a:extLst>
              <a:ext uri="{FF2B5EF4-FFF2-40B4-BE49-F238E27FC236}">
                <a16:creationId xmlns:a16="http://schemas.microsoft.com/office/drawing/2014/main" id="{4499A269-6151-D95A-ACF4-700829CDAA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8" y="2661169"/>
            <a:ext cx="9141942" cy="1004598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solidFill>
                  <a:srgbClr val="FF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Резерв слайдов</a:t>
            </a:r>
            <a:endParaRPr lang="en-US" dirty="0">
              <a:solidFill>
                <a:srgbClr val="FF000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952323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C2107BF-C12A-460F-9912-EBFB9BC27E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47</a:t>
            </a:fld>
            <a:endParaRPr lang="en-US" dirty="0"/>
          </a:p>
        </p:txBody>
      </p:sp>
      <p:sp>
        <p:nvSpPr>
          <p:cNvPr id="84" name="Title 3">
            <a:extLst>
              <a:ext uri="{FF2B5EF4-FFF2-40B4-BE49-F238E27FC236}">
                <a16:creationId xmlns:a16="http://schemas.microsoft.com/office/drawing/2014/main" id="{FD09149D-C845-77C4-94D7-C64A626C9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8" y="-90792"/>
            <a:ext cx="9141942" cy="1004598"/>
          </a:xfrm>
        </p:spPr>
        <p:txBody>
          <a:bodyPr>
            <a:normAutofit/>
          </a:bodyPr>
          <a:lstStyle/>
          <a:p>
            <a:pPr algn="ctr"/>
            <a:r>
              <a:rPr lang="ru-RU" sz="4000" dirty="0">
                <a:latin typeface="Segoe UI Light" panose="020B0502040204020203" pitchFamily="34" charset="0"/>
                <a:cs typeface="Segoe UI Light" panose="020B0502040204020203" pitchFamily="34" charset="0"/>
              </a:rPr>
              <a:t>Актуальность темы исследования</a:t>
            </a:r>
            <a:endParaRPr lang="en-US" sz="40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203A792-0524-1A61-F3D6-F32F0BE1BE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788" y="860367"/>
            <a:ext cx="3693159" cy="2078539"/>
          </a:xfrm>
          <a:prstGeom prst="rect">
            <a:avLst/>
          </a:prstGeom>
        </p:spPr>
      </p:pic>
      <p:sp>
        <p:nvSpPr>
          <p:cNvPr id="13" name="Подзаголовок 2">
            <a:extLst>
              <a:ext uri="{FF2B5EF4-FFF2-40B4-BE49-F238E27FC236}">
                <a16:creationId xmlns:a16="http://schemas.microsoft.com/office/drawing/2014/main" id="{BA6F4741-FF24-1C62-0A43-424692FA160A}"/>
              </a:ext>
            </a:extLst>
          </p:cNvPr>
          <p:cNvSpPr txBox="1">
            <a:spLocks/>
          </p:cNvSpPr>
          <p:nvPr/>
        </p:nvSpPr>
        <p:spPr>
          <a:xfrm>
            <a:off x="4491318" y="840675"/>
            <a:ext cx="4498041" cy="1984020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just">
              <a:spcBef>
                <a:spcPts val="0"/>
              </a:spcBef>
            </a:pPr>
            <a:r>
              <a:rPr lang="en-US" sz="16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NICA (</a:t>
            </a:r>
            <a:r>
              <a:rPr lang="en-US" sz="1600" cap="none" dirty="0" err="1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Nuclotron</a:t>
            </a:r>
            <a:r>
              <a:rPr lang="en-US" sz="16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-based Ion Collider </a:t>
            </a:r>
            <a:r>
              <a:rPr lang="en-US" sz="1600" cap="none" dirty="0" err="1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fAcility</a:t>
            </a:r>
            <a:r>
              <a:rPr lang="en-US" sz="16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) — </a:t>
            </a:r>
            <a:r>
              <a:rPr lang="ru-RU" sz="16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сверхпроводящий</a:t>
            </a:r>
            <a:r>
              <a:rPr lang="en-US" sz="16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 </a:t>
            </a:r>
            <a:r>
              <a:rPr lang="ru-RU" sz="16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коллайдер тяжёлых ионов и</a:t>
            </a:r>
            <a:r>
              <a:rPr lang="en-US" sz="16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 </a:t>
            </a:r>
            <a:r>
              <a:rPr lang="ru-RU" sz="16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протонов, строящийся с 2013 года</a:t>
            </a:r>
            <a:r>
              <a:rPr lang="en-US" sz="16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 </a:t>
            </a:r>
            <a:r>
              <a:rPr lang="ru-RU" sz="16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на базе ОИЯИ.</a:t>
            </a:r>
            <a:r>
              <a:rPr lang="en-US" sz="16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 </a:t>
            </a:r>
            <a:r>
              <a:rPr lang="ru-RU" sz="16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В его задачи входят исследования связанные с  поиска смешанной фазы ядерной материи и исследования поляризационных эффектов в области энергий до 11 ГэВ/нуклон.</a:t>
            </a:r>
          </a:p>
        </p:txBody>
      </p:sp>
      <p:grpSp>
        <p:nvGrpSpPr>
          <p:cNvPr id="94" name="Группа 93">
            <a:extLst>
              <a:ext uri="{FF2B5EF4-FFF2-40B4-BE49-F238E27FC236}">
                <a16:creationId xmlns:a16="http://schemas.microsoft.com/office/drawing/2014/main" id="{D2F4A9D6-3BA0-8930-54BF-FAE05634866E}"/>
              </a:ext>
            </a:extLst>
          </p:cNvPr>
          <p:cNvGrpSpPr/>
          <p:nvPr/>
        </p:nvGrpSpPr>
        <p:grpSpPr>
          <a:xfrm>
            <a:off x="1612528" y="3942303"/>
            <a:ext cx="1340995" cy="1362527"/>
            <a:chOff x="3312884" y="3400614"/>
            <a:chExt cx="2250937" cy="2287079"/>
          </a:xfrm>
        </p:grpSpPr>
        <p:pic>
          <p:nvPicPr>
            <p:cNvPr id="87" name="Picture 2">
              <a:extLst>
                <a:ext uri="{FF2B5EF4-FFF2-40B4-BE49-F238E27FC236}">
                  <a16:creationId xmlns:a16="http://schemas.microsoft.com/office/drawing/2014/main" id="{E9868B80-6BF2-E4AD-E3BF-D2D7EEEE56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 l="19872" r="20669"/>
            <a:stretch/>
          </p:blipFill>
          <p:spPr>
            <a:xfrm>
              <a:off x="3510328" y="3400614"/>
              <a:ext cx="1856050" cy="1757456"/>
            </a:xfrm>
            <a:prstGeom prst="rect">
              <a:avLst/>
            </a:prstGeom>
          </p:spPr>
        </p:pic>
        <p:pic>
          <p:nvPicPr>
            <p:cNvPr id="90" name="Рисунок 89">
              <a:extLst>
                <a:ext uri="{FF2B5EF4-FFF2-40B4-BE49-F238E27FC236}">
                  <a16:creationId xmlns:a16="http://schemas.microsoft.com/office/drawing/2014/main" id="{6F49E3BA-6E49-B87B-6364-915BCA86E6F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12884" y="5228859"/>
              <a:ext cx="2250937" cy="458834"/>
            </a:xfrm>
            <a:prstGeom prst="rect">
              <a:avLst/>
            </a:prstGeom>
          </p:spPr>
        </p:pic>
      </p:grpSp>
      <p:grpSp>
        <p:nvGrpSpPr>
          <p:cNvPr id="93" name="Группа 92">
            <a:extLst>
              <a:ext uri="{FF2B5EF4-FFF2-40B4-BE49-F238E27FC236}">
                <a16:creationId xmlns:a16="http://schemas.microsoft.com/office/drawing/2014/main" id="{83BD2E94-8BF4-9D11-B74E-D14D46B34713}"/>
              </a:ext>
            </a:extLst>
          </p:cNvPr>
          <p:cNvGrpSpPr/>
          <p:nvPr/>
        </p:nvGrpSpPr>
        <p:grpSpPr>
          <a:xfrm>
            <a:off x="343993" y="3080434"/>
            <a:ext cx="1214521" cy="1453943"/>
            <a:chOff x="375679" y="3690064"/>
            <a:chExt cx="2250937" cy="2694672"/>
          </a:xfrm>
        </p:grpSpPr>
        <p:pic>
          <p:nvPicPr>
            <p:cNvPr id="88" name="Рисунок 87">
              <a:extLst>
                <a:ext uri="{FF2B5EF4-FFF2-40B4-BE49-F238E27FC236}">
                  <a16:creationId xmlns:a16="http://schemas.microsoft.com/office/drawing/2014/main" id="{D09C2682-0502-E895-3A5A-628A83280D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26618"/>
            <a:stretch/>
          </p:blipFill>
          <p:spPr>
            <a:xfrm>
              <a:off x="375679" y="3690064"/>
              <a:ext cx="2250937" cy="1446952"/>
            </a:xfrm>
            <a:prstGeom prst="rect">
              <a:avLst/>
            </a:prstGeom>
          </p:spPr>
        </p:pic>
        <p:pic>
          <p:nvPicPr>
            <p:cNvPr id="91" name="Рисунок 90">
              <a:extLst>
                <a:ext uri="{FF2B5EF4-FFF2-40B4-BE49-F238E27FC236}">
                  <a16:creationId xmlns:a16="http://schemas.microsoft.com/office/drawing/2014/main" id="{493645FA-FB27-979E-2D5C-4B8FE98C599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77577" y="5047495"/>
              <a:ext cx="1971675" cy="1337241"/>
            </a:xfrm>
            <a:prstGeom prst="rect">
              <a:avLst/>
            </a:prstGeom>
          </p:spPr>
        </p:pic>
      </p:grpSp>
      <p:sp>
        <p:nvSpPr>
          <p:cNvPr id="96" name="Подзаголовок 2">
            <a:extLst>
              <a:ext uri="{FF2B5EF4-FFF2-40B4-BE49-F238E27FC236}">
                <a16:creationId xmlns:a16="http://schemas.microsoft.com/office/drawing/2014/main" id="{6E992DDB-BEC8-8C15-7288-11661BD5C449}"/>
              </a:ext>
            </a:extLst>
          </p:cNvPr>
          <p:cNvSpPr txBox="1">
            <a:spLocks/>
          </p:cNvSpPr>
          <p:nvPr/>
        </p:nvSpPr>
        <p:spPr>
          <a:xfrm>
            <a:off x="3126441" y="3163625"/>
            <a:ext cx="5811071" cy="3381934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defPPr>
              <a:defRPr lang="en-US"/>
            </a:defPPr>
            <a:lvl1pPr indent="0" algn="just" defTabSz="457200">
              <a:spcBef>
                <a:spcPts val="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cap="none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defRPr>
            </a:lvl1pPr>
            <a:lvl2pPr indent="0" algn="ctr" defTabSz="457200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b="0" i="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indent="0" algn="ctr" defTabSz="457200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indent="0" algn="ctr" defTabSz="457200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indent="0" algn="ctr" defTabSz="457200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indent="0" algn="ctr" defTabSz="457200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indent="0" algn="ctr" defTabSz="457200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indent="0" algn="ctr" defTabSz="457200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indent="0" algn="ctr" defTabSz="457200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ru-RU" sz="1600" dirty="0"/>
              <a:t>На ускорительном комплексе </a:t>
            </a:r>
            <a:r>
              <a:rPr lang="en-US" sz="1600" dirty="0"/>
              <a:t>NICA </a:t>
            </a:r>
            <a:r>
              <a:rPr lang="ru-RU" sz="1600" dirty="0"/>
              <a:t>планируется работа трёх больших детекторов</a:t>
            </a:r>
            <a:r>
              <a:rPr lang="en-US" sz="1600" dirty="0"/>
              <a:t>:</a:t>
            </a:r>
            <a:endParaRPr lang="ru-RU" sz="1600" dirty="0"/>
          </a:p>
          <a:p>
            <a:r>
              <a:rPr lang="ru-RU" sz="1600" dirty="0"/>
              <a:t>	Детектор BM@N (</a:t>
            </a:r>
            <a:r>
              <a:rPr lang="ru-RU" sz="1600" dirty="0" err="1"/>
              <a:t>Baryonic</a:t>
            </a:r>
            <a:r>
              <a:rPr lang="ru-RU" sz="1600" dirty="0"/>
              <a:t> </a:t>
            </a:r>
            <a:r>
              <a:rPr lang="ru-RU" sz="1600" dirty="0" err="1"/>
              <a:t>Matter</a:t>
            </a:r>
            <a:r>
              <a:rPr lang="ru-RU" sz="1600" dirty="0"/>
              <a:t> </a:t>
            </a:r>
            <a:r>
              <a:rPr lang="ru-RU" sz="1600" dirty="0" err="1"/>
              <a:t>at</a:t>
            </a:r>
            <a:r>
              <a:rPr lang="ru-RU" sz="1600" dirty="0"/>
              <a:t> </a:t>
            </a:r>
            <a:r>
              <a:rPr lang="ru-RU" sz="1600" dirty="0" err="1"/>
              <a:t>Nuclotron</a:t>
            </a:r>
            <a:r>
              <a:rPr lang="ru-RU" sz="1600" dirty="0"/>
              <a:t>). Целью эксперимента является изучение взаимодействия релятивистских пучков тяжёлых ионов с фиксированными мишенями. </a:t>
            </a:r>
          </a:p>
          <a:p>
            <a:r>
              <a:rPr lang="ru-RU" sz="1600" dirty="0"/>
              <a:t>	Детектор MPD (Multi-</a:t>
            </a:r>
            <a:r>
              <a:rPr lang="ru-RU" sz="1600" dirty="0" err="1"/>
              <a:t>Purpose</a:t>
            </a:r>
            <a:r>
              <a:rPr lang="ru-RU" sz="1600" dirty="0"/>
              <a:t> </a:t>
            </a:r>
            <a:r>
              <a:rPr lang="ru-RU" sz="1600" dirty="0" err="1"/>
              <a:t>Detector</a:t>
            </a:r>
            <a:r>
              <a:rPr lang="ru-RU" sz="1600" dirty="0"/>
              <a:t>) - для проведения экспериментов в области релятивистской ядерной физики при столкновениях пучков ядер тяжёлых элементов, ядер тяжёлых элементов с протонами и протон-протонных столкновениях.</a:t>
            </a:r>
          </a:p>
          <a:p>
            <a:r>
              <a:rPr lang="ru-RU" sz="1600" dirty="0"/>
              <a:t>	Детектор SPD (</a:t>
            </a:r>
            <a:r>
              <a:rPr lang="ru-RU" sz="1600" dirty="0" err="1"/>
              <a:t>Spin</a:t>
            </a:r>
            <a:r>
              <a:rPr lang="ru-RU" sz="1600" dirty="0"/>
              <a:t> </a:t>
            </a:r>
            <a:r>
              <a:rPr lang="ru-RU" sz="1600" dirty="0" err="1"/>
              <a:t>Physics</a:t>
            </a:r>
            <a:r>
              <a:rPr lang="ru-RU" sz="1600" dirty="0"/>
              <a:t> </a:t>
            </a:r>
            <a:r>
              <a:rPr lang="ru-RU" sz="1600" dirty="0" err="1"/>
              <a:t>Detector</a:t>
            </a:r>
            <a:r>
              <a:rPr lang="ru-RU" sz="1600" dirty="0"/>
              <a:t>) предназначен для проведения экспериментов по физике спина при столкновениях пучков ядер лёгких элементов.</a:t>
            </a:r>
          </a:p>
        </p:txBody>
      </p:sp>
      <p:grpSp>
        <p:nvGrpSpPr>
          <p:cNvPr id="100" name="Группа 99">
            <a:extLst>
              <a:ext uri="{FF2B5EF4-FFF2-40B4-BE49-F238E27FC236}">
                <a16:creationId xmlns:a16="http://schemas.microsoft.com/office/drawing/2014/main" id="{0B17F221-B952-B461-9B8F-A45251C6D234}"/>
              </a:ext>
            </a:extLst>
          </p:cNvPr>
          <p:cNvGrpSpPr/>
          <p:nvPr/>
        </p:nvGrpSpPr>
        <p:grpSpPr>
          <a:xfrm>
            <a:off x="370741" y="4855086"/>
            <a:ext cx="1155328" cy="1428633"/>
            <a:chOff x="6358823" y="3496624"/>
            <a:chExt cx="2108936" cy="2607828"/>
          </a:xfrm>
        </p:grpSpPr>
        <p:pic>
          <p:nvPicPr>
            <p:cNvPr id="101" name="Рисунок 100">
              <a:extLst>
                <a:ext uri="{FF2B5EF4-FFF2-40B4-BE49-F238E27FC236}">
                  <a16:creationId xmlns:a16="http://schemas.microsoft.com/office/drawing/2014/main" id="{5AD47E22-E0D3-500F-81C8-5BE428C9397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358823" y="4988358"/>
              <a:ext cx="2108936" cy="1116094"/>
            </a:xfrm>
            <a:prstGeom prst="rect">
              <a:avLst/>
            </a:prstGeom>
          </p:spPr>
        </p:pic>
        <p:pic>
          <p:nvPicPr>
            <p:cNvPr id="102" name="Рисунок 101">
              <a:extLst>
                <a:ext uri="{FF2B5EF4-FFF2-40B4-BE49-F238E27FC236}">
                  <a16:creationId xmlns:a16="http://schemas.microsoft.com/office/drawing/2014/main" id="{B54B4835-0C17-5C2D-0739-0B6759AB63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23193" t="5466" r="19818" b="4588"/>
            <a:stretch/>
          </p:blipFill>
          <p:spPr>
            <a:xfrm>
              <a:off x="6433714" y="3496624"/>
              <a:ext cx="1959154" cy="14917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6772744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F920A9-7879-A1C0-F537-1F725A9ED4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4D5A07D-0AE4-4E56-89FF-03616817EF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48</a:t>
            </a:fld>
            <a:endParaRPr lang="en-US" dirty="0"/>
          </a:p>
        </p:txBody>
      </p:sp>
      <p:sp>
        <p:nvSpPr>
          <p:cNvPr id="13" name="Title 3">
            <a:extLst>
              <a:ext uri="{FF2B5EF4-FFF2-40B4-BE49-F238E27FC236}">
                <a16:creationId xmlns:a16="http://schemas.microsoft.com/office/drawing/2014/main" id="{56EF90A0-328A-8CB6-E3E3-986BA42214AB}"/>
              </a:ext>
            </a:extLst>
          </p:cNvPr>
          <p:cNvSpPr txBox="1">
            <a:spLocks/>
          </p:cNvSpPr>
          <p:nvPr/>
        </p:nvSpPr>
        <p:spPr>
          <a:xfrm>
            <a:off x="2058" y="-16744"/>
            <a:ext cx="9141942" cy="1004598"/>
          </a:xfrm>
          <a:prstGeom prst="rect">
            <a:avLst/>
          </a:prstGeom>
        </p:spPr>
        <p:txBody>
          <a:bodyPr vert="horz" lIns="45720" rIns="45720" anchor="ctr">
            <a:normAutofit fontScale="700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dirty="0">
                <a:latin typeface="Segoe UI Light" panose="020B0502040204020203" pitchFamily="34" charset="0"/>
                <a:cs typeface="Segoe UI Light" panose="020B0502040204020203" pitchFamily="34" charset="0"/>
              </a:rPr>
              <a:t>Глава 1. Анализ существующих и запланированных задач обработки данных экспериментов на ускорителе NICA</a:t>
            </a:r>
            <a:endParaRPr lang="en-US" sz="40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0E815DE-17E3-6325-CC5D-C18CA7EA992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13" t="843"/>
          <a:stretch/>
        </p:blipFill>
        <p:spPr>
          <a:xfrm>
            <a:off x="127635" y="1572757"/>
            <a:ext cx="4762500" cy="356594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4EE35FA-CB3F-D0A7-AF2E-2E40BF2427F5}"/>
              </a:ext>
            </a:extLst>
          </p:cNvPr>
          <p:cNvSpPr txBox="1"/>
          <p:nvPr/>
        </p:nvSpPr>
        <p:spPr>
          <a:xfrm>
            <a:off x="2425108" y="1146500"/>
            <a:ext cx="27888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Segoe UI" panose="020B0502040204020203" pitchFamily="34" charset="0"/>
                <a:cs typeface="Segoe UI" panose="020B0502040204020203" pitchFamily="34" charset="0"/>
              </a:rPr>
              <a:t>Данные Монте-Карло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8372CD3-D8E7-B889-060D-0AD29BFDEBBB}"/>
              </a:ext>
            </a:extLst>
          </p:cNvPr>
          <p:cNvSpPr txBox="1"/>
          <p:nvPr/>
        </p:nvSpPr>
        <p:spPr>
          <a:xfrm>
            <a:off x="-184990" y="1144274"/>
            <a:ext cx="27888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Segoe UI" panose="020B0502040204020203" pitchFamily="34" charset="0"/>
                <a:cs typeface="Segoe UI" panose="020B0502040204020203" pitchFamily="34" charset="0"/>
              </a:rPr>
              <a:t>Данные с детектора</a:t>
            </a: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DC9B22B9-7CA4-4ABD-F5BE-E02F0853FAD8}"/>
              </a:ext>
            </a:extLst>
          </p:cNvPr>
          <p:cNvCxnSpPr>
            <a:cxnSpLocks/>
          </p:cNvCxnSpPr>
          <p:nvPr/>
        </p:nvCxnSpPr>
        <p:spPr>
          <a:xfrm>
            <a:off x="2478199" y="1144274"/>
            <a:ext cx="0" cy="3192851"/>
          </a:xfrm>
          <a:prstGeom prst="line">
            <a:avLst/>
          </a:prstGeom>
          <a:ln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Подзаголовок 2">
            <a:extLst>
              <a:ext uri="{FF2B5EF4-FFF2-40B4-BE49-F238E27FC236}">
                <a16:creationId xmlns:a16="http://schemas.microsoft.com/office/drawing/2014/main" id="{62934405-8529-F924-B91C-55AD9DB709CE}"/>
              </a:ext>
            </a:extLst>
          </p:cNvPr>
          <p:cNvSpPr txBox="1">
            <a:spLocks/>
          </p:cNvSpPr>
          <p:nvPr/>
        </p:nvSpPr>
        <p:spPr>
          <a:xfrm>
            <a:off x="5141390" y="1226841"/>
            <a:ext cx="3789250" cy="398854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just">
              <a:spcBef>
                <a:spcPts val="0"/>
              </a:spcBef>
            </a:pPr>
            <a:r>
              <a:rPr lang="ru-RU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Данные с детектора: собираются системой считывания эксперимента и затем проходят фильтрацию на аппаратных или программных средствах. Затем они проходят процесс реконструкции, в результате которого получаются исходные данные для дальнейшего анализа.</a:t>
            </a:r>
          </a:p>
          <a:p>
            <a:pPr algn="just">
              <a:spcBef>
                <a:spcPts val="0"/>
              </a:spcBef>
            </a:pPr>
            <a:endParaRPr lang="ru-RU" sz="1400" cap="none" dirty="0">
              <a:solidFill>
                <a:srgbClr val="0055A0"/>
              </a:solidFill>
              <a:latin typeface="Segoe UI" panose="020B0502040204020203" pitchFamily="34" charset="0"/>
              <a:ea typeface="Roboto Slab" pitchFamily="2" charset="0"/>
              <a:cs typeface="Segoe UI" panose="020B0502040204020203" pitchFamily="34" charset="0"/>
            </a:endParaRPr>
          </a:p>
          <a:p>
            <a:pPr algn="just">
              <a:spcBef>
                <a:spcPts val="0"/>
              </a:spcBef>
            </a:pPr>
            <a:r>
              <a:rPr lang="ru-RU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Данные Монте-Карло – это полностью сгенерированные события. Сначала они проходят процесс симуляции во время которого симулируется их взаимодействия с детектором и электроникой. В результате получаются данные того же формата, что и данные получаемые с детектора. После этого они фильтруются, реконструируются и анализируются с помощью того же ПО, что и данные с детектора.</a:t>
            </a:r>
          </a:p>
        </p:txBody>
      </p:sp>
      <p:sp>
        <p:nvSpPr>
          <p:cNvPr id="14" name="Подзаголовок 2">
            <a:extLst>
              <a:ext uri="{FF2B5EF4-FFF2-40B4-BE49-F238E27FC236}">
                <a16:creationId xmlns:a16="http://schemas.microsoft.com/office/drawing/2014/main" id="{EA2B5ED2-128E-FC85-6552-D27AFE97497A}"/>
              </a:ext>
            </a:extLst>
          </p:cNvPr>
          <p:cNvSpPr txBox="1">
            <a:spLocks/>
          </p:cNvSpPr>
          <p:nvPr/>
        </p:nvSpPr>
        <p:spPr>
          <a:xfrm>
            <a:off x="955900" y="5411417"/>
            <a:ext cx="7418480" cy="155096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just">
              <a:spcBef>
                <a:spcPts val="0"/>
              </a:spcBef>
            </a:pPr>
            <a:r>
              <a:rPr lang="ru-RU" sz="16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В данной работе акцент сделан на оффлайн вычисления (красные стрелки на рисунке выше). Однако, необходимо упомянуть, что в последнее время граница между триггерами и оффлайн вычислениями может размываться в моделях обработки некоторых экспериментов.</a:t>
            </a:r>
          </a:p>
        </p:txBody>
      </p:sp>
    </p:spTree>
    <p:extLst>
      <p:ext uri="{BB962C8B-B14F-4D97-AF65-F5344CB8AC3E}">
        <p14:creationId xmlns:p14="http://schemas.microsoft.com/office/powerpoint/2010/main" val="403644820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C4C1D3-DF9C-84CC-2862-991009FEFC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21DF4EA-D9D0-E727-20D4-A1F12F213A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49</a:t>
            </a:fld>
            <a:endParaRPr lang="en-US" dirty="0"/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7DF9D881-BC44-B6FD-C9EA-98ED122D00E5}"/>
              </a:ext>
            </a:extLst>
          </p:cNvPr>
          <p:cNvSpPr txBox="1">
            <a:spLocks/>
          </p:cNvSpPr>
          <p:nvPr/>
        </p:nvSpPr>
        <p:spPr>
          <a:xfrm>
            <a:off x="2058" y="25684"/>
            <a:ext cx="9141942" cy="645394"/>
          </a:xfrm>
          <a:prstGeom prst="rect">
            <a:avLst/>
          </a:prstGeom>
        </p:spPr>
        <p:txBody>
          <a:bodyPr vert="horz" lIns="45720" rIns="45720" anchor="ctr">
            <a:normAutofit fontScale="92500"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dirty="0">
                <a:latin typeface="Segoe UI Light" panose="020B0502040204020203" pitchFamily="34" charset="0"/>
                <a:cs typeface="Segoe UI Light" panose="020B0502040204020203" pitchFamily="34" charset="0"/>
              </a:rPr>
              <a:t>Основные классы задач</a:t>
            </a:r>
            <a:endParaRPr lang="en-US" sz="40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4" name="Подзаголовок 2">
            <a:extLst>
              <a:ext uri="{FF2B5EF4-FFF2-40B4-BE49-F238E27FC236}">
                <a16:creationId xmlns:a16="http://schemas.microsoft.com/office/drawing/2014/main" id="{D511F324-0403-D49F-6023-EABE4AF198E6}"/>
              </a:ext>
            </a:extLst>
          </p:cNvPr>
          <p:cNvSpPr txBox="1">
            <a:spLocks/>
          </p:cNvSpPr>
          <p:nvPr/>
        </p:nvSpPr>
        <p:spPr>
          <a:xfrm>
            <a:off x="462104" y="717568"/>
            <a:ext cx="5260587" cy="33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just">
              <a:spcBef>
                <a:spcPts val="600"/>
              </a:spcBef>
              <a:buClr>
                <a:schemeClr val="tx1"/>
              </a:buClr>
              <a:buSzPct val="100000"/>
            </a:pPr>
            <a:r>
              <a:rPr lang="ru-RU" sz="16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Обработка экспериментальных данных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8F61BF3-69A1-1777-E8AC-8C2AB52B5B58}"/>
              </a:ext>
            </a:extLst>
          </p:cNvPr>
          <p:cNvSpPr/>
          <p:nvPr/>
        </p:nvSpPr>
        <p:spPr>
          <a:xfrm>
            <a:off x="707912" y="1138932"/>
            <a:ext cx="2213851" cy="40005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Данные полученные с детектора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C56F26DD-71C9-28EA-A474-22C24DA2E1B0}"/>
              </a:ext>
            </a:extLst>
          </p:cNvPr>
          <p:cNvSpPr/>
          <p:nvPr/>
        </p:nvSpPr>
        <p:spPr>
          <a:xfrm>
            <a:off x="6117258" y="1138932"/>
            <a:ext cx="2278205" cy="40005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Обработанные данные с детектора</a:t>
            </a:r>
          </a:p>
        </p:txBody>
      </p:sp>
      <p:sp>
        <p:nvSpPr>
          <p:cNvPr id="9" name="Стрелка: вправо 8">
            <a:extLst>
              <a:ext uri="{FF2B5EF4-FFF2-40B4-BE49-F238E27FC236}">
                <a16:creationId xmlns:a16="http://schemas.microsoft.com/office/drawing/2014/main" id="{EE140D6E-5392-B61D-336F-DC67AC5E5883}"/>
              </a:ext>
            </a:extLst>
          </p:cNvPr>
          <p:cNvSpPr/>
          <p:nvPr/>
        </p:nvSpPr>
        <p:spPr>
          <a:xfrm>
            <a:off x="2921762" y="1254676"/>
            <a:ext cx="439017" cy="168562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: вправо 9">
            <a:extLst>
              <a:ext uri="{FF2B5EF4-FFF2-40B4-BE49-F238E27FC236}">
                <a16:creationId xmlns:a16="http://schemas.microsoft.com/office/drawing/2014/main" id="{252D8C2C-0052-F179-358B-6868CA8C4ADA}"/>
              </a:ext>
            </a:extLst>
          </p:cNvPr>
          <p:cNvSpPr/>
          <p:nvPr/>
        </p:nvSpPr>
        <p:spPr>
          <a:xfrm>
            <a:off x="5729330" y="1254676"/>
            <a:ext cx="387928" cy="168562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E03FE95D-6779-887F-2EB3-AD7687BB7AF3}"/>
              </a:ext>
            </a:extLst>
          </p:cNvPr>
          <p:cNvSpPr/>
          <p:nvPr/>
        </p:nvSpPr>
        <p:spPr>
          <a:xfrm>
            <a:off x="3354141" y="1138932"/>
            <a:ext cx="2368550" cy="40005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Обработка данных полученных с детектора</a:t>
            </a:r>
          </a:p>
        </p:txBody>
      </p:sp>
      <p:sp>
        <p:nvSpPr>
          <p:cNvPr id="20" name="Подзаголовок 2">
            <a:extLst>
              <a:ext uri="{FF2B5EF4-FFF2-40B4-BE49-F238E27FC236}">
                <a16:creationId xmlns:a16="http://schemas.microsoft.com/office/drawing/2014/main" id="{B7F38FF7-0E4B-AF41-FE07-4B60A4AC9469}"/>
              </a:ext>
            </a:extLst>
          </p:cNvPr>
          <p:cNvSpPr txBox="1">
            <a:spLocks/>
          </p:cNvSpPr>
          <p:nvPr/>
        </p:nvSpPr>
        <p:spPr>
          <a:xfrm>
            <a:off x="476540" y="1655887"/>
            <a:ext cx="5260587" cy="33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just">
              <a:spcBef>
                <a:spcPts val="600"/>
              </a:spcBef>
              <a:buClr>
                <a:schemeClr val="tx1"/>
              </a:buClr>
              <a:buSzPct val="100000"/>
            </a:pPr>
            <a:r>
              <a:rPr lang="ru-RU" sz="16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Генерация и обработка данных Монте-Карло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6C814741-F780-E64B-B19D-7255E2ECEBD4}"/>
              </a:ext>
            </a:extLst>
          </p:cNvPr>
          <p:cNvSpPr/>
          <p:nvPr/>
        </p:nvSpPr>
        <p:spPr>
          <a:xfrm>
            <a:off x="722347" y="2045501"/>
            <a:ext cx="2221646" cy="40005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Конфигурация для Монте-Карло генерации</a:t>
            </a:r>
          </a:p>
        </p:txBody>
      </p:sp>
      <p:sp>
        <p:nvSpPr>
          <p:cNvPr id="22" name="Стрелка: вправо 21">
            <a:extLst>
              <a:ext uri="{FF2B5EF4-FFF2-40B4-BE49-F238E27FC236}">
                <a16:creationId xmlns:a16="http://schemas.microsoft.com/office/drawing/2014/main" id="{375B1A8D-B8AF-A559-A3A5-866E1398DE9C}"/>
              </a:ext>
            </a:extLst>
          </p:cNvPr>
          <p:cNvSpPr/>
          <p:nvPr/>
        </p:nvSpPr>
        <p:spPr>
          <a:xfrm>
            <a:off x="2943995" y="2166469"/>
            <a:ext cx="439017" cy="168562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: скругленные углы 22">
            <a:extLst>
              <a:ext uri="{FF2B5EF4-FFF2-40B4-BE49-F238E27FC236}">
                <a16:creationId xmlns:a16="http://schemas.microsoft.com/office/drawing/2014/main" id="{E71B3F66-0C75-5200-6B26-F99123133308}"/>
              </a:ext>
            </a:extLst>
          </p:cNvPr>
          <p:cNvSpPr/>
          <p:nvPr/>
        </p:nvSpPr>
        <p:spPr>
          <a:xfrm>
            <a:off x="3383012" y="2045501"/>
            <a:ext cx="2368550" cy="40005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Обработка данных Монте-Карло</a:t>
            </a:r>
          </a:p>
        </p:txBody>
      </p:sp>
      <p:sp>
        <p:nvSpPr>
          <p:cNvPr id="24" name="Стрелка: вправо 23">
            <a:extLst>
              <a:ext uri="{FF2B5EF4-FFF2-40B4-BE49-F238E27FC236}">
                <a16:creationId xmlns:a16="http://schemas.microsoft.com/office/drawing/2014/main" id="{34772AE9-4E86-704A-EBCB-76DC06A83AF7}"/>
              </a:ext>
            </a:extLst>
          </p:cNvPr>
          <p:cNvSpPr/>
          <p:nvPr/>
        </p:nvSpPr>
        <p:spPr>
          <a:xfrm>
            <a:off x="5751562" y="2161245"/>
            <a:ext cx="402363" cy="168562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8DD54668-1B33-5DF8-B40E-CB67BE15DD29}"/>
              </a:ext>
            </a:extLst>
          </p:cNvPr>
          <p:cNvSpPr/>
          <p:nvPr/>
        </p:nvSpPr>
        <p:spPr>
          <a:xfrm>
            <a:off x="6139489" y="2045501"/>
            <a:ext cx="2278205" cy="40005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Обработанные данные Монте-Карло</a:t>
            </a:r>
          </a:p>
        </p:txBody>
      </p:sp>
      <p:sp>
        <p:nvSpPr>
          <p:cNvPr id="64" name="Подзаголовок 2">
            <a:extLst>
              <a:ext uri="{FF2B5EF4-FFF2-40B4-BE49-F238E27FC236}">
                <a16:creationId xmlns:a16="http://schemas.microsoft.com/office/drawing/2014/main" id="{CF88F7DC-EDD2-16C4-C8F2-7538AF442456}"/>
              </a:ext>
            </a:extLst>
          </p:cNvPr>
          <p:cNvSpPr txBox="1">
            <a:spLocks/>
          </p:cNvSpPr>
          <p:nvPr/>
        </p:nvSpPr>
        <p:spPr>
          <a:xfrm>
            <a:off x="512615" y="2593693"/>
            <a:ext cx="5260587" cy="33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just">
              <a:spcBef>
                <a:spcPts val="600"/>
              </a:spcBef>
              <a:buClr>
                <a:schemeClr val="tx1"/>
              </a:buClr>
              <a:buSzPct val="100000"/>
            </a:pPr>
            <a:r>
              <a:rPr lang="ru-RU" sz="16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Анализ данных</a:t>
            </a:r>
          </a:p>
        </p:txBody>
      </p:sp>
      <p:sp>
        <p:nvSpPr>
          <p:cNvPr id="65" name="Прямоугольник 64">
            <a:extLst>
              <a:ext uri="{FF2B5EF4-FFF2-40B4-BE49-F238E27FC236}">
                <a16:creationId xmlns:a16="http://schemas.microsoft.com/office/drawing/2014/main" id="{620998ED-9B07-FC0A-A378-3D34E4B81E52}"/>
              </a:ext>
            </a:extLst>
          </p:cNvPr>
          <p:cNvSpPr/>
          <p:nvPr/>
        </p:nvSpPr>
        <p:spPr>
          <a:xfrm>
            <a:off x="750630" y="2966437"/>
            <a:ext cx="2221644" cy="40005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Обработанные данные</a:t>
            </a:r>
          </a:p>
        </p:txBody>
      </p:sp>
      <p:sp>
        <p:nvSpPr>
          <p:cNvPr id="66" name="Стрелка: вправо 65">
            <a:extLst>
              <a:ext uri="{FF2B5EF4-FFF2-40B4-BE49-F238E27FC236}">
                <a16:creationId xmlns:a16="http://schemas.microsoft.com/office/drawing/2014/main" id="{795E2C65-D7A1-A58B-CD15-A5197F181CEF}"/>
              </a:ext>
            </a:extLst>
          </p:cNvPr>
          <p:cNvSpPr/>
          <p:nvPr/>
        </p:nvSpPr>
        <p:spPr>
          <a:xfrm>
            <a:off x="2972276" y="3088463"/>
            <a:ext cx="439017" cy="168562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7" name="Прямоугольник: скругленные углы 66">
            <a:extLst>
              <a:ext uri="{FF2B5EF4-FFF2-40B4-BE49-F238E27FC236}">
                <a16:creationId xmlns:a16="http://schemas.microsoft.com/office/drawing/2014/main" id="{92F6381F-6F83-1A06-B366-9C2DC0AE7B70}"/>
              </a:ext>
            </a:extLst>
          </p:cNvPr>
          <p:cNvSpPr/>
          <p:nvPr/>
        </p:nvSpPr>
        <p:spPr>
          <a:xfrm>
            <a:off x="3411293" y="2966437"/>
            <a:ext cx="2368550" cy="40005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Выбор интересующих событий</a:t>
            </a:r>
          </a:p>
        </p:txBody>
      </p:sp>
      <p:sp>
        <p:nvSpPr>
          <p:cNvPr id="68" name="Стрелка: вправо 67">
            <a:extLst>
              <a:ext uri="{FF2B5EF4-FFF2-40B4-BE49-F238E27FC236}">
                <a16:creationId xmlns:a16="http://schemas.microsoft.com/office/drawing/2014/main" id="{D9B2226F-507A-CA20-FEAD-13F62AE59C49}"/>
              </a:ext>
            </a:extLst>
          </p:cNvPr>
          <p:cNvSpPr/>
          <p:nvPr/>
        </p:nvSpPr>
        <p:spPr>
          <a:xfrm>
            <a:off x="5779843" y="3082181"/>
            <a:ext cx="402363" cy="168562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9" name="Прямоугольник 68">
            <a:extLst>
              <a:ext uri="{FF2B5EF4-FFF2-40B4-BE49-F238E27FC236}">
                <a16:creationId xmlns:a16="http://schemas.microsoft.com/office/drawing/2014/main" id="{97A5CB23-9EA0-B14F-3331-CCC9399561C6}"/>
              </a:ext>
            </a:extLst>
          </p:cNvPr>
          <p:cNvSpPr/>
          <p:nvPr/>
        </p:nvSpPr>
        <p:spPr>
          <a:xfrm>
            <a:off x="6196050" y="2966437"/>
            <a:ext cx="2221644" cy="40005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Набор данных для анализа</a:t>
            </a:r>
          </a:p>
        </p:txBody>
      </p:sp>
      <p:sp>
        <p:nvSpPr>
          <p:cNvPr id="6" name="Подзаголовок 2">
            <a:extLst>
              <a:ext uri="{FF2B5EF4-FFF2-40B4-BE49-F238E27FC236}">
                <a16:creationId xmlns:a16="http://schemas.microsoft.com/office/drawing/2014/main" id="{0141F929-FB9B-0335-68C1-2C113E720AE7}"/>
              </a:ext>
            </a:extLst>
          </p:cNvPr>
          <p:cNvSpPr txBox="1">
            <a:spLocks/>
          </p:cNvSpPr>
          <p:nvPr/>
        </p:nvSpPr>
        <p:spPr>
          <a:xfrm>
            <a:off x="512613" y="4460240"/>
            <a:ext cx="7905079" cy="17414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just">
              <a:spcBef>
                <a:spcPts val="600"/>
              </a:spcBef>
              <a:buClr>
                <a:schemeClr val="tx1"/>
              </a:buClr>
              <a:buSzPct val="100000"/>
            </a:pPr>
            <a:r>
              <a:rPr lang="ru-RU" sz="16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Операции с данными: </a:t>
            </a:r>
          </a:p>
          <a:p>
            <a:pPr marL="342900" indent="-342900" algn="just">
              <a:spcBef>
                <a:spcPts val="600"/>
              </a:spcBef>
              <a:buClr>
                <a:schemeClr val="tx1"/>
              </a:buClr>
              <a:buSzPct val="100000"/>
              <a:buAutoNum type="arabicPeriod"/>
            </a:pPr>
            <a:r>
              <a:rPr lang="ru-RU" sz="16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Регистрация данных в файловом каталоге</a:t>
            </a:r>
          </a:p>
          <a:p>
            <a:pPr marL="342900" indent="-342900" algn="just">
              <a:spcBef>
                <a:spcPts val="600"/>
              </a:spcBef>
              <a:buClr>
                <a:schemeClr val="tx1"/>
              </a:buClr>
              <a:buSzPct val="100000"/>
              <a:buAutoNum type="arabicPeriod"/>
            </a:pPr>
            <a:r>
              <a:rPr lang="ru-RU" sz="16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Передача данных между системами хранения</a:t>
            </a:r>
          </a:p>
          <a:p>
            <a:pPr marL="342900" indent="-342900" algn="just">
              <a:spcBef>
                <a:spcPts val="600"/>
              </a:spcBef>
              <a:buClr>
                <a:schemeClr val="tx1"/>
              </a:buClr>
              <a:buSzPct val="100000"/>
              <a:buAutoNum type="arabicPeriod"/>
            </a:pPr>
            <a:r>
              <a:rPr lang="ru-RU" sz="16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Удаление данных</a:t>
            </a:r>
          </a:p>
          <a:p>
            <a:pPr marL="342900" indent="-342900" algn="just">
              <a:spcBef>
                <a:spcPts val="600"/>
              </a:spcBef>
              <a:buClr>
                <a:schemeClr val="tx1"/>
              </a:buClr>
              <a:buSzPct val="100000"/>
              <a:buAutoNum type="arabicPeriod"/>
            </a:pPr>
            <a:r>
              <a:rPr lang="ru-RU" sz="16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Проверка целостности данных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879587A-7925-9720-D382-6D404B255BB0}"/>
              </a:ext>
            </a:extLst>
          </p:cNvPr>
          <p:cNvSpPr txBox="1"/>
          <p:nvPr/>
        </p:nvSpPr>
        <p:spPr>
          <a:xfrm>
            <a:off x="457200" y="3648766"/>
            <a:ext cx="796049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buClr>
                <a:schemeClr val="tx1"/>
              </a:buClr>
              <a:buSzPct val="100000"/>
            </a:pPr>
            <a:r>
              <a:rPr lang="ru-RU" sz="1400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Основное отличие между разными задачами обработки данных заключается во времени выполнения и объёме входных и выходных файлов.</a:t>
            </a:r>
            <a:endParaRPr lang="ru-RU" sz="1400" cap="none" dirty="0">
              <a:solidFill>
                <a:srgbClr val="0055A0"/>
              </a:solidFill>
              <a:latin typeface="Segoe UI" panose="020B0502040204020203" pitchFamily="34" charset="0"/>
              <a:ea typeface="Roboto Slab" pitchFamily="2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53661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284780-4521-DB32-D2B0-E50FC59C68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CA0BEF1-0CDE-7606-B11D-539FF203FE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13" name="Title 3">
            <a:extLst>
              <a:ext uri="{FF2B5EF4-FFF2-40B4-BE49-F238E27FC236}">
                <a16:creationId xmlns:a16="http://schemas.microsoft.com/office/drawing/2014/main" id="{FB56865D-A80E-D82D-CB98-3D3F0F09D478}"/>
              </a:ext>
            </a:extLst>
          </p:cNvPr>
          <p:cNvSpPr txBox="1">
            <a:spLocks/>
          </p:cNvSpPr>
          <p:nvPr/>
        </p:nvSpPr>
        <p:spPr>
          <a:xfrm>
            <a:off x="2058" y="-16744"/>
            <a:ext cx="9141942" cy="1004598"/>
          </a:xfrm>
          <a:prstGeom prst="rect">
            <a:avLst/>
          </a:prstGeom>
        </p:spPr>
        <p:txBody>
          <a:bodyPr vert="horz" lIns="45720" rIns="45720" anchor="ctr">
            <a:normAutofit fontScale="625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dirty="0">
                <a:latin typeface="Segoe UI Light" panose="020B0502040204020203" pitchFamily="34" charset="0"/>
                <a:cs typeface="Segoe UI Light" panose="020B0502040204020203" pitchFamily="34" charset="0"/>
              </a:rPr>
              <a:t>Глава 1: Методы и технологии географически распределённых гетерогенных вычислительных систем для обработки данных</a:t>
            </a:r>
            <a:endParaRPr lang="en-US" sz="40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1A37CDD-D91A-D19C-C52D-79A8AABDCCED}"/>
              </a:ext>
            </a:extLst>
          </p:cNvPr>
          <p:cNvSpPr txBox="1">
            <a:spLocks/>
          </p:cNvSpPr>
          <p:nvPr/>
        </p:nvSpPr>
        <p:spPr>
          <a:xfrm>
            <a:off x="365760" y="987875"/>
            <a:ext cx="8564880" cy="398854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just">
              <a:spcBef>
                <a:spcPts val="0"/>
              </a:spcBef>
            </a:pPr>
            <a:r>
              <a:rPr lang="ru-RU" sz="1600" b="1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При отсутствии единого вычислительного ресурса, который способен полностью решить задачи компьютинга возможно использовать географически распределённую вычислительную систему. </a:t>
            </a:r>
          </a:p>
          <a:p>
            <a:pPr algn="just">
              <a:spcBef>
                <a:spcPts val="0"/>
              </a:spcBef>
            </a:pPr>
            <a:endParaRPr lang="ru-RU" sz="1600" cap="none" dirty="0">
              <a:solidFill>
                <a:srgbClr val="0055A0"/>
              </a:solidFill>
              <a:latin typeface="Segoe UI" panose="020B0502040204020203" pitchFamily="34" charset="0"/>
              <a:ea typeface="Roboto Slab" pitchFamily="2" charset="0"/>
              <a:cs typeface="Segoe UI" panose="020B0502040204020203" pitchFamily="34" charset="0"/>
            </a:endParaRPr>
          </a:p>
          <a:p>
            <a:pPr algn="just">
              <a:spcBef>
                <a:spcPts val="0"/>
              </a:spcBef>
            </a:pPr>
            <a:r>
              <a:rPr lang="ru-RU" sz="16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ЦЕРН определят </a:t>
            </a:r>
            <a:r>
              <a:rPr lang="ru-RU" sz="1600" cap="none" dirty="0" err="1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грид</a:t>
            </a:r>
            <a:r>
              <a:rPr lang="ru-RU" sz="16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 следующим образом: сервис для совместного использования вычислительных мощностей и ёмкости для хранения данных через Интернет.</a:t>
            </a:r>
          </a:p>
          <a:p>
            <a:pPr algn="just">
              <a:spcBef>
                <a:spcPts val="0"/>
              </a:spcBef>
            </a:pPr>
            <a:endParaRPr lang="ru-RU" sz="1600" cap="none" dirty="0">
              <a:solidFill>
                <a:srgbClr val="0055A0"/>
              </a:solidFill>
              <a:latin typeface="Segoe UI" panose="020B0502040204020203" pitchFamily="34" charset="0"/>
              <a:ea typeface="Roboto Slab" pitchFamily="2" charset="0"/>
              <a:cs typeface="Segoe UI" panose="020B0502040204020203" pitchFamily="34" charset="0"/>
            </a:endParaRPr>
          </a:p>
          <a:p>
            <a:pPr algn="just">
              <a:spcBef>
                <a:spcPts val="0"/>
              </a:spcBef>
            </a:pPr>
            <a:r>
              <a:rPr lang="ru-RU" sz="1600" cap="none" dirty="0" err="1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Грид</a:t>
            </a:r>
            <a:r>
              <a:rPr lang="ru-RU" sz="16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 (определение </a:t>
            </a:r>
            <a:r>
              <a:rPr lang="ru-RU" sz="1600" cap="none" dirty="0" err="1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Буйя</a:t>
            </a:r>
            <a:r>
              <a:rPr lang="en-US" sz="16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/</a:t>
            </a:r>
            <a:r>
              <a:rPr lang="ru-RU" sz="1600" cap="none" dirty="0" err="1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Венугопала</a:t>
            </a:r>
            <a:r>
              <a:rPr lang="ru-RU" sz="16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)– это тип параллельной и распределённой системы, который позволяет динамически организовывать совместное использование, выбор и агрегирование географически распределённых автономных ресурсов в зависимости от их доступности, возможностей, производительности, стоимости и требований пользователей к качеству обслуживания.</a:t>
            </a:r>
          </a:p>
          <a:p>
            <a:pPr algn="just">
              <a:spcBef>
                <a:spcPts val="0"/>
              </a:spcBef>
            </a:pPr>
            <a:endParaRPr lang="ru-RU" sz="1600" cap="none" dirty="0">
              <a:solidFill>
                <a:srgbClr val="0055A0"/>
              </a:solidFill>
              <a:latin typeface="Segoe UI" panose="020B0502040204020203" pitchFamily="34" charset="0"/>
              <a:ea typeface="Roboto Slab" pitchFamily="2" charset="0"/>
              <a:cs typeface="Segoe UI" panose="020B0502040204020203" pitchFamily="34" charset="0"/>
            </a:endParaRPr>
          </a:p>
        </p:txBody>
      </p:sp>
      <p:pic>
        <p:nvPicPr>
          <p:cNvPr id="4" name="Picture 4" descr="DataGridLogo">
            <a:extLst>
              <a:ext uri="{FF2B5EF4-FFF2-40B4-BE49-F238E27FC236}">
                <a16:creationId xmlns:a16="http://schemas.microsoft.com/office/drawing/2014/main" id="{8DFE5061-63DB-A5B1-0C40-395A5DA31B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2291" y="4460477"/>
            <a:ext cx="1193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EGEElogoNEW">
            <a:extLst>
              <a:ext uri="{FF2B5EF4-FFF2-40B4-BE49-F238E27FC236}">
                <a16:creationId xmlns:a16="http://schemas.microsoft.com/office/drawing/2014/main" id="{BF4BAEC6-7E1D-3195-344A-BA451F5AB1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8945" y="4614464"/>
            <a:ext cx="1001713" cy="63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logo">
            <a:extLst>
              <a:ext uri="{FF2B5EF4-FFF2-40B4-BE49-F238E27FC236}">
                <a16:creationId xmlns:a16="http://schemas.microsoft.com/office/drawing/2014/main" id="{D7F99AE1-75F9-39B7-EABB-52C47EAEC1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6339" y="4577952"/>
            <a:ext cx="796925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10">
            <a:extLst>
              <a:ext uri="{FF2B5EF4-FFF2-40B4-BE49-F238E27FC236}">
                <a16:creationId xmlns:a16="http://schemas.microsoft.com/office/drawing/2014/main" id="{280CC37A-5057-C9EA-BB5A-0B997ED3A18C}"/>
              </a:ext>
            </a:extLst>
          </p:cNvPr>
          <p:cNvGrpSpPr>
            <a:grpSpLocks/>
          </p:cNvGrpSpPr>
          <p:nvPr/>
        </p:nvGrpSpPr>
        <p:grpSpPr bwMode="auto">
          <a:xfrm>
            <a:off x="476568" y="4465239"/>
            <a:ext cx="1504950" cy="1098550"/>
            <a:chOff x="4996" y="725"/>
            <a:chExt cx="1027" cy="692"/>
          </a:xfrm>
        </p:grpSpPr>
        <p:sp>
          <p:nvSpPr>
            <p:cNvPr id="8" name="Line 11">
              <a:extLst>
                <a:ext uri="{FF2B5EF4-FFF2-40B4-BE49-F238E27FC236}">
                  <a16:creationId xmlns:a16="http://schemas.microsoft.com/office/drawing/2014/main" id="{8A1E8914-6C96-1316-56C4-D20ACC550D4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213" y="887"/>
              <a:ext cx="205" cy="19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" name="Line 12">
              <a:extLst>
                <a:ext uri="{FF2B5EF4-FFF2-40B4-BE49-F238E27FC236}">
                  <a16:creationId xmlns:a16="http://schemas.microsoft.com/office/drawing/2014/main" id="{C9F352E7-0532-AC42-8F34-A287AA63FF2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401" y="911"/>
              <a:ext cx="75" cy="2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" name="Line 13">
              <a:extLst>
                <a:ext uri="{FF2B5EF4-FFF2-40B4-BE49-F238E27FC236}">
                  <a16:creationId xmlns:a16="http://schemas.microsoft.com/office/drawing/2014/main" id="{894FC34A-3744-9DD8-7E30-EF578240D4A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561" y="920"/>
              <a:ext cx="34" cy="1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1" name="Line 14">
              <a:extLst>
                <a:ext uri="{FF2B5EF4-FFF2-40B4-BE49-F238E27FC236}">
                  <a16:creationId xmlns:a16="http://schemas.microsoft.com/office/drawing/2014/main" id="{01387D31-1863-3876-2786-ED68ECD61B6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646" y="884"/>
              <a:ext cx="137" cy="17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2" name="Oval 15">
              <a:extLst>
                <a:ext uri="{FF2B5EF4-FFF2-40B4-BE49-F238E27FC236}">
                  <a16:creationId xmlns:a16="http://schemas.microsoft.com/office/drawing/2014/main" id="{F176266A-EDF4-3B95-C8B1-352EC8973A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12" y="1064"/>
              <a:ext cx="150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defTabSz="4492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defTabSz="4492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defTabSz="4492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defTabSz="4492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defTabSz="4492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 sz="1400"/>
            </a:p>
          </p:txBody>
        </p:sp>
        <p:sp>
          <p:nvSpPr>
            <p:cNvPr id="14" name="Oval 16">
              <a:extLst>
                <a:ext uri="{FF2B5EF4-FFF2-40B4-BE49-F238E27FC236}">
                  <a16:creationId xmlns:a16="http://schemas.microsoft.com/office/drawing/2014/main" id="{28C131E5-4E2E-E5B6-9311-AA7E01B618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06" y="1127"/>
              <a:ext cx="150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defTabSz="4492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defTabSz="4492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defTabSz="4492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defTabSz="4492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defTabSz="4492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 sz="1400"/>
            </a:p>
          </p:txBody>
        </p:sp>
        <p:sp>
          <p:nvSpPr>
            <p:cNvPr id="16" name="Oval 17">
              <a:extLst>
                <a:ext uri="{FF2B5EF4-FFF2-40B4-BE49-F238E27FC236}">
                  <a16:creationId xmlns:a16="http://schemas.microsoft.com/office/drawing/2014/main" id="{B31D7E50-274D-CC43-AA80-E03DC9D3D8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61" y="1097"/>
              <a:ext cx="150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defTabSz="4492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defTabSz="4492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defTabSz="4492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defTabSz="4492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defTabSz="4492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 sz="1400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4C6C4A33-AE2F-EC22-A6FE-0E2165DADF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49" y="1040"/>
              <a:ext cx="150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defTabSz="4492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defTabSz="4492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defTabSz="4492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defTabSz="4492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defTabSz="4492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 sz="1400"/>
            </a:p>
          </p:txBody>
        </p:sp>
        <p:sp>
          <p:nvSpPr>
            <p:cNvPr id="20" name="Line 19">
              <a:extLst>
                <a:ext uri="{FF2B5EF4-FFF2-40B4-BE49-F238E27FC236}">
                  <a16:creationId xmlns:a16="http://schemas.microsoft.com/office/drawing/2014/main" id="{0F2BD013-E0DB-ACFB-8E8C-05857A1713C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051" y="1135"/>
              <a:ext cx="88" cy="15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1" name="Line 20">
              <a:extLst>
                <a:ext uri="{FF2B5EF4-FFF2-40B4-BE49-F238E27FC236}">
                  <a16:creationId xmlns:a16="http://schemas.microsoft.com/office/drawing/2014/main" id="{63CEA3E5-2A6D-F1A1-031E-F25273C041B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176" y="1138"/>
              <a:ext cx="14" cy="18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3" name="Line 21">
              <a:extLst>
                <a:ext uri="{FF2B5EF4-FFF2-40B4-BE49-F238E27FC236}">
                  <a16:creationId xmlns:a16="http://schemas.microsoft.com/office/drawing/2014/main" id="{5C6F3634-ACB6-2C45-5493-DD7242D46C8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261" y="1207"/>
              <a:ext cx="89" cy="15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4" name="Line 22">
              <a:extLst>
                <a:ext uri="{FF2B5EF4-FFF2-40B4-BE49-F238E27FC236}">
                  <a16:creationId xmlns:a16="http://schemas.microsoft.com/office/drawing/2014/main" id="{FBB5AEF7-9ED3-51A3-57DB-02E4D099030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08" y="1198"/>
              <a:ext cx="13" cy="16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5" name="Line 23">
              <a:extLst>
                <a:ext uri="{FF2B5EF4-FFF2-40B4-BE49-F238E27FC236}">
                  <a16:creationId xmlns:a16="http://schemas.microsoft.com/office/drawing/2014/main" id="{D726C646-8272-E298-227A-31ECA504C5D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506" y="1160"/>
              <a:ext cx="89" cy="15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6" name="Line 24">
              <a:extLst>
                <a:ext uri="{FF2B5EF4-FFF2-40B4-BE49-F238E27FC236}">
                  <a16:creationId xmlns:a16="http://schemas.microsoft.com/office/drawing/2014/main" id="{9FA0E54A-73AE-112C-7946-03B1F7B3871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659" y="1177"/>
              <a:ext cx="7" cy="17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7" name="Line 25">
              <a:extLst>
                <a:ext uri="{FF2B5EF4-FFF2-40B4-BE49-F238E27FC236}">
                  <a16:creationId xmlns:a16="http://schemas.microsoft.com/office/drawing/2014/main" id="{986E3444-08CD-E4CA-F178-E4E3D97E046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98" y="1120"/>
              <a:ext cx="14" cy="20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8" name="Line 26">
              <a:extLst>
                <a:ext uri="{FF2B5EF4-FFF2-40B4-BE49-F238E27FC236}">
                  <a16:creationId xmlns:a16="http://schemas.microsoft.com/office/drawing/2014/main" id="{B7B8E7BE-DB90-78DC-2C21-9B60BACAC4E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877" y="1096"/>
              <a:ext cx="95" cy="19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9" name="Line 27">
              <a:extLst>
                <a:ext uri="{FF2B5EF4-FFF2-40B4-BE49-F238E27FC236}">
                  <a16:creationId xmlns:a16="http://schemas.microsoft.com/office/drawing/2014/main" id="{CD86C3C4-05BD-9419-E60D-92C4DD01D12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333" y="1211"/>
              <a:ext cx="48" cy="16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0" name="Oval 28">
              <a:extLst>
                <a:ext uri="{FF2B5EF4-FFF2-40B4-BE49-F238E27FC236}">
                  <a16:creationId xmlns:a16="http://schemas.microsoft.com/office/drawing/2014/main" id="{754B5602-4790-7752-1F14-5F47D19165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96" y="1275"/>
              <a:ext cx="95" cy="40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defTabSz="4492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defTabSz="4492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defTabSz="4492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defTabSz="4492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defTabSz="4492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 sz="1400"/>
            </a:p>
          </p:txBody>
        </p:sp>
        <p:sp>
          <p:nvSpPr>
            <p:cNvPr id="31" name="Oval 29">
              <a:extLst>
                <a:ext uri="{FF2B5EF4-FFF2-40B4-BE49-F238E27FC236}">
                  <a16:creationId xmlns:a16="http://schemas.microsoft.com/office/drawing/2014/main" id="{23E6A586-9145-B456-F5B8-567C730E85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02" y="1318"/>
              <a:ext cx="95" cy="40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defTabSz="4492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defTabSz="4492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defTabSz="4492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defTabSz="4492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defTabSz="4492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 sz="1400"/>
            </a:p>
          </p:txBody>
        </p:sp>
        <p:sp>
          <p:nvSpPr>
            <p:cNvPr id="32" name="Oval 30">
              <a:extLst>
                <a:ext uri="{FF2B5EF4-FFF2-40B4-BE49-F238E27FC236}">
                  <a16:creationId xmlns:a16="http://schemas.microsoft.com/office/drawing/2014/main" id="{0BB93358-276A-C18E-616A-D6D1C04AEE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27" y="1320"/>
              <a:ext cx="95" cy="40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defTabSz="4492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defTabSz="4492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defTabSz="4492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defTabSz="4492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defTabSz="4492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 sz="1400"/>
            </a:p>
          </p:txBody>
        </p:sp>
        <p:sp>
          <p:nvSpPr>
            <p:cNvPr id="33" name="Oval 31">
              <a:extLst>
                <a:ext uri="{FF2B5EF4-FFF2-40B4-BE49-F238E27FC236}">
                  <a16:creationId xmlns:a16="http://schemas.microsoft.com/office/drawing/2014/main" id="{34BC7348-B220-2EF1-E333-E57CAEEEF3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98" y="1377"/>
              <a:ext cx="95" cy="40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defTabSz="4492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defTabSz="4492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defTabSz="4492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defTabSz="4492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defTabSz="4492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 sz="1400"/>
            </a:p>
          </p:txBody>
        </p:sp>
        <p:sp>
          <p:nvSpPr>
            <p:cNvPr id="34" name="Oval 32">
              <a:extLst>
                <a:ext uri="{FF2B5EF4-FFF2-40B4-BE49-F238E27FC236}">
                  <a16:creationId xmlns:a16="http://schemas.microsoft.com/office/drawing/2014/main" id="{A433CCF1-6731-F8E4-CA00-690F27C686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70" y="1348"/>
              <a:ext cx="96" cy="39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defTabSz="4492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defTabSz="4492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defTabSz="4492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defTabSz="4492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defTabSz="4492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 sz="1400"/>
            </a:p>
          </p:txBody>
        </p:sp>
        <p:sp>
          <p:nvSpPr>
            <p:cNvPr id="35" name="Oval 33">
              <a:extLst>
                <a:ext uri="{FF2B5EF4-FFF2-40B4-BE49-F238E27FC236}">
                  <a16:creationId xmlns:a16="http://schemas.microsoft.com/office/drawing/2014/main" id="{ADE468A1-642D-9ECE-1875-163DD2FDFA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89" y="1297"/>
              <a:ext cx="95" cy="39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defTabSz="4492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defTabSz="4492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defTabSz="4492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defTabSz="4492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defTabSz="4492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 sz="1400"/>
            </a:p>
          </p:txBody>
        </p:sp>
        <p:sp>
          <p:nvSpPr>
            <p:cNvPr id="36" name="Oval 34">
              <a:extLst>
                <a:ext uri="{FF2B5EF4-FFF2-40B4-BE49-F238E27FC236}">
                  <a16:creationId xmlns:a16="http://schemas.microsoft.com/office/drawing/2014/main" id="{BF06EF86-195A-146D-B696-57CF96408B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01" y="1354"/>
              <a:ext cx="95" cy="39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defTabSz="4492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defTabSz="4492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defTabSz="4492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defTabSz="4492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defTabSz="4492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 sz="1400"/>
            </a:p>
          </p:txBody>
        </p:sp>
        <p:sp>
          <p:nvSpPr>
            <p:cNvPr id="37" name="Oval 35">
              <a:extLst>
                <a:ext uri="{FF2B5EF4-FFF2-40B4-BE49-F238E27FC236}">
                  <a16:creationId xmlns:a16="http://schemas.microsoft.com/office/drawing/2014/main" id="{F04F177F-C275-38F9-24C2-D995136F9B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82" y="1323"/>
              <a:ext cx="95" cy="40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defTabSz="4492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defTabSz="4492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defTabSz="4492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defTabSz="4492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defTabSz="4492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 sz="1400"/>
            </a:p>
          </p:txBody>
        </p:sp>
        <p:sp>
          <p:nvSpPr>
            <p:cNvPr id="38" name="Oval 36">
              <a:extLst>
                <a:ext uri="{FF2B5EF4-FFF2-40B4-BE49-F238E27FC236}">
                  <a16:creationId xmlns:a16="http://schemas.microsoft.com/office/drawing/2014/main" id="{BEDD979B-C8B2-DDB4-C79B-289A0D65FE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28" y="1293"/>
              <a:ext cx="95" cy="39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defTabSz="4492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defTabSz="4492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defTabSz="4492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defTabSz="4492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defTabSz="4492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 sz="1400"/>
            </a:p>
          </p:txBody>
        </p:sp>
        <p:sp>
          <p:nvSpPr>
            <p:cNvPr id="39" name="Oval 37">
              <a:extLst>
                <a:ext uri="{FF2B5EF4-FFF2-40B4-BE49-F238E27FC236}">
                  <a16:creationId xmlns:a16="http://schemas.microsoft.com/office/drawing/2014/main" id="{B11C3077-E70E-F1E6-3547-295D51F991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77" y="725"/>
              <a:ext cx="445" cy="226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defTabSz="4492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defTabSz="4492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defTabSz="4492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defTabSz="4492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defTabSz="4492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GB" altLang="ru-RU" sz="1400" b="1">
                  <a:solidFill>
                    <a:srgbClr val="000000"/>
                  </a:solidFill>
                </a:rPr>
                <a:t>CERN</a:t>
              </a:r>
              <a:endParaRPr lang="en-US" altLang="ru-RU" sz="1400" b="1">
                <a:solidFill>
                  <a:srgbClr val="000000"/>
                </a:solidFill>
              </a:endParaRPr>
            </a:p>
          </p:txBody>
        </p:sp>
      </p:grpSp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F19C3D0A-A776-8995-809B-D62AE79954D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48694"/>
          <a:stretch/>
        </p:blipFill>
        <p:spPr>
          <a:xfrm>
            <a:off x="7349071" y="4482813"/>
            <a:ext cx="1156188" cy="907896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6880F858-D32E-622D-9E55-2FD4005D60F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4665" t="16069" r="24665" b="16069"/>
          <a:stretch/>
        </p:blipFill>
        <p:spPr>
          <a:xfrm>
            <a:off x="6034498" y="4513580"/>
            <a:ext cx="983644" cy="878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68693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D2A454-AAE8-8D21-FDD1-CC8E1F34C0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42035A0-ADC3-4E79-C77F-D5B043E76C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50</a:t>
            </a:fld>
            <a:endParaRPr lang="en-US" dirty="0"/>
          </a:p>
        </p:txBody>
      </p:sp>
      <p:sp>
        <p:nvSpPr>
          <p:cNvPr id="13" name="Title 3">
            <a:extLst>
              <a:ext uri="{FF2B5EF4-FFF2-40B4-BE49-F238E27FC236}">
                <a16:creationId xmlns:a16="http://schemas.microsoft.com/office/drawing/2014/main" id="{140AED9D-6323-1AB8-908B-90CD0FA3E625}"/>
              </a:ext>
            </a:extLst>
          </p:cNvPr>
          <p:cNvSpPr txBox="1">
            <a:spLocks/>
          </p:cNvSpPr>
          <p:nvPr/>
        </p:nvSpPr>
        <p:spPr>
          <a:xfrm>
            <a:off x="2058" y="-16744"/>
            <a:ext cx="9141942" cy="1004598"/>
          </a:xfrm>
          <a:prstGeom prst="rect">
            <a:avLst/>
          </a:prstGeom>
        </p:spPr>
        <p:txBody>
          <a:bodyPr vert="horz" lIns="45720" rIns="45720" anchor="ctr">
            <a:normAutofit fontScale="775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dirty="0">
                <a:latin typeface="Segoe UI Light" panose="020B0502040204020203" pitchFamily="34" charset="0"/>
                <a:cs typeface="Segoe UI Light" panose="020B0502040204020203" pitchFamily="34" charset="0"/>
              </a:rPr>
              <a:t>Требования к системе организации распределённых вычислений и хранения данных</a:t>
            </a:r>
            <a:endParaRPr lang="en-US" sz="40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4C08F85-A8F1-07D1-BDCC-F4D855509FF1}"/>
              </a:ext>
            </a:extLst>
          </p:cNvPr>
          <p:cNvSpPr txBox="1">
            <a:spLocks/>
          </p:cNvSpPr>
          <p:nvPr/>
        </p:nvSpPr>
        <p:spPr>
          <a:xfrm>
            <a:off x="365760" y="987874"/>
            <a:ext cx="8564880" cy="480332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just">
              <a:spcBef>
                <a:spcPts val="0"/>
              </a:spcBef>
            </a:pPr>
            <a:r>
              <a:rPr lang="ru-RU" sz="1600" b="1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Существует набор систем которые можно использовать для организации распределённых вычислительных систем. </a:t>
            </a:r>
          </a:p>
          <a:p>
            <a:pPr algn="just">
              <a:spcBef>
                <a:spcPts val="0"/>
              </a:spcBef>
            </a:pPr>
            <a:endParaRPr lang="ru-RU" sz="1600" cap="none" dirty="0">
              <a:solidFill>
                <a:srgbClr val="0055A0"/>
              </a:solidFill>
              <a:latin typeface="Segoe UI" panose="020B0502040204020203" pitchFamily="34" charset="0"/>
              <a:ea typeface="Roboto Slab" pitchFamily="2" charset="0"/>
              <a:cs typeface="Segoe UI" panose="020B0502040204020203" pitchFamily="34" charset="0"/>
            </a:endParaRPr>
          </a:p>
          <a:p>
            <a:pPr algn="just">
              <a:spcBef>
                <a:spcPts val="0"/>
              </a:spcBef>
            </a:pPr>
            <a:r>
              <a:rPr lang="ru-RU" sz="16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Наиболее важные требования к распределённой системе для организации компьютинга для экспериментов на ускорительном комплексе </a:t>
            </a:r>
            <a:r>
              <a:rPr lang="en-US" sz="16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NICA:</a:t>
            </a:r>
          </a:p>
          <a:p>
            <a:pPr algn="just">
              <a:spcBef>
                <a:spcPts val="0"/>
              </a:spcBef>
            </a:pPr>
            <a:endParaRPr lang="en-US" sz="1600" cap="none" dirty="0">
              <a:solidFill>
                <a:srgbClr val="0055A0"/>
              </a:solidFill>
              <a:latin typeface="Segoe UI" panose="020B0502040204020203" pitchFamily="34" charset="0"/>
              <a:ea typeface="Roboto Slab" pitchFamily="2" charset="0"/>
              <a:cs typeface="Segoe UI" panose="020B0502040204020203" pitchFamily="34" charset="0"/>
            </a:endParaRPr>
          </a:p>
          <a:p>
            <a:pPr marL="285750" indent="-285750" algn="just"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ru-RU" sz="16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Открытый исходный код.</a:t>
            </a:r>
          </a:p>
          <a:p>
            <a:pPr marL="285750" indent="-285750" algn="just"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ru-RU" sz="16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Возможность модификации.</a:t>
            </a:r>
          </a:p>
          <a:p>
            <a:pPr marL="285750" indent="-285750" algn="just"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ru-RU" sz="16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Интеграция гетерогенных географически распределённых вычислительных ресурсов и систем хранения. </a:t>
            </a:r>
          </a:p>
          <a:p>
            <a:pPr marL="285750" indent="-285750" algn="just"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ru-RU" sz="16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Расширяемость и масштабируемость.</a:t>
            </a:r>
          </a:p>
          <a:p>
            <a:pPr marL="285750" indent="-285750" algn="just"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ru-RU" sz="16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Работа с наиболее популярными системами пакетной обработки данных, облаками и суперкомпьютерами.</a:t>
            </a:r>
          </a:p>
          <a:p>
            <a:pPr marL="285750" indent="-285750" algn="just"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ru-RU" sz="16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Управление потоками задач.</a:t>
            </a:r>
          </a:p>
          <a:p>
            <a:pPr marL="285750" indent="-285750" algn="just"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ru-RU" sz="16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Управление данными. </a:t>
            </a:r>
          </a:p>
          <a:p>
            <a:pPr marL="285750" indent="-285750" algn="just"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ru-RU" sz="16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Учёт потреблённых ресурсов.</a:t>
            </a:r>
          </a:p>
          <a:p>
            <a:pPr marL="285750" indent="-285750" algn="just"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ru-RU" sz="16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Поддержка автоматизации.</a:t>
            </a:r>
          </a:p>
          <a:p>
            <a:pPr marL="285750" indent="-285750" algn="just"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ru-RU" sz="16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Поддержка нескольких независимых групп пользователей</a:t>
            </a:r>
            <a:r>
              <a:rPr lang="en-US" sz="16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/</a:t>
            </a:r>
            <a:r>
              <a:rPr lang="ru-RU" sz="16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виртуальных организаций. </a:t>
            </a:r>
          </a:p>
        </p:txBody>
      </p:sp>
    </p:spTree>
    <p:extLst>
      <p:ext uri="{BB962C8B-B14F-4D97-AF65-F5344CB8AC3E}">
        <p14:creationId xmlns:p14="http://schemas.microsoft.com/office/powerpoint/2010/main" val="339659518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4B3546-A573-610A-781E-25316A521C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AC7C9B1-33A6-026E-9DB3-D46C3F7179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51</a:t>
            </a:fld>
            <a:endParaRPr lang="en-US" dirty="0"/>
          </a:p>
        </p:txBody>
      </p:sp>
      <p:sp>
        <p:nvSpPr>
          <p:cNvPr id="153" name="Title 3">
            <a:extLst>
              <a:ext uri="{FF2B5EF4-FFF2-40B4-BE49-F238E27FC236}">
                <a16:creationId xmlns:a16="http://schemas.microsoft.com/office/drawing/2014/main" id="{DC0BC37E-1394-5DEB-24DF-D1FE1C0F77B4}"/>
              </a:ext>
            </a:extLst>
          </p:cNvPr>
          <p:cNvSpPr txBox="1">
            <a:spLocks/>
          </p:cNvSpPr>
          <p:nvPr/>
        </p:nvSpPr>
        <p:spPr>
          <a:xfrm>
            <a:off x="2058" y="-16744"/>
            <a:ext cx="9141942" cy="1004598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dirty="0">
                <a:latin typeface="Segoe UI Light" panose="020B0502040204020203" pitchFamily="34" charset="0"/>
                <a:cs typeface="Segoe UI Light" panose="020B0502040204020203" pitchFamily="34" charset="0"/>
              </a:rPr>
              <a:t>Платформа </a:t>
            </a:r>
            <a:r>
              <a:rPr lang="en-US" sz="4000" dirty="0">
                <a:latin typeface="Segoe UI Light" panose="020B0502040204020203" pitchFamily="34" charset="0"/>
                <a:cs typeface="Segoe UI Light" panose="020B0502040204020203" pitchFamily="34" charset="0"/>
              </a:rPr>
              <a:t>DIRAC </a:t>
            </a:r>
            <a:r>
              <a:rPr lang="en-US" sz="40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Interware</a:t>
            </a:r>
            <a:r>
              <a:rPr lang="ru-RU" sz="40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endParaRPr lang="en-US" sz="40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4" name="Picture 36" descr="DIRAC_Overlay_System_D_large.png">
            <a:extLst>
              <a:ext uri="{FF2B5EF4-FFF2-40B4-BE49-F238E27FC236}">
                <a16:creationId xmlns:a16="http://schemas.microsoft.com/office/drawing/2014/main" id="{96A5BDA1-FB6E-3A48-592E-CBE37A10D59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0"/>
                </a:srgbClr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81400" y="1223303"/>
            <a:ext cx="3969327" cy="1947150"/>
          </a:xfrm>
          <a:prstGeom prst="rect">
            <a:avLst/>
          </a:prstGeom>
        </p:spPr>
      </p:pic>
      <p:sp>
        <p:nvSpPr>
          <p:cNvPr id="6" name="Скругленный прямоугольник 47">
            <a:extLst>
              <a:ext uri="{FF2B5EF4-FFF2-40B4-BE49-F238E27FC236}">
                <a16:creationId xmlns:a16="http://schemas.microsoft.com/office/drawing/2014/main" id="{07DC61D9-80EE-CAE1-4321-F43407ED4EEC}"/>
              </a:ext>
            </a:extLst>
          </p:cNvPr>
          <p:cNvSpPr/>
          <p:nvPr/>
        </p:nvSpPr>
        <p:spPr>
          <a:xfrm>
            <a:off x="7330019" y="1216722"/>
            <a:ext cx="1632345" cy="428815"/>
          </a:xfrm>
          <a:prstGeom prst="roundRect">
            <a:avLst>
              <a:gd name="adj" fmla="val 8410"/>
            </a:avLst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Segoe UI Light" panose="020B0502040204020203" pitchFamily="34" charset="0"/>
              </a:rPr>
              <a:t>Web</a:t>
            </a:r>
          </a:p>
        </p:txBody>
      </p:sp>
      <p:sp>
        <p:nvSpPr>
          <p:cNvPr id="31" name="Скругленный прямоугольник 48">
            <a:extLst>
              <a:ext uri="{FF2B5EF4-FFF2-40B4-BE49-F238E27FC236}">
                <a16:creationId xmlns:a16="http://schemas.microsoft.com/office/drawing/2014/main" id="{F32DCBEB-989A-6E58-D026-BBC841B278B8}"/>
              </a:ext>
            </a:extLst>
          </p:cNvPr>
          <p:cNvSpPr/>
          <p:nvPr/>
        </p:nvSpPr>
        <p:spPr>
          <a:xfrm>
            <a:off x="7330019" y="1706800"/>
            <a:ext cx="1632345" cy="428815"/>
          </a:xfrm>
          <a:prstGeom prst="roundRect">
            <a:avLst>
              <a:gd name="adj" fmla="val 8410"/>
            </a:avLst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Segoe UI Light" panose="020B0502040204020203" pitchFamily="34" charset="0"/>
              </a:rPr>
              <a:t>CLI</a:t>
            </a:r>
          </a:p>
        </p:txBody>
      </p:sp>
      <p:sp>
        <p:nvSpPr>
          <p:cNvPr id="128" name="Скругленный прямоугольник 49">
            <a:extLst>
              <a:ext uri="{FF2B5EF4-FFF2-40B4-BE49-F238E27FC236}">
                <a16:creationId xmlns:a16="http://schemas.microsoft.com/office/drawing/2014/main" id="{82A70C50-AADF-F9CB-7600-02784B8328A2}"/>
              </a:ext>
            </a:extLst>
          </p:cNvPr>
          <p:cNvSpPr/>
          <p:nvPr/>
        </p:nvSpPr>
        <p:spPr>
          <a:xfrm>
            <a:off x="7330019" y="2196878"/>
            <a:ext cx="1632345" cy="428815"/>
          </a:xfrm>
          <a:prstGeom prst="roundRect">
            <a:avLst>
              <a:gd name="adj" fmla="val 8410"/>
            </a:avLst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Segoe UI Light" panose="020B0502040204020203" pitchFamily="34" charset="0"/>
              </a:rPr>
              <a:t>API</a:t>
            </a:r>
          </a:p>
        </p:txBody>
      </p:sp>
      <p:sp>
        <p:nvSpPr>
          <p:cNvPr id="129" name="Скругленный прямоугольник 50">
            <a:extLst>
              <a:ext uri="{FF2B5EF4-FFF2-40B4-BE49-F238E27FC236}">
                <a16:creationId xmlns:a16="http://schemas.microsoft.com/office/drawing/2014/main" id="{3983FC7F-FCAB-3BA2-AC22-1F68EED5805A}"/>
              </a:ext>
            </a:extLst>
          </p:cNvPr>
          <p:cNvSpPr/>
          <p:nvPr/>
        </p:nvSpPr>
        <p:spPr>
          <a:xfrm>
            <a:off x="7330019" y="2686955"/>
            <a:ext cx="1632345" cy="428815"/>
          </a:xfrm>
          <a:prstGeom prst="roundRect">
            <a:avLst>
              <a:gd name="adj" fmla="val 8410"/>
            </a:avLst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Segoe UI Light" panose="020B0502040204020203" pitchFamily="34" charset="0"/>
              </a:rPr>
              <a:t>REST</a:t>
            </a:r>
          </a:p>
        </p:txBody>
      </p:sp>
      <p:sp>
        <p:nvSpPr>
          <p:cNvPr id="130" name="Подзаголовок 2">
            <a:extLst>
              <a:ext uri="{FF2B5EF4-FFF2-40B4-BE49-F238E27FC236}">
                <a16:creationId xmlns:a16="http://schemas.microsoft.com/office/drawing/2014/main" id="{9282EA9D-F5CB-E172-CF46-821053A797C8}"/>
              </a:ext>
            </a:extLst>
          </p:cNvPr>
          <p:cNvSpPr txBox="1">
            <a:spLocks/>
          </p:cNvSpPr>
          <p:nvPr/>
        </p:nvSpPr>
        <p:spPr>
          <a:xfrm>
            <a:off x="208979" y="1389566"/>
            <a:ext cx="3804403" cy="1787468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just">
              <a:spcBef>
                <a:spcPts val="0"/>
              </a:spcBef>
            </a:pPr>
            <a:r>
              <a:rPr lang="en-US" sz="16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DIRAC </a:t>
            </a:r>
            <a:r>
              <a:rPr lang="ru-RU" sz="16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это платформа которая предоставляет все компоненты для построения распределённой инфраструктуры и объединяющей различные типы ресурсов, что позволяет использовать их единым образом. </a:t>
            </a:r>
            <a:endParaRPr lang="en-US" sz="1600" cap="none" dirty="0">
              <a:solidFill>
                <a:srgbClr val="0055A0"/>
              </a:solidFill>
              <a:latin typeface="Segoe UI" panose="020B0502040204020203" pitchFamily="34" charset="0"/>
              <a:ea typeface="Roboto Slab" pitchFamily="2" charset="0"/>
              <a:cs typeface="Segoe UI" panose="020B0502040204020203" pitchFamily="34" charset="0"/>
            </a:endParaRPr>
          </a:p>
        </p:txBody>
      </p:sp>
      <p:sp>
        <p:nvSpPr>
          <p:cNvPr id="159" name="Подзаголовок 2">
            <a:extLst>
              <a:ext uri="{FF2B5EF4-FFF2-40B4-BE49-F238E27FC236}">
                <a16:creationId xmlns:a16="http://schemas.microsoft.com/office/drawing/2014/main" id="{4F0A3C1E-F374-176A-96FC-5A2609838334}"/>
              </a:ext>
            </a:extLst>
          </p:cNvPr>
          <p:cNvSpPr txBox="1">
            <a:spLocks/>
          </p:cNvSpPr>
          <p:nvPr/>
        </p:nvSpPr>
        <p:spPr>
          <a:xfrm>
            <a:off x="206488" y="3098375"/>
            <a:ext cx="4175109" cy="336966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just">
              <a:spcBef>
                <a:spcPts val="0"/>
              </a:spcBef>
            </a:pPr>
            <a:r>
              <a:rPr lang="ru-RU" sz="16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Платформа </a:t>
            </a:r>
            <a:r>
              <a:rPr lang="en-US" sz="16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DIRAC </a:t>
            </a:r>
            <a:r>
              <a:rPr lang="ru-RU" sz="16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строится из компонентов четырёх видов:</a:t>
            </a:r>
          </a:p>
          <a:p>
            <a:pPr algn="just">
              <a:spcBef>
                <a:spcPts val="0"/>
              </a:spcBef>
            </a:pPr>
            <a:r>
              <a:rPr lang="ru-RU" sz="16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1. </a:t>
            </a:r>
            <a:r>
              <a:rPr lang="ru-RU" sz="1600" b="1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База данных</a:t>
            </a:r>
            <a:r>
              <a:rPr lang="ru-RU" sz="16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 – хранит набор данных релевантных в рамках одной из подсистем. Предоставляет доступ только сервисам и агентам.</a:t>
            </a:r>
          </a:p>
          <a:p>
            <a:pPr algn="just">
              <a:spcBef>
                <a:spcPts val="0"/>
              </a:spcBef>
            </a:pPr>
            <a:r>
              <a:rPr lang="ru-RU" sz="16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2. </a:t>
            </a:r>
            <a:r>
              <a:rPr lang="ru-RU" sz="1600" b="1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Сервис</a:t>
            </a:r>
            <a:r>
              <a:rPr lang="ru-RU" sz="16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 – служит для приёма и исполнения запросов от клиентов.</a:t>
            </a:r>
          </a:p>
          <a:p>
            <a:pPr algn="just">
              <a:spcBef>
                <a:spcPts val="0"/>
              </a:spcBef>
            </a:pPr>
            <a:r>
              <a:rPr lang="ru-RU" sz="16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3. </a:t>
            </a:r>
            <a:r>
              <a:rPr lang="ru-RU" sz="1600" b="1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Агент</a:t>
            </a:r>
            <a:r>
              <a:rPr lang="ru-RU" sz="16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 – программа работающая периодически с определённым интервалом (аналог </a:t>
            </a:r>
            <a:r>
              <a:rPr lang="en-US" sz="1600" cap="none" dirty="0" err="1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cron</a:t>
            </a:r>
            <a:r>
              <a:rPr lang="ru-RU" sz="16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).</a:t>
            </a:r>
          </a:p>
          <a:p>
            <a:pPr algn="just">
              <a:spcBef>
                <a:spcPts val="0"/>
              </a:spcBef>
            </a:pPr>
            <a:r>
              <a:rPr lang="ru-RU" sz="16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4. </a:t>
            </a:r>
            <a:r>
              <a:rPr lang="ru-RU" sz="1600" b="1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Команда</a:t>
            </a:r>
            <a:r>
              <a:rPr lang="ru-RU" sz="16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 – программа запускаемая для выполнения определённой операции</a:t>
            </a:r>
            <a:endParaRPr lang="en-US" sz="1600" cap="none" dirty="0">
              <a:solidFill>
                <a:srgbClr val="0055A0"/>
              </a:solidFill>
              <a:latin typeface="Segoe UI" panose="020B0502040204020203" pitchFamily="34" charset="0"/>
              <a:ea typeface="Roboto Slab" pitchFamily="2" charset="0"/>
              <a:cs typeface="Segoe UI" panose="020B0502040204020203" pitchFamily="34" charset="0"/>
            </a:endParaRPr>
          </a:p>
        </p:txBody>
      </p:sp>
      <p:sp>
        <p:nvSpPr>
          <p:cNvPr id="7" name="Цилиндр 6">
            <a:extLst>
              <a:ext uri="{FF2B5EF4-FFF2-40B4-BE49-F238E27FC236}">
                <a16:creationId xmlns:a16="http://schemas.microsoft.com/office/drawing/2014/main" id="{9523E360-E6D1-A571-2F7B-8B0515A41423}"/>
              </a:ext>
            </a:extLst>
          </p:cNvPr>
          <p:cNvSpPr/>
          <p:nvPr/>
        </p:nvSpPr>
        <p:spPr>
          <a:xfrm>
            <a:off x="6100985" y="3523128"/>
            <a:ext cx="1229034" cy="584948"/>
          </a:xfrm>
          <a:prstGeom prst="can">
            <a:avLst/>
          </a:prstGeom>
          <a:noFill/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База данных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89C0C928-23AF-6CC8-D75A-33A2274EA662}"/>
              </a:ext>
            </a:extLst>
          </p:cNvPr>
          <p:cNvSpPr/>
          <p:nvPr/>
        </p:nvSpPr>
        <p:spPr>
          <a:xfrm>
            <a:off x="5294162" y="4541433"/>
            <a:ext cx="1229034" cy="490817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Сервис</a:t>
            </a: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ADC837E6-58CD-865C-85AC-E8F6816088E3}"/>
              </a:ext>
            </a:extLst>
          </p:cNvPr>
          <p:cNvSpPr/>
          <p:nvPr/>
        </p:nvSpPr>
        <p:spPr>
          <a:xfrm>
            <a:off x="6917157" y="4541432"/>
            <a:ext cx="1229034" cy="490817"/>
          </a:xfrm>
          <a:prstGeom prst="roundRect">
            <a:avLst>
              <a:gd name="adj" fmla="val 50000"/>
            </a:avLst>
          </a:prstGeom>
          <a:noFill/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Агент</a:t>
            </a:r>
          </a:p>
        </p:txBody>
      </p:sp>
      <p:sp>
        <p:nvSpPr>
          <p:cNvPr id="13" name="Прямоугольник: один усеченный угол 12">
            <a:extLst>
              <a:ext uri="{FF2B5EF4-FFF2-40B4-BE49-F238E27FC236}">
                <a16:creationId xmlns:a16="http://schemas.microsoft.com/office/drawing/2014/main" id="{9EA617D5-70ED-77B7-B2F3-69AA438257D3}"/>
              </a:ext>
            </a:extLst>
          </p:cNvPr>
          <p:cNvSpPr/>
          <p:nvPr/>
        </p:nvSpPr>
        <p:spPr>
          <a:xfrm>
            <a:off x="5294162" y="5465607"/>
            <a:ext cx="1229034" cy="490817"/>
          </a:xfrm>
          <a:prstGeom prst="snip1Rect">
            <a:avLst>
              <a:gd name="adj" fmla="val 50000"/>
            </a:avLst>
          </a:prstGeom>
          <a:noFill/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ru-RU" sz="14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Команда</a:t>
            </a:r>
          </a:p>
        </p:txBody>
      </p:sp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id="{3CD90D7A-9CB9-37A4-7574-F2F3BC8C1371}"/>
              </a:ext>
            </a:extLst>
          </p:cNvPr>
          <p:cNvCxnSpPr>
            <a:stCxn id="7" idx="3"/>
            <a:endCxn id="9" idx="0"/>
          </p:cNvCxnSpPr>
          <p:nvPr/>
        </p:nvCxnSpPr>
        <p:spPr>
          <a:xfrm flipH="1">
            <a:off x="5908679" y="4108076"/>
            <a:ext cx="806823" cy="433357"/>
          </a:xfrm>
          <a:prstGeom prst="straightConnector1">
            <a:avLst/>
          </a:prstGeom>
          <a:noFill/>
          <a:ln w="19050">
            <a:solidFill>
              <a:schemeClr val="tx1"/>
            </a:solidFill>
            <a:headEnd type="triangle" w="med" len="med"/>
            <a:tailEnd type="triangl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6" name="Прямая со стрелкой 15">
            <a:extLst>
              <a:ext uri="{FF2B5EF4-FFF2-40B4-BE49-F238E27FC236}">
                <a16:creationId xmlns:a16="http://schemas.microsoft.com/office/drawing/2014/main" id="{E1042155-A1CF-5CC2-FE3D-FF98074B6C16}"/>
              </a:ext>
            </a:extLst>
          </p:cNvPr>
          <p:cNvCxnSpPr>
            <a:cxnSpLocks/>
            <a:stCxn id="7" idx="3"/>
            <a:endCxn id="11" idx="0"/>
          </p:cNvCxnSpPr>
          <p:nvPr/>
        </p:nvCxnSpPr>
        <p:spPr>
          <a:xfrm>
            <a:off x="6715502" y="4108076"/>
            <a:ext cx="816172" cy="433356"/>
          </a:xfrm>
          <a:prstGeom prst="straightConnector1">
            <a:avLst/>
          </a:prstGeom>
          <a:noFill/>
          <a:ln w="19050">
            <a:solidFill>
              <a:schemeClr val="tx1"/>
            </a:solidFill>
            <a:headEnd type="triangle" w="med" len="med"/>
            <a:tailEnd type="triangl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9" name="Прямая со стрелкой 18">
            <a:extLst>
              <a:ext uri="{FF2B5EF4-FFF2-40B4-BE49-F238E27FC236}">
                <a16:creationId xmlns:a16="http://schemas.microsoft.com/office/drawing/2014/main" id="{8238FB9E-A0E9-2231-7BCF-B5EDF21626EA}"/>
              </a:ext>
            </a:extLst>
          </p:cNvPr>
          <p:cNvCxnSpPr>
            <a:cxnSpLocks/>
            <a:stCxn id="11" idx="1"/>
            <a:endCxn id="9" idx="3"/>
          </p:cNvCxnSpPr>
          <p:nvPr/>
        </p:nvCxnSpPr>
        <p:spPr>
          <a:xfrm flipH="1">
            <a:off x="6523196" y="4786841"/>
            <a:ext cx="393961" cy="1"/>
          </a:xfrm>
          <a:prstGeom prst="straightConnector1">
            <a:avLst/>
          </a:prstGeom>
          <a:noFill/>
          <a:ln w="19050">
            <a:solidFill>
              <a:schemeClr val="tx1"/>
            </a:solidFill>
            <a:headEnd type="none" w="med" len="med"/>
            <a:tailEnd type="triangl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2" name="Прямая со стрелкой 21">
            <a:extLst>
              <a:ext uri="{FF2B5EF4-FFF2-40B4-BE49-F238E27FC236}">
                <a16:creationId xmlns:a16="http://schemas.microsoft.com/office/drawing/2014/main" id="{02F1C877-2B54-7BDD-E1BA-9793C4F8B64C}"/>
              </a:ext>
            </a:extLst>
          </p:cNvPr>
          <p:cNvCxnSpPr>
            <a:cxnSpLocks/>
            <a:stCxn id="9" idx="2"/>
            <a:endCxn id="13" idx="3"/>
          </p:cNvCxnSpPr>
          <p:nvPr/>
        </p:nvCxnSpPr>
        <p:spPr>
          <a:xfrm>
            <a:off x="5908679" y="5032250"/>
            <a:ext cx="0" cy="433357"/>
          </a:xfrm>
          <a:prstGeom prst="straightConnector1">
            <a:avLst/>
          </a:prstGeom>
          <a:noFill/>
          <a:ln w="19050">
            <a:solidFill>
              <a:schemeClr val="tx1"/>
            </a:solidFill>
            <a:headEnd type="triangle" w="med" len="med"/>
            <a:tailEnd type="triangl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5" name="Подзаголовок 2">
            <a:extLst>
              <a:ext uri="{FF2B5EF4-FFF2-40B4-BE49-F238E27FC236}">
                <a16:creationId xmlns:a16="http://schemas.microsoft.com/office/drawing/2014/main" id="{FF1451FB-0D3F-4715-9FCC-28E2D7F737A0}"/>
              </a:ext>
            </a:extLst>
          </p:cNvPr>
          <p:cNvSpPr txBox="1">
            <a:spLocks/>
          </p:cNvSpPr>
          <p:nvPr/>
        </p:nvSpPr>
        <p:spPr>
          <a:xfrm>
            <a:off x="4693837" y="6053997"/>
            <a:ext cx="4175109" cy="60470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ru-RU" sz="16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Схема взаимодействия компонентов </a:t>
            </a:r>
            <a:r>
              <a:rPr lang="en-US" sz="16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DIRAC</a:t>
            </a:r>
            <a:endParaRPr lang="ru-RU" sz="1600" cap="none" dirty="0">
              <a:solidFill>
                <a:srgbClr val="0055A0"/>
              </a:solidFill>
              <a:latin typeface="Segoe UI" panose="020B0502040204020203" pitchFamily="34" charset="0"/>
              <a:ea typeface="Roboto Slab" pitchFamily="2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231673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326555-A018-5F06-1BC7-4E221DA9C5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FA20A48-0A57-402B-9CDE-F9047A53D5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52</a:t>
            </a:fld>
            <a:endParaRPr lang="en-US" dirty="0"/>
          </a:p>
        </p:txBody>
      </p:sp>
      <p:sp>
        <p:nvSpPr>
          <p:cNvPr id="153" name="Title 3">
            <a:extLst>
              <a:ext uri="{FF2B5EF4-FFF2-40B4-BE49-F238E27FC236}">
                <a16:creationId xmlns:a16="http://schemas.microsoft.com/office/drawing/2014/main" id="{5AF7E385-5931-2836-0495-EF456400C9CE}"/>
              </a:ext>
            </a:extLst>
          </p:cNvPr>
          <p:cNvSpPr txBox="1">
            <a:spLocks/>
          </p:cNvSpPr>
          <p:nvPr/>
        </p:nvSpPr>
        <p:spPr>
          <a:xfrm>
            <a:off x="2058" y="-16744"/>
            <a:ext cx="9141942" cy="1004598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dirty="0">
                <a:latin typeface="Segoe UI Light" panose="020B0502040204020203" pitchFamily="34" charset="0"/>
                <a:cs typeface="Segoe UI Light" panose="020B0502040204020203" pitchFamily="34" charset="0"/>
              </a:rPr>
              <a:t>Схема установки компонентов </a:t>
            </a:r>
            <a:r>
              <a:rPr lang="en-US" sz="4000" dirty="0">
                <a:latin typeface="Segoe UI Light" panose="020B0502040204020203" pitchFamily="34" charset="0"/>
                <a:cs typeface="Segoe UI Light" panose="020B0502040204020203" pitchFamily="34" charset="0"/>
              </a:rPr>
              <a:t>DIRAC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74C52CD-7812-3C80-A796-5987DB018954}"/>
              </a:ext>
            </a:extLst>
          </p:cNvPr>
          <p:cNvSpPr txBox="1">
            <a:spLocks/>
          </p:cNvSpPr>
          <p:nvPr/>
        </p:nvSpPr>
        <p:spPr>
          <a:xfrm>
            <a:off x="290998" y="863020"/>
            <a:ext cx="8564880" cy="311512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ru-RU" sz="1600" b="1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Шаг 1. Установка базовых компонентов платформы </a:t>
            </a:r>
            <a:r>
              <a:rPr lang="en-US" sz="1600" b="1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DIRAC</a:t>
            </a:r>
            <a:endParaRPr lang="ru-RU" sz="1600" b="1" cap="none" dirty="0">
              <a:solidFill>
                <a:srgbClr val="0055A0"/>
              </a:solidFill>
              <a:latin typeface="Segoe UI" panose="020B0502040204020203" pitchFamily="34" charset="0"/>
              <a:ea typeface="Roboto Slab" pitchFamily="2" charset="0"/>
              <a:cs typeface="Segoe UI" panose="020B0502040204020203" pitchFamily="34" charset="0"/>
            </a:endParaRPr>
          </a:p>
        </p:txBody>
      </p:sp>
      <p:sp>
        <p:nvSpPr>
          <p:cNvPr id="132" name="Подзаголовок 2">
            <a:extLst>
              <a:ext uri="{FF2B5EF4-FFF2-40B4-BE49-F238E27FC236}">
                <a16:creationId xmlns:a16="http://schemas.microsoft.com/office/drawing/2014/main" id="{5B728385-0756-17C0-D9EB-A3FEEBC8EBED}"/>
              </a:ext>
            </a:extLst>
          </p:cNvPr>
          <p:cNvSpPr txBox="1">
            <a:spLocks/>
          </p:cNvSpPr>
          <p:nvPr/>
        </p:nvSpPr>
        <p:spPr>
          <a:xfrm>
            <a:off x="4351231" y="1757969"/>
            <a:ext cx="4175109" cy="206746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just">
              <a:spcBef>
                <a:spcPts val="0"/>
              </a:spcBef>
            </a:pPr>
            <a:r>
              <a:rPr lang="ru-RU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Первый шаг в установке платформы </a:t>
            </a:r>
            <a:r>
              <a:rPr lang="en-US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DIRAC </a:t>
            </a:r>
            <a:r>
              <a:rPr lang="ru-RU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– это установка и настройка базовых компонентов, без которых невозможно функционирование компонентов связанных с управлением задачами и данными</a:t>
            </a:r>
            <a:r>
              <a:rPr lang="en-US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.</a:t>
            </a:r>
          </a:p>
          <a:p>
            <a:pPr algn="just">
              <a:spcBef>
                <a:spcPts val="0"/>
              </a:spcBef>
            </a:pPr>
            <a:endParaRPr lang="en-US" sz="1400" cap="none" dirty="0">
              <a:solidFill>
                <a:srgbClr val="0055A0"/>
              </a:solidFill>
              <a:latin typeface="Segoe UI" panose="020B0502040204020203" pitchFamily="34" charset="0"/>
              <a:ea typeface="Roboto Slab" pitchFamily="2" charset="0"/>
              <a:cs typeface="Segoe UI" panose="020B0502040204020203" pitchFamily="34" charset="0"/>
            </a:endParaRPr>
          </a:p>
          <a:p>
            <a:pPr algn="just">
              <a:spcBef>
                <a:spcPts val="0"/>
              </a:spcBef>
            </a:pPr>
            <a:r>
              <a:rPr lang="ru-RU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Особенностью данных компонентов является то, что они взаимодействуют со всеми остальными. </a:t>
            </a:r>
            <a:endParaRPr lang="en-US" sz="1400" cap="none" dirty="0">
              <a:solidFill>
                <a:srgbClr val="0055A0"/>
              </a:solidFill>
              <a:latin typeface="Segoe UI" panose="020B0502040204020203" pitchFamily="34" charset="0"/>
              <a:ea typeface="Roboto Slab" pitchFamily="2" charset="0"/>
              <a:cs typeface="Segoe UI" panose="020B0502040204020203" pitchFamily="34" charset="0"/>
            </a:endParaRPr>
          </a:p>
        </p:txBody>
      </p:sp>
      <p:sp>
        <p:nvSpPr>
          <p:cNvPr id="133" name="Прямоугольник 132">
            <a:extLst>
              <a:ext uri="{FF2B5EF4-FFF2-40B4-BE49-F238E27FC236}">
                <a16:creationId xmlns:a16="http://schemas.microsoft.com/office/drawing/2014/main" id="{4CCA89B1-74B6-3D5E-8C2C-8EC74C0F0B08}"/>
              </a:ext>
            </a:extLst>
          </p:cNvPr>
          <p:cNvSpPr/>
          <p:nvPr/>
        </p:nvSpPr>
        <p:spPr>
          <a:xfrm>
            <a:off x="290999" y="1516174"/>
            <a:ext cx="3227295" cy="376518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egoe UI Light" panose="020B0502040204020203" pitchFamily="34" charset="0"/>
              </a:rPr>
              <a:t>Framework/</a:t>
            </a:r>
            <a:r>
              <a:rPr lang="en-US" sz="1600" dirty="0" err="1">
                <a:solidFill>
                  <a:schemeClr val="tx1"/>
                </a:solidFill>
                <a:latin typeface="Segoe UI Light" panose="020B0502040204020203" pitchFamily="34" charset="0"/>
              </a:rPr>
              <a:t>SystemAdministrator</a:t>
            </a:r>
            <a:endParaRPr lang="en-US" sz="1600" dirty="0">
              <a:solidFill>
                <a:schemeClr val="tx1"/>
              </a:solidFill>
              <a:latin typeface="Segoe UI Light" panose="020B0502040204020203" pitchFamily="34" charset="0"/>
            </a:endParaRPr>
          </a:p>
        </p:txBody>
      </p:sp>
      <p:sp>
        <p:nvSpPr>
          <p:cNvPr id="141" name="Прямоугольник 140">
            <a:extLst>
              <a:ext uri="{FF2B5EF4-FFF2-40B4-BE49-F238E27FC236}">
                <a16:creationId xmlns:a16="http://schemas.microsoft.com/office/drawing/2014/main" id="{27D6F49F-9983-4EFC-4862-AB7F9B8C5CA4}"/>
              </a:ext>
            </a:extLst>
          </p:cNvPr>
          <p:cNvSpPr/>
          <p:nvPr/>
        </p:nvSpPr>
        <p:spPr>
          <a:xfrm>
            <a:off x="290999" y="1981286"/>
            <a:ext cx="3227295" cy="376518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egoe UI Light" panose="020B0502040204020203" pitchFamily="34" charset="0"/>
              </a:rPr>
              <a:t>Configuration/Server</a:t>
            </a:r>
          </a:p>
        </p:txBody>
      </p:sp>
      <p:sp>
        <p:nvSpPr>
          <p:cNvPr id="142" name="Прямоугольник 141">
            <a:extLst>
              <a:ext uri="{FF2B5EF4-FFF2-40B4-BE49-F238E27FC236}">
                <a16:creationId xmlns:a16="http://schemas.microsoft.com/office/drawing/2014/main" id="{3E4E35CE-AD3D-C536-9989-B6FBA31E71C0}"/>
              </a:ext>
            </a:extLst>
          </p:cNvPr>
          <p:cNvSpPr/>
          <p:nvPr/>
        </p:nvSpPr>
        <p:spPr>
          <a:xfrm>
            <a:off x="290999" y="2437431"/>
            <a:ext cx="3227295" cy="376518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egoe UI Light" panose="020B0502040204020203" pitchFamily="34" charset="0"/>
              </a:rPr>
              <a:t>WebApp/WebApp</a:t>
            </a:r>
          </a:p>
        </p:txBody>
      </p:sp>
      <p:sp>
        <p:nvSpPr>
          <p:cNvPr id="143" name="Прямоугольник 142">
            <a:extLst>
              <a:ext uri="{FF2B5EF4-FFF2-40B4-BE49-F238E27FC236}">
                <a16:creationId xmlns:a16="http://schemas.microsoft.com/office/drawing/2014/main" id="{D406ECBB-EABD-9FED-6491-88747FC02A94}"/>
              </a:ext>
            </a:extLst>
          </p:cNvPr>
          <p:cNvSpPr/>
          <p:nvPr/>
        </p:nvSpPr>
        <p:spPr>
          <a:xfrm>
            <a:off x="290998" y="2898750"/>
            <a:ext cx="3227295" cy="376518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egoe UI Light" panose="020B0502040204020203" pitchFamily="34" charset="0"/>
              </a:rPr>
              <a:t>Framework/</a:t>
            </a:r>
            <a:r>
              <a:rPr lang="en-US" sz="1600" dirty="0" err="1">
                <a:solidFill>
                  <a:schemeClr val="tx1"/>
                </a:solidFill>
                <a:latin typeface="Segoe UI Light" panose="020B0502040204020203" pitchFamily="34" charset="0"/>
              </a:rPr>
              <a:t>ComponentMonitoring</a:t>
            </a:r>
            <a:endParaRPr lang="en-US" sz="1600" dirty="0">
              <a:solidFill>
                <a:schemeClr val="tx1"/>
              </a:solidFill>
              <a:latin typeface="Segoe UI Light" panose="020B0502040204020203" pitchFamily="34" charset="0"/>
            </a:endParaRPr>
          </a:p>
        </p:txBody>
      </p:sp>
      <p:sp>
        <p:nvSpPr>
          <p:cNvPr id="144" name="Цилиндр 143">
            <a:extLst>
              <a:ext uri="{FF2B5EF4-FFF2-40B4-BE49-F238E27FC236}">
                <a16:creationId xmlns:a16="http://schemas.microsoft.com/office/drawing/2014/main" id="{76C670BF-8AA2-49AC-18D7-FD933A2555CB}"/>
              </a:ext>
            </a:extLst>
          </p:cNvPr>
          <p:cNvSpPr/>
          <p:nvPr/>
        </p:nvSpPr>
        <p:spPr>
          <a:xfrm>
            <a:off x="291000" y="3429000"/>
            <a:ext cx="3227294" cy="584948"/>
          </a:xfrm>
          <a:prstGeom prst="can">
            <a:avLst/>
          </a:prstGeom>
          <a:noFill/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InstalledComponentsDB</a:t>
            </a:r>
            <a:endParaRPr lang="en-US" sz="1600" dirty="0">
              <a:solidFill>
                <a:schemeClr val="tx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45" name="Цилиндр 144">
            <a:extLst>
              <a:ext uri="{FF2B5EF4-FFF2-40B4-BE49-F238E27FC236}">
                <a16:creationId xmlns:a16="http://schemas.microsoft.com/office/drawing/2014/main" id="{99AFF012-4D51-E15F-3814-8609B063C2A3}"/>
              </a:ext>
            </a:extLst>
          </p:cNvPr>
          <p:cNvSpPr/>
          <p:nvPr/>
        </p:nvSpPr>
        <p:spPr>
          <a:xfrm>
            <a:off x="291000" y="5053242"/>
            <a:ext cx="3227294" cy="584948"/>
          </a:xfrm>
          <a:prstGeom prst="can">
            <a:avLst/>
          </a:prstGeom>
          <a:noFill/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AccountingDB</a:t>
            </a:r>
            <a:endParaRPr lang="en-US" sz="1600" dirty="0">
              <a:solidFill>
                <a:schemeClr val="tx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46" name="Прямоугольник 145">
            <a:extLst>
              <a:ext uri="{FF2B5EF4-FFF2-40B4-BE49-F238E27FC236}">
                <a16:creationId xmlns:a16="http://schemas.microsoft.com/office/drawing/2014/main" id="{51A076EF-5682-9D1F-5EB5-5E1541741639}"/>
              </a:ext>
            </a:extLst>
          </p:cNvPr>
          <p:cNvSpPr/>
          <p:nvPr/>
        </p:nvSpPr>
        <p:spPr>
          <a:xfrm>
            <a:off x="291000" y="4588791"/>
            <a:ext cx="3227295" cy="376518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egoe UI Light" panose="020B0502040204020203" pitchFamily="34" charset="0"/>
              </a:rPr>
              <a:t>Accounting/</a:t>
            </a:r>
            <a:r>
              <a:rPr lang="en-US" sz="1600" dirty="0" err="1">
                <a:solidFill>
                  <a:schemeClr val="tx1"/>
                </a:solidFill>
                <a:latin typeface="Segoe UI Light" panose="020B0502040204020203" pitchFamily="34" charset="0"/>
              </a:rPr>
              <a:t>DataStore</a:t>
            </a:r>
            <a:endParaRPr lang="en-US" sz="1600" dirty="0">
              <a:solidFill>
                <a:schemeClr val="tx1"/>
              </a:solidFill>
              <a:latin typeface="Segoe UI Light" panose="020B0502040204020203" pitchFamily="34" charset="0"/>
            </a:endParaRPr>
          </a:p>
        </p:txBody>
      </p:sp>
      <p:sp>
        <p:nvSpPr>
          <p:cNvPr id="147" name="Подзаголовок 2">
            <a:extLst>
              <a:ext uri="{FF2B5EF4-FFF2-40B4-BE49-F238E27FC236}">
                <a16:creationId xmlns:a16="http://schemas.microsoft.com/office/drawing/2014/main" id="{C37D271E-FFFA-0AFC-1380-0F92B550E031}"/>
              </a:ext>
            </a:extLst>
          </p:cNvPr>
          <p:cNvSpPr txBox="1">
            <a:spLocks/>
          </p:cNvSpPr>
          <p:nvPr/>
        </p:nvSpPr>
        <p:spPr>
          <a:xfrm>
            <a:off x="4351231" y="4657762"/>
            <a:ext cx="4175109" cy="206746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just">
              <a:spcBef>
                <a:spcPts val="0"/>
              </a:spcBef>
            </a:pPr>
            <a:r>
              <a:rPr lang="ru-RU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В рамках первого шага так же устанавливаются компоненты связанные с системой учёта потреблённых ресурсов.</a:t>
            </a:r>
            <a:endParaRPr lang="en-US" sz="1400" cap="none" dirty="0">
              <a:solidFill>
                <a:srgbClr val="0055A0"/>
              </a:solidFill>
              <a:latin typeface="Segoe UI" panose="020B0502040204020203" pitchFamily="34" charset="0"/>
              <a:ea typeface="Roboto Slab" pitchFamily="2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300796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F11816-64C9-B023-0E1F-68F9EE039F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4316C6F-A733-F17C-1017-19B95A387A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53</a:t>
            </a:fld>
            <a:endParaRPr lang="en-US" dirty="0"/>
          </a:p>
        </p:txBody>
      </p:sp>
      <p:sp>
        <p:nvSpPr>
          <p:cNvPr id="153" name="Title 3">
            <a:extLst>
              <a:ext uri="{FF2B5EF4-FFF2-40B4-BE49-F238E27FC236}">
                <a16:creationId xmlns:a16="http://schemas.microsoft.com/office/drawing/2014/main" id="{072E0646-A02D-4BDD-8325-CA598CF1B690}"/>
              </a:ext>
            </a:extLst>
          </p:cNvPr>
          <p:cNvSpPr txBox="1">
            <a:spLocks/>
          </p:cNvSpPr>
          <p:nvPr/>
        </p:nvSpPr>
        <p:spPr>
          <a:xfrm>
            <a:off x="2058" y="-16744"/>
            <a:ext cx="9141942" cy="1004598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dirty="0">
                <a:latin typeface="Segoe UI Light" panose="020B0502040204020203" pitchFamily="34" charset="0"/>
                <a:cs typeface="Segoe UI Light" panose="020B0502040204020203" pitchFamily="34" charset="0"/>
              </a:rPr>
              <a:t>Схема установки компонентов </a:t>
            </a:r>
            <a:r>
              <a:rPr lang="en-US" sz="4000" dirty="0">
                <a:latin typeface="Segoe UI Light" panose="020B0502040204020203" pitchFamily="34" charset="0"/>
                <a:cs typeface="Segoe UI Light" panose="020B0502040204020203" pitchFamily="34" charset="0"/>
              </a:rPr>
              <a:t>DIRAC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30652CA-DB46-36FE-E8D3-43D4DF8B3E15}"/>
              </a:ext>
            </a:extLst>
          </p:cNvPr>
          <p:cNvSpPr txBox="1">
            <a:spLocks/>
          </p:cNvSpPr>
          <p:nvPr/>
        </p:nvSpPr>
        <p:spPr>
          <a:xfrm>
            <a:off x="290998" y="863020"/>
            <a:ext cx="8564880" cy="311512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ru-RU" sz="1600" b="1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Шаг 2. Установка компонентов отвечающих за управление данными.</a:t>
            </a:r>
          </a:p>
        </p:txBody>
      </p:sp>
      <p:sp>
        <p:nvSpPr>
          <p:cNvPr id="132" name="Подзаголовок 2">
            <a:extLst>
              <a:ext uri="{FF2B5EF4-FFF2-40B4-BE49-F238E27FC236}">
                <a16:creationId xmlns:a16="http://schemas.microsoft.com/office/drawing/2014/main" id="{A16FE28D-6FB0-1A16-98DE-020CFC8829FE}"/>
              </a:ext>
            </a:extLst>
          </p:cNvPr>
          <p:cNvSpPr txBox="1">
            <a:spLocks/>
          </p:cNvSpPr>
          <p:nvPr/>
        </p:nvSpPr>
        <p:spPr>
          <a:xfrm>
            <a:off x="4351231" y="1414174"/>
            <a:ext cx="4175109" cy="428697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just">
              <a:spcBef>
                <a:spcPts val="0"/>
              </a:spcBef>
            </a:pPr>
            <a:r>
              <a:rPr lang="ru-RU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Прежде чем устанавливать компоненты отвечающие за работу с данными необходимо подготовить систему управления данными. </a:t>
            </a:r>
          </a:p>
          <a:p>
            <a:pPr algn="just">
              <a:spcBef>
                <a:spcPts val="0"/>
              </a:spcBef>
            </a:pPr>
            <a:endParaRPr lang="ru-RU" sz="1400" cap="none" dirty="0">
              <a:solidFill>
                <a:srgbClr val="0055A0"/>
              </a:solidFill>
              <a:latin typeface="Segoe UI" panose="020B0502040204020203" pitchFamily="34" charset="0"/>
              <a:ea typeface="Roboto Slab" pitchFamily="2" charset="0"/>
              <a:cs typeface="Segoe UI" panose="020B0502040204020203" pitchFamily="34" charset="0"/>
            </a:endParaRPr>
          </a:p>
          <a:p>
            <a:pPr algn="just">
              <a:spcBef>
                <a:spcPts val="0"/>
              </a:spcBef>
            </a:pPr>
            <a:r>
              <a:rPr lang="ru-RU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Система управления данными в </a:t>
            </a:r>
            <a:r>
              <a:rPr lang="en-US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DIRAC </a:t>
            </a:r>
            <a:r>
              <a:rPr lang="ru-RU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состоит из сервиса файлового каталога и соответствующей базы данных.</a:t>
            </a:r>
          </a:p>
          <a:p>
            <a:pPr algn="just">
              <a:spcBef>
                <a:spcPts val="0"/>
              </a:spcBef>
            </a:pPr>
            <a:endParaRPr lang="ru-RU" sz="1400" cap="none" dirty="0">
              <a:solidFill>
                <a:srgbClr val="0055A0"/>
              </a:solidFill>
              <a:latin typeface="Segoe UI" panose="020B0502040204020203" pitchFamily="34" charset="0"/>
              <a:ea typeface="Roboto Slab" pitchFamily="2" charset="0"/>
              <a:cs typeface="Segoe UI" panose="020B0502040204020203" pitchFamily="34" charset="0"/>
            </a:endParaRPr>
          </a:p>
          <a:p>
            <a:pPr algn="just">
              <a:spcBef>
                <a:spcPts val="0"/>
              </a:spcBef>
            </a:pPr>
            <a:r>
              <a:rPr lang="ru-RU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Тестирование данной системы предполагает установку временной системы хранения, которая выполняет те же функции, что </a:t>
            </a:r>
            <a:r>
              <a:rPr lang="en-US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EOS, </a:t>
            </a:r>
            <a:r>
              <a:rPr lang="en-US" sz="1400" cap="none" dirty="0" err="1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dCache</a:t>
            </a:r>
            <a:r>
              <a:rPr lang="en-US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 </a:t>
            </a:r>
            <a:r>
              <a:rPr lang="ru-RU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и др. </a:t>
            </a:r>
          </a:p>
          <a:p>
            <a:pPr algn="just">
              <a:spcBef>
                <a:spcPts val="0"/>
              </a:spcBef>
            </a:pPr>
            <a:endParaRPr lang="ru-RU" sz="1400" cap="none" dirty="0">
              <a:solidFill>
                <a:srgbClr val="0055A0"/>
              </a:solidFill>
              <a:latin typeface="Segoe UI" panose="020B0502040204020203" pitchFamily="34" charset="0"/>
              <a:ea typeface="Roboto Slab" pitchFamily="2" charset="0"/>
              <a:cs typeface="Segoe UI" panose="020B0502040204020203" pitchFamily="34" charset="0"/>
            </a:endParaRPr>
          </a:p>
          <a:p>
            <a:pPr algn="just">
              <a:spcBef>
                <a:spcPts val="0"/>
              </a:spcBef>
            </a:pPr>
            <a:r>
              <a:rPr lang="ru-RU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С использованием временной системы хранения становится возможным протестировать работу файлового каталога и его взаимодействие с системой учёта ресурсов.</a:t>
            </a:r>
            <a:endParaRPr lang="en-US" sz="1400" cap="none" dirty="0">
              <a:solidFill>
                <a:srgbClr val="0055A0"/>
              </a:solidFill>
              <a:latin typeface="Segoe UI" panose="020B0502040204020203" pitchFamily="34" charset="0"/>
              <a:ea typeface="Roboto Slab" pitchFamily="2" charset="0"/>
              <a:cs typeface="Segoe UI" panose="020B0502040204020203" pitchFamily="34" charset="0"/>
            </a:endParaRPr>
          </a:p>
        </p:txBody>
      </p:sp>
      <p:sp>
        <p:nvSpPr>
          <p:cNvPr id="133" name="Прямоугольник 132">
            <a:extLst>
              <a:ext uri="{FF2B5EF4-FFF2-40B4-BE49-F238E27FC236}">
                <a16:creationId xmlns:a16="http://schemas.microsoft.com/office/drawing/2014/main" id="{4DD8EFE2-7AA3-6758-7741-CBCD0242B3F4}"/>
              </a:ext>
            </a:extLst>
          </p:cNvPr>
          <p:cNvSpPr/>
          <p:nvPr/>
        </p:nvSpPr>
        <p:spPr>
          <a:xfrm>
            <a:off x="291001" y="1762121"/>
            <a:ext cx="3227295" cy="376518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egoe UI Light" panose="020B0502040204020203" pitchFamily="34" charset="0"/>
              </a:rPr>
              <a:t>DMS/</a:t>
            </a:r>
            <a:r>
              <a:rPr lang="en-US" sz="1600" b="1" dirty="0" err="1">
                <a:solidFill>
                  <a:schemeClr val="tx1"/>
                </a:solidFill>
                <a:latin typeface="Segoe UI Light" panose="020B0502040204020203" pitchFamily="34" charset="0"/>
              </a:rPr>
              <a:t>FileCatalog</a:t>
            </a:r>
            <a:endParaRPr lang="en-US" sz="1600" b="1" dirty="0">
              <a:solidFill>
                <a:schemeClr val="tx1"/>
              </a:solidFill>
              <a:latin typeface="Segoe UI Light" panose="020B0502040204020203" pitchFamily="34" charset="0"/>
            </a:endParaRPr>
          </a:p>
        </p:txBody>
      </p:sp>
      <p:sp>
        <p:nvSpPr>
          <p:cNvPr id="144" name="Цилиндр 143">
            <a:extLst>
              <a:ext uri="{FF2B5EF4-FFF2-40B4-BE49-F238E27FC236}">
                <a16:creationId xmlns:a16="http://schemas.microsoft.com/office/drawing/2014/main" id="{146A6DC3-8F25-1B88-7DFE-C3FD6D5B174E}"/>
              </a:ext>
            </a:extLst>
          </p:cNvPr>
          <p:cNvSpPr/>
          <p:nvPr/>
        </p:nvSpPr>
        <p:spPr>
          <a:xfrm>
            <a:off x="291000" y="2250186"/>
            <a:ext cx="3227294" cy="584948"/>
          </a:xfrm>
          <a:prstGeom prst="can">
            <a:avLst/>
          </a:prstGeom>
          <a:noFill/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FileCatalogDB</a:t>
            </a:r>
            <a:endParaRPr lang="en-US" sz="1600" dirty="0">
              <a:solidFill>
                <a:schemeClr val="tx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47" name="Подзаголовок 2">
            <a:extLst>
              <a:ext uri="{FF2B5EF4-FFF2-40B4-BE49-F238E27FC236}">
                <a16:creationId xmlns:a16="http://schemas.microsoft.com/office/drawing/2014/main" id="{C7DD9F2A-1BF8-F5ED-1798-15093D3F0E76}"/>
              </a:ext>
            </a:extLst>
          </p:cNvPr>
          <p:cNvSpPr txBox="1">
            <a:spLocks/>
          </p:cNvSpPr>
          <p:nvPr/>
        </p:nvSpPr>
        <p:spPr>
          <a:xfrm>
            <a:off x="206488" y="3699352"/>
            <a:ext cx="3311804" cy="36085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ru-RU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Устанавливается временно</a:t>
            </a:r>
            <a:endParaRPr lang="en-US" sz="1400" cap="none" dirty="0">
              <a:solidFill>
                <a:srgbClr val="0055A0"/>
              </a:solidFill>
              <a:latin typeface="Segoe UI" panose="020B0502040204020203" pitchFamily="34" charset="0"/>
              <a:ea typeface="Roboto Slab" pitchFamily="2" charset="0"/>
              <a:cs typeface="Segoe UI" panose="020B0502040204020203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7364DCD-8821-F905-34EC-556BDAF1D35F}"/>
              </a:ext>
            </a:extLst>
          </p:cNvPr>
          <p:cNvSpPr/>
          <p:nvPr/>
        </p:nvSpPr>
        <p:spPr>
          <a:xfrm>
            <a:off x="290999" y="4080555"/>
            <a:ext cx="3227295" cy="376518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egoe UI Light" panose="020B0502040204020203" pitchFamily="34" charset="0"/>
              </a:rPr>
              <a:t>DMS/</a:t>
            </a:r>
            <a:r>
              <a:rPr lang="en-US" sz="1600" b="1" dirty="0" err="1">
                <a:solidFill>
                  <a:schemeClr val="tx1"/>
                </a:solidFill>
                <a:latin typeface="Segoe UI Light" panose="020B0502040204020203" pitchFamily="34" charset="0"/>
              </a:rPr>
              <a:t>StorageElement</a:t>
            </a:r>
            <a:endParaRPr lang="en-US" sz="1600" b="1" dirty="0">
              <a:solidFill>
                <a:schemeClr val="tx1"/>
              </a:solidFill>
              <a:latin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129708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A9AB51-E468-C006-BD58-5B09B174BC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4F73363-C30A-51B6-E293-725D109686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54</a:t>
            </a:fld>
            <a:endParaRPr lang="en-US" dirty="0"/>
          </a:p>
        </p:txBody>
      </p:sp>
      <p:sp>
        <p:nvSpPr>
          <p:cNvPr id="153" name="Title 3">
            <a:extLst>
              <a:ext uri="{FF2B5EF4-FFF2-40B4-BE49-F238E27FC236}">
                <a16:creationId xmlns:a16="http://schemas.microsoft.com/office/drawing/2014/main" id="{58779740-AB46-ABBD-F0CF-147B6FB41913}"/>
              </a:ext>
            </a:extLst>
          </p:cNvPr>
          <p:cNvSpPr txBox="1">
            <a:spLocks/>
          </p:cNvSpPr>
          <p:nvPr/>
        </p:nvSpPr>
        <p:spPr>
          <a:xfrm>
            <a:off x="2058" y="-16744"/>
            <a:ext cx="9141942" cy="1004598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dirty="0">
                <a:latin typeface="Segoe UI Light" panose="020B0502040204020203" pitchFamily="34" charset="0"/>
                <a:cs typeface="Segoe UI Light" panose="020B0502040204020203" pitchFamily="34" charset="0"/>
              </a:rPr>
              <a:t>Схема установки компонентов </a:t>
            </a:r>
            <a:r>
              <a:rPr lang="en-US" sz="4000" dirty="0">
                <a:latin typeface="Segoe UI Light" panose="020B0502040204020203" pitchFamily="34" charset="0"/>
                <a:cs typeface="Segoe UI Light" panose="020B0502040204020203" pitchFamily="34" charset="0"/>
              </a:rPr>
              <a:t>DIRAC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0AB7AB8-5D79-B11E-ACA4-61A703CF2D3A}"/>
              </a:ext>
            </a:extLst>
          </p:cNvPr>
          <p:cNvSpPr txBox="1">
            <a:spLocks/>
          </p:cNvSpPr>
          <p:nvPr/>
        </p:nvSpPr>
        <p:spPr>
          <a:xfrm>
            <a:off x="290998" y="863020"/>
            <a:ext cx="8564880" cy="311512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ru-RU" sz="1600" b="1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Шаг 3. Установка компонентов отвечающих за управление задачами.</a:t>
            </a:r>
          </a:p>
        </p:txBody>
      </p:sp>
      <p:sp>
        <p:nvSpPr>
          <p:cNvPr id="132" name="Подзаголовок 2">
            <a:extLst>
              <a:ext uri="{FF2B5EF4-FFF2-40B4-BE49-F238E27FC236}">
                <a16:creationId xmlns:a16="http://schemas.microsoft.com/office/drawing/2014/main" id="{3660FE97-D34F-BECE-B018-6DE762D2577E}"/>
              </a:ext>
            </a:extLst>
          </p:cNvPr>
          <p:cNvSpPr txBox="1">
            <a:spLocks/>
          </p:cNvSpPr>
          <p:nvPr/>
        </p:nvSpPr>
        <p:spPr>
          <a:xfrm>
            <a:off x="4351231" y="1489280"/>
            <a:ext cx="4175109" cy="50085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just">
              <a:spcBef>
                <a:spcPts val="0"/>
              </a:spcBef>
            </a:pPr>
            <a:r>
              <a:rPr lang="ru-RU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Следующий шаг – это установка и настройка компонентов работа которых связана с управлением задачами. </a:t>
            </a:r>
          </a:p>
          <a:p>
            <a:pPr algn="just">
              <a:spcBef>
                <a:spcPts val="0"/>
              </a:spcBef>
            </a:pPr>
            <a:endParaRPr lang="ru-RU" sz="1400" cap="none" dirty="0">
              <a:solidFill>
                <a:srgbClr val="0055A0"/>
              </a:solidFill>
              <a:latin typeface="Segoe UI" panose="020B0502040204020203" pitchFamily="34" charset="0"/>
              <a:ea typeface="Roboto Slab" pitchFamily="2" charset="0"/>
              <a:cs typeface="Segoe UI" panose="020B0502040204020203" pitchFamily="34" charset="0"/>
            </a:endParaRPr>
          </a:p>
          <a:p>
            <a:pPr algn="just">
              <a:spcBef>
                <a:spcPts val="0"/>
              </a:spcBef>
            </a:pPr>
            <a:r>
              <a:rPr lang="ru-RU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После установки этих компонентов становится возможным провести тесты. Для тестирования создаётся временный вычислительный ресурс, который запускает задачи прямо на сервере где установлены компоненты </a:t>
            </a:r>
            <a:r>
              <a:rPr lang="en-US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DIRAC.</a:t>
            </a:r>
            <a:r>
              <a:rPr lang="ru-RU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 Тестирование призвано показать, что все компоненты связанные с управлением задачами корректно взаимодействуют.</a:t>
            </a:r>
            <a:endParaRPr lang="en-US" sz="1400" cap="none" dirty="0">
              <a:solidFill>
                <a:srgbClr val="0055A0"/>
              </a:solidFill>
              <a:latin typeface="Segoe UI" panose="020B0502040204020203" pitchFamily="34" charset="0"/>
              <a:ea typeface="Roboto Slab" pitchFamily="2" charset="0"/>
              <a:cs typeface="Segoe UI" panose="020B0502040204020203" pitchFamily="34" charset="0"/>
            </a:endParaRPr>
          </a:p>
          <a:p>
            <a:pPr algn="just">
              <a:spcBef>
                <a:spcPts val="0"/>
              </a:spcBef>
            </a:pPr>
            <a:endParaRPr lang="en-US" sz="1400" cap="none" dirty="0">
              <a:solidFill>
                <a:srgbClr val="0055A0"/>
              </a:solidFill>
              <a:latin typeface="Segoe UI" panose="020B0502040204020203" pitchFamily="34" charset="0"/>
              <a:ea typeface="Roboto Slab" pitchFamily="2" charset="0"/>
              <a:cs typeface="Segoe UI" panose="020B0502040204020203" pitchFamily="34" charset="0"/>
            </a:endParaRPr>
          </a:p>
          <a:p>
            <a:pPr algn="just">
              <a:spcBef>
                <a:spcPts val="0"/>
              </a:spcBef>
            </a:pPr>
            <a:r>
              <a:rPr lang="ru-RU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Тестирование проверяет:</a:t>
            </a:r>
          </a:p>
          <a:p>
            <a:pPr marL="342900" indent="-342900" algn="just">
              <a:spcBef>
                <a:spcPts val="0"/>
              </a:spcBef>
              <a:buClr>
                <a:schemeClr val="tx1"/>
              </a:buClr>
              <a:buSzPct val="100000"/>
              <a:buAutoNum type="arabicPeriod"/>
            </a:pPr>
            <a:r>
              <a:rPr lang="ru-RU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Создание задач, удаление задач.</a:t>
            </a:r>
          </a:p>
          <a:p>
            <a:pPr marL="342900" indent="-342900" algn="just">
              <a:spcBef>
                <a:spcPts val="0"/>
              </a:spcBef>
              <a:buClr>
                <a:schemeClr val="tx1"/>
              </a:buClr>
              <a:buSzPct val="100000"/>
              <a:buAutoNum type="arabicPeriod"/>
            </a:pPr>
            <a:r>
              <a:rPr lang="ru-RU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Успешное выполнение задач и выполнение задач с ошибкой.</a:t>
            </a:r>
          </a:p>
          <a:p>
            <a:pPr marL="342900" indent="-342900" algn="just">
              <a:spcBef>
                <a:spcPts val="0"/>
              </a:spcBef>
              <a:buClr>
                <a:schemeClr val="tx1"/>
              </a:buClr>
              <a:buSzPct val="100000"/>
              <a:buAutoNum type="arabicPeriod"/>
            </a:pPr>
            <a:r>
              <a:rPr lang="ru-RU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Корректное получение логов и статусов задач.</a:t>
            </a:r>
          </a:p>
          <a:p>
            <a:pPr marL="342900" indent="-342900" algn="just">
              <a:spcBef>
                <a:spcPts val="0"/>
              </a:spcBef>
              <a:buClr>
                <a:schemeClr val="tx1"/>
              </a:buClr>
              <a:buSzPct val="100000"/>
              <a:buAutoNum type="arabicPeriod"/>
            </a:pPr>
            <a:r>
              <a:rPr lang="ru-RU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Корректное отображение данных в системе учёта ресурсов, что была установлена на предыдущем этапе.</a:t>
            </a:r>
          </a:p>
          <a:p>
            <a:pPr marL="342900" indent="-342900" algn="just">
              <a:spcBef>
                <a:spcPts val="0"/>
              </a:spcBef>
              <a:buClr>
                <a:schemeClr val="tx1"/>
              </a:buClr>
              <a:buSzPct val="100000"/>
              <a:buAutoNum type="arabicPeriod"/>
            </a:pPr>
            <a:endParaRPr lang="ru-RU" sz="1400" cap="none" dirty="0">
              <a:solidFill>
                <a:srgbClr val="0055A0"/>
              </a:solidFill>
              <a:latin typeface="Segoe UI" panose="020B0502040204020203" pitchFamily="34" charset="0"/>
              <a:ea typeface="Roboto Slab" pitchFamily="2" charset="0"/>
              <a:cs typeface="Segoe UI" panose="020B0502040204020203" pitchFamily="34" charset="0"/>
            </a:endParaRPr>
          </a:p>
          <a:p>
            <a:pPr algn="just">
              <a:spcBef>
                <a:spcPts val="0"/>
              </a:spcBef>
            </a:pPr>
            <a:endParaRPr lang="en-US" sz="1400" cap="none" dirty="0">
              <a:solidFill>
                <a:srgbClr val="0055A0"/>
              </a:solidFill>
              <a:latin typeface="Segoe UI" panose="020B0502040204020203" pitchFamily="34" charset="0"/>
              <a:ea typeface="Roboto Slab" pitchFamily="2" charset="0"/>
              <a:cs typeface="Segoe UI" panose="020B0502040204020203" pitchFamily="34" charset="0"/>
            </a:endParaRPr>
          </a:p>
        </p:txBody>
      </p:sp>
      <p:sp>
        <p:nvSpPr>
          <p:cNvPr id="133" name="Прямоугольник 132">
            <a:extLst>
              <a:ext uri="{FF2B5EF4-FFF2-40B4-BE49-F238E27FC236}">
                <a16:creationId xmlns:a16="http://schemas.microsoft.com/office/drawing/2014/main" id="{41F467F2-9A3D-FC21-F8AE-A9F25DF74B23}"/>
              </a:ext>
            </a:extLst>
          </p:cNvPr>
          <p:cNvSpPr/>
          <p:nvPr/>
        </p:nvSpPr>
        <p:spPr>
          <a:xfrm>
            <a:off x="290997" y="2578603"/>
            <a:ext cx="3380049" cy="31151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Segoe UI Light" panose="020B0502040204020203" pitchFamily="34" charset="0"/>
              </a:rPr>
              <a:t>WMS/</a:t>
            </a:r>
            <a:r>
              <a:rPr lang="en-US" sz="1400" b="1" dirty="0" err="1">
                <a:solidFill>
                  <a:schemeClr val="tx1"/>
                </a:solidFill>
                <a:latin typeface="Segoe UI Light" panose="020B0502040204020203" pitchFamily="34" charset="0"/>
              </a:rPr>
              <a:t>WMSAdministrator</a:t>
            </a:r>
            <a:endParaRPr lang="en-US" sz="1400" b="1" dirty="0">
              <a:solidFill>
                <a:schemeClr val="tx1"/>
              </a:solidFill>
              <a:latin typeface="Segoe UI Light" panose="020B0502040204020203" pitchFamily="34" charset="0"/>
            </a:endParaRPr>
          </a:p>
        </p:txBody>
      </p:sp>
      <p:sp>
        <p:nvSpPr>
          <p:cNvPr id="141" name="Прямоугольник 140">
            <a:extLst>
              <a:ext uri="{FF2B5EF4-FFF2-40B4-BE49-F238E27FC236}">
                <a16:creationId xmlns:a16="http://schemas.microsoft.com/office/drawing/2014/main" id="{92381C1A-666F-61AE-899C-2A5B84F0BE41}"/>
              </a:ext>
            </a:extLst>
          </p:cNvPr>
          <p:cNvSpPr/>
          <p:nvPr/>
        </p:nvSpPr>
        <p:spPr>
          <a:xfrm>
            <a:off x="290997" y="2938089"/>
            <a:ext cx="3380049" cy="31151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Segoe UI Light" panose="020B0502040204020203" pitchFamily="34" charset="0"/>
              </a:rPr>
              <a:t>WMS/</a:t>
            </a:r>
            <a:r>
              <a:rPr lang="en-US" sz="1400" b="1" dirty="0" err="1">
                <a:solidFill>
                  <a:schemeClr val="tx1"/>
                </a:solidFill>
                <a:latin typeface="Segoe UI Light" panose="020B0502040204020203" pitchFamily="34" charset="0"/>
              </a:rPr>
              <a:t>JobManager</a:t>
            </a:r>
            <a:endParaRPr lang="en-US" sz="1400" b="1" dirty="0">
              <a:solidFill>
                <a:schemeClr val="tx1"/>
              </a:solidFill>
              <a:latin typeface="Segoe UI Light" panose="020B0502040204020203" pitchFamily="34" charset="0"/>
            </a:endParaRPr>
          </a:p>
        </p:txBody>
      </p:sp>
      <p:sp>
        <p:nvSpPr>
          <p:cNvPr id="142" name="Прямоугольник 141">
            <a:extLst>
              <a:ext uri="{FF2B5EF4-FFF2-40B4-BE49-F238E27FC236}">
                <a16:creationId xmlns:a16="http://schemas.microsoft.com/office/drawing/2014/main" id="{53626872-A918-9DBC-41F2-1FC1152FEFB6}"/>
              </a:ext>
            </a:extLst>
          </p:cNvPr>
          <p:cNvSpPr/>
          <p:nvPr/>
        </p:nvSpPr>
        <p:spPr>
          <a:xfrm>
            <a:off x="290997" y="3297575"/>
            <a:ext cx="3380049" cy="31151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Segoe UI Light" panose="020B0502040204020203" pitchFamily="34" charset="0"/>
              </a:rPr>
              <a:t>WMS/</a:t>
            </a:r>
            <a:r>
              <a:rPr lang="en-US" sz="1400" b="1" dirty="0">
                <a:solidFill>
                  <a:schemeClr val="tx1"/>
                </a:solidFill>
                <a:latin typeface="Segoe UI Light" panose="020B0502040204020203" pitchFamily="34" charset="0"/>
              </a:rPr>
              <a:t>Matcher</a:t>
            </a:r>
          </a:p>
        </p:txBody>
      </p:sp>
      <p:sp>
        <p:nvSpPr>
          <p:cNvPr id="143" name="Прямоугольник 142">
            <a:extLst>
              <a:ext uri="{FF2B5EF4-FFF2-40B4-BE49-F238E27FC236}">
                <a16:creationId xmlns:a16="http://schemas.microsoft.com/office/drawing/2014/main" id="{83651253-5203-4E38-386A-20D5BA6ADE51}"/>
              </a:ext>
            </a:extLst>
          </p:cNvPr>
          <p:cNvSpPr/>
          <p:nvPr/>
        </p:nvSpPr>
        <p:spPr>
          <a:xfrm>
            <a:off x="290997" y="3657061"/>
            <a:ext cx="3380050" cy="31151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Segoe UI Light" panose="020B0502040204020203" pitchFamily="34" charset="0"/>
              </a:rPr>
              <a:t>WMS/</a:t>
            </a:r>
            <a:r>
              <a:rPr lang="en-US" sz="1400" b="1" dirty="0" err="1">
                <a:solidFill>
                  <a:schemeClr val="tx1"/>
                </a:solidFill>
                <a:latin typeface="Segoe UI Light" panose="020B0502040204020203" pitchFamily="34" charset="0"/>
              </a:rPr>
              <a:t>PilotManager</a:t>
            </a:r>
            <a:endParaRPr lang="en-US" sz="1400" b="1" dirty="0">
              <a:solidFill>
                <a:schemeClr val="tx1"/>
              </a:solidFill>
              <a:latin typeface="Segoe UI Light" panose="020B0502040204020203" pitchFamily="34" charset="0"/>
            </a:endParaRPr>
          </a:p>
        </p:txBody>
      </p:sp>
      <p:sp>
        <p:nvSpPr>
          <p:cNvPr id="144" name="Цилиндр 143">
            <a:extLst>
              <a:ext uri="{FF2B5EF4-FFF2-40B4-BE49-F238E27FC236}">
                <a16:creationId xmlns:a16="http://schemas.microsoft.com/office/drawing/2014/main" id="{30EA7080-742A-0B1B-63E6-181AD0A47CCA}"/>
              </a:ext>
            </a:extLst>
          </p:cNvPr>
          <p:cNvSpPr/>
          <p:nvPr/>
        </p:nvSpPr>
        <p:spPr>
          <a:xfrm>
            <a:off x="290998" y="4446280"/>
            <a:ext cx="1585454" cy="443179"/>
          </a:xfrm>
          <a:prstGeom prst="can">
            <a:avLst/>
          </a:prstGeom>
          <a:noFill/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err="1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JobDB</a:t>
            </a:r>
            <a:endParaRPr lang="en-US" sz="1400" b="1" dirty="0">
              <a:solidFill>
                <a:schemeClr val="tx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FA1388E-2299-3B78-56A2-9ABB48525613}"/>
              </a:ext>
            </a:extLst>
          </p:cNvPr>
          <p:cNvSpPr/>
          <p:nvPr/>
        </p:nvSpPr>
        <p:spPr>
          <a:xfrm>
            <a:off x="290997" y="4016547"/>
            <a:ext cx="3380050" cy="31151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Segoe UI Light" panose="020B0502040204020203" pitchFamily="34" charset="0"/>
              </a:rPr>
              <a:t>WMS/</a:t>
            </a:r>
            <a:r>
              <a:rPr lang="en-US" sz="1400" b="1" dirty="0" err="1">
                <a:solidFill>
                  <a:schemeClr val="tx1"/>
                </a:solidFill>
                <a:latin typeface="Segoe UI Light" panose="020B0502040204020203" pitchFamily="34" charset="0"/>
              </a:rPr>
              <a:t>JobMonitoring</a:t>
            </a:r>
            <a:endParaRPr lang="en-US" sz="1400" b="1" dirty="0">
              <a:solidFill>
                <a:schemeClr val="tx1"/>
              </a:solidFill>
              <a:latin typeface="Segoe UI Light" panose="020B0502040204020203" pitchFamily="34" charset="0"/>
            </a:endParaRPr>
          </a:p>
        </p:txBody>
      </p:sp>
      <p:sp>
        <p:nvSpPr>
          <p:cNvPr id="6" name="Цилиндр 5">
            <a:extLst>
              <a:ext uri="{FF2B5EF4-FFF2-40B4-BE49-F238E27FC236}">
                <a16:creationId xmlns:a16="http://schemas.microsoft.com/office/drawing/2014/main" id="{75560C60-D419-9F63-02FD-EE747C9F4B0C}"/>
              </a:ext>
            </a:extLst>
          </p:cNvPr>
          <p:cNvSpPr/>
          <p:nvPr/>
        </p:nvSpPr>
        <p:spPr>
          <a:xfrm>
            <a:off x="2085593" y="4446280"/>
            <a:ext cx="1585454" cy="443179"/>
          </a:xfrm>
          <a:prstGeom prst="can">
            <a:avLst/>
          </a:prstGeom>
          <a:noFill/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err="1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PilotAgentsDB</a:t>
            </a:r>
            <a:endParaRPr lang="en-US" sz="1400" b="1" dirty="0">
              <a:solidFill>
                <a:schemeClr val="tx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7" name="Цилиндр 6">
            <a:extLst>
              <a:ext uri="{FF2B5EF4-FFF2-40B4-BE49-F238E27FC236}">
                <a16:creationId xmlns:a16="http://schemas.microsoft.com/office/drawing/2014/main" id="{1C172AE1-E53B-7B25-0994-0A8672792EF9}"/>
              </a:ext>
            </a:extLst>
          </p:cNvPr>
          <p:cNvSpPr/>
          <p:nvPr/>
        </p:nvSpPr>
        <p:spPr>
          <a:xfrm>
            <a:off x="1188294" y="4941398"/>
            <a:ext cx="1585454" cy="443179"/>
          </a:xfrm>
          <a:prstGeom prst="can">
            <a:avLst/>
          </a:prstGeom>
          <a:noFill/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err="1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JobLoggingDB</a:t>
            </a:r>
            <a:endParaRPr lang="en-US" sz="1400" b="1" dirty="0">
              <a:solidFill>
                <a:schemeClr val="tx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5771D33C-0205-1D05-336F-FB3031E43BA3}"/>
              </a:ext>
            </a:extLst>
          </p:cNvPr>
          <p:cNvSpPr/>
          <p:nvPr/>
        </p:nvSpPr>
        <p:spPr>
          <a:xfrm>
            <a:off x="291000" y="1383461"/>
            <a:ext cx="3380049" cy="31151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Segoe UI Light" panose="020B0502040204020203" pitchFamily="34" charset="0"/>
              </a:rPr>
              <a:t>WMS/</a:t>
            </a:r>
            <a:r>
              <a:rPr lang="en-US" sz="1400" b="1" dirty="0" err="1">
                <a:solidFill>
                  <a:schemeClr val="tx1"/>
                </a:solidFill>
                <a:latin typeface="Segoe UI Light" panose="020B0502040204020203" pitchFamily="34" charset="0"/>
              </a:rPr>
              <a:t>PilotStatusAgent</a:t>
            </a:r>
            <a:endParaRPr lang="en-US" sz="1400" b="1" dirty="0">
              <a:solidFill>
                <a:schemeClr val="tx1"/>
              </a:solidFill>
              <a:latin typeface="Segoe UI Light" panose="020B0502040204020203" pitchFamily="34" charset="0"/>
            </a:endParaRP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CE5F2E68-4E9A-0866-87FE-F8BE6010481F}"/>
              </a:ext>
            </a:extLst>
          </p:cNvPr>
          <p:cNvSpPr/>
          <p:nvPr/>
        </p:nvSpPr>
        <p:spPr>
          <a:xfrm>
            <a:off x="291000" y="1763467"/>
            <a:ext cx="3380049" cy="31151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Segoe UI Light" panose="020B0502040204020203" pitchFamily="34" charset="0"/>
              </a:rPr>
              <a:t>WMS/</a:t>
            </a:r>
            <a:r>
              <a:rPr lang="en-US" sz="1400" b="1" dirty="0" err="1">
                <a:solidFill>
                  <a:schemeClr val="tx1"/>
                </a:solidFill>
                <a:latin typeface="Segoe UI Light" panose="020B0502040204020203" pitchFamily="34" charset="0"/>
              </a:rPr>
              <a:t>SiteDirector</a:t>
            </a:r>
            <a:endParaRPr lang="en-US" sz="1400" b="1" dirty="0">
              <a:solidFill>
                <a:schemeClr val="tx1"/>
              </a:solidFill>
              <a:latin typeface="Segoe UI Light" panose="020B0502040204020203" pitchFamily="34" charset="0"/>
            </a:endParaRP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D45370F7-CA6B-AE7E-52D2-863082365785}"/>
              </a:ext>
            </a:extLst>
          </p:cNvPr>
          <p:cNvSpPr/>
          <p:nvPr/>
        </p:nvSpPr>
        <p:spPr>
          <a:xfrm>
            <a:off x="290998" y="2143473"/>
            <a:ext cx="3380049" cy="31151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Segoe UI Light" panose="020B0502040204020203" pitchFamily="34" charset="0"/>
              </a:rPr>
              <a:t>WMS/</a:t>
            </a:r>
            <a:r>
              <a:rPr lang="en-US" sz="1400" b="1" dirty="0" err="1">
                <a:solidFill>
                  <a:schemeClr val="tx1"/>
                </a:solidFill>
                <a:latin typeface="Segoe UI Light" panose="020B0502040204020203" pitchFamily="34" charset="0"/>
              </a:rPr>
              <a:t>StalledJobAgent</a:t>
            </a:r>
            <a:endParaRPr lang="en-US" sz="1400" b="1" dirty="0">
              <a:solidFill>
                <a:schemeClr val="tx1"/>
              </a:solidFill>
              <a:latin typeface="Segoe UI Light" panose="020B0502040204020203" pitchFamily="34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C6ADE41C-A370-6298-EED3-A7771C944D36}"/>
              </a:ext>
            </a:extLst>
          </p:cNvPr>
          <p:cNvSpPr/>
          <p:nvPr/>
        </p:nvSpPr>
        <p:spPr>
          <a:xfrm>
            <a:off x="291000" y="5561734"/>
            <a:ext cx="3380050" cy="31151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Segoe UI Light" panose="020B0502040204020203" pitchFamily="34" charset="0"/>
              </a:rPr>
              <a:t>Framework/</a:t>
            </a:r>
            <a:r>
              <a:rPr lang="en-US" sz="1400" b="1" dirty="0" err="1">
                <a:solidFill>
                  <a:schemeClr val="tx1"/>
                </a:solidFill>
                <a:latin typeface="Segoe UI Light" panose="020B0502040204020203" pitchFamily="34" charset="0"/>
              </a:rPr>
              <a:t>ProxyManager</a:t>
            </a:r>
            <a:endParaRPr lang="en-US" sz="1400" b="1" dirty="0">
              <a:solidFill>
                <a:schemeClr val="tx1"/>
              </a:solidFill>
              <a:latin typeface="Segoe UI Light" panose="020B0502040204020203" pitchFamily="34" charset="0"/>
            </a:endParaRPr>
          </a:p>
        </p:txBody>
      </p:sp>
      <p:sp>
        <p:nvSpPr>
          <p:cNvPr id="12" name="Цилиндр 11">
            <a:extLst>
              <a:ext uri="{FF2B5EF4-FFF2-40B4-BE49-F238E27FC236}">
                <a16:creationId xmlns:a16="http://schemas.microsoft.com/office/drawing/2014/main" id="{38777BC1-BAD1-0139-D642-EEE33F2BF0E4}"/>
              </a:ext>
            </a:extLst>
          </p:cNvPr>
          <p:cNvSpPr/>
          <p:nvPr/>
        </p:nvSpPr>
        <p:spPr>
          <a:xfrm>
            <a:off x="1188294" y="5994980"/>
            <a:ext cx="1585454" cy="443179"/>
          </a:xfrm>
          <a:prstGeom prst="can">
            <a:avLst/>
          </a:prstGeom>
          <a:noFill/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err="1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ProxyDB</a:t>
            </a:r>
            <a:endParaRPr lang="en-US" sz="1400" b="1" dirty="0">
              <a:solidFill>
                <a:schemeClr val="tx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166615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B9BE19-6292-0DE5-3A9D-478F89DD70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F342C32-4004-95B9-5D47-0AD918BF53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55</a:t>
            </a:fld>
            <a:endParaRPr lang="en-US" dirty="0"/>
          </a:p>
        </p:txBody>
      </p:sp>
      <p:sp>
        <p:nvSpPr>
          <p:cNvPr id="153" name="Title 3">
            <a:extLst>
              <a:ext uri="{FF2B5EF4-FFF2-40B4-BE49-F238E27FC236}">
                <a16:creationId xmlns:a16="http://schemas.microsoft.com/office/drawing/2014/main" id="{6461C6DD-C6E5-1577-4563-C88E19C6618E}"/>
              </a:ext>
            </a:extLst>
          </p:cNvPr>
          <p:cNvSpPr txBox="1">
            <a:spLocks/>
          </p:cNvSpPr>
          <p:nvPr/>
        </p:nvSpPr>
        <p:spPr>
          <a:xfrm>
            <a:off x="2058" y="-16744"/>
            <a:ext cx="9141942" cy="1004598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dirty="0">
                <a:latin typeface="Segoe UI Light" panose="020B0502040204020203" pitchFamily="34" charset="0"/>
                <a:cs typeface="Segoe UI Light" panose="020B0502040204020203" pitchFamily="34" charset="0"/>
              </a:rPr>
              <a:t>Схема установки компонентов </a:t>
            </a:r>
            <a:r>
              <a:rPr lang="en-US" sz="4000" dirty="0">
                <a:latin typeface="Segoe UI Light" panose="020B0502040204020203" pitchFamily="34" charset="0"/>
                <a:cs typeface="Segoe UI Light" panose="020B0502040204020203" pitchFamily="34" charset="0"/>
              </a:rPr>
              <a:t>DIRAC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E0E25A7-941B-D62A-7469-1EB8D9B8892D}"/>
              </a:ext>
            </a:extLst>
          </p:cNvPr>
          <p:cNvSpPr txBox="1">
            <a:spLocks/>
          </p:cNvSpPr>
          <p:nvPr/>
        </p:nvSpPr>
        <p:spPr>
          <a:xfrm>
            <a:off x="290998" y="863020"/>
            <a:ext cx="8564880" cy="6079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ru-RU" sz="1600" b="1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Шаг 4. Установка компонентов отвечающих за автоматизацию процессов управления данными и задачами.</a:t>
            </a:r>
          </a:p>
        </p:txBody>
      </p:sp>
      <p:sp>
        <p:nvSpPr>
          <p:cNvPr id="132" name="Подзаголовок 2">
            <a:extLst>
              <a:ext uri="{FF2B5EF4-FFF2-40B4-BE49-F238E27FC236}">
                <a16:creationId xmlns:a16="http://schemas.microsoft.com/office/drawing/2014/main" id="{7BDDBF8D-619C-6570-159E-0BD7FCDCD250}"/>
              </a:ext>
            </a:extLst>
          </p:cNvPr>
          <p:cNvSpPr txBox="1">
            <a:spLocks/>
          </p:cNvSpPr>
          <p:nvPr/>
        </p:nvSpPr>
        <p:spPr>
          <a:xfrm>
            <a:off x="4351231" y="1600116"/>
            <a:ext cx="4175109" cy="50085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just">
              <a:spcBef>
                <a:spcPts val="0"/>
              </a:spcBef>
            </a:pPr>
            <a:r>
              <a:rPr lang="ru-RU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Финальный шаг опционален и призван установить компоненты отвечающие за автоматизацию процессов запуска задач и передач данных. </a:t>
            </a:r>
          </a:p>
          <a:p>
            <a:pPr algn="just">
              <a:spcBef>
                <a:spcPts val="0"/>
              </a:spcBef>
            </a:pPr>
            <a:endParaRPr lang="ru-RU" sz="1400" cap="none" dirty="0">
              <a:solidFill>
                <a:srgbClr val="0055A0"/>
              </a:solidFill>
              <a:latin typeface="Segoe UI" panose="020B0502040204020203" pitchFamily="34" charset="0"/>
              <a:ea typeface="Roboto Slab" pitchFamily="2" charset="0"/>
              <a:cs typeface="Segoe UI" panose="020B0502040204020203" pitchFamily="34" charset="0"/>
            </a:endParaRPr>
          </a:p>
          <a:p>
            <a:pPr algn="just">
              <a:spcBef>
                <a:spcPts val="0"/>
              </a:spcBef>
            </a:pPr>
            <a:r>
              <a:rPr lang="ru-RU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За автоматизацию задач отвечает набор компонентов называемый </a:t>
            </a:r>
            <a:r>
              <a:rPr lang="en-US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Transformation System. </a:t>
            </a:r>
            <a:r>
              <a:rPr lang="ru-RU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Данная система позволяет установить набор правил в соответствии с которыми будут создаваться задачи. Использование данной системы полезно уже тогда когда все рабочие процессы и потоки данных надёжно налажены. </a:t>
            </a:r>
          </a:p>
          <a:p>
            <a:pPr marL="342900" indent="-342900" algn="just">
              <a:spcBef>
                <a:spcPts val="0"/>
              </a:spcBef>
              <a:buClr>
                <a:schemeClr val="tx1"/>
              </a:buClr>
              <a:buSzPct val="100000"/>
              <a:buAutoNum type="arabicPeriod"/>
            </a:pPr>
            <a:endParaRPr lang="ru-RU" sz="1400" cap="none" dirty="0">
              <a:solidFill>
                <a:srgbClr val="0055A0"/>
              </a:solidFill>
              <a:latin typeface="Segoe UI" panose="020B0502040204020203" pitchFamily="34" charset="0"/>
              <a:ea typeface="Roboto Slab" pitchFamily="2" charset="0"/>
              <a:cs typeface="Segoe UI" panose="020B0502040204020203" pitchFamily="34" charset="0"/>
            </a:endParaRPr>
          </a:p>
          <a:p>
            <a:pPr algn="just">
              <a:spcBef>
                <a:spcPts val="0"/>
              </a:spcBef>
            </a:pPr>
            <a:r>
              <a:rPr lang="ru-RU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За автоматизацию передачи данных отвечает </a:t>
            </a:r>
            <a:r>
              <a:rPr lang="en-US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Request Management System. </a:t>
            </a:r>
            <a:r>
              <a:rPr lang="ru-RU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Использование данной системы позволяет создавать запросы связанные с удалением, копированием и репликацией данных. Использование данной системы оправдано при появлении сложных правил связанных с политиками хранения данных.</a:t>
            </a:r>
            <a:endParaRPr lang="en-US" sz="1400" cap="none" dirty="0">
              <a:solidFill>
                <a:srgbClr val="0055A0"/>
              </a:solidFill>
              <a:latin typeface="Segoe UI" panose="020B0502040204020203" pitchFamily="34" charset="0"/>
              <a:ea typeface="Roboto Slab" pitchFamily="2" charset="0"/>
              <a:cs typeface="Segoe UI" panose="020B0502040204020203" pitchFamily="34" charset="0"/>
            </a:endParaRPr>
          </a:p>
        </p:txBody>
      </p:sp>
      <p:sp>
        <p:nvSpPr>
          <p:cNvPr id="133" name="Прямоугольник 132">
            <a:extLst>
              <a:ext uri="{FF2B5EF4-FFF2-40B4-BE49-F238E27FC236}">
                <a16:creationId xmlns:a16="http://schemas.microsoft.com/office/drawing/2014/main" id="{AFD25135-F729-5B00-8F40-88EB49430F88}"/>
              </a:ext>
            </a:extLst>
          </p:cNvPr>
          <p:cNvSpPr/>
          <p:nvPr/>
        </p:nvSpPr>
        <p:spPr>
          <a:xfrm>
            <a:off x="395569" y="2861919"/>
            <a:ext cx="3380049" cy="31151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Segoe UI Light" panose="020B0502040204020203" pitchFamily="34" charset="0"/>
              </a:rPr>
              <a:t>TS/</a:t>
            </a:r>
            <a:r>
              <a:rPr lang="en-US" sz="1400" b="1" dirty="0">
                <a:solidFill>
                  <a:schemeClr val="tx1"/>
                </a:solidFill>
                <a:latin typeface="Segoe UI Light" panose="020B0502040204020203" pitchFamily="34" charset="0"/>
              </a:rPr>
              <a:t>Transformation</a:t>
            </a:r>
          </a:p>
        </p:txBody>
      </p:sp>
      <p:sp>
        <p:nvSpPr>
          <p:cNvPr id="144" name="Цилиндр 143">
            <a:extLst>
              <a:ext uri="{FF2B5EF4-FFF2-40B4-BE49-F238E27FC236}">
                <a16:creationId xmlns:a16="http://schemas.microsoft.com/office/drawing/2014/main" id="{7E0743DE-70E0-3CCF-7962-3072BD6DEA63}"/>
              </a:ext>
            </a:extLst>
          </p:cNvPr>
          <p:cNvSpPr/>
          <p:nvPr/>
        </p:nvSpPr>
        <p:spPr>
          <a:xfrm>
            <a:off x="1292866" y="3260775"/>
            <a:ext cx="1585454" cy="443179"/>
          </a:xfrm>
          <a:prstGeom prst="can">
            <a:avLst/>
          </a:prstGeom>
          <a:noFill/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err="1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TransformationDB</a:t>
            </a:r>
            <a:endParaRPr lang="en-US" sz="1400" b="1" dirty="0">
              <a:solidFill>
                <a:schemeClr val="tx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6E50BA43-A185-FB37-E98E-32CE04B09AB7}"/>
              </a:ext>
            </a:extLst>
          </p:cNvPr>
          <p:cNvSpPr/>
          <p:nvPr/>
        </p:nvSpPr>
        <p:spPr>
          <a:xfrm>
            <a:off x="395572" y="2046783"/>
            <a:ext cx="3380049" cy="31151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Segoe UI Light" panose="020B0502040204020203" pitchFamily="34" charset="0"/>
              </a:rPr>
              <a:t>TS/</a:t>
            </a:r>
            <a:r>
              <a:rPr lang="en-US" sz="1400" b="1" dirty="0" err="1">
                <a:solidFill>
                  <a:schemeClr val="tx1"/>
                </a:solidFill>
                <a:latin typeface="Segoe UI Light" panose="020B0502040204020203" pitchFamily="34" charset="0"/>
              </a:rPr>
              <a:t>CleaningAgent</a:t>
            </a:r>
            <a:endParaRPr lang="en-US" sz="1400" b="1" dirty="0">
              <a:solidFill>
                <a:schemeClr val="tx1"/>
              </a:solidFill>
              <a:latin typeface="Segoe UI Light" panose="020B0502040204020203" pitchFamily="34" charset="0"/>
            </a:endParaRP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06C8301A-F65F-C7D7-C631-1620B666C3A6}"/>
              </a:ext>
            </a:extLst>
          </p:cNvPr>
          <p:cNvSpPr/>
          <p:nvPr/>
        </p:nvSpPr>
        <p:spPr>
          <a:xfrm>
            <a:off x="395570" y="2426789"/>
            <a:ext cx="3380049" cy="31151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Segoe UI Light" panose="020B0502040204020203" pitchFamily="34" charset="0"/>
              </a:rPr>
              <a:t>TS/</a:t>
            </a:r>
            <a:r>
              <a:rPr lang="en-US" sz="1400" b="1" dirty="0" err="1">
                <a:solidFill>
                  <a:schemeClr val="tx1"/>
                </a:solidFill>
                <a:latin typeface="Segoe UI Light" panose="020B0502040204020203" pitchFamily="34" charset="0"/>
              </a:rPr>
              <a:t>InputDataAgent</a:t>
            </a:r>
            <a:endParaRPr lang="en-US" sz="1400" b="1" dirty="0">
              <a:solidFill>
                <a:schemeClr val="tx1"/>
              </a:solidFill>
              <a:latin typeface="Segoe UI Light" panose="020B0502040204020203" pitchFamily="34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6A54685B-B332-3AC8-9305-238FB3FDD066}"/>
              </a:ext>
            </a:extLst>
          </p:cNvPr>
          <p:cNvSpPr/>
          <p:nvPr/>
        </p:nvSpPr>
        <p:spPr>
          <a:xfrm>
            <a:off x="395569" y="5209059"/>
            <a:ext cx="3380049" cy="31151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Segoe UI Light" panose="020B0502040204020203" pitchFamily="34" charset="0"/>
              </a:rPr>
              <a:t>RMS/</a:t>
            </a:r>
            <a:r>
              <a:rPr lang="en-US" sz="1400" b="1" dirty="0" err="1">
                <a:solidFill>
                  <a:schemeClr val="tx1"/>
                </a:solidFill>
                <a:latin typeface="Segoe UI Light" panose="020B0502040204020203" pitchFamily="34" charset="0"/>
              </a:rPr>
              <a:t>ReqManager</a:t>
            </a:r>
            <a:endParaRPr lang="en-US" sz="1400" b="1" dirty="0">
              <a:solidFill>
                <a:schemeClr val="tx1"/>
              </a:solidFill>
              <a:latin typeface="Segoe UI Light" panose="020B0502040204020203" pitchFamily="34" charset="0"/>
            </a:endParaRPr>
          </a:p>
        </p:txBody>
      </p:sp>
      <p:sp>
        <p:nvSpPr>
          <p:cNvPr id="13" name="Цилиндр 12">
            <a:extLst>
              <a:ext uri="{FF2B5EF4-FFF2-40B4-BE49-F238E27FC236}">
                <a16:creationId xmlns:a16="http://schemas.microsoft.com/office/drawing/2014/main" id="{117DE787-3902-42C3-B6E2-D6E460346827}"/>
              </a:ext>
            </a:extLst>
          </p:cNvPr>
          <p:cNvSpPr/>
          <p:nvPr/>
        </p:nvSpPr>
        <p:spPr>
          <a:xfrm>
            <a:off x="1292866" y="5607915"/>
            <a:ext cx="1585454" cy="443179"/>
          </a:xfrm>
          <a:prstGeom prst="can">
            <a:avLst/>
          </a:prstGeom>
          <a:noFill/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err="1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ReqDB</a:t>
            </a:r>
            <a:endParaRPr lang="en-US" sz="1400" b="1" dirty="0">
              <a:solidFill>
                <a:schemeClr val="tx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87A19711-B7F7-4366-A149-E834421ED013}"/>
              </a:ext>
            </a:extLst>
          </p:cNvPr>
          <p:cNvSpPr/>
          <p:nvPr/>
        </p:nvSpPr>
        <p:spPr>
          <a:xfrm>
            <a:off x="395575" y="4445519"/>
            <a:ext cx="3380049" cy="31151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Segoe UI Light" panose="020B0502040204020203" pitchFamily="34" charset="0"/>
              </a:rPr>
              <a:t>RMS/</a:t>
            </a:r>
            <a:r>
              <a:rPr lang="en-US" sz="1400" b="1" dirty="0" err="1">
                <a:solidFill>
                  <a:schemeClr val="tx1"/>
                </a:solidFill>
                <a:latin typeface="Segoe UI Light" panose="020B0502040204020203" pitchFamily="34" charset="0"/>
              </a:rPr>
              <a:t>RequestExecutingAgent</a:t>
            </a:r>
            <a:endParaRPr lang="en-US" sz="1400" b="1" dirty="0">
              <a:solidFill>
                <a:schemeClr val="tx1"/>
              </a:solidFill>
              <a:latin typeface="Segoe UI Light" panose="020B0502040204020203" pitchFamily="34" charset="0"/>
            </a:endParaRPr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87E51012-F693-AC81-9461-E88E5FAF292A}"/>
              </a:ext>
            </a:extLst>
          </p:cNvPr>
          <p:cNvSpPr/>
          <p:nvPr/>
        </p:nvSpPr>
        <p:spPr>
          <a:xfrm>
            <a:off x="395575" y="4825525"/>
            <a:ext cx="3380049" cy="31151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Segoe UI Light" panose="020B0502040204020203" pitchFamily="34" charset="0"/>
              </a:rPr>
              <a:t>RMS/</a:t>
            </a:r>
            <a:r>
              <a:rPr lang="en-US" sz="1400" b="1" dirty="0" err="1">
                <a:solidFill>
                  <a:schemeClr val="tx1"/>
                </a:solidFill>
                <a:latin typeface="Segoe UI Light" panose="020B0502040204020203" pitchFamily="34" charset="0"/>
              </a:rPr>
              <a:t>CleanReqDBAgent</a:t>
            </a:r>
            <a:endParaRPr lang="en-US" sz="1400" b="1" dirty="0">
              <a:solidFill>
                <a:schemeClr val="tx1"/>
              </a:solidFill>
              <a:latin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97247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42B605-81AA-A4C9-3CA8-960355AD85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05BE211-B4B9-7F0A-0307-CB57D1A771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56</a:t>
            </a:fld>
            <a:endParaRPr lang="en-US" dirty="0"/>
          </a:p>
        </p:txBody>
      </p:sp>
      <p:sp>
        <p:nvSpPr>
          <p:cNvPr id="153" name="Title 3">
            <a:extLst>
              <a:ext uri="{FF2B5EF4-FFF2-40B4-BE49-F238E27FC236}">
                <a16:creationId xmlns:a16="http://schemas.microsoft.com/office/drawing/2014/main" id="{83ACC379-CD45-F424-7B0B-B7E999C90CC6}"/>
              </a:ext>
            </a:extLst>
          </p:cNvPr>
          <p:cNvSpPr txBox="1">
            <a:spLocks/>
          </p:cNvSpPr>
          <p:nvPr/>
        </p:nvSpPr>
        <p:spPr>
          <a:xfrm>
            <a:off x="2058" y="-16744"/>
            <a:ext cx="9141942" cy="1004598"/>
          </a:xfrm>
          <a:prstGeom prst="rect">
            <a:avLst/>
          </a:prstGeom>
        </p:spPr>
        <p:txBody>
          <a:bodyPr vert="horz" lIns="45720" rIns="45720" anchor="ctr">
            <a:normAutofit fontScale="925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dirty="0">
                <a:latin typeface="Segoe UI Light" panose="020B0502040204020203" pitchFamily="34" charset="0"/>
                <a:cs typeface="Segoe UI Light" panose="020B0502040204020203" pitchFamily="34" charset="0"/>
              </a:rPr>
              <a:t>Основные этапы интеграции вычислительных ресурсов</a:t>
            </a:r>
            <a:endParaRPr lang="en-US" sz="40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40" name="Подзаголовок 2">
            <a:extLst>
              <a:ext uri="{FF2B5EF4-FFF2-40B4-BE49-F238E27FC236}">
                <a16:creationId xmlns:a16="http://schemas.microsoft.com/office/drawing/2014/main" id="{463737D5-1C79-7AEE-647C-7E640E69BF33}"/>
              </a:ext>
            </a:extLst>
          </p:cNvPr>
          <p:cNvSpPr txBox="1">
            <a:spLocks/>
          </p:cNvSpPr>
          <p:nvPr/>
        </p:nvSpPr>
        <p:spPr>
          <a:xfrm>
            <a:off x="396891" y="1094965"/>
            <a:ext cx="4175109" cy="516984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marL="342900" indent="-342900" algn="just">
              <a:spcBef>
                <a:spcPts val="0"/>
              </a:spcBef>
              <a:buClr>
                <a:schemeClr val="tx1"/>
              </a:buClr>
              <a:buFont typeface="+mj-lt"/>
              <a:buAutoNum type="arabicPeriod"/>
            </a:pPr>
            <a:r>
              <a:rPr lang="ru-RU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Вычислительный ресурс способен принимать в локальную очередь пилотные задачи DIRAC. </a:t>
            </a:r>
          </a:p>
          <a:p>
            <a:pPr marL="342900" indent="-342900" algn="just">
              <a:spcBef>
                <a:spcPts val="0"/>
              </a:spcBef>
              <a:buClr>
                <a:schemeClr val="tx1"/>
              </a:buClr>
              <a:buFont typeface="+mj-lt"/>
              <a:buAutoNum type="arabicPeriod"/>
            </a:pPr>
            <a:r>
              <a:rPr lang="ru-RU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Пилотные задачи способны начать выполнение и запросить пользовательские задачи из очереди задач DIRAC. </a:t>
            </a:r>
          </a:p>
          <a:p>
            <a:pPr marL="342900" indent="-342900" algn="just">
              <a:spcBef>
                <a:spcPts val="0"/>
              </a:spcBef>
              <a:buClr>
                <a:schemeClr val="tx1"/>
              </a:buClr>
              <a:buFont typeface="+mj-lt"/>
              <a:buAutoNum type="arabicPeriod"/>
            </a:pPr>
            <a:r>
              <a:rPr lang="ru-RU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Пользовательские задачи способны запускать программное обеспечение из репозиториев CVMFS экспериментов работающих на ускорительном комплексе NICA.</a:t>
            </a:r>
          </a:p>
          <a:p>
            <a:pPr marL="342900" indent="-342900" algn="just">
              <a:spcBef>
                <a:spcPts val="0"/>
              </a:spcBef>
              <a:buClr>
                <a:schemeClr val="tx1"/>
              </a:buClr>
              <a:buFont typeface="+mj-lt"/>
              <a:buAutoNum type="arabicPeriod"/>
            </a:pPr>
            <a:r>
              <a:rPr lang="ru-RU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Пилотные задачи способны оповещать центральные сервисы DIRAC о статусе своей работы.</a:t>
            </a:r>
          </a:p>
          <a:p>
            <a:pPr marL="342900" indent="-342900" algn="just">
              <a:spcBef>
                <a:spcPts val="0"/>
              </a:spcBef>
              <a:buClr>
                <a:schemeClr val="tx1"/>
              </a:buClr>
              <a:buFont typeface="+mj-lt"/>
              <a:buAutoNum type="arabicPeriod"/>
            </a:pPr>
            <a:r>
              <a:rPr lang="ru-RU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Пользовательские задачи способны получить доступ к данным находящимся под управлением DIRAC</a:t>
            </a:r>
            <a:r>
              <a:rPr lang="en-US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 </a:t>
            </a:r>
            <a:r>
              <a:rPr lang="ru-RU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и способны сохранять туда новые данные.</a:t>
            </a:r>
          </a:p>
          <a:p>
            <a:pPr marL="342900" indent="-342900" algn="just">
              <a:spcBef>
                <a:spcPts val="0"/>
              </a:spcBef>
              <a:buClr>
                <a:schemeClr val="tx1"/>
              </a:buClr>
              <a:buFont typeface="+mj-lt"/>
              <a:buAutoNum type="arabicPeriod"/>
            </a:pPr>
            <a:r>
              <a:rPr lang="ru-RU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После завершения пользовательской задачи пилотная задача может освободить занимаемое ей место и успешно завершиться.</a:t>
            </a:r>
          </a:p>
        </p:txBody>
      </p:sp>
      <p:grpSp>
        <p:nvGrpSpPr>
          <p:cNvPr id="233" name="Группа 232">
            <a:extLst>
              <a:ext uri="{FF2B5EF4-FFF2-40B4-BE49-F238E27FC236}">
                <a16:creationId xmlns:a16="http://schemas.microsoft.com/office/drawing/2014/main" id="{57F44839-495E-03BA-6B4E-0096938E9629}"/>
              </a:ext>
            </a:extLst>
          </p:cNvPr>
          <p:cNvGrpSpPr/>
          <p:nvPr/>
        </p:nvGrpSpPr>
        <p:grpSpPr>
          <a:xfrm>
            <a:off x="7046875" y="4985151"/>
            <a:ext cx="1607800" cy="555071"/>
            <a:chOff x="7046875" y="5151672"/>
            <a:chExt cx="1607800" cy="555071"/>
          </a:xfrm>
        </p:grpSpPr>
        <p:grpSp>
          <p:nvGrpSpPr>
            <p:cNvPr id="205" name="Группа 204">
              <a:extLst>
                <a:ext uri="{FF2B5EF4-FFF2-40B4-BE49-F238E27FC236}">
                  <a16:creationId xmlns:a16="http://schemas.microsoft.com/office/drawing/2014/main" id="{78FF2C91-A63C-070A-0A82-582D32D3F916}"/>
                </a:ext>
              </a:extLst>
            </p:cNvPr>
            <p:cNvGrpSpPr/>
            <p:nvPr/>
          </p:nvGrpSpPr>
          <p:grpSpPr>
            <a:xfrm>
              <a:off x="7048713" y="5236081"/>
              <a:ext cx="461255" cy="429005"/>
              <a:chOff x="1280328" y="2356834"/>
              <a:chExt cx="1055417" cy="918997"/>
            </a:xfrm>
          </p:grpSpPr>
          <p:sp>
            <p:nvSpPr>
              <p:cNvPr id="206" name="Прямоугольник 205">
                <a:extLst>
                  <a:ext uri="{FF2B5EF4-FFF2-40B4-BE49-F238E27FC236}">
                    <a16:creationId xmlns:a16="http://schemas.microsoft.com/office/drawing/2014/main" id="{6B4997C9-561A-27C7-5EFB-D10FFC29F563}"/>
                  </a:ext>
                </a:extLst>
              </p:cNvPr>
              <p:cNvSpPr/>
              <p:nvPr/>
            </p:nvSpPr>
            <p:spPr>
              <a:xfrm>
                <a:off x="1586981" y="2459832"/>
                <a:ext cx="557481" cy="79533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100"/>
              </a:p>
            </p:txBody>
          </p:sp>
          <p:sp>
            <p:nvSpPr>
              <p:cNvPr id="207" name="Прямоугольник 206">
                <a:extLst>
                  <a:ext uri="{FF2B5EF4-FFF2-40B4-BE49-F238E27FC236}">
                    <a16:creationId xmlns:a16="http://schemas.microsoft.com/office/drawing/2014/main" id="{10A92D0E-1DE4-B677-A050-3D7D46303999}"/>
                  </a:ext>
                </a:extLst>
              </p:cNvPr>
              <p:cNvSpPr/>
              <p:nvPr/>
            </p:nvSpPr>
            <p:spPr>
              <a:xfrm>
                <a:off x="1488281" y="2381250"/>
                <a:ext cx="557481" cy="8739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100"/>
              </a:p>
            </p:txBody>
          </p:sp>
          <p:pic>
            <p:nvPicPr>
              <p:cNvPr id="208" name="Рисунок 207">
                <a:extLst>
                  <a:ext uri="{FF2B5EF4-FFF2-40B4-BE49-F238E27FC236}">
                    <a16:creationId xmlns:a16="http://schemas.microsoft.com/office/drawing/2014/main" id="{B59DBB05-9348-7C42-ECD2-DC391B1C85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0328" y="2356834"/>
                <a:ext cx="1055417" cy="918997"/>
              </a:xfrm>
              <a:prstGeom prst="rect">
                <a:avLst/>
              </a:prstGeom>
            </p:spPr>
          </p:pic>
          <p:sp>
            <p:nvSpPr>
              <p:cNvPr id="209" name="Прямоугольник 208">
                <a:extLst>
                  <a:ext uri="{FF2B5EF4-FFF2-40B4-BE49-F238E27FC236}">
                    <a16:creationId xmlns:a16="http://schemas.microsoft.com/office/drawing/2014/main" id="{50D8400C-83FE-DF88-37A8-915A5236E6C6}"/>
                  </a:ext>
                </a:extLst>
              </p:cNvPr>
              <p:cNvSpPr/>
              <p:nvPr/>
            </p:nvSpPr>
            <p:spPr>
              <a:xfrm>
                <a:off x="1586981" y="3007080"/>
                <a:ext cx="439212" cy="159035"/>
              </a:xfrm>
              <a:prstGeom prst="rect">
                <a:avLst/>
              </a:prstGeom>
              <a:solidFill>
                <a:srgbClr val="759A6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100"/>
              </a:p>
            </p:txBody>
          </p:sp>
          <p:sp>
            <p:nvSpPr>
              <p:cNvPr id="210" name="TextBox 209">
                <a:extLst>
                  <a:ext uri="{FF2B5EF4-FFF2-40B4-BE49-F238E27FC236}">
                    <a16:creationId xmlns:a16="http://schemas.microsoft.com/office/drawing/2014/main" id="{E9EF6FC3-32C2-CCAE-F9E3-D6DB1F6A00EF}"/>
                  </a:ext>
                </a:extLst>
              </p:cNvPr>
              <p:cNvSpPr txBox="1"/>
              <p:nvPr/>
            </p:nvSpPr>
            <p:spPr>
              <a:xfrm>
                <a:off x="1362372" y="2896491"/>
                <a:ext cx="893755" cy="3626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00" dirty="0">
                    <a:solidFill>
                      <a:srgbClr val="34452D"/>
                    </a:solidFill>
                    <a:latin typeface="Bahnschrift SemiBold" panose="020B0502040204020203" pitchFamily="34" charset="0"/>
                  </a:rPr>
                  <a:t>Pilot</a:t>
                </a:r>
                <a:endParaRPr lang="ru-RU" sz="400" dirty="0">
                  <a:solidFill>
                    <a:srgbClr val="34452D"/>
                  </a:solidFill>
                  <a:latin typeface="Bahnschrift SemiBold" panose="020B0502040204020203" pitchFamily="34" charset="0"/>
                </a:endParaRPr>
              </a:p>
            </p:txBody>
          </p:sp>
        </p:grpSp>
        <p:sp>
          <p:nvSpPr>
            <p:cNvPr id="211" name="Прямоугольник 210">
              <a:extLst>
                <a:ext uri="{FF2B5EF4-FFF2-40B4-BE49-F238E27FC236}">
                  <a16:creationId xmlns:a16="http://schemas.microsoft.com/office/drawing/2014/main" id="{0BE65CAC-F377-80F5-BBD2-8585A022E8CB}"/>
                </a:ext>
              </a:extLst>
            </p:cNvPr>
            <p:cNvSpPr/>
            <p:nvPr/>
          </p:nvSpPr>
          <p:spPr>
            <a:xfrm>
              <a:off x="7046875" y="5186805"/>
              <a:ext cx="1607800" cy="519938"/>
            </a:xfrm>
            <a:prstGeom prst="rect">
              <a:avLst/>
            </a:prstGeom>
            <a:noFill/>
            <a:ln w="19050">
              <a:solidFill>
                <a:srgbClr val="0052B4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1400" dirty="0">
                  <a:solidFill>
                    <a:schemeClr val="tx1"/>
                  </a:solidFill>
                </a:rPr>
                <a:t>Worknode</a:t>
              </a:r>
              <a:endParaRPr lang="ru-RU" sz="1400" dirty="0">
                <a:solidFill>
                  <a:schemeClr val="tx1"/>
                </a:solidFill>
              </a:endParaRPr>
            </a:p>
          </p:txBody>
        </p:sp>
        <p:sp>
          <p:nvSpPr>
            <p:cNvPr id="221" name="TextBox 220">
              <a:extLst>
                <a:ext uri="{FF2B5EF4-FFF2-40B4-BE49-F238E27FC236}">
                  <a16:creationId xmlns:a16="http://schemas.microsoft.com/office/drawing/2014/main" id="{DA9DF4BD-2FF5-DC91-25BF-20D2B52BDE9D}"/>
                </a:ext>
              </a:extLst>
            </p:cNvPr>
            <p:cNvSpPr txBox="1"/>
            <p:nvPr/>
          </p:nvSpPr>
          <p:spPr>
            <a:xfrm>
              <a:off x="7348291" y="5151672"/>
              <a:ext cx="48672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accent6"/>
                  </a:solidFill>
                  <a:latin typeface="Bahnschrift SemiBold Condensed" panose="020B0502040204020203" pitchFamily="34" charset="0"/>
                </a:rPr>
                <a:t>Done</a:t>
              </a:r>
              <a:endParaRPr lang="ru-RU" sz="1100" dirty="0">
                <a:solidFill>
                  <a:schemeClr val="accent6"/>
                </a:solidFill>
                <a:latin typeface="Bahnschrift SemiBold Condensed" panose="020B0502040204020203" pitchFamily="34" charset="0"/>
              </a:endParaRPr>
            </a:p>
          </p:txBody>
        </p:sp>
      </p:grpSp>
      <p:grpSp>
        <p:nvGrpSpPr>
          <p:cNvPr id="239" name="Группа 238">
            <a:extLst>
              <a:ext uri="{FF2B5EF4-FFF2-40B4-BE49-F238E27FC236}">
                <a16:creationId xmlns:a16="http://schemas.microsoft.com/office/drawing/2014/main" id="{7496D7F2-A111-8E91-4BF0-69F845F13928}"/>
              </a:ext>
            </a:extLst>
          </p:cNvPr>
          <p:cNvGrpSpPr/>
          <p:nvPr/>
        </p:nvGrpSpPr>
        <p:grpSpPr>
          <a:xfrm>
            <a:off x="4855596" y="2718697"/>
            <a:ext cx="3848278" cy="575165"/>
            <a:chOff x="4865939" y="4129183"/>
            <a:chExt cx="3848278" cy="575165"/>
          </a:xfrm>
        </p:grpSpPr>
        <p:grpSp>
          <p:nvGrpSpPr>
            <p:cNvPr id="234" name="Группа 233">
              <a:extLst>
                <a:ext uri="{FF2B5EF4-FFF2-40B4-BE49-F238E27FC236}">
                  <a16:creationId xmlns:a16="http://schemas.microsoft.com/office/drawing/2014/main" id="{42FD5BD7-642B-8CCA-E629-0D93E56AF8BF}"/>
                </a:ext>
              </a:extLst>
            </p:cNvPr>
            <p:cNvGrpSpPr/>
            <p:nvPr/>
          </p:nvGrpSpPr>
          <p:grpSpPr>
            <a:xfrm>
              <a:off x="4865939" y="4129183"/>
              <a:ext cx="3788736" cy="558708"/>
              <a:chOff x="4865281" y="4129183"/>
              <a:chExt cx="3788736" cy="558708"/>
            </a:xfrm>
          </p:grpSpPr>
          <p:grpSp>
            <p:nvGrpSpPr>
              <p:cNvPr id="193" name="Группа 192">
                <a:extLst>
                  <a:ext uri="{FF2B5EF4-FFF2-40B4-BE49-F238E27FC236}">
                    <a16:creationId xmlns:a16="http://schemas.microsoft.com/office/drawing/2014/main" id="{0015343C-4310-5BC7-3AEF-CCA89E5D8688}"/>
                  </a:ext>
                </a:extLst>
              </p:cNvPr>
              <p:cNvGrpSpPr/>
              <p:nvPr/>
            </p:nvGrpSpPr>
            <p:grpSpPr>
              <a:xfrm>
                <a:off x="7732063" y="4216928"/>
                <a:ext cx="464395" cy="425936"/>
                <a:chOff x="1280328" y="2356834"/>
                <a:chExt cx="1083214" cy="930121"/>
              </a:xfrm>
            </p:grpSpPr>
            <p:sp>
              <p:nvSpPr>
                <p:cNvPr id="194" name="Прямоугольник 193">
                  <a:extLst>
                    <a:ext uri="{FF2B5EF4-FFF2-40B4-BE49-F238E27FC236}">
                      <a16:creationId xmlns:a16="http://schemas.microsoft.com/office/drawing/2014/main" id="{D472B3A7-C9A8-5DFB-9DBE-C601CDA5773B}"/>
                    </a:ext>
                  </a:extLst>
                </p:cNvPr>
                <p:cNvSpPr/>
                <p:nvPr/>
              </p:nvSpPr>
              <p:spPr>
                <a:xfrm>
                  <a:off x="1586981" y="2459832"/>
                  <a:ext cx="557481" cy="79533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100"/>
                </a:p>
              </p:txBody>
            </p:sp>
            <p:sp>
              <p:nvSpPr>
                <p:cNvPr id="195" name="Прямоугольник 194">
                  <a:extLst>
                    <a:ext uri="{FF2B5EF4-FFF2-40B4-BE49-F238E27FC236}">
                      <a16:creationId xmlns:a16="http://schemas.microsoft.com/office/drawing/2014/main" id="{7718C3FA-9C0C-8583-0478-CE447CEA0167}"/>
                    </a:ext>
                  </a:extLst>
                </p:cNvPr>
                <p:cNvSpPr/>
                <p:nvPr/>
              </p:nvSpPr>
              <p:spPr>
                <a:xfrm>
                  <a:off x="1488281" y="2381250"/>
                  <a:ext cx="557481" cy="87391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100"/>
                </a:p>
              </p:txBody>
            </p:sp>
            <p:pic>
              <p:nvPicPr>
                <p:cNvPr id="196" name="Рисунок 195">
                  <a:extLst>
                    <a:ext uri="{FF2B5EF4-FFF2-40B4-BE49-F238E27FC236}">
                      <a16:creationId xmlns:a16="http://schemas.microsoft.com/office/drawing/2014/main" id="{5176B01C-E6E9-7D8F-CEB7-D007624E0EB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80328" y="2356834"/>
                  <a:ext cx="1055417" cy="918997"/>
                </a:xfrm>
                <a:prstGeom prst="rect">
                  <a:avLst/>
                </a:prstGeom>
              </p:spPr>
            </p:pic>
            <p:sp>
              <p:nvSpPr>
                <p:cNvPr id="197" name="Прямоугольник 196">
                  <a:extLst>
                    <a:ext uri="{FF2B5EF4-FFF2-40B4-BE49-F238E27FC236}">
                      <a16:creationId xmlns:a16="http://schemas.microsoft.com/office/drawing/2014/main" id="{28B5A2E1-176B-95B4-AD4E-4441098418AC}"/>
                    </a:ext>
                  </a:extLst>
                </p:cNvPr>
                <p:cNvSpPr/>
                <p:nvPr/>
              </p:nvSpPr>
              <p:spPr>
                <a:xfrm>
                  <a:off x="1586981" y="3007080"/>
                  <a:ext cx="439212" cy="159035"/>
                </a:xfrm>
                <a:prstGeom prst="rect">
                  <a:avLst/>
                </a:prstGeom>
                <a:solidFill>
                  <a:srgbClr val="57A4FF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100"/>
                </a:p>
              </p:txBody>
            </p:sp>
            <p:sp>
              <p:nvSpPr>
                <p:cNvPr id="198" name="TextBox 197">
                  <a:extLst>
                    <a:ext uri="{FF2B5EF4-FFF2-40B4-BE49-F238E27FC236}">
                      <a16:creationId xmlns:a16="http://schemas.microsoft.com/office/drawing/2014/main" id="{150308EB-D83C-87D9-1DFE-BA7E8A49106A}"/>
                    </a:ext>
                  </a:extLst>
                </p:cNvPr>
                <p:cNvSpPr txBox="1"/>
                <p:nvPr/>
              </p:nvSpPr>
              <p:spPr>
                <a:xfrm>
                  <a:off x="1446707" y="2883698"/>
                  <a:ext cx="916835" cy="40325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600" dirty="0">
                      <a:solidFill>
                        <a:srgbClr val="004FAC"/>
                      </a:solidFill>
                      <a:latin typeface="Bahnschrift SemiBold" panose="020B0502040204020203" pitchFamily="34" charset="0"/>
                    </a:rPr>
                    <a:t>JOB</a:t>
                  </a:r>
                  <a:endParaRPr lang="ru-RU" sz="300" dirty="0">
                    <a:solidFill>
                      <a:srgbClr val="004FAC"/>
                    </a:solidFill>
                    <a:latin typeface="Bahnschrift SemiBold" panose="020B0502040204020203" pitchFamily="34" charset="0"/>
                  </a:endParaRPr>
                </a:p>
              </p:txBody>
            </p:sp>
          </p:grpSp>
          <p:sp>
            <p:nvSpPr>
              <p:cNvPr id="199" name="Прямоугольник 198">
                <a:extLst>
                  <a:ext uri="{FF2B5EF4-FFF2-40B4-BE49-F238E27FC236}">
                    <a16:creationId xmlns:a16="http://schemas.microsoft.com/office/drawing/2014/main" id="{2387ABE2-F56C-F46D-7D8F-7AA02D149A6E}"/>
                  </a:ext>
                </a:extLst>
              </p:cNvPr>
              <p:cNvSpPr/>
              <p:nvPr/>
            </p:nvSpPr>
            <p:spPr>
              <a:xfrm>
                <a:off x="7761675" y="4167953"/>
                <a:ext cx="892342" cy="519938"/>
              </a:xfrm>
              <a:prstGeom prst="rect">
                <a:avLst/>
              </a:prstGeom>
              <a:noFill/>
              <a:ln w="19050">
                <a:solidFill>
                  <a:srgbClr val="0052B4"/>
                </a:solidFill>
                <a:prstDash val="sys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r>
                  <a:rPr lang="en-US" sz="1400" dirty="0">
                    <a:solidFill>
                      <a:srgbClr val="759A64"/>
                    </a:solidFill>
                  </a:rPr>
                  <a:t>Pilot</a:t>
                </a:r>
                <a:endParaRPr lang="ru-RU" sz="1400" dirty="0">
                  <a:solidFill>
                    <a:srgbClr val="759A64"/>
                  </a:solidFill>
                </a:endParaRPr>
              </a:p>
            </p:txBody>
          </p:sp>
          <p:sp>
            <p:nvSpPr>
              <p:cNvPr id="201" name="TextBox 200">
                <a:extLst>
                  <a:ext uri="{FF2B5EF4-FFF2-40B4-BE49-F238E27FC236}">
                    <a16:creationId xmlns:a16="http://schemas.microsoft.com/office/drawing/2014/main" id="{53C2803D-7095-9A23-AF92-B7E33513B71A}"/>
                  </a:ext>
                </a:extLst>
              </p:cNvPr>
              <p:cNvSpPr txBox="1"/>
              <p:nvPr/>
            </p:nvSpPr>
            <p:spPr>
              <a:xfrm>
                <a:off x="6709055" y="4129183"/>
                <a:ext cx="1052160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dirty="0"/>
                  <a:t>Software</a:t>
                </a:r>
                <a:endParaRPr lang="ru-RU" sz="1100" dirty="0"/>
              </a:p>
            </p:txBody>
          </p:sp>
          <p:cxnSp>
            <p:nvCxnSpPr>
              <p:cNvPr id="203" name="Прямая со стрелкой 202">
                <a:extLst>
                  <a:ext uri="{FF2B5EF4-FFF2-40B4-BE49-F238E27FC236}">
                    <a16:creationId xmlns:a16="http://schemas.microsoft.com/office/drawing/2014/main" id="{2E327B8A-AA26-A426-3491-44A3E5B0355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678983" y="4345851"/>
                <a:ext cx="1142234" cy="0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4" name="Прямоугольник: скругленные углы 203">
                <a:extLst>
                  <a:ext uri="{FF2B5EF4-FFF2-40B4-BE49-F238E27FC236}">
                    <a16:creationId xmlns:a16="http://schemas.microsoft.com/office/drawing/2014/main" id="{E36B90AD-4662-0D8A-B7AC-13B72D598C0C}"/>
                  </a:ext>
                </a:extLst>
              </p:cNvPr>
              <p:cNvSpPr/>
              <p:nvPr/>
            </p:nvSpPr>
            <p:spPr>
              <a:xfrm>
                <a:off x="4865281" y="4167953"/>
                <a:ext cx="1771821" cy="361417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0052B4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>
                    <a:solidFill>
                      <a:srgbClr val="004FAC"/>
                    </a:solidFill>
                  </a:rPr>
                  <a:t>Software repository</a:t>
                </a:r>
                <a:endParaRPr lang="ru-RU" sz="1400" dirty="0">
                  <a:solidFill>
                    <a:srgbClr val="004FAC"/>
                  </a:solidFill>
                </a:endParaRPr>
              </a:p>
            </p:txBody>
          </p:sp>
        </p:grpSp>
        <p:sp>
          <p:nvSpPr>
            <p:cNvPr id="222" name="TextBox 221">
              <a:extLst>
                <a:ext uri="{FF2B5EF4-FFF2-40B4-BE49-F238E27FC236}">
                  <a16:creationId xmlns:a16="http://schemas.microsoft.com/office/drawing/2014/main" id="{60A1D8C0-958E-39AF-D59A-06AA11DBB95E}"/>
                </a:ext>
              </a:extLst>
            </p:cNvPr>
            <p:cNvSpPr txBox="1"/>
            <p:nvPr/>
          </p:nvSpPr>
          <p:spPr>
            <a:xfrm>
              <a:off x="8100345" y="4427349"/>
              <a:ext cx="61387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00B050"/>
                  </a:solidFill>
                  <a:latin typeface="Bahnschrift SemiBold Condensed" panose="020B0502040204020203" pitchFamily="34" charset="0"/>
                </a:rPr>
                <a:t>Running</a:t>
              </a:r>
              <a:endParaRPr lang="ru-RU" sz="1200" dirty="0">
                <a:solidFill>
                  <a:srgbClr val="00B050"/>
                </a:solidFill>
                <a:latin typeface="Bahnschrift SemiBold Condensed" panose="020B0502040204020203" pitchFamily="34" charset="0"/>
              </a:endParaRPr>
            </a:p>
          </p:txBody>
        </p:sp>
      </p:grpSp>
      <p:grpSp>
        <p:nvGrpSpPr>
          <p:cNvPr id="235" name="Группа 234">
            <a:extLst>
              <a:ext uri="{FF2B5EF4-FFF2-40B4-BE49-F238E27FC236}">
                <a16:creationId xmlns:a16="http://schemas.microsoft.com/office/drawing/2014/main" id="{29356B17-8557-0344-ED22-8AC786722BCC}"/>
              </a:ext>
            </a:extLst>
          </p:cNvPr>
          <p:cNvGrpSpPr/>
          <p:nvPr/>
        </p:nvGrpSpPr>
        <p:grpSpPr>
          <a:xfrm>
            <a:off x="5389873" y="4287113"/>
            <a:ext cx="3314001" cy="580149"/>
            <a:chOff x="5405438" y="3162659"/>
            <a:chExt cx="3314001" cy="580149"/>
          </a:xfrm>
        </p:grpSpPr>
        <p:grpSp>
          <p:nvGrpSpPr>
            <p:cNvPr id="172" name="Группа 171">
              <a:extLst>
                <a:ext uri="{FF2B5EF4-FFF2-40B4-BE49-F238E27FC236}">
                  <a16:creationId xmlns:a16="http://schemas.microsoft.com/office/drawing/2014/main" id="{5E7F746E-A78F-BF8E-4B57-298A6FAC31E6}"/>
                </a:ext>
              </a:extLst>
            </p:cNvPr>
            <p:cNvGrpSpPr/>
            <p:nvPr/>
          </p:nvGrpSpPr>
          <p:grpSpPr>
            <a:xfrm>
              <a:off x="7730882" y="3270706"/>
              <a:ext cx="464395" cy="425936"/>
              <a:chOff x="1280328" y="2356834"/>
              <a:chExt cx="1083214" cy="930121"/>
            </a:xfrm>
          </p:grpSpPr>
          <p:sp>
            <p:nvSpPr>
              <p:cNvPr id="173" name="Прямоугольник 172">
                <a:extLst>
                  <a:ext uri="{FF2B5EF4-FFF2-40B4-BE49-F238E27FC236}">
                    <a16:creationId xmlns:a16="http://schemas.microsoft.com/office/drawing/2014/main" id="{DA0C6A08-2C5A-1C50-E63A-E161718F537C}"/>
                  </a:ext>
                </a:extLst>
              </p:cNvPr>
              <p:cNvSpPr/>
              <p:nvPr/>
            </p:nvSpPr>
            <p:spPr>
              <a:xfrm>
                <a:off x="1586981" y="2459832"/>
                <a:ext cx="557481" cy="79533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100"/>
              </a:p>
            </p:txBody>
          </p:sp>
          <p:sp>
            <p:nvSpPr>
              <p:cNvPr id="174" name="Прямоугольник 173">
                <a:extLst>
                  <a:ext uri="{FF2B5EF4-FFF2-40B4-BE49-F238E27FC236}">
                    <a16:creationId xmlns:a16="http://schemas.microsoft.com/office/drawing/2014/main" id="{C80F01EA-5FE9-0AD8-8889-35587FF14F52}"/>
                  </a:ext>
                </a:extLst>
              </p:cNvPr>
              <p:cNvSpPr/>
              <p:nvPr/>
            </p:nvSpPr>
            <p:spPr>
              <a:xfrm>
                <a:off x="1488281" y="2381250"/>
                <a:ext cx="557481" cy="8739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100"/>
              </a:p>
            </p:txBody>
          </p:sp>
          <p:pic>
            <p:nvPicPr>
              <p:cNvPr id="175" name="Рисунок 174">
                <a:extLst>
                  <a:ext uri="{FF2B5EF4-FFF2-40B4-BE49-F238E27FC236}">
                    <a16:creationId xmlns:a16="http://schemas.microsoft.com/office/drawing/2014/main" id="{F214A812-106E-DDE5-14BD-77C71711E1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0328" y="2356834"/>
                <a:ext cx="1055417" cy="918997"/>
              </a:xfrm>
              <a:prstGeom prst="rect">
                <a:avLst/>
              </a:prstGeom>
            </p:spPr>
          </p:pic>
          <p:sp>
            <p:nvSpPr>
              <p:cNvPr id="176" name="Прямоугольник 175">
                <a:extLst>
                  <a:ext uri="{FF2B5EF4-FFF2-40B4-BE49-F238E27FC236}">
                    <a16:creationId xmlns:a16="http://schemas.microsoft.com/office/drawing/2014/main" id="{4723D7D2-AF63-27B6-C2C9-BA529EE7C9A0}"/>
                  </a:ext>
                </a:extLst>
              </p:cNvPr>
              <p:cNvSpPr/>
              <p:nvPr/>
            </p:nvSpPr>
            <p:spPr>
              <a:xfrm>
                <a:off x="1586981" y="3007080"/>
                <a:ext cx="439212" cy="159035"/>
              </a:xfrm>
              <a:prstGeom prst="rect">
                <a:avLst/>
              </a:prstGeom>
              <a:solidFill>
                <a:srgbClr val="57A4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100"/>
              </a:p>
            </p:txBody>
          </p:sp>
          <p:sp>
            <p:nvSpPr>
              <p:cNvPr id="177" name="TextBox 176">
                <a:extLst>
                  <a:ext uri="{FF2B5EF4-FFF2-40B4-BE49-F238E27FC236}">
                    <a16:creationId xmlns:a16="http://schemas.microsoft.com/office/drawing/2014/main" id="{A8AD7F40-5E46-5ABC-37A3-331F995436C1}"/>
                  </a:ext>
                </a:extLst>
              </p:cNvPr>
              <p:cNvSpPr txBox="1"/>
              <p:nvPr/>
            </p:nvSpPr>
            <p:spPr>
              <a:xfrm>
                <a:off x="1446707" y="2883698"/>
                <a:ext cx="916835" cy="4032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00" dirty="0">
                    <a:solidFill>
                      <a:srgbClr val="004FAC"/>
                    </a:solidFill>
                    <a:latin typeface="Bahnschrift SemiBold" panose="020B0502040204020203" pitchFamily="34" charset="0"/>
                  </a:rPr>
                  <a:t>JOB</a:t>
                </a:r>
                <a:endParaRPr lang="ru-RU" sz="300" dirty="0">
                  <a:solidFill>
                    <a:srgbClr val="004FAC"/>
                  </a:solidFill>
                  <a:latin typeface="Bahnschrift SemiBold" panose="020B0502040204020203" pitchFamily="34" charset="0"/>
                </a:endParaRPr>
              </a:p>
            </p:txBody>
          </p:sp>
        </p:grpSp>
        <p:sp>
          <p:nvSpPr>
            <p:cNvPr id="184" name="Прямоугольник 183">
              <a:extLst>
                <a:ext uri="{FF2B5EF4-FFF2-40B4-BE49-F238E27FC236}">
                  <a16:creationId xmlns:a16="http://schemas.microsoft.com/office/drawing/2014/main" id="{8114F109-8B0F-DD23-36D6-912374D9C2A0}"/>
                </a:ext>
              </a:extLst>
            </p:cNvPr>
            <p:cNvSpPr/>
            <p:nvPr/>
          </p:nvSpPr>
          <p:spPr>
            <a:xfrm>
              <a:off x="7760494" y="3221731"/>
              <a:ext cx="892342" cy="519938"/>
            </a:xfrm>
            <a:prstGeom prst="rect">
              <a:avLst/>
            </a:prstGeom>
            <a:noFill/>
            <a:ln w="19050">
              <a:solidFill>
                <a:srgbClr val="0052B4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1400" dirty="0">
                  <a:solidFill>
                    <a:srgbClr val="759A64"/>
                  </a:solidFill>
                </a:rPr>
                <a:t>Pilot</a:t>
              </a:r>
              <a:endParaRPr lang="ru-RU" sz="1400" dirty="0">
                <a:solidFill>
                  <a:srgbClr val="759A64"/>
                </a:solidFill>
              </a:endParaRPr>
            </a:p>
          </p:txBody>
        </p:sp>
        <p:cxnSp>
          <p:nvCxnSpPr>
            <p:cNvPr id="186" name="Прямая со стрелкой 185">
              <a:extLst>
                <a:ext uri="{FF2B5EF4-FFF2-40B4-BE49-F238E27FC236}">
                  <a16:creationId xmlns:a16="http://schemas.microsoft.com/office/drawing/2014/main" id="{63B8EBB7-CB6D-378C-B804-112476B2F34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37102" y="3386929"/>
              <a:ext cx="1174299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7" name="TextBox 186">
              <a:extLst>
                <a:ext uri="{FF2B5EF4-FFF2-40B4-BE49-F238E27FC236}">
                  <a16:creationId xmlns:a16="http://schemas.microsoft.com/office/drawing/2014/main" id="{1D740246-7262-8FF8-4ECE-59292677FB8A}"/>
                </a:ext>
              </a:extLst>
            </p:cNvPr>
            <p:cNvSpPr txBox="1"/>
            <p:nvPr/>
          </p:nvSpPr>
          <p:spPr>
            <a:xfrm>
              <a:off x="6733497" y="3162659"/>
              <a:ext cx="105216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/>
                <a:t>Data Get/Add</a:t>
              </a:r>
              <a:endParaRPr lang="ru-RU" sz="1100" dirty="0"/>
            </a:p>
          </p:txBody>
        </p:sp>
        <p:sp>
          <p:nvSpPr>
            <p:cNvPr id="189" name="Цилиндр 188">
              <a:extLst>
                <a:ext uri="{FF2B5EF4-FFF2-40B4-BE49-F238E27FC236}">
                  <a16:creationId xmlns:a16="http://schemas.microsoft.com/office/drawing/2014/main" id="{EB785265-698B-B13C-4CD6-A3FDF89661B4}"/>
                </a:ext>
              </a:extLst>
            </p:cNvPr>
            <p:cNvSpPr/>
            <p:nvPr/>
          </p:nvSpPr>
          <p:spPr>
            <a:xfrm>
              <a:off x="5405438" y="3252707"/>
              <a:ext cx="1210580" cy="466806"/>
            </a:xfrm>
            <a:prstGeom prst="can">
              <a:avLst/>
            </a:prstGeom>
            <a:noFill/>
            <a:ln w="285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Data storage</a:t>
              </a:r>
              <a:endParaRPr lang="ru-RU" sz="1400" dirty="0">
                <a:solidFill>
                  <a:schemeClr val="tx1"/>
                </a:solidFill>
              </a:endParaRPr>
            </a:p>
          </p:txBody>
        </p:sp>
        <p:cxnSp>
          <p:nvCxnSpPr>
            <p:cNvPr id="191" name="Прямая со стрелкой 190">
              <a:extLst>
                <a:ext uri="{FF2B5EF4-FFF2-40B4-BE49-F238E27FC236}">
                  <a16:creationId xmlns:a16="http://schemas.microsoft.com/office/drawing/2014/main" id="{483DAD45-FEDA-A2BE-26AA-6633610319FB}"/>
                </a:ext>
              </a:extLst>
            </p:cNvPr>
            <p:cNvCxnSpPr>
              <a:cxnSpLocks/>
            </p:cNvCxnSpPr>
            <p:nvPr/>
          </p:nvCxnSpPr>
          <p:spPr>
            <a:xfrm>
              <a:off x="6677802" y="3475829"/>
              <a:ext cx="1142234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3" name="TextBox 222">
              <a:extLst>
                <a:ext uri="{FF2B5EF4-FFF2-40B4-BE49-F238E27FC236}">
                  <a16:creationId xmlns:a16="http://schemas.microsoft.com/office/drawing/2014/main" id="{BE5160CC-2F6D-8C33-49DA-7A8C3AAE5648}"/>
                </a:ext>
              </a:extLst>
            </p:cNvPr>
            <p:cNvSpPr txBox="1"/>
            <p:nvPr/>
          </p:nvSpPr>
          <p:spPr>
            <a:xfrm>
              <a:off x="8084388" y="3465809"/>
              <a:ext cx="63505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00B050"/>
                  </a:solidFill>
                  <a:latin typeface="Bahnschrift SemiBold Condensed" panose="020B0502040204020203" pitchFamily="34" charset="0"/>
                </a:rPr>
                <a:t>Running</a:t>
              </a:r>
              <a:endParaRPr lang="ru-RU" sz="1200" dirty="0">
                <a:solidFill>
                  <a:srgbClr val="00B050"/>
                </a:solidFill>
                <a:latin typeface="Bahnschrift SemiBold Condensed" panose="020B0502040204020203" pitchFamily="34" charset="0"/>
              </a:endParaRPr>
            </a:p>
          </p:txBody>
        </p:sp>
      </p:grpSp>
      <p:grpSp>
        <p:nvGrpSpPr>
          <p:cNvPr id="236" name="Группа 235">
            <a:extLst>
              <a:ext uri="{FF2B5EF4-FFF2-40B4-BE49-F238E27FC236}">
                <a16:creationId xmlns:a16="http://schemas.microsoft.com/office/drawing/2014/main" id="{95BD97F9-0F4C-5175-3603-91F9DA1DFC2B}"/>
              </a:ext>
            </a:extLst>
          </p:cNvPr>
          <p:cNvGrpSpPr/>
          <p:nvPr/>
        </p:nvGrpSpPr>
        <p:grpSpPr>
          <a:xfrm>
            <a:off x="4748676" y="3513368"/>
            <a:ext cx="3890434" cy="573168"/>
            <a:chOff x="4762403" y="2503233"/>
            <a:chExt cx="3890434" cy="573168"/>
          </a:xfrm>
        </p:grpSpPr>
        <p:grpSp>
          <p:nvGrpSpPr>
            <p:cNvPr id="160" name="Группа 159">
              <a:extLst>
                <a:ext uri="{FF2B5EF4-FFF2-40B4-BE49-F238E27FC236}">
                  <a16:creationId xmlns:a16="http://schemas.microsoft.com/office/drawing/2014/main" id="{0D0728AE-67A3-3F1A-823D-EB2AEDF6DB3F}"/>
                </a:ext>
              </a:extLst>
            </p:cNvPr>
            <p:cNvGrpSpPr/>
            <p:nvPr/>
          </p:nvGrpSpPr>
          <p:grpSpPr>
            <a:xfrm>
              <a:off x="7300873" y="2748393"/>
              <a:ext cx="305440" cy="309578"/>
              <a:chOff x="1280328" y="2356834"/>
              <a:chExt cx="1055417" cy="1001467"/>
            </a:xfrm>
          </p:grpSpPr>
          <p:sp>
            <p:nvSpPr>
              <p:cNvPr id="161" name="Прямоугольник 160">
                <a:extLst>
                  <a:ext uri="{FF2B5EF4-FFF2-40B4-BE49-F238E27FC236}">
                    <a16:creationId xmlns:a16="http://schemas.microsoft.com/office/drawing/2014/main" id="{5ADC6A9F-2966-515E-F6EE-1987C6D66D68}"/>
                  </a:ext>
                </a:extLst>
              </p:cNvPr>
              <p:cNvSpPr/>
              <p:nvPr/>
            </p:nvSpPr>
            <p:spPr>
              <a:xfrm>
                <a:off x="1586981" y="2459832"/>
                <a:ext cx="557481" cy="79533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100"/>
              </a:p>
            </p:txBody>
          </p:sp>
          <p:sp>
            <p:nvSpPr>
              <p:cNvPr id="162" name="Прямоугольник 161">
                <a:extLst>
                  <a:ext uri="{FF2B5EF4-FFF2-40B4-BE49-F238E27FC236}">
                    <a16:creationId xmlns:a16="http://schemas.microsoft.com/office/drawing/2014/main" id="{8BBF5EA3-68B5-47EB-6199-2A0DAC44D699}"/>
                  </a:ext>
                </a:extLst>
              </p:cNvPr>
              <p:cNvSpPr/>
              <p:nvPr/>
            </p:nvSpPr>
            <p:spPr>
              <a:xfrm>
                <a:off x="1488281" y="2381250"/>
                <a:ext cx="557481" cy="8739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100"/>
              </a:p>
            </p:txBody>
          </p:sp>
          <p:pic>
            <p:nvPicPr>
              <p:cNvPr id="163" name="Рисунок 162">
                <a:extLst>
                  <a:ext uri="{FF2B5EF4-FFF2-40B4-BE49-F238E27FC236}">
                    <a16:creationId xmlns:a16="http://schemas.microsoft.com/office/drawing/2014/main" id="{47E622B1-7471-E525-CB6E-1E5D86F86B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0328" y="2356834"/>
                <a:ext cx="1055417" cy="918997"/>
              </a:xfrm>
              <a:prstGeom prst="rect">
                <a:avLst/>
              </a:prstGeom>
            </p:spPr>
          </p:pic>
          <p:sp>
            <p:nvSpPr>
              <p:cNvPr id="164" name="Прямоугольник 163">
                <a:extLst>
                  <a:ext uri="{FF2B5EF4-FFF2-40B4-BE49-F238E27FC236}">
                    <a16:creationId xmlns:a16="http://schemas.microsoft.com/office/drawing/2014/main" id="{EAE8CC87-C141-1205-6410-153B8720685B}"/>
                  </a:ext>
                </a:extLst>
              </p:cNvPr>
              <p:cNvSpPr/>
              <p:nvPr/>
            </p:nvSpPr>
            <p:spPr>
              <a:xfrm>
                <a:off x="1586981" y="3007080"/>
                <a:ext cx="439212" cy="159035"/>
              </a:xfrm>
              <a:prstGeom prst="rect">
                <a:avLst/>
              </a:prstGeom>
              <a:solidFill>
                <a:srgbClr val="57A4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100"/>
              </a:p>
            </p:txBody>
          </p:sp>
          <p:sp>
            <p:nvSpPr>
              <p:cNvPr id="165" name="TextBox 164">
                <a:extLst>
                  <a:ext uri="{FF2B5EF4-FFF2-40B4-BE49-F238E27FC236}">
                    <a16:creationId xmlns:a16="http://schemas.microsoft.com/office/drawing/2014/main" id="{C000B11D-A9F7-F3F1-6ACA-49D949DBE5E0}"/>
                  </a:ext>
                </a:extLst>
              </p:cNvPr>
              <p:cNvSpPr txBox="1"/>
              <p:nvPr/>
            </p:nvSpPr>
            <p:spPr>
              <a:xfrm>
                <a:off x="1368261" y="2910265"/>
                <a:ext cx="916835" cy="4480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00" dirty="0">
                    <a:solidFill>
                      <a:srgbClr val="004FAC"/>
                    </a:solidFill>
                    <a:latin typeface="Bahnschrift SemiBold" panose="020B0502040204020203" pitchFamily="34" charset="0"/>
                  </a:rPr>
                  <a:t>JOB</a:t>
                </a:r>
                <a:endParaRPr lang="ru-RU" sz="300" dirty="0">
                  <a:solidFill>
                    <a:srgbClr val="004FAC"/>
                  </a:solidFill>
                  <a:latin typeface="Bahnschrift SemiBold" panose="020B0502040204020203" pitchFamily="34" charset="0"/>
                </a:endParaRPr>
              </a:p>
            </p:txBody>
          </p:sp>
        </p:grpSp>
        <p:grpSp>
          <p:nvGrpSpPr>
            <p:cNvPr id="150" name="Группа 149">
              <a:extLst>
                <a:ext uri="{FF2B5EF4-FFF2-40B4-BE49-F238E27FC236}">
                  <a16:creationId xmlns:a16="http://schemas.microsoft.com/office/drawing/2014/main" id="{1A5707E1-A85C-6FD6-DFC6-9ACEEF9A17DA}"/>
                </a:ext>
              </a:extLst>
            </p:cNvPr>
            <p:cNvGrpSpPr/>
            <p:nvPr/>
          </p:nvGrpSpPr>
          <p:grpSpPr>
            <a:xfrm>
              <a:off x="7045036" y="2601929"/>
              <a:ext cx="461255" cy="429005"/>
              <a:chOff x="1280328" y="2356834"/>
              <a:chExt cx="1055417" cy="918997"/>
            </a:xfrm>
          </p:grpSpPr>
          <p:sp>
            <p:nvSpPr>
              <p:cNvPr id="151" name="Прямоугольник 150">
                <a:extLst>
                  <a:ext uri="{FF2B5EF4-FFF2-40B4-BE49-F238E27FC236}">
                    <a16:creationId xmlns:a16="http://schemas.microsoft.com/office/drawing/2014/main" id="{280AC55F-1033-1370-FDD7-D1E31B0649BB}"/>
                  </a:ext>
                </a:extLst>
              </p:cNvPr>
              <p:cNvSpPr/>
              <p:nvPr/>
            </p:nvSpPr>
            <p:spPr>
              <a:xfrm>
                <a:off x="1586981" y="2459832"/>
                <a:ext cx="557481" cy="79533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100"/>
              </a:p>
            </p:txBody>
          </p:sp>
          <p:sp>
            <p:nvSpPr>
              <p:cNvPr id="152" name="Прямоугольник 151">
                <a:extLst>
                  <a:ext uri="{FF2B5EF4-FFF2-40B4-BE49-F238E27FC236}">
                    <a16:creationId xmlns:a16="http://schemas.microsoft.com/office/drawing/2014/main" id="{BEA88DEC-3FF1-87CC-4593-C19E12E3F13B}"/>
                  </a:ext>
                </a:extLst>
              </p:cNvPr>
              <p:cNvSpPr/>
              <p:nvPr/>
            </p:nvSpPr>
            <p:spPr>
              <a:xfrm>
                <a:off x="1488281" y="2381250"/>
                <a:ext cx="557481" cy="8739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100"/>
              </a:p>
            </p:txBody>
          </p:sp>
          <p:pic>
            <p:nvPicPr>
              <p:cNvPr id="154" name="Рисунок 153">
                <a:extLst>
                  <a:ext uri="{FF2B5EF4-FFF2-40B4-BE49-F238E27FC236}">
                    <a16:creationId xmlns:a16="http://schemas.microsoft.com/office/drawing/2014/main" id="{E25759F0-E4D5-F336-33F1-9A8A803CEC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0328" y="2356834"/>
                <a:ext cx="1055417" cy="918997"/>
              </a:xfrm>
              <a:prstGeom prst="rect">
                <a:avLst/>
              </a:prstGeom>
            </p:spPr>
          </p:pic>
          <p:sp>
            <p:nvSpPr>
              <p:cNvPr id="155" name="Прямоугольник 154">
                <a:extLst>
                  <a:ext uri="{FF2B5EF4-FFF2-40B4-BE49-F238E27FC236}">
                    <a16:creationId xmlns:a16="http://schemas.microsoft.com/office/drawing/2014/main" id="{7BD779EE-9E44-1290-46D5-E9B75D730A4A}"/>
                  </a:ext>
                </a:extLst>
              </p:cNvPr>
              <p:cNvSpPr/>
              <p:nvPr/>
            </p:nvSpPr>
            <p:spPr>
              <a:xfrm>
                <a:off x="1586981" y="3007080"/>
                <a:ext cx="439212" cy="159035"/>
              </a:xfrm>
              <a:prstGeom prst="rect">
                <a:avLst/>
              </a:prstGeom>
              <a:solidFill>
                <a:srgbClr val="759A6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100"/>
              </a:p>
            </p:txBody>
          </p:sp>
          <p:sp>
            <p:nvSpPr>
              <p:cNvPr id="156" name="TextBox 155">
                <a:extLst>
                  <a:ext uri="{FF2B5EF4-FFF2-40B4-BE49-F238E27FC236}">
                    <a16:creationId xmlns:a16="http://schemas.microsoft.com/office/drawing/2014/main" id="{04C7E91F-2BBE-ED04-389D-EB78064BB63A}"/>
                  </a:ext>
                </a:extLst>
              </p:cNvPr>
              <p:cNvSpPr txBox="1"/>
              <p:nvPr/>
            </p:nvSpPr>
            <p:spPr>
              <a:xfrm>
                <a:off x="1362372" y="2896491"/>
                <a:ext cx="893755" cy="3626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00" dirty="0">
                    <a:solidFill>
                      <a:srgbClr val="34452D"/>
                    </a:solidFill>
                    <a:latin typeface="Bahnschrift SemiBold" panose="020B0502040204020203" pitchFamily="34" charset="0"/>
                  </a:rPr>
                  <a:t>Pilot</a:t>
                </a:r>
                <a:endParaRPr lang="ru-RU" sz="400" dirty="0">
                  <a:solidFill>
                    <a:srgbClr val="34452D"/>
                  </a:solidFill>
                  <a:latin typeface="Bahnschrift SemiBold" panose="020B0502040204020203" pitchFamily="34" charset="0"/>
                </a:endParaRPr>
              </a:p>
            </p:txBody>
          </p:sp>
        </p:grpSp>
        <p:sp>
          <p:nvSpPr>
            <p:cNvPr id="157" name="Прямоугольник 156">
              <a:extLst>
                <a:ext uri="{FF2B5EF4-FFF2-40B4-BE49-F238E27FC236}">
                  <a16:creationId xmlns:a16="http://schemas.microsoft.com/office/drawing/2014/main" id="{ED7A8140-B32D-6A29-6FD0-EAEEE563FC57}"/>
                </a:ext>
              </a:extLst>
            </p:cNvPr>
            <p:cNvSpPr/>
            <p:nvPr/>
          </p:nvSpPr>
          <p:spPr>
            <a:xfrm>
              <a:off x="7045036" y="2556463"/>
              <a:ext cx="1607801" cy="519938"/>
            </a:xfrm>
            <a:prstGeom prst="rect">
              <a:avLst/>
            </a:prstGeom>
            <a:noFill/>
            <a:ln w="19050">
              <a:solidFill>
                <a:srgbClr val="0052B4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1400" dirty="0">
                  <a:solidFill>
                    <a:schemeClr val="tx1"/>
                  </a:solidFill>
                </a:rPr>
                <a:t>Worknode</a:t>
              </a:r>
              <a:endParaRPr lang="ru-RU" sz="1400" dirty="0">
                <a:solidFill>
                  <a:schemeClr val="tx1"/>
                </a:solidFill>
              </a:endParaRPr>
            </a:p>
          </p:txBody>
        </p:sp>
        <p:sp>
          <p:nvSpPr>
            <p:cNvPr id="166" name="Прямоугольник: скругленные углы 165">
              <a:extLst>
                <a:ext uri="{FF2B5EF4-FFF2-40B4-BE49-F238E27FC236}">
                  <a16:creationId xmlns:a16="http://schemas.microsoft.com/office/drawing/2014/main" id="{C8C318A0-26EA-2322-CD71-971E90E3110B}"/>
                </a:ext>
              </a:extLst>
            </p:cNvPr>
            <p:cNvSpPr/>
            <p:nvPr/>
          </p:nvSpPr>
          <p:spPr>
            <a:xfrm>
              <a:off x="4762403" y="2551602"/>
              <a:ext cx="1372883" cy="361417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52B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rgbClr val="004FAC"/>
                  </a:solidFill>
                </a:rPr>
                <a:t>JobMonitoring</a:t>
              </a:r>
              <a:endParaRPr lang="ru-RU" sz="1400" dirty="0">
                <a:solidFill>
                  <a:srgbClr val="004FAC"/>
                </a:solidFill>
              </a:endParaRPr>
            </a:p>
          </p:txBody>
        </p:sp>
        <p:cxnSp>
          <p:nvCxnSpPr>
            <p:cNvPr id="167" name="Прямая со стрелкой 166">
              <a:extLst>
                <a:ext uri="{FF2B5EF4-FFF2-40B4-BE49-F238E27FC236}">
                  <a16:creationId xmlns:a16="http://schemas.microsoft.com/office/drawing/2014/main" id="{AFCD9DE6-63EB-C107-C073-4D20171F75D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135286" y="2732310"/>
              <a:ext cx="1002472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0" name="TextBox 169">
              <a:extLst>
                <a:ext uri="{FF2B5EF4-FFF2-40B4-BE49-F238E27FC236}">
                  <a16:creationId xmlns:a16="http://schemas.microsoft.com/office/drawing/2014/main" id="{88132FE5-9ECA-D982-5B47-095942DC9436}"/>
                </a:ext>
              </a:extLst>
            </p:cNvPr>
            <p:cNvSpPr txBox="1"/>
            <p:nvPr/>
          </p:nvSpPr>
          <p:spPr>
            <a:xfrm>
              <a:off x="6317898" y="2507602"/>
              <a:ext cx="58649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/>
                <a:t>Send</a:t>
              </a:r>
            </a:p>
            <a:p>
              <a:pPr algn="ctr"/>
              <a:r>
                <a:rPr lang="en-US" sz="1100" dirty="0"/>
                <a:t>Status</a:t>
              </a:r>
              <a:endParaRPr lang="ru-RU" sz="1100" dirty="0"/>
            </a:p>
          </p:txBody>
        </p:sp>
        <p:sp>
          <p:nvSpPr>
            <p:cNvPr id="224" name="TextBox 223">
              <a:extLst>
                <a:ext uri="{FF2B5EF4-FFF2-40B4-BE49-F238E27FC236}">
                  <a16:creationId xmlns:a16="http://schemas.microsoft.com/office/drawing/2014/main" id="{9235F977-AFAC-29AF-E5F2-06619302A1F5}"/>
                </a:ext>
              </a:extLst>
            </p:cNvPr>
            <p:cNvSpPr txBox="1"/>
            <p:nvPr/>
          </p:nvSpPr>
          <p:spPr>
            <a:xfrm>
              <a:off x="7200970" y="2503233"/>
              <a:ext cx="90156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00B050"/>
                  </a:solidFill>
                  <a:latin typeface="Bahnschrift SemiBold Condensed" panose="020B0502040204020203" pitchFamily="34" charset="0"/>
                </a:rPr>
                <a:t>Running</a:t>
              </a:r>
              <a:endParaRPr lang="ru-RU" sz="1200" dirty="0">
                <a:solidFill>
                  <a:srgbClr val="00B050"/>
                </a:solidFill>
                <a:latin typeface="Bahnschrift SemiBold Condensed" panose="020B0502040204020203" pitchFamily="34" charset="0"/>
              </a:endParaRPr>
            </a:p>
          </p:txBody>
        </p:sp>
      </p:grpSp>
      <p:grpSp>
        <p:nvGrpSpPr>
          <p:cNvPr id="237" name="Группа 236">
            <a:extLst>
              <a:ext uri="{FF2B5EF4-FFF2-40B4-BE49-F238E27FC236}">
                <a16:creationId xmlns:a16="http://schemas.microsoft.com/office/drawing/2014/main" id="{6BB419A6-F10D-1A2B-F780-4492AA93EF13}"/>
              </a:ext>
            </a:extLst>
          </p:cNvPr>
          <p:cNvGrpSpPr/>
          <p:nvPr/>
        </p:nvGrpSpPr>
        <p:grpSpPr>
          <a:xfrm>
            <a:off x="5234108" y="1855900"/>
            <a:ext cx="3420567" cy="598463"/>
            <a:chOff x="5232270" y="1836506"/>
            <a:chExt cx="3420567" cy="598463"/>
          </a:xfrm>
        </p:grpSpPr>
        <p:grpSp>
          <p:nvGrpSpPr>
            <p:cNvPr id="14" name="Группа 13">
              <a:extLst>
                <a:ext uri="{FF2B5EF4-FFF2-40B4-BE49-F238E27FC236}">
                  <a16:creationId xmlns:a16="http://schemas.microsoft.com/office/drawing/2014/main" id="{8E7BA2A9-A1C2-1694-6AF2-608C40F3519D}"/>
                </a:ext>
              </a:extLst>
            </p:cNvPr>
            <p:cNvGrpSpPr/>
            <p:nvPr/>
          </p:nvGrpSpPr>
          <p:grpSpPr>
            <a:xfrm>
              <a:off x="7046875" y="1947430"/>
              <a:ext cx="461255" cy="429005"/>
              <a:chOff x="1280328" y="2356834"/>
              <a:chExt cx="1055417" cy="918997"/>
            </a:xfrm>
          </p:grpSpPr>
          <p:sp>
            <p:nvSpPr>
              <p:cNvPr id="17" name="Прямоугольник 16">
                <a:extLst>
                  <a:ext uri="{FF2B5EF4-FFF2-40B4-BE49-F238E27FC236}">
                    <a16:creationId xmlns:a16="http://schemas.microsoft.com/office/drawing/2014/main" id="{CD9172F6-D40B-1C54-049C-FA01414265C2}"/>
                  </a:ext>
                </a:extLst>
              </p:cNvPr>
              <p:cNvSpPr/>
              <p:nvPr/>
            </p:nvSpPr>
            <p:spPr>
              <a:xfrm>
                <a:off x="1586981" y="2459832"/>
                <a:ext cx="557481" cy="79533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100"/>
              </a:p>
            </p:txBody>
          </p:sp>
          <p:sp>
            <p:nvSpPr>
              <p:cNvPr id="18" name="Прямоугольник 17">
                <a:extLst>
                  <a:ext uri="{FF2B5EF4-FFF2-40B4-BE49-F238E27FC236}">
                    <a16:creationId xmlns:a16="http://schemas.microsoft.com/office/drawing/2014/main" id="{24589B4C-C8DD-9F5F-4320-438BEDB9C0C1}"/>
                  </a:ext>
                </a:extLst>
              </p:cNvPr>
              <p:cNvSpPr/>
              <p:nvPr/>
            </p:nvSpPr>
            <p:spPr>
              <a:xfrm>
                <a:off x="1488281" y="2381250"/>
                <a:ext cx="557481" cy="8739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100"/>
              </a:p>
            </p:txBody>
          </p:sp>
          <p:pic>
            <p:nvPicPr>
              <p:cNvPr id="19" name="Рисунок 18">
                <a:extLst>
                  <a:ext uri="{FF2B5EF4-FFF2-40B4-BE49-F238E27FC236}">
                    <a16:creationId xmlns:a16="http://schemas.microsoft.com/office/drawing/2014/main" id="{94D74DE1-ECB5-3C2F-0B70-7F56CB6FEC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0328" y="2356834"/>
                <a:ext cx="1055417" cy="918997"/>
              </a:xfrm>
              <a:prstGeom prst="rect">
                <a:avLst/>
              </a:prstGeom>
            </p:spPr>
          </p:pic>
          <p:sp>
            <p:nvSpPr>
              <p:cNvPr id="20" name="Прямоугольник 19">
                <a:extLst>
                  <a:ext uri="{FF2B5EF4-FFF2-40B4-BE49-F238E27FC236}">
                    <a16:creationId xmlns:a16="http://schemas.microsoft.com/office/drawing/2014/main" id="{F13EB8E1-A5AA-E10C-4D3B-23DAA176A837}"/>
                  </a:ext>
                </a:extLst>
              </p:cNvPr>
              <p:cNvSpPr/>
              <p:nvPr/>
            </p:nvSpPr>
            <p:spPr>
              <a:xfrm>
                <a:off x="1586981" y="3007080"/>
                <a:ext cx="439212" cy="159035"/>
              </a:xfrm>
              <a:prstGeom prst="rect">
                <a:avLst/>
              </a:prstGeom>
              <a:solidFill>
                <a:srgbClr val="759A6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100"/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F47ADD32-A4C6-F9EF-2C4E-7D670B4CBF7F}"/>
                  </a:ext>
                </a:extLst>
              </p:cNvPr>
              <p:cNvSpPr txBox="1"/>
              <p:nvPr/>
            </p:nvSpPr>
            <p:spPr>
              <a:xfrm>
                <a:off x="1362372" y="2896491"/>
                <a:ext cx="893755" cy="3626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00" dirty="0">
                    <a:solidFill>
                      <a:srgbClr val="34452D"/>
                    </a:solidFill>
                    <a:latin typeface="Bahnschrift SemiBold" panose="020B0502040204020203" pitchFamily="34" charset="0"/>
                  </a:rPr>
                  <a:t>Pilot</a:t>
                </a:r>
                <a:endParaRPr lang="ru-RU" sz="400" dirty="0">
                  <a:solidFill>
                    <a:srgbClr val="34452D"/>
                  </a:solidFill>
                  <a:latin typeface="Bahnschrift SemiBold" panose="020B0502040204020203" pitchFamily="34" charset="0"/>
                </a:endParaRPr>
              </a:p>
            </p:txBody>
          </p:sp>
        </p:grpSp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28DF17C3-EBD0-6739-8F0D-46465A9EBE30}"/>
                </a:ext>
              </a:extLst>
            </p:cNvPr>
            <p:cNvSpPr/>
            <p:nvPr/>
          </p:nvSpPr>
          <p:spPr>
            <a:xfrm>
              <a:off x="7045037" y="1898154"/>
              <a:ext cx="1607800" cy="519938"/>
            </a:xfrm>
            <a:prstGeom prst="rect">
              <a:avLst/>
            </a:prstGeom>
            <a:noFill/>
            <a:ln w="19050">
              <a:solidFill>
                <a:srgbClr val="0052B4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1400" dirty="0">
                  <a:solidFill>
                    <a:schemeClr val="tx1"/>
                  </a:solidFill>
                </a:rPr>
                <a:t>Worknode</a:t>
              </a:r>
              <a:endParaRPr lang="ru-RU" sz="1400" dirty="0">
                <a:solidFill>
                  <a:schemeClr val="tx1"/>
                </a:solidFill>
              </a:endParaRPr>
            </a:p>
          </p:txBody>
        </p:sp>
        <p:cxnSp>
          <p:nvCxnSpPr>
            <p:cNvPr id="22" name="Прямая со стрелкой 21">
              <a:extLst>
                <a:ext uri="{FF2B5EF4-FFF2-40B4-BE49-F238E27FC236}">
                  <a16:creationId xmlns:a16="http://schemas.microsoft.com/office/drawing/2014/main" id="{5C5C216E-8F2D-8084-100F-95D4BF35A40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135286" y="1991701"/>
              <a:ext cx="1000633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Прямоугольник: скругленные углы 23">
              <a:extLst>
                <a:ext uri="{FF2B5EF4-FFF2-40B4-BE49-F238E27FC236}">
                  <a16:creationId xmlns:a16="http://schemas.microsoft.com/office/drawing/2014/main" id="{3C32777C-B635-A36B-198B-3F9DC54CC385}"/>
                </a:ext>
              </a:extLst>
            </p:cNvPr>
            <p:cNvSpPr/>
            <p:nvPr/>
          </p:nvSpPr>
          <p:spPr>
            <a:xfrm>
              <a:off x="5232270" y="1902138"/>
              <a:ext cx="908339" cy="361417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52B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rgbClr val="004FAC"/>
                  </a:solidFill>
                </a:rPr>
                <a:t>Matcher</a:t>
              </a:r>
              <a:endParaRPr lang="ru-RU" sz="1400" dirty="0">
                <a:solidFill>
                  <a:srgbClr val="004FAC"/>
                </a:solidFill>
              </a:endParaRPr>
            </a:p>
          </p:txBody>
        </p:sp>
        <p:cxnSp>
          <p:nvCxnSpPr>
            <p:cNvPr id="25" name="Прямая со стрелкой 24">
              <a:extLst>
                <a:ext uri="{FF2B5EF4-FFF2-40B4-BE49-F238E27FC236}">
                  <a16:creationId xmlns:a16="http://schemas.microsoft.com/office/drawing/2014/main" id="{31FC4966-242B-A524-B651-365FB27E620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161390" y="2082846"/>
              <a:ext cx="974529" cy="1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8" name="Группа 27">
              <a:extLst>
                <a:ext uri="{FF2B5EF4-FFF2-40B4-BE49-F238E27FC236}">
                  <a16:creationId xmlns:a16="http://schemas.microsoft.com/office/drawing/2014/main" id="{F7C6ACF4-E9DC-0738-2537-768FC45E4EA7}"/>
                </a:ext>
              </a:extLst>
            </p:cNvPr>
            <p:cNvGrpSpPr/>
            <p:nvPr/>
          </p:nvGrpSpPr>
          <p:grpSpPr>
            <a:xfrm>
              <a:off x="6387020" y="2125391"/>
              <a:ext cx="305440" cy="309578"/>
              <a:chOff x="1280328" y="2356834"/>
              <a:chExt cx="1055417" cy="1001467"/>
            </a:xfrm>
          </p:grpSpPr>
          <p:sp>
            <p:nvSpPr>
              <p:cNvPr id="29" name="Прямоугольник 28">
                <a:extLst>
                  <a:ext uri="{FF2B5EF4-FFF2-40B4-BE49-F238E27FC236}">
                    <a16:creationId xmlns:a16="http://schemas.microsoft.com/office/drawing/2014/main" id="{A87BC716-77C8-E6A5-71C6-DF189A6CCA56}"/>
                  </a:ext>
                </a:extLst>
              </p:cNvPr>
              <p:cNvSpPr/>
              <p:nvPr/>
            </p:nvSpPr>
            <p:spPr>
              <a:xfrm>
                <a:off x="1586981" y="2459832"/>
                <a:ext cx="557481" cy="79533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100"/>
              </a:p>
            </p:txBody>
          </p:sp>
          <p:sp>
            <p:nvSpPr>
              <p:cNvPr id="30" name="Прямоугольник 29">
                <a:extLst>
                  <a:ext uri="{FF2B5EF4-FFF2-40B4-BE49-F238E27FC236}">
                    <a16:creationId xmlns:a16="http://schemas.microsoft.com/office/drawing/2014/main" id="{484A8D2D-F3AB-5979-821E-75EC9DD0806F}"/>
                  </a:ext>
                </a:extLst>
              </p:cNvPr>
              <p:cNvSpPr/>
              <p:nvPr/>
            </p:nvSpPr>
            <p:spPr>
              <a:xfrm>
                <a:off x="1488281" y="2381250"/>
                <a:ext cx="557481" cy="8739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100"/>
              </a:p>
            </p:txBody>
          </p:sp>
          <p:pic>
            <p:nvPicPr>
              <p:cNvPr id="31" name="Рисунок 30">
                <a:extLst>
                  <a:ext uri="{FF2B5EF4-FFF2-40B4-BE49-F238E27FC236}">
                    <a16:creationId xmlns:a16="http://schemas.microsoft.com/office/drawing/2014/main" id="{1387C3F0-5396-5638-1FBC-6C876EE10C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0328" y="2356834"/>
                <a:ext cx="1055417" cy="918997"/>
              </a:xfrm>
              <a:prstGeom prst="rect">
                <a:avLst/>
              </a:prstGeom>
            </p:spPr>
          </p:pic>
          <p:sp>
            <p:nvSpPr>
              <p:cNvPr id="128" name="Прямоугольник 127">
                <a:extLst>
                  <a:ext uri="{FF2B5EF4-FFF2-40B4-BE49-F238E27FC236}">
                    <a16:creationId xmlns:a16="http://schemas.microsoft.com/office/drawing/2014/main" id="{4B7C0871-7833-3EB2-4B00-3C1C8A61AA80}"/>
                  </a:ext>
                </a:extLst>
              </p:cNvPr>
              <p:cNvSpPr/>
              <p:nvPr/>
            </p:nvSpPr>
            <p:spPr>
              <a:xfrm>
                <a:off x="1586981" y="3007080"/>
                <a:ext cx="439212" cy="159035"/>
              </a:xfrm>
              <a:prstGeom prst="rect">
                <a:avLst/>
              </a:prstGeom>
              <a:solidFill>
                <a:srgbClr val="57A4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100"/>
              </a:p>
            </p:txBody>
          </p:sp>
          <p:sp>
            <p:nvSpPr>
              <p:cNvPr id="129" name="TextBox 128">
                <a:extLst>
                  <a:ext uri="{FF2B5EF4-FFF2-40B4-BE49-F238E27FC236}">
                    <a16:creationId xmlns:a16="http://schemas.microsoft.com/office/drawing/2014/main" id="{2CFA880D-0E02-3F61-9408-3C802A465035}"/>
                  </a:ext>
                </a:extLst>
              </p:cNvPr>
              <p:cNvSpPr txBox="1"/>
              <p:nvPr/>
            </p:nvSpPr>
            <p:spPr>
              <a:xfrm>
                <a:off x="1368261" y="2910265"/>
                <a:ext cx="916835" cy="4480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00" dirty="0">
                    <a:solidFill>
                      <a:srgbClr val="004FAC"/>
                    </a:solidFill>
                    <a:latin typeface="Bahnschrift SemiBold" panose="020B0502040204020203" pitchFamily="34" charset="0"/>
                  </a:rPr>
                  <a:t>JOB</a:t>
                </a:r>
                <a:endParaRPr lang="ru-RU" sz="300" dirty="0">
                  <a:solidFill>
                    <a:srgbClr val="004FAC"/>
                  </a:solidFill>
                  <a:latin typeface="Bahnschrift SemiBold" panose="020B0502040204020203" pitchFamily="34" charset="0"/>
                </a:endParaRPr>
              </a:p>
            </p:txBody>
          </p:sp>
        </p:grpSp>
        <p:sp>
          <p:nvSpPr>
            <p:cNvPr id="225" name="TextBox 224">
              <a:extLst>
                <a:ext uri="{FF2B5EF4-FFF2-40B4-BE49-F238E27FC236}">
                  <a16:creationId xmlns:a16="http://schemas.microsoft.com/office/drawing/2014/main" id="{3C3C40AA-94A3-5E25-E9B3-F7340AD10B17}"/>
                </a:ext>
              </a:extLst>
            </p:cNvPr>
            <p:cNvSpPr txBox="1"/>
            <p:nvPr/>
          </p:nvSpPr>
          <p:spPr>
            <a:xfrm>
              <a:off x="7200970" y="1836506"/>
              <a:ext cx="90156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00B050"/>
                  </a:solidFill>
                  <a:latin typeface="Bahnschrift SemiBold Condensed" panose="020B0502040204020203" pitchFamily="34" charset="0"/>
                </a:rPr>
                <a:t>Running</a:t>
              </a:r>
              <a:endParaRPr lang="ru-RU" sz="1200" dirty="0">
                <a:solidFill>
                  <a:srgbClr val="00B050"/>
                </a:solidFill>
                <a:latin typeface="Bahnschrift SemiBold Condensed" panose="020B0502040204020203" pitchFamily="34" charset="0"/>
              </a:endParaRPr>
            </a:p>
          </p:txBody>
        </p:sp>
      </p:grpSp>
      <p:grpSp>
        <p:nvGrpSpPr>
          <p:cNvPr id="238" name="Группа 237">
            <a:extLst>
              <a:ext uri="{FF2B5EF4-FFF2-40B4-BE49-F238E27FC236}">
                <a16:creationId xmlns:a16="http://schemas.microsoft.com/office/drawing/2014/main" id="{3144435F-E7EC-CD96-4044-2F4DF7367C5E}"/>
              </a:ext>
            </a:extLst>
          </p:cNvPr>
          <p:cNvGrpSpPr/>
          <p:nvPr/>
        </p:nvGrpSpPr>
        <p:grpSpPr>
          <a:xfrm>
            <a:off x="5260671" y="1081592"/>
            <a:ext cx="3394004" cy="573731"/>
            <a:chOff x="5258833" y="1248113"/>
            <a:chExt cx="3394004" cy="573731"/>
          </a:xfrm>
        </p:grpSpPr>
        <p:grpSp>
          <p:nvGrpSpPr>
            <p:cNvPr id="4" name="Группа 3">
              <a:extLst>
                <a:ext uri="{FF2B5EF4-FFF2-40B4-BE49-F238E27FC236}">
                  <a16:creationId xmlns:a16="http://schemas.microsoft.com/office/drawing/2014/main" id="{12DE660D-87DD-228D-7B9C-2E4A3278DACC}"/>
                </a:ext>
              </a:extLst>
            </p:cNvPr>
            <p:cNvGrpSpPr/>
            <p:nvPr/>
          </p:nvGrpSpPr>
          <p:grpSpPr>
            <a:xfrm>
              <a:off x="5258833" y="1367946"/>
              <a:ext cx="461255" cy="429005"/>
              <a:chOff x="1280328" y="2356834"/>
              <a:chExt cx="1055417" cy="918997"/>
            </a:xfrm>
          </p:grpSpPr>
          <p:sp>
            <p:nvSpPr>
              <p:cNvPr id="5" name="Прямоугольник 4">
                <a:extLst>
                  <a:ext uri="{FF2B5EF4-FFF2-40B4-BE49-F238E27FC236}">
                    <a16:creationId xmlns:a16="http://schemas.microsoft.com/office/drawing/2014/main" id="{C8DA032F-ED7A-44CA-E9D7-F28F636F5F39}"/>
                  </a:ext>
                </a:extLst>
              </p:cNvPr>
              <p:cNvSpPr/>
              <p:nvPr/>
            </p:nvSpPr>
            <p:spPr>
              <a:xfrm>
                <a:off x="1586981" y="2459832"/>
                <a:ext cx="557481" cy="79533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100"/>
              </a:p>
            </p:txBody>
          </p:sp>
          <p:sp>
            <p:nvSpPr>
              <p:cNvPr id="6" name="Прямоугольник 5">
                <a:extLst>
                  <a:ext uri="{FF2B5EF4-FFF2-40B4-BE49-F238E27FC236}">
                    <a16:creationId xmlns:a16="http://schemas.microsoft.com/office/drawing/2014/main" id="{0810FD01-347E-BCE4-079E-1FA98096D40A}"/>
                  </a:ext>
                </a:extLst>
              </p:cNvPr>
              <p:cNvSpPr/>
              <p:nvPr/>
            </p:nvSpPr>
            <p:spPr>
              <a:xfrm>
                <a:off x="1488281" y="2381250"/>
                <a:ext cx="557481" cy="8739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100"/>
              </a:p>
            </p:txBody>
          </p:sp>
          <p:pic>
            <p:nvPicPr>
              <p:cNvPr id="7" name="Рисунок 6">
                <a:extLst>
                  <a:ext uri="{FF2B5EF4-FFF2-40B4-BE49-F238E27FC236}">
                    <a16:creationId xmlns:a16="http://schemas.microsoft.com/office/drawing/2014/main" id="{C165CD53-DF4D-B85C-4D6D-1CD459EA41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0328" y="2356834"/>
                <a:ext cx="1055417" cy="918997"/>
              </a:xfrm>
              <a:prstGeom prst="rect">
                <a:avLst/>
              </a:prstGeom>
            </p:spPr>
          </p:pic>
          <p:sp>
            <p:nvSpPr>
              <p:cNvPr id="8" name="Прямоугольник 7">
                <a:extLst>
                  <a:ext uri="{FF2B5EF4-FFF2-40B4-BE49-F238E27FC236}">
                    <a16:creationId xmlns:a16="http://schemas.microsoft.com/office/drawing/2014/main" id="{6BCBC4C0-4A8D-9419-443B-90312F76D010}"/>
                  </a:ext>
                </a:extLst>
              </p:cNvPr>
              <p:cNvSpPr/>
              <p:nvPr/>
            </p:nvSpPr>
            <p:spPr>
              <a:xfrm>
                <a:off x="1586981" y="3007080"/>
                <a:ext cx="439212" cy="159035"/>
              </a:xfrm>
              <a:prstGeom prst="rect">
                <a:avLst/>
              </a:prstGeom>
              <a:solidFill>
                <a:srgbClr val="759A6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100"/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9244092-3818-A16E-D85F-4A646CC501C3}"/>
                  </a:ext>
                </a:extLst>
              </p:cNvPr>
              <p:cNvSpPr txBox="1"/>
              <p:nvPr/>
            </p:nvSpPr>
            <p:spPr>
              <a:xfrm>
                <a:off x="1362372" y="2896491"/>
                <a:ext cx="893755" cy="3626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00" dirty="0">
                    <a:solidFill>
                      <a:srgbClr val="34452D"/>
                    </a:solidFill>
                    <a:latin typeface="Bahnschrift SemiBold" panose="020B0502040204020203" pitchFamily="34" charset="0"/>
                  </a:rPr>
                  <a:t>Pilot</a:t>
                </a:r>
                <a:endParaRPr lang="ru-RU" sz="400" dirty="0">
                  <a:solidFill>
                    <a:srgbClr val="34452D"/>
                  </a:solidFill>
                  <a:latin typeface="Bahnschrift SemiBold" panose="020B0502040204020203" pitchFamily="34" charset="0"/>
                </a:endParaRPr>
              </a:p>
            </p:txBody>
          </p:sp>
        </p:grpSp>
        <p:sp>
          <p:nvSpPr>
            <p:cNvPr id="10" name="Стрелка: вправо 9">
              <a:extLst>
                <a:ext uri="{FF2B5EF4-FFF2-40B4-BE49-F238E27FC236}">
                  <a16:creationId xmlns:a16="http://schemas.microsoft.com/office/drawing/2014/main" id="{0950B3CB-E60A-B05D-B9ED-E2660AB88482}"/>
                </a:ext>
              </a:extLst>
            </p:cNvPr>
            <p:cNvSpPr/>
            <p:nvPr/>
          </p:nvSpPr>
          <p:spPr>
            <a:xfrm>
              <a:off x="5763223" y="1464334"/>
              <a:ext cx="387928" cy="168562"/>
            </a:xfrm>
            <a:prstGeom prst="right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639A9B22-54AA-623B-D9E4-BCB072671A52}"/>
                </a:ext>
              </a:extLst>
            </p:cNvPr>
            <p:cNvSpPr/>
            <p:nvPr/>
          </p:nvSpPr>
          <p:spPr>
            <a:xfrm>
              <a:off x="6267451" y="1286834"/>
              <a:ext cx="2385386" cy="53501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52B4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1400" dirty="0">
                  <a:solidFill>
                    <a:schemeClr val="tx1"/>
                  </a:solidFill>
                </a:rPr>
                <a:t>Resource job queue</a:t>
              </a:r>
              <a:endParaRPr lang="ru-RU" sz="1400" dirty="0">
                <a:solidFill>
                  <a:schemeClr val="tx1"/>
                </a:solidFill>
              </a:endParaRPr>
            </a:p>
          </p:txBody>
        </p:sp>
        <p:grpSp>
          <p:nvGrpSpPr>
            <p:cNvPr id="226" name="Группа 225">
              <a:extLst>
                <a:ext uri="{FF2B5EF4-FFF2-40B4-BE49-F238E27FC236}">
                  <a16:creationId xmlns:a16="http://schemas.microsoft.com/office/drawing/2014/main" id="{4AC7594D-47F9-62B5-9BB0-4EA5C3C6A770}"/>
                </a:ext>
              </a:extLst>
            </p:cNvPr>
            <p:cNvGrpSpPr/>
            <p:nvPr/>
          </p:nvGrpSpPr>
          <p:grpSpPr>
            <a:xfrm>
              <a:off x="6245138" y="1343263"/>
              <a:ext cx="461255" cy="429005"/>
              <a:chOff x="1280328" y="2356834"/>
              <a:chExt cx="1055417" cy="918997"/>
            </a:xfrm>
          </p:grpSpPr>
          <p:sp>
            <p:nvSpPr>
              <p:cNvPr id="227" name="Прямоугольник 226">
                <a:extLst>
                  <a:ext uri="{FF2B5EF4-FFF2-40B4-BE49-F238E27FC236}">
                    <a16:creationId xmlns:a16="http://schemas.microsoft.com/office/drawing/2014/main" id="{21F49A53-8782-5FBD-9ADC-B6D6652F9D2E}"/>
                  </a:ext>
                </a:extLst>
              </p:cNvPr>
              <p:cNvSpPr/>
              <p:nvPr/>
            </p:nvSpPr>
            <p:spPr>
              <a:xfrm>
                <a:off x="1586981" y="2459832"/>
                <a:ext cx="557481" cy="79533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100"/>
              </a:p>
            </p:txBody>
          </p:sp>
          <p:sp>
            <p:nvSpPr>
              <p:cNvPr id="228" name="Прямоугольник 227">
                <a:extLst>
                  <a:ext uri="{FF2B5EF4-FFF2-40B4-BE49-F238E27FC236}">
                    <a16:creationId xmlns:a16="http://schemas.microsoft.com/office/drawing/2014/main" id="{2CF2F25F-0F6F-DA33-8B5A-B40FE3B80279}"/>
                  </a:ext>
                </a:extLst>
              </p:cNvPr>
              <p:cNvSpPr/>
              <p:nvPr/>
            </p:nvSpPr>
            <p:spPr>
              <a:xfrm>
                <a:off x="1488281" y="2381250"/>
                <a:ext cx="557481" cy="8739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100"/>
              </a:p>
            </p:txBody>
          </p:sp>
          <p:pic>
            <p:nvPicPr>
              <p:cNvPr id="229" name="Рисунок 228">
                <a:extLst>
                  <a:ext uri="{FF2B5EF4-FFF2-40B4-BE49-F238E27FC236}">
                    <a16:creationId xmlns:a16="http://schemas.microsoft.com/office/drawing/2014/main" id="{27114E7C-0FD7-BDFE-2E45-4E44C77F55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0328" y="2356834"/>
                <a:ext cx="1055417" cy="918997"/>
              </a:xfrm>
              <a:prstGeom prst="rect">
                <a:avLst/>
              </a:prstGeom>
            </p:spPr>
          </p:pic>
          <p:sp>
            <p:nvSpPr>
              <p:cNvPr id="230" name="Прямоугольник 229">
                <a:extLst>
                  <a:ext uri="{FF2B5EF4-FFF2-40B4-BE49-F238E27FC236}">
                    <a16:creationId xmlns:a16="http://schemas.microsoft.com/office/drawing/2014/main" id="{D753AF8B-D0B5-C072-4760-0D02C4955A7C}"/>
                  </a:ext>
                </a:extLst>
              </p:cNvPr>
              <p:cNvSpPr/>
              <p:nvPr/>
            </p:nvSpPr>
            <p:spPr>
              <a:xfrm>
                <a:off x="1586981" y="3007080"/>
                <a:ext cx="439212" cy="159035"/>
              </a:xfrm>
              <a:prstGeom prst="rect">
                <a:avLst/>
              </a:prstGeom>
              <a:solidFill>
                <a:srgbClr val="759A6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100"/>
              </a:p>
            </p:txBody>
          </p:sp>
          <p:sp>
            <p:nvSpPr>
              <p:cNvPr id="231" name="TextBox 230">
                <a:extLst>
                  <a:ext uri="{FF2B5EF4-FFF2-40B4-BE49-F238E27FC236}">
                    <a16:creationId xmlns:a16="http://schemas.microsoft.com/office/drawing/2014/main" id="{0EBA1C97-30D8-2872-98BC-475F574280A9}"/>
                  </a:ext>
                </a:extLst>
              </p:cNvPr>
              <p:cNvSpPr txBox="1"/>
              <p:nvPr/>
            </p:nvSpPr>
            <p:spPr>
              <a:xfrm>
                <a:off x="1362372" y="2896491"/>
                <a:ext cx="893755" cy="3626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00" dirty="0">
                    <a:solidFill>
                      <a:srgbClr val="34452D"/>
                    </a:solidFill>
                    <a:latin typeface="Bahnschrift SemiBold" panose="020B0502040204020203" pitchFamily="34" charset="0"/>
                  </a:rPr>
                  <a:t>Pilot</a:t>
                </a:r>
                <a:endParaRPr lang="ru-RU" sz="400" dirty="0">
                  <a:solidFill>
                    <a:srgbClr val="34452D"/>
                  </a:solidFill>
                  <a:latin typeface="Bahnschrift SemiBold" panose="020B0502040204020203" pitchFamily="34" charset="0"/>
                </a:endParaRPr>
              </a:p>
            </p:txBody>
          </p:sp>
        </p:grpSp>
        <p:sp>
          <p:nvSpPr>
            <p:cNvPr id="232" name="TextBox 231">
              <a:extLst>
                <a:ext uri="{FF2B5EF4-FFF2-40B4-BE49-F238E27FC236}">
                  <a16:creationId xmlns:a16="http://schemas.microsoft.com/office/drawing/2014/main" id="{96E977DB-795B-7ECF-CBD5-6319F7148314}"/>
                </a:ext>
              </a:extLst>
            </p:cNvPr>
            <p:cNvSpPr txBox="1"/>
            <p:nvPr/>
          </p:nvSpPr>
          <p:spPr>
            <a:xfrm>
              <a:off x="6387242" y="1248113"/>
              <a:ext cx="90156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FFC000"/>
                  </a:solidFill>
                  <a:latin typeface="Bahnschrift SemiBold Condensed" panose="020B0502040204020203" pitchFamily="34" charset="0"/>
                </a:rPr>
                <a:t>Waiting</a:t>
              </a:r>
              <a:endParaRPr lang="ru-RU" sz="1200" dirty="0">
                <a:solidFill>
                  <a:srgbClr val="FFC000"/>
                </a:solidFill>
                <a:latin typeface="Bahnschrift SemiBold Condensed" panose="020B0502040204020203" pitchFamily="34" charset="0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9A99ADB6-0ECF-3429-DEB3-DB934503FD06}"/>
              </a:ext>
            </a:extLst>
          </p:cNvPr>
          <p:cNvSpPr txBox="1"/>
          <p:nvPr/>
        </p:nvSpPr>
        <p:spPr>
          <a:xfrm>
            <a:off x="783905" y="5874543"/>
            <a:ext cx="82382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latin typeface="Segoe UI" panose="020B0502040204020203" pitchFamily="34" charset="0"/>
                <a:cs typeface="Segoe UI" panose="020B0502040204020203" pitchFamily="34" charset="0"/>
              </a:rPr>
              <a:t>Данная схема интеграции была построена на основе наблюдаемых при запуске задач ошибок. </a:t>
            </a:r>
          </a:p>
        </p:txBody>
      </p:sp>
    </p:spTree>
    <p:extLst>
      <p:ext uri="{BB962C8B-B14F-4D97-AF65-F5344CB8AC3E}">
        <p14:creationId xmlns:p14="http://schemas.microsoft.com/office/powerpoint/2010/main" val="413016955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9A8272-8749-CB64-D59F-D8B8687B20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18A8621-9BFF-3F19-B91D-72FF5DCAE8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57</a:t>
            </a:fld>
            <a:endParaRPr lang="en-US" dirty="0"/>
          </a:p>
        </p:txBody>
      </p:sp>
      <p:sp>
        <p:nvSpPr>
          <p:cNvPr id="153" name="Title 3">
            <a:extLst>
              <a:ext uri="{FF2B5EF4-FFF2-40B4-BE49-F238E27FC236}">
                <a16:creationId xmlns:a16="http://schemas.microsoft.com/office/drawing/2014/main" id="{C7CE8F32-B919-55BD-F107-F53BA60E24FC}"/>
              </a:ext>
            </a:extLst>
          </p:cNvPr>
          <p:cNvSpPr txBox="1">
            <a:spLocks/>
          </p:cNvSpPr>
          <p:nvPr/>
        </p:nvSpPr>
        <p:spPr>
          <a:xfrm>
            <a:off x="2058" y="-16744"/>
            <a:ext cx="9141942" cy="1004598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dirty="0">
                <a:latin typeface="Segoe UI Light" panose="020B0502040204020203" pitchFamily="34" charset="0"/>
                <a:cs typeface="Segoe UI Light" panose="020B0502040204020203" pitchFamily="34" charset="0"/>
              </a:rPr>
              <a:t>Существующие инструменты</a:t>
            </a:r>
            <a:endParaRPr lang="en-US" sz="40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5" name="Подзаголовок 2">
            <a:extLst>
              <a:ext uri="{FF2B5EF4-FFF2-40B4-BE49-F238E27FC236}">
                <a16:creationId xmlns:a16="http://schemas.microsoft.com/office/drawing/2014/main" id="{356C1A81-B874-F3E8-0177-FE4FF6907C36}"/>
              </a:ext>
            </a:extLst>
          </p:cNvPr>
          <p:cNvSpPr txBox="1">
            <a:spLocks/>
          </p:cNvSpPr>
          <p:nvPr/>
        </p:nvSpPr>
        <p:spPr>
          <a:xfrm>
            <a:off x="358383" y="929326"/>
            <a:ext cx="8427231" cy="100459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just">
              <a:spcBef>
                <a:spcPts val="600"/>
              </a:spcBef>
              <a:buClr>
                <a:schemeClr val="tx1"/>
              </a:buClr>
              <a:buSzPct val="100000"/>
            </a:pPr>
            <a:r>
              <a:rPr lang="ru-RU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Платформа </a:t>
            </a:r>
            <a:r>
              <a:rPr lang="en-US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DIRAC </a:t>
            </a:r>
            <a:r>
              <a:rPr lang="ru-RU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предоставляет два средства которые частично позволяют решать данные вопросы: веб-интерфейс системы управления задачами и веб интерфейс системы аккаунтинга.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129E0F3-8952-8008-FAB0-B74603875C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514" y="1755778"/>
            <a:ext cx="3776674" cy="213050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2C0DE44-0224-8FF9-41A9-3961669D1D5B}"/>
              </a:ext>
            </a:extLst>
          </p:cNvPr>
          <p:cNvSpPr txBox="1"/>
          <p:nvPr/>
        </p:nvSpPr>
        <p:spPr>
          <a:xfrm>
            <a:off x="379595" y="1415603"/>
            <a:ext cx="39945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atin typeface="Segoe UI" panose="020B0502040204020203" pitchFamily="34" charset="0"/>
                <a:cs typeface="Segoe UI" panose="020B0502040204020203" pitchFamily="34" charset="0"/>
              </a:rPr>
              <a:t>Веб-интерфейс системы управления задачами 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27C525D-8DF3-B784-3CD7-BEBAB01F98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1555" y="2290837"/>
            <a:ext cx="2054476" cy="154085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B6A40AC-EE01-63FC-7AF3-592C4FE6F5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603" y="1739402"/>
            <a:ext cx="2492190" cy="186914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4D46B1E-58D3-DBF0-4680-2A7091DD0E26}"/>
              </a:ext>
            </a:extLst>
          </p:cNvPr>
          <p:cNvSpPr txBox="1"/>
          <p:nvPr/>
        </p:nvSpPr>
        <p:spPr>
          <a:xfrm>
            <a:off x="4769895" y="1431625"/>
            <a:ext cx="35694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atin typeface="Segoe UI" panose="020B0502040204020203" pitchFamily="34" charset="0"/>
                <a:cs typeface="Segoe UI" panose="020B0502040204020203" pitchFamily="34" charset="0"/>
              </a:rPr>
              <a:t>Веб-интерфейс системы аккаунтинга </a:t>
            </a:r>
          </a:p>
        </p:txBody>
      </p:sp>
      <p:sp>
        <p:nvSpPr>
          <p:cNvPr id="11" name="Подзаголовок 2">
            <a:extLst>
              <a:ext uri="{FF2B5EF4-FFF2-40B4-BE49-F238E27FC236}">
                <a16:creationId xmlns:a16="http://schemas.microsoft.com/office/drawing/2014/main" id="{0796E80A-95C6-686D-31E6-A21E33FB6727}"/>
              </a:ext>
            </a:extLst>
          </p:cNvPr>
          <p:cNvSpPr txBox="1">
            <a:spLocks/>
          </p:cNvSpPr>
          <p:nvPr/>
        </p:nvSpPr>
        <p:spPr>
          <a:xfrm>
            <a:off x="358384" y="3922013"/>
            <a:ext cx="8427231" cy="160874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just">
              <a:spcBef>
                <a:spcPts val="600"/>
              </a:spcBef>
              <a:buClr>
                <a:schemeClr val="tx1"/>
              </a:buClr>
              <a:buSzPct val="100000"/>
            </a:pPr>
            <a:r>
              <a:rPr lang="ru-RU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С помощью </a:t>
            </a:r>
            <a:r>
              <a:rPr lang="ru-RU" sz="1400" b="1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веб-интерфейса системы управления задачами </a:t>
            </a:r>
            <a:r>
              <a:rPr lang="ru-RU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можно отслеживать ход выполнения задач, анализировать распределения задач между ресурсами и наблюдать, возможные проблемы на конкретных ресурсах. </a:t>
            </a:r>
          </a:p>
          <a:p>
            <a:pPr algn="just">
              <a:spcBef>
                <a:spcPts val="600"/>
              </a:spcBef>
              <a:buClr>
                <a:schemeClr val="tx1"/>
              </a:buClr>
              <a:buSzPct val="100000"/>
            </a:pPr>
            <a:r>
              <a:rPr lang="ru-RU" sz="1400" b="1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Веб-интерфейс системы аккаунтинга </a:t>
            </a:r>
            <a:r>
              <a:rPr lang="ru-RU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не позволяет получать точные данные из-за отсутствия стандартного интерфейса для экспорта данных и постоянной агрегации данных, которая не позволяет получить доступ к точным данным.</a:t>
            </a:r>
          </a:p>
          <a:p>
            <a:pPr algn="just">
              <a:spcBef>
                <a:spcPts val="600"/>
              </a:spcBef>
              <a:buClr>
                <a:schemeClr val="tx1"/>
              </a:buClr>
              <a:buSzPct val="100000"/>
            </a:pPr>
            <a:endParaRPr lang="ru-RU" sz="1400" cap="none" dirty="0">
              <a:solidFill>
                <a:srgbClr val="0055A0"/>
              </a:solidFill>
              <a:latin typeface="Segoe UI" panose="020B0502040204020203" pitchFamily="34" charset="0"/>
              <a:ea typeface="Roboto Slab" pitchFamily="2" charset="0"/>
              <a:cs typeface="Segoe UI" panose="020B0502040204020203" pitchFamily="34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356CF3C-7718-D074-0802-C9F3E67A002C}"/>
              </a:ext>
            </a:extLst>
          </p:cNvPr>
          <p:cNvSpPr txBox="1">
            <a:spLocks/>
          </p:cNvSpPr>
          <p:nvPr/>
        </p:nvSpPr>
        <p:spPr>
          <a:xfrm>
            <a:off x="379595" y="5571291"/>
            <a:ext cx="8427231" cy="100459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just">
              <a:spcBef>
                <a:spcPts val="600"/>
              </a:spcBef>
              <a:buClr>
                <a:schemeClr val="tx1"/>
              </a:buClr>
              <a:buSzPct val="100000"/>
            </a:pPr>
            <a:r>
              <a:rPr lang="ru-RU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Готовых способов решить поставленные задачи в рамках платформы </a:t>
            </a:r>
            <a:r>
              <a:rPr lang="en-US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DIRAC </a:t>
            </a:r>
            <a:r>
              <a:rPr lang="ru-RU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не существует. </a:t>
            </a:r>
          </a:p>
        </p:txBody>
      </p:sp>
    </p:spTree>
    <p:extLst>
      <p:ext uri="{BB962C8B-B14F-4D97-AF65-F5344CB8AC3E}">
        <p14:creationId xmlns:p14="http://schemas.microsoft.com/office/powerpoint/2010/main" val="403600708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1AC584-4674-B9A3-C57D-730A05BF67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Скругленный прямоугольник 7">
            <a:extLst>
              <a:ext uri="{FF2B5EF4-FFF2-40B4-BE49-F238E27FC236}">
                <a16:creationId xmlns:a16="http://schemas.microsoft.com/office/drawing/2014/main" id="{29C3889F-9F18-5371-2886-EEFF70897413}"/>
              </a:ext>
            </a:extLst>
          </p:cNvPr>
          <p:cNvSpPr/>
          <p:nvPr/>
        </p:nvSpPr>
        <p:spPr>
          <a:xfrm>
            <a:off x="1820384" y="4482804"/>
            <a:ext cx="1965278" cy="77684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55A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ru-RU" sz="1400" dirty="0">
                <a:solidFill>
                  <a:srgbClr val="104282"/>
                </a:solidFill>
              </a:rPr>
              <a:t>Дочерние процессы</a:t>
            </a:r>
          </a:p>
        </p:txBody>
      </p:sp>
      <p:sp>
        <p:nvSpPr>
          <p:cNvPr id="28" name="Скругленный прямоугольник 7">
            <a:extLst>
              <a:ext uri="{FF2B5EF4-FFF2-40B4-BE49-F238E27FC236}">
                <a16:creationId xmlns:a16="http://schemas.microsoft.com/office/drawing/2014/main" id="{7E2F752B-F0C7-364E-78B4-015F3505ADCD}"/>
              </a:ext>
            </a:extLst>
          </p:cNvPr>
          <p:cNvSpPr/>
          <p:nvPr/>
        </p:nvSpPr>
        <p:spPr>
          <a:xfrm>
            <a:off x="1725647" y="4400932"/>
            <a:ext cx="1965278" cy="77684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55A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ru-RU" sz="1400" dirty="0">
                <a:solidFill>
                  <a:srgbClr val="104282"/>
                </a:solidFill>
              </a:rPr>
              <a:t>Дочерние процессы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8BDD090-BC66-04FF-7A96-F285CF7195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58</a:t>
            </a:fld>
            <a:endParaRPr lang="en-US" dirty="0"/>
          </a:p>
        </p:txBody>
      </p:sp>
      <p:sp>
        <p:nvSpPr>
          <p:cNvPr id="153" name="Title 3">
            <a:extLst>
              <a:ext uri="{FF2B5EF4-FFF2-40B4-BE49-F238E27FC236}">
                <a16:creationId xmlns:a16="http://schemas.microsoft.com/office/drawing/2014/main" id="{CD5D63B3-C99D-136A-7833-E8A1DAE9EABE}"/>
              </a:ext>
            </a:extLst>
          </p:cNvPr>
          <p:cNvSpPr txBox="1">
            <a:spLocks/>
          </p:cNvSpPr>
          <p:nvPr/>
        </p:nvSpPr>
        <p:spPr>
          <a:xfrm>
            <a:off x="2058" y="-16744"/>
            <a:ext cx="9141942" cy="1004598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dirty="0">
                <a:latin typeface="Segoe UI Light" panose="020B0502040204020203" pitchFamily="34" charset="0"/>
                <a:cs typeface="Segoe UI Light" panose="020B0502040204020203" pitchFamily="34" charset="0"/>
              </a:rPr>
              <a:t>Мониторинг пользовательских задач</a:t>
            </a:r>
            <a:endParaRPr lang="en-US" sz="40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4" name="Блок-схема: узел 3">
            <a:extLst>
              <a:ext uri="{FF2B5EF4-FFF2-40B4-BE49-F238E27FC236}">
                <a16:creationId xmlns:a16="http://schemas.microsoft.com/office/drawing/2014/main" id="{76EEE427-1BC7-C3EE-A957-DE5C2C9FD6CD}"/>
              </a:ext>
            </a:extLst>
          </p:cNvPr>
          <p:cNvSpPr/>
          <p:nvPr/>
        </p:nvSpPr>
        <p:spPr>
          <a:xfrm>
            <a:off x="89654" y="317466"/>
            <a:ext cx="336177" cy="336177"/>
          </a:xfrm>
          <a:prstGeom prst="flowChartConnector">
            <a:avLst/>
          </a:prstGeom>
          <a:noFill/>
          <a:ln w="381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3" name="Подзаголовок 2">
            <a:extLst>
              <a:ext uri="{FF2B5EF4-FFF2-40B4-BE49-F238E27FC236}">
                <a16:creationId xmlns:a16="http://schemas.microsoft.com/office/drawing/2014/main" id="{00AE9923-A9E6-1707-EF20-D270B6F2E402}"/>
              </a:ext>
            </a:extLst>
          </p:cNvPr>
          <p:cNvSpPr txBox="1">
            <a:spLocks/>
          </p:cNvSpPr>
          <p:nvPr/>
        </p:nvSpPr>
        <p:spPr>
          <a:xfrm>
            <a:off x="206488" y="1036645"/>
            <a:ext cx="3758658" cy="276337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just">
              <a:spcBef>
                <a:spcPts val="600"/>
              </a:spcBef>
              <a:buClr>
                <a:schemeClr val="tx1"/>
              </a:buClr>
              <a:buSzPct val="100000"/>
            </a:pPr>
            <a:r>
              <a:rPr lang="ru-RU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Требуется периодически собирать данные о следующих показателях выполнения пользовательской задачи и её дочерних процессов:</a:t>
            </a:r>
          </a:p>
          <a:p>
            <a:pPr marL="342900" indent="-342900" algn="just">
              <a:spcBef>
                <a:spcPts val="600"/>
              </a:spcBef>
              <a:buClr>
                <a:schemeClr val="tx1"/>
              </a:buClr>
              <a:buSzPct val="100000"/>
              <a:buAutoNum type="arabicPeriod"/>
            </a:pPr>
            <a:r>
              <a:rPr lang="ru-RU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Загрузка </a:t>
            </a:r>
            <a:r>
              <a:rPr lang="en-US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CPU</a:t>
            </a:r>
          </a:p>
          <a:p>
            <a:pPr marL="342900" indent="-342900" algn="just">
              <a:spcBef>
                <a:spcPts val="600"/>
              </a:spcBef>
              <a:buClr>
                <a:schemeClr val="tx1"/>
              </a:buClr>
              <a:buSzPct val="100000"/>
              <a:buAutoNum type="arabicPeriod"/>
            </a:pPr>
            <a:r>
              <a:rPr lang="ru-RU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Объём используемой оперативной памяти</a:t>
            </a:r>
          </a:p>
          <a:p>
            <a:pPr marL="342900" indent="-342900" algn="just">
              <a:spcBef>
                <a:spcPts val="600"/>
              </a:spcBef>
              <a:buClr>
                <a:schemeClr val="tx1"/>
              </a:buClr>
              <a:buSzPct val="100000"/>
              <a:buAutoNum type="arabicPeriod"/>
            </a:pPr>
            <a:r>
              <a:rPr lang="ru-RU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Объём данных которые читаются или пишутся на локальное хранилище</a:t>
            </a:r>
          </a:p>
        </p:txBody>
      </p:sp>
      <p:sp>
        <p:nvSpPr>
          <p:cNvPr id="14" name="Скругленный прямоугольник 7">
            <a:extLst>
              <a:ext uri="{FF2B5EF4-FFF2-40B4-BE49-F238E27FC236}">
                <a16:creationId xmlns:a16="http://schemas.microsoft.com/office/drawing/2014/main" id="{C73361D0-568C-C145-7BA8-73A015D61CA6}"/>
              </a:ext>
            </a:extLst>
          </p:cNvPr>
          <p:cNvSpPr/>
          <p:nvPr/>
        </p:nvSpPr>
        <p:spPr>
          <a:xfrm>
            <a:off x="1235724" y="3303480"/>
            <a:ext cx="2549938" cy="927424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55A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ru-RU" sz="1400" dirty="0">
                <a:solidFill>
                  <a:srgbClr val="104282"/>
                </a:solidFill>
              </a:rPr>
              <a:t>Пользовательская задача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C9A66AE9-B0B3-9ED2-1C76-1ABB2D3B6D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5109" y="3676777"/>
            <a:ext cx="460468" cy="460468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FD709A64-F9EF-BC29-6A51-B7B926CF04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1210" y="3683645"/>
            <a:ext cx="463727" cy="463727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FEB341CD-55DB-DD43-619F-D2CA7E986D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4958" y="3686263"/>
            <a:ext cx="439166" cy="439166"/>
          </a:xfrm>
          <a:prstGeom prst="rect">
            <a:avLst/>
          </a:prstGeom>
        </p:spPr>
      </p:pic>
      <p:sp>
        <p:nvSpPr>
          <p:cNvPr id="21" name="Скругленный прямоугольник 7">
            <a:extLst>
              <a:ext uri="{FF2B5EF4-FFF2-40B4-BE49-F238E27FC236}">
                <a16:creationId xmlns:a16="http://schemas.microsoft.com/office/drawing/2014/main" id="{19783618-AA6E-10F5-0B17-3E081B139B48}"/>
              </a:ext>
            </a:extLst>
          </p:cNvPr>
          <p:cNvSpPr/>
          <p:nvPr/>
        </p:nvSpPr>
        <p:spPr>
          <a:xfrm>
            <a:off x="1630910" y="4321304"/>
            <a:ext cx="1965278" cy="77684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55A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ru-RU" sz="1400" dirty="0">
                <a:solidFill>
                  <a:srgbClr val="104282"/>
                </a:solidFill>
              </a:rPr>
              <a:t>Дочерние процессы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C2DB6309-E575-CDBD-D300-9201875D9F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1814" y="4654793"/>
            <a:ext cx="326856" cy="326856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F394B360-3A83-3976-97A2-B4150F6EDA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8964" y="4652480"/>
            <a:ext cx="329169" cy="329169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5E634FCB-80AA-8CA0-F345-D4EE72ED5A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8427" y="4661196"/>
            <a:ext cx="311735" cy="311735"/>
          </a:xfrm>
          <a:prstGeom prst="rect">
            <a:avLst/>
          </a:prstGeom>
        </p:spPr>
      </p:pic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id="{6FBA41E7-FC6F-F675-99FC-C2342B784718}"/>
              </a:ext>
            </a:extLst>
          </p:cNvPr>
          <p:cNvCxnSpPr/>
          <p:nvPr/>
        </p:nvCxnSpPr>
        <p:spPr>
          <a:xfrm>
            <a:off x="1330111" y="4238724"/>
            <a:ext cx="0" cy="504344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8" name="Прямая соединительная линия 127">
            <a:extLst>
              <a:ext uri="{FF2B5EF4-FFF2-40B4-BE49-F238E27FC236}">
                <a16:creationId xmlns:a16="http://schemas.microsoft.com/office/drawing/2014/main" id="{A177FE8A-84A6-135D-A674-944192B56D0A}"/>
              </a:ext>
            </a:extLst>
          </p:cNvPr>
          <p:cNvCxnSpPr>
            <a:cxnSpLocks/>
          </p:cNvCxnSpPr>
          <p:nvPr/>
        </p:nvCxnSpPr>
        <p:spPr>
          <a:xfrm>
            <a:off x="1330111" y="4741153"/>
            <a:ext cx="300799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9" name="Прямая соединительная линия 148">
            <a:extLst>
              <a:ext uri="{FF2B5EF4-FFF2-40B4-BE49-F238E27FC236}">
                <a16:creationId xmlns:a16="http://schemas.microsoft.com/office/drawing/2014/main" id="{4FBFB11C-8632-91C8-782B-DC2D64EB9E24}"/>
              </a:ext>
            </a:extLst>
          </p:cNvPr>
          <p:cNvCxnSpPr/>
          <p:nvPr/>
        </p:nvCxnSpPr>
        <p:spPr>
          <a:xfrm>
            <a:off x="4023897" y="1115773"/>
            <a:ext cx="0" cy="535193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5" name="Подзаголовок 2">
            <a:extLst>
              <a:ext uri="{FF2B5EF4-FFF2-40B4-BE49-F238E27FC236}">
                <a16:creationId xmlns:a16="http://schemas.microsoft.com/office/drawing/2014/main" id="{D6FCB077-0D41-27E4-5247-FAB5523E4146}"/>
              </a:ext>
            </a:extLst>
          </p:cNvPr>
          <p:cNvSpPr txBox="1">
            <a:spLocks/>
          </p:cNvSpPr>
          <p:nvPr/>
        </p:nvSpPr>
        <p:spPr>
          <a:xfrm>
            <a:off x="4186145" y="1057427"/>
            <a:ext cx="4751367" cy="541027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just">
              <a:spcBef>
                <a:spcPts val="600"/>
              </a:spcBef>
              <a:buClr>
                <a:schemeClr val="tx1"/>
              </a:buClr>
              <a:buSzPct val="100000"/>
            </a:pPr>
            <a:r>
              <a:rPr lang="ru-RU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Существующие инструменты мониторинга можно разделить на две категории: локальные и централизованные. </a:t>
            </a:r>
          </a:p>
          <a:p>
            <a:pPr algn="just">
              <a:spcBef>
                <a:spcPts val="600"/>
              </a:spcBef>
              <a:buClr>
                <a:schemeClr val="tx1"/>
              </a:buClr>
              <a:buSzPct val="100000"/>
            </a:pPr>
            <a:r>
              <a:rPr lang="ru-RU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К локальным инструмента можно отнести утилиты </a:t>
            </a:r>
            <a:r>
              <a:rPr lang="en-US" sz="1400" b="1" cap="none" dirty="0" err="1">
                <a:solidFill>
                  <a:srgbClr val="0055A0"/>
                </a:solidFill>
                <a:latin typeface="Consolas" panose="020B0609020204030204" pitchFamily="49" charset="0"/>
                <a:ea typeface="Roboto Slab" pitchFamily="2" charset="0"/>
                <a:cs typeface="Segoe UI" panose="020B0502040204020203" pitchFamily="34" charset="0"/>
              </a:rPr>
              <a:t>ps</a:t>
            </a:r>
            <a:r>
              <a:rPr lang="ru-RU" sz="1400" b="1" cap="none" dirty="0">
                <a:solidFill>
                  <a:srgbClr val="0055A0"/>
                </a:solidFill>
                <a:latin typeface="Consolas" panose="020B0609020204030204" pitchFamily="49" charset="0"/>
                <a:ea typeface="Roboto Slab" pitchFamily="2" charset="0"/>
                <a:cs typeface="Segoe UI" panose="020B0502040204020203" pitchFamily="34" charset="0"/>
              </a:rPr>
              <a:t>, </a:t>
            </a:r>
            <a:r>
              <a:rPr lang="en-US" sz="1400" b="1" cap="none" dirty="0">
                <a:solidFill>
                  <a:srgbClr val="0055A0"/>
                </a:solidFill>
                <a:latin typeface="Consolas" panose="020B0609020204030204" pitchFamily="49" charset="0"/>
                <a:ea typeface="Roboto Slab" pitchFamily="2" charset="0"/>
                <a:cs typeface="Segoe UI" panose="020B0502040204020203" pitchFamily="34" charset="0"/>
              </a:rPr>
              <a:t>top, </a:t>
            </a:r>
            <a:r>
              <a:rPr lang="en-US" sz="1400" b="1" cap="none" dirty="0" err="1">
                <a:solidFill>
                  <a:srgbClr val="0055A0"/>
                </a:solidFill>
                <a:latin typeface="Consolas" panose="020B0609020204030204" pitchFamily="49" charset="0"/>
                <a:ea typeface="Roboto Slab" pitchFamily="2" charset="0"/>
                <a:cs typeface="Segoe UI" panose="020B0502040204020203" pitchFamily="34" charset="0"/>
              </a:rPr>
              <a:t>htop</a:t>
            </a:r>
            <a:r>
              <a:rPr lang="en-US" sz="1400" b="1" cap="none" dirty="0">
                <a:solidFill>
                  <a:srgbClr val="0055A0"/>
                </a:solidFill>
                <a:latin typeface="Consolas" panose="020B0609020204030204" pitchFamily="49" charset="0"/>
                <a:ea typeface="Roboto Slab" pitchFamily="2" charset="0"/>
                <a:cs typeface="Segoe UI" panose="020B0502040204020203" pitchFamily="34" charset="0"/>
              </a:rPr>
              <a:t>, </a:t>
            </a:r>
            <a:r>
              <a:rPr lang="en-US" sz="1400" b="1" cap="none" dirty="0" err="1">
                <a:solidFill>
                  <a:srgbClr val="0055A0"/>
                </a:solidFill>
                <a:latin typeface="Consolas" panose="020B0609020204030204" pitchFamily="49" charset="0"/>
                <a:ea typeface="Roboto Slab" pitchFamily="2" charset="0"/>
                <a:cs typeface="Segoe UI" panose="020B0502040204020203" pitchFamily="34" charset="0"/>
              </a:rPr>
              <a:t>btop</a:t>
            </a:r>
            <a:r>
              <a:rPr lang="en-US" sz="1400" b="1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 </a:t>
            </a:r>
            <a:r>
              <a:rPr lang="ru-RU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и т.п. Данные инструменты ставят своей целью предоставления оператору доступа к текущим показателям работающих процессов. Однако в них </a:t>
            </a:r>
            <a:r>
              <a:rPr lang="ru-RU" sz="1400" b="1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не заложены функции сохранения показателей</a:t>
            </a:r>
            <a:r>
              <a:rPr lang="ru-RU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 </a:t>
            </a:r>
            <a:r>
              <a:rPr lang="ru-RU" sz="1400" b="1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для</a:t>
            </a:r>
            <a:r>
              <a:rPr lang="ru-RU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 </a:t>
            </a:r>
            <a:r>
              <a:rPr lang="ru-RU" sz="1400" b="1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последующего анализа</a:t>
            </a:r>
            <a:r>
              <a:rPr lang="ru-RU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.</a:t>
            </a:r>
          </a:p>
          <a:p>
            <a:pPr algn="just">
              <a:spcBef>
                <a:spcPts val="600"/>
              </a:spcBef>
              <a:buClr>
                <a:schemeClr val="tx1"/>
              </a:buClr>
              <a:buSzPct val="100000"/>
            </a:pPr>
            <a:endParaRPr lang="ru-RU" sz="1400" cap="none" dirty="0">
              <a:solidFill>
                <a:srgbClr val="0055A0"/>
              </a:solidFill>
              <a:latin typeface="Segoe UI" panose="020B0502040204020203" pitchFamily="34" charset="0"/>
              <a:ea typeface="Roboto Slab" pitchFamily="2" charset="0"/>
              <a:cs typeface="Segoe UI" panose="020B0502040204020203" pitchFamily="34" charset="0"/>
            </a:endParaRPr>
          </a:p>
          <a:p>
            <a:pPr algn="just">
              <a:spcBef>
                <a:spcPts val="600"/>
              </a:spcBef>
              <a:buClr>
                <a:schemeClr val="tx1"/>
              </a:buClr>
              <a:buSzPct val="100000"/>
            </a:pPr>
            <a:r>
              <a:rPr lang="ru-RU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Существуют и централизованные системы мониторинга, такие как </a:t>
            </a:r>
            <a:r>
              <a:rPr lang="en-US" sz="1400" b="1" cap="none" dirty="0">
                <a:solidFill>
                  <a:srgbClr val="0055A0"/>
                </a:solidFill>
                <a:latin typeface="Consolas" panose="020B0609020204030204" pitchFamily="49" charset="0"/>
                <a:ea typeface="Roboto Slab" pitchFamily="2" charset="0"/>
                <a:cs typeface="Segoe UI" panose="020B0502040204020203" pitchFamily="34" charset="0"/>
              </a:rPr>
              <a:t>Nagios, Telegram + </a:t>
            </a:r>
            <a:r>
              <a:rPr lang="en-US" sz="1400" b="1" cap="none" dirty="0" err="1">
                <a:solidFill>
                  <a:srgbClr val="0055A0"/>
                </a:solidFill>
                <a:latin typeface="Consolas" panose="020B0609020204030204" pitchFamily="49" charset="0"/>
                <a:ea typeface="Roboto Slab" pitchFamily="2" charset="0"/>
                <a:cs typeface="Segoe UI" panose="020B0502040204020203" pitchFamily="34" charset="0"/>
              </a:rPr>
              <a:t>InfluxDB</a:t>
            </a:r>
            <a:r>
              <a:rPr lang="en-US" sz="1400" b="1" cap="none" dirty="0">
                <a:solidFill>
                  <a:srgbClr val="0055A0"/>
                </a:solidFill>
                <a:latin typeface="Consolas" panose="020B0609020204030204" pitchFamily="49" charset="0"/>
                <a:ea typeface="Roboto Slab" pitchFamily="2" charset="0"/>
                <a:cs typeface="Segoe UI" panose="020B0502040204020203" pitchFamily="34" charset="0"/>
              </a:rPr>
              <a:t> + Grafana, Prometheus</a:t>
            </a:r>
            <a:r>
              <a:rPr lang="en-US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. </a:t>
            </a:r>
            <a:r>
              <a:rPr lang="ru-RU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Они позволяют сохранять данные для последующего анализа, но в основном сосредоточены на сохранение информации об общей загрузке системы. Зачастую в них есть отдельные плагины позволяющие следить за стандартными процессами, такими как процессы веб-серверов, баз данных, отдельных сервисов. Для них можно было бы создать плагин, который бы собирал данные о работе пилотов. Но, для их работы потребуется установить </a:t>
            </a:r>
            <a:r>
              <a:rPr lang="ru-RU" sz="1400" b="1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специальные клиенты </a:t>
            </a:r>
            <a:r>
              <a:rPr lang="ru-RU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на все рабочие узлы распределённой сети.</a:t>
            </a:r>
          </a:p>
        </p:txBody>
      </p:sp>
    </p:spTree>
    <p:extLst>
      <p:ext uri="{BB962C8B-B14F-4D97-AF65-F5344CB8AC3E}">
        <p14:creationId xmlns:p14="http://schemas.microsoft.com/office/powerpoint/2010/main" val="408139223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EA44B7-15D3-7CFA-9E2F-DD56E6780B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Рисунок 191">
            <a:extLst>
              <a:ext uri="{FF2B5EF4-FFF2-40B4-BE49-F238E27FC236}">
                <a16:creationId xmlns:a16="http://schemas.microsoft.com/office/drawing/2014/main" id="{8715D161-9468-CF51-7DBB-42170F9D9A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6906" y="4416341"/>
            <a:ext cx="1011021" cy="1011021"/>
          </a:xfrm>
          <a:prstGeom prst="rect">
            <a:avLst/>
          </a:prstGeom>
        </p:spPr>
      </p:pic>
      <p:pic>
        <p:nvPicPr>
          <p:cNvPr id="191" name="Рисунок 190">
            <a:extLst>
              <a:ext uri="{FF2B5EF4-FFF2-40B4-BE49-F238E27FC236}">
                <a16:creationId xmlns:a16="http://schemas.microsoft.com/office/drawing/2014/main" id="{2B2E9226-C3E6-8681-CC37-F5FBEE7B3C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6906" y="4215781"/>
            <a:ext cx="1011021" cy="1011021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6D41B11-A755-3139-BB4B-4707267A13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59</a:t>
            </a:fld>
            <a:endParaRPr lang="en-US" dirty="0"/>
          </a:p>
        </p:txBody>
      </p:sp>
      <p:sp>
        <p:nvSpPr>
          <p:cNvPr id="153" name="Title 3">
            <a:extLst>
              <a:ext uri="{FF2B5EF4-FFF2-40B4-BE49-F238E27FC236}">
                <a16:creationId xmlns:a16="http://schemas.microsoft.com/office/drawing/2014/main" id="{48529A6D-FCD2-7AE4-C3CB-0138DD03DB37}"/>
              </a:ext>
            </a:extLst>
          </p:cNvPr>
          <p:cNvSpPr txBox="1">
            <a:spLocks/>
          </p:cNvSpPr>
          <p:nvPr/>
        </p:nvSpPr>
        <p:spPr>
          <a:xfrm>
            <a:off x="2058" y="-16744"/>
            <a:ext cx="9141942" cy="1004598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dirty="0">
                <a:latin typeface="Segoe UI Light" panose="020B0502040204020203" pitchFamily="34" charset="0"/>
                <a:cs typeface="Segoe UI Light" panose="020B0502040204020203" pitchFamily="34" charset="0"/>
              </a:rPr>
              <a:t>Мониторинг передач данных</a:t>
            </a:r>
            <a:endParaRPr lang="en-US" sz="40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65" name="Подзаголовок 2">
            <a:extLst>
              <a:ext uri="{FF2B5EF4-FFF2-40B4-BE49-F238E27FC236}">
                <a16:creationId xmlns:a16="http://schemas.microsoft.com/office/drawing/2014/main" id="{A79CAD7E-DE2E-7E5D-7E8C-51FC736FC6D8}"/>
              </a:ext>
            </a:extLst>
          </p:cNvPr>
          <p:cNvSpPr txBox="1">
            <a:spLocks/>
          </p:cNvSpPr>
          <p:nvPr/>
        </p:nvSpPr>
        <p:spPr>
          <a:xfrm>
            <a:off x="303702" y="1111498"/>
            <a:ext cx="8303509" cy="328303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just">
              <a:spcBef>
                <a:spcPts val="600"/>
              </a:spcBef>
              <a:buClr>
                <a:schemeClr val="tx1"/>
              </a:buClr>
              <a:buSzPct val="100000"/>
            </a:pPr>
            <a:r>
              <a:rPr lang="ru-RU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В соответствии с моделью запуска задач передача данных происходит в рамках выполнения пользовательских задач. Во время передачи данных, занятые задачей ресурсы </a:t>
            </a:r>
            <a:r>
              <a:rPr lang="en-US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CPU </a:t>
            </a:r>
            <a:r>
              <a:rPr lang="ru-RU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не используются. </a:t>
            </a:r>
          </a:p>
          <a:p>
            <a:pPr algn="just">
              <a:spcBef>
                <a:spcPts val="600"/>
              </a:spcBef>
              <a:buClr>
                <a:schemeClr val="tx1"/>
              </a:buClr>
              <a:buSzPct val="100000"/>
            </a:pPr>
            <a:r>
              <a:rPr lang="ru-RU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В построенной инфраструктуре максимальная скорость потока передачи данных равна </a:t>
            </a:r>
            <a:r>
              <a:rPr lang="ru-RU" sz="1400" b="1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100 МБ/с</a:t>
            </a:r>
            <a:r>
              <a:rPr lang="ru-RU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. Однако, при массовой загрузке данных скорость передачи может быть ограничена многими факторами:</a:t>
            </a:r>
          </a:p>
          <a:p>
            <a:pPr marL="342900" indent="-342900" algn="just">
              <a:spcBef>
                <a:spcPts val="600"/>
              </a:spcBef>
              <a:buClr>
                <a:schemeClr val="tx1"/>
              </a:buClr>
              <a:buSzPct val="100000"/>
              <a:buAutoNum type="arabicPeriod"/>
            </a:pPr>
            <a:r>
              <a:rPr lang="ru-RU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Скоростью чтения/записи локального хранилища. </a:t>
            </a:r>
          </a:p>
          <a:p>
            <a:pPr marL="342900" indent="-342900" algn="just">
              <a:spcBef>
                <a:spcPts val="600"/>
              </a:spcBef>
              <a:buClr>
                <a:schemeClr val="tx1"/>
              </a:buClr>
              <a:buSzPct val="100000"/>
              <a:buAutoNum type="arabicPeriod"/>
            </a:pPr>
            <a:r>
              <a:rPr lang="ru-RU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Скоростью сети между рабочим узлом и сетевым оборудованием в кластере. </a:t>
            </a:r>
          </a:p>
          <a:p>
            <a:pPr marL="342900" indent="-342900" algn="just">
              <a:spcBef>
                <a:spcPts val="600"/>
              </a:spcBef>
              <a:buClr>
                <a:schemeClr val="tx1"/>
              </a:buClr>
              <a:buSzPct val="100000"/>
              <a:buAutoNum type="arabicPeriod"/>
            </a:pPr>
            <a:r>
              <a:rPr lang="ru-RU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Скоростью сети между кластером и системой хранения.</a:t>
            </a:r>
          </a:p>
          <a:p>
            <a:pPr marL="342900" indent="-342900" algn="just">
              <a:spcBef>
                <a:spcPts val="600"/>
              </a:spcBef>
              <a:buClr>
                <a:schemeClr val="tx1"/>
              </a:buClr>
              <a:buSzPct val="100000"/>
              <a:buAutoNum type="arabicPeriod"/>
            </a:pPr>
            <a:r>
              <a:rPr lang="ru-RU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Скоростью сети между узлом хранения данных и сетевым оборудованием системы хранения.</a:t>
            </a:r>
          </a:p>
          <a:p>
            <a:pPr marL="342900" indent="-342900" algn="just">
              <a:spcBef>
                <a:spcPts val="600"/>
              </a:spcBef>
              <a:buClr>
                <a:schemeClr val="tx1"/>
              </a:buClr>
              <a:buSzPct val="100000"/>
              <a:buAutoNum type="arabicPeriod"/>
            </a:pPr>
            <a:r>
              <a:rPr lang="ru-RU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Скоростью чтения/записи системы хранения.</a:t>
            </a:r>
          </a:p>
          <a:p>
            <a:pPr marL="342900" indent="-342900" algn="just">
              <a:spcBef>
                <a:spcPts val="600"/>
              </a:spcBef>
              <a:buClr>
                <a:schemeClr val="tx1"/>
              </a:buClr>
              <a:buSzPct val="100000"/>
              <a:buAutoNum type="arabicPeriod"/>
            </a:pPr>
            <a:r>
              <a:rPr lang="ru-RU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Скоростью работы баз данных в рамках системы хранения.</a:t>
            </a:r>
          </a:p>
        </p:txBody>
      </p:sp>
      <p:sp>
        <p:nvSpPr>
          <p:cNvPr id="3" name="Блок-схема: узел 2">
            <a:extLst>
              <a:ext uri="{FF2B5EF4-FFF2-40B4-BE49-F238E27FC236}">
                <a16:creationId xmlns:a16="http://schemas.microsoft.com/office/drawing/2014/main" id="{7ADE1C4C-2DFC-4FE9-5598-029763FA07DF}"/>
              </a:ext>
            </a:extLst>
          </p:cNvPr>
          <p:cNvSpPr/>
          <p:nvPr/>
        </p:nvSpPr>
        <p:spPr>
          <a:xfrm>
            <a:off x="88013" y="317830"/>
            <a:ext cx="336177" cy="336177"/>
          </a:xfrm>
          <a:prstGeom prst="flowChartConnector">
            <a:avLst/>
          </a:prstGeom>
          <a:noFill/>
          <a:ln w="381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2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AA6AE9BC-B177-45EA-B061-72BC598D2E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2791" y="4362832"/>
            <a:ext cx="678873" cy="678873"/>
          </a:xfrm>
          <a:prstGeom prst="rect">
            <a:avLst/>
          </a:prstGeom>
        </p:spPr>
      </p:pic>
      <p:grpSp>
        <p:nvGrpSpPr>
          <p:cNvPr id="163" name="Группа 162">
            <a:extLst>
              <a:ext uri="{FF2B5EF4-FFF2-40B4-BE49-F238E27FC236}">
                <a16:creationId xmlns:a16="http://schemas.microsoft.com/office/drawing/2014/main" id="{B922AC30-2777-A586-572F-A976BA7B4664}"/>
              </a:ext>
            </a:extLst>
          </p:cNvPr>
          <p:cNvGrpSpPr/>
          <p:nvPr/>
        </p:nvGrpSpPr>
        <p:grpSpPr>
          <a:xfrm>
            <a:off x="354981" y="4397469"/>
            <a:ext cx="743966" cy="743966"/>
            <a:chOff x="432372" y="4841117"/>
            <a:chExt cx="743966" cy="743966"/>
          </a:xfrm>
        </p:grpSpPr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866913FE-B627-FF66-D46D-17423F9DB63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32372" y="4841117"/>
              <a:ext cx="439166" cy="439166"/>
            </a:xfrm>
            <a:prstGeom prst="rect">
              <a:avLst/>
            </a:prstGeom>
          </p:spPr>
        </p:pic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8DC0CF57-BC9B-77B1-72F4-FF605472030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84772" y="4993517"/>
              <a:ext cx="439166" cy="439166"/>
            </a:xfrm>
            <a:prstGeom prst="rect">
              <a:avLst/>
            </a:prstGeom>
          </p:spPr>
        </p:pic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D0351554-C29B-3AE0-21E8-DDAF4005B8D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37172" y="5145917"/>
              <a:ext cx="439166" cy="439166"/>
            </a:xfrm>
            <a:prstGeom prst="rect">
              <a:avLst/>
            </a:prstGeom>
          </p:spPr>
        </p:pic>
      </p:grpSp>
      <p:cxnSp>
        <p:nvCxnSpPr>
          <p:cNvPr id="31" name="Прямая со стрелкой 30">
            <a:extLst>
              <a:ext uri="{FF2B5EF4-FFF2-40B4-BE49-F238E27FC236}">
                <a16:creationId xmlns:a16="http://schemas.microsoft.com/office/drawing/2014/main" id="{D08E5A58-C218-E8B1-0B4D-BDCA2B09D809}"/>
              </a:ext>
            </a:extLst>
          </p:cNvPr>
          <p:cNvCxnSpPr>
            <a:endCxn id="18" idx="1"/>
          </p:cNvCxnSpPr>
          <p:nvPr/>
        </p:nvCxnSpPr>
        <p:spPr>
          <a:xfrm>
            <a:off x="1098947" y="4702268"/>
            <a:ext cx="323844" cy="1"/>
          </a:xfrm>
          <a:prstGeom prst="straightConnector1">
            <a:avLst/>
          </a:prstGeom>
          <a:ln>
            <a:solidFill>
              <a:srgbClr val="FF3300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2" name="Прямая со стрелкой 151">
            <a:extLst>
              <a:ext uri="{FF2B5EF4-FFF2-40B4-BE49-F238E27FC236}">
                <a16:creationId xmlns:a16="http://schemas.microsoft.com/office/drawing/2014/main" id="{9E73B842-48A7-742E-2125-013843C55E6F}"/>
              </a:ext>
            </a:extLst>
          </p:cNvPr>
          <p:cNvCxnSpPr>
            <a:cxnSpLocks/>
          </p:cNvCxnSpPr>
          <p:nvPr/>
        </p:nvCxnSpPr>
        <p:spPr>
          <a:xfrm>
            <a:off x="2172458" y="4702269"/>
            <a:ext cx="323844" cy="1"/>
          </a:xfrm>
          <a:prstGeom prst="straightConnector1">
            <a:avLst/>
          </a:prstGeom>
          <a:ln>
            <a:solidFill>
              <a:srgbClr val="FF3300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6" name="Рисунок 155">
            <a:extLst>
              <a:ext uri="{FF2B5EF4-FFF2-40B4-BE49-F238E27FC236}">
                <a16:creationId xmlns:a16="http://schemas.microsoft.com/office/drawing/2014/main" id="{95EF2597-9ACE-D44F-2C16-229A39CDE0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30077" y="4276962"/>
            <a:ext cx="941940" cy="941940"/>
          </a:xfrm>
          <a:prstGeom prst="rect">
            <a:avLst/>
          </a:prstGeom>
        </p:spPr>
      </p:pic>
      <p:cxnSp>
        <p:nvCxnSpPr>
          <p:cNvPr id="158" name="Прямая со стрелкой 157">
            <a:extLst>
              <a:ext uri="{FF2B5EF4-FFF2-40B4-BE49-F238E27FC236}">
                <a16:creationId xmlns:a16="http://schemas.microsoft.com/office/drawing/2014/main" id="{66FE482B-AFCC-D343-B5C9-A11E77128C63}"/>
              </a:ext>
            </a:extLst>
          </p:cNvPr>
          <p:cNvCxnSpPr>
            <a:cxnSpLocks/>
          </p:cNvCxnSpPr>
          <p:nvPr/>
        </p:nvCxnSpPr>
        <p:spPr>
          <a:xfrm>
            <a:off x="3439309" y="4702269"/>
            <a:ext cx="323844" cy="1"/>
          </a:xfrm>
          <a:prstGeom prst="straightConnector1">
            <a:avLst/>
          </a:prstGeom>
          <a:ln>
            <a:solidFill>
              <a:srgbClr val="FF3300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9" name="Прямая со стрелкой 158">
            <a:extLst>
              <a:ext uri="{FF2B5EF4-FFF2-40B4-BE49-F238E27FC236}">
                <a16:creationId xmlns:a16="http://schemas.microsoft.com/office/drawing/2014/main" id="{C774781E-47C1-C4D9-131A-58F1C6133351}"/>
              </a:ext>
            </a:extLst>
          </p:cNvPr>
          <p:cNvCxnSpPr>
            <a:cxnSpLocks/>
          </p:cNvCxnSpPr>
          <p:nvPr/>
        </p:nvCxnSpPr>
        <p:spPr>
          <a:xfrm>
            <a:off x="4772519" y="4702270"/>
            <a:ext cx="323844" cy="1"/>
          </a:xfrm>
          <a:prstGeom prst="straightConnector1">
            <a:avLst/>
          </a:prstGeom>
          <a:ln>
            <a:solidFill>
              <a:srgbClr val="FF3300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1" name="Рисунок 160">
            <a:extLst>
              <a:ext uri="{FF2B5EF4-FFF2-40B4-BE49-F238E27FC236}">
                <a16:creationId xmlns:a16="http://schemas.microsoft.com/office/drawing/2014/main" id="{A84F2796-56AE-4B65-D324-B3BA22EAB2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6410057" y="4362833"/>
            <a:ext cx="678873" cy="678873"/>
          </a:xfrm>
          <a:prstGeom prst="rect">
            <a:avLst/>
          </a:prstGeom>
        </p:spPr>
      </p:pic>
      <p:cxnSp>
        <p:nvCxnSpPr>
          <p:cNvPr id="162" name="Прямая со стрелкой 161">
            <a:extLst>
              <a:ext uri="{FF2B5EF4-FFF2-40B4-BE49-F238E27FC236}">
                <a16:creationId xmlns:a16="http://schemas.microsoft.com/office/drawing/2014/main" id="{D93E4FCF-895D-C09F-FE97-B5E9CDB43CAD}"/>
              </a:ext>
            </a:extLst>
          </p:cNvPr>
          <p:cNvCxnSpPr>
            <a:cxnSpLocks/>
          </p:cNvCxnSpPr>
          <p:nvPr/>
        </p:nvCxnSpPr>
        <p:spPr>
          <a:xfrm>
            <a:off x="6006754" y="4702267"/>
            <a:ext cx="323844" cy="1"/>
          </a:xfrm>
          <a:prstGeom prst="straightConnector1">
            <a:avLst/>
          </a:prstGeom>
          <a:ln>
            <a:solidFill>
              <a:srgbClr val="FF3300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64" name="Группа 163">
            <a:extLst>
              <a:ext uri="{FF2B5EF4-FFF2-40B4-BE49-F238E27FC236}">
                <a16:creationId xmlns:a16="http://schemas.microsoft.com/office/drawing/2014/main" id="{43E4F038-C831-EB3F-E900-D29AF9F7ADC6}"/>
              </a:ext>
            </a:extLst>
          </p:cNvPr>
          <p:cNvGrpSpPr/>
          <p:nvPr/>
        </p:nvGrpSpPr>
        <p:grpSpPr>
          <a:xfrm flipH="1">
            <a:off x="7345178" y="4384765"/>
            <a:ext cx="775777" cy="743966"/>
            <a:chOff x="432372" y="4841117"/>
            <a:chExt cx="743966" cy="743966"/>
          </a:xfrm>
        </p:grpSpPr>
        <p:pic>
          <p:nvPicPr>
            <p:cNvPr id="166" name="Рисунок 165">
              <a:extLst>
                <a:ext uri="{FF2B5EF4-FFF2-40B4-BE49-F238E27FC236}">
                  <a16:creationId xmlns:a16="http://schemas.microsoft.com/office/drawing/2014/main" id="{5D2D88F0-A412-33E8-D3E7-C347CC31ACA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32372" y="4841117"/>
              <a:ext cx="439166" cy="439166"/>
            </a:xfrm>
            <a:prstGeom prst="rect">
              <a:avLst/>
            </a:prstGeom>
          </p:spPr>
        </p:pic>
        <p:pic>
          <p:nvPicPr>
            <p:cNvPr id="167" name="Рисунок 166">
              <a:extLst>
                <a:ext uri="{FF2B5EF4-FFF2-40B4-BE49-F238E27FC236}">
                  <a16:creationId xmlns:a16="http://schemas.microsoft.com/office/drawing/2014/main" id="{71E1F3D6-B6F8-78A0-BD00-9CE0EAD74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84772" y="4993517"/>
              <a:ext cx="439166" cy="439166"/>
            </a:xfrm>
            <a:prstGeom prst="rect">
              <a:avLst/>
            </a:prstGeom>
          </p:spPr>
        </p:pic>
        <p:pic>
          <p:nvPicPr>
            <p:cNvPr id="168" name="Рисунок 167">
              <a:extLst>
                <a:ext uri="{FF2B5EF4-FFF2-40B4-BE49-F238E27FC236}">
                  <a16:creationId xmlns:a16="http://schemas.microsoft.com/office/drawing/2014/main" id="{F0900A85-0BC7-FFEE-AE2D-1FA2FECFE0A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37172" y="5145917"/>
              <a:ext cx="439166" cy="439166"/>
            </a:xfrm>
            <a:prstGeom prst="rect">
              <a:avLst/>
            </a:prstGeom>
          </p:spPr>
        </p:pic>
      </p:grpSp>
      <p:cxnSp>
        <p:nvCxnSpPr>
          <p:cNvPr id="169" name="Прямая со стрелкой 168">
            <a:extLst>
              <a:ext uri="{FF2B5EF4-FFF2-40B4-BE49-F238E27FC236}">
                <a16:creationId xmlns:a16="http://schemas.microsoft.com/office/drawing/2014/main" id="{F6B03F1F-B090-25C1-F908-D592DE295EB4}"/>
              </a:ext>
            </a:extLst>
          </p:cNvPr>
          <p:cNvCxnSpPr>
            <a:cxnSpLocks/>
          </p:cNvCxnSpPr>
          <p:nvPr/>
        </p:nvCxnSpPr>
        <p:spPr>
          <a:xfrm>
            <a:off x="7055132" y="4727994"/>
            <a:ext cx="323844" cy="1"/>
          </a:xfrm>
          <a:prstGeom prst="straightConnector1">
            <a:avLst/>
          </a:prstGeom>
          <a:ln>
            <a:solidFill>
              <a:srgbClr val="FF3300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0" name="Прямоугольник 169">
            <a:extLst>
              <a:ext uri="{FF2B5EF4-FFF2-40B4-BE49-F238E27FC236}">
                <a16:creationId xmlns:a16="http://schemas.microsoft.com/office/drawing/2014/main" id="{C21202C7-600D-D3FE-EC3A-FB061BB702A1}"/>
              </a:ext>
            </a:extLst>
          </p:cNvPr>
          <p:cNvSpPr/>
          <p:nvPr/>
        </p:nvSpPr>
        <p:spPr>
          <a:xfrm>
            <a:off x="354981" y="4354017"/>
            <a:ext cx="1776462" cy="1086337"/>
          </a:xfrm>
          <a:prstGeom prst="rect">
            <a:avLst/>
          </a:prstGeom>
          <a:noFill/>
          <a:ln w="12700">
            <a:solidFill>
              <a:schemeClr val="tx1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r>
              <a:rPr lang="ru-RU" sz="14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Рабочий узел</a:t>
            </a:r>
          </a:p>
        </p:txBody>
      </p:sp>
      <p:sp>
        <p:nvSpPr>
          <p:cNvPr id="171" name="Прямоугольник 170">
            <a:extLst>
              <a:ext uri="{FF2B5EF4-FFF2-40B4-BE49-F238E27FC236}">
                <a16:creationId xmlns:a16="http://schemas.microsoft.com/office/drawing/2014/main" id="{B7DE0B4B-1130-A4D6-5900-E4FD5A647D8E}"/>
              </a:ext>
            </a:extLst>
          </p:cNvPr>
          <p:cNvSpPr/>
          <p:nvPr/>
        </p:nvSpPr>
        <p:spPr>
          <a:xfrm>
            <a:off x="304591" y="4305526"/>
            <a:ext cx="3060757" cy="1543537"/>
          </a:xfrm>
          <a:prstGeom prst="rect">
            <a:avLst/>
          </a:prstGeom>
          <a:noFill/>
          <a:ln w="12700">
            <a:solidFill>
              <a:schemeClr val="tx1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r>
              <a:rPr lang="ru-RU" sz="14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Вычислительный кластер</a:t>
            </a:r>
          </a:p>
        </p:txBody>
      </p:sp>
      <p:sp>
        <p:nvSpPr>
          <p:cNvPr id="172" name="Подзаголовок 2">
            <a:extLst>
              <a:ext uri="{FF2B5EF4-FFF2-40B4-BE49-F238E27FC236}">
                <a16:creationId xmlns:a16="http://schemas.microsoft.com/office/drawing/2014/main" id="{0264EBAA-5950-8614-1603-AC6D4CE2A2A8}"/>
              </a:ext>
            </a:extLst>
          </p:cNvPr>
          <p:cNvSpPr txBox="1">
            <a:spLocks/>
          </p:cNvSpPr>
          <p:nvPr/>
        </p:nvSpPr>
        <p:spPr>
          <a:xfrm>
            <a:off x="3574908" y="5267844"/>
            <a:ext cx="1439256" cy="36512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>
              <a:spcBef>
                <a:spcPts val="600"/>
              </a:spcBef>
              <a:buClr>
                <a:schemeClr val="tx1"/>
              </a:buClr>
              <a:buSzPct val="100000"/>
            </a:pPr>
            <a:r>
              <a:rPr lang="ru-RU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Сеть Интернет</a:t>
            </a:r>
          </a:p>
        </p:txBody>
      </p:sp>
      <p:sp>
        <p:nvSpPr>
          <p:cNvPr id="173" name="Прямоугольник 172">
            <a:extLst>
              <a:ext uri="{FF2B5EF4-FFF2-40B4-BE49-F238E27FC236}">
                <a16:creationId xmlns:a16="http://schemas.microsoft.com/office/drawing/2014/main" id="{4F2F1629-0925-B81B-6FA9-65B5486C4834}"/>
              </a:ext>
            </a:extLst>
          </p:cNvPr>
          <p:cNvSpPr/>
          <p:nvPr/>
        </p:nvSpPr>
        <p:spPr>
          <a:xfrm>
            <a:off x="5180670" y="4305526"/>
            <a:ext cx="3118203" cy="1543537"/>
          </a:xfrm>
          <a:prstGeom prst="rect">
            <a:avLst/>
          </a:prstGeom>
          <a:noFill/>
          <a:ln w="12700">
            <a:solidFill>
              <a:schemeClr val="tx1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r"/>
            <a:r>
              <a:rPr lang="ru-RU" sz="14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Система хранения</a:t>
            </a:r>
          </a:p>
        </p:txBody>
      </p:sp>
      <p:sp>
        <p:nvSpPr>
          <p:cNvPr id="174" name="Прямоугольник 173">
            <a:extLst>
              <a:ext uri="{FF2B5EF4-FFF2-40B4-BE49-F238E27FC236}">
                <a16:creationId xmlns:a16="http://schemas.microsoft.com/office/drawing/2014/main" id="{E856683C-7D6C-3A5A-1420-E2073E875576}"/>
              </a:ext>
            </a:extLst>
          </p:cNvPr>
          <p:cNvSpPr/>
          <p:nvPr/>
        </p:nvSpPr>
        <p:spPr>
          <a:xfrm>
            <a:off x="6382896" y="4362832"/>
            <a:ext cx="1850513" cy="1086337"/>
          </a:xfrm>
          <a:prstGeom prst="rect">
            <a:avLst/>
          </a:prstGeom>
          <a:noFill/>
          <a:ln w="12700">
            <a:solidFill>
              <a:schemeClr val="tx1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r"/>
            <a:r>
              <a:rPr lang="ru-RU" sz="14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Узел хранения</a:t>
            </a:r>
          </a:p>
        </p:txBody>
      </p:sp>
      <p:pic>
        <p:nvPicPr>
          <p:cNvPr id="176" name="Рисунок 175">
            <a:extLst>
              <a:ext uri="{FF2B5EF4-FFF2-40B4-BE49-F238E27FC236}">
                <a16:creationId xmlns:a16="http://schemas.microsoft.com/office/drawing/2014/main" id="{10CA3685-C4E5-D224-0708-3FB75AFBCD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17549" y="5293435"/>
            <a:ext cx="544220" cy="544220"/>
          </a:xfrm>
          <a:prstGeom prst="rect">
            <a:avLst/>
          </a:prstGeom>
        </p:spPr>
      </p:pic>
      <p:cxnSp>
        <p:nvCxnSpPr>
          <p:cNvPr id="177" name="Прямая со стрелкой 176">
            <a:extLst>
              <a:ext uri="{FF2B5EF4-FFF2-40B4-BE49-F238E27FC236}">
                <a16:creationId xmlns:a16="http://schemas.microsoft.com/office/drawing/2014/main" id="{4F57B547-998C-7F66-B495-BB998D524389}"/>
              </a:ext>
            </a:extLst>
          </p:cNvPr>
          <p:cNvCxnSpPr>
            <a:cxnSpLocks/>
          </p:cNvCxnSpPr>
          <p:nvPr/>
        </p:nvCxnSpPr>
        <p:spPr>
          <a:xfrm flipV="1">
            <a:off x="5589659" y="5046744"/>
            <a:ext cx="0" cy="250215"/>
          </a:xfrm>
          <a:prstGeom prst="straightConnector1">
            <a:avLst/>
          </a:prstGeom>
          <a:ln>
            <a:solidFill>
              <a:srgbClr val="FF3300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0" name="Прямая со стрелкой 179">
            <a:extLst>
              <a:ext uri="{FF2B5EF4-FFF2-40B4-BE49-F238E27FC236}">
                <a16:creationId xmlns:a16="http://schemas.microsoft.com/office/drawing/2014/main" id="{D55288D9-391B-E4BC-DE88-ED0606468D1D}"/>
              </a:ext>
            </a:extLst>
          </p:cNvPr>
          <p:cNvCxnSpPr>
            <a:cxnSpLocks/>
          </p:cNvCxnSpPr>
          <p:nvPr/>
        </p:nvCxnSpPr>
        <p:spPr>
          <a:xfrm flipV="1">
            <a:off x="5797478" y="5171851"/>
            <a:ext cx="480110" cy="246691"/>
          </a:xfrm>
          <a:prstGeom prst="straightConnector1">
            <a:avLst/>
          </a:prstGeom>
          <a:ln>
            <a:solidFill>
              <a:srgbClr val="FF3300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0" name="Рисунок 189">
            <a:extLst>
              <a:ext uri="{FF2B5EF4-FFF2-40B4-BE49-F238E27FC236}">
                <a16:creationId xmlns:a16="http://schemas.microsoft.com/office/drawing/2014/main" id="{D410C598-CA9B-A12A-323F-FEE5D95D37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6906" y="4025203"/>
            <a:ext cx="1011021" cy="1011021"/>
          </a:xfrm>
          <a:prstGeom prst="rect">
            <a:avLst/>
          </a:prstGeom>
        </p:spPr>
      </p:pic>
      <p:pic>
        <p:nvPicPr>
          <p:cNvPr id="193" name="Рисунок 192">
            <a:extLst>
              <a:ext uri="{FF2B5EF4-FFF2-40B4-BE49-F238E27FC236}">
                <a16:creationId xmlns:a16="http://schemas.microsoft.com/office/drawing/2014/main" id="{60CDBEF9-1711-635A-8EBC-7655E774A5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8091" y="4416341"/>
            <a:ext cx="1011021" cy="1011021"/>
          </a:xfrm>
          <a:prstGeom prst="rect">
            <a:avLst/>
          </a:prstGeom>
        </p:spPr>
      </p:pic>
      <p:pic>
        <p:nvPicPr>
          <p:cNvPr id="194" name="Рисунок 193">
            <a:extLst>
              <a:ext uri="{FF2B5EF4-FFF2-40B4-BE49-F238E27FC236}">
                <a16:creationId xmlns:a16="http://schemas.microsoft.com/office/drawing/2014/main" id="{4EC069E1-299D-FDEE-1B24-96990A8D3C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8091" y="4215781"/>
            <a:ext cx="1011021" cy="1011021"/>
          </a:xfrm>
          <a:prstGeom prst="rect">
            <a:avLst/>
          </a:prstGeom>
        </p:spPr>
      </p:pic>
      <p:pic>
        <p:nvPicPr>
          <p:cNvPr id="196" name="Рисунок 195">
            <a:extLst>
              <a:ext uri="{FF2B5EF4-FFF2-40B4-BE49-F238E27FC236}">
                <a16:creationId xmlns:a16="http://schemas.microsoft.com/office/drawing/2014/main" id="{1384C659-43E9-C6A1-933A-5582559775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8091" y="4025203"/>
            <a:ext cx="1011021" cy="1011021"/>
          </a:xfrm>
          <a:prstGeom prst="rect">
            <a:avLst/>
          </a:prstGeom>
        </p:spPr>
      </p:pic>
      <p:sp>
        <p:nvSpPr>
          <p:cNvPr id="197" name="Подзаголовок 2">
            <a:extLst>
              <a:ext uri="{FF2B5EF4-FFF2-40B4-BE49-F238E27FC236}">
                <a16:creationId xmlns:a16="http://schemas.microsoft.com/office/drawing/2014/main" id="{3CF3ECB8-DCC8-0699-069C-CD90E15A9CD6}"/>
              </a:ext>
            </a:extLst>
          </p:cNvPr>
          <p:cNvSpPr txBox="1">
            <a:spLocks/>
          </p:cNvSpPr>
          <p:nvPr/>
        </p:nvSpPr>
        <p:spPr>
          <a:xfrm>
            <a:off x="682823" y="5843879"/>
            <a:ext cx="8435728" cy="10045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just">
              <a:spcBef>
                <a:spcPts val="600"/>
              </a:spcBef>
              <a:buClr>
                <a:schemeClr val="tx1"/>
              </a:buClr>
              <a:buSzPct val="100000"/>
            </a:pPr>
            <a:r>
              <a:rPr lang="ru-RU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Проблема передачи данных между задачами и системами хранения усугубляется тем, что задачам необходимо делить каналы связи вместе другими процессами. Это могут быть другие задачи, параллельная передача данных между системами хранения, загрузка прикладного ПО, загрузка пакетов обновления. </a:t>
            </a:r>
          </a:p>
        </p:txBody>
      </p:sp>
    </p:spTree>
    <p:extLst>
      <p:ext uri="{BB962C8B-B14F-4D97-AF65-F5344CB8AC3E}">
        <p14:creationId xmlns:p14="http://schemas.microsoft.com/office/powerpoint/2010/main" val="16083589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162969-1CDB-274D-F858-E4BC0A0E3E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72FA2FB-1E73-F709-37C2-F3FBD7916C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13" name="Title 3">
            <a:extLst>
              <a:ext uri="{FF2B5EF4-FFF2-40B4-BE49-F238E27FC236}">
                <a16:creationId xmlns:a16="http://schemas.microsoft.com/office/drawing/2014/main" id="{7D2D182D-9A64-2568-830F-8066DCE0076E}"/>
              </a:ext>
            </a:extLst>
          </p:cNvPr>
          <p:cNvSpPr txBox="1">
            <a:spLocks/>
          </p:cNvSpPr>
          <p:nvPr/>
        </p:nvSpPr>
        <p:spPr>
          <a:xfrm>
            <a:off x="2058" y="-16744"/>
            <a:ext cx="9141942" cy="1004598"/>
          </a:xfrm>
          <a:prstGeom prst="rect">
            <a:avLst/>
          </a:prstGeom>
        </p:spPr>
        <p:txBody>
          <a:bodyPr vert="horz" lIns="45720" rIns="45720" anchor="ctr">
            <a:normAutofit fontScale="625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dirty="0">
                <a:latin typeface="Segoe UI Light" panose="020B0502040204020203" pitchFamily="34" charset="0"/>
                <a:cs typeface="Segoe UI Light" panose="020B0502040204020203" pitchFamily="34" charset="0"/>
              </a:rPr>
              <a:t>Существующие программные комплексы для организации распределённых вычислений и хранения данных</a:t>
            </a:r>
            <a:endParaRPr lang="en-US" sz="40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E4AA43D-A0A0-8487-A360-889C570D210D}"/>
              </a:ext>
            </a:extLst>
          </p:cNvPr>
          <p:cNvSpPr txBox="1"/>
          <p:nvPr/>
        </p:nvSpPr>
        <p:spPr>
          <a:xfrm>
            <a:off x="5501682" y="984173"/>
            <a:ext cx="27888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Segoe UI" panose="020B0502040204020203" pitchFamily="34" charset="0"/>
                <a:cs typeface="Segoe UI" panose="020B0502040204020203" pitchFamily="34" charset="0"/>
              </a:rPr>
              <a:t>Экосистема </a:t>
            </a:r>
            <a:r>
              <a:rPr lang="en-US" dirty="0" err="1">
                <a:latin typeface="Segoe UI" panose="020B0502040204020203" pitchFamily="34" charset="0"/>
                <a:cs typeface="Segoe UI" panose="020B0502040204020203" pitchFamily="34" charset="0"/>
              </a:rPr>
              <a:t>PanDA</a:t>
            </a:r>
            <a:endParaRPr lang="ru-RU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6174282-E7F3-C044-2767-771498C0F86B}"/>
              </a:ext>
            </a:extLst>
          </p:cNvPr>
          <p:cNvSpPr txBox="1"/>
          <p:nvPr/>
        </p:nvSpPr>
        <p:spPr>
          <a:xfrm>
            <a:off x="853440" y="1009331"/>
            <a:ext cx="27888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Segoe UI" panose="020B0502040204020203" pitchFamily="34" charset="0"/>
                <a:cs typeface="Segoe UI" panose="020B0502040204020203" pitchFamily="34" charset="0"/>
              </a:rPr>
              <a:t>Платформа </a:t>
            </a: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DIRAC</a:t>
            </a:r>
            <a:endParaRPr lang="ru-RU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8BBEA884-4D20-165C-F50D-C75B6F25B004}"/>
              </a:ext>
            </a:extLst>
          </p:cNvPr>
          <p:cNvCxnSpPr>
            <a:cxnSpLocks/>
          </p:cNvCxnSpPr>
          <p:nvPr/>
        </p:nvCxnSpPr>
        <p:spPr>
          <a:xfrm>
            <a:off x="4564380" y="1123631"/>
            <a:ext cx="0" cy="3977697"/>
          </a:xfrm>
          <a:prstGeom prst="line">
            <a:avLst/>
          </a:prstGeom>
          <a:ln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F0BF5A6F-6468-9C57-6CED-9E2350C4FB4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167" t="32875" r="14167" b="32875"/>
          <a:stretch/>
        </p:blipFill>
        <p:spPr>
          <a:xfrm>
            <a:off x="1394441" y="1641163"/>
            <a:ext cx="1805939" cy="575380"/>
          </a:xfrm>
          <a:prstGeom prst="rect">
            <a:avLst/>
          </a:prstGeom>
        </p:spPr>
      </p:pic>
      <p:pic>
        <p:nvPicPr>
          <p:cNvPr id="3074" name="Picture 2" descr="PanDA WMS - Your Gateway to Efficient Distributed Computing">
            <a:extLst>
              <a:ext uri="{FF2B5EF4-FFF2-40B4-BE49-F238E27FC236}">
                <a16:creationId xmlns:a16="http://schemas.microsoft.com/office/drawing/2014/main" id="{E6B14AEA-03AC-16D9-A5A3-479B1DCCC9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6786" y="1311425"/>
            <a:ext cx="2078669" cy="461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Rucio · Indico">
            <a:extLst>
              <a:ext uri="{FF2B5EF4-FFF2-40B4-BE49-F238E27FC236}">
                <a16:creationId xmlns:a16="http://schemas.microsoft.com/office/drawing/2014/main" id="{E49D6B8F-AD7A-447B-6260-6902C76A0E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6614" y="1904287"/>
            <a:ext cx="532141" cy="604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Информационная система CRIC объединит вычислительные центры для обработки  данных SPD NICA — Объединенный институт ядерных исследований">
            <a:extLst>
              <a:ext uri="{FF2B5EF4-FFF2-40B4-BE49-F238E27FC236}">
                <a16:creationId xmlns:a16="http://schemas.microsoft.com/office/drawing/2014/main" id="{5A4F70C0-4A51-98F1-51D7-720E27DA2F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6120" y="1939679"/>
            <a:ext cx="1073467" cy="49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4" name="Прямая соединительная линия 43">
            <a:extLst>
              <a:ext uri="{FF2B5EF4-FFF2-40B4-BE49-F238E27FC236}">
                <a16:creationId xmlns:a16="http://schemas.microsoft.com/office/drawing/2014/main" id="{090E6D33-84C6-3977-7050-F9F9F5986CF3}"/>
              </a:ext>
            </a:extLst>
          </p:cNvPr>
          <p:cNvCxnSpPr/>
          <p:nvPr/>
        </p:nvCxnSpPr>
        <p:spPr>
          <a:xfrm flipH="1">
            <a:off x="6412707" y="1798509"/>
            <a:ext cx="202406" cy="319834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>
            <a:extLst>
              <a:ext uri="{FF2B5EF4-FFF2-40B4-BE49-F238E27FC236}">
                <a16:creationId xmlns:a16="http://schemas.microsoft.com/office/drawing/2014/main" id="{0946408B-F98C-3C2F-3B0F-C0C8938F0331}"/>
              </a:ext>
            </a:extLst>
          </p:cNvPr>
          <p:cNvCxnSpPr>
            <a:cxnSpLocks/>
          </p:cNvCxnSpPr>
          <p:nvPr/>
        </p:nvCxnSpPr>
        <p:spPr>
          <a:xfrm flipH="1">
            <a:off x="6435371" y="2165968"/>
            <a:ext cx="379767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единительная линия 46">
            <a:extLst>
              <a:ext uri="{FF2B5EF4-FFF2-40B4-BE49-F238E27FC236}">
                <a16:creationId xmlns:a16="http://schemas.microsoft.com/office/drawing/2014/main" id="{296DB07B-A266-4929-511F-F326A4828C8B}"/>
              </a:ext>
            </a:extLst>
          </p:cNvPr>
          <p:cNvCxnSpPr>
            <a:cxnSpLocks/>
          </p:cNvCxnSpPr>
          <p:nvPr/>
        </p:nvCxnSpPr>
        <p:spPr>
          <a:xfrm flipH="1" flipV="1">
            <a:off x="6654446" y="1802315"/>
            <a:ext cx="194029" cy="316028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Подзаголовок 2">
            <a:extLst>
              <a:ext uri="{FF2B5EF4-FFF2-40B4-BE49-F238E27FC236}">
                <a16:creationId xmlns:a16="http://schemas.microsoft.com/office/drawing/2014/main" id="{839F88F1-1B0A-D5A8-C1B0-858EB7A00376}"/>
              </a:ext>
            </a:extLst>
          </p:cNvPr>
          <p:cNvSpPr txBox="1">
            <a:spLocks/>
          </p:cNvSpPr>
          <p:nvPr/>
        </p:nvSpPr>
        <p:spPr>
          <a:xfrm>
            <a:off x="291873" y="2479044"/>
            <a:ext cx="4132004" cy="28576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just">
              <a:spcBef>
                <a:spcPts val="0"/>
              </a:spcBef>
            </a:pPr>
            <a:r>
              <a:rPr lang="en-US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C 2002 </a:t>
            </a:r>
            <a:r>
              <a:rPr lang="ru-RU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года разрабатывалась для эксперимента </a:t>
            </a:r>
            <a:r>
              <a:rPr lang="en-US" sz="1400" cap="none" dirty="0" err="1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LHCb</a:t>
            </a:r>
            <a:r>
              <a:rPr lang="en-US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. </a:t>
            </a:r>
            <a:r>
              <a:rPr lang="ru-RU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С 2009 года разрабатывается как универсальный инструмент для создания построения распределённых систем.</a:t>
            </a:r>
          </a:p>
          <a:p>
            <a:pPr algn="just">
              <a:spcBef>
                <a:spcPts val="0"/>
              </a:spcBef>
            </a:pPr>
            <a:endParaRPr lang="ru-RU" sz="1400" cap="none" dirty="0">
              <a:solidFill>
                <a:srgbClr val="0055A0"/>
              </a:solidFill>
              <a:latin typeface="Segoe UI" panose="020B0502040204020203" pitchFamily="34" charset="0"/>
              <a:ea typeface="Roboto Slab" pitchFamily="2" charset="0"/>
              <a:cs typeface="Segoe UI" panose="020B0502040204020203" pitchFamily="34" charset="0"/>
            </a:endParaRPr>
          </a:p>
          <a:p>
            <a:pPr algn="just">
              <a:spcBef>
                <a:spcPts val="0"/>
              </a:spcBef>
            </a:pPr>
            <a:r>
              <a:rPr lang="ru-RU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Язык</a:t>
            </a:r>
            <a:r>
              <a:rPr lang="en-US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:</a:t>
            </a:r>
            <a:r>
              <a:rPr lang="ru-RU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 </a:t>
            </a:r>
            <a:r>
              <a:rPr lang="en-US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Python</a:t>
            </a:r>
          </a:p>
          <a:p>
            <a:pPr algn="just">
              <a:spcBef>
                <a:spcPts val="0"/>
              </a:spcBef>
            </a:pPr>
            <a:endParaRPr lang="en-US" sz="1400" cap="none" dirty="0">
              <a:solidFill>
                <a:srgbClr val="0055A0"/>
              </a:solidFill>
              <a:latin typeface="Segoe UI" panose="020B0502040204020203" pitchFamily="34" charset="0"/>
              <a:ea typeface="Roboto Slab" pitchFamily="2" charset="0"/>
              <a:cs typeface="Segoe UI" panose="020B0502040204020203" pitchFamily="34" charset="0"/>
            </a:endParaRPr>
          </a:p>
          <a:p>
            <a:pPr algn="just">
              <a:spcBef>
                <a:spcPts val="0"/>
              </a:spcBef>
            </a:pPr>
            <a:r>
              <a:rPr lang="ru-RU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Единая система для управления задачами и данными.</a:t>
            </a:r>
            <a:endParaRPr lang="en-US" sz="1400" cap="none" dirty="0">
              <a:solidFill>
                <a:srgbClr val="0055A0"/>
              </a:solidFill>
              <a:latin typeface="Segoe UI" panose="020B0502040204020203" pitchFamily="34" charset="0"/>
              <a:ea typeface="Roboto Slab" pitchFamily="2" charset="0"/>
              <a:cs typeface="Segoe UI" panose="020B0502040204020203" pitchFamily="34" charset="0"/>
            </a:endParaRPr>
          </a:p>
          <a:p>
            <a:pPr algn="just">
              <a:spcBef>
                <a:spcPts val="0"/>
              </a:spcBef>
            </a:pPr>
            <a:endParaRPr lang="en-US" sz="1400" cap="none" dirty="0">
              <a:solidFill>
                <a:srgbClr val="0055A0"/>
              </a:solidFill>
              <a:latin typeface="Segoe UI" panose="020B0502040204020203" pitchFamily="34" charset="0"/>
              <a:ea typeface="Roboto Slab" pitchFamily="2" charset="0"/>
              <a:cs typeface="Segoe UI" panose="020B0502040204020203" pitchFamily="34" charset="0"/>
            </a:endParaRPr>
          </a:p>
          <a:p>
            <a:pPr algn="ctr">
              <a:spcBef>
                <a:spcPts val="0"/>
              </a:spcBef>
            </a:pPr>
            <a:r>
              <a:rPr lang="ru-RU" sz="1400" u="sng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Единое решение для организации компьютинга</a:t>
            </a:r>
            <a:endParaRPr lang="en-US" sz="1400" u="sng" cap="none" dirty="0">
              <a:solidFill>
                <a:srgbClr val="0055A0"/>
              </a:solidFill>
              <a:latin typeface="Segoe UI" panose="020B0502040204020203" pitchFamily="34" charset="0"/>
              <a:ea typeface="Roboto Slab" pitchFamily="2" charset="0"/>
              <a:cs typeface="Segoe UI" panose="020B0502040204020203" pitchFamily="34" charset="0"/>
            </a:endParaRPr>
          </a:p>
        </p:txBody>
      </p:sp>
      <p:sp>
        <p:nvSpPr>
          <p:cNvPr id="50" name="Подзаголовок 2">
            <a:extLst>
              <a:ext uri="{FF2B5EF4-FFF2-40B4-BE49-F238E27FC236}">
                <a16:creationId xmlns:a16="http://schemas.microsoft.com/office/drawing/2014/main" id="{1B12C9B0-C1F9-1402-D783-C98B0D19C465}"/>
              </a:ext>
            </a:extLst>
          </p:cNvPr>
          <p:cNvSpPr txBox="1">
            <a:spLocks/>
          </p:cNvSpPr>
          <p:nvPr/>
        </p:nvSpPr>
        <p:spPr>
          <a:xfrm>
            <a:off x="4749136" y="2487668"/>
            <a:ext cx="4132004" cy="331715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just">
              <a:spcBef>
                <a:spcPts val="0"/>
              </a:spcBef>
            </a:pPr>
            <a:r>
              <a:rPr lang="ru-RU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С 2005 года разрабатывалась для эксперимента </a:t>
            </a:r>
            <a:r>
              <a:rPr lang="en-US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ATLAS. C 2013 </a:t>
            </a:r>
            <a:r>
              <a:rPr lang="ru-RU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года разрабатывается для использования за пределами </a:t>
            </a:r>
            <a:r>
              <a:rPr lang="en-US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ATLAS. </a:t>
            </a:r>
            <a:endParaRPr lang="ru-RU" sz="1400" cap="none" dirty="0">
              <a:solidFill>
                <a:srgbClr val="0055A0"/>
              </a:solidFill>
              <a:latin typeface="Segoe UI" panose="020B0502040204020203" pitchFamily="34" charset="0"/>
              <a:ea typeface="Roboto Slab" pitchFamily="2" charset="0"/>
              <a:cs typeface="Segoe UI" panose="020B0502040204020203" pitchFamily="34" charset="0"/>
            </a:endParaRPr>
          </a:p>
          <a:p>
            <a:pPr algn="just">
              <a:spcBef>
                <a:spcPts val="0"/>
              </a:spcBef>
            </a:pPr>
            <a:endParaRPr lang="en-US" sz="1400" cap="none" dirty="0">
              <a:solidFill>
                <a:srgbClr val="0055A0"/>
              </a:solidFill>
              <a:latin typeface="Segoe UI" panose="020B0502040204020203" pitchFamily="34" charset="0"/>
              <a:ea typeface="Roboto Slab" pitchFamily="2" charset="0"/>
              <a:cs typeface="Segoe UI" panose="020B0502040204020203" pitchFamily="34" charset="0"/>
            </a:endParaRPr>
          </a:p>
          <a:p>
            <a:pPr algn="just">
              <a:spcBef>
                <a:spcPts val="0"/>
              </a:spcBef>
            </a:pPr>
            <a:r>
              <a:rPr lang="ru-RU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Язык</a:t>
            </a:r>
            <a:r>
              <a:rPr lang="en-US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:</a:t>
            </a:r>
            <a:r>
              <a:rPr lang="ru-RU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 </a:t>
            </a:r>
            <a:r>
              <a:rPr lang="en-US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Python</a:t>
            </a:r>
            <a:endParaRPr lang="ru-RU" sz="1400" cap="none" dirty="0">
              <a:solidFill>
                <a:srgbClr val="0055A0"/>
              </a:solidFill>
              <a:latin typeface="Segoe UI" panose="020B0502040204020203" pitchFamily="34" charset="0"/>
              <a:ea typeface="Roboto Slab" pitchFamily="2" charset="0"/>
              <a:cs typeface="Segoe UI" panose="020B0502040204020203" pitchFamily="34" charset="0"/>
            </a:endParaRPr>
          </a:p>
          <a:p>
            <a:pPr algn="just">
              <a:spcBef>
                <a:spcPts val="0"/>
              </a:spcBef>
            </a:pPr>
            <a:endParaRPr lang="ru-RU" sz="1400" cap="none" dirty="0">
              <a:solidFill>
                <a:srgbClr val="0055A0"/>
              </a:solidFill>
              <a:latin typeface="Segoe UI" panose="020B0502040204020203" pitchFamily="34" charset="0"/>
              <a:ea typeface="Roboto Slab" pitchFamily="2" charset="0"/>
              <a:cs typeface="Segoe UI" panose="020B0502040204020203" pitchFamily="34" charset="0"/>
            </a:endParaRPr>
          </a:p>
          <a:p>
            <a:pPr algn="just">
              <a:spcBef>
                <a:spcPts val="0"/>
              </a:spcBef>
            </a:pPr>
            <a:r>
              <a:rPr lang="ru-RU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Система </a:t>
            </a:r>
            <a:r>
              <a:rPr lang="en-US" sz="1400" cap="none" dirty="0" err="1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PanDA</a:t>
            </a:r>
            <a:r>
              <a:rPr lang="en-US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 </a:t>
            </a:r>
            <a:r>
              <a:rPr lang="ru-RU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работает вместе с системами </a:t>
            </a:r>
            <a:r>
              <a:rPr lang="en-US" sz="1400" cap="none" dirty="0" err="1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Rucio</a:t>
            </a:r>
            <a:r>
              <a:rPr lang="en-US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 (</a:t>
            </a:r>
            <a:r>
              <a:rPr lang="ru-RU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управление данными</a:t>
            </a:r>
            <a:r>
              <a:rPr lang="en-US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)</a:t>
            </a:r>
            <a:r>
              <a:rPr lang="ru-RU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 и </a:t>
            </a:r>
            <a:r>
              <a:rPr lang="en-US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CRIC</a:t>
            </a:r>
            <a:r>
              <a:rPr lang="ru-RU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 </a:t>
            </a:r>
            <a:r>
              <a:rPr lang="en-US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(</a:t>
            </a:r>
            <a:r>
              <a:rPr lang="ru-RU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информационная система</a:t>
            </a:r>
            <a:r>
              <a:rPr lang="en-US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)</a:t>
            </a:r>
            <a:endParaRPr lang="ru-RU" sz="1400" cap="none" dirty="0">
              <a:solidFill>
                <a:srgbClr val="0055A0"/>
              </a:solidFill>
              <a:latin typeface="Segoe UI" panose="020B0502040204020203" pitchFamily="34" charset="0"/>
              <a:ea typeface="Roboto Slab" pitchFamily="2" charset="0"/>
              <a:cs typeface="Segoe UI" panose="020B0502040204020203" pitchFamily="34" charset="0"/>
            </a:endParaRPr>
          </a:p>
          <a:p>
            <a:pPr algn="just">
              <a:spcBef>
                <a:spcPts val="0"/>
              </a:spcBef>
            </a:pPr>
            <a:endParaRPr lang="ru-RU" sz="1400" cap="none" dirty="0">
              <a:solidFill>
                <a:srgbClr val="0055A0"/>
              </a:solidFill>
              <a:latin typeface="Segoe UI" panose="020B0502040204020203" pitchFamily="34" charset="0"/>
              <a:ea typeface="Roboto Slab" pitchFamily="2" charset="0"/>
              <a:cs typeface="Segoe UI" panose="020B0502040204020203" pitchFamily="34" charset="0"/>
            </a:endParaRPr>
          </a:p>
          <a:p>
            <a:pPr algn="ctr">
              <a:spcBef>
                <a:spcPts val="0"/>
              </a:spcBef>
            </a:pPr>
            <a:r>
              <a:rPr lang="ru-RU" sz="1400" u="sng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Экстремальная масштабируемость</a:t>
            </a:r>
          </a:p>
        </p:txBody>
      </p:sp>
      <p:sp>
        <p:nvSpPr>
          <p:cNvPr id="52" name="Подзаголовок 2">
            <a:extLst>
              <a:ext uri="{FF2B5EF4-FFF2-40B4-BE49-F238E27FC236}">
                <a16:creationId xmlns:a16="http://schemas.microsoft.com/office/drawing/2014/main" id="{3D56F3CE-4F06-D692-4C1D-B4A334D0D0E4}"/>
              </a:ext>
            </a:extLst>
          </p:cNvPr>
          <p:cNvSpPr txBox="1">
            <a:spLocks/>
          </p:cNvSpPr>
          <p:nvPr/>
        </p:nvSpPr>
        <p:spPr>
          <a:xfrm>
            <a:off x="316260" y="5336651"/>
            <a:ext cx="8564880" cy="126449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ru-RU" sz="1600" b="1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С помощью обоих подходов возможно интегрировать распределённые гетерогенные вычислительные ресурсы и системы хранения для решения широкого спектра задач обработки данных</a:t>
            </a:r>
            <a:r>
              <a:rPr lang="en-US" sz="1600" b="1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. </a:t>
            </a:r>
            <a:r>
              <a:rPr lang="ru-RU" sz="1600" b="1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 </a:t>
            </a:r>
            <a:endParaRPr lang="ru-RU" sz="1600" cap="none" dirty="0">
              <a:solidFill>
                <a:srgbClr val="0055A0"/>
              </a:solidFill>
              <a:latin typeface="Segoe UI" panose="020B0502040204020203" pitchFamily="34" charset="0"/>
              <a:ea typeface="Roboto Slab" pitchFamily="2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503411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C42835-ACF8-4098-3D88-F9E2B250E9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1407726-5138-272B-B588-EA60F04435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60</a:t>
            </a:fld>
            <a:endParaRPr lang="en-US" dirty="0"/>
          </a:p>
        </p:txBody>
      </p:sp>
      <p:sp>
        <p:nvSpPr>
          <p:cNvPr id="7" name="Подзаголовок 2">
            <a:extLst>
              <a:ext uri="{FF2B5EF4-FFF2-40B4-BE49-F238E27FC236}">
                <a16:creationId xmlns:a16="http://schemas.microsoft.com/office/drawing/2014/main" id="{2FC9190D-46D1-FD38-CCAB-E93F8C799D1C}"/>
              </a:ext>
            </a:extLst>
          </p:cNvPr>
          <p:cNvSpPr txBox="1">
            <a:spLocks/>
          </p:cNvSpPr>
          <p:nvPr/>
        </p:nvSpPr>
        <p:spPr>
          <a:xfrm>
            <a:off x="274884" y="1252693"/>
            <a:ext cx="8594232" cy="10540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just">
              <a:spcBef>
                <a:spcPts val="600"/>
              </a:spcBef>
              <a:buClr>
                <a:schemeClr val="tx1"/>
              </a:buClr>
              <a:buSzPct val="100000"/>
            </a:pPr>
            <a:r>
              <a:rPr lang="ru-RU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Платформа </a:t>
            </a:r>
            <a:r>
              <a:rPr lang="en-US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DIRAC </a:t>
            </a:r>
            <a:r>
              <a:rPr lang="ru-RU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собирает набор информации о тех задачах, которые выполняются с её помощь. Эти данные сохраняются во внутреннюю базу данных. Получить информацию о конкретной задаче можно в рамках веб-интерфейса </a:t>
            </a:r>
            <a:r>
              <a:rPr lang="en-US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DIRAC</a:t>
            </a:r>
            <a:r>
              <a:rPr lang="ru-RU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. Если необходима более сложная выборка – необходимо использовать </a:t>
            </a:r>
            <a:r>
              <a:rPr lang="en-US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SQL </a:t>
            </a:r>
            <a:r>
              <a:rPr lang="ru-RU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запросы.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07AD9BF-E9DC-2825-867A-C681272DE6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376" y="2306783"/>
            <a:ext cx="3947680" cy="3584802"/>
          </a:xfrm>
          <a:prstGeom prst="rect">
            <a:avLst/>
          </a:prstGeom>
        </p:spPr>
      </p:pic>
      <p:sp>
        <p:nvSpPr>
          <p:cNvPr id="9" name="Подзаголовок 2">
            <a:extLst>
              <a:ext uri="{FF2B5EF4-FFF2-40B4-BE49-F238E27FC236}">
                <a16:creationId xmlns:a16="http://schemas.microsoft.com/office/drawing/2014/main" id="{E8DCD756-6EB0-9E27-372E-4AC32B8B548C}"/>
              </a:ext>
            </a:extLst>
          </p:cNvPr>
          <p:cNvSpPr txBox="1">
            <a:spLocks/>
          </p:cNvSpPr>
          <p:nvPr/>
        </p:nvSpPr>
        <p:spPr>
          <a:xfrm>
            <a:off x="4641257" y="2571623"/>
            <a:ext cx="4169367" cy="395386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just">
              <a:spcBef>
                <a:spcPts val="600"/>
              </a:spcBef>
              <a:buClr>
                <a:schemeClr val="tx1"/>
              </a:buClr>
              <a:buSzPct val="100000"/>
            </a:pPr>
            <a:r>
              <a:rPr lang="ru-RU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Данные распределены между двумя таблицами в базе данных </a:t>
            </a:r>
            <a:r>
              <a:rPr lang="en-US" sz="1400" cap="none" dirty="0" err="1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JobDB</a:t>
            </a:r>
            <a:r>
              <a:rPr lang="en-US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: Jobs </a:t>
            </a:r>
            <a:r>
              <a:rPr lang="ru-RU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и </a:t>
            </a:r>
            <a:r>
              <a:rPr lang="en-US" sz="1400" cap="none" dirty="0" err="1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JobParameters</a:t>
            </a:r>
            <a:r>
              <a:rPr lang="en-US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.</a:t>
            </a:r>
          </a:p>
          <a:p>
            <a:pPr algn="just">
              <a:spcBef>
                <a:spcPts val="600"/>
              </a:spcBef>
              <a:buClr>
                <a:schemeClr val="tx1"/>
              </a:buClr>
              <a:buSzPct val="100000"/>
            </a:pPr>
            <a:r>
              <a:rPr lang="ru-RU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В таблице </a:t>
            </a:r>
            <a:r>
              <a:rPr lang="en-US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Jobs</a:t>
            </a:r>
            <a:r>
              <a:rPr lang="ru-RU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 указаны все задачи</a:t>
            </a:r>
            <a:r>
              <a:rPr lang="en-US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: ID</a:t>
            </a:r>
            <a:r>
              <a:rPr lang="ru-RU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, статусы, время начала и конца выполнения, принадлежность к пользователю и группе.</a:t>
            </a:r>
          </a:p>
          <a:p>
            <a:pPr algn="just">
              <a:spcBef>
                <a:spcPts val="600"/>
              </a:spcBef>
              <a:buClr>
                <a:schemeClr val="tx1"/>
              </a:buClr>
              <a:buSzPct val="100000"/>
            </a:pPr>
            <a:r>
              <a:rPr lang="ru-RU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В процессе выполнения задачи пилот заполняет таблицу </a:t>
            </a:r>
            <a:r>
              <a:rPr lang="en-US" sz="1400" cap="none" dirty="0" err="1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JobParameters</a:t>
            </a:r>
            <a:r>
              <a:rPr lang="en-US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. </a:t>
            </a:r>
            <a:r>
              <a:rPr lang="ru-RU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Туда добавляется информация о пилоте, о том сколько времени работала задача, какова была оценка бенчмарка </a:t>
            </a:r>
            <a:r>
              <a:rPr lang="en-US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DB12</a:t>
            </a:r>
            <a:r>
              <a:rPr lang="ru-RU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, и многие другие.</a:t>
            </a:r>
          </a:p>
          <a:p>
            <a:pPr algn="just">
              <a:spcBef>
                <a:spcPts val="600"/>
              </a:spcBef>
              <a:buClr>
                <a:schemeClr val="tx1"/>
              </a:buClr>
              <a:buSzPct val="100000"/>
            </a:pPr>
            <a:endParaRPr lang="ru-RU" sz="1400" cap="none" dirty="0">
              <a:solidFill>
                <a:srgbClr val="0055A0"/>
              </a:solidFill>
              <a:latin typeface="Segoe UI" panose="020B0502040204020203" pitchFamily="34" charset="0"/>
              <a:ea typeface="Roboto Slab" pitchFamily="2" charset="0"/>
              <a:cs typeface="Segoe UI" panose="020B0502040204020203" pitchFamily="34" charset="0"/>
            </a:endParaRPr>
          </a:p>
          <a:p>
            <a:pPr algn="just">
              <a:spcBef>
                <a:spcPts val="600"/>
              </a:spcBef>
              <a:buClr>
                <a:schemeClr val="tx1"/>
              </a:buClr>
              <a:buSzPct val="100000"/>
            </a:pPr>
            <a:r>
              <a:rPr lang="ru-RU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Для решения поставленной задачи необходимо использовать значение </a:t>
            </a:r>
            <a:r>
              <a:rPr lang="en-US" sz="1400" cap="none" dirty="0" err="1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walltime</a:t>
            </a:r>
            <a:r>
              <a:rPr lang="en-US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 </a:t>
            </a:r>
            <a:r>
              <a:rPr lang="ru-RU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и результаты бенчмарка </a:t>
            </a:r>
            <a:r>
              <a:rPr lang="en-US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DB12.</a:t>
            </a:r>
            <a:endParaRPr lang="ru-RU" sz="1400" cap="none" dirty="0">
              <a:solidFill>
                <a:srgbClr val="0055A0"/>
              </a:solidFill>
              <a:latin typeface="Segoe UI" panose="020B0502040204020203" pitchFamily="34" charset="0"/>
              <a:ea typeface="Roboto Slab" pitchFamily="2" charset="0"/>
              <a:cs typeface="Segoe UI" panose="020B0502040204020203" pitchFamily="34" charset="0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E5C153BF-4122-6240-07DE-4E06A4768417}"/>
              </a:ext>
            </a:extLst>
          </p:cNvPr>
          <p:cNvSpPr txBox="1">
            <a:spLocks/>
          </p:cNvSpPr>
          <p:nvPr/>
        </p:nvSpPr>
        <p:spPr>
          <a:xfrm>
            <a:off x="108853" y="-16744"/>
            <a:ext cx="8928352" cy="1004598"/>
          </a:xfrm>
          <a:prstGeom prst="rect">
            <a:avLst/>
          </a:prstGeom>
        </p:spPr>
        <p:txBody>
          <a:bodyPr vert="horz" lIns="45720" rIns="45720" anchor="ctr">
            <a:normAutofit fontScale="925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dirty="0">
                <a:latin typeface="Segoe UI Light" panose="020B0502040204020203" pitchFamily="34" charset="0"/>
                <a:cs typeface="Segoe UI Light" panose="020B0502040204020203" pitchFamily="34" charset="0"/>
              </a:rPr>
              <a:t>Анализ выполнения больших пакетов задач</a:t>
            </a:r>
          </a:p>
        </p:txBody>
      </p:sp>
      <p:sp>
        <p:nvSpPr>
          <p:cNvPr id="8" name="Блок-схема: узел 7">
            <a:extLst>
              <a:ext uri="{FF2B5EF4-FFF2-40B4-BE49-F238E27FC236}">
                <a16:creationId xmlns:a16="http://schemas.microsoft.com/office/drawing/2014/main" id="{ECADBD78-B843-C829-14D1-EB0AEC7888B9}"/>
              </a:ext>
            </a:extLst>
          </p:cNvPr>
          <p:cNvSpPr/>
          <p:nvPr/>
        </p:nvSpPr>
        <p:spPr>
          <a:xfrm>
            <a:off x="106795" y="483588"/>
            <a:ext cx="336177" cy="336177"/>
          </a:xfrm>
          <a:prstGeom prst="flowChartConnector">
            <a:avLst/>
          </a:prstGeom>
          <a:noFill/>
          <a:ln w="381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85337305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754408-032B-9CC9-2CE6-7624ABB298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7943C3E-886E-5B17-0CA4-123BD89169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61</a:t>
            </a:fld>
            <a:endParaRPr lang="en-US" dirty="0"/>
          </a:p>
        </p:txBody>
      </p:sp>
      <p:sp>
        <p:nvSpPr>
          <p:cNvPr id="153" name="Title 3">
            <a:extLst>
              <a:ext uri="{FF2B5EF4-FFF2-40B4-BE49-F238E27FC236}">
                <a16:creationId xmlns:a16="http://schemas.microsoft.com/office/drawing/2014/main" id="{ECB26493-3A62-011A-2206-75F0235221C5}"/>
              </a:ext>
            </a:extLst>
          </p:cNvPr>
          <p:cNvSpPr txBox="1">
            <a:spLocks/>
          </p:cNvSpPr>
          <p:nvPr/>
        </p:nvSpPr>
        <p:spPr>
          <a:xfrm>
            <a:off x="106794" y="-16744"/>
            <a:ext cx="8930411" cy="1004598"/>
          </a:xfrm>
          <a:prstGeom prst="rect">
            <a:avLst/>
          </a:prstGeom>
        </p:spPr>
        <p:txBody>
          <a:bodyPr vert="horz" lIns="45720" rIns="45720" anchor="ctr">
            <a:normAutofit fontScale="925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dirty="0">
                <a:latin typeface="Segoe UI Light" panose="020B0502040204020203" pitchFamily="34" charset="0"/>
                <a:cs typeface="Segoe UI Light" panose="020B0502040204020203" pitchFamily="34" charset="0"/>
              </a:rPr>
              <a:t>Анализ выполнения больших пакетов задач</a:t>
            </a:r>
          </a:p>
        </p:txBody>
      </p:sp>
      <p:sp>
        <p:nvSpPr>
          <p:cNvPr id="4" name="Блок-схема: узел 3">
            <a:extLst>
              <a:ext uri="{FF2B5EF4-FFF2-40B4-BE49-F238E27FC236}">
                <a16:creationId xmlns:a16="http://schemas.microsoft.com/office/drawing/2014/main" id="{007D63AD-D115-7914-B10D-C3FD61D76642}"/>
              </a:ext>
            </a:extLst>
          </p:cNvPr>
          <p:cNvSpPr/>
          <p:nvPr/>
        </p:nvSpPr>
        <p:spPr>
          <a:xfrm>
            <a:off x="106795" y="483588"/>
            <a:ext cx="336177" cy="336177"/>
          </a:xfrm>
          <a:prstGeom prst="flowChartConnector">
            <a:avLst/>
          </a:prstGeom>
          <a:noFill/>
          <a:ln w="381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350B743-BF75-4B62-5229-1A610AEA677C}"/>
                  </a:ext>
                </a:extLst>
              </p:cNvPr>
              <p:cNvSpPr txBox="1"/>
              <p:nvPr/>
            </p:nvSpPr>
            <p:spPr>
              <a:xfrm>
                <a:off x="588410" y="4810502"/>
                <a:ext cx="3542315" cy="76437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𝑇𝑖𝑚𝑒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𝐴𝑚𝑜𝑢𝑛𝑡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𝑜𝑓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𝑤𝑜𝑟𝑘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𝐶𝑃𝑈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𝑠𝑝𝑒𝑒𝑑</m:t>
                          </m:r>
                        </m:den>
                      </m:f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350B743-BF75-4B62-5229-1A610AEA67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8410" y="4810502"/>
                <a:ext cx="3542315" cy="76437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Подзаголовок 2">
            <a:extLst>
              <a:ext uri="{FF2B5EF4-FFF2-40B4-BE49-F238E27FC236}">
                <a16:creationId xmlns:a16="http://schemas.microsoft.com/office/drawing/2014/main" id="{210A43D4-0379-E78E-E152-1DA454F331E1}"/>
              </a:ext>
            </a:extLst>
          </p:cNvPr>
          <p:cNvSpPr txBox="1">
            <a:spLocks/>
          </p:cNvSpPr>
          <p:nvPr/>
        </p:nvSpPr>
        <p:spPr>
          <a:xfrm>
            <a:off x="274882" y="1252692"/>
            <a:ext cx="4169369" cy="256677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just">
              <a:spcBef>
                <a:spcPts val="600"/>
              </a:spcBef>
              <a:buClr>
                <a:schemeClr val="tx1"/>
              </a:buClr>
              <a:buSzPct val="100000"/>
            </a:pPr>
            <a:r>
              <a:rPr lang="ru-RU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Факторы влияющие на скорость выполнения задач:</a:t>
            </a:r>
          </a:p>
          <a:p>
            <a:pPr marL="342900" indent="-342900" algn="just">
              <a:spcBef>
                <a:spcPts val="600"/>
              </a:spcBef>
              <a:buClr>
                <a:schemeClr val="tx1"/>
              </a:buClr>
              <a:buSzPct val="100000"/>
              <a:buAutoNum type="arabicPeriod"/>
            </a:pPr>
            <a:r>
              <a:rPr lang="ru-RU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Скорость процессора.</a:t>
            </a:r>
          </a:p>
          <a:p>
            <a:pPr marL="342900" indent="-342900" algn="just">
              <a:spcBef>
                <a:spcPts val="600"/>
              </a:spcBef>
              <a:buClr>
                <a:schemeClr val="tx1"/>
              </a:buClr>
              <a:buSzPct val="100000"/>
              <a:buAutoNum type="arabicPeriod"/>
            </a:pPr>
            <a:r>
              <a:rPr lang="ru-RU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Скорость передачи данных.</a:t>
            </a:r>
          </a:p>
          <a:p>
            <a:pPr marL="342900" indent="-342900" algn="just">
              <a:spcBef>
                <a:spcPts val="600"/>
              </a:spcBef>
              <a:buClr>
                <a:schemeClr val="tx1"/>
              </a:buClr>
              <a:buSzPct val="100000"/>
              <a:buAutoNum type="arabicPeriod"/>
            </a:pPr>
            <a:r>
              <a:rPr lang="ru-RU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Скорость </a:t>
            </a:r>
            <a:r>
              <a:rPr lang="en-US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I/O </a:t>
            </a:r>
            <a:r>
              <a:rPr lang="ru-RU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при работе с оперативной памятью и локальной системой хранения.</a:t>
            </a:r>
          </a:p>
          <a:p>
            <a:pPr marL="342900" indent="-342900" algn="just">
              <a:spcBef>
                <a:spcPts val="600"/>
              </a:spcBef>
              <a:buClr>
                <a:schemeClr val="tx1"/>
              </a:buClr>
              <a:buSzPct val="100000"/>
              <a:buAutoNum type="arabicPeriod"/>
            </a:pPr>
            <a:r>
              <a:rPr lang="ru-RU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Оптимизация прикладного ПО для конкретного вычислительного ресурса.</a:t>
            </a:r>
          </a:p>
        </p:txBody>
      </p:sp>
      <p:sp>
        <p:nvSpPr>
          <p:cNvPr id="8" name="Подзаголовок 2">
            <a:extLst>
              <a:ext uri="{FF2B5EF4-FFF2-40B4-BE49-F238E27FC236}">
                <a16:creationId xmlns:a16="http://schemas.microsoft.com/office/drawing/2014/main" id="{9A7177A5-0328-85F9-A263-0807AC21F25F}"/>
              </a:ext>
            </a:extLst>
          </p:cNvPr>
          <p:cNvSpPr txBox="1">
            <a:spLocks/>
          </p:cNvSpPr>
          <p:nvPr/>
        </p:nvSpPr>
        <p:spPr>
          <a:xfrm>
            <a:off x="4699749" y="1962237"/>
            <a:ext cx="4169367" cy="318483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just">
              <a:spcBef>
                <a:spcPts val="600"/>
              </a:spcBef>
              <a:buClr>
                <a:schemeClr val="tx1"/>
              </a:buClr>
              <a:buSzPct val="100000"/>
            </a:pPr>
            <a:r>
              <a:rPr lang="ru-RU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Основные вопросы которые возникают при выполнении больших пакетов задач следующие:</a:t>
            </a:r>
          </a:p>
          <a:p>
            <a:pPr marL="342900" indent="-342900" algn="just">
              <a:spcBef>
                <a:spcPts val="600"/>
              </a:spcBef>
              <a:buClr>
                <a:schemeClr val="tx1"/>
              </a:buClr>
              <a:buSzPct val="100000"/>
              <a:buAutoNum type="arabicPeriod"/>
            </a:pPr>
            <a:r>
              <a:rPr lang="ru-RU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Эффективно ли выполняются задачи и можно ли улучшить эффективность их выполнения</a:t>
            </a:r>
          </a:p>
          <a:p>
            <a:pPr marL="342900" indent="-342900" algn="just">
              <a:spcBef>
                <a:spcPts val="600"/>
              </a:spcBef>
              <a:buClr>
                <a:schemeClr val="tx1"/>
              </a:buClr>
              <a:buSzPct val="100000"/>
              <a:buAutoNum type="arabicPeriod"/>
            </a:pPr>
            <a:r>
              <a:rPr lang="ru-RU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В чём причина возникающих неполадок: сеть, особенности вычислительного ресурса, ошибки в прикладном ПО</a:t>
            </a:r>
          </a:p>
          <a:p>
            <a:pPr marL="342900" indent="-342900" algn="just">
              <a:spcBef>
                <a:spcPts val="600"/>
              </a:spcBef>
              <a:buClr>
                <a:schemeClr val="tx1"/>
              </a:buClr>
              <a:buSzPct val="100000"/>
              <a:buAutoNum type="arabicPeriod"/>
            </a:pPr>
            <a:r>
              <a:rPr lang="ru-RU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Как один пакет задач отличается от другого с точки зрения выполнения в рамках распределённой инфраструктуры.</a:t>
            </a:r>
          </a:p>
        </p:txBody>
      </p:sp>
      <p:sp>
        <p:nvSpPr>
          <p:cNvPr id="12" name="Подзаголовок 2">
            <a:extLst>
              <a:ext uri="{FF2B5EF4-FFF2-40B4-BE49-F238E27FC236}">
                <a16:creationId xmlns:a16="http://schemas.microsoft.com/office/drawing/2014/main" id="{B8741BFB-38F3-993F-46CC-1E43763A8B80}"/>
              </a:ext>
            </a:extLst>
          </p:cNvPr>
          <p:cNvSpPr txBox="1">
            <a:spLocks/>
          </p:cNvSpPr>
          <p:nvPr/>
        </p:nvSpPr>
        <p:spPr>
          <a:xfrm>
            <a:off x="290442" y="3524736"/>
            <a:ext cx="4242525" cy="27185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just">
              <a:spcBef>
                <a:spcPts val="600"/>
              </a:spcBef>
              <a:buClr>
                <a:schemeClr val="tx1"/>
              </a:buClr>
              <a:buSzPct val="100000"/>
            </a:pPr>
            <a:r>
              <a:rPr lang="ru-RU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Можно сказать, что скорость процессора определяет скорость выполнения задачи, в то время как другие факторы её ограничивают. В идеальной ситуации время выполнения задачи должно прогнозироваться по следующей формуле:</a:t>
            </a:r>
          </a:p>
        </p:txBody>
      </p:sp>
    </p:spTree>
    <p:extLst>
      <p:ext uri="{BB962C8B-B14F-4D97-AF65-F5344CB8AC3E}">
        <p14:creationId xmlns:p14="http://schemas.microsoft.com/office/powerpoint/2010/main" val="212227860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196AF3-BD73-4D1E-E49C-EE6EF9B778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D83B32F-5093-BDA9-82BA-FE35437560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62</a:t>
            </a:fld>
            <a:endParaRPr lang="en-US" dirty="0"/>
          </a:p>
        </p:txBody>
      </p:sp>
      <p:sp>
        <p:nvSpPr>
          <p:cNvPr id="7" name="Подзаголовок 2">
            <a:extLst>
              <a:ext uri="{FF2B5EF4-FFF2-40B4-BE49-F238E27FC236}">
                <a16:creationId xmlns:a16="http://schemas.microsoft.com/office/drawing/2014/main" id="{FC86242A-5B18-0DBD-2345-22817DEFE9DE}"/>
              </a:ext>
            </a:extLst>
          </p:cNvPr>
          <p:cNvSpPr txBox="1">
            <a:spLocks/>
          </p:cNvSpPr>
          <p:nvPr/>
        </p:nvSpPr>
        <p:spPr>
          <a:xfrm>
            <a:off x="274884" y="1252692"/>
            <a:ext cx="3860698" cy="27928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just">
              <a:spcBef>
                <a:spcPts val="600"/>
              </a:spcBef>
              <a:buClr>
                <a:schemeClr val="tx1"/>
              </a:buClr>
              <a:buSzPct val="100000"/>
            </a:pPr>
            <a:r>
              <a:rPr lang="ru-RU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Бенчмарк – контрольная задача, необходимая для определения сравнительных характеристик производительности компьютерной системы.</a:t>
            </a:r>
          </a:p>
          <a:p>
            <a:pPr algn="just">
              <a:spcBef>
                <a:spcPts val="600"/>
              </a:spcBef>
              <a:buClr>
                <a:schemeClr val="tx1"/>
              </a:buClr>
              <a:buSzPct val="100000"/>
            </a:pPr>
            <a:r>
              <a:rPr lang="ru-RU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В области вычислений для физики высоких энергий активно используется бенчмарк </a:t>
            </a:r>
            <a:r>
              <a:rPr lang="en-US" sz="1400" b="1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HEP-SPEC2006</a:t>
            </a:r>
            <a:r>
              <a:rPr lang="ru-RU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. Главный недостаток этого бенчмарка – это длительное время работы, что не позволяет проводить оценку производительности вычислительного ресурса динамически. </a:t>
            </a:r>
          </a:p>
        </p:txBody>
      </p:sp>
      <p:sp>
        <p:nvSpPr>
          <p:cNvPr id="6" name="Подзаголовок 2">
            <a:extLst>
              <a:ext uri="{FF2B5EF4-FFF2-40B4-BE49-F238E27FC236}">
                <a16:creationId xmlns:a16="http://schemas.microsoft.com/office/drawing/2014/main" id="{63B35F49-3615-12B7-EF48-34DFAD3759E4}"/>
              </a:ext>
            </a:extLst>
          </p:cNvPr>
          <p:cNvSpPr txBox="1">
            <a:spLocks/>
          </p:cNvSpPr>
          <p:nvPr/>
        </p:nvSpPr>
        <p:spPr>
          <a:xfrm>
            <a:off x="4722192" y="1252692"/>
            <a:ext cx="4213989" cy="541134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just">
              <a:spcBef>
                <a:spcPts val="600"/>
              </a:spcBef>
              <a:buClr>
                <a:schemeClr val="tx1"/>
              </a:buClr>
              <a:buSzPct val="100000"/>
            </a:pPr>
            <a:r>
              <a:rPr lang="ru-RU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В рамках платформы </a:t>
            </a:r>
            <a:r>
              <a:rPr lang="en-US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DIRAC </a:t>
            </a:r>
            <a:r>
              <a:rPr lang="ru-RU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был разработан бенчмарк </a:t>
            </a:r>
            <a:r>
              <a:rPr lang="en-US" sz="1400" b="1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DiracBenchmark2012</a:t>
            </a:r>
            <a:r>
              <a:rPr lang="en-US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 </a:t>
            </a:r>
            <a:r>
              <a:rPr lang="ru-RU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или </a:t>
            </a:r>
            <a:r>
              <a:rPr lang="en-US" sz="1400" b="1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DB12</a:t>
            </a:r>
            <a:r>
              <a:rPr lang="en-US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. </a:t>
            </a:r>
            <a:r>
              <a:rPr lang="ru-RU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Изначально он был разработан для прогнозирования продолжительности кампаний по генерации Монте-Карло данных эксперимента </a:t>
            </a:r>
            <a:r>
              <a:rPr lang="en-US" sz="1400" cap="none" dirty="0" err="1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LHCb</a:t>
            </a:r>
            <a:r>
              <a:rPr lang="en-US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. </a:t>
            </a:r>
            <a:r>
              <a:rPr lang="ru-RU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Он длится меньше минуты и запускается каждый раз при запуске пилота.</a:t>
            </a:r>
          </a:p>
          <a:p>
            <a:pPr algn="just">
              <a:spcBef>
                <a:spcPts val="600"/>
              </a:spcBef>
              <a:buClr>
                <a:schemeClr val="tx1"/>
              </a:buClr>
              <a:buSzPct val="100000"/>
            </a:pPr>
            <a:r>
              <a:rPr lang="ru-RU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При запуске </a:t>
            </a:r>
            <a:r>
              <a:rPr lang="en-US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DB12 </a:t>
            </a:r>
            <a:r>
              <a:rPr lang="ru-RU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выполняет определённую контрольную задачу и фиксирует время её выполнения. Исходя из этого времени высчитывается скорость ядра, на котором выполнялась контрольная задача. Считается, что контрольная задача требует объём вычислений в 250 </a:t>
            </a:r>
            <a:r>
              <a:rPr lang="en-US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DB12*</a:t>
            </a:r>
            <a:r>
              <a:rPr lang="ru-RU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сек. </a:t>
            </a:r>
          </a:p>
          <a:p>
            <a:pPr algn="just">
              <a:spcBef>
                <a:spcPts val="600"/>
              </a:spcBef>
              <a:buClr>
                <a:schemeClr val="tx1"/>
              </a:buClr>
              <a:buSzPct val="100000"/>
            </a:pPr>
            <a:r>
              <a:rPr lang="ru-RU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Скорость ядра высчитывается по формуле:</a:t>
            </a:r>
          </a:p>
          <a:p>
            <a:pPr algn="just">
              <a:spcBef>
                <a:spcPts val="600"/>
              </a:spcBef>
              <a:buClr>
                <a:schemeClr val="tx1"/>
              </a:buClr>
              <a:buSzPct val="100000"/>
            </a:pPr>
            <a:endParaRPr lang="ru-RU" sz="1400" cap="none" dirty="0">
              <a:solidFill>
                <a:srgbClr val="0055A0"/>
              </a:solidFill>
              <a:latin typeface="Segoe UI" panose="020B0502040204020203" pitchFamily="34" charset="0"/>
              <a:ea typeface="Roboto Slab" pitchFamily="2" charset="0"/>
              <a:cs typeface="Segoe UI" panose="020B0502040204020203" pitchFamily="34" charset="0"/>
            </a:endParaRPr>
          </a:p>
          <a:p>
            <a:pPr algn="just">
              <a:spcBef>
                <a:spcPts val="600"/>
              </a:spcBef>
              <a:buClr>
                <a:schemeClr val="tx1"/>
              </a:buClr>
              <a:buSzPct val="100000"/>
            </a:pPr>
            <a:endParaRPr lang="ru-RU" sz="1400" cap="none" dirty="0">
              <a:solidFill>
                <a:srgbClr val="0055A0"/>
              </a:solidFill>
              <a:latin typeface="Segoe UI" panose="020B0502040204020203" pitchFamily="34" charset="0"/>
              <a:ea typeface="Roboto Slab" pitchFamily="2" charset="0"/>
              <a:cs typeface="Segoe UI" panose="020B0502040204020203" pitchFamily="34" charset="0"/>
            </a:endParaRPr>
          </a:p>
          <a:p>
            <a:pPr algn="just">
              <a:spcBef>
                <a:spcPts val="600"/>
              </a:spcBef>
              <a:buClr>
                <a:schemeClr val="tx1"/>
              </a:buClr>
              <a:buSzPct val="100000"/>
            </a:pPr>
            <a:r>
              <a:rPr lang="ru-RU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Бенчмарк </a:t>
            </a:r>
            <a:r>
              <a:rPr lang="en-US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DB12 </a:t>
            </a:r>
            <a:r>
              <a:rPr lang="ru-RU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откалиброван таким образом чтобы его результат соответствовал </a:t>
            </a:r>
            <a:r>
              <a:rPr lang="en-US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HEP-SPEC06.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A4359DCB-C98D-5187-FCAB-3E1A73CB02B2}"/>
              </a:ext>
            </a:extLst>
          </p:cNvPr>
          <p:cNvSpPr/>
          <p:nvPr/>
        </p:nvSpPr>
        <p:spPr>
          <a:xfrm>
            <a:off x="2154126" y="4060983"/>
            <a:ext cx="2417874" cy="1255951"/>
          </a:xfrm>
          <a:prstGeom prst="rect">
            <a:avLst/>
          </a:prstGeom>
          <a:noFill/>
          <a:ln w="12700">
            <a:solidFill>
              <a:schemeClr val="tx1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r"/>
            <a:r>
              <a:rPr lang="ru-RU" sz="14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Пилот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9ECC60E8-493B-AF39-B8F3-BAAF2A69F5F8}"/>
              </a:ext>
            </a:extLst>
          </p:cNvPr>
          <p:cNvSpPr/>
          <p:nvPr/>
        </p:nvSpPr>
        <p:spPr>
          <a:xfrm>
            <a:off x="2211947" y="4927122"/>
            <a:ext cx="2298249" cy="291061"/>
          </a:xfrm>
          <a:prstGeom prst="rect">
            <a:avLst/>
          </a:prstGeom>
          <a:noFill/>
          <a:ln w="12700">
            <a:solidFill>
              <a:schemeClr val="tx1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ru-RU" sz="14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Пользовательская задача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45198DB6-2236-6DE8-24CA-454DEA8336AC}"/>
              </a:ext>
            </a:extLst>
          </p:cNvPr>
          <p:cNvSpPr/>
          <p:nvPr/>
        </p:nvSpPr>
        <p:spPr>
          <a:xfrm>
            <a:off x="2216414" y="4587686"/>
            <a:ext cx="2298249" cy="291061"/>
          </a:xfrm>
          <a:prstGeom prst="rect">
            <a:avLst/>
          </a:prstGeom>
          <a:noFill/>
          <a:ln w="12700">
            <a:solidFill>
              <a:schemeClr val="tx1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Расчёт </a:t>
            </a:r>
            <a:r>
              <a:rPr lang="en-US" sz="14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DB12</a:t>
            </a:r>
            <a:endParaRPr lang="ru-RU" sz="140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6" name="Цилиндр 15">
            <a:extLst>
              <a:ext uri="{FF2B5EF4-FFF2-40B4-BE49-F238E27FC236}">
                <a16:creationId xmlns:a16="http://schemas.microsoft.com/office/drawing/2014/main" id="{D5AED065-3683-2164-6728-4056DBB1A7CA}"/>
              </a:ext>
            </a:extLst>
          </p:cNvPr>
          <p:cNvSpPr/>
          <p:nvPr/>
        </p:nvSpPr>
        <p:spPr>
          <a:xfrm>
            <a:off x="275957" y="4587686"/>
            <a:ext cx="1538734" cy="729248"/>
          </a:xfrm>
          <a:prstGeom prst="can">
            <a:avLst>
              <a:gd name="adj" fmla="val 14901"/>
            </a:avLst>
          </a:prstGeom>
          <a:solidFill>
            <a:schemeClr val="bg1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JobDB</a:t>
            </a:r>
            <a:endParaRPr lang="ru-RU" sz="140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17" name="Прямая со стрелкой 16">
            <a:extLst>
              <a:ext uri="{FF2B5EF4-FFF2-40B4-BE49-F238E27FC236}">
                <a16:creationId xmlns:a16="http://schemas.microsoft.com/office/drawing/2014/main" id="{730B4C42-1D30-E573-DFC5-E1BC2A5C55CE}"/>
              </a:ext>
            </a:extLst>
          </p:cNvPr>
          <p:cNvCxnSpPr>
            <a:cxnSpLocks/>
            <a:stCxn id="14" idx="1"/>
          </p:cNvCxnSpPr>
          <p:nvPr/>
        </p:nvCxnSpPr>
        <p:spPr>
          <a:xfrm flipH="1">
            <a:off x="1814691" y="4733217"/>
            <a:ext cx="401723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9C3FE8CC-D015-5B0F-5577-EC406E87A98E}"/>
                  </a:ext>
                </a:extLst>
              </p:cNvPr>
              <p:cNvSpPr txBox="1"/>
              <p:nvPr/>
            </p:nvSpPr>
            <p:spPr>
              <a:xfrm>
                <a:off x="5697786" y="4660050"/>
                <a:ext cx="2262799" cy="58451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latin typeface="Cambria Math" panose="02040503050406030204" pitchFamily="18" charset="0"/>
                        </a:rPr>
                        <m:t>𝐶𝑃𝑈</m:t>
                      </m:r>
                      <m:r>
                        <a:rPr lang="en-US" sz="200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i="1" smtClean="0">
                          <a:latin typeface="Cambria Math" panose="02040503050406030204" pitchFamily="18" charset="0"/>
                        </a:rPr>
                        <m:t>𝑠𝑝𝑒𝑒𝑑</m:t>
                      </m:r>
                      <m:r>
                        <a:rPr lang="en-US" sz="200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250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𝑇𝑖𝑚𝑒</m:t>
                          </m:r>
                        </m:den>
                      </m:f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9C3FE8CC-D015-5B0F-5577-EC406E87A9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7786" y="4660050"/>
                <a:ext cx="2262799" cy="58451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>
            <a:extLst>
              <a:ext uri="{FF2B5EF4-FFF2-40B4-BE49-F238E27FC236}">
                <a16:creationId xmlns:a16="http://schemas.microsoft.com/office/drawing/2014/main" id="{27459986-7732-5408-83E3-302C3D7FECB2}"/>
              </a:ext>
            </a:extLst>
          </p:cNvPr>
          <p:cNvSpPr txBox="1"/>
          <p:nvPr/>
        </p:nvSpPr>
        <p:spPr>
          <a:xfrm>
            <a:off x="981316" y="5976158"/>
            <a:ext cx="770548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buClr>
                <a:schemeClr val="tx1"/>
              </a:buClr>
              <a:buSzPct val="100000"/>
            </a:pPr>
            <a:r>
              <a:rPr lang="ru-RU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Таким образом каждой пользовательской задаче ставится в соответствие результат бенчмарка полученный пилотом перед запуском пользовательской задачи. </a:t>
            </a: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F4D25CBD-4745-B4B9-1CDE-A511654D7321}"/>
              </a:ext>
            </a:extLst>
          </p:cNvPr>
          <p:cNvSpPr txBox="1">
            <a:spLocks/>
          </p:cNvSpPr>
          <p:nvPr/>
        </p:nvSpPr>
        <p:spPr>
          <a:xfrm>
            <a:off x="2058" y="-16744"/>
            <a:ext cx="9141942" cy="1004598"/>
          </a:xfrm>
          <a:prstGeom prst="rect">
            <a:avLst/>
          </a:prstGeom>
        </p:spPr>
        <p:txBody>
          <a:bodyPr vert="horz" lIns="45720" rIns="45720" anchor="ctr">
            <a:normAutofit fontScale="850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dirty="0">
                <a:latin typeface="Segoe UI Light" panose="020B0502040204020203" pitchFamily="34" charset="0"/>
                <a:cs typeface="Segoe UI Light" panose="020B0502040204020203" pitchFamily="34" charset="0"/>
              </a:rPr>
              <a:t>Система анализа выполнения больших пакетов задач</a:t>
            </a:r>
          </a:p>
        </p:txBody>
      </p:sp>
      <p:sp>
        <p:nvSpPr>
          <p:cNvPr id="9" name="Блок-схема: узел 8">
            <a:extLst>
              <a:ext uri="{FF2B5EF4-FFF2-40B4-BE49-F238E27FC236}">
                <a16:creationId xmlns:a16="http://schemas.microsoft.com/office/drawing/2014/main" id="{0B2A8FF7-01B0-AE82-F66E-56DE5BD2C505}"/>
              </a:ext>
            </a:extLst>
          </p:cNvPr>
          <p:cNvSpPr/>
          <p:nvPr/>
        </p:nvSpPr>
        <p:spPr>
          <a:xfrm>
            <a:off x="106795" y="483588"/>
            <a:ext cx="336177" cy="336177"/>
          </a:xfrm>
          <a:prstGeom prst="flowChartConnector">
            <a:avLst/>
          </a:prstGeom>
          <a:noFill/>
          <a:ln w="381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142000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3889C4-B493-F35F-190E-FCE0BAC8D1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C2AC8FC-C022-7ACA-460F-F6E0A2BC64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63</a:t>
            </a:fld>
            <a:endParaRPr lang="en-US" dirty="0"/>
          </a:p>
        </p:txBody>
      </p:sp>
      <p:cxnSp>
        <p:nvCxnSpPr>
          <p:cNvPr id="7" name="Прямая со стрелкой 6">
            <a:extLst>
              <a:ext uri="{FF2B5EF4-FFF2-40B4-BE49-F238E27FC236}">
                <a16:creationId xmlns:a16="http://schemas.microsoft.com/office/drawing/2014/main" id="{91B5AFB8-3189-72D2-40BC-5445A8395B43}"/>
              </a:ext>
            </a:extLst>
          </p:cNvPr>
          <p:cNvCxnSpPr/>
          <p:nvPr/>
        </p:nvCxnSpPr>
        <p:spPr>
          <a:xfrm flipV="1">
            <a:off x="574638" y="1495293"/>
            <a:ext cx="0" cy="173874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>
            <a:extLst>
              <a:ext uri="{FF2B5EF4-FFF2-40B4-BE49-F238E27FC236}">
                <a16:creationId xmlns:a16="http://schemas.microsoft.com/office/drawing/2014/main" id="{B52B76F7-771D-F603-29B2-B694360BE413}"/>
              </a:ext>
            </a:extLst>
          </p:cNvPr>
          <p:cNvCxnSpPr>
            <a:cxnSpLocks/>
          </p:cNvCxnSpPr>
          <p:nvPr/>
        </p:nvCxnSpPr>
        <p:spPr>
          <a:xfrm>
            <a:off x="574638" y="3227111"/>
            <a:ext cx="1870363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Подзаголовок 2">
            <a:extLst>
              <a:ext uri="{FF2B5EF4-FFF2-40B4-BE49-F238E27FC236}">
                <a16:creationId xmlns:a16="http://schemas.microsoft.com/office/drawing/2014/main" id="{006B6690-0E31-CF95-B4AE-155E6EC982D6}"/>
              </a:ext>
            </a:extLst>
          </p:cNvPr>
          <p:cNvSpPr txBox="1">
            <a:spLocks/>
          </p:cNvSpPr>
          <p:nvPr/>
        </p:nvSpPr>
        <p:spPr>
          <a:xfrm>
            <a:off x="2098248" y="2890226"/>
            <a:ext cx="601660" cy="3438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>
              <a:spcBef>
                <a:spcPts val="600"/>
              </a:spcBef>
              <a:buClr>
                <a:schemeClr val="tx1"/>
              </a:buClr>
              <a:buSzPct val="100000"/>
            </a:pPr>
            <a:r>
              <a:rPr lang="en-US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DB12</a:t>
            </a:r>
            <a:endParaRPr lang="ru-RU" sz="1400" cap="none" dirty="0">
              <a:solidFill>
                <a:srgbClr val="0055A0"/>
              </a:solidFill>
              <a:latin typeface="Segoe UI" panose="020B0502040204020203" pitchFamily="34" charset="0"/>
              <a:ea typeface="Roboto Slab" pitchFamily="2" charset="0"/>
              <a:cs typeface="Segoe UI" panose="020B0502040204020203" pitchFamily="34" charset="0"/>
            </a:endParaRPr>
          </a:p>
        </p:txBody>
      </p:sp>
      <p:sp>
        <p:nvSpPr>
          <p:cNvPr id="20" name="Блок-схема: узел 19">
            <a:extLst>
              <a:ext uri="{FF2B5EF4-FFF2-40B4-BE49-F238E27FC236}">
                <a16:creationId xmlns:a16="http://schemas.microsoft.com/office/drawing/2014/main" id="{44C99608-ABC2-E9A1-7695-08C29B54D48F}"/>
              </a:ext>
            </a:extLst>
          </p:cNvPr>
          <p:cNvSpPr/>
          <p:nvPr/>
        </p:nvSpPr>
        <p:spPr>
          <a:xfrm>
            <a:off x="842118" y="2119135"/>
            <a:ext cx="45719" cy="45719"/>
          </a:xfrm>
          <a:prstGeom prst="flowChartConnector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Блок-схема: узел 20">
            <a:extLst>
              <a:ext uri="{FF2B5EF4-FFF2-40B4-BE49-F238E27FC236}">
                <a16:creationId xmlns:a16="http://schemas.microsoft.com/office/drawing/2014/main" id="{7DAB12A9-6AA8-57D8-54BC-6D4CE9DC44DE}"/>
              </a:ext>
            </a:extLst>
          </p:cNvPr>
          <p:cNvSpPr/>
          <p:nvPr/>
        </p:nvSpPr>
        <p:spPr>
          <a:xfrm>
            <a:off x="952608" y="2231532"/>
            <a:ext cx="45719" cy="45719"/>
          </a:xfrm>
          <a:prstGeom prst="flowChartConnector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Блок-схема: узел 21">
            <a:extLst>
              <a:ext uri="{FF2B5EF4-FFF2-40B4-BE49-F238E27FC236}">
                <a16:creationId xmlns:a16="http://schemas.microsoft.com/office/drawing/2014/main" id="{8CFEB5AC-BC46-B9B0-D8FD-883204D3EC42}"/>
              </a:ext>
            </a:extLst>
          </p:cNvPr>
          <p:cNvSpPr/>
          <p:nvPr/>
        </p:nvSpPr>
        <p:spPr>
          <a:xfrm>
            <a:off x="1082148" y="2392504"/>
            <a:ext cx="45719" cy="45719"/>
          </a:xfrm>
          <a:prstGeom prst="flowChartConnector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Блок-схема: узел 22">
            <a:extLst>
              <a:ext uri="{FF2B5EF4-FFF2-40B4-BE49-F238E27FC236}">
                <a16:creationId xmlns:a16="http://schemas.microsoft.com/office/drawing/2014/main" id="{87D8A886-DE73-B6A6-7717-D6C7AA5101B5}"/>
              </a:ext>
            </a:extLst>
          </p:cNvPr>
          <p:cNvSpPr/>
          <p:nvPr/>
        </p:nvSpPr>
        <p:spPr>
          <a:xfrm>
            <a:off x="823067" y="2195812"/>
            <a:ext cx="45719" cy="45719"/>
          </a:xfrm>
          <a:prstGeom prst="flowChartConnector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Блок-схема: узел 23">
            <a:extLst>
              <a:ext uri="{FF2B5EF4-FFF2-40B4-BE49-F238E27FC236}">
                <a16:creationId xmlns:a16="http://schemas.microsoft.com/office/drawing/2014/main" id="{C8D84CBB-E67E-CD4A-6246-A7116239EC09}"/>
              </a:ext>
            </a:extLst>
          </p:cNvPr>
          <p:cNvSpPr/>
          <p:nvPr/>
        </p:nvSpPr>
        <p:spPr>
          <a:xfrm>
            <a:off x="906889" y="2150093"/>
            <a:ext cx="45719" cy="45719"/>
          </a:xfrm>
          <a:prstGeom prst="flowChartConnector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Блок-схема: узел 24">
            <a:extLst>
              <a:ext uri="{FF2B5EF4-FFF2-40B4-BE49-F238E27FC236}">
                <a16:creationId xmlns:a16="http://schemas.microsoft.com/office/drawing/2014/main" id="{DCD18E30-3394-C2B7-F5E1-CC87D37E3F25}"/>
              </a:ext>
            </a:extLst>
          </p:cNvPr>
          <p:cNvSpPr/>
          <p:nvPr/>
        </p:nvSpPr>
        <p:spPr>
          <a:xfrm>
            <a:off x="887838" y="2269893"/>
            <a:ext cx="45719" cy="45719"/>
          </a:xfrm>
          <a:prstGeom prst="flowChartConnector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Блок-схема: узел 25">
            <a:extLst>
              <a:ext uri="{FF2B5EF4-FFF2-40B4-BE49-F238E27FC236}">
                <a16:creationId xmlns:a16="http://schemas.microsoft.com/office/drawing/2014/main" id="{70538E98-3256-AFFB-053E-03F00C30B6DF}"/>
              </a:ext>
            </a:extLst>
          </p:cNvPr>
          <p:cNvSpPr/>
          <p:nvPr/>
        </p:nvSpPr>
        <p:spPr>
          <a:xfrm>
            <a:off x="1018332" y="2231532"/>
            <a:ext cx="45719" cy="45719"/>
          </a:xfrm>
          <a:prstGeom prst="flowChartConnector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Блок-схема: узел 26">
            <a:extLst>
              <a:ext uri="{FF2B5EF4-FFF2-40B4-BE49-F238E27FC236}">
                <a16:creationId xmlns:a16="http://schemas.microsoft.com/office/drawing/2014/main" id="{0966C054-4613-1E30-C969-4A96B795B778}"/>
              </a:ext>
            </a:extLst>
          </p:cNvPr>
          <p:cNvSpPr/>
          <p:nvPr/>
        </p:nvSpPr>
        <p:spPr>
          <a:xfrm>
            <a:off x="998327" y="2328473"/>
            <a:ext cx="45719" cy="45719"/>
          </a:xfrm>
          <a:prstGeom prst="flowChartConnector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Блок-схема: узел 27">
            <a:extLst>
              <a:ext uri="{FF2B5EF4-FFF2-40B4-BE49-F238E27FC236}">
                <a16:creationId xmlns:a16="http://schemas.microsoft.com/office/drawing/2014/main" id="{04EF433C-5A4F-880B-F149-860C26B39297}"/>
              </a:ext>
            </a:extLst>
          </p:cNvPr>
          <p:cNvSpPr/>
          <p:nvPr/>
        </p:nvSpPr>
        <p:spPr>
          <a:xfrm>
            <a:off x="1069114" y="2289678"/>
            <a:ext cx="45719" cy="45719"/>
          </a:xfrm>
          <a:prstGeom prst="flowChartConnector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5" name="Блок-схема: узел 134">
            <a:extLst>
              <a:ext uri="{FF2B5EF4-FFF2-40B4-BE49-F238E27FC236}">
                <a16:creationId xmlns:a16="http://schemas.microsoft.com/office/drawing/2014/main" id="{1A3FF11C-AA7B-DE7A-A103-476980C7E280}"/>
              </a:ext>
            </a:extLst>
          </p:cNvPr>
          <p:cNvSpPr/>
          <p:nvPr/>
        </p:nvSpPr>
        <p:spPr>
          <a:xfrm>
            <a:off x="1748216" y="2684434"/>
            <a:ext cx="45719" cy="45719"/>
          </a:xfrm>
          <a:prstGeom prst="flowChartConnector">
            <a:avLst/>
          </a:prstGeom>
          <a:solidFill>
            <a:srgbClr val="7030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6" name="Блок-схема: узел 135">
            <a:extLst>
              <a:ext uri="{FF2B5EF4-FFF2-40B4-BE49-F238E27FC236}">
                <a16:creationId xmlns:a16="http://schemas.microsoft.com/office/drawing/2014/main" id="{AE886E4F-888F-D487-97E0-2C5BB1E2B742}"/>
              </a:ext>
            </a:extLst>
          </p:cNvPr>
          <p:cNvSpPr/>
          <p:nvPr/>
        </p:nvSpPr>
        <p:spPr>
          <a:xfrm>
            <a:off x="1854897" y="2730153"/>
            <a:ext cx="45719" cy="45719"/>
          </a:xfrm>
          <a:prstGeom prst="flowChartConnector">
            <a:avLst/>
          </a:prstGeom>
          <a:solidFill>
            <a:srgbClr val="7030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2" name="Блок-схема: узел 141">
            <a:extLst>
              <a:ext uri="{FF2B5EF4-FFF2-40B4-BE49-F238E27FC236}">
                <a16:creationId xmlns:a16="http://schemas.microsoft.com/office/drawing/2014/main" id="{B362A2A4-1B2C-2DA6-6A2E-6951B13D3D00}"/>
              </a:ext>
            </a:extLst>
          </p:cNvPr>
          <p:cNvSpPr/>
          <p:nvPr/>
        </p:nvSpPr>
        <p:spPr>
          <a:xfrm>
            <a:off x="1793935" y="2772879"/>
            <a:ext cx="45719" cy="45719"/>
          </a:xfrm>
          <a:prstGeom prst="flowChartConnector">
            <a:avLst/>
          </a:prstGeom>
          <a:solidFill>
            <a:srgbClr val="7030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3" name="Блок-схема: узел 142">
            <a:extLst>
              <a:ext uri="{FF2B5EF4-FFF2-40B4-BE49-F238E27FC236}">
                <a16:creationId xmlns:a16="http://schemas.microsoft.com/office/drawing/2014/main" id="{058D5FA0-3811-7107-957E-A92EA0F192F0}"/>
              </a:ext>
            </a:extLst>
          </p:cNvPr>
          <p:cNvSpPr/>
          <p:nvPr/>
        </p:nvSpPr>
        <p:spPr>
          <a:xfrm>
            <a:off x="1888816" y="2797508"/>
            <a:ext cx="45719" cy="45719"/>
          </a:xfrm>
          <a:prstGeom prst="flowChartConnector">
            <a:avLst/>
          </a:prstGeom>
          <a:solidFill>
            <a:srgbClr val="7030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4" name="Блок-схема: узел 143">
            <a:extLst>
              <a:ext uri="{FF2B5EF4-FFF2-40B4-BE49-F238E27FC236}">
                <a16:creationId xmlns:a16="http://schemas.microsoft.com/office/drawing/2014/main" id="{B7989473-A392-C875-EEFD-57FB779D8A9A}"/>
              </a:ext>
            </a:extLst>
          </p:cNvPr>
          <p:cNvSpPr/>
          <p:nvPr/>
        </p:nvSpPr>
        <p:spPr>
          <a:xfrm>
            <a:off x="1938718" y="2719962"/>
            <a:ext cx="45719" cy="45719"/>
          </a:xfrm>
          <a:prstGeom prst="flowChartConnector">
            <a:avLst/>
          </a:prstGeom>
          <a:solidFill>
            <a:srgbClr val="7030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5" name="Блок-схема: узел 144">
            <a:extLst>
              <a:ext uri="{FF2B5EF4-FFF2-40B4-BE49-F238E27FC236}">
                <a16:creationId xmlns:a16="http://schemas.microsoft.com/office/drawing/2014/main" id="{DC9C1761-6024-D9AC-73E3-C3A10BEE6EED}"/>
              </a:ext>
            </a:extLst>
          </p:cNvPr>
          <p:cNvSpPr/>
          <p:nvPr/>
        </p:nvSpPr>
        <p:spPr>
          <a:xfrm>
            <a:off x="1961577" y="2805060"/>
            <a:ext cx="45719" cy="45719"/>
          </a:xfrm>
          <a:prstGeom prst="flowChartConnector">
            <a:avLst/>
          </a:prstGeom>
          <a:solidFill>
            <a:srgbClr val="7030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6" name="Блок-схема: узел 145">
            <a:extLst>
              <a:ext uri="{FF2B5EF4-FFF2-40B4-BE49-F238E27FC236}">
                <a16:creationId xmlns:a16="http://schemas.microsoft.com/office/drawing/2014/main" id="{52158E1B-AD72-B761-6269-F3F1CDA99CA5}"/>
              </a:ext>
            </a:extLst>
          </p:cNvPr>
          <p:cNvSpPr/>
          <p:nvPr/>
        </p:nvSpPr>
        <p:spPr>
          <a:xfrm>
            <a:off x="1315225" y="2611114"/>
            <a:ext cx="45719" cy="45719"/>
          </a:xfrm>
          <a:prstGeom prst="flowChartConnector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0" name="Блок-схема: узел 149">
            <a:extLst>
              <a:ext uri="{FF2B5EF4-FFF2-40B4-BE49-F238E27FC236}">
                <a16:creationId xmlns:a16="http://schemas.microsoft.com/office/drawing/2014/main" id="{1F04DD7B-FBCB-EA67-4977-EDE6DB0F9C5B}"/>
              </a:ext>
            </a:extLst>
          </p:cNvPr>
          <p:cNvSpPr/>
          <p:nvPr/>
        </p:nvSpPr>
        <p:spPr>
          <a:xfrm>
            <a:off x="1360944" y="2565395"/>
            <a:ext cx="45719" cy="45719"/>
          </a:xfrm>
          <a:prstGeom prst="flowChartConnector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1" name="Блок-схема: узел 150">
            <a:extLst>
              <a:ext uri="{FF2B5EF4-FFF2-40B4-BE49-F238E27FC236}">
                <a16:creationId xmlns:a16="http://schemas.microsoft.com/office/drawing/2014/main" id="{15DC4BDB-0636-1CBC-B90F-A0028D661490}"/>
              </a:ext>
            </a:extLst>
          </p:cNvPr>
          <p:cNvSpPr/>
          <p:nvPr/>
        </p:nvSpPr>
        <p:spPr>
          <a:xfrm>
            <a:off x="1367535" y="2613100"/>
            <a:ext cx="45719" cy="45719"/>
          </a:xfrm>
          <a:prstGeom prst="flowChartConnector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2" name="Блок-схема: узел 151">
            <a:extLst>
              <a:ext uri="{FF2B5EF4-FFF2-40B4-BE49-F238E27FC236}">
                <a16:creationId xmlns:a16="http://schemas.microsoft.com/office/drawing/2014/main" id="{93C74AFB-AAEB-9C0C-A328-B968D392FD9B}"/>
              </a:ext>
            </a:extLst>
          </p:cNvPr>
          <p:cNvSpPr/>
          <p:nvPr/>
        </p:nvSpPr>
        <p:spPr>
          <a:xfrm>
            <a:off x="1308634" y="2526255"/>
            <a:ext cx="45719" cy="45719"/>
          </a:xfrm>
          <a:prstGeom prst="flowChartConnector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4" name="Блок-схема: узел 153">
            <a:extLst>
              <a:ext uri="{FF2B5EF4-FFF2-40B4-BE49-F238E27FC236}">
                <a16:creationId xmlns:a16="http://schemas.microsoft.com/office/drawing/2014/main" id="{FF72BF6B-E203-D8DF-6160-2217196EC49B}"/>
              </a:ext>
            </a:extLst>
          </p:cNvPr>
          <p:cNvSpPr/>
          <p:nvPr/>
        </p:nvSpPr>
        <p:spPr>
          <a:xfrm>
            <a:off x="1429522" y="2592404"/>
            <a:ext cx="45719" cy="45719"/>
          </a:xfrm>
          <a:prstGeom prst="flowChartConnector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5" name="Блок-схема: узел 154">
            <a:extLst>
              <a:ext uri="{FF2B5EF4-FFF2-40B4-BE49-F238E27FC236}">
                <a16:creationId xmlns:a16="http://schemas.microsoft.com/office/drawing/2014/main" id="{781F970F-FB1B-B9C8-C5C2-D77952D82ED7}"/>
              </a:ext>
            </a:extLst>
          </p:cNvPr>
          <p:cNvSpPr/>
          <p:nvPr/>
        </p:nvSpPr>
        <p:spPr>
          <a:xfrm>
            <a:off x="1431164" y="2535167"/>
            <a:ext cx="45719" cy="45719"/>
          </a:xfrm>
          <a:prstGeom prst="flowChartConnector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6" name="Подзаголовок 2">
            <a:extLst>
              <a:ext uri="{FF2B5EF4-FFF2-40B4-BE49-F238E27FC236}">
                <a16:creationId xmlns:a16="http://schemas.microsoft.com/office/drawing/2014/main" id="{5F24FDE7-A058-122B-6CEB-33610523F8F9}"/>
              </a:ext>
            </a:extLst>
          </p:cNvPr>
          <p:cNvSpPr txBox="1">
            <a:spLocks/>
          </p:cNvSpPr>
          <p:nvPr/>
        </p:nvSpPr>
        <p:spPr>
          <a:xfrm>
            <a:off x="823067" y="3229182"/>
            <a:ext cx="1492393" cy="505031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>
              <a:spcBef>
                <a:spcPts val="600"/>
              </a:spcBef>
              <a:buClr>
                <a:schemeClr val="tx1"/>
              </a:buClr>
              <a:buSzPct val="100000"/>
            </a:pPr>
            <a:r>
              <a:rPr lang="ru-RU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Группировка по ресурсам </a:t>
            </a:r>
          </a:p>
        </p:txBody>
      </p:sp>
      <p:cxnSp>
        <p:nvCxnSpPr>
          <p:cNvPr id="157" name="Прямая со стрелкой 156">
            <a:extLst>
              <a:ext uri="{FF2B5EF4-FFF2-40B4-BE49-F238E27FC236}">
                <a16:creationId xmlns:a16="http://schemas.microsoft.com/office/drawing/2014/main" id="{96BA6168-C12A-BE54-DC8F-5525AE8DB6A1}"/>
              </a:ext>
            </a:extLst>
          </p:cNvPr>
          <p:cNvCxnSpPr/>
          <p:nvPr/>
        </p:nvCxnSpPr>
        <p:spPr>
          <a:xfrm flipV="1">
            <a:off x="3296376" y="1476717"/>
            <a:ext cx="0" cy="173874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8" name="Прямая со стрелкой 157">
            <a:extLst>
              <a:ext uri="{FF2B5EF4-FFF2-40B4-BE49-F238E27FC236}">
                <a16:creationId xmlns:a16="http://schemas.microsoft.com/office/drawing/2014/main" id="{D9B1B150-03B7-9AE8-2E6E-288C2C4FE58A}"/>
              </a:ext>
            </a:extLst>
          </p:cNvPr>
          <p:cNvCxnSpPr>
            <a:cxnSpLocks/>
          </p:cNvCxnSpPr>
          <p:nvPr/>
        </p:nvCxnSpPr>
        <p:spPr>
          <a:xfrm>
            <a:off x="3296376" y="3208535"/>
            <a:ext cx="1870363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9" name="Подзаголовок 2">
            <a:extLst>
              <a:ext uri="{FF2B5EF4-FFF2-40B4-BE49-F238E27FC236}">
                <a16:creationId xmlns:a16="http://schemas.microsoft.com/office/drawing/2014/main" id="{09529E05-7314-BD0B-B3D1-047D8237FCD6}"/>
              </a:ext>
            </a:extLst>
          </p:cNvPr>
          <p:cNvSpPr txBox="1">
            <a:spLocks/>
          </p:cNvSpPr>
          <p:nvPr/>
        </p:nvSpPr>
        <p:spPr>
          <a:xfrm>
            <a:off x="4819986" y="2871650"/>
            <a:ext cx="601660" cy="3438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>
              <a:spcBef>
                <a:spcPts val="600"/>
              </a:spcBef>
              <a:buClr>
                <a:schemeClr val="tx1"/>
              </a:buClr>
              <a:buSzPct val="100000"/>
            </a:pPr>
            <a:r>
              <a:rPr lang="en-US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DB12</a:t>
            </a:r>
            <a:endParaRPr lang="ru-RU" sz="1400" cap="none" dirty="0">
              <a:solidFill>
                <a:srgbClr val="0055A0"/>
              </a:solidFill>
              <a:latin typeface="Segoe UI" panose="020B0502040204020203" pitchFamily="34" charset="0"/>
              <a:ea typeface="Roboto Slab" pitchFamily="2" charset="0"/>
              <a:cs typeface="Segoe UI" panose="020B0502040204020203" pitchFamily="34" charset="0"/>
            </a:endParaRPr>
          </a:p>
        </p:txBody>
      </p:sp>
      <p:sp>
        <p:nvSpPr>
          <p:cNvPr id="160" name="Блок-схема: узел 159">
            <a:extLst>
              <a:ext uri="{FF2B5EF4-FFF2-40B4-BE49-F238E27FC236}">
                <a16:creationId xmlns:a16="http://schemas.microsoft.com/office/drawing/2014/main" id="{73EEBBA8-AA57-30C7-32B0-D014FA6E2D62}"/>
              </a:ext>
            </a:extLst>
          </p:cNvPr>
          <p:cNvSpPr/>
          <p:nvPr/>
        </p:nvSpPr>
        <p:spPr>
          <a:xfrm>
            <a:off x="3563856" y="2100559"/>
            <a:ext cx="45719" cy="45719"/>
          </a:xfrm>
          <a:prstGeom prst="flowChartConnector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1" name="Блок-схема: узел 160">
            <a:extLst>
              <a:ext uri="{FF2B5EF4-FFF2-40B4-BE49-F238E27FC236}">
                <a16:creationId xmlns:a16="http://schemas.microsoft.com/office/drawing/2014/main" id="{D110D93C-9091-31ED-93E8-E91255536E6A}"/>
              </a:ext>
            </a:extLst>
          </p:cNvPr>
          <p:cNvSpPr/>
          <p:nvPr/>
        </p:nvSpPr>
        <p:spPr>
          <a:xfrm>
            <a:off x="3674346" y="2212956"/>
            <a:ext cx="45719" cy="45719"/>
          </a:xfrm>
          <a:prstGeom prst="flowChartConnector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2" name="Блок-схема: узел 161">
            <a:extLst>
              <a:ext uri="{FF2B5EF4-FFF2-40B4-BE49-F238E27FC236}">
                <a16:creationId xmlns:a16="http://schemas.microsoft.com/office/drawing/2014/main" id="{822776F5-4534-162A-DAB3-58C5D58FBBA8}"/>
              </a:ext>
            </a:extLst>
          </p:cNvPr>
          <p:cNvSpPr/>
          <p:nvPr/>
        </p:nvSpPr>
        <p:spPr>
          <a:xfrm>
            <a:off x="3803886" y="2373928"/>
            <a:ext cx="45719" cy="45719"/>
          </a:xfrm>
          <a:prstGeom prst="flowChartConnector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3" name="Блок-схема: узел 162">
            <a:extLst>
              <a:ext uri="{FF2B5EF4-FFF2-40B4-BE49-F238E27FC236}">
                <a16:creationId xmlns:a16="http://schemas.microsoft.com/office/drawing/2014/main" id="{83EAE454-4A69-09FF-9865-CC46B9B61A46}"/>
              </a:ext>
            </a:extLst>
          </p:cNvPr>
          <p:cNvSpPr/>
          <p:nvPr/>
        </p:nvSpPr>
        <p:spPr>
          <a:xfrm>
            <a:off x="3544805" y="2177236"/>
            <a:ext cx="45719" cy="45719"/>
          </a:xfrm>
          <a:prstGeom prst="flowChartConnector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4" name="Блок-схема: узел 163">
            <a:extLst>
              <a:ext uri="{FF2B5EF4-FFF2-40B4-BE49-F238E27FC236}">
                <a16:creationId xmlns:a16="http://schemas.microsoft.com/office/drawing/2014/main" id="{8A9A65AA-4E2E-4510-649D-4CC6C4A9C234}"/>
              </a:ext>
            </a:extLst>
          </p:cNvPr>
          <p:cNvSpPr/>
          <p:nvPr/>
        </p:nvSpPr>
        <p:spPr>
          <a:xfrm>
            <a:off x="3628627" y="2131517"/>
            <a:ext cx="45719" cy="45719"/>
          </a:xfrm>
          <a:prstGeom prst="flowChartConnector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5" name="Блок-схема: узел 164">
            <a:extLst>
              <a:ext uri="{FF2B5EF4-FFF2-40B4-BE49-F238E27FC236}">
                <a16:creationId xmlns:a16="http://schemas.microsoft.com/office/drawing/2014/main" id="{DD8026D8-F902-339E-CDE2-8F5F6D9DDB16}"/>
              </a:ext>
            </a:extLst>
          </p:cNvPr>
          <p:cNvSpPr/>
          <p:nvPr/>
        </p:nvSpPr>
        <p:spPr>
          <a:xfrm>
            <a:off x="3609576" y="2251317"/>
            <a:ext cx="45719" cy="45719"/>
          </a:xfrm>
          <a:prstGeom prst="flowChartConnector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6" name="Блок-схема: узел 165">
            <a:extLst>
              <a:ext uri="{FF2B5EF4-FFF2-40B4-BE49-F238E27FC236}">
                <a16:creationId xmlns:a16="http://schemas.microsoft.com/office/drawing/2014/main" id="{3A69DCF7-A13A-2D89-811C-81208EFE916A}"/>
              </a:ext>
            </a:extLst>
          </p:cNvPr>
          <p:cNvSpPr/>
          <p:nvPr/>
        </p:nvSpPr>
        <p:spPr>
          <a:xfrm>
            <a:off x="3740070" y="2212956"/>
            <a:ext cx="45719" cy="45719"/>
          </a:xfrm>
          <a:prstGeom prst="flowChartConnector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7" name="Блок-схема: узел 166">
            <a:extLst>
              <a:ext uri="{FF2B5EF4-FFF2-40B4-BE49-F238E27FC236}">
                <a16:creationId xmlns:a16="http://schemas.microsoft.com/office/drawing/2014/main" id="{4B8B408A-5A32-EB4A-021A-0C429E7788BA}"/>
              </a:ext>
            </a:extLst>
          </p:cNvPr>
          <p:cNvSpPr/>
          <p:nvPr/>
        </p:nvSpPr>
        <p:spPr>
          <a:xfrm>
            <a:off x="3720065" y="2309897"/>
            <a:ext cx="45719" cy="45719"/>
          </a:xfrm>
          <a:prstGeom prst="flowChartConnector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8" name="Блок-схема: узел 167">
            <a:extLst>
              <a:ext uri="{FF2B5EF4-FFF2-40B4-BE49-F238E27FC236}">
                <a16:creationId xmlns:a16="http://schemas.microsoft.com/office/drawing/2014/main" id="{FD3836A3-E35C-CFD2-E33D-923CC8FD39AB}"/>
              </a:ext>
            </a:extLst>
          </p:cNvPr>
          <p:cNvSpPr/>
          <p:nvPr/>
        </p:nvSpPr>
        <p:spPr>
          <a:xfrm>
            <a:off x="3790852" y="2271102"/>
            <a:ext cx="45719" cy="45719"/>
          </a:xfrm>
          <a:prstGeom prst="flowChartConnector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9" name="Блок-схема: узел 168">
            <a:extLst>
              <a:ext uri="{FF2B5EF4-FFF2-40B4-BE49-F238E27FC236}">
                <a16:creationId xmlns:a16="http://schemas.microsoft.com/office/drawing/2014/main" id="{C4B98904-A9AF-404F-D6F4-0B7E0DF6A647}"/>
              </a:ext>
            </a:extLst>
          </p:cNvPr>
          <p:cNvSpPr/>
          <p:nvPr/>
        </p:nvSpPr>
        <p:spPr>
          <a:xfrm>
            <a:off x="4469954" y="2665858"/>
            <a:ext cx="45719" cy="45719"/>
          </a:xfrm>
          <a:prstGeom prst="flowChartConnector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0" name="Блок-схема: узел 169">
            <a:extLst>
              <a:ext uri="{FF2B5EF4-FFF2-40B4-BE49-F238E27FC236}">
                <a16:creationId xmlns:a16="http://schemas.microsoft.com/office/drawing/2014/main" id="{42E055DE-A868-208C-94DC-15B7042A900E}"/>
              </a:ext>
            </a:extLst>
          </p:cNvPr>
          <p:cNvSpPr/>
          <p:nvPr/>
        </p:nvSpPr>
        <p:spPr>
          <a:xfrm>
            <a:off x="4576635" y="2711577"/>
            <a:ext cx="45719" cy="45719"/>
          </a:xfrm>
          <a:prstGeom prst="flowChartConnector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1" name="Блок-схема: узел 170">
            <a:extLst>
              <a:ext uri="{FF2B5EF4-FFF2-40B4-BE49-F238E27FC236}">
                <a16:creationId xmlns:a16="http://schemas.microsoft.com/office/drawing/2014/main" id="{5F47F8D9-EEC4-630D-4999-DD29243628CD}"/>
              </a:ext>
            </a:extLst>
          </p:cNvPr>
          <p:cNvSpPr/>
          <p:nvPr/>
        </p:nvSpPr>
        <p:spPr>
          <a:xfrm>
            <a:off x="4515673" y="2754303"/>
            <a:ext cx="45719" cy="45719"/>
          </a:xfrm>
          <a:prstGeom prst="flowChartConnector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2" name="Блок-схема: узел 171">
            <a:extLst>
              <a:ext uri="{FF2B5EF4-FFF2-40B4-BE49-F238E27FC236}">
                <a16:creationId xmlns:a16="http://schemas.microsoft.com/office/drawing/2014/main" id="{AB61E96C-6954-0B5C-2DEC-69959893F289}"/>
              </a:ext>
            </a:extLst>
          </p:cNvPr>
          <p:cNvSpPr/>
          <p:nvPr/>
        </p:nvSpPr>
        <p:spPr>
          <a:xfrm>
            <a:off x="4610554" y="2778932"/>
            <a:ext cx="45719" cy="45719"/>
          </a:xfrm>
          <a:prstGeom prst="flowChartConnector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3" name="Блок-схема: узел 172">
            <a:extLst>
              <a:ext uri="{FF2B5EF4-FFF2-40B4-BE49-F238E27FC236}">
                <a16:creationId xmlns:a16="http://schemas.microsoft.com/office/drawing/2014/main" id="{27DAF244-79F5-0D77-500D-72D1F46050B8}"/>
              </a:ext>
            </a:extLst>
          </p:cNvPr>
          <p:cNvSpPr/>
          <p:nvPr/>
        </p:nvSpPr>
        <p:spPr>
          <a:xfrm>
            <a:off x="4660456" y="2701386"/>
            <a:ext cx="45719" cy="45719"/>
          </a:xfrm>
          <a:prstGeom prst="flowChartConnector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4" name="Блок-схема: узел 173">
            <a:extLst>
              <a:ext uri="{FF2B5EF4-FFF2-40B4-BE49-F238E27FC236}">
                <a16:creationId xmlns:a16="http://schemas.microsoft.com/office/drawing/2014/main" id="{785D3E88-B0A0-55A2-99DB-10F0E71BF279}"/>
              </a:ext>
            </a:extLst>
          </p:cNvPr>
          <p:cNvSpPr/>
          <p:nvPr/>
        </p:nvSpPr>
        <p:spPr>
          <a:xfrm>
            <a:off x="4683315" y="2786484"/>
            <a:ext cx="45719" cy="45719"/>
          </a:xfrm>
          <a:prstGeom prst="flowChartConnector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5" name="Блок-схема: узел 174">
            <a:extLst>
              <a:ext uri="{FF2B5EF4-FFF2-40B4-BE49-F238E27FC236}">
                <a16:creationId xmlns:a16="http://schemas.microsoft.com/office/drawing/2014/main" id="{6A90A5A7-8C9B-A8A7-3639-1E20899B68FC}"/>
              </a:ext>
            </a:extLst>
          </p:cNvPr>
          <p:cNvSpPr/>
          <p:nvPr/>
        </p:nvSpPr>
        <p:spPr>
          <a:xfrm>
            <a:off x="4036963" y="2592538"/>
            <a:ext cx="45719" cy="45719"/>
          </a:xfrm>
          <a:prstGeom prst="flowChartConnector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6" name="Блок-схема: узел 175">
            <a:extLst>
              <a:ext uri="{FF2B5EF4-FFF2-40B4-BE49-F238E27FC236}">
                <a16:creationId xmlns:a16="http://schemas.microsoft.com/office/drawing/2014/main" id="{4013AB27-9A57-BBA4-ABCC-F2118AE8626D}"/>
              </a:ext>
            </a:extLst>
          </p:cNvPr>
          <p:cNvSpPr/>
          <p:nvPr/>
        </p:nvSpPr>
        <p:spPr>
          <a:xfrm>
            <a:off x="4082682" y="2546819"/>
            <a:ext cx="45719" cy="45719"/>
          </a:xfrm>
          <a:prstGeom prst="flowChartConnector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7" name="Блок-схема: узел 176">
            <a:extLst>
              <a:ext uri="{FF2B5EF4-FFF2-40B4-BE49-F238E27FC236}">
                <a16:creationId xmlns:a16="http://schemas.microsoft.com/office/drawing/2014/main" id="{D67923A0-897F-0F06-B77A-EABE520E3E1F}"/>
              </a:ext>
            </a:extLst>
          </p:cNvPr>
          <p:cNvSpPr/>
          <p:nvPr/>
        </p:nvSpPr>
        <p:spPr>
          <a:xfrm>
            <a:off x="4089273" y="2594524"/>
            <a:ext cx="45719" cy="45719"/>
          </a:xfrm>
          <a:prstGeom prst="flowChartConnector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8" name="Блок-схема: узел 177">
            <a:extLst>
              <a:ext uri="{FF2B5EF4-FFF2-40B4-BE49-F238E27FC236}">
                <a16:creationId xmlns:a16="http://schemas.microsoft.com/office/drawing/2014/main" id="{9CFB42F2-7FAF-139D-F4F1-D82BB76E41D6}"/>
              </a:ext>
            </a:extLst>
          </p:cNvPr>
          <p:cNvSpPr/>
          <p:nvPr/>
        </p:nvSpPr>
        <p:spPr>
          <a:xfrm>
            <a:off x="4030372" y="2507679"/>
            <a:ext cx="45719" cy="45719"/>
          </a:xfrm>
          <a:prstGeom prst="flowChartConnector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9" name="Блок-схема: узел 178">
            <a:extLst>
              <a:ext uri="{FF2B5EF4-FFF2-40B4-BE49-F238E27FC236}">
                <a16:creationId xmlns:a16="http://schemas.microsoft.com/office/drawing/2014/main" id="{EC3ED51E-89AB-4D35-146E-E3DF1F19BE03}"/>
              </a:ext>
            </a:extLst>
          </p:cNvPr>
          <p:cNvSpPr/>
          <p:nvPr/>
        </p:nvSpPr>
        <p:spPr>
          <a:xfrm>
            <a:off x="4151260" y="2573828"/>
            <a:ext cx="45719" cy="45719"/>
          </a:xfrm>
          <a:prstGeom prst="flowChartConnector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0" name="Блок-схема: узел 179">
            <a:extLst>
              <a:ext uri="{FF2B5EF4-FFF2-40B4-BE49-F238E27FC236}">
                <a16:creationId xmlns:a16="http://schemas.microsoft.com/office/drawing/2014/main" id="{CF357F09-1C9D-A589-7DB2-D3F900E42D4E}"/>
              </a:ext>
            </a:extLst>
          </p:cNvPr>
          <p:cNvSpPr/>
          <p:nvPr/>
        </p:nvSpPr>
        <p:spPr>
          <a:xfrm>
            <a:off x="4152902" y="2516591"/>
            <a:ext cx="45719" cy="45719"/>
          </a:xfrm>
          <a:prstGeom prst="flowChartConnector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1" name="Подзаголовок 2">
            <a:extLst>
              <a:ext uri="{FF2B5EF4-FFF2-40B4-BE49-F238E27FC236}">
                <a16:creationId xmlns:a16="http://schemas.microsoft.com/office/drawing/2014/main" id="{DD859CD5-6E37-7E5A-8AEC-714DB5EA70BF}"/>
              </a:ext>
            </a:extLst>
          </p:cNvPr>
          <p:cNvSpPr txBox="1">
            <a:spLocks/>
          </p:cNvSpPr>
          <p:nvPr/>
        </p:nvSpPr>
        <p:spPr>
          <a:xfrm>
            <a:off x="3544805" y="3210606"/>
            <a:ext cx="1492393" cy="505031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>
              <a:spcBef>
                <a:spcPts val="600"/>
              </a:spcBef>
              <a:buClr>
                <a:schemeClr val="tx1"/>
              </a:buClr>
              <a:buSzPct val="100000"/>
            </a:pPr>
            <a:r>
              <a:rPr lang="ru-RU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Группировка по модели </a:t>
            </a:r>
            <a:r>
              <a:rPr lang="en-US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CPU</a:t>
            </a:r>
            <a:r>
              <a:rPr lang="ru-RU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 </a:t>
            </a:r>
          </a:p>
        </p:txBody>
      </p:sp>
      <p:cxnSp>
        <p:nvCxnSpPr>
          <p:cNvPr id="182" name="Прямая со стрелкой 181">
            <a:extLst>
              <a:ext uri="{FF2B5EF4-FFF2-40B4-BE49-F238E27FC236}">
                <a16:creationId xmlns:a16="http://schemas.microsoft.com/office/drawing/2014/main" id="{17CF746A-676D-8DCD-D71B-C7823575D654}"/>
              </a:ext>
            </a:extLst>
          </p:cNvPr>
          <p:cNvCxnSpPr/>
          <p:nvPr/>
        </p:nvCxnSpPr>
        <p:spPr>
          <a:xfrm flipV="1">
            <a:off x="6018067" y="1442595"/>
            <a:ext cx="0" cy="173874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3" name="Прямая со стрелкой 182">
            <a:extLst>
              <a:ext uri="{FF2B5EF4-FFF2-40B4-BE49-F238E27FC236}">
                <a16:creationId xmlns:a16="http://schemas.microsoft.com/office/drawing/2014/main" id="{643D3B64-0981-5A0F-29A8-2FAB62D0608D}"/>
              </a:ext>
            </a:extLst>
          </p:cNvPr>
          <p:cNvCxnSpPr>
            <a:cxnSpLocks/>
          </p:cNvCxnSpPr>
          <p:nvPr/>
        </p:nvCxnSpPr>
        <p:spPr>
          <a:xfrm>
            <a:off x="6018067" y="3174413"/>
            <a:ext cx="1870363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4" name="Подзаголовок 2">
            <a:extLst>
              <a:ext uri="{FF2B5EF4-FFF2-40B4-BE49-F238E27FC236}">
                <a16:creationId xmlns:a16="http://schemas.microsoft.com/office/drawing/2014/main" id="{E8F3E26A-2439-560C-C890-D6B5C259404F}"/>
              </a:ext>
            </a:extLst>
          </p:cNvPr>
          <p:cNvSpPr txBox="1">
            <a:spLocks/>
          </p:cNvSpPr>
          <p:nvPr/>
        </p:nvSpPr>
        <p:spPr>
          <a:xfrm>
            <a:off x="7541677" y="2837528"/>
            <a:ext cx="601660" cy="3438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>
              <a:spcBef>
                <a:spcPts val="600"/>
              </a:spcBef>
              <a:buClr>
                <a:schemeClr val="tx1"/>
              </a:buClr>
              <a:buSzPct val="100000"/>
            </a:pPr>
            <a:r>
              <a:rPr lang="en-US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DB12</a:t>
            </a:r>
            <a:endParaRPr lang="ru-RU" sz="1400" cap="none" dirty="0">
              <a:solidFill>
                <a:srgbClr val="0055A0"/>
              </a:solidFill>
              <a:latin typeface="Segoe UI" panose="020B0502040204020203" pitchFamily="34" charset="0"/>
              <a:ea typeface="Roboto Slab" pitchFamily="2" charset="0"/>
              <a:cs typeface="Segoe UI" panose="020B0502040204020203" pitchFamily="34" charset="0"/>
            </a:endParaRPr>
          </a:p>
        </p:txBody>
      </p:sp>
      <p:sp>
        <p:nvSpPr>
          <p:cNvPr id="185" name="Блок-схема: узел 184">
            <a:extLst>
              <a:ext uri="{FF2B5EF4-FFF2-40B4-BE49-F238E27FC236}">
                <a16:creationId xmlns:a16="http://schemas.microsoft.com/office/drawing/2014/main" id="{BFDBC256-EC0B-2CE6-EE54-FA3712F98EED}"/>
              </a:ext>
            </a:extLst>
          </p:cNvPr>
          <p:cNvSpPr/>
          <p:nvPr/>
        </p:nvSpPr>
        <p:spPr>
          <a:xfrm>
            <a:off x="6226794" y="2186751"/>
            <a:ext cx="45719" cy="45719"/>
          </a:xfrm>
          <a:prstGeom prst="flowChartConnector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6" name="Блок-схема: узел 185">
            <a:extLst>
              <a:ext uri="{FF2B5EF4-FFF2-40B4-BE49-F238E27FC236}">
                <a16:creationId xmlns:a16="http://schemas.microsoft.com/office/drawing/2014/main" id="{F701AFC4-AB0E-B4B9-4ECD-9EF640B2F779}"/>
              </a:ext>
            </a:extLst>
          </p:cNvPr>
          <p:cNvSpPr/>
          <p:nvPr/>
        </p:nvSpPr>
        <p:spPr>
          <a:xfrm>
            <a:off x="6337284" y="2299148"/>
            <a:ext cx="45719" cy="45719"/>
          </a:xfrm>
          <a:prstGeom prst="flowChartConnector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7" name="Блок-схема: узел 186">
            <a:extLst>
              <a:ext uri="{FF2B5EF4-FFF2-40B4-BE49-F238E27FC236}">
                <a16:creationId xmlns:a16="http://schemas.microsoft.com/office/drawing/2014/main" id="{3CB63339-9004-B21C-92CA-FCAF92D73A75}"/>
              </a:ext>
            </a:extLst>
          </p:cNvPr>
          <p:cNvSpPr/>
          <p:nvPr/>
        </p:nvSpPr>
        <p:spPr>
          <a:xfrm>
            <a:off x="6466824" y="2460120"/>
            <a:ext cx="45719" cy="45719"/>
          </a:xfrm>
          <a:prstGeom prst="flowChartConnector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8" name="Блок-схема: узел 187">
            <a:extLst>
              <a:ext uri="{FF2B5EF4-FFF2-40B4-BE49-F238E27FC236}">
                <a16:creationId xmlns:a16="http://schemas.microsoft.com/office/drawing/2014/main" id="{33EA073A-8DF4-E8C8-FAAA-9B6296BC95EA}"/>
              </a:ext>
            </a:extLst>
          </p:cNvPr>
          <p:cNvSpPr/>
          <p:nvPr/>
        </p:nvSpPr>
        <p:spPr>
          <a:xfrm>
            <a:off x="6207743" y="2263428"/>
            <a:ext cx="45719" cy="45719"/>
          </a:xfrm>
          <a:prstGeom prst="flowChartConnector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9" name="Блок-схема: узел 188">
            <a:extLst>
              <a:ext uri="{FF2B5EF4-FFF2-40B4-BE49-F238E27FC236}">
                <a16:creationId xmlns:a16="http://schemas.microsoft.com/office/drawing/2014/main" id="{C0445DE2-1202-65DF-8721-1651C0F0BECD}"/>
              </a:ext>
            </a:extLst>
          </p:cNvPr>
          <p:cNvSpPr/>
          <p:nvPr/>
        </p:nvSpPr>
        <p:spPr>
          <a:xfrm>
            <a:off x="6291565" y="2217709"/>
            <a:ext cx="45719" cy="45719"/>
          </a:xfrm>
          <a:prstGeom prst="flowChartConnector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0" name="Блок-схема: узел 189">
            <a:extLst>
              <a:ext uri="{FF2B5EF4-FFF2-40B4-BE49-F238E27FC236}">
                <a16:creationId xmlns:a16="http://schemas.microsoft.com/office/drawing/2014/main" id="{9A4FC266-DD3C-6CC0-D8C3-0865FC0DA5F4}"/>
              </a:ext>
            </a:extLst>
          </p:cNvPr>
          <p:cNvSpPr/>
          <p:nvPr/>
        </p:nvSpPr>
        <p:spPr>
          <a:xfrm>
            <a:off x="6272514" y="2337509"/>
            <a:ext cx="45719" cy="45719"/>
          </a:xfrm>
          <a:prstGeom prst="flowChartConnector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1" name="Блок-схема: узел 190">
            <a:extLst>
              <a:ext uri="{FF2B5EF4-FFF2-40B4-BE49-F238E27FC236}">
                <a16:creationId xmlns:a16="http://schemas.microsoft.com/office/drawing/2014/main" id="{F3D2B726-90B0-8AB3-3887-408F893B614A}"/>
              </a:ext>
            </a:extLst>
          </p:cNvPr>
          <p:cNvSpPr/>
          <p:nvPr/>
        </p:nvSpPr>
        <p:spPr>
          <a:xfrm>
            <a:off x="6403008" y="2299148"/>
            <a:ext cx="45719" cy="45719"/>
          </a:xfrm>
          <a:prstGeom prst="flowChartConnector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2" name="Блок-схема: узел 191">
            <a:extLst>
              <a:ext uri="{FF2B5EF4-FFF2-40B4-BE49-F238E27FC236}">
                <a16:creationId xmlns:a16="http://schemas.microsoft.com/office/drawing/2014/main" id="{56F3A248-6536-D49D-1651-A5EB060529AB}"/>
              </a:ext>
            </a:extLst>
          </p:cNvPr>
          <p:cNvSpPr/>
          <p:nvPr/>
        </p:nvSpPr>
        <p:spPr>
          <a:xfrm>
            <a:off x="6383003" y="2396089"/>
            <a:ext cx="45719" cy="45719"/>
          </a:xfrm>
          <a:prstGeom prst="flowChartConnector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3" name="Блок-схема: узел 192">
            <a:extLst>
              <a:ext uri="{FF2B5EF4-FFF2-40B4-BE49-F238E27FC236}">
                <a16:creationId xmlns:a16="http://schemas.microsoft.com/office/drawing/2014/main" id="{2EC20234-19C7-388C-3E08-F8FFCFEFF1F8}"/>
              </a:ext>
            </a:extLst>
          </p:cNvPr>
          <p:cNvSpPr/>
          <p:nvPr/>
        </p:nvSpPr>
        <p:spPr>
          <a:xfrm>
            <a:off x="6453790" y="2357294"/>
            <a:ext cx="45719" cy="45719"/>
          </a:xfrm>
          <a:prstGeom prst="flowChartConnector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4" name="Блок-схема: узел 193">
            <a:extLst>
              <a:ext uri="{FF2B5EF4-FFF2-40B4-BE49-F238E27FC236}">
                <a16:creationId xmlns:a16="http://schemas.microsoft.com/office/drawing/2014/main" id="{48605CE5-919F-CFE4-7E07-F0C4A8BF57AB}"/>
              </a:ext>
            </a:extLst>
          </p:cNvPr>
          <p:cNvSpPr/>
          <p:nvPr/>
        </p:nvSpPr>
        <p:spPr>
          <a:xfrm>
            <a:off x="7282866" y="2627069"/>
            <a:ext cx="45719" cy="45719"/>
          </a:xfrm>
          <a:prstGeom prst="flowChartConnector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5" name="Блок-схема: узел 194">
            <a:extLst>
              <a:ext uri="{FF2B5EF4-FFF2-40B4-BE49-F238E27FC236}">
                <a16:creationId xmlns:a16="http://schemas.microsoft.com/office/drawing/2014/main" id="{93721B05-2525-F063-A03A-5F5ED505E7F3}"/>
              </a:ext>
            </a:extLst>
          </p:cNvPr>
          <p:cNvSpPr/>
          <p:nvPr/>
        </p:nvSpPr>
        <p:spPr>
          <a:xfrm>
            <a:off x="7389547" y="2672788"/>
            <a:ext cx="45719" cy="45719"/>
          </a:xfrm>
          <a:prstGeom prst="flowChartConnector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6" name="Блок-схема: узел 195">
            <a:extLst>
              <a:ext uri="{FF2B5EF4-FFF2-40B4-BE49-F238E27FC236}">
                <a16:creationId xmlns:a16="http://schemas.microsoft.com/office/drawing/2014/main" id="{9CE88CF1-0C90-D5A6-CFD4-CE9169448516}"/>
              </a:ext>
            </a:extLst>
          </p:cNvPr>
          <p:cNvSpPr/>
          <p:nvPr/>
        </p:nvSpPr>
        <p:spPr>
          <a:xfrm>
            <a:off x="7328585" y="2715514"/>
            <a:ext cx="45719" cy="45719"/>
          </a:xfrm>
          <a:prstGeom prst="flowChartConnector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7" name="Блок-схема: узел 196">
            <a:extLst>
              <a:ext uri="{FF2B5EF4-FFF2-40B4-BE49-F238E27FC236}">
                <a16:creationId xmlns:a16="http://schemas.microsoft.com/office/drawing/2014/main" id="{CC8C0C46-37F6-4E53-416B-DF3A0E94935B}"/>
              </a:ext>
            </a:extLst>
          </p:cNvPr>
          <p:cNvSpPr/>
          <p:nvPr/>
        </p:nvSpPr>
        <p:spPr>
          <a:xfrm>
            <a:off x="7423466" y="2740143"/>
            <a:ext cx="45719" cy="45719"/>
          </a:xfrm>
          <a:prstGeom prst="flowChartConnector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8" name="Блок-схема: узел 197">
            <a:extLst>
              <a:ext uri="{FF2B5EF4-FFF2-40B4-BE49-F238E27FC236}">
                <a16:creationId xmlns:a16="http://schemas.microsoft.com/office/drawing/2014/main" id="{C2C36186-E468-D8D5-821C-5FB2BB15AA1B}"/>
              </a:ext>
            </a:extLst>
          </p:cNvPr>
          <p:cNvSpPr/>
          <p:nvPr/>
        </p:nvSpPr>
        <p:spPr>
          <a:xfrm>
            <a:off x="7473368" y="2662597"/>
            <a:ext cx="45719" cy="45719"/>
          </a:xfrm>
          <a:prstGeom prst="flowChartConnector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9" name="Блок-схема: узел 198">
            <a:extLst>
              <a:ext uri="{FF2B5EF4-FFF2-40B4-BE49-F238E27FC236}">
                <a16:creationId xmlns:a16="http://schemas.microsoft.com/office/drawing/2014/main" id="{C7F123E2-072C-6C8A-3AA5-E2CFCEBE9E30}"/>
              </a:ext>
            </a:extLst>
          </p:cNvPr>
          <p:cNvSpPr/>
          <p:nvPr/>
        </p:nvSpPr>
        <p:spPr>
          <a:xfrm>
            <a:off x="7496227" y="2747695"/>
            <a:ext cx="45719" cy="45719"/>
          </a:xfrm>
          <a:prstGeom prst="flowChartConnector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0" name="Блок-схема: узел 199">
            <a:extLst>
              <a:ext uri="{FF2B5EF4-FFF2-40B4-BE49-F238E27FC236}">
                <a16:creationId xmlns:a16="http://schemas.microsoft.com/office/drawing/2014/main" id="{F15D3D66-CF78-914C-3AD7-7B3E65EBAEA8}"/>
              </a:ext>
            </a:extLst>
          </p:cNvPr>
          <p:cNvSpPr/>
          <p:nvPr/>
        </p:nvSpPr>
        <p:spPr>
          <a:xfrm>
            <a:off x="6804372" y="2615397"/>
            <a:ext cx="45719" cy="45719"/>
          </a:xfrm>
          <a:prstGeom prst="flowChartConnector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1" name="Блок-схема: узел 200">
            <a:extLst>
              <a:ext uri="{FF2B5EF4-FFF2-40B4-BE49-F238E27FC236}">
                <a16:creationId xmlns:a16="http://schemas.microsoft.com/office/drawing/2014/main" id="{D0725615-E4A2-4827-1158-DF98D6D5A50B}"/>
              </a:ext>
            </a:extLst>
          </p:cNvPr>
          <p:cNvSpPr/>
          <p:nvPr/>
        </p:nvSpPr>
        <p:spPr>
          <a:xfrm>
            <a:off x="6850091" y="2569678"/>
            <a:ext cx="45719" cy="45719"/>
          </a:xfrm>
          <a:prstGeom prst="flowChartConnector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2" name="Блок-схема: узел 201">
            <a:extLst>
              <a:ext uri="{FF2B5EF4-FFF2-40B4-BE49-F238E27FC236}">
                <a16:creationId xmlns:a16="http://schemas.microsoft.com/office/drawing/2014/main" id="{730FE42A-B956-B3F2-3F54-598F63BCB159}"/>
              </a:ext>
            </a:extLst>
          </p:cNvPr>
          <p:cNvSpPr/>
          <p:nvPr/>
        </p:nvSpPr>
        <p:spPr>
          <a:xfrm>
            <a:off x="6856682" y="2617383"/>
            <a:ext cx="45719" cy="45719"/>
          </a:xfrm>
          <a:prstGeom prst="flowChartConnector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3" name="Блок-схема: узел 202">
            <a:extLst>
              <a:ext uri="{FF2B5EF4-FFF2-40B4-BE49-F238E27FC236}">
                <a16:creationId xmlns:a16="http://schemas.microsoft.com/office/drawing/2014/main" id="{7B15C342-E29A-7D63-5FAB-9721D9AB35F7}"/>
              </a:ext>
            </a:extLst>
          </p:cNvPr>
          <p:cNvSpPr/>
          <p:nvPr/>
        </p:nvSpPr>
        <p:spPr>
          <a:xfrm>
            <a:off x="6797781" y="2530538"/>
            <a:ext cx="45719" cy="45719"/>
          </a:xfrm>
          <a:prstGeom prst="flowChartConnector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4" name="Блок-схема: узел 203">
            <a:extLst>
              <a:ext uri="{FF2B5EF4-FFF2-40B4-BE49-F238E27FC236}">
                <a16:creationId xmlns:a16="http://schemas.microsoft.com/office/drawing/2014/main" id="{DD55E7EB-D9D5-80AB-33D1-37E1CD1E8B85}"/>
              </a:ext>
            </a:extLst>
          </p:cNvPr>
          <p:cNvSpPr/>
          <p:nvPr/>
        </p:nvSpPr>
        <p:spPr>
          <a:xfrm>
            <a:off x="6918669" y="2596687"/>
            <a:ext cx="45719" cy="45719"/>
          </a:xfrm>
          <a:prstGeom prst="flowChartConnector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5" name="Блок-схема: узел 204">
            <a:extLst>
              <a:ext uri="{FF2B5EF4-FFF2-40B4-BE49-F238E27FC236}">
                <a16:creationId xmlns:a16="http://schemas.microsoft.com/office/drawing/2014/main" id="{8D500A26-F0C7-37EA-811F-AF24DF001ECD}"/>
              </a:ext>
            </a:extLst>
          </p:cNvPr>
          <p:cNvSpPr/>
          <p:nvPr/>
        </p:nvSpPr>
        <p:spPr>
          <a:xfrm>
            <a:off x="6920311" y="2539450"/>
            <a:ext cx="45719" cy="45719"/>
          </a:xfrm>
          <a:prstGeom prst="flowChartConnector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6" name="Подзаголовок 2">
            <a:extLst>
              <a:ext uri="{FF2B5EF4-FFF2-40B4-BE49-F238E27FC236}">
                <a16:creationId xmlns:a16="http://schemas.microsoft.com/office/drawing/2014/main" id="{700FF072-FBE9-5EDA-CCDF-8242624B690F}"/>
              </a:ext>
            </a:extLst>
          </p:cNvPr>
          <p:cNvSpPr txBox="1">
            <a:spLocks/>
          </p:cNvSpPr>
          <p:nvPr/>
        </p:nvSpPr>
        <p:spPr>
          <a:xfrm>
            <a:off x="6266496" y="3176484"/>
            <a:ext cx="1492393" cy="50503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>
              <a:spcBef>
                <a:spcPts val="600"/>
              </a:spcBef>
              <a:buClr>
                <a:schemeClr val="tx1"/>
              </a:buClr>
              <a:buSzPct val="100000"/>
            </a:pPr>
            <a:r>
              <a:rPr lang="ru-RU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Группировка по пользователям </a:t>
            </a:r>
          </a:p>
        </p:txBody>
      </p:sp>
      <p:sp>
        <p:nvSpPr>
          <p:cNvPr id="207" name="Блок-схема: узел 206">
            <a:extLst>
              <a:ext uri="{FF2B5EF4-FFF2-40B4-BE49-F238E27FC236}">
                <a16:creationId xmlns:a16="http://schemas.microsoft.com/office/drawing/2014/main" id="{6874483B-1AFB-CBAA-9174-5028CBCC6C83}"/>
              </a:ext>
            </a:extLst>
          </p:cNvPr>
          <p:cNvSpPr/>
          <p:nvPr/>
        </p:nvSpPr>
        <p:spPr>
          <a:xfrm>
            <a:off x="6216244" y="1552311"/>
            <a:ext cx="45719" cy="45719"/>
          </a:xfrm>
          <a:prstGeom prst="flowChartConnector">
            <a:avLst/>
          </a:prstGeom>
          <a:solidFill>
            <a:srgbClr val="7030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8" name="Блок-схема: узел 207">
            <a:extLst>
              <a:ext uri="{FF2B5EF4-FFF2-40B4-BE49-F238E27FC236}">
                <a16:creationId xmlns:a16="http://schemas.microsoft.com/office/drawing/2014/main" id="{BB447D2E-4577-6CA4-921B-E4FFF64D5D6F}"/>
              </a:ext>
            </a:extLst>
          </p:cNvPr>
          <p:cNvSpPr/>
          <p:nvPr/>
        </p:nvSpPr>
        <p:spPr>
          <a:xfrm>
            <a:off x="6326734" y="1664708"/>
            <a:ext cx="45719" cy="45719"/>
          </a:xfrm>
          <a:prstGeom prst="flowChartConnector">
            <a:avLst/>
          </a:prstGeom>
          <a:solidFill>
            <a:srgbClr val="7030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9" name="Блок-схема: узел 208">
            <a:extLst>
              <a:ext uri="{FF2B5EF4-FFF2-40B4-BE49-F238E27FC236}">
                <a16:creationId xmlns:a16="http://schemas.microsoft.com/office/drawing/2014/main" id="{1F874CD7-4644-30CC-62F2-B7C807EF8D13}"/>
              </a:ext>
            </a:extLst>
          </p:cNvPr>
          <p:cNvSpPr/>
          <p:nvPr/>
        </p:nvSpPr>
        <p:spPr>
          <a:xfrm>
            <a:off x="6456274" y="1825680"/>
            <a:ext cx="45719" cy="45719"/>
          </a:xfrm>
          <a:prstGeom prst="flowChartConnector">
            <a:avLst/>
          </a:prstGeom>
          <a:solidFill>
            <a:srgbClr val="7030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0" name="Блок-схема: узел 209">
            <a:extLst>
              <a:ext uri="{FF2B5EF4-FFF2-40B4-BE49-F238E27FC236}">
                <a16:creationId xmlns:a16="http://schemas.microsoft.com/office/drawing/2014/main" id="{B5E571C6-1A63-61CE-0954-47B5990EE185}"/>
              </a:ext>
            </a:extLst>
          </p:cNvPr>
          <p:cNvSpPr/>
          <p:nvPr/>
        </p:nvSpPr>
        <p:spPr>
          <a:xfrm>
            <a:off x="6197193" y="1628988"/>
            <a:ext cx="45719" cy="45719"/>
          </a:xfrm>
          <a:prstGeom prst="flowChartConnector">
            <a:avLst/>
          </a:prstGeom>
          <a:solidFill>
            <a:srgbClr val="7030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1" name="Блок-схема: узел 210">
            <a:extLst>
              <a:ext uri="{FF2B5EF4-FFF2-40B4-BE49-F238E27FC236}">
                <a16:creationId xmlns:a16="http://schemas.microsoft.com/office/drawing/2014/main" id="{37275FD9-9D63-893B-059A-2D50D009D676}"/>
              </a:ext>
            </a:extLst>
          </p:cNvPr>
          <p:cNvSpPr/>
          <p:nvPr/>
        </p:nvSpPr>
        <p:spPr>
          <a:xfrm>
            <a:off x="6281015" y="1583269"/>
            <a:ext cx="45719" cy="45719"/>
          </a:xfrm>
          <a:prstGeom prst="flowChartConnector">
            <a:avLst/>
          </a:prstGeom>
          <a:solidFill>
            <a:srgbClr val="7030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2" name="Блок-схема: узел 211">
            <a:extLst>
              <a:ext uri="{FF2B5EF4-FFF2-40B4-BE49-F238E27FC236}">
                <a16:creationId xmlns:a16="http://schemas.microsoft.com/office/drawing/2014/main" id="{BBE85002-1FF4-AED1-0EA1-DCEA686ADD1D}"/>
              </a:ext>
            </a:extLst>
          </p:cNvPr>
          <p:cNvSpPr/>
          <p:nvPr/>
        </p:nvSpPr>
        <p:spPr>
          <a:xfrm>
            <a:off x="6261964" y="1703069"/>
            <a:ext cx="45719" cy="45719"/>
          </a:xfrm>
          <a:prstGeom prst="flowChartConnector">
            <a:avLst/>
          </a:prstGeom>
          <a:solidFill>
            <a:srgbClr val="7030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3" name="Блок-схема: узел 212">
            <a:extLst>
              <a:ext uri="{FF2B5EF4-FFF2-40B4-BE49-F238E27FC236}">
                <a16:creationId xmlns:a16="http://schemas.microsoft.com/office/drawing/2014/main" id="{1E1F3FFB-7E0A-49A4-108A-EBDE26804A5B}"/>
              </a:ext>
            </a:extLst>
          </p:cNvPr>
          <p:cNvSpPr/>
          <p:nvPr/>
        </p:nvSpPr>
        <p:spPr>
          <a:xfrm>
            <a:off x="6392458" y="1664708"/>
            <a:ext cx="45719" cy="45719"/>
          </a:xfrm>
          <a:prstGeom prst="flowChartConnector">
            <a:avLst/>
          </a:prstGeom>
          <a:solidFill>
            <a:srgbClr val="7030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4" name="Блок-схема: узел 213">
            <a:extLst>
              <a:ext uri="{FF2B5EF4-FFF2-40B4-BE49-F238E27FC236}">
                <a16:creationId xmlns:a16="http://schemas.microsoft.com/office/drawing/2014/main" id="{ED20FAA7-4427-92AB-EA58-A589DCD4F4B8}"/>
              </a:ext>
            </a:extLst>
          </p:cNvPr>
          <p:cNvSpPr/>
          <p:nvPr/>
        </p:nvSpPr>
        <p:spPr>
          <a:xfrm>
            <a:off x="6372453" y="1761649"/>
            <a:ext cx="45719" cy="45719"/>
          </a:xfrm>
          <a:prstGeom prst="flowChartConnector">
            <a:avLst/>
          </a:prstGeom>
          <a:solidFill>
            <a:srgbClr val="7030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5" name="Блок-схема: узел 214">
            <a:extLst>
              <a:ext uri="{FF2B5EF4-FFF2-40B4-BE49-F238E27FC236}">
                <a16:creationId xmlns:a16="http://schemas.microsoft.com/office/drawing/2014/main" id="{96060CB4-EF11-79F5-3523-C8D3AD249B5D}"/>
              </a:ext>
            </a:extLst>
          </p:cNvPr>
          <p:cNvSpPr/>
          <p:nvPr/>
        </p:nvSpPr>
        <p:spPr>
          <a:xfrm>
            <a:off x="6443240" y="1722854"/>
            <a:ext cx="45719" cy="45719"/>
          </a:xfrm>
          <a:prstGeom prst="flowChartConnector">
            <a:avLst/>
          </a:prstGeom>
          <a:solidFill>
            <a:srgbClr val="7030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6" name="Блок-схема: узел 215">
            <a:extLst>
              <a:ext uri="{FF2B5EF4-FFF2-40B4-BE49-F238E27FC236}">
                <a16:creationId xmlns:a16="http://schemas.microsoft.com/office/drawing/2014/main" id="{2E9FA11C-FA48-EA06-66B7-40CC565B2CFF}"/>
              </a:ext>
            </a:extLst>
          </p:cNvPr>
          <p:cNvSpPr/>
          <p:nvPr/>
        </p:nvSpPr>
        <p:spPr>
          <a:xfrm>
            <a:off x="7271806" y="2422209"/>
            <a:ext cx="45719" cy="45719"/>
          </a:xfrm>
          <a:prstGeom prst="flowChartConnector">
            <a:avLst/>
          </a:prstGeom>
          <a:solidFill>
            <a:srgbClr val="7030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7" name="Блок-схема: узел 216">
            <a:extLst>
              <a:ext uri="{FF2B5EF4-FFF2-40B4-BE49-F238E27FC236}">
                <a16:creationId xmlns:a16="http://schemas.microsoft.com/office/drawing/2014/main" id="{C2AB2602-261B-6260-DCF6-B8181C6F2767}"/>
              </a:ext>
            </a:extLst>
          </p:cNvPr>
          <p:cNvSpPr/>
          <p:nvPr/>
        </p:nvSpPr>
        <p:spPr>
          <a:xfrm>
            <a:off x="7378487" y="2467928"/>
            <a:ext cx="45719" cy="45719"/>
          </a:xfrm>
          <a:prstGeom prst="flowChartConnector">
            <a:avLst/>
          </a:prstGeom>
          <a:solidFill>
            <a:srgbClr val="7030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8" name="Блок-схема: узел 217">
            <a:extLst>
              <a:ext uri="{FF2B5EF4-FFF2-40B4-BE49-F238E27FC236}">
                <a16:creationId xmlns:a16="http://schemas.microsoft.com/office/drawing/2014/main" id="{D1544000-B7D6-761B-A4A0-861FDAE279BB}"/>
              </a:ext>
            </a:extLst>
          </p:cNvPr>
          <p:cNvSpPr/>
          <p:nvPr/>
        </p:nvSpPr>
        <p:spPr>
          <a:xfrm>
            <a:off x="7317525" y="2510654"/>
            <a:ext cx="45719" cy="45719"/>
          </a:xfrm>
          <a:prstGeom prst="flowChartConnector">
            <a:avLst/>
          </a:prstGeom>
          <a:solidFill>
            <a:srgbClr val="7030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9" name="Блок-схема: узел 218">
            <a:extLst>
              <a:ext uri="{FF2B5EF4-FFF2-40B4-BE49-F238E27FC236}">
                <a16:creationId xmlns:a16="http://schemas.microsoft.com/office/drawing/2014/main" id="{2B3B62F7-4F0A-9CE3-9874-CB6F88256A2B}"/>
              </a:ext>
            </a:extLst>
          </p:cNvPr>
          <p:cNvSpPr/>
          <p:nvPr/>
        </p:nvSpPr>
        <p:spPr>
          <a:xfrm>
            <a:off x="7412406" y="2535283"/>
            <a:ext cx="45719" cy="45719"/>
          </a:xfrm>
          <a:prstGeom prst="flowChartConnector">
            <a:avLst/>
          </a:prstGeom>
          <a:solidFill>
            <a:srgbClr val="7030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0" name="Блок-схема: узел 219">
            <a:extLst>
              <a:ext uri="{FF2B5EF4-FFF2-40B4-BE49-F238E27FC236}">
                <a16:creationId xmlns:a16="http://schemas.microsoft.com/office/drawing/2014/main" id="{D91959C3-2D24-7E30-A08D-DEA8425C2662}"/>
              </a:ext>
            </a:extLst>
          </p:cNvPr>
          <p:cNvSpPr/>
          <p:nvPr/>
        </p:nvSpPr>
        <p:spPr>
          <a:xfrm>
            <a:off x="7462308" y="2457737"/>
            <a:ext cx="45719" cy="45719"/>
          </a:xfrm>
          <a:prstGeom prst="flowChartConnector">
            <a:avLst/>
          </a:prstGeom>
          <a:solidFill>
            <a:srgbClr val="7030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1" name="Блок-схема: узел 220">
            <a:extLst>
              <a:ext uri="{FF2B5EF4-FFF2-40B4-BE49-F238E27FC236}">
                <a16:creationId xmlns:a16="http://schemas.microsoft.com/office/drawing/2014/main" id="{51DD10B8-1729-8B13-C234-74A39770ACC6}"/>
              </a:ext>
            </a:extLst>
          </p:cNvPr>
          <p:cNvSpPr/>
          <p:nvPr/>
        </p:nvSpPr>
        <p:spPr>
          <a:xfrm>
            <a:off x="7485167" y="2542835"/>
            <a:ext cx="45719" cy="45719"/>
          </a:xfrm>
          <a:prstGeom prst="flowChartConnector">
            <a:avLst/>
          </a:prstGeom>
          <a:solidFill>
            <a:srgbClr val="7030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22" name="Прямая со стрелкой 221">
            <a:extLst>
              <a:ext uri="{FF2B5EF4-FFF2-40B4-BE49-F238E27FC236}">
                <a16:creationId xmlns:a16="http://schemas.microsoft.com/office/drawing/2014/main" id="{8C2F483A-A5A7-46A2-9718-4E9C6C3C2DE7}"/>
              </a:ext>
            </a:extLst>
          </p:cNvPr>
          <p:cNvCxnSpPr/>
          <p:nvPr/>
        </p:nvCxnSpPr>
        <p:spPr>
          <a:xfrm flipV="1">
            <a:off x="702353" y="4306521"/>
            <a:ext cx="0" cy="173874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3" name="Прямая со стрелкой 222">
            <a:extLst>
              <a:ext uri="{FF2B5EF4-FFF2-40B4-BE49-F238E27FC236}">
                <a16:creationId xmlns:a16="http://schemas.microsoft.com/office/drawing/2014/main" id="{3C57D3A9-4F71-A07C-6965-DACDD51857FC}"/>
              </a:ext>
            </a:extLst>
          </p:cNvPr>
          <p:cNvCxnSpPr>
            <a:cxnSpLocks/>
          </p:cNvCxnSpPr>
          <p:nvPr/>
        </p:nvCxnSpPr>
        <p:spPr>
          <a:xfrm>
            <a:off x="702353" y="6038339"/>
            <a:ext cx="1870363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4" name="Подзаголовок 2">
            <a:extLst>
              <a:ext uri="{FF2B5EF4-FFF2-40B4-BE49-F238E27FC236}">
                <a16:creationId xmlns:a16="http://schemas.microsoft.com/office/drawing/2014/main" id="{88F4BB27-411F-0DF1-15B2-36BB398E04D3}"/>
              </a:ext>
            </a:extLst>
          </p:cNvPr>
          <p:cNvSpPr txBox="1">
            <a:spLocks/>
          </p:cNvSpPr>
          <p:nvPr/>
        </p:nvSpPr>
        <p:spPr>
          <a:xfrm>
            <a:off x="2225963" y="5701454"/>
            <a:ext cx="601660" cy="3438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>
              <a:spcBef>
                <a:spcPts val="600"/>
              </a:spcBef>
              <a:buClr>
                <a:schemeClr val="tx1"/>
              </a:buClr>
              <a:buSzPct val="100000"/>
            </a:pPr>
            <a:r>
              <a:rPr lang="en-US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DB12</a:t>
            </a:r>
            <a:endParaRPr lang="ru-RU" sz="1400" cap="none" dirty="0">
              <a:solidFill>
                <a:srgbClr val="0055A0"/>
              </a:solidFill>
              <a:latin typeface="Segoe UI" panose="020B0502040204020203" pitchFamily="34" charset="0"/>
              <a:ea typeface="Roboto Slab" pitchFamily="2" charset="0"/>
              <a:cs typeface="Segoe UI" panose="020B0502040204020203" pitchFamily="34" charset="0"/>
            </a:endParaRPr>
          </a:p>
        </p:txBody>
      </p:sp>
      <p:sp>
        <p:nvSpPr>
          <p:cNvPr id="225" name="Блок-схема: узел 224">
            <a:extLst>
              <a:ext uri="{FF2B5EF4-FFF2-40B4-BE49-F238E27FC236}">
                <a16:creationId xmlns:a16="http://schemas.microsoft.com/office/drawing/2014/main" id="{63648CB1-A68C-95BF-28E0-FD70D540C6A0}"/>
              </a:ext>
            </a:extLst>
          </p:cNvPr>
          <p:cNvSpPr/>
          <p:nvPr/>
        </p:nvSpPr>
        <p:spPr>
          <a:xfrm>
            <a:off x="969833" y="4930363"/>
            <a:ext cx="45719" cy="45719"/>
          </a:xfrm>
          <a:prstGeom prst="flowChartConnector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6" name="Блок-схема: узел 225">
            <a:extLst>
              <a:ext uri="{FF2B5EF4-FFF2-40B4-BE49-F238E27FC236}">
                <a16:creationId xmlns:a16="http://schemas.microsoft.com/office/drawing/2014/main" id="{EA6330AE-9BA4-722F-D0E8-0C265C754753}"/>
              </a:ext>
            </a:extLst>
          </p:cNvPr>
          <p:cNvSpPr/>
          <p:nvPr/>
        </p:nvSpPr>
        <p:spPr>
          <a:xfrm>
            <a:off x="1080323" y="5042760"/>
            <a:ext cx="45719" cy="45719"/>
          </a:xfrm>
          <a:prstGeom prst="flowChartConnector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7" name="Блок-схема: узел 226">
            <a:extLst>
              <a:ext uri="{FF2B5EF4-FFF2-40B4-BE49-F238E27FC236}">
                <a16:creationId xmlns:a16="http://schemas.microsoft.com/office/drawing/2014/main" id="{EC3DF50A-755F-A497-8DED-6C9C9F9BD217}"/>
              </a:ext>
            </a:extLst>
          </p:cNvPr>
          <p:cNvSpPr/>
          <p:nvPr/>
        </p:nvSpPr>
        <p:spPr>
          <a:xfrm>
            <a:off x="1209863" y="5203732"/>
            <a:ext cx="45719" cy="45719"/>
          </a:xfrm>
          <a:prstGeom prst="flowChartConnector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8" name="Блок-схема: узел 227">
            <a:extLst>
              <a:ext uri="{FF2B5EF4-FFF2-40B4-BE49-F238E27FC236}">
                <a16:creationId xmlns:a16="http://schemas.microsoft.com/office/drawing/2014/main" id="{772C74CD-ACE4-AA4D-4071-3F5B0EB195BB}"/>
              </a:ext>
            </a:extLst>
          </p:cNvPr>
          <p:cNvSpPr/>
          <p:nvPr/>
        </p:nvSpPr>
        <p:spPr>
          <a:xfrm>
            <a:off x="950782" y="5007040"/>
            <a:ext cx="45719" cy="45719"/>
          </a:xfrm>
          <a:prstGeom prst="flowChartConnector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9" name="Блок-схема: узел 228">
            <a:extLst>
              <a:ext uri="{FF2B5EF4-FFF2-40B4-BE49-F238E27FC236}">
                <a16:creationId xmlns:a16="http://schemas.microsoft.com/office/drawing/2014/main" id="{F6C143B1-F882-FD7B-1A50-B3186DF68470}"/>
              </a:ext>
            </a:extLst>
          </p:cNvPr>
          <p:cNvSpPr/>
          <p:nvPr/>
        </p:nvSpPr>
        <p:spPr>
          <a:xfrm>
            <a:off x="1034604" y="4961321"/>
            <a:ext cx="45719" cy="45719"/>
          </a:xfrm>
          <a:prstGeom prst="flowChartConnector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0" name="Блок-схема: узел 229">
            <a:extLst>
              <a:ext uri="{FF2B5EF4-FFF2-40B4-BE49-F238E27FC236}">
                <a16:creationId xmlns:a16="http://schemas.microsoft.com/office/drawing/2014/main" id="{71F54122-98A6-CC37-F882-CBE39AF99FE7}"/>
              </a:ext>
            </a:extLst>
          </p:cNvPr>
          <p:cNvSpPr/>
          <p:nvPr/>
        </p:nvSpPr>
        <p:spPr>
          <a:xfrm>
            <a:off x="1015553" y="5081121"/>
            <a:ext cx="45719" cy="45719"/>
          </a:xfrm>
          <a:prstGeom prst="flowChartConnector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1" name="Блок-схема: узел 230">
            <a:extLst>
              <a:ext uri="{FF2B5EF4-FFF2-40B4-BE49-F238E27FC236}">
                <a16:creationId xmlns:a16="http://schemas.microsoft.com/office/drawing/2014/main" id="{4CBD8577-8A45-1E90-4C45-57267F009F72}"/>
              </a:ext>
            </a:extLst>
          </p:cNvPr>
          <p:cNvSpPr/>
          <p:nvPr/>
        </p:nvSpPr>
        <p:spPr>
          <a:xfrm>
            <a:off x="1146047" y="5042760"/>
            <a:ext cx="45719" cy="45719"/>
          </a:xfrm>
          <a:prstGeom prst="flowChartConnector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2" name="Блок-схема: узел 231">
            <a:extLst>
              <a:ext uri="{FF2B5EF4-FFF2-40B4-BE49-F238E27FC236}">
                <a16:creationId xmlns:a16="http://schemas.microsoft.com/office/drawing/2014/main" id="{B1FA0C57-C2FD-6E8A-0722-1B8287985D4C}"/>
              </a:ext>
            </a:extLst>
          </p:cNvPr>
          <p:cNvSpPr/>
          <p:nvPr/>
        </p:nvSpPr>
        <p:spPr>
          <a:xfrm>
            <a:off x="1126042" y="5139701"/>
            <a:ext cx="45719" cy="45719"/>
          </a:xfrm>
          <a:prstGeom prst="flowChartConnector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3" name="Блок-схема: узел 232">
            <a:extLst>
              <a:ext uri="{FF2B5EF4-FFF2-40B4-BE49-F238E27FC236}">
                <a16:creationId xmlns:a16="http://schemas.microsoft.com/office/drawing/2014/main" id="{064B2887-48D4-34E7-518E-9C62750A4495}"/>
              </a:ext>
            </a:extLst>
          </p:cNvPr>
          <p:cNvSpPr/>
          <p:nvPr/>
        </p:nvSpPr>
        <p:spPr>
          <a:xfrm>
            <a:off x="1196829" y="5100906"/>
            <a:ext cx="45719" cy="45719"/>
          </a:xfrm>
          <a:prstGeom prst="flowChartConnector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4" name="Блок-схема: узел 233">
            <a:extLst>
              <a:ext uri="{FF2B5EF4-FFF2-40B4-BE49-F238E27FC236}">
                <a16:creationId xmlns:a16="http://schemas.microsoft.com/office/drawing/2014/main" id="{C5949134-73D2-EED1-7E9C-D4C28FF93574}"/>
              </a:ext>
            </a:extLst>
          </p:cNvPr>
          <p:cNvSpPr/>
          <p:nvPr/>
        </p:nvSpPr>
        <p:spPr>
          <a:xfrm>
            <a:off x="1875931" y="5495662"/>
            <a:ext cx="45719" cy="45719"/>
          </a:xfrm>
          <a:prstGeom prst="flowChartConnector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5" name="Блок-схема: узел 234">
            <a:extLst>
              <a:ext uri="{FF2B5EF4-FFF2-40B4-BE49-F238E27FC236}">
                <a16:creationId xmlns:a16="http://schemas.microsoft.com/office/drawing/2014/main" id="{DD4039B8-AA24-8ADB-6340-A1F17B2580B0}"/>
              </a:ext>
            </a:extLst>
          </p:cNvPr>
          <p:cNvSpPr/>
          <p:nvPr/>
        </p:nvSpPr>
        <p:spPr>
          <a:xfrm>
            <a:off x="1982612" y="5541381"/>
            <a:ext cx="45719" cy="45719"/>
          </a:xfrm>
          <a:prstGeom prst="flowChartConnector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6" name="Блок-схема: узел 235">
            <a:extLst>
              <a:ext uri="{FF2B5EF4-FFF2-40B4-BE49-F238E27FC236}">
                <a16:creationId xmlns:a16="http://schemas.microsoft.com/office/drawing/2014/main" id="{FFB1A1B8-002A-1F43-E157-ADB4BA736715}"/>
              </a:ext>
            </a:extLst>
          </p:cNvPr>
          <p:cNvSpPr/>
          <p:nvPr/>
        </p:nvSpPr>
        <p:spPr>
          <a:xfrm>
            <a:off x="1921650" y="5584107"/>
            <a:ext cx="45719" cy="45719"/>
          </a:xfrm>
          <a:prstGeom prst="flowChartConnector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7" name="Блок-схема: узел 236">
            <a:extLst>
              <a:ext uri="{FF2B5EF4-FFF2-40B4-BE49-F238E27FC236}">
                <a16:creationId xmlns:a16="http://schemas.microsoft.com/office/drawing/2014/main" id="{435C488E-28D1-10EE-1256-6034B2D21800}"/>
              </a:ext>
            </a:extLst>
          </p:cNvPr>
          <p:cNvSpPr/>
          <p:nvPr/>
        </p:nvSpPr>
        <p:spPr>
          <a:xfrm>
            <a:off x="2016531" y="5608736"/>
            <a:ext cx="45719" cy="45719"/>
          </a:xfrm>
          <a:prstGeom prst="flowChartConnector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8" name="Блок-схема: узел 237">
            <a:extLst>
              <a:ext uri="{FF2B5EF4-FFF2-40B4-BE49-F238E27FC236}">
                <a16:creationId xmlns:a16="http://schemas.microsoft.com/office/drawing/2014/main" id="{3D3972EC-919E-239E-B0DD-251F5E216BFC}"/>
              </a:ext>
            </a:extLst>
          </p:cNvPr>
          <p:cNvSpPr/>
          <p:nvPr/>
        </p:nvSpPr>
        <p:spPr>
          <a:xfrm>
            <a:off x="2066433" y="5531190"/>
            <a:ext cx="45719" cy="45719"/>
          </a:xfrm>
          <a:prstGeom prst="flowChartConnector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9" name="Блок-схема: узел 238">
            <a:extLst>
              <a:ext uri="{FF2B5EF4-FFF2-40B4-BE49-F238E27FC236}">
                <a16:creationId xmlns:a16="http://schemas.microsoft.com/office/drawing/2014/main" id="{42410DE7-1C20-8B1A-3734-10E0FE519D09}"/>
              </a:ext>
            </a:extLst>
          </p:cNvPr>
          <p:cNvSpPr/>
          <p:nvPr/>
        </p:nvSpPr>
        <p:spPr>
          <a:xfrm>
            <a:off x="2089292" y="5616288"/>
            <a:ext cx="45719" cy="45719"/>
          </a:xfrm>
          <a:prstGeom prst="flowChartConnector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0" name="Блок-схема: узел 239">
            <a:extLst>
              <a:ext uri="{FF2B5EF4-FFF2-40B4-BE49-F238E27FC236}">
                <a16:creationId xmlns:a16="http://schemas.microsoft.com/office/drawing/2014/main" id="{5DCF1BDD-DFFD-DD53-EC2B-ADC61603EC29}"/>
              </a:ext>
            </a:extLst>
          </p:cNvPr>
          <p:cNvSpPr/>
          <p:nvPr/>
        </p:nvSpPr>
        <p:spPr>
          <a:xfrm>
            <a:off x="1442940" y="5422342"/>
            <a:ext cx="45719" cy="45719"/>
          </a:xfrm>
          <a:prstGeom prst="flowChartConnector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1" name="Блок-схема: узел 240">
            <a:extLst>
              <a:ext uri="{FF2B5EF4-FFF2-40B4-BE49-F238E27FC236}">
                <a16:creationId xmlns:a16="http://schemas.microsoft.com/office/drawing/2014/main" id="{1F72CD3F-2C2F-1DB9-CD20-E6C9562F6C52}"/>
              </a:ext>
            </a:extLst>
          </p:cNvPr>
          <p:cNvSpPr/>
          <p:nvPr/>
        </p:nvSpPr>
        <p:spPr>
          <a:xfrm>
            <a:off x="1488659" y="5376623"/>
            <a:ext cx="45719" cy="45719"/>
          </a:xfrm>
          <a:prstGeom prst="flowChartConnector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2" name="Блок-схема: узел 241">
            <a:extLst>
              <a:ext uri="{FF2B5EF4-FFF2-40B4-BE49-F238E27FC236}">
                <a16:creationId xmlns:a16="http://schemas.microsoft.com/office/drawing/2014/main" id="{4152C463-0BA1-CE3E-4DD3-D1A391FF88ED}"/>
              </a:ext>
            </a:extLst>
          </p:cNvPr>
          <p:cNvSpPr/>
          <p:nvPr/>
        </p:nvSpPr>
        <p:spPr>
          <a:xfrm>
            <a:off x="1495250" y="5424328"/>
            <a:ext cx="45719" cy="45719"/>
          </a:xfrm>
          <a:prstGeom prst="flowChartConnector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3" name="Блок-схема: узел 242">
            <a:extLst>
              <a:ext uri="{FF2B5EF4-FFF2-40B4-BE49-F238E27FC236}">
                <a16:creationId xmlns:a16="http://schemas.microsoft.com/office/drawing/2014/main" id="{698BCAC5-B3A8-8C90-7B87-0B70CA642498}"/>
              </a:ext>
            </a:extLst>
          </p:cNvPr>
          <p:cNvSpPr/>
          <p:nvPr/>
        </p:nvSpPr>
        <p:spPr>
          <a:xfrm>
            <a:off x="1436349" y="5337483"/>
            <a:ext cx="45719" cy="45719"/>
          </a:xfrm>
          <a:prstGeom prst="flowChartConnector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4" name="Блок-схема: узел 243">
            <a:extLst>
              <a:ext uri="{FF2B5EF4-FFF2-40B4-BE49-F238E27FC236}">
                <a16:creationId xmlns:a16="http://schemas.microsoft.com/office/drawing/2014/main" id="{59B678F0-0F8F-BE5E-D0D5-BE5D216AE460}"/>
              </a:ext>
            </a:extLst>
          </p:cNvPr>
          <p:cNvSpPr/>
          <p:nvPr/>
        </p:nvSpPr>
        <p:spPr>
          <a:xfrm>
            <a:off x="1557237" y="5403632"/>
            <a:ext cx="45719" cy="45719"/>
          </a:xfrm>
          <a:prstGeom prst="flowChartConnector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5" name="Блок-схема: узел 244">
            <a:extLst>
              <a:ext uri="{FF2B5EF4-FFF2-40B4-BE49-F238E27FC236}">
                <a16:creationId xmlns:a16="http://schemas.microsoft.com/office/drawing/2014/main" id="{F8DB51D2-415A-C985-3497-9535B074E8F6}"/>
              </a:ext>
            </a:extLst>
          </p:cNvPr>
          <p:cNvSpPr/>
          <p:nvPr/>
        </p:nvSpPr>
        <p:spPr>
          <a:xfrm>
            <a:off x="1558879" y="5346395"/>
            <a:ext cx="45719" cy="45719"/>
          </a:xfrm>
          <a:prstGeom prst="flowChartConnector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6" name="Подзаголовок 2">
            <a:extLst>
              <a:ext uri="{FF2B5EF4-FFF2-40B4-BE49-F238E27FC236}">
                <a16:creationId xmlns:a16="http://schemas.microsoft.com/office/drawing/2014/main" id="{44FD481F-1CE8-2D14-F765-2EDF6F5DC59F}"/>
              </a:ext>
            </a:extLst>
          </p:cNvPr>
          <p:cNvSpPr txBox="1">
            <a:spLocks/>
          </p:cNvSpPr>
          <p:nvPr/>
        </p:nvSpPr>
        <p:spPr>
          <a:xfrm>
            <a:off x="840293" y="6038339"/>
            <a:ext cx="1551293" cy="505031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>
              <a:spcBef>
                <a:spcPts val="600"/>
              </a:spcBef>
              <a:buClr>
                <a:schemeClr val="tx1"/>
              </a:buClr>
              <a:buSzPct val="100000"/>
            </a:pPr>
            <a:r>
              <a:rPr lang="ru-RU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Группировка по статусу задач </a:t>
            </a:r>
          </a:p>
        </p:txBody>
      </p:sp>
      <p:sp>
        <p:nvSpPr>
          <p:cNvPr id="247" name="Блок-схема: узел 246">
            <a:extLst>
              <a:ext uri="{FF2B5EF4-FFF2-40B4-BE49-F238E27FC236}">
                <a16:creationId xmlns:a16="http://schemas.microsoft.com/office/drawing/2014/main" id="{CC3F58A2-2716-7FF6-17FE-968246CCB479}"/>
              </a:ext>
            </a:extLst>
          </p:cNvPr>
          <p:cNvSpPr/>
          <p:nvPr/>
        </p:nvSpPr>
        <p:spPr>
          <a:xfrm>
            <a:off x="1198200" y="5956608"/>
            <a:ext cx="45719" cy="45719"/>
          </a:xfrm>
          <a:prstGeom prst="flowChartConnector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8" name="Блок-схема: узел 247">
            <a:extLst>
              <a:ext uri="{FF2B5EF4-FFF2-40B4-BE49-F238E27FC236}">
                <a16:creationId xmlns:a16="http://schemas.microsoft.com/office/drawing/2014/main" id="{1176BED1-5D85-D646-4460-8C6693C4AEF6}"/>
              </a:ext>
            </a:extLst>
          </p:cNvPr>
          <p:cNvSpPr/>
          <p:nvPr/>
        </p:nvSpPr>
        <p:spPr>
          <a:xfrm>
            <a:off x="1016818" y="5674922"/>
            <a:ext cx="45719" cy="45719"/>
          </a:xfrm>
          <a:prstGeom prst="flowChartConnector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9" name="Блок-схема: узел 248">
            <a:extLst>
              <a:ext uri="{FF2B5EF4-FFF2-40B4-BE49-F238E27FC236}">
                <a16:creationId xmlns:a16="http://schemas.microsoft.com/office/drawing/2014/main" id="{A7148917-8F34-6A57-99D3-EDD24A5123BA}"/>
              </a:ext>
            </a:extLst>
          </p:cNvPr>
          <p:cNvSpPr/>
          <p:nvPr/>
        </p:nvSpPr>
        <p:spPr>
          <a:xfrm>
            <a:off x="1152481" y="5268507"/>
            <a:ext cx="45719" cy="45719"/>
          </a:xfrm>
          <a:prstGeom prst="flowChartConnector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0" name="Блок-схема: узел 249">
            <a:extLst>
              <a:ext uri="{FF2B5EF4-FFF2-40B4-BE49-F238E27FC236}">
                <a16:creationId xmlns:a16="http://schemas.microsoft.com/office/drawing/2014/main" id="{8A80D35A-704F-69C1-7F13-9A1137191F18}"/>
              </a:ext>
            </a:extLst>
          </p:cNvPr>
          <p:cNvSpPr/>
          <p:nvPr/>
        </p:nvSpPr>
        <p:spPr>
          <a:xfrm>
            <a:off x="2090558" y="5832628"/>
            <a:ext cx="45719" cy="45719"/>
          </a:xfrm>
          <a:prstGeom prst="flowChartConnector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1" name="Блок-схема: узел 250">
            <a:extLst>
              <a:ext uri="{FF2B5EF4-FFF2-40B4-BE49-F238E27FC236}">
                <a16:creationId xmlns:a16="http://schemas.microsoft.com/office/drawing/2014/main" id="{31321011-88EC-4253-838A-3880E482E5E4}"/>
              </a:ext>
            </a:extLst>
          </p:cNvPr>
          <p:cNvSpPr/>
          <p:nvPr/>
        </p:nvSpPr>
        <p:spPr>
          <a:xfrm>
            <a:off x="1959752" y="5707982"/>
            <a:ext cx="45719" cy="45719"/>
          </a:xfrm>
          <a:prstGeom prst="flowChartConnector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2" name="Блок-схема: узел 251">
            <a:extLst>
              <a:ext uri="{FF2B5EF4-FFF2-40B4-BE49-F238E27FC236}">
                <a16:creationId xmlns:a16="http://schemas.microsoft.com/office/drawing/2014/main" id="{ABCAC003-C354-8C9D-FC94-33FA38D2895E}"/>
              </a:ext>
            </a:extLst>
          </p:cNvPr>
          <p:cNvSpPr/>
          <p:nvPr/>
        </p:nvSpPr>
        <p:spPr>
          <a:xfrm>
            <a:off x="1537285" y="5809768"/>
            <a:ext cx="45719" cy="45719"/>
          </a:xfrm>
          <a:prstGeom prst="flowChartConnector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3" name="Блок-схема: узел 252">
            <a:extLst>
              <a:ext uri="{FF2B5EF4-FFF2-40B4-BE49-F238E27FC236}">
                <a16:creationId xmlns:a16="http://schemas.microsoft.com/office/drawing/2014/main" id="{37EA1173-9377-C134-1BF0-DE80A7B556E8}"/>
              </a:ext>
            </a:extLst>
          </p:cNvPr>
          <p:cNvSpPr/>
          <p:nvPr/>
        </p:nvSpPr>
        <p:spPr>
          <a:xfrm>
            <a:off x="1071639" y="3121755"/>
            <a:ext cx="45719" cy="45719"/>
          </a:xfrm>
          <a:prstGeom prst="flowChartConnector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4" name="Блок-схема: узел 253">
            <a:extLst>
              <a:ext uri="{FF2B5EF4-FFF2-40B4-BE49-F238E27FC236}">
                <a16:creationId xmlns:a16="http://schemas.microsoft.com/office/drawing/2014/main" id="{73EA9CD7-B34D-C0B4-3ACA-4DE3C58024A5}"/>
              </a:ext>
            </a:extLst>
          </p:cNvPr>
          <p:cNvSpPr/>
          <p:nvPr/>
        </p:nvSpPr>
        <p:spPr>
          <a:xfrm>
            <a:off x="890257" y="2840069"/>
            <a:ext cx="45719" cy="45719"/>
          </a:xfrm>
          <a:prstGeom prst="flowChartConnector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5" name="Блок-схема: узел 254">
            <a:extLst>
              <a:ext uri="{FF2B5EF4-FFF2-40B4-BE49-F238E27FC236}">
                <a16:creationId xmlns:a16="http://schemas.microsoft.com/office/drawing/2014/main" id="{F0FC216B-E190-74F5-E0B6-DB759C9E6C83}"/>
              </a:ext>
            </a:extLst>
          </p:cNvPr>
          <p:cNvSpPr/>
          <p:nvPr/>
        </p:nvSpPr>
        <p:spPr>
          <a:xfrm>
            <a:off x="1025920" y="2433654"/>
            <a:ext cx="45719" cy="45719"/>
          </a:xfrm>
          <a:prstGeom prst="flowChartConnector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6" name="Блок-схема: узел 255">
            <a:extLst>
              <a:ext uri="{FF2B5EF4-FFF2-40B4-BE49-F238E27FC236}">
                <a16:creationId xmlns:a16="http://schemas.microsoft.com/office/drawing/2014/main" id="{17AC03D4-F1DA-B97C-876D-026217951897}"/>
              </a:ext>
            </a:extLst>
          </p:cNvPr>
          <p:cNvSpPr/>
          <p:nvPr/>
        </p:nvSpPr>
        <p:spPr>
          <a:xfrm>
            <a:off x="1963997" y="2997775"/>
            <a:ext cx="45719" cy="45719"/>
          </a:xfrm>
          <a:prstGeom prst="flowChartConnector">
            <a:avLst/>
          </a:prstGeom>
          <a:solidFill>
            <a:srgbClr val="7030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7" name="Блок-схема: узел 256">
            <a:extLst>
              <a:ext uri="{FF2B5EF4-FFF2-40B4-BE49-F238E27FC236}">
                <a16:creationId xmlns:a16="http://schemas.microsoft.com/office/drawing/2014/main" id="{3A76FDC7-9553-9DD2-0D95-4CB537E9D628}"/>
              </a:ext>
            </a:extLst>
          </p:cNvPr>
          <p:cNvSpPr/>
          <p:nvPr/>
        </p:nvSpPr>
        <p:spPr>
          <a:xfrm>
            <a:off x="1833191" y="2873129"/>
            <a:ext cx="45719" cy="45719"/>
          </a:xfrm>
          <a:prstGeom prst="flowChartConnector">
            <a:avLst/>
          </a:prstGeom>
          <a:solidFill>
            <a:srgbClr val="7030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8" name="Блок-схема: узел 257">
            <a:extLst>
              <a:ext uri="{FF2B5EF4-FFF2-40B4-BE49-F238E27FC236}">
                <a16:creationId xmlns:a16="http://schemas.microsoft.com/office/drawing/2014/main" id="{ED1327E8-4A9A-2CC5-24A2-2288439812CA}"/>
              </a:ext>
            </a:extLst>
          </p:cNvPr>
          <p:cNvSpPr/>
          <p:nvPr/>
        </p:nvSpPr>
        <p:spPr>
          <a:xfrm>
            <a:off x="1410724" y="2974915"/>
            <a:ext cx="45719" cy="45719"/>
          </a:xfrm>
          <a:prstGeom prst="flowChartConnector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9" name="Блок-схема: узел 258">
            <a:extLst>
              <a:ext uri="{FF2B5EF4-FFF2-40B4-BE49-F238E27FC236}">
                <a16:creationId xmlns:a16="http://schemas.microsoft.com/office/drawing/2014/main" id="{E5F397A9-477D-5735-DD4E-1E12EC50A506}"/>
              </a:ext>
            </a:extLst>
          </p:cNvPr>
          <p:cNvSpPr/>
          <p:nvPr/>
        </p:nvSpPr>
        <p:spPr>
          <a:xfrm>
            <a:off x="3787660" y="3125361"/>
            <a:ext cx="45719" cy="45719"/>
          </a:xfrm>
          <a:prstGeom prst="flowChartConnector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0" name="Блок-схема: узел 259">
            <a:extLst>
              <a:ext uri="{FF2B5EF4-FFF2-40B4-BE49-F238E27FC236}">
                <a16:creationId xmlns:a16="http://schemas.microsoft.com/office/drawing/2014/main" id="{A811C8CC-248E-1C6B-10A8-3165E8C62B92}"/>
              </a:ext>
            </a:extLst>
          </p:cNvPr>
          <p:cNvSpPr/>
          <p:nvPr/>
        </p:nvSpPr>
        <p:spPr>
          <a:xfrm>
            <a:off x="3606278" y="2843675"/>
            <a:ext cx="45719" cy="45719"/>
          </a:xfrm>
          <a:prstGeom prst="flowChartConnector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1" name="Блок-схема: узел 260">
            <a:extLst>
              <a:ext uri="{FF2B5EF4-FFF2-40B4-BE49-F238E27FC236}">
                <a16:creationId xmlns:a16="http://schemas.microsoft.com/office/drawing/2014/main" id="{8CB34E7D-BB09-BE64-BB6A-FFF39C24E18E}"/>
              </a:ext>
            </a:extLst>
          </p:cNvPr>
          <p:cNvSpPr/>
          <p:nvPr/>
        </p:nvSpPr>
        <p:spPr>
          <a:xfrm>
            <a:off x="3741941" y="2437260"/>
            <a:ext cx="45719" cy="45719"/>
          </a:xfrm>
          <a:prstGeom prst="flowChartConnector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2" name="Блок-схема: узел 261">
            <a:extLst>
              <a:ext uri="{FF2B5EF4-FFF2-40B4-BE49-F238E27FC236}">
                <a16:creationId xmlns:a16="http://schemas.microsoft.com/office/drawing/2014/main" id="{519DD21C-CF71-5552-0B58-E9EFB9C2B0FA}"/>
              </a:ext>
            </a:extLst>
          </p:cNvPr>
          <p:cNvSpPr/>
          <p:nvPr/>
        </p:nvSpPr>
        <p:spPr>
          <a:xfrm>
            <a:off x="4680018" y="3001381"/>
            <a:ext cx="45719" cy="45719"/>
          </a:xfrm>
          <a:prstGeom prst="flowChartConnector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3" name="Блок-схема: узел 262">
            <a:extLst>
              <a:ext uri="{FF2B5EF4-FFF2-40B4-BE49-F238E27FC236}">
                <a16:creationId xmlns:a16="http://schemas.microsoft.com/office/drawing/2014/main" id="{AEA8D918-66C2-3B5C-40D8-297A17A037F6}"/>
              </a:ext>
            </a:extLst>
          </p:cNvPr>
          <p:cNvSpPr/>
          <p:nvPr/>
        </p:nvSpPr>
        <p:spPr>
          <a:xfrm>
            <a:off x="4549212" y="2876735"/>
            <a:ext cx="45719" cy="45719"/>
          </a:xfrm>
          <a:prstGeom prst="flowChartConnector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4" name="Блок-схема: узел 263">
            <a:extLst>
              <a:ext uri="{FF2B5EF4-FFF2-40B4-BE49-F238E27FC236}">
                <a16:creationId xmlns:a16="http://schemas.microsoft.com/office/drawing/2014/main" id="{42CA8AC3-453F-A764-1023-1A10E0947C28}"/>
              </a:ext>
            </a:extLst>
          </p:cNvPr>
          <p:cNvSpPr/>
          <p:nvPr/>
        </p:nvSpPr>
        <p:spPr>
          <a:xfrm>
            <a:off x="4126745" y="2978521"/>
            <a:ext cx="45719" cy="45719"/>
          </a:xfrm>
          <a:prstGeom prst="flowChartConnector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65" name="Прямая со стрелкой 264">
            <a:extLst>
              <a:ext uri="{FF2B5EF4-FFF2-40B4-BE49-F238E27FC236}">
                <a16:creationId xmlns:a16="http://schemas.microsoft.com/office/drawing/2014/main" id="{42BC566D-875B-D2A3-3F72-2AC6EB966DF9}"/>
              </a:ext>
            </a:extLst>
          </p:cNvPr>
          <p:cNvCxnSpPr/>
          <p:nvPr/>
        </p:nvCxnSpPr>
        <p:spPr>
          <a:xfrm flipV="1">
            <a:off x="3402497" y="4330524"/>
            <a:ext cx="0" cy="173874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6" name="Прямая со стрелкой 265">
            <a:extLst>
              <a:ext uri="{FF2B5EF4-FFF2-40B4-BE49-F238E27FC236}">
                <a16:creationId xmlns:a16="http://schemas.microsoft.com/office/drawing/2014/main" id="{9807BE15-59E6-454F-E5DB-74BA48ADC8BA}"/>
              </a:ext>
            </a:extLst>
          </p:cNvPr>
          <p:cNvCxnSpPr>
            <a:cxnSpLocks/>
          </p:cNvCxnSpPr>
          <p:nvPr/>
        </p:nvCxnSpPr>
        <p:spPr>
          <a:xfrm>
            <a:off x="3402497" y="6062342"/>
            <a:ext cx="1870363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7" name="Подзаголовок 2">
            <a:extLst>
              <a:ext uri="{FF2B5EF4-FFF2-40B4-BE49-F238E27FC236}">
                <a16:creationId xmlns:a16="http://schemas.microsoft.com/office/drawing/2014/main" id="{B8615433-9887-83BA-BCE8-A7B0DA9A1C1D}"/>
              </a:ext>
            </a:extLst>
          </p:cNvPr>
          <p:cNvSpPr txBox="1">
            <a:spLocks/>
          </p:cNvSpPr>
          <p:nvPr/>
        </p:nvSpPr>
        <p:spPr>
          <a:xfrm>
            <a:off x="4926107" y="5725457"/>
            <a:ext cx="601660" cy="3438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>
              <a:spcBef>
                <a:spcPts val="600"/>
              </a:spcBef>
              <a:buClr>
                <a:schemeClr val="tx1"/>
              </a:buClr>
              <a:buSzPct val="100000"/>
            </a:pPr>
            <a:r>
              <a:rPr lang="en-US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DB12</a:t>
            </a:r>
            <a:endParaRPr lang="ru-RU" sz="1400" cap="none" dirty="0">
              <a:solidFill>
                <a:srgbClr val="0055A0"/>
              </a:solidFill>
              <a:latin typeface="Segoe UI" panose="020B0502040204020203" pitchFamily="34" charset="0"/>
              <a:ea typeface="Roboto Slab" pitchFamily="2" charset="0"/>
              <a:cs typeface="Segoe UI" panose="020B0502040204020203" pitchFamily="34" charset="0"/>
            </a:endParaRPr>
          </a:p>
        </p:txBody>
      </p:sp>
      <p:sp>
        <p:nvSpPr>
          <p:cNvPr id="268" name="Блок-схема: узел 267">
            <a:extLst>
              <a:ext uri="{FF2B5EF4-FFF2-40B4-BE49-F238E27FC236}">
                <a16:creationId xmlns:a16="http://schemas.microsoft.com/office/drawing/2014/main" id="{957E603D-EDD0-7AA5-0760-55EEEB06DD1D}"/>
              </a:ext>
            </a:extLst>
          </p:cNvPr>
          <p:cNvSpPr/>
          <p:nvPr/>
        </p:nvSpPr>
        <p:spPr>
          <a:xfrm>
            <a:off x="3669977" y="4954366"/>
            <a:ext cx="45719" cy="45719"/>
          </a:xfrm>
          <a:prstGeom prst="flowChartConnector">
            <a:avLst/>
          </a:prstGeom>
          <a:solidFill>
            <a:srgbClr val="00206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9" name="Блок-схема: узел 268">
            <a:extLst>
              <a:ext uri="{FF2B5EF4-FFF2-40B4-BE49-F238E27FC236}">
                <a16:creationId xmlns:a16="http://schemas.microsoft.com/office/drawing/2014/main" id="{7F3462E7-C8AB-0864-AE0E-59E11FFADFF2}"/>
              </a:ext>
            </a:extLst>
          </p:cNvPr>
          <p:cNvSpPr/>
          <p:nvPr/>
        </p:nvSpPr>
        <p:spPr>
          <a:xfrm>
            <a:off x="3780467" y="5066763"/>
            <a:ext cx="45719" cy="45719"/>
          </a:xfrm>
          <a:prstGeom prst="flowChartConnector">
            <a:avLst/>
          </a:prstGeom>
          <a:solidFill>
            <a:srgbClr val="00206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0" name="Блок-схема: узел 269">
            <a:extLst>
              <a:ext uri="{FF2B5EF4-FFF2-40B4-BE49-F238E27FC236}">
                <a16:creationId xmlns:a16="http://schemas.microsoft.com/office/drawing/2014/main" id="{C3065514-6D23-9032-A16D-ED0D6B8F6AD9}"/>
              </a:ext>
            </a:extLst>
          </p:cNvPr>
          <p:cNvSpPr/>
          <p:nvPr/>
        </p:nvSpPr>
        <p:spPr>
          <a:xfrm>
            <a:off x="3910007" y="5227735"/>
            <a:ext cx="45719" cy="45719"/>
          </a:xfrm>
          <a:prstGeom prst="flowChartConnector">
            <a:avLst/>
          </a:prstGeom>
          <a:solidFill>
            <a:srgbClr val="00206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1" name="Блок-схема: узел 270">
            <a:extLst>
              <a:ext uri="{FF2B5EF4-FFF2-40B4-BE49-F238E27FC236}">
                <a16:creationId xmlns:a16="http://schemas.microsoft.com/office/drawing/2014/main" id="{EF8BFFC3-B112-AB48-0748-767E0AFCC1BC}"/>
              </a:ext>
            </a:extLst>
          </p:cNvPr>
          <p:cNvSpPr/>
          <p:nvPr/>
        </p:nvSpPr>
        <p:spPr>
          <a:xfrm>
            <a:off x="3650926" y="5031043"/>
            <a:ext cx="45719" cy="45719"/>
          </a:xfrm>
          <a:prstGeom prst="flowChartConnector">
            <a:avLst/>
          </a:prstGeom>
          <a:solidFill>
            <a:srgbClr val="00206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2" name="Блок-схема: узел 271">
            <a:extLst>
              <a:ext uri="{FF2B5EF4-FFF2-40B4-BE49-F238E27FC236}">
                <a16:creationId xmlns:a16="http://schemas.microsoft.com/office/drawing/2014/main" id="{ADB37C0D-BD64-A484-9895-20D171859499}"/>
              </a:ext>
            </a:extLst>
          </p:cNvPr>
          <p:cNvSpPr/>
          <p:nvPr/>
        </p:nvSpPr>
        <p:spPr>
          <a:xfrm>
            <a:off x="3734748" y="4985324"/>
            <a:ext cx="45719" cy="45719"/>
          </a:xfrm>
          <a:prstGeom prst="flowChartConnector">
            <a:avLst/>
          </a:prstGeom>
          <a:solidFill>
            <a:srgbClr val="00206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3" name="Блок-схема: узел 272">
            <a:extLst>
              <a:ext uri="{FF2B5EF4-FFF2-40B4-BE49-F238E27FC236}">
                <a16:creationId xmlns:a16="http://schemas.microsoft.com/office/drawing/2014/main" id="{23ED5871-45CA-05FE-FA08-F5BFE1DE6F66}"/>
              </a:ext>
            </a:extLst>
          </p:cNvPr>
          <p:cNvSpPr/>
          <p:nvPr/>
        </p:nvSpPr>
        <p:spPr>
          <a:xfrm>
            <a:off x="3715697" y="5105124"/>
            <a:ext cx="45719" cy="45719"/>
          </a:xfrm>
          <a:prstGeom prst="flowChartConnector">
            <a:avLst/>
          </a:prstGeom>
          <a:solidFill>
            <a:srgbClr val="00206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4" name="Блок-схема: узел 273">
            <a:extLst>
              <a:ext uri="{FF2B5EF4-FFF2-40B4-BE49-F238E27FC236}">
                <a16:creationId xmlns:a16="http://schemas.microsoft.com/office/drawing/2014/main" id="{310BC9D2-361C-DD71-58F1-1835DC497571}"/>
              </a:ext>
            </a:extLst>
          </p:cNvPr>
          <p:cNvSpPr/>
          <p:nvPr/>
        </p:nvSpPr>
        <p:spPr>
          <a:xfrm>
            <a:off x="3846191" y="5066763"/>
            <a:ext cx="45719" cy="45719"/>
          </a:xfrm>
          <a:prstGeom prst="flowChartConnector">
            <a:avLst/>
          </a:prstGeom>
          <a:solidFill>
            <a:srgbClr val="00206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5" name="Блок-схема: узел 274">
            <a:extLst>
              <a:ext uri="{FF2B5EF4-FFF2-40B4-BE49-F238E27FC236}">
                <a16:creationId xmlns:a16="http://schemas.microsoft.com/office/drawing/2014/main" id="{7998B562-BBB5-65B6-87F1-1DE38265302B}"/>
              </a:ext>
            </a:extLst>
          </p:cNvPr>
          <p:cNvSpPr/>
          <p:nvPr/>
        </p:nvSpPr>
        <p:spPr>
          <a:xfrm>
            <a:off x="3826186" y="5163704"/>
            <a:ext cx="45719" cy="45719"/>
          </a:xfrm>
          <a:prstGeom prst="flowChartConnector">
            <a:avLst/>
          </a:prstGeom>
          <a:solidFill>
            <a:srgbClr val="00206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6" name="Блок-схема: узел 275">
            <a:extLst>
              <a:ext uri="{FF2B5EF4-FFF2-40B4-BE49-F238E27FC236}">
                <a16:creationId xmlns:a16="http://schemas.microsoft.com/office/drawing/2014/main" id="{BA7600C1-ED7B-149A-C37A-29910A9DEBA3}"/>
              </a:ext>
            </a:extLst>
          </p:cNvPr>
          <p:cNvSpPr/>
          <p:nvPr/>
        </p:nvSpPr>
        <p:spPr>
          <a:xfrm>
            <a:off x="3896973" y="5124909"/>
            <a:ext cx="45719" cy="45719"/>
          </a:xfrm>
          <a:prstGeom prst="flowChartConnector">
            <a:avLst/>
          </a:prstGeom>
          <a:solidFill>
            <a:srgbClr val="00206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7" name="Блок-схема: узел 276">
            <a:extLst>
              <a:ext uri="{FF2B5EF4-FFF2-40B4-BE49-F238E27FC236}">
                <a16:creationId xmlns:a16="http://schemas.microsoft.com/office/drawing/2014/main" id="{08C8F972-6AD6-81FE-A1C5-AA78C7385E6F}"/>
              </a:ext>
            </a:extLst>
          </p:cNvPr>
          <p:cNvSpPr/>
          <p:nvPr/>
        </p:nvSpPr>
        <p:spPr>
          <a:xfrm>
            <a:off x="4576075" y="5519665"/>
            <a:ext cx="45719" cy="45719"/>
          </a:xfrm>
          <a:prstGeom prst="flowChartConnector">
            <a:avLst/>
          </a:prstGeom>
          <a:solidFill>
            <a:srgbClr val="00206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8" name="Блок-схема: узел 277">
            <a:extLst>
              <a:ext uri="{FF2B5EF4-FFF2-40B4-BE49-F238E27FC236}">
                <a16:creationId xmlns:a16="http://schemas.microsoft.com/office/drawing/2014/main" id="{CBF94BA8-C208-85BA-5DED-39B1AC62D9E3}"/>
              </a:ext>
            </a:extLst>
          </p:cNvPr>
          <p:cNvSpPr/>
          <p:nvPr/>
        </p:nvSpPr>
        <p:spPr>
          <a:xfrm>
            <a:off x="4682756" y="5565384"/>
            <a:ext cx="45719" cy="45719"/>
          </a:xfrm>
          <a:prstGeom prst="flowChartConnector">
            <a:avLst/>
          </a:prstGeom>
          <a:solidFill>
            <a:srgbClr val="00206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9" name="Блок-схема: узел 278">
            <a:extLst>
              <a:ext uri="{FF2B5EF4-FFF2-40B4-BE49-F238E27FC236}">
                <a16:creationId xmlns:a16="http://schemas.microsoft.com/office/drawing/2014/main" id="{D4AEEB7F-330B-08BA-FE1A-31E3BB2C33DC}"/>
              </a:ext>
            </a:extLst>
          </p:cNvPr>
          <p:cNvSpPr/>
          <p:nvPr/>
        </p:nvSpPr>
        <p:spPr>
          <a:xfrm>
            <a:off x="4621794" y="5608110"/>
            <a:ext cx="45719" cy="45719"/>
          </a:xfrm>
          <a:prstGeom prst="flowChartConnector">
            <a:avLst/>
          </a:prstGeom>
          <a:solidFill>
            <a:srgbClr val="00206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0" name="Блок-схема: узел 279">
            <a:extLst>
              <a:ext uri="{FF2B5EF4-FFF2-40B4-BE49-F238E27FC236}">
                <a16:creationId xmlns:a16="http://schemas.microsoft.com/office/drawing/2014/main" id="{005EA4D9-AE0C-2B81-9928-CBD7938B4D3E}"/>
              </a:ext>
            </a:extLst>
          </p:cNvPr>
          <p:cNvSpPr/>
          <p:nvPr/>
        </p:nvSpPr>
        <p:spPr>
          <a:xfrm>
            <a:off x="4716675" y="5632739"/>
            <a:ext cx="45719" cy="45719"/>
          </a:xfrm>
          <a:prstGeom prst="flowChartConnector">
            <a:avLst/>
          </a:prstGeom>
          <a:solidFill>
            <a:srgbClr val="00206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1" name="Блок-схема: узел 280">
            <a:extLst>
              <a:ext uri="{FF2B5EF4-FFF2-40B4-BE49-F238E27FC236}">
                <a16:creationId xmlns:a16="http://schemas.microsoft.com/office/drawing/2014/main" id="{2797FC64-F455-D3DB-B4B4-CCB03D3E1BC8}"/>
              </a:ext>
            </a:extLst>
          </p:cNvPr>
          <p:cNvSpPr/>
          <p:nvPr/>
        </p:nvSpPr>
        <p:spPr>
          <a:xfrm>
            <a:off x="4766577" y="5555193"/>
            <a:ext cx="45719" cy="45719"/>
          </a:xfrm>
          <a:prstGeom prst="flowChartConnector">
            <a:avLst/>
          </a:prstGeom>
          <a:solidFill>
            <a:srgbClr val="00206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2" name="Блок-схема: узел 281">
            <a:extLst>
              <a:ext uri="{FF2B5EF4-FFF2-40B4-BE49-F238E27FC236}">
                <a16:creationId xmlns:a16="http://schemas.microsoft.com/office/drawing/2014/main" id="{3BEC7A6E-B12A-CF69-4435-3D1A6F4171DE}"/>
              </a:ext>
            </a:extLst>
          </p:cNvPr>
          <p:cNvSpPr/>
          <p:nvPr/>
        </p:nvSpPr>
        <p:spPr>
          <a:xfrm>
            <a:off x="4789436" y="5640291"/>
            <a:ext cx="45719" cy="45719"/>
          </a:xfrm>
          <a:prstGeom prst="flowChartConnector">
            <a:avLst/>
          </a:prstGeom>
          <a:solidFill>
            <a:srgbClr val="00206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3" name="Блок-схема: узел 282">
            <a:extLst>
              <a:ext uri="{FF2B5EF4-FFF2-40B4-BE49-F238E27FC236}">
                <a16:creationId xmlns:a16="http://schemas.microsoft.com/office/drawing/2014/main" id="{2422E02D-CCFF-0FE8-F099-3D4298F51207}"/>
              </a:ext>
            </a:extLst>
          </p:cNvPr>
          <p:cNvSpPr/>
          <p:nvPr/>
        </p:nvSpPr>
        <p:spPr>
          <a:xfrm>
            <a:off x="4143084" y="5446345"/>
            <a:ext cx="45719" cy="45719"/>
          </a:xfrm>
          <a:prstGeom prst="flowChartConnector">
            <a:avLst/>
          </a:prstGeom>
          <a:solidFill>
            <a:srgbClr val="759A6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4" name="Блок-схема: узел 283">
            <a:extLst>
              <a:ext uri="{FF2B5EF4-FFF2-40B4-BE49-F238E27FC236}">
                <a16:creationId xmlns:a16="http://schemas.microsoft.com/office/drawing/2014/main" id="{B6F24A86-2FC6-D608-4BC0-9048B242EB2C}"/>
              </a:ext>
            </a:extLst>
          </p:cNvPr>
          <p:cNvSpPr/>
          <p:nvPr/>
        </p:nvSpPr>
        <p:spPr>
          <a:xfrm>
            <a:off x="4188803" y="5400626"/>
            <a:ext cx="45719" cy="45719"/>
          </a:xfrm>
          <a:prstGeom prst="flowChartConnector">
            <a:avLst/>
          </a:prstGeom>
          <a:solidFill>
            <a:srgbClr val="759A6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5" name="Блок-схема: узел 284">
            <a:extLst>
              <a:ext uri="{FF2B5EF4-FFF2-40B4-BE49-F238E27FC236}">
                <a16:creationId xmlns:a16="http://schemas.microsoft.com/office/drawing/2014/main" id="{95037C7A-E0DB-F7A0-31AC-7100DBB91C3E}"/>
              </a:ext>
            </a:extLst>
          </p:cNvPr>
          <p:cNvSpPr/>
          <p:nvPr/>
        </p:nvSpPr>
        <p:spPr>
          <a:xfrm>
            <a:off x="4195394" y="5448331"/>
            <a:ext cx="45719" cy="45719"/>
          </a:xfrm>
          <a:prstGeom prst="flowChartConnector">
            <a:avLst/>
          </a:prstGeom>
          <a:solidFill>
            <a:srgbClr val="759A6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6" name="Блок-схема: узел 285">
            <a:extLst>
              <a:ext uri="{FF2B5EF4-FFF2-40B4-BE49-F238E27FC236}">
                <a16:creationId xmlns:a16="http://schemas.microsoft.com/office/drawing/2014/main" id="{D19D3D64-F53A-B9A7-D533-86B4AC3578E2}"/>
              </a:ext>
            </a:extLst>
          </p:cNvPr>
          <p:cNvSpPr/>
          <p:nvPr/>
        </p:nvSpPr>
        <p:spPr>
          <a:xfrm>
            <a:off x="4136493" y="5361486"/>
            <a:ext cx="45719" cy="45719"/>
          </a:xfrm>
          <a:prstGeom prst="flowChartConnector">
            <a:avLst/>
          </a:prstGeom>
          <a:solidFill>
            <a:srgbClr val="759A6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7" name="Блок-схема: узел 286">
            <a:extLst>
              <a:ext uri="{FF2B5EF4-FFF2-40B4-BE49-F238E27FC236}">
                <a16:creationId xmlns:a16="http://schemas.microsoft.com/office/drawing/2014/main" id="{4E71AF5B-1439-D8CF-5C75-068180635E63}"/>
              </a:ext>
            </a:extLst>
          </p:cNvPr>
          <p:cNvSpPr/>
          <p:nvPr/>
        </p:nvSpPr>
        <p:spPr>
          <a:xfrm>
            <a:off x="4257381" y="5427635"/>
            <a:ext cx="45719" cy="45719"/>
          </a:xfrm>
          <a:prstGeom prst="flowChartConnector">
            <a:avLst/>
          </a:prstGeom>
          <a:solidFill>
            <a:srgbClr val="759A6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8" name="Блок-схема: узел 287">
            <a:extLst>
              <a:ext uri="{FF2B5EF4-FFF2-40B4-BE49-F238E27FC236}">
                <a16:creationId xmlns:a16="http://schemas.microsoft.com/office/drawing/2014/main" id="{2D515AC3-35CC-9D2B-BEC0-370082CEA3C1}"/>
              </a:ext>
            </a:extLst>
          </p:cNvPr>
          <p:cNvSpPr/>
          <p:nvPr/>
        </p:nvSpPr>
        <p:spPr>
          <a:xfrm>
            <a:off x="4259023" y="5370398"/>
            <a:ext cx="45719" cy="45719"/>
          </a:xfrm>
          <a:prstGeom prst="flowChartConnector">
            <a:avLst/>
          </a:prstGeom>
          <a:solidFill>
            <a:srgbClr val="759A6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9" name="Подзаголовок 2">
            <a:extLst>
              <a:ext uri="{FF2B5EF4-FFF2-40B4-BE49-F238E27FC236}">
                <a16:creationId xmlns:a16="http://schemas.microsoft.com/office/drawing/2014/main" id="{F7CCA59B-BA8D-E636-3685-DA959BC0D708}"/>
              </a:ext>
            </a:extLst>
          </p:cNvPr>
          <p:cNvSpPr txBox="1">
            <a:spLocks/>
          </p:cNvSpPr>
          <p:nvPr/>
        </p:nvSpPr>
        <p:spPr>
          <a:xfrm>
            <a:off x="3650926" y="6064413"/>
            <a:ext cx="1492393" cy="505031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>
              <a:spcBef>
                <a:spcPts val="600"/>
              </a:spcBef>
              <a:buClr>
                <a:schemeClr val="tx1"/>
              </a:buClr>
              <a:buSzPct val="100000"/>
            </a:pPr>
            <a:r>
              <a:rPr lang="ru-RU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Группировка по типу задач </a:t>
            </a:r>
          </a:p>
        </p:txBody>
      </p:sp>
      <p:sp>
        <p:nvSpPr>
          <p:cNvPr id="290" name="Блок-схема: узел 289">
            <a:extLst>
              <a:ext uri="{FF2B5EF4-FFF2-40B4-BE49-F238E27FC236}">
                <a16:creationId xmlns:a16="http://schemas.microsoft.com/office/drawing/2014/main" id="{7C5BB163-2721-AAE8-48F8-E120D07E281F}"/>
              </a:ext>
            </a:extLst>
          </p:cNvPr>
          <p:cNvSpPr/>
          <p:nvPr/>
        </p:nvSpPr>
        <p:spPr>
          <a:xfrm>
            <a:off x="3899498" y="5956986"/>
            <a:ext cx="45719" cy="45719"/>
          </a:xfrm>
          <a:prstGeom prst="flowChartConnector">
            <a:avLst/>
          </a:prstGeom>
          <a:solidFill>
            <a:srgbClr val="00206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1" name="Блок-схема: узел 290">
            <a:extLst>
              <a:ext uri="{FF2B5EF4-FFF2-40B4-BE49-F238E27FC236}">
                <a16:creationId xmlns:a16="http://schemas.microsoft.com/office/drawing/2014/main" id="{66C54A2D-22F0-9F0D-B9CC-EBD92F8A9BFD}"/>
              </a:ext>
            </a:extLst>
          </p:cNvPr>
          <p:cNvSpPr/>
          <p:nvPr/>
        </p:nvSpPr>
        <p:spPr>
          <a:xfrm>
            <a:off x="3718116" y="5675300"/>
            <a:ext cx="45719" cy="45719"/>
          </a:xfrm>
          <a:prstGeom prst="flowChartConnector">
            <a:avLst/>
          </a:prstGeom>
          <a:solidFill>
            <a:srgbClr val="00206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2" name="Блок-схема: узел 291">
            <a:extLst>
              <a:ext uri="{FF2B5EF4-FFF2-40B4-BE49-F238E27FC236}">
                <a16:creationId xmlns:a16="http://schemas.microsoft.com/office/drawing/2014/main" id="{CA38D5DF-93B8-5AFA-123C-B9BEEFC8EC56}"/>
              </a:ext>
            </a:extLst>
          </p:cNvPr>
          <p:cNvSpPr/>
          <p:nvPr/>
        </p:nvSpPr>
        <p:spPr>
          <a:xfrm>
            <a:off x="3853779" y="5268885"/>
            <a:ext cx="45719" cy="45719"/>
          </a:xfrm>
          <a:prstGeom prst="flowChartConnector">
            <a:avLst/>
          </a:prstGeom>
          <a:solidFill>
            <a:srgbClr val="00206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3" name="Блок-схема: узел 292">
            <a:extLst>
              <a:ext uri="{FF2B5EF4-FFF2-40B4-BE49-F238E27FC236}">
                <a16:creationId xmlns:a16="http://schemas.microsoft.com/office/drawing/2014/main" id="{205CFB22-C27E-DAAF-A809-90660A97B37A}"/>
              </a:ext>
            </a:extLst>
          </p:cNvPr>
          <p:cNvSpPr/>
          <p:nvPr/>
        </p:nvSpPr>
        <p:spPr>
          <a:xfrm>
            <a:off x="4791856" y="5833006"/>
            <a:ext cx="45719" cy="45719"/>
          </a:xfrm>
          <a:prstGeom prst="flowChartConnector">
            <a:avLst/>
          </a:prstGeom>
          <a:solidFill>
            <a:srgbClr val="00206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4" name="Блок-схема: узел 293">
            <a:extLst>
              <a:ext uri="{FF2B5EF4-FFF2-40B4-BE49-F238E27FC236}">
                <a16:creationId xmlns:a16="http://schemas.microsoft.com/office/drawing/2014/main" id="{0801310A-FD17-670C-84C1-EE418F2C125A}"/>
              </a:ext>
            </a:extLst>
          </p:cNvPr>
          <p:cNvSpPr/>
          <p:nvPr/>
        </p:nvSpPr>
        <p:spPr>
          <a:xfrm>
            <a:off x="4661050" y="5708360"/>
            <a:ext cx="45719" cy="45719"/>
          </a:xfrm>
          <a:prstGeom prst="flowChartConnector">
            <a:avLst/>
          </a:prstGeom>
          <a:solidFill>
            <a:srgbClr val="00206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5" name="Блок-схема: узел 294">
            <a:extLst>
              <a:ext uri="{FF2B5EF4-FFF2-40B4-BE49-F238E27FC236}">
                <a16:creationId xmlns:a16="http://schemas.microsoft.com/office/drawing/2014/main" id="{8E92452F-E9C5-3298-95C3-5110FE074E2A}"/>
              </a:ext>
            </a:extLst>
          </p:cNvPr>
          <p:cNvSpPr/>
          <p:nvPr/>
        </p:nvSpPr>
        <p:spPr>
          <a:xfrm>
            <a:off x="4238583" y="5810146"/>
            <a:ext cx="45719" cy="45719"/>
          </a:xfrm>
          <a:prstGeom prst="flowChartConnector">
            <a:avLst/>
          </a:prstGeom>
          <a:solidFill>
            <a:srgbClr val="759A6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6" name="Блок-схема: узел 295">
            <a:extLst>
              <a:ext uri="{FF2B5EF4-FFF2-40B4-BE49-F238E27FC236}">
                <a16:creationId xmlns:a16="http://schemas.microsoft.com/office/drawing/2014/main" id="{94BC7BDE-C98B-CFFE-1CE8-D9FDFF2FFE26}"/>
              </a:ext>
            </a:extLst>
          </p:cNvPr>
          <p:cNvSpPr/>
          <p:nvPr/>
        </p:nvSpPr>
        <p:spPr>
          <a:xfrm>
            <a:off x="3550317" y="1575171"/>
            <a:ext cx="45719" cy="45719"/>
          </a:xfrm>
          <a:prstGeom prst="flowChartConnector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7" name="Блок-схема: узел 296">
            <a:extLst>
              <a:ext uri="{FF2B5EF4-FFF2-40B4-BE49-F238E27FC236}">
                <a16:creationId xmlns:a16="http://schemas.microsoft.com/office/drawing/2014/main" id="{05BDBB33-1BF0-4C33-3AC4-1FDA35CFA976}"/>
              </a:ext>
            </a:extLst>
          </p:cNvPr>
          <p:cNvSpPr/>
          <p:nvPr/>
        </p:nvSpPr>
        <p:spPr>
          <a:xfrm>
            <a:off x="3660807" y="1687568"/>
            <a:ext cx="45719" cy="45719"/>
          </a:xfrm>
          <a:prstGeom prst="flowChartConnector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8" name="Блок-схема: узел 297">
            <a:extLst>
              <a:ext uri="{FF2B5EF4-FFF2-40B4-BE49-F238E27FC236}">
                <a16:creationId xmlns:a16="http://schemas.microsoft.com/office/drawing/2014/main" id="{97AE2BE1-6FBE-901B-E7F1-FE5C85413A07}"/>
              </a:ext>
            </a:extLst>
          </p:cNvPr>
          <p:cNvSpPr/>
          <p:nvPr/>
        </p:nvSpPr>
        <p:spPr>
          <a:xfrm>
            <a:off x="3790347" y="1848540"/>
            <a:ext cx="45719" cy="45719"/>
          </a:xfrm>
          <a:prstGeom prst="flowChartConnector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9" name="Блок-схема: узел 298">
            <a:extLst>
              <a:ext uri="{FF2B5EF4-FFF2-40B4-BE49-F238E27FC236}">
                <a16:creationId xmlns:a16="http://schemas.microsoft.com/office/drawing/2014/main" id="{7228772F-A254-CE25-42D0-D17A1CE60B53}"/>
              </a:ext>
            </a:extLst>
          </p:cNvPr>
          <p:cNvSpPr/>
          <p:nvPr/>
        </p:nvSpPr>
        <p:spPr>
          <a:xfrm>
            <a:off x="3531266" y="1651848"/>
            <a:ext cx="45719" cy="45719"/>
          </a:xfrm>
          <a:prstGeom prst="flowChartConnector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0" name="Блок-схема: узел 299">
            <a:extLst>
              <a:ext uri="{FF2B5EF4-FFF2-40B4-BE49-F238E27FC236}">
                <a16:creationId xmlns:a16="http://schemas.microsoft.com/office/drawing/2014/main" id="{3F4BF5BC-9212-6F3D-68EB-458B229CECAE}"/>
              </a:ext>
            </a:extLst>
          </p:cNvPr>
          <p:cNvSpPr/>
          <p:nvPr/>
        </p:nvSpPr>
        <p:spPr>
          <a:xfrm>
            <a:off x="3615088" y="1606129"/>
            <a:ext cx="45719" cy="45719"/>
          </a:xfrm>
          <a:prstGeom prst="flowChartConnector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1" name="Блок-схема: узел 300">
            <a:extLst>
              <a:ext uri="{FF2B5EF4-FFF2-40B4-BE49-F238E27FC236}">
                <a16:creationId xmlns:a16="http://schemas.microsoft.com/office/drawing/2014/main" id="{D4967E80-BFA4-EE6C-35EF-02FFEB3424A8}"/>
              </a:ext>
            </a:extLst>
          </p:cNvPr>
          <p:cNvSpPr/>
          <p:nvPr/>
        </p:nvSpPr>
        <p:spPr>
          <a:xfrm>
            <a:off x="3596037" y="1725929"/>
            <a:ext cx="45719" cy="45719"/>
          </a:xfrm>
          <a:prstGeom prst="flowChartConnector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2" name="Блок-схема: узел 301">
            <a:extLst>
              <a:ext uri="{FF2B5EF4-FFF2-40B4-BE49-F238E27FC236}">
                <a16:creationId xmlns:a16="http://schemas.microsoft.com/office/drawing/2014/main" id="{4D62BE69-8101-FC1C-D2FD-B0F7FC587A57}"/>
              </a:ext>
            </a:extLst>
          </p:cNvPr>
          <p:cNvSpPr/>
          <p:nvPr/>
        </p:nvSpPr>
        <p:spPr>
          <a:xfrm>
            <a:off x="3726531" y="1687568"/>
            <a:ext cx="45719" cy="45719"/>
          </a:xfrm>
          <a:prstGeom prst="flowChartConnector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3" name="Блок-схема: узел 302">
            <a:extLst>
              <a:ext uri="{FF2B5EF4-FFF2-40B4-BE49-F238E27FC236}">
                <a16:creationId xmlns:a16="http://schemas.microsoft.com/office/drawing/2014/main" id="{0563BBAA-C807-C831-4037-6A6F20AAF2FC}"/>
              </a:ext>
            </a:extLst>
          </p:cNvPr>
          <p:cNvSpPr/>
          <p:nvPr/>
        </p:nvSpPr>
        <p:spPr>
          <a:xfrm>
            <a:off x="3706526" y="1784509"/>
            <a:ext cx="45719" cy="45719"/>
          </a:xfrm>
          <a:prstGeom prst="flowChartConnector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4" name="Блок-схема: узел 303">
            <a:extLst>
              <a:ext uri="{FF2B5EF4-FFF2-40B4-BE49-F238E27FC236}">
                <a16:creationId xmlns:a16="http://schemas.microsoft.com/office/drawing/2014/main" id="{C0588CF1-DB8C-331E-EE1F-35E174C7A1BD}"/>
              </a:ext>
            </a:extLst>
          </p:cNvPr>
          <p:cNvSpPr/>
          <p:nvPr/>
        </p:nvSpPr>
        <p:spPr>
          <a:xfrm>
            <a:off x="3777313" y="1745714"/>
            <a:ext cx="45719" cy="45719"/>
          </a:xfrm>
          <a:prstGeom prst="flowChartConnector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5" name="Блок-схема: узел 304">
            <a:extLst>
              <a:ext uri="{FF2B5EF4-FFF2-40B4-BE49-F238E27FC236}">
                <a16:creationId xmlns:a16="http://schemas.microsoft.com/office/drawing/2014/main" id="{6ED11721-F167-3493-56D8-E8FF2777244B}"/>
              </a:ext>
            </a:extLst>
          </p:cNvPr>
          <p:cNvSpPr/>
          <p:nvPr/>
        </p:nvSpPr>
        <p:spPr>
          <a:xfrm>
            <a:off x="4465182" y="2337444"/>
            <a:ext cx="45719" cy="45719"/>
          </a:xfrm>
          <a:prstGeom prst="flowChartConnector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6" name="Блок-схема: узел 305">
            <a:extLst>
              <a:ext uri="{FF2B5EF4-FFF2-40B4-BE49-F238E27FC236}">
                <a16:creationId xmlns:a16="http://schemas.microsoft.com/office/drawing/2014/main" id="{D887D653-5654-3BD5-313C-06851288A2CB}"/>
              </a:ext>
            </a:extLst>
          </p:cNvPr>
          <p:cNvSpPr/>
          <p:nvPr/>
        </p:nvSpPr>
        <p:spPr>
          <a:xfrm>
            <a:off x="4571863" y="2383163"/>
            <a:ext cx="45719" cy="45719"/>
          </a:xfrm>
          <a:prstGeom prst="flowChartConnector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7" name="Блок-схема: узел 306">
            <a:extLst>
              <a:ext uri="{FF2B5EF4-FFF2-40B4-BE49-F238E27FC236}">
                <a16:creationId xmlns:a16="http://schemas.microsoft.com/office/drawing/2014/main" id="{8772E376-1135-FFD9-0AE8-E76FC13316CB}"/>
              </a:ext>
            </a:extLst>
          </p:cNvPr>
          <p:cNvSpPr/>
          <p:nvPr/>
        </p:nvSpPr>
        <p:spPr>
          <a:xfrm>
            <a:off x="4510901" y="2425889"/>
            <a:ext cx="45719" cy="45719"/>
          </a:xfrm>
          <a:prstGeom prst="flowChartConnector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8" name="Блок-схема: узел 307">
            <a:extLst>
              <a:ext uri="{FF2B5EF4-FFF2-40B4-BE49-F238E27FC236}">
                <a16:creationId xmlns:a16="http://schemas.microsoft.com/office/drawing/2014/main" id="{6ACE666F-C814-0C1B-DF66-15EE1769D063}"/>
              </a:ext>
            </a:extLst>
          </p:cNvPr>
          <p:cNvSpPr/>
          <p:nvPr/>
        </p:nvSpPr>
        <p:spPr>
          <a:xfrm>
            <a:off x="4605782" y="2450518"/>
            <a:ext cx="45719" cy="45719"/>
          </a:xfrm>
          <a:prstGeom prst="flowChartConnector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9" name="Блок-схема: узел 308">
            <a:extLst>
              <a:ext uri="{FF2B5EF4-FFF2-40B4-BE49-F238E27FC236}">
                <a16:creationId xmlns:a16="http://schemas.microsoft.com/office/drawing/2014/main" id="{8D0017F2-8E2E-54F3-A456-01D472DB948C}"/>
              </a:ext>
            </a:extLst>
          </p:cNvPr>
          <p:cNvSpPr/>
          <p:nvPr/>
        </p:nvSpPr>
        <p:spPr>
          <a:xfrm>
            <a:off x="4655684" y="2372972"/>
            <a:ext cx="45719" cy="45719"/>
          </a:xfrm>
          <a:prstGeom prst="flowChartConnector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0" name="Блок-схема: узел 309">
            <a:extLst>
              <a:ext uri="{FF2B5EF4-FFF2-40B4-BE49-F238E27FC236}">
                <a16:creationId xmlns:a16="http://schemas.microsoft.com/office/drawing/2014/main" id="{A285F95B-9969-D573-C8CC-3CFD974C5159}"/>
              </a:ext>
            </a:extLst>
          </p:cNvPr>
          <p:cNvSpPr/>
          <p:nvPr/>
        </p:nvSpPr>
        <p:spPr>
          <a:xfrm>
            <a:off x="4678543" y="2458070"/>
            <a:ext cx="45719" cy="45719"/>
          </a:xfrm>
          <a:prstGeom prst="flowChartConnector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1" name="Блок-схема: узел 310">
            <a:extLst>
              <a:ext uri="{FF2B5EF4-FFF2-40B4-BE49-F238E27FC236}">
                <a16:creationId xmlns:a16="http://schemas.microsoft.com/office/drawing/2014/main" id="{8646C984-0B62-19AE-FC0D-E19923EFDC88}"/>
              </a:ext>
            </a:extLst>
          </p:cNvPr>
          <p:cNvSpPr/>
          <p:nvPr/>
        </p:nvSpPr>
        <p:spPr>
          <a:xfrm>
            <a:off x="824021" y="1601066"/>
            <a:ext cx="45719" cy="45719"/>
          </a:xfrm>
          <a:prstGeom prst="flowChartConnector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2" name="Блок-схема: узел 311">
            <a:extLst>
              <a:ext uri="{FF2B5EF4-FFF2-40B4-BE49-F238E27FC236}">
                <a16:creationId xmlns:a16="http://schemas.microsoft.com/office/drawing/2014/main" id="{44B489D4-71E3-AF4E-6E6B-C5936583F202}"/>
              </a:ext>
            </a:extLst>
          </p:cNvPr>
          <p:cNvSpPr/>
          <p:nvPr/>
        </p:nvSpPr>
        <p:spPr>
          <a:xfrm>
            <a:off x="934511" y="1713463"/>
            <a:ext cx="45719" cy="45719"/>
          </a:xfrm>
          <a:prstGeom prst="flowChartConnector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3" name="Блок-схема: узел 312">
            <a:extLst>
              <a:ext uri="{FF2B5EF4-FFF2-40B4-BE49-F238E27FC236}">
                <a16:creationId xmlns:a16="http://schemas.microsoft.com/office/drawing/2014/main" id="{0DB98D7A-6002-C536-CAB3-C6A7CD87C478}"/>
              </a:ext>
            </a:extLst>
          </p:cNvPr>
          <p:cNvSpPr/>
          <p:nvPr/>
        </p:nvSpPr>
        <p:spPr>
          <a:xfrm>
            <a:off x="1064051" y="1874435"/>
            <a:ext cx="45719" cy="45719"/>
          </a:xfrm>
          <a:prstGeom prst="flowChartConnector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4" name="Блок-схема: узел 313">
            <a:extLst>
              <a:ext uri="{FF2B5EF4-FFF2-40B4-BE49-F238E27FC236}">
                <a16:creationId xmlns:a16="http://schemas.microsoft.com/office/drawing/2014/main" id="{3B4D418B-2F53-2FE5-1D36-83FFB360B39D}"/>
              </a:ext>
            </a:extLst>
          </p:cNvPr>
          <p:cNvSpPr/>
          <p:nvPr/>
        </p:nvSpPr>
        <p:spPr>
          <a:xfrm>
            <a:off x="804970" y="1677743"/>
            <a:ext cx="45719" cy="45719"/>
          </a:xfrm>
          <a:prstGeom prst="flowChartConnector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5" name="Блок-схема: узел 314">
            <a:extLst>
              <a:ext uri="{FF2B5EF4-FFF2-40B4-BE49-F238E27FC236}">
                <a16:creationId xmlns:a16="http://schemas.microsoft.com/office/drawing/2014/main" id="{75FC4748-7915-8A96-8CA7-727D5A3E6CBC}"/>
              </a:ext>
            </a:extLst>
          </p:cNvPr>
          <p:cNvSpPr/>
          <p:nvPr/>
        </p:nvSpPr>
        <p:spPr>
          <a:xfrm>
            <a:off x="888792" y="1632024"/>
            <a:ext cx="45719" cy="45719"/>
          </a:xfrm>
          <a:prstGeom prst="flowChartConnector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6" name="Блок-схема: узел 315">
            <a:extLst>
              <a:ext uri="{FF2B5EF4-FFF2-40B4-BE49-F238E27FC236}">
                <a16:creationId xmlns:a16="http://schemas.microsoft.com/office/drawing/2014/main" id="{78BEACE9-5625-3152-25DA-893CA354CC16}"/>
              </a:ext>
            </a:extLst>
          </p:cNvPr>
          <p:cNvSpPr/>
          <p:nvPr/>
        </p:nvSpPr>
        <p:spPr>
          <a:xfrm>
            <a:off x="869741" y="1751824"/>
            <a:ext cx="45719" cy="45719"/>
          </a:xfrm>
          <a:prstGeom prst="flowChartConnector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7" name="Блок-схема: узел 316">
            <a:extLst>
              <a:ext uri="{FF2B5EF4-FFF2-40B4-BE49-F238E27FC236}">
                <a16:creationId xmlns:a16="http://schemas.microsoft.com/office/drawing/2014/main" id="{3F44D54D-622B-ECE6-9845-EE33FF332093}"/>
              </a:ext>
            </a:extLst>
          </p:cNvPr>
          <p:cNvSpPr/>
          <p:nvPr/>
        </p:nvSpPr>
        <p:spPr>
          <a:xfrm>
            <a:off x="1000235" y="1713463"/>
            <a:ext cx="45719" cy="45719"/>
          </a:xfrm>
          <a:prstGeom prst="flowChartConnector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8" name="Блок-схема: узел 317">
            <a:extLst>
              <a:ext uri="{FF2B5EF4-FFF2-40B4-BE49-F238E27FC236}">
                <a16:creationId xmlns:a16="http://schemas.microsoft.com/office/drawing/2014/main" id="{D8F7FFF5-22E7-9CF9-CC88-51EA9D2D8168}"/>
              </a:ext>
            </a:extLst>
          </p:cNvPr>
          <p:cNvSpPr/>
          <p:nvPr/>
        </p:nvSpPr>
        <p:spPr>
          <a:xfrm>
            <a:off x="980230" y="1810404"/>
            <a:ext cx="45719" cy="45719"/>
          </a:xfrm>
          <a:prstGeom prst="flowChartConnector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9" name="Блок-схема: узел 318">
            <a:extLst>
              <a:ext uri="{FF2B5EF4-FFF2-40B4-BE49-F238E27FC236}">
                <a16:creationId xmlns:a16="http://schemas.microsoft.com/office/drawing/2014/main" id="{951932EF-595B-3663-E50F-080AB0104462}"/>
              </a:ext>
            </a:extLst>
          </p:cNvPr>
          <p:cNvSpPr/>
          <p:nvPr/>
        </p:nvSpPr>
        <p:spPr>
          <a:xfrm>
            <a:off x="1051017" y="1771609"/>
            <a:ext cx="45719" cy="45719"/>
          </a:xfrm>
          <a:prstGeom prst="flowChartConnector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0" name="Блок-схема: узел 319">
            <a:extLst>
              <a:ext uri="{FF2B5EF4-FFF2-40B4-BE49-F238E27FC236}">
                <a16:creationId xmlns:a16="http://schemas.microsoft.com/office/drawing/2014/main" id="{0DC04417-3B30-AF94-41C5-E4966A48EEBB}"/>
              </a:ext>
            </a:extLst>
          </p:cNvPr>
          <p:cNvSpPr/>
          <p:nvPr/>
        </p:nvSpPr>
        <p:spPr>
          <a:xfrm>
            <a:off x="1766664" y="2417538"/>
            <a:ext cx="45719" cy="45719"/>
          </a:xfrm>
          <a:prstGeom prst="flowChartConnector">
            <a:avLst/>
          </a:prstGeom>
          <a:solidFill>
            <a:srgbClr val="7030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1" name="Блок-схема: узел 320">
            <a:extLst>
              <a:ext uri="{FF2B5EF4-FFF2-40B4-BE49-F238E27FC236}">
                <a16:creationId xmlns:a16="http://schemas.microsoft.com/office/drawing/2014/main" id="{C53699C3-A317-0985-9206-AA2CE706260A}"/>
              </a:ext>
            </a:extLst>
          </p:cNvPr>
          <p:cNvSpPr/>
          <p:nvPr/>
        </p:nvSpPr>
        <p:spPr>
          <a:xfrm>
            <a:off x="1873345" y="2463257"/>
            <a:ext cx="45719" cy="45719"/>
          </a:xfrm>
          <a:prstGeom prst="flowChartConnector">
            <a:avLst/>
          </a:prstGeom>
          <a:solidFill>
            <a:srgbClr val="7030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2" name="Блок-схема: узел 321">
            <a:extLst>
              <a:ext uri="{FF2B5EF4-FFF2-40B4-BE49-F238E27FC236}">
                <a16:creationId xmlns:a16="http://schemas.microsoft.com/office/drawing/2014/main" id="{08B12898-9C2D-1AFF-65C2-AA0347904EE7}"/>
              </a:ext>
            </a:extLst>
          </p:cNvPr>
          <p:cNvSpPr/>
          <p:nvPr/>
        </p:nvSpPr>
        <p:spPr>
          <a:xfrm>
            <a:off x="1812383" y="2505983"/>
            <a:ext cx="45719" cy="45719"/>
          </a:xfrm>
          <a:prstGeom prst="flowChartConnector">
            <a:avLst/>
          </a:prstGeom>
          <a:solidFill>
            <a:srgbClr val="7030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3" name="Блок-схема: узел 322">
            <a:extLst>
              <a:ext uri="{FF2B5EF4-FFF2-40B4-BE49-F238E27FC236}">
                <a16:creationId xmlns:a16="http://schemas.microsoft.com/office/drawing/2014/main" id="{C82FD623-FD94-112A-C5C0-ACD424A15228}"/>
              </a:ext>
            </a:extLst>
          </p:cNvPr>
          <p:cNvSpPr/>
          <p:nvPr/>
        </p:nvSpPr>
        <p:spPr>
          <a:xfrm>
            <a:off x="1907264" y="2530612"/>
            <a:ext cx="45719" cy="45719"/>
          </a:xfrm>
          <a:prstGeom prst="flowChartConnector">
            <a:avLst/>
          </a:prstGeom>
          <a:solidFill>
            <a:srgbClr val="7030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4" name="Блок-схема: узел 323">
            <a:extLst>
              <a:ext uri="{FF2B5EF4-FFF2-40B4-BE49-F238E27FC236}">
                <a16:creationId xmlns:a16="http://schemas.microsoft.com/office/drawing/2014/main" id="{A75FFE6F-95EA-7542-1209-6978234DF9AD}"/>
              </a:ext>
            </a:extLst>
          </p:cNvPr>
          <p:cNvSpPr/>
          <p:nvPr/>
        </p:nvSpPr>
        <p:spPr>
          <a:xfrm>
            <a:off x="1957166" y="2453066"/>
            <a:ext cx="45719" cy="45719"/>
          </a:xfrm>
          <a:prstGeom prst="flowChartConnector">
            <a:avLst/>
          </a:prstGeom>
          <a:solidFill>
            <a:srgbClr val="7030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5" name="Блок-схема: узел 324">
            <a:extLst>
              <a:ext uri="{FF2B5EF4-FFF2-40B4-BE49-F238E27FC236}">
                <a16:creationId xmlns:a16="http://schemas.microsoft.com/office/drawing/2014/main" id="{4B165ED0-588A-0164-257A-5FB57004C28D}"/>
              </a:ext>
            </a:extLst>
          </p:cNvPr>
          <p:cNvSpPr/>
          <p:nvPr/>
        </p:nvSpPr>
        <p:spPr>
          <a:xfrm>
            <a:off x="1980025" y="2538164"/>
            <a:ext cx="45719" cy="45719"/>
          </a:xfrm>
          <a:prstGeom prst="flowChartConnector">
            <a:avLst/>
          </a:prstGeom>
          <a:solidFill>
            <a:srgbClr val="7030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6" name="Блок-схема: узел 325">
            <a:extLst>
              <a:ext uri="{FF2B5EF4-FFF2-40B4-BE49-F238E27FC236}">
                <a16:creationId xmlns:a16="http://schemas.microsoft.com/office/drawing/2014/main" id="{AD1FD590-A3DC-FC47-143F-CC5E73CD9ECA}"/>
              </a:ext>
            </a:extLst>
          </p:cNvPr>
          <p:cNvSpPr/>
          <p:nvPr/>
        </p:nvSpPr>
        <p:spPr>
          <a:xfrm>
            <a:off x="950860" y="4404111"/>
            <a:ext cx="45719" cy="45719"/>
          </a:xfrm>
          <a:prstGeom prst="flowChartConnector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7" name="Блок-схема: узел 326">
            <a:extLst>
              <a:ext uri="{FF2B5EF4-FFF2-40B4-BE49-F238E27FC236}">
                <a16:creationId xmlns:a16="http://schemas.microsoft.com/office/drawing/2014/main" id="{CE6D613A-A415-4690-7D88-FA71C6C6F128}"/>
              </a:ext>
            </a:extLst>
          </p:cNvPr>
          <p:cNvSpPr/>
          <p:nvPr/>
        </p:nvSpPr>
        <p:spPr>
          <a:xfrm>
            <a:off x="1061350" y="4516508"/>
            <a:ext cx="45719" cy="45719"/>
          </a:xfrm>
          <a:prstGeom prst="flowChartConnector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8" name="Блок-схема: узел 327">
            <a:extLst>
              <a:ext uri="{FF2B5EF4-FFF2-40B4-BE49-F238E27FC236}">
                <a16:creationId xmlns:a16="http://schemas.microsoft.com/office/drawing/2014/main" id="{32915FDE-32CD-87FF-C8FB-106E995292EC}"/>
              </a:ext>
            </a:extLst>
          </p:cNvPr>
          <p:cNvSpPr/>
          <p:nvPr/>
        </p:nvSpPr>
        <p:spPr>
          <a:xfrm>
            <a:off x="1190890" y="4677480"/>
            <a:ext cx="45719" cy="45719"/>
          </a:xfrm>
          <a:prstGeom prst="flowChartConnector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9" name="Блок-схема: узел 328">
            <a:extLst>
              <a:ext uri="{FF2B5EF4-FFF2-40B4-BE49-F238E27FC236}">
                <a16:creationId xmlns:a16="http://schemas.microsoft.com/office/drawing/2014/main" id="{F3A9A40D-2EB6-989C-15A8-EB929BEB2D73}"/>
              </a:ext>
            </a:extLst>
          </p:cNvPr>
          <p:cNvSpPr/>
          <p:nvPr/>
        </p:nvSpPr>
        <p:spPr>
          <a:xfrm>
            <a:off x="931809" y="4480788"/>
            <a:ext cx="45719" cy="45719"/>
          </a:xfrm>
          <a:prstGeom prst="flowChartConnector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0" name="Блок-схема: узел 329">
            <a:extLst>
              <a:ext uri="{FF2B5EF4-FFF2-40B4-BE49-F238E27FC236}">
                <a16:creationId xmlns:a16="http://schemas.microsoft.com/office/drawing/2014/main" id="{0A6EE8AF-CF71-96FF-1607-ABD0DB607B44}"/>
              </a:ext>
            </a:extLst>
          </p:cNvPr>
          <p:cNvSpPr/>
          <p:nvPr/>
        </p:nvSpPr>
        <p:spPr>
          <a:xfrm>
            <a:off x="1015631" y="4435069"/>
            <a:ext cx="45719" cy="45719"/>
          </a:xfrm>
          <a:prstGeom prst="flowChartConnector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1" name="Блок-схема: узел 330">
            <a:extLst>
              <a:ext uri="{FF2B5EF4-FFF2-40B4-BE49-F238E27FC236}">
                <a16:creationId xmlns:a16="http://schemas.microsoft.com/office/drawing/2014/main" id="{3CD4F3B6-C0B3-A8E6-88AB-E6134B93BF08}"/>
              </a:ext>
            </a:extLst>
          </p:cNvPr>
          <p:cNvSpPr/>
          <p:nvPr/>
        </p:nvSpPr>
        <p:spPr>
          <a:xfrm>
            <a:off x="996580" y="4554869"/>
            <a:ext cx="45719" cy="45719"/>
          </a:xfrm>
          <a:prstGeom prst="flowChartConnector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2" name="Блок-схема: узел 331">
            <a:extLst>
              <a:ext uri="{FF2B5EF4-FFF2-40B4-BE49-F238E27FC236}">
                <a16:creationId xmlns:a16="http://schemas.microsoft.com/office/drawing/2014/main" id="{FA36273F-8788-8867-F7E6-3AE4CC33BA79}"/>
              </a:ext>
            </a:extLst>
          </p:cNvPr>
          <p:cNvSpPr/>
          <p:nvPr/>
        </p:nvSpPr>
        <p:spPr>
          <a:xfrm>
            <a:off x="1127074" y="4516508"/>
            <a:ext cx="45719" cy="45719"/>
          </a:xfrm>
          <a:prstGeom prst="flowChartConnector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3" name="Блок-схема: узел 332">
            <a:extLst>
              <a:ext uri="{FF2B5EF4-FFF2-40B4-BE49-F238E27FC236}">
                <a16:creationId xmlns:a16="http://schemas.microsoft.com/office/drawing/2014/main" id="{27CF9977-DE08-8F98-EF4F-708EBA7AADC9}"/>
              </a:ext>
            </a:extLst>
          </p:cNvPr>
          <p:cNvSpPr/>
          <p:nvPr/>
        </p:nvSpPr>
        <p:spPr>
          <a:xfrm>
            <a:off x="1107069" y="4613449"/>
            <a:ext cx="45719" cy="45719"/>
          </a:xfrm>
          <a:prstGeom prst="flowChartConnector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4" name="Блок-схема: узел 333">
            <a:extLst>
              <a:ext uri="{FF2B5EF4-FFF2-40B4-BE49-F238E27FC236}">
                <a16:creationId xmlns:a16="http://schemas.microsoft.com/office/drawing/2014/main" id="{5B6CC7C3-2C28-8BBB-57EA-D76F19FC57A1}"/>
              </a:ext>
            </a:extLst>
          </p:cNvPr>
          <p:cNvSpPr/>
          <p:nvPr/>
        </p:nvSpPr>
        <p:spPr>
          <a:xfrm>
            <a:off x="1177856" y="4574654"/>
            <a:ext cx="45719" cy="45719"/>
          </a:xfrm>
          <a:prstGeom prst="flowChartConnector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5" name="Блок-схема: узел 334">
            <a:extLst>
              <a:ext uri="{FF2B5EF4-FFF2-40B4-BE49-F238E27FC236}">
                <a16:creationId xmlns:a16="http://schemas.microsoft.com/office/drawing/2014/main" id="{DA168502-3688-DF14-2C9B-3DD7BF0F2527}"/>
              </a:ext>
            </a:extLst>
          </p:cNvPr>
          <p:cNvSpPr/>
          <p:nvPr/>
        </p:nvSpPr>
        <p:spPr>
          <a:xfrm>
            <a:off x="1875931" y="5174889"/>
            <a:ext cx="45719" cy="45719"/>
          </a:xfrm>
          <a:prstGeom prst="flowChartConnector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6" name="Блок-схема: узел 335">
            <a:extLst>
              <a:ext uri="{FF2B5EF4-FFF2-40B4-BE49-F238E27FC236}">
                <a16:creationId xmlns:a16="http://schemas.microsoft.com/office/drawing/2014/main" id="{5751F6B6-D4B0-E688-3844-8426C933D0B3}"/>
              </a:ext>
            </a:extLst>
          </p:cNvPr>
          <p:cNvSpPr/>
          <p:nvPr/>
        </p:nvSpPr>
        <p:spPr>
          <a:xfrm>
            <a:off x="1982612" y="5220608"/>
            <a:ext cx="45719" cy="45719"/>
          </a:xfrm>
          <a:prstGeom prst="flowChartConnector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7" name="Блок-схема: узел 336">
            <a:extLst>
              <a:ext uri="{FF2B5EF4-FFF2-40B4-BE49-F238E27FC236}">
                <a16:creationId xmlns:a16="http://schemas.microsoft.com/office/drawing/2014/main" id="{6D1C8A48-0138-E6D3-7CC5-F42AD97EE9EA}"/>
              </a:ext>
            </a:extLst>
          </p:cNvPr>
          <p:cNvSpPr/>
          <p:nvPr/>
        </p:nvSpPr>
        <p:spPr>
          <a:xfrm>
            <a:off x="1921650" y="5263334"/>
            <a:ext cx="45719" cy="45719"/>
          </a:xfrm>
          <a:prstGeom prst="flowChartConnector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8" name="Блок-схема: узел 337">
            <a:extLst>
              <a:ext uri="{FF2B5EF4-FFF2-40B4-BE49-F238E27FC236}">
                <a16:creationId xmlns:a16="http://schemas.microsoft.com/office/drawing/2014/main" id="{472FB88A-B819-7E9F-1E2A-60C114959F18}"/>
              </a:ext>
            </a:extLst>
          </p:cNvPr>
          <p:cNvSpPr/>
          <p:nvPr/>
        </p:nvSpPr>
        <p:spPr>
          <a:xfrm>
            <a:off x="2016531" y="5287963"/>
            <a:ext cx="45719" cy="45719"/>
          </a:xfrm>
          <a:prstGeom prst="flowChartConnector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9" name="Блок-схема: узел 338">
            <a:extLst>
              <a:ext uri="{FF2B5EF4-FFF2-40B4-BE49-F238E27FC236}">
                <a16:creationId xmlns:a16="http://schemas.microsoft.com/office/drawing/2014/main" id="{BB6F55F9-D1FC-9218-7241-D480FACD638B}"/>
              </a:ext>
            </a:extLst>
          </p:cNvPr>
          <p:cNvSpPr/>
          <p:nvPr/>
        </p:nvSpPr>
        <p:spPr>
          <a:xfrm>
            <a:off x="2066433" y="5210417"/>
            <a:ext cx="45719" cy="45719"/>
          </a:xfrm>
          <a:prstGeom prst="flowChartConnector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0" name="Блок-схема: узел 339">
            <a:extLst>
              <a:ext uri="{FF2B5EF4-FFF2-40B4-BE49-F238E27FC236}">
                <a16:creationId xmlns:a16="http://schemas.microsoft.com/office/drawing/2014/main" id="{B2741684-3A24-A384-6681-6646CC22750C}"/>
              </a:ext>
            </a:extLst>
          </p:cNvPr>
          <p:cNvSpPr/>
          <p:nvPr/>
        </p:nvSpPr>
        <p:spPr>
          <a:xfrm>
            <a:off x="2089292" y="5295515"/>
            <a:ext cx="45719" cy="45719"/>
          </a:xfrm>
          <a:prstGeom prst="flowChartConnector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1" name="Блок-схема: узел 340">
            <a:extLst>
              <a:ext uri="{FF2B5EF4-FFF2-40B4-BE49-F238E27FC236}">
                <a16:creationId xmlns:a16="http://schemas.microsoft.com/office/drawing/2014/main" id="{B686022A-16C3-C016-B6A4-8F8B7D5F5498}"/>
              </a:ext>
            </a:extLst>
          </p:cNvPr>
          <p:cNvSpPr/>
          <p:nvPr/>
        </p:nvSpPr>
        <p:spPr>
          <a:xfrm>
            <a:off x="3634083" y="4463235"/>
            <a:ext cx="45719" cy="45719"/>
          </a:xfrm>
          <a:prstGeom prst="flowChartConnector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2" name="Блок-схема: узел 341">
            <a:extLst>
              <a:ext uri="{FF2B5EF4-FFF2-40B4-BE49-F238E27FC236}">
                <a16:creationId xmlns:a16="http://schemas.microsoft.com/office/drawing/2014/main" id="{C7609163-D791-8267-07A3-30F0312A3682}"/>
              </a:ext>
            </a:extLst>
          </p:cNvPr>
          <p:cNvSpPr/>
          <p:nvPr/>
        </p:nvSpPr>
        <p:spPr>
          <a:xfrm>
            <a:off x="3744573" y="4575632"/>
            <a:ext cx="45719" cy="45719"/>
          </a:xfrm>
          <a:prstGeom prst="flowChartConnector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3" name="Блок-схема: узел 342">
            <a:extLst>
              <a:ext uri="{FF2B5EF4-FFF2-40B4-BE49-F238E27FC236}">
                <a16:creationId xmlns:a16="http://schemas.microsoft.com/office/drawing/2014/main" id="{C83187BC-B9CE-E075-CFCD-8AA4BA58180A}"/>
              </a:ext>
            </a:extLst>
          </p:cNvPr>
          <p:cNvSpPr/>
          <p:nvPr/>
        </p:nvSpPr>
        <p:spPr>
          <a:xfrm>
            <a:off x="3874113" y="4736604"/>
            <a:ext cx="45719" cy="45719"/>
          </a:xfrm>
          <a:prstGeom prst="flowChartConnector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4" name="Блок-схема: узел 343">
            <a:extLst>
              <a:ext uri="{FF2B5EF4-FFF2-40B4-BE49-F238E27FC236}">
                <a16:creationId xmlns:a16="http://schemas.microsoft.com/office/drawing/2014/main" id="{78479D7D-0568-F62D-6768-95241B5270D6}"/>
              </a:ext>
            </a:extLst>
          </p:cNvPr>
          <p:cNvSpPr/>
          <p:nvPr/>
        </p:nvSpPr>
        <p:spPr>
          <a:xfrm>
            <a:off x="3615032" y="4539912"/>
            <a:ext cx="45719" cy="45719"/>
          </a:xfrm>
          <a:prstGeom prst="flowChartConnector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5" name="Блок-схема: узел 344">
            <a:extLst>
              <a:ext uri="{FF2B5EF4-FFF2-40B4-BE49-F238E27FC236}">
                <a16:creationId xmlns:a16="http://schemas.microsoft.com/office/drawing/2014/main" id="{EC9C7D80-E891-5C89-D553-4A9FE29AD8F4}"/>
              </a:ext>
            </a:extLst>
          </p:cNvPr>
          <p:cNvSpPr/>
          <p:nvPr/>
        </p:nvSpPr>
        <p:spPr>
          <a:xfrm>
            <a:off x="3698854" y="4494193"/>
            <a:ext cx="45719" cy="45719"/>
          </a:xfrm>
          <a:prstGeom prst="flowChartConnector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6" name="Блок-схема: узел 345">
            <a:extLst>
              <a:ext uri="{FF2B5EF4-FFF2-40B4-BE49-F238E27FC236}">
                <a16:creationId xmlns:a16="http://schemas.microsoft.com/office/drawing/2014/main" id="{2CA48D98-B435-CA13-2879-3BF3C21CB94D}"/>
              </a:ext>
            </a:extLst>
          </p:cNvPr>
          <p:cNvSpPr/>
          <p:nvPr/>
        </p:nvSpPr>
        <p:spPr>
          <a:xfrm>
            <a:off x="3679803" y="4613993"/>
            <a:ext cx="45719" cy="45719"/>
          </a:xfrm>
          <a:prstGeom prst="flowChartConnector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7" name="Блок-схема: узел 346">
            <a:extLst>
              <a:ext uri="{FF2B5EF4-FFF2-40B4-BE49-F238E27FC236}">
                <a16:creationId xmlns:a16="http://schemas.microsoft.com/office/drawing/2014/main" id="{91AB30C9-6B63-0354-3D9F-5DFB5CE1043A}"/>
              </a:ext>
            </a:extLst>
          </p:cNvPr>
          <p:cNvSpPr/>
          <p:nvPr/>
        </p:nvSpPr>
        <p:spPr>
          <a:xfrm>
            <a:off x="3810297" y="4575632"/>
            <a:ext cx="45719" cy="45719"/>
          </a:xfrm>
          <a:prstGeom prst="flowChartConnector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8" name="Блок-схема: узел 347">
            <a:extLst>
              <a:ext uri="{FF2B5EF4-FFF2-40B4-BE49-F238E27FC236}">
                <a16:creationId xmlns:a16="http://schemas.microsoft.com/office/drawing/2014/main" id="{12F7D268-BD1E-515B-C7E7-0AFEC18C79C5}"/>
              </a:ext>
            </a:extLst>
          </p:cNvPr>
          <p:cNvSpPr/>
          <p:nvPr/>
        </p:nvSpPr>
        <p:spPr>
          <a:xfrm>
            <a:off x="3790292" y="4672573"/>
            <a:ext cx="45719" cy="45719"/>
          </a:xfrm>
          <a:prstGeom prst="flowChartConnector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9" name="Блок-схема: узел 348">
            <a:extLst>
              <a:ext uri="{FF2B5EF4-FFF2-40B4-BE49-F238E27FC236}">
                <a16:creationId xmlns:a16="http://schemas.microsoft.com/office/drawing/2014/main" id="{A6071864-4B07-222E-7833-FA40FA00CFE8}"/>
              </a:ext>
            </a:extLst>
          </p:cNvPr>
          <p:cNvSpPr/>
          <p:nvPr/>
        </p:nvSpPr>
        <p:spPr>
          <a:xfrm>
            <a:off x="3861079" y="4633778"/>
            <a:ext cx="45719" cy="45719"/>
          </a:xfrm>
          <a:prstGeom prst="flowChartConnector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0" name="Блок-схема: узел 349">
            <a:extLst>
              <a:ext uri="{FF2B5EF4-FFF2-40B4-BE49-F238E27FC236}">
                <a16:creationId xmlns:a16="http://schemas.microsoft.com/office/drawing/2014/main" id="{BC9F612C-C14E-8E95-ADB2-C659B1A045AA}"/>
              </a:ext>
            </a:extLst>
          </p:cNvPr>
          <p:cNvSpPr/>
          <p:nvPr/>
        </p:nvSpPr>
        <p:spPr>
          <a:xfrm>
            <a:off x="4572778" y="5164802"/>
            <a:ext cx="45719" cy="45719"/>
          </a:xfrm>
          <a:prstGeom prst="flowChartConnector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1" name="Блок-схема: узел 350">
            <a:extLst>
              <a:ext uri="{FF2B5EF4-FFF2-40B4-BE49-F238E27FC236}">
                <a16:creationId xmlns:a16="http://schemas.microsoft.com/office/drawing/2014/main" id="{D130FDAE-BDDB-9185-BEA9-11D359B9108C}"/>
              </a:ext>
            </a:extLst>
          </p:cNvPr>
          <p:cNvSpPr/>
          <p:nvPr/>
        </p:nvSpPr>
        <p:spPr>
          <a:xfrm>
            <a:off x="4679459" y="5210521"/>
            <a:ext cx="45719" cy="45719"/>
          </a:xfrm>
          <a:prstGeom prst="flowChartConnector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2" name="Блок-схема: узел 351">
            <a:extLst>
              <a:ext uri="{FF2B5EF4-FFF2-40B4-BE49-F238E27FC236}">
                <a16:creationId xmlns:a16="http://schemas.microsoft.com/office/drawing/2014/main" id="{8DC9FB95-E560-6393-1260-1B564358E1E9}"/>
              </a:ext>
            </a:extLst>
          </p:cNvPr>
          <p:cNvSpPr/>
          <p:nvPr/>
        </p:nvSpPr>
        <p:spPr>
          <a:xfrm>
            <a:off x="4618497" y="5253247"/>
            <a:ext cx="45719" cy="45719"/>
          </a:xfrm>
          <a:prstGeom prst="flowChartConnector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3" name="Блок-схема: узел 352">
            <a:extLst>
              <a:ext uri="{FF2B5EF4-FFF2-40B4-BE49-F238E27FC236}">
                <a16:creationId xmlns:a16="http://schemas.microsoft.com/office/drawing/2014/main" id="{491F7127-323D-3509-CDD6-7269F673A826}"/>
              </a:ext>
            </a:extLst>
          </p:cNvPr>
          <p:cNvSpPr/>
          <p:nvPr/>
        </p:nvSpPr>
        <p:spPr>
          <a:xfrm>
            <a:off x="4713378" y="5277876"/>
            <a:ext cx="45719" cy="45719"/>
          </a:xfrm>
          <a:prstGeom prst="flowChartConnector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4" name="Блок-схема: узел 353">
            <a:extLst>
              <a:ext uri="{FF2B5EF4-FFF2-40B4-BE49-F238E27FC236}">
                <a16:creationId xmlns:a16="http://schemas.microsoft.com/office/drawing/2014/main" id="{E0DC15A2-1126-8136-7A5C-D55CE484E59D}"/>
              </a:ext>
            </a:extLst>
          </p:cNvPr>
          <p:cNvSpPr/>
          <p:nvPr/>
        </p:nvSpPr>
        <p:spPr>
          <a:xfrm>
            <a:off x="4763280" y="5200330"/>
            <a:ext cx="45719" cy="45719"/>
          </a:xfrm>
          <a:prstGeom prst="flowChartConnector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5" name="Блок-схема: узел 354">
            <a:extLst>
              <a:ext uri="{FF2B5EF4-FFF2-40B4-BE49-F238E27FC236}">
                <a16:creationId xmlns:a16="http://schemas.microsoft.com/office/drawing/2014/main" id="{67208830-C285-F28C-6286-5531CE5EF6CB}"/>
              </a:ext>
            </a:extLst>
          </p:cNvPr>
          <p:cNvSpPr/>
          <p:nvPr/>
        </p:nvSpPr>
        <p:spPr>
          <a:xfrm>
            <a:off x="4786139" y="5285428"/>
            <a:ext cx="45719" cy="45719"/>
          </a:xfrm>
          <a:prstGeom prst="flowChartConnector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56" name="Прямая со стрелкой 355">
            <a:extLst>
              <a:ext uri="{FF2B5EF4-FFF2-40B4-BE49-F238E27FC236}">
                <a16:creationId xmlns:a16="http://schemas.microsoft.com/office/drawing/2014/main" id="{6FF519CF-1AB3-FDF9-D9AA-23E36D40A8A6}"/>
              </a:ext>
            </a:extLst>
          </p:cNvPr>
          <p:cNvCxnSpPr/>
          <p:nvPr/>
        </p:nvCxnSpPr>
        <p:spPr>
          <a:xfrm flipV="1">
            <a:off x="6136969" y="4319972"/>
            <a:ext cx="0" cy="173874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7" name="Прямая со стрелкой 356">
            <a:extLst>
              <a:ext uri="{FF2B5EF4-FFF2-40B4-BE49-F238E27FC236}">
                <a16:creationId xmlns:a16="http://schemas.microsoft.com/office/drawing/2014/main" id="{2FA6DBC7-F5DF-D804-B872-8CDEB7BA9619}"/>
              </a:ext>
            </a:extLst>
          </p:cNvPr>
          <p:cNvCxnSpPr>
            <a:cxnSpLocks/>
          </p:cNvCxnSpPr>
          <p:nvPr/>
        </p:nvCxnSpPr>
        <p:spPr>
          <a:xfrm>
            <a:off x="6136969" y="6051790"/>
            <a:ext cx="1870363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8" name="Подзаголовок 2">
            <a:extLst>
              <a:ext uri="{FF2B5EF4-FFF2-40B4-BE49-F238E27FC236}">
                <a16:creationId xmlns:a16="http://schemas.microsoft.com/office/drawing/2014/main" id="{6636FE01-47CC-BE66-E2F9-DD2A18F59DBB}"/>
              </a:ext>
            </a:extLst>
          </p:cNvPr>
          <p:cNvSpPr txBox="1">
            <a:spLocks/>
          </p:cNvSpPr>
          <p:nvPr/>
        </p:nvSpPr>
        <p:spPr>
          <a:xfrm>
            <a:off x="7660579" y="5714905"/>
            <a:ext cx="601660" cy="3438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>
              <a:spcBef>
                <a:spcPts val="600"/>
              </a:spcBef>
              <a:buClr>
                <a:schemeClr val="tx1"/>
              </a:buClr>
              <a:buSzPct val="100000"/>
            </a:pPr>
            <a:r>
              <a:rPr lang="en-US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DB12</a:t>
            </a:r>
            <a:endParaRPr lang="ru-RU" sz="1400" cap="none" dirty="0">
              <a:solidFill>
                <a:srgbClr val="0055A0"/>
              </a:solidFill>
              <a:latin typeface="Segoe UI" panose="020B0502040204020203" pitchFamily="34" charset="0"/>
              <a:ea typeface="Roboto Slab" pitchFamily="2" charset="0"/>
              <a:cs typeface="Segoe UI" panose="020B0502040204020203" pitchFamily="34" charset="0"/>
            </a:endParaRPr>
          </a:p>
        </p:txBody>
      </p:sp>
      <p:sp>
        <p:nvSpPr>
          <p:cNvPr id="359" name="Блок-схема: узел 358">
            <a:extLst>
              <a:ext uri="{FF2B5EF4-FFF2-40B4-BE49-F238E27FC236}">
                <a16:creationId xmlns:a16="http://schemas.microsoft.com/office/drawing/2014/main" id="{5B459921-FDA8-8908-F445-75A54357E2D3}"/>
              </a:ext>
            </a:extLst>
          </p:cNvPr>
          <p:cNvSpPr/>
          <p:nvPr/>
        </p:nvSpPr>
        <p:spPr>
          <a:xfrm>
            <a:off x="6404449" y="4943814"/>
            <a:ext cx="45719" cy="45719"/>
          </a:xfrm>
          <a:prstGeom prst="flowChartConnector">
            <a:avLst/>
          </a:prstGeom>
          <a:solidFill>
            <a:srgbClr val="FF33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0" name="Блок-схема: узел 359">
            <a:extLst>
              <a:ext uri="{FF2B5EF4-FFF2-40B4-BE49-F238E27FC236}">
                <a16:creationId xmlns:a16="http://schemas.microsoft.com/office/drawing/2014/main" id="{17CEC609-7436-15AC-F7A4-2EA12F57DEC4}"/>
              </a:ext>
            </a:extLst>
          </p:cNvPr>
          <p:cNvSpPr/>
          <p:nvPr/>
        </p:nvSpPr>
        <p:spPr>
          <a:xfrm>
            <a:off x="6514939" y="5056211"/>
            <a:ext cx="45719" cy="45719"/>
          </a:xfrm>
          <a:prstGeom prst="flowChartConnector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1" name="Блок-схема: узел 360">
            <a:extLst>
              <a:ext uri="{FF2B5EF4-FFF2-40B4-BE49-F238E27FC236}">
                <a16:creationId xmlns:a16="http://schemas.microsoft.com/office/drawing/2014/main" id="{49C93A6F-0C33-345A-2C9B-71A8E2C0C157}"/>
              </a:ext>
            </a:extLst>
          </p:cNvPr>
          <p:cNvSpPr/>
          <p:nvPr/>
        </p:nvSpPr>
        <p:spPr>
          <a:xfrm>
            <a:off x="6644479" y="5217183"/>
            <a:ext cx="45719" cy="45719"/>
          </a:xfrm>
          <a:prstGeom prst="flowChartConnector">
            <a:avLst/>
          </a:prstGeom>
          <a:solidFill>
            <a:srgbClr val="7030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2" name="Блок-схема: узел 361">
            <a:extLst>
              <a:ext uri="{FF2B5EF4-FFF2-40B4-BE49-F238E27FC236}">
                <a16:creationId xmlns:a16="http://schemas.microsoft.com/office/drawing/2014/main" id="{C2AE7F10-CD19-93F8-8446-64BFDDA42B4C}"/>
              </a:ext>
            </a:extLst>
          </p:cNvPr>
          <p:cNvSpPr/>
          <p:nvPr/>
        </p:nvSpPr>
        <p:spPr>
          <a:xfrm>
            <a:off x="6385398" y="5020491"/>
            <a:ext cx="45719" cy="45719"/>
          </a:xfrm>
          <a:prstGeom prst="flowChartConnector">
            <a:avLst/>
          </a:prstGeom>
          <a:solidFill>
            <a:srgbClr val="759A6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3" name="Блок-схема: узел 362">
            <a:extLst>
              <a:ext uri="{FF2B5EF4-FFF2-40B4-BE49-F238E27FC236}">
                <a16:creationId xmlns:a16="http://schemas.microsoft.com/office/drawing/2014/main" id="{FA4747BB-C5FE-DA8A-AC9F-A9A6ED0FE2B3}"/>
              </a:ext>
            </a:extLst>
          </p:cNvPr>
          <p:cNvSpPr/>
          <p:nvPr/>
        </p:nvSpPr>
        <p:spPr>
          <a:xfrm>
            <a:off x="6469220" y="4974772"/>
            <a:ext cx="45719" cy="45719"/>
          </a:xfrm>
          <a:prstGeom prst="flowChartConnector">
            <a:avLst/>
          </a:prstGeom>
          <a:solidFill>
            <a:srgbClr val="759A6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4" name="Блок-схема: узел 363">
            <a:extLst>
              <a:ext uri="{FF2B5EF4-FFF2-40B4-BE49-F238E27FC236}">
                <a16:creationId xmlns:a16="http://schemas.microsoft.com/office/drawing/2014/main" id="{3A40C228-3EC1-2908-F8AD-9A53F478AE9D}"/>
              </a:ext>
            </a:extLst>
          </p:cNvPr>
          <p:cNvSpPr/>
          <p:nvPr/>
        </p:nvSpPr>
        <p:spPr>
          <a:xfrm>
            <a:off x="6450169" y="5094572"/>
            <a:ext cx="45719" cy="45719"/>
          </a:xfrm>
          <a:prstGeom prst="flowChartConnector">
            <a:avLst/>
          </a:prstGeom>
          <a:solidFill>
            <a:srgbClr val="7030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5" name="Блок-схема: узел 364">
            <a:extLst>
              <a:ext uri="{FF2B5EF4-FFF2-40B4-BE49-F238E27FC236}">
                <a16:creationId xmlns:a16="http://schemas.microsoft.com/office/drawing/2014/main" id="{CB4AE26A-E69C-F6D7-1412-2968F62C6DC4}"/>
              </a:ext>
            </a:extLst>
          </p:cNvPr>
          <p:cNvSpPr/>
          <p:nvPr/>
        </p:nvSpPr>
        <p:spPr>
          <a:xfrm>
            <a:off x="6580663" y="5056211"/>
            <a:ext cx="45719" cy="45719"/>
          </a:xfrm>
          <a:prstGeom prst="flowChartConnector">
            <a:avLst/>
          </a:prstGeom>
          <a:solidFill>
            <a:srgbClr val="FF33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6" name="Блок-схема: узел 365">
            <a:extLst>
              <a:ext uri="{FF2B5EF4-FFF2-40B4-BE49-F238E27FC236}">
                <a16:creationId xmlns:a16="http://schemas.microsoft.com/office/drawing/2014/main" id="{C8BCB773-2607-1BE3-9739-AEF231235C16}"/>
              </a:ext>
            </a:extLst>
          </p:cNvPr>
          <p:cNvSpPr/>
          <p:nvPr/>
        </p:nvSpPr>
        <p:spPr>
          <a:xfrm>
            <a:off x="6560658" y="5153152"/>
            <a:ext cx="45719" cy="45719"/>
          </a:xfrm>
          <a:prstGeom prst="flowChartConnector">
            <a:avLst/>
          </a:prstGeom>
          <a:solidFill>
            <a:srgbClr val="10428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7" name="Блок-схема: узел 366">
            <a:extLst>
              <a:ext uri="{FF2B5EF4-FFF2-40B4-BE49-F238E27FC236}">
                <a16:creationId xmlns:a16="http://schemas.microsoft.com/office/drawing/2014/main" id="{BEAF56DB-51A0-40DE-FFF1-11D896AC6037}"/>
              </a:ext>
            </a:extLst>
          </p:cNvPr>
          <p:cNvSpPr/>
          <p:nvPr/>
        </p:nvSpPr>
        <p:spPr>
          <a:xfrm>
            <a:off x="6631445" y="5114357"/>
            <a:ext cx="45719" cy="45719"/>
          </a:xfrm>
          <a:prstGeom prst="flowChartConnector">
            <a:avLst/>
          </a:prstGeom>
          <a:solidFill>
            <a:srgbClr val="FF800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8" name="Блок-схема: узел 367">
            <a:extLst>
              <a:ext uri="{FF2B5EF4-FFF2-40B4-BE49-F238E27FC236}">
                <a16:creationId xmlns:a16="http://schemas.microsoft.com/office/drawing/2014/main" id="{909C5E1F-29C5-3E3F-8D98-CA8CB9E03AEF}"/>
              </a:ext>
            </a:extLst>
          </p:cNvPr>
          <p:cNvSpPr/>
          <p:nvPr/>
        </p:nvSpPr>
        <p:spPr>
          <a:xfrm>
            <a:off x="7310547" y="5509113"/>
            <a:ext cx="45719" cy="45719"/>
          </a:xfrm>
          <a:prstGeom prst="flowChartConnector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9" name="Блок-схема: узел 368">
            <a:extLst>
              <a:ext uri="{FF2B5EF4-FFF2-40B4-BE49-F238E27FC236}">
                <a16:creationId xmlns:a16="http://schemas.microsoft.com/office/drawing/2014/main" id="{1AF55BF7-BD02-6764-B74D-E1C6607F9077}"/>
              </a:ext>
            </a:extLst>
          </p:cNvPr>
          <p:cNvSpPr/>
          <p:nvPr/>
        </p:nvSpPr>
        <p:spPr>
          <a:xfrm>
            <a:off x="7417228" y="5554832"/>
            <a:ext cx="45719" cy="45719"/>
          </a:xfrm>
          <a:prstGeom prst="flowChartConnector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0" name="Блок-схема: узел 369">
            <a:extLst>
              <a:ext uri="{FF2B5EF4-FFF2-40B4-BE49-F238E27FC236}">
                <a16:creationId xmlns:a16="http://schemas.microsoft.com/office/drawing/2014/main" id="{38A55B61-6FA8-2420-FFC7-A92355C3477B}"/>
              </a:ext>
            </a:extLst>
          </p:cNvPr>
          <p:cNvSpPr/>
          <p:nvPr/>
        </p:nvSpPr>
        <p:spPr>
          <a:xfrm>
            <a:off x="7356266" y="5597558"/>
            <a:ext cx="45719" cy="45719"/>
          </a:xfrm>
          <a:prstGeom prst="flowChartConnector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1" name="Блок-схема: узел 370">
            <a:extLst>
              <a:ext uri="{FF2B5EF4-FFF2-40B4-BE49-F238E27FC236}">
                <a16:creationId xmlns:a16="http://schemas.microsoft.com/office/drawing/2014/main" id="{50583EFA-227D-46C4-E685-3A970D6697D1}"/>
              </a:ext>
            </a:extLst>
          </p:cNvPr>
          <p:cNvSpPr/>
          <p:nvPr/>
        </p:nvSpPr>
        <p:spPr>
          <a:xfrm>
            <a:off x="7451147" y="5622187"/>
            <a:ext cx="45719" cy="45719"/>
          </a:xfrm>
          <a:prstGeom prst="flowChartConnector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2" name="Блок-схема: узел 371">
            <a:extLst>
              <a:ext uri="{FF2B5EF4-FFF2-40B4-BE49-F238E27FC236}">
                <a16:creationId xmlns:a16="http://schemas.microsoft.com/office/drawing/2014/main" id="{8C8E9853-B00C-A61D-937C-904917C9A7F7}"/>
              </a:ext>
            </a:extLst>
          </p:cNvPr>
          <p:cNvSpPr/>
          <p:nvPr/>
        </p:nvSpPr>
        <p:spPr>
          <a:xfrm>
            <a:off x="7501049" y="5544641"/>
            <a:ext cx="45719" cy="45719"/>
          </a:xfrm>
          <a:prstGeom prst="flowChartConnector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3" name="Блок-схема: узел 372">
            <a:extLst>
              <a:ext uri="{FF2B5EF4-FFF2-40B4-BE49-F238E27FC236}">
                <a16:creationId xmlns:a16="http://schemas.microsoft.com/office/drawing/2014/main" id="{6D773A74-BF65-68A0-6155-617BF735CEDA}"/>
              </a:ext>
            </a:extLst>
          </p:cNvPr>
          <p:cNvSpPr/>
          <p:nvPr/>
        </p:nvSpPr>
        <p:spPr>
          <a:xfrm>
            <a:off x="7523908" y="5629739"/>
            <a:ext cx="45719" cy="45719"/>
          </a:xfrm>
          <a:prstGeom prst="flowChartConnector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4" name="Блок-схема: узел 373">
            <a:extLst>
              <a:ext uri="{FF2B5EF4-FFF2-40B4-BE49-F238E27FC236}">
                <a16:creationId xmlns:a16="http://schemas.microsoft.com/office/drawing/2014/main" id="{E270A3D0-6296-8F77-E0AA-5E574254C735}"/>
              </a:ext>
            </a:extLst>
          </p:cNvPr>
          <p:cNvSpPr/>
          <p:nvPr/>
        </p:nvSpPr>
        <p:spPr>
          <a:xfrm>
            <a:off x="6877556" y="5435793"/>
            <a:ext cx="45719" cy="45719"/>
          </a:xfrm>
          <a:prstGeom prst="flowChartConnector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5" name="Блок-схема: узел 374">
            <a:extLst>
              <a:ext uri="{FF2B5EF4-FFF2-40B4-BE49-F238E27FC236}">
                <a16:creationId xmlns:a16="http://schemas.microsoft.com/office/drawing/2014/main" id="{59644827-806F-81C7-1F63-B6355F9AE1FF}"/>
              </a:ext>
            </a:extLst>
          </p:cNvPr>
          <p:cNvSpPr/>
          <p:nvPr/>
        </p:nvSpPr>
        <p:spPr>
          <a:xfrm>
            <a:off x="6923275" y="5390074"/>
            <a:ext cx="45719" cy="45719"/>
          </a:xfrm>
          <a:prstGeom prst="flowChartConnector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6" name="Блок-схема: узел 375">
            <a:extLst>
              <a:ext uri="{FF2B5EF4-FFF2-40B4-BE49-F238E27FC236}">
                <a16:creationId xmlns:a16="http://schemas.microsoft.com/office/drawing/2014/main" id="{4B8EC849-48F4-9857-25EF-FE70E985F56E}"/>
              </a:ext>
            </a:extLst>
          </p:cNvPr>
          <p:cNvSpPr/>
          <p:nvPr/>
        </p:nvSpPr>
        <p:spPr>
          <a:xfrm>
            <a:off x="6929866" y="5437779"/>
            <a:ext cx="45719" cy="45719"/>
          </a:xfrm>
          <a:prstGeom prst="flowChartConnector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7" name="Блок-схема: узел 376">
            <a:extLst>
              <a:ext uri="{FF2B5EF4-FFF2-40B4-BE49-F238E27FC236}">
                <a16:creationId xmlns:a16="http://schemas.microsoft.com/office/drawing/2014/main" id="{A279DE0F-4800-6131-49A6-CD0CCF50F3AF}"/>
              </a:ext>
            </a:extLst>
          </p:cNvPr>
          <p:cNvSpPr/>
          <p:nvPr/>
        </p:nvSpPr>
        <p:spPr>
          <a:xfrm>
            <a:off x="6870965" y="5350934"/>
            <a:ext cx="45719" cy="45719"/>
          </a:xfrm>
          <a:prstGeom prst="flowChartConnector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8" name="Блок-схема: узел 377">
            <a:extLst>
              <a:ext uri="{FF2B5EF4-FFF2-40B4-BE49-F238E27FC236}">
                <a16:creationId xmlns:a16="http://schemas.microsoft.com/office/drawing/2014/main" id="{87C62365-A44B-7F77-FE16-CC25D3159BE2}"/>
              </a:ext>
            </a:extLst>
          </p:cNvPr>
          <p:cNvSpPr/>
          <p:nvPr/>
        </p:nvSpPr>
        <p:spPr>
          <a:xfrm>
            <a:off x="6991853" y="5417083"/>
            <a:ext cx="45719" cy="45719"/>
          </a:xfrm>
          <a:prstGeom prst="flowChartConnector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9" name="Блок-схема: узел 378">
            <a:extLst>
              <a:ext uri="{FF2B5EF4-FFF2-40B4-BE49-F238E27FC236}">
                <a16:creationId xmlns:a16="http://schemas.microsoft.com/office/drawing/2014/main" id="{FA544DA2-8761-47E8-D20F-8FA81078A1C1}"/>
              </a:ext>
            </a:extLst>
          </p:cNvPr>
          <p:cNvSpPr/>
          <p:nvPr/>
        </p:nvSpPr>
        <p:spPr>
          <a:xfrm>
            <a:off x="6993495" y="5359846"/>
            <a:ext cx="45719" cy="45719"/>
          </a:xfrm>
          <a:prstGeom prst="flowChartConnector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0" name="Подзаголовок 2">
            <a:extLst>
              <a:ext uri="{FF2B5EF4-FFF2-40B4-BE49-F238E27FC236}">
                <a16:creationId xmlns:a16="http://schemas.microsoft.com/office/drawing/2014/main" id="{C63611BE-4ACA-17F9-33D6-7A94AC604B41}"/>
              </a:ext>
            </a:extLst>
          </p:cNvPr>
          <p:cNvSpPr txBox="1">
            <a:spLocks/>
          </p:cNvSpPr>
          <p:nvPr/>
        </p:nvSpPr>
        <p:spPr>
          <a:xfrm>
            <a:off x="6385398" y="6053861"/>
            <a:ext cx="1492393" cy="50503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>
              <a:spcBef>
                <a:spcPts val="600"/>
              </a:spcBef>
              <a:buClr>
                <a:schemeClr val="tx1"/>
              </a:buClr>
              <a:buSzPct val="100000"/>
            </a:pPr>
            <a:r>
              <a:rPr lang="ru-RU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Группировка по рабочему узлу</a:t>
            </a:r>
          </a:p>
        </p:txBody>
      </p:sp>
      <p:sp>
        <p:nvSpPr>
          <p:cNvPr id="381" name="Блок-схема: узел 380">
            <a:extLst>
              <a:ext uri="{FF2B5EF4-FFF2-40B4-BE49-F238E27FC236}">
                <a16:creationId xmlns:a16="http://schemas.microsoft.com/office/drawing/2014/main" id="{DA19F5D7-D275-0E5F-DBF3-09456B886835}"/>
              </a:ext>
            </a:extLst>
          </p:cNvPr>
          <p:cNvSpPr/>
          <p:nvPr/>
        </p:nvSpPr>
        <p:spPr>
          <a:xfrm>
            <a:off x="6633970" y="5946434"/>
            <a:ext cx="45719" cy="45719"/>
          </a:xfrm>
          <a:prstGeom prst="flowChartConnector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2" name="Блок-схема: узел 381">
            <a:extLst>
              <a:ext uri="{FF2B5EF4-FFF2-40B4-BE49-F238E27FC236}">
                <a16:creationId xmlns:a16="http://schemas.microsoft.com/office/drawing/2014/main" id="{19CB8BDF-AB9E-4510-A851-B933CF7FAA92}"/>
              </a:ext>
            </a:extLst>
          </p:cNvPr>
          <p:cNvSpPr/>
          <p:nvPr/>
        </p:nvSpPr>
        <p:spPr>
          <a:xfrm>
            <a:off x="6452588" y="5664748"/>
            <a:ext cx="45719" cy="45719"/>
          </a:xfrm>
          <a:prstGeom prst="flowChartConnector">
            <a:avLst/>
          </a:prstGeom>
          <a:solidFill>
            <a:srgbClr val="759A6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3" name="Блок-схема: узел 382">
            <a:extLst>
              <a:ext uri="{FF2B5EF4-FFF2-40B4-BE49-F238E27FC236}">
                <a16:creationId xmlns:a16="http://schemas.microsoft.com/office/drawing/2014/main" id="{E906B58E-D386-6C5A-24C9-0EBD36C5A914}"/>
              </a:ext>
            </a:extLst>
          </p:cNvPr>
          <p:cNvSpPr/>
          <p:nvPr/>
        </p:nvSpPr>
        <p:spPr>
          <a:xfrm>
            <a:off x="6588251" y="5258333"/>
            <a:ext cx="45719" cy="45719"/>
          </a:xfrm>
          <a:prstGeom prst="flowChartConnector">
            <a:avLst/>
          </a:prstGeom>
          <a:solidFill>
            <a:srgbClr val="759A6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4" name="Блок-схема: узел 383">
            <a:extLst>
              <a:ext uri="{FF2B5EF4-FFF2-40B4-BE49-F238E27FC236}">
                <a16:creationId xmlns:a16="http://schemas.microsoft.com/office/drawing/2014/main" id="{15786A38-E39C-DE97-57DD-0DD5A2636B40}"/>
              </a:ext>
            </a:extLst>
          </p:cNvPr>
          <p:cNvSpPr/>
          <p:nvPr/>
        </p:nvSpPr>
        <p:spPr>
          <a:xfrm>
            <a:off x="7526328" y="5822454"/>
            <a:ext cx="45719" cy="45719"/>
          </a:xfrm>
          <a:prstGeom prst="flowChartConnector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5" name="Блок-схема: узел 384">
            <a:extLst>
              <a:ext uri="{FF2B5EF4-FFF2-40B4-BE49-F238E27FC236}">
                <a16:creationId xmlns:a16="http://schemas.microsoft.com/office/drawing/2014/main" id="{0E885D97-D6A0-B09B-722B-FAB8F394965E}"/>
              </a:ext>
            </a:extLst>
          </p:cNvPr>
          <p:cNvSpPr/>
          <p:nvPr/>
        </p:nvSpPr>
        <p:spPr>
          <a:xfrm>
            <a:off x="7395522" y="5697808"/>
            <a:ext cx="45719" cy="45719"/>
          </a:xfrm>
          <a:prstGeom prst="flowChartConnector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6" name="Блок-схема: узел 385">
            <a:extLst>
              <a:ext uri="{FF2B5EF4-FFF2-40B4-BE49-F238E27FC236}">
                <a16:creationId xmlns:a16="http://schemas.microsoft.com/office/drawing/2014/main" id="{0DB3E2CB-DE0E-8C06-ED81-4AF40F6E9B8D}"/>
              </a:ext>
            </a:extLst>
          </p:cNvPr>
          <p:cNvSpPr/>
          <p:nvPr/>
        </p:nvSpPr>
        <p:spPr>
          <a:xfrm>
            <a:off x="6973055" y="5799594"/>
            <a:ext cx="45719" cy="45719"/>
          </a:xfrm>
          <a:prstGeom prst="flowChartConnector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7" name="Блок-схема: узел 386">
            <a:extLst>
              <a:ext uri="{FF2B5EF4-FFF2-40B4-BE49-F238E27FC236}">
                <a16:creationId xmlns:a16="http://schemas.microsoft.com/office/drawing/2014/main" id="{121FB897-745D-BF06-D925-C46F4314AC3A}"/>
              </a:ext>
            </a:extLst>
          </p:cNvPr>
          <p:cNvSpPr/>
          <p:nvPr/>
        </p:nvSpPr>
        <p:spPr>
          <a:xfrm>
            <a:off x="6391243" y="4397801"/>
            <a:ext cx="45719" cy="45719"/>
          </a:xfrm>
          <a:prstGeom prst="flowChartConnector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8" name="Блок-схема: узел 387">
            <a:extLst>
              <a:ext uri="{FF2B5EF4-FFF2-40B4-BE49-F238E27FC236}">
                <a16:creationId xmlns:a16="http://schemas.microsoft.com/office/drawing/2014/main" id="{F7B30E69-D92D-5BDE-9581-0BFEFA20A828}"/>
              </a:ext>
            </a:extLst>
          </p:cNvPr>
          <p:cNvSpPr/>
          <p:nvPr/>
        </p:nvSpPr>
        <p:spPr>
          <a:xfrm>
            <a:off x="6501733" y="4510198"/>
            <a:ext cx="45719" cy="45719"/>
          </a:xfrm>
          <a:prstGeom prst="flowChartConnector">
            <a:avLst/>
          </a:prstGeom>
          <a:solidFill>
            <a:srgbClr val="10428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9" name="Блок-схема: узел 388">
            <a:extLst>
              <a:ext uri="{FF2B5EF4-FFF2-40B4-BE49-F238E27FC236}">
                <a16:creationId xmlns:a16="http://schemas.microsoft.com/office/drawing/2014/main" id="{9D964408-D99B-E50A-5AE7-E046EEE1E8DC}"/>
              </a:ext>
            </a:extLst>
          </p:cNvPr>
          <p:cNvSpPr/>
          <p:nvPr/>
        </p:nvSpPr>
        <p:spPr>
          <a:xfrm>
            <a:off x="6631273" y="4671170"/>
            <a:ext cx="45719" cy="45719"/>
          </a:xfrm>
          <a:prstGeom prst="flowChartConnector">
            <a:avLst/>
          </a:prstGeom>
          <a:solidFill>
            <a:srgbClr val="10428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0" name="Блок-схема: узел 389">
            <a:extLst>
              <a:ext uri="{FF2B5EF4-FFF2-40B4-BE49-F238E27FC236}">
                <a16:creationId xmlns:a16="http://schemas.microsoft.com/office/drawing/2014/main" id="{44511CC6-954F-67ED-85B6-A3BE82033180}"/>
              </a:ext>
            </a:extLst>
          </p:cNvPr>
          <p:cNvSpPr/>
          <p:nvPr/>
        </p:nvSpPr>
        <p:spPr>
          <a:xfrm>
            <a:off x="6372192" y="4474478"/>
            <a:ext cx="45719" cy="45719"/>
          </a:xfrm>
          <a:prstGeom prst="flowChartConnector">
            <a:avLst/>
          </a:prstGeom>
          <a:solidFill>
            <a:srgbClr val="7030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1" name="Блок-схема: узел 390">
            <a:extLst>
              <a:ext uri="{FF2B5EF4-FFF2-40B4-BE49-F238E27FC236}">
                <a16:creationId xmlns:a16="http://schemas.microsoft.com/office/drawing/2014/main" id="{DF50238F-D2B7-3D48-760B-CFCF08C0ACD3}"/>
              </a:ext>
            </a:extLst>
          </p:cNvPr>
          <p:cNvSpPr/>
          <p:nvPr/>
        </p:nvSpPr>
        <p:spPr>
          <a:xfrm>
            <a:off x="6456014" y="4428759"/>
            <a:ext cx="45719" cy="45719"/>
          </a:xfrm>
          <a:prstGeom prst="flowChartConnector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2" name="Блок-схема: узел 391">
            <a:extLst>
              <a:ext uri="{FF2B5EF4-FFF2-40B4-BE49-F238E27FC236}">
                <a16:creationId xmlns:a16="http://schemas.microsoft.com/office/drawing/2014/main" id="{00A21876-73B3-B9F4-6402-A84CB60AF26B}"/>
              </a:ext>
            </a:extLst>
          </p:cNvPr>
          <p:cNvSpPr/>
          <p:nvPr/>
        </p:nvSpPr>
        <p:spPr>
          <a:xfrm>
            <a:off x="6436963" y="4548559"/>
            <a:ext cx="45719" cy="45719"/>
          </a:xfrm>
          <a:prstGeom prst="flowChartConnector">
            <a:avLst/>
          </a:prstGeom>
          <a:solidFill>
            <a:srgbClr val="7030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3" name="Блок-схема: узел 392">
            <a:extLst>
              <a:ext uri="{FF2B5EF4-FFF2-40B4-BE49-F238E27FC236}">
                <a16:creationId xmlns:a16="http://schemas.microsoft.com/office/drawing/2014/main" id="{BEFFEFE8-6F1F-C47B-323F-965DDAAC56B3}"/>
              </a:ext>
            </a:extLst>
          </p:cNvPr>
          <p:cNvSpPr/>
          <p:nvPr/>
        </p:nvSpPr>
        <p:spPr>
          <a:xfrm>
            <a:off x="6567457" y="4510198"/>
            <a:ext cx="45719" cy="45719"/>
          </a:xfrm>
          <a:prstGeom prst="flowChartConnector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4" name="Блок-схема: узел 393">
            <a:extLst>
              <a:ext uri="{FF2B5EF4-FFF2-40B4-BE49-F238E27FC236}">
                <a16:creationId xmlns:a16="http://schemas.microsoft.com/office/drawing/2014/main" id="{7B92CAF0-B952-D06F-8E18-5A965FF70DD6}"/>
              </a:ext>
            </a:extLst>
          </p:cNvPr>
          <p:cNvSpPr/>
          <p:nvPr/>
        </p:nvSpPr>
        <p:spPr>
          <a:xfrm>
            <a:off x="6547452" y="4607139"/>
            <a:ext cx="45719" cy="45719"/>
          </a:xfrm>
          <a:prstGeom prst="flowChartConnector">
            <a:avLst/>
          </a:prstGeom>
          <a:solidFill>
            <a:srgbClr val="759A6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5" name="Блок-схема: узел 394">
            <a:extLst>
              <a:ext uri="{FF2B5EF4-FFF2-40B4-BE49-F238E27FC236}">
                <a16:creationId xmlns:a16="http://schemas.microsoft.com/office/drawing/2014/main" id="{60917008-C2F2-F4EC-4F79-E3887FC26293}"/>
              </a:ext>
            </a:extLst>
          </p:cNvPr>
          <p:cNvSpPr/>
          <p:nvPr/>
        </p:nvSpPr>
        <p:spPr>
          <a:xfrm>
            <a:off x="6618239" y="4568344"/>
            <a:ext cx="45719" cy="45719"/>
          </a:xfrm>
          <a:prstGeom prst="flowChartConnector">
            <a:avLst/>
          </a:prstGeom>
          <a:solidFill>
            <a:srgbClr val="7030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6" name="Блок-схема: узел 395">
            <a:extLst>
              <a:ext uri="{FF2B5EF4-FFF2-40B4-BE49-F238E27FC236}">
                <a16:creationId xmlns:a16="http://schemas.microsoft.com/office/drawing/2014/main" id="{3564F00B-AB03-C075-AE82-928B55462963}"/>
              </a:ext>
            </a:extLst>
          </p:cNvPr>
          <p:cNvSpPr/>
          <p:nvPr/>
        </p:nvSpPr>
        <p:spPr>
          <a:xfrm>
            <a:off x="7307250" y="5154250"/>
            <a:ext cx="45719" cy="45719"/>
          </a:xfrm>
          <a:prstGeom prst="flowChartConnector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7" name="Блок-схема: узел 396">
            <a:extLst>
              <a:ext uri="{FF2B5EF4-FFF2-40B4-BE49-F238E27FC236}">
                <a16:creationId xmlns:a16="http://schemas.microsoft.com/office/drawing/2014/main" id="{2A0DBDB6-D919-36FF-32E9-05CE71B77B3D}"/>
              </a:ext>
            </a:extLst>
          </p:cNvPr>
          <p:cNvSpPr/>
          <p:nvPr/>
        </p:nvSpPr>
        <p:spPr>
          <a:xfrm>
            <a:off x="7413931" y="5199969"/>
            <a:ext cx="45719" cy="45719"/>
          </a:xfrm>
          <a:prstGeom prst="flowChartConnector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8" name="Блок-схема: узел 397">
            <a:extLst>
              <a:ext uri="{FF2B5EF4-FFF2-40B4-BE49-F238E27FC236}">
                <a16:creationId xmlns:a16="http://schemas.microsoft.com/office/drawing/2014/main" id="{3E3BE238-805E-12DD-AB1F-DF85B1F2A93B}"/>
              </a:ext>
            </a:extLst>
          </p:cNvPr>
          <p:cNvSpPr/>
          <p:nvPr/>
        </p:nvSpPr>
        <p:spPr>
          <a:xfrm>
            <a:off x="7352969" y="5242695"/>
            <a:ext cx="45719" cy="45719"/>
          </a:xfrm>
          <a:prstGeom prst="flowChartConnector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9" name="Блок-схема: узел 398">
            <a:extLst>
              <a:ext uri="{FF2B5EF4-FFF2-40B4-BE49-F238E27FC236}">
                <a16:creationId xmlns:a16="http://schemas.microsoft.com/office/drawing/2014/main" id="{69350BA3-0C2C-77D7-D1CF-66E80DA9687E}"/>
              </a:ext>
            </a:extLst>
          </p:cNvPr>
          <p:cNvSpPr/>
          <p:nvPr/>
        </p:nvSpPr>
        <p:spPr>
          <a:xfrm>
            <a:off x="7447850" y="5267324"/>
            <a:ext cx="45719" cy="45719"/>
          </a:xfrm>
          <a:prstGeom prst="flowChartConnector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0" name="Блок-схема: узел 399">
            <a:extLst>
              <a:ext uri="{FF2B5EF4-FFF2-40B4-BE49-F238E27FC236}">
                <a16:creationId xmlns:a16="http://schemas.microsoft.com/office/drawing/2014/main" id="{95533BD2-B3DD-061D-A5B9-03C40A547278}"/>
              </a:ext>
            </a:extLst>
          </p:cNvPr>
          <p:cNvSpPr/>
          <p:nvPr/>
        </p:nvSpPr>
        <p:spPr>
          <a:xfrm>
            <a:off x="7497752" y="5189778"/>
            <a:ext cx="45719" cy="45719"/>
          </a:xfrm>
          <a:prstGeom prst="flowChartConnector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1" name="Блок-схема: узел 400">
            <a:extLst>
              <a:ext uri="{FF2B5EF4-FFF2-40B4-BE49-F238E27FC236}">
                <a16:creationId xmlns:a16="http://schemas.microsoft.com/office/drawing/2014/main" id="{96123A79-95EE-3206-8ADC-669650F1709C}"/>
              </a:ext>
            </a:extLst>
          </p:cNvPr>
          <p:cNvSpPr/>
          <p:nvPr/>
        </p:nvSpPr>
        <p:spPr>
          <a:xfrm>
            <a:off x="7520611" y="5274876"/>
            <a:ext cx="45719" cy="45719"/>
          </a:xfrm>
          <a:prstGeom prst="flowChartConnector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596CC02-0DFC-47DC-75D1-21A34F395909}"/>
              </a:ext>
            </a:extLst>
          </p:cNvPr>
          <p:cNvSpPr txBox="1">
            <a:spLocks/>
          </p:cNvSpPr>
          <p:nvPr/>
        </p:nvSpPr>
        <p:spPr>
          <a:xfrm>
            <a:off x="101873" y="1193717"/>
            <a:ext cx="972230" cy="3438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>
              <a:spcBef>
                <a:spcPts val="600"/>
              </a:spcBef>
              <a:buClr>
                <a:schemeClr val="tx1"/>
              </a:buClr>
              <a:buSzPct val="100000"/>
            </a:pPr>
            <a:r>
              <a:rPr lang="en-US" sz="1400" cap="none" dirty="0" err="1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Walltime</a:t>
            </a:r>
            <a:endParaRPr lang="ru-RU" sz="1400" cap="none" dirty="0">
              <a:solidFill>
                <a:srgbClr val="0055A0"/>
              </a:solidFill>
              <a:latin typeface="Segoe UI" panose="020B0502040204020203" pitchFamily="34" charset="0"/>
              <a:ea typeface="Roboto Slab" pitchFamily="2" charset="0"/>
              <a:cs typeface="Segoe UI" panose="020B0502040204020203" pitchFamily="34" charset="0"/>
            </a:endParaRPr>
          </a:p>
        </p:txBody>
      </p:sp>
      <p:sp>
        <p:nvSpPr>
          <p:cNvPr id="6" name="Подзаголовок 2">
            <a:extLst>
              <a:ext uri="{FF2B5EF4-FFF2-40B4-BE49-F238E27FC236}">
                <a16:creationId xmlns:a16="http://schemas.microsoft.com/office/drawing/2014/main" id="{C3299342-163C-1255-FE41-2F6BD2BC21F9}"/>
              </a:ext>
            </a:extLst>
          </p:cNvPr>
          <p:cNvSpPr txBox="1">
            <a:spLocks/>
          </p:cNvSpPr>
          <p:nvPr/>
        </p:nvSpPr>
        <p:spPr>
          <a:xfrm>
            <a:off x="2831656" y="1193717"/>
            <a:ext cx="972230" cy="3438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>
              <a:spcBef>
                <a:spcPts val="600"/>
              </a:spcBef>
              <a:buClr>
                <a:schemeClr val="tx1"/>
              </a:buClr>
              <a:buSzPct val="100000"/>
            </a:pPr>
            <a:r>
              <a:rPr lang="en-US" sz="1400" cap="none" dirty="0" err="1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Walltime</a:t>
            </a:r>
            <a:endParaRPr lang="ru-RU" sz="1400" cap="none" dirty="0">
              <a:solidFill>
                <a:srgbClr val="0055A0"/>
              </a:solidFill>
              <a:latin typeface="Segoe UI" panose="020B0502040204020203" pitchFamily="34" charset="0"/>
              <a:ea typeface="Roboto Slab" pitchFamily="2" charset="0"/>
              <a:cs typeface="Segoe UI" panose="020B0502040204020203" pitchFamily="34" charset="0"/>
            </a:endParaRPr>
          </a:p>
        </p:txBody>
      </p:sp>
      <p:sp>
        <p:nvSpPr>
          <p:cNvPr id="8" name="Подзаголовок 2">
            <a:extLst>
              <a:ext uri="{FF2B5EF4-FFF2-40B4-BE49-F238E27FC236}">
                <a16:creationId xmlns:a16="http://schemas.microsoft.com/office/drawing/2014/main" id="{1858518F-25A7-EDC0-0076-DFB854D18C83}"/>
              </a:ext>
            </a:extLst>
          </p:cNvPr>
          <p:cNvSpPr txBox="1">
            <a:spLocks/>
          </p:cNvSpPr>
          <p:nvPr/>
        </p:nvSpPr>
        <p:spPr>
          <a:xfrm>
            <a:off x="5538210" y="1168369"/>
            <a:ext cx="972230" cy="3438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>
              <a:spcBef>
                <a:spcPts val="600"/>
              </a:spcBef>
              <a:buClr>
                <a:schemeClr val="tx1"/>
              </a:buClr>
              <a:buSzPct val="100000"/>
            </a:pPr>
            <a:r>
              <a:rPr lang="en-US" sz="1400" cap="none" dirty="0" err="1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Walltime</a:t>
            </a:r>
            <a:endParaRPr lang="ru-RU" sz="1400" cap="none" dirty="0">
              <a:solidFill>
                <a:srgbClr val="0055A0"/>
              </a:solidFill>
              <a:latin typeface="Segoe UI" panose="020B0502040204020203" pitchFamily="34" charset="0"/>
              <a:ea typeface="Roboto Slab" pitchFamily="2" charset="0"/>
              <a:cs typeface="Segoe UI" panose="020B0502040204020203" pitchFamily="34" charset="0"/>
            </a:endParaRPr>
          </a:p>
        </p:txBody>
      </p:sp>
      <p:sp>
        <p:nvSpPr>
          <p:cNvPr id="10" name="Подзаголовок 2">
            <a:extLst>
              <a:ext uri="{FF2B5EF4-FFF2-40B4-BE49-F238E27FC236}">
                <a16:creationId xmlns:a16="http://schemas.microsoft.com/office/drawing/2014/main" id="{9D6BCB17-243E-73D5-404C-473504626B2C}"/>
              </a:ext>
            </a:extLst>
          </p:cNvPr>
          <p:cNvSpPr txBox="1">
            <a:spLocks/>
          </p:cNvSpPr>
          <p:nvPr/>
        </p:nvSpPr>
        <p:spPr>
          <a:xfrm>
            <a:off x="213564" y="4020553"/>
            <a:ext cx="972230" cy="3438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>
              <a:spcBef>
                <a:spcPts val="600"/>
              </a:spcBef>
              <a:buClr>
                <a:schemeClr val="tx1"/>
              </a:buClr>
              <a:buSzPct val="100000"/>
            </a:pPr>
            <a:r>
              <a:rPr lang="en-US" sz="1400" cap="none" dirty="0" err="1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Walltime</a:t>
            </a:r>
            <a:endParaRPr lang="ru-RU" sz="1400" cap="none" dirty="0">
              <a:solidFill>
                <a:srgbClr val="0055A0"/>
              </a:solidFill>
              <a:latin typeface="Segoe UI" panose="020B0502040204020203" pitchFamily="34" charset="0"/>
              <a:ea typeface="Roboto Slab" pitchFamily="2" charset="0"/>
              <a:cs typeface="Segoe UI" panose="020B0502040204020203" pitchFamily="34" charset="0"/>
            </a:endParaRPr>
          </a:p>
        </p:txBody>
      </p:sp>
      <p:sp>
        <p:nvSpPr>
          <p:cNvPr id="12" name="Подзаголовок 2">
            <a:extLst>
              <a:ext uri="{FF2B5EF4-FFF2-40B4-BE49-F238E27FC236}">
                <a16:creationId xmlns:a16="http://schemas.microsoft.com/office/drawing/2014/main" id="{3BF5DEC5-B5B7-1988-95CD-D04F159F4868}"/>
              </a:ext>
            </a:extLst>
          </p:cNvPr>
          <p:cNvSpPr txBox="1">
            <a:spLocks/>
          </p:cNvSpPr>
          <p:nvPr/>
        </p:nvSpPr>
        <p:spPr>
          <a:xfrm>
            <a:off x="2937884" y="4053989"/>
            <a:ext cx="972230" cy="3438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>
              <a:spcBef>
                <a:spcPts val="600"/>
              </a:spcBef>
              <a:buClr>
                <a:schemeClr val="tx1"/>
              </a:buClr>
              <a:buSzPct val="100000"/>
            </a:pPr>
            <a:r>
              <a:rPr lang="en-US" sz="1400" cap="none" dirty="0" err="1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Walltime</a:t>
            </a:r>
            <a:endParaRPr lang="ru-RU" sz="1400" cap="none" dirty="0">
              <a:solidFill>
                <a:srgbClr val="0055A0"/>
              </a:solidFill>
              <a:latin typeface="Segoe UI" panose="020B0502040204020203" pitchFamily="34" charset="0"/>
              <a:ea typeface="Roboto Slab" pitchFamily="2" charset="0"/>
              <a:cs typeface="Segoe UI" panose="020B0502040204020203" pitchFamily="34" charset="0"/>
            </a:endParaRPr>
          </a:p>
        </p:txBody>
      </p:sp>
      <p:sp>
        <p:nvSpPr>
          <p:cNvPr id="13" name="Подзаголовок 2">
            <a:extLst>
              <a:ext uri="{FF2B5EF4-FFF2-40B4-BE49-F238E27FC236}">
                <a16:creationId xmlns:a16="http://schemas.microsoft.com/office/drawing/2014/main" id="{8E33A7AD-6E28-6543-E258-5FF086172166}"/>
              </a:ext>
            </a:extLst>
          </p:cNvPr>
          <p:cNvSpPr txBox="1">
            <a:spLocks/>
          </p:cNvSpPr>
          <p:nvPr/>
        </p:nvSpPr>
        <p:spPr>
          <a:xfrm>
            <a:off x="5662487" y="4038261"/>
            <a:ext cx="972230" cy="3438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>
              <a:spcBef>
                <a:spcPts val="600"/>
              </a:spcBef>
              <a:buClr>
                <a:schemeClr val="tx1"/>
              </a:buClr>
              <a:buSzPct val="100000"/>
            </a:pPr>
            <a:r>
              <a:rPr lang="en-US" sz="1400" cap="none" dirty="0" err="1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Walltime</a:t>
            </a:r>
            <a:endParaRPr lang="ru-RU" sz="1400" cap="none" dirty="0">
              <a:solidFill>
                <a:srgbClr val="0055A0"/>
              </a:solidFill>
              <a:latin typeface="Segoe UI" panose="020B0502040204020203" pitchFamily="34" charset="0"/>
              <a:ea typeface="Roboto Slab" pitchFamily="2" charset="0"/>
              <a:cs typeface="Segoe UI" panose="020B0502040204020203" pitchFamily="34" charset="0"/>
            </a:endParaRPr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52056073-9722-B6FF-F98E-3A89C5097494}"/>
              </a:ext>
            </a:extLst>
          </p:cNvPr>
          <p:cNvCxnSpPr/>
          <p:nvPr/>
        </p:nvCxnSpPr>
        <p:spPr>
          <a:xfrm>
            <a:off x="206488" y="3892550"/>
            <a:ext cx="8410462" cy="0"/>
          </a:xfrm>
          <a:prstGeom prst="line">
            <a:avLst/>
          </a:prstGeom>
          <a:ln w="9525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24337BDB-8EB3-E4DF-CD40-F874D5394DE5}"/>
              </a:ext>
            </a:extLst>
          </p:cNvPr>
          <p:cNvCxnSpPr>
            <a:cxnSpLocks/>
          </p:cNvCxnSpPr>
          <p:nvPr/>
        </p:nvCxnSpPr>
        <p:spPr>
          <a:xfrm>
            <a:off x="2792079" y="1193717"/>
            <a:ext cx="48660" cy="5232483"/>
          </a:xfrm>
          <a:prstGeom prst="line">
            <a:avLst/>
          </a:prstGeom>
          <a:ln w="9525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18846CF2-F920-0F1A-53D6-02F931B8E494}"/>
              </a:ext>
            </a:extLst>
          </p:cNvPr>
          <p:cNvCxnSpPr>
            <a:cxnSpLocks/>
          </p:cNvCxnSpPr>
          <p:nvPr/>
        </p:nvCxnSpPr>
        <p:spPr>
          <a:xfrm>
            <a:off x="5597964" y="1193717"/>
            <a:ext cx="48660" cy="5232483"/>
          </a:xfrm>
          <a:prstGeom prst="line">
            <a:avLst/>
          </a:prstGeom>
          <a:ln w="9525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Блок-схема: узел 28">
            <a:extLst>
              <a:ext uri="{FF2B5EF4-FFF2-40B4-BE49-F238E27FC236}">
                <a16:creationId xmlns:a16="http://schemas.microsoft.com/office/drawing/2014/main" id="{F7686DF0-860F-4B7D-36DC-E9BB38BC7979}"/>
              </a:ext>
            </a:extLst>
          </p:cNvPr>
          <p:cNvSpPr/>
          <p:nvPr/>
        </p:nvSpPr>
        <p:spPr>
          <a:xfrm>
            <a:off x="6584494" y="3059000"/>
            <a:ext cx="45719" cy="45719"/>
          </a:xfrm>
          <a:prstGeom prst="flowChartConnector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Блок-схема: узел 29">
            <a:extLst>
              <a:ext uri="{FF2B5EF4-FFF2-40B4-BE49-F238E27FC236}">
                <a16:creationId xmlns:a16="http://schemas.microsoft.com/office/drawing/2014/main" id="{040D1C39-7FA2-2229-54E1-C01399149188}"/>
              </a:ext>
            </a:extLst>
          </p:cNvPr>
          <p:cNvSpPr/>
          <p:nvPr/>
        </p:nvSpPr>
        <p:spPr>
          <a:xfrm>
            <a:off x="6403112" y="2777314"/>
            <a:ext cx="45719" cy="45719"/>
          </a:xfrm>
          <a:prstGeom prst="flowChartConnector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Блок-схема: узел 30">
            <a:extLst>
              <a:ext uri="{FF2B5EF4-FFF2-40B4-BE49-F238E27FC236}">
                <a16:creationId xmlns:a16="http://schemas.microsoft.com/office/drawing/2014/main" id="{AAF9CE08-BD72-423F-46B9-F55E9074FA9D}"/>
              </a:ext>
            </a:extLst>
          </p:cNvPr>
          <p:cNvSpPr/>
          <p:nvPr/>
        </p:nvSpPr>
        <p:spPr>
          <a:xfrm>
            <a:off x="7476852" y="2935020"/>
            <a:ext cx="45719" cy="45719"/>
          </a:xfrm>
          <a:prstGeom prst="flowChartConnector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8" name="Блок-схема: узел 127">
            <a:extLst>
              <a:ext uri="{FF2B5EF4-FFF2-40B4-BE49-F238E27FC236}">
                <a16:creationId xmlns:a16="http://schemas.microsoft.com/office/drawing/2014/main" id="{21F9418E-0297-E970-DB94-0728532965AE}"/>
              </a:ext>
            </a:extLst>
          </p:cNvPr>
          <p:cNvSpPr/>
          <p:nvPr/>
        </p:nvSpPr>
        <p:spPr>
          <a:xfrm>
            <a:off x="7346046" y="2810374"/>
            <a:ext cx="45719" cy="45719"/>
          </a:xfrm>
          <a:prstGeom prst="flowChartConnector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9" name="Блок-схема: узел 128">
            <a:extLst>
              <a:ext uri="{FF2B5EF4-FFF2-40B4-BE49-F238E27FC236}">
                <a16:creationId xmlns:a16="http://schemas.microsoft.com/office/drawing/2014/main" id="{C45AF12E-BD3D-3C58-4324-CCB976B25C04}"/>
              </a:ext>
            </a:extLst>
          </p:cNvPr>
          <p:cNvSpPr/>
          <p:nvPr/>
        </p:nvSpPr>
        <p:spPr>
          <a:xfrm>
            <a:off x="6923579" y="2912160"/>
            <a:ext cx="45719" cy="45719"/>
          </a:xfrm>
          <a:prstGeom prst="flowChartConnector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73AF463D-8310-460F-DEF3-196C5B41D475}"/>
              </a:ext>
            </a:extLst>
          </p:cNvPr>
          <p:cNvSpPr txBox="1">
            <a:spLocks/>
          </p:cNvSpPr>
          <p:nvPr/>
        </p:nvSpPr>
        <p:spPr>
          <a:xfrm>
            <a:off x="2058" y="-16744"/>
            <a:ext cx="9141942" cy="1004598"/>
          </a:xfrm>
          <a:prstGeom prst="rect">
            <a:avLst/>
          </a:prstGeom>
        </p:spPr>
        <p:txBody>
          <a:bodyPr vert="horz" lIns="45720" rIns="45720" anchor="ctr">
            <a:normAutofit fontScale="850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dirty="0">
                <a:latin typeface="Segoe UI Light" panose="020B0502040204020203" pitchFamily="34" charset="0"/>
                <a:cs typeface="Segoe UI Light" panose="020B0502040204020203" pitchFamily="34" charset="0"/>
              </a:rPr>
              <a:t>Система анализа выполнения больших пакетов задач</a:t>
            </a:r>
          </a:p>
        </p:txBody>
      </p:sp>
      <p:sp>
        <p:nvSpPr>
          <p:cNvPr id="17" name="Блок-схема: узел 16">
            <a:extLst>
              <a:ext uri="{FF2B5EF4-FFF2-40B4-BE49-F238E27FC236}">
                <a16:creationId xmlns:a16="http://schemas.microsoft.com/office/drawing/2014/main" id="{B717E4F4-8010-14ED-74E2-08D5F25F3AAD}"/>
              </a:ext>
            </a:extLst>
          </p:cNvPr>
          <p:cNvSpPr/>
          <p:nvPr/>
        </p:nvSpPr>
        <p:spPr>
          <a:xfrm>
            <a:off x="106795" y="483588"/>
            <a:ext cx="336177" cy="336177"/>
          </a:xfrm>
          <a:prstGeom prst="flowChartConnector">
            <a:avLst/>
          </a:prstGeom>
          <a:noFill/>
          <a:ln w="381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44146270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002A79-7F09-A5D2-50C5-D15145D383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DB14472-3489-F23C-52A9-1A861B3918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64</a:t>
            </a:fld>
            <a:endParaRPr lang="en-US" dirty="0"/>
          </a:p>
        </p:txBody>
      </p:sp>
      <p:sp>
        <p:nvSpPr>
          <p:cNvPr id="402" name="Подзаголовок 2">
            <a:extLst>
              <a:ext uri="{FF2B5EF4-FFF2-40B4-BE49-F238E27FC236}">
                <a16:creationId xmlns:a16="http://schemas.microsoft.com/office/drawing/2014/main" id="{441A33CD-0EDB-74C5-A370-3FE1E73511A8}"/>
              </a:ext>
            </a:extLst>
          </p:cNvPr>
          <p:cNvSpPr txBox="1">
            <a:spLocks/>
          </p:cNvSpPr>
          <p:nvPr/>
        </p:nvSpPr>
        <p:spPr>
          <a:xfrm>
            <a:off x="274883" y="1252692"/>
            <a:ext cx="8342643" cy="510365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just">
              <a:spcBef>
                <a:spcPts val="600"/>
              </a:spcBef>
              <a:buClr>
                <a:schemeClr val="tx1"/>
              </a:buClr>
              <a:buSzPct val="100000"/>
            </a:pPr>
            <a:r>
              <a:rPr lang="ru-RU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Использование предложенного метода позволяет:</a:t>
            </a:r>
          </a:p>
          <a:p>
            <a:pPr marL="342900" indent="-342900" algn="just">
              <a:spcBef>
                <a:spcPts val="600"/>
              </a:spcBef>
              <a:buClr>
                <a:schemeClr val="tx1"/>
              </a:buClr>
              <a:buSzPct val="100000"/>
              <a:buAutoNum type="arabicPeriod"/>
            </a:pPr>
            <a:r>
              <a:rPr lang="ru-RU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Получать информацию о структуре вычислительных ресурсов.</a:t>
            </a:r>
          </a:p>
          <a:p>
            <a:pPr marL="342900" indent="-342900" algn="just">
              <a:spcBef>
                <a:spcPts val="600"/>
              </a:spcBef>
              <a:buClr>
                <a:schemeClr val="tx1"/>
              </a:buClr>
              <a:buSzPct val="100000"/>
              <a:buAutoNum type="arabicPeriod"/>
            </a:pPr>
            <a:r>
              <a:rPr lang="ru-RU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Получать информацию о времени выполнения задач на разных вычислительных ресурсах.</a:t>
            </a:r>
          </a:p>
          <a:p>
            <a:pPr marL="342900" indent="-342900" algn="just">
              <a:spcBef>
                <a:spcPts val="600"/>
              </a:spcBef>
              <a:buClr>
                <a:schemeClr val="tx1"/>
              </a:buClr>
              <a:buSzPct val="100000"/>
              <a:buAutoNum type="arabicPeriod"/>
            </a:pPr>
            <a:r>
              <a:rPr lang="ru-RU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Получать информацию о ходе выполнения больших пакетов задач и их структуре.</a:t>
            </a:r>
          </a:p>
          <a:p>
            <a:pPr marL="342900" indent="-342900" algn="just">
              <a:spcBef>
                <a:spcPts val="600"/>
              </a:spcBef>
              <a:buClr>
                <a:schemeClr val="tx1"/>
              </a:buClr>
              <a:buSzPct val="100000"/>
              <a:buAutoNum type="arabicPeriod"/>
            </a:pPr>
            <a:r>
              <a:rPr lang="ru-RU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Сравнивать между собой разные пакеты однотипных задач</a:t>
            </a:r>
            <a:r>
              <a:rPr lang="en-US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. </a:t>
            </a:r>
            <a:r>
              <a:rPr lang="ru-RU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К примеру использование разных версий прикладного ПО. Либо разные конфигурации вычислительных ресурсов.</a:t>
            </a:r>
          </a:p>
          <a:p>
            <a:pPr marL="342900" indent="-342900" algn="just">
              <a:spcBef>
                <a:spcPts val="600"/>
              </a:spcBef>
              <a:buClr>
                <a:schemeClr val="tx1"/>
              </a:buClr>
              <a:buSzPct val="100000"/>
              <a:buAutoNum type="arabicPeriod"/>
            </a:pPr>
            <a:r>
              <a:rPr lang="ru-RU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Детектировать несоответствия между временем выполнения задач и оценками ресурсов бенчмарком </a:t>
            </a:r>
            <a:r>
              <a:rPr lang="en-US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DB12</a:t>
            </a:r>
            <a:r>
              <a:rPr lang="ru-RU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. Причиной может быть как особенности вычислительного ресурса, так и ошибки при расчёте бенчмарка </a:t>
            </a:r>
            <a:r>
              <a:rPr lang="en-US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DB12.</a:t>
            </a:r>
            <a:endParaRPr lang="ru-RU" sz="1400" cap="none" dirty="0">
              <a:solidFill>
                <a:srgbClr val="0055A0"/>
              </a:solidFill>
              <a:latin typeface="Segoe UI" panose="020B0502040204020203" pitchFamily="34" charset="0"/>
              <a:ea typeface="Roboto Slab" pitchFamily="2" charset="0"/>
              <a:cs typeface="Segoe UI" panose="020B0502040204020203" pitchFamily="34" charset="0"/>
            </a:endParaRP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994609CD-5C77-8E09-BDF5-3E3109749137}"/>
              </a:ext>
            </a:extLst>
          </p:cNvPr>
          <p:cNvSpPr txBox="1">
            <a:spLocks/>
          </p:cNvSpPr>
          <p:nvPr/>
        </p:nvSpPr>
        <p:spPr>
          <a:xfrm>
            <a:off x="2058" y="-16744"/>
            <a:ext cx="9141942" cy="1004598"/>
          </a:xfrm>
          <a:prstGeom prst="rect">
            <a:avLst/>
          </a:prstGeom>
        </p:spPr>
        <p:txBody>
          <a:bodyPr vert="horz" lIns="45720" rIns="45720" anchor="ctr">
            <a:normAutofit fontScale="850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dirty="0">
                <a:latin typeface="Segoe UI Light" panose="020B0502040204020203" pitchFamily="34" charset="0"/>
                <a:cs typeface="Segoe UI Light" panose="020B0502040204020203" pitchFamily="34" charset="0"/>
              </a:rPr>
              <a:t>Система анализа выполнения больших пакетов задач</a:t>
            </a:r>
          </a:p>
        </p:txBody>
      </p:sp>
      <p:sp>
        <p:nvSpPr>
          <p:cNvPr id="6" name="Блок-схема: узел 5">
            <a:extLst>
              <a:ext uri="{FF2B5EF4-FFF2-40B4-BE49-F238E27FC236}">
                <a16:creationId xmlns:a16="http://schemas.microsoft.com/office/drawing/2014/main" id="{0D9F2037-39AF-C364-9C78-984D3715EF40}"/>
              </a:ext>
            </a:extLst>
          </p:cNvPr>
          <p:cNvSpPr/>
          <p:nvPr/>
        </p:nvSpPr>
        <p:spPr>
          <a:xfrm>
            <a:off x="106795" y="483588"/>
            <a:ext cx="336177" cy="336177"/>
          </a:xfrm>
          <a:prstGeom prst="flowChartConnector">
            <a:avLst/>
          </a:prstGeom>
          <a:noFill/>
          <a:ln w="381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23764844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C0C1E6-C844-87A5-5C4E-FC5694A109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289A583-EF44-3243-54CD-5970F46678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65</a:t>
            </a:fld>
            <a:endParaRPr lang="en-US" dirty="0"/>
          </a:p>
        </p:txBody>
      </p:sp>
      <p:sp>
        <p:nvSpPr>
          <p:cNvPr id="153" name="Title 3">
            <a:extLst>
              <a:ext uri="{FF2B5EF4-FFF2-40B4-BE49-F238E27FC236}">
                <a16:creationId xmlns:a16="http://schemas.microsoft.com/office/drawing/2014/main" id="{38C11FA9-78B9-284A-ED78-7671D4673863}"/>
              </a:ext>
            </a:extLst>
          </p:cNvPr>
          <p:cNvSpPr txBox="1">
            <a:spLocks/>
          </p:cNvSpPr>
          <p:nvPr/>
        </p:nvSpPr>
        <p:spPr>
          <a:xfrm>
            <a:off x="2058" y="-16744"/>
            <a:ext cx="9141942" cy="1468022"/>
          </a:xfrm>
          <a:prstGeom prst="rect">
            <a:avLst/>
          </a:prstGeom>
        </p:spPr>
        <p:txBody>
          <a:bodyPr vert="horz" lIns="45720" rIns="45720" anchor="ctr">
            <a:normAutofit fontScale="775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dirty="0">
                <a:latin typeface="Segoe UI Light" panose="020B0502040204020203" pitchFamily="34" charset="0"/>
                <a:cs typeface="Segoe UI Light" panose="020B0502040204020203" pitchFamily="34" charset="0"/>
              </a:rPr>
              <a:t>Глава 4: Применение распределённой гетерогенной вычислительной среды для обработки данных экспериментов на ускорительном комплексе NICA</a:t>
            </a:r>
            <a:endParaRPr lang="en-US" sz="40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CBF58F7-6CDF-1C02-30B8-818138E89A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488" y="1451278"/>
            <a:ext cx="2410057" cy="1468022"/>
          </a:xfrm>
          <a:prstGeom prst="rect">
            <a:avLst/>
          </a:prstGeom>
        </p:spPr>
      </p:pic>
      <p:sp>
        <p:nvSpPr>
          <p:cNvPr id="6" name="Подзаголовок 2">
            <a:extLst>
              <a:ext uri="{FF2B5EF4-FFF2-40B4-BE49-F238E27FC236}">
                <a16:creationId xmlns:a16="http://schemas.microsoft.com/office/drawing/2014/main" id="{2EF44717-7A39-A938-6B7B-EFDD28783965}"/>
              </a:ext>
            </a:extLst>
          </p:cNvPr>
          <p:cNvSpPr txBox="1">
            <a:spLocks/>
          </p:cNvSpPr>
          <p:nvPr/>
        </p:nvSpPr>
        <p:spPr>
          <a:xfrm>
            <a:off x="-3766" y="2919300"/>
            <a:ext cx="2830563" cy="32805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>
              <a:spcBef>
                <a:spcPts val="600"/>
              </a:spcBef>
              <a:buClr>
                <a:schemeClr val="tx1"/>
              </a:buClr>
              <a:buSzPct val="100000"/>
            </a:pPr>
            <a:r>
              <a:rPr lang="ru-RU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Схема работы прикладного ПО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2185928-92B9-D0C2-5BE0-D8AD251BC0BC}"/>
                  </a:ext>
                </a:extLst>
              </p:cNvPr>
              <p:cNvSpPr txBox="1"/>
              <p:nvPr/>
            </p:nvSpPr>
            <p:spPr>
              <a:xfrm>
                <a:off x="3671455" y="1541320"/>
                <a:ext cx="5199372" cy="56842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𝐴𝑣𝑒𝑟𝑎𝑔𝑒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𝑡𝑟𝑎𝑛𝑠𝑓𝑒𝑟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𝑠𝑝𝑒𝑒𝑑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𝑇𝑜𝑡𝑎𝑙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𝑑𝑎𝑡𝑎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𝑡𝑟𝑎𝑛𝑠𝑓𝑒𝑟𝑒𝑑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𝐽𝑜𝑏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𝑒𝑥𝑒𝑐𝑢𝑡𝑖𝑜𝑛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𝑡𝑖𝑚𝑒</m:t>
                          </m:r>
                        </m:den>
                      </m:f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0CD603B-A95D-E75B-11AE-894132F3BA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1455" y="1541320"/>
                <a:ext cx="5199372" cy="56842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Подзаголовок 2">
            <a:extLst>
              <a:ext uri="{FF2B5EF4-FFF2-40B4-BE49-F238E27FC236}">
                <a16:creationId xmlns:a16="http://schemas.microsoft.com/office/drawing/2014/main" id="{C0357B2C-8704-2532-D998-A18B680A5F80}"/>
              </a:ext>
            </a:extLst>
          </p:cNvPr>
          <p:cNvSpPr txBox="1">
            <a:spLocks/>
          </p:cNvSpPr>
          <p:nvPr/>
        </p:nvSpPr>
        <p:spPr>
          <a:xfrm>
            <a:off x="4589772" y="2140975"/>
            <a:ext cx="3362738" cy="32805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>
              <a:spcBef>
                <a:spcPts val="600"/>
              </a:spcBef>
              <a:buClr>
                <a:schemeClr val="tx1"/>
              </a:buClr>
              <a:buSzPct val="100000"/>
            </a:pPr>
            <a:r>
              <a:rPr lang="ru-RU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Расчёт средней нагрузки на сеть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E7DFF50-83E6-275A-8A9C-B4447CE38364}"/>
                  </a:ext>
                </a:extLst>
              </p:cNvPr>
              <p:cNvSpPr txBox="1"/>
              <p:nvPr/>
            </p:nvSpPr>
            <p:spPr>
              <a:xfrm>
                <a:off x="2930236" y="2616282"/>
                <a:ext cx="6122426" cy="52597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𝐼𝑛𝑖𝑡𝑖𝑎𝑙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𝑡𝑟𝑎𝑛𝑠𝑓𝑒𝑟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𝑠𝑝𝑒𝑒𝑑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𝑃𝑖𝑙𝑜𝑡𝑠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𝑝𝑒𝑟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𝑝𝑒𝑟𝑖𝑜𝑑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𝐼𝑛𝑝𝑢𝑡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𝑠𝑖𝑧𝑒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𝑃𝑒𝑟𝑖𝑜𝑑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𝑑𝑢𝑟𝑎𝑡𝑖𝑜𝑛</m:t>
                          </m:r>
                        </m:den>
                      </m:f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5E6F2EE-F332-D0C6-6E66-E79724D0A5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0236" y="2616282"/>
                <a:ext cx="6122426" cy="52597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Подзаголовок 2">
            <a:extLst>
              <a:ext uri="{FF2B5EF4-FFF2-40B4-BE49-F238E27FC236}">
                <a16:creationId xmlns:a16="http://schemas.microsoft.com/office/drawing/2014/main" id="{CC86A908-CEBB-DB3B-5247-FE3DC749B9F1}"/>
              </a:ext>
            </a:extLst>
          </p:cNvPr>
          <p:cNvSpPr txBox="1">
            <a:spLocks/>
          </p:cNvSpPr>
          <p:nvPr/>
        </p:nvSpPr>
        <p:spPr>
          <a:xfrm>
            <a:off x="3394364" y="3215937"/>
            <a:ext cx="5199372" cy="32805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>
              <a:spcBef>
                <a:spcPts val="600"/>
              </a:spcBef>
              <a:buClr>
                <a:schemeClr val="tx1"/>
              </a:buClr>
              <a:buSzPct val="100000"/>
            </a:pPr>
            <a:r>
              <a:rPr lang="ru-RU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Расчёт нагрузки</a:t>
            </a:r>
            <a:r>
              <a:rPr lang="en-US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 </a:t>
            </a:r>
            <a:r>
              <a:rPr lang="ru-RU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на сеть при старте задач</a:t>
            </a:r>
          </a:p>
        </p:txBody>
      </p:sp>
      <p:sp>
        <p:nvSpPr>
          <p:cNvPr id="24" name="Title 2">
            <a:extLst>
              <a:ext uri="{FF2B5EF4-FFF2-40B4-BE49-F238E27FC236}">
                <a16:creationId xmlns:a16="http://schemas.microsoft.com/office/drawing/2014/main" id="{D7E34751-A9AA-C7C3-E93C-C5649556CABA}"/>
              </a:ext>
            </a:extLst>
          </p:cNvPr>
          <p:cNvSpPr txBox="1">
            <a:spLocks/>
          </p:cNvSpPr>
          <p:nvPr/>
        </p:nvSpPr>
        <p:spPr>
          <a:xfrm>
            <a:off x="2157921" y="4205791"/>
            <a:ext cx="4630806" cy="1973337"/>
          </a:xfrm>
          <a:prstGeom prst="rect">
            <a:avLst/>
          </a:prstGeom>
        </p:spPr>
        <p:txBody>
          <a:bodyPr vert="horz" lIns="45720" rIns="45720" anchor="t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ru-RU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Перед массовом запуском задач необходимо учитывать нагрузку которую задачи будут оказывать на вычислительную инфраструктуру. Для этого необходимо с помощью тестовых запусков оценить</a:t>
            </a:r>
            <a:r>
              <a:rPr lang="en-US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: </a:t>
            </a:r>
          </a:p>
          <a:p>
            <a:pPr marL="342900" indent="-342900" algn="just">
              <a:buAutoNum type="arabicPeriod"/>
            </a:pPr>
            <a:r>
              <a:rPr lang="ru-RU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Среднее время работы задачи</a:t>
            </a:r>
          </a:p>
          <a:p>
            <a:pPr marL="342900" indent="-342900" algn="just">
              <a:buAutoNum type="arabicPeriod"/>
            </a:pPr>
            <a:r>
              <a:rPr lang="ru-RU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Размер выходных и выходных файлов</a:t>
            </a:r>
          </a:p>
          <a:p>
            <a:pPr marL="342900" indent="-342900" algn="just">
              <a:buAutoNum type="arabicPeriod"/>
            </a:pPr>
            <a:r>
              <a:rPr lang="ru-RU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Максимальное потребление оперативной памяти</a:t>
            </a:r>
          </a:p>
          <a:p>
            <a:pPr marL="342900" indent="-342900" algn="just">
              <a:buAutoNum type="arabicPeriod"/>
            </a:pPr>
            <a:r>
              <a:rPr lang="ru-RU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Занимаемое место на локальном диске</a:t>
            </a:r>
            <a:endParaRPr lang="en-US" sz="14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922635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96A6CF-0ABB-F6A0-1AB8-701EFC6E09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5C8F34B-9760-EB7A-1CEA-AF55241FC3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66</a:t>
            </a:fld>
            <a:endParaRPr lang="en-US" dirty="0"/>
          </a:p>
        </p:txBody>
      </p:sp>
      <p:sp>
        <p:nvSpPr>
          <p:cNvPr id="153" name="Title 3">
            <a:extLst>
              <a:ext uri="{FF2B5EF4-FFF2-40B4-BE49-F238E27FC236}">
                <a16:creationId xmlns:a16="http://schemas.microsoft.com/office/drawing/2014/main" id="{05CBFAF6-5B8E-0FBB-F29A-DAF017A95A7A}"/>
              </a:ext>
            </a:extLst>
          </p:cNvPr>
          <p:cNvSpPr txBox="1">
            <a:spLocks/>
          </p:cNvSpPr>
          <p:nvPr/>
        </p:nvSpPr>
        <p:spPr>
          <a:xfrm>
            <a:off x="2058" y="-16744"/>
            <a:ext cx="9141942" cy="1004598"/>
          </a:xfrm>
          <a:prstGeom prst="rect">
            <a:avLst/>
          </a:prstGeom>
        </p:spPr>
        <p:txBody>
          <a:bodyPr vert="horz" lIns="45720" rIns="45720" anchor="ctr">
            <a:normAutofit fontScale="925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dirty="0">
                <a:latin typeface="Segoe UI Light" panose="020B0502040204020203" pitchFamily="34" charset="0"/>
                <a:cs typeface="Segoe UI Light" panose="020B0502040204020203" pitchFamily="34" charset="0"/>
              </a:rPr>
              <a:t>Анализ загрузки сети во время сеанса обработки данных задачами </a:t>
            </a:r>
            <a:r>
              <a:rPr lang="en-US" sz="40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RawToDigi</a:t>
            </a:r>
            <a:endParaRPr lang="en-US" sz="40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D5EFB84-8163-643D-4647-C3BA5B7BCEA7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06488" y="1037712"/>
            <a:ext cx="8754644" cy="413077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59776FF-18BA-DF5C-96D1-2E66DDA7DA10}"/>
              </a:ext>
            </a:extLst>
          </p:cNvPr>
          <p:cNvSpPr txBox="1"/>
          <p:nvPr/>
        </p:nvSpPr>
        <p:spPr>
          <a:xfrm>
            <a:off x="954242" y="5265231"/>
            <a:ext cx="1814419" cy="665751"/>
          </a:xfrm>
          <a:prstGeom prst="rect">
            <a:avLst/>
          </a:prstGeom>
          <a:noFill/>
          <a:ln w="19050">
            <a:solidFill>
              <a:srgbClr val="FF0000"/>
            </a:solidFill>
            <a:prstDash val="solid"/>
          </a:ln>
        </p:spPr>
        <p:txBody>
          <a:bodyPr vert="horz" wrap="none" lIns="104400" tIns="59400" rIns="104400" bIns="594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>
                <a:solidFill>
                  <a:srgbClr val="000000"/>
                </a:solidFill>
              </a:defRPr>
            </a:pPr>
            <a:r>
              <a:rPr lang="en-US" sz="1600" b="0" i="0" u="none" strike="noStrike" kern="1200" cap="none" dirty="0">
                <a:ln>
                  <a:noFill/>
                </a:ln>
                <a:solidFill>
                  <a:srgbClr val="000000"/>
                </a:solidFill>
                <a:latin typeface="Segoe UI" panose="020B0502040204020203" pitchFamily="34" charset="0"/>
                <a:ea typeface="DejaVu Sans" pitchFamily="2"/>
                <a:cs typeface="Segoe UI" panose="020B0502040204020203" pitchFamily="34" charset="0"/>
              </a:rPr>
              <a:t>300 </a:t>
            </a:r>
            <a:r>
              <a:rPr lang="ru-RU" sz="1600" dirty="0">
                <a:solidFill>
                  <a:srgbClr val="000000"/>
                </a:solidFill>
                <a:latin typeface="Segoe UI" panose="020B0502040204020203" pitchFamily="34" charset="0"/>
                <a:ea typeface="DejaVu Sans" pitchFamily="2"/>
                <a:cs typeface="Segoe UI" panose="020B0502040204020203" pitchFamily="34" charset="0"/>
              </a:rPr>
              <a:t>задач</a:t>
            </a:r>
            <a:endParaRPr lang="en-US" sz="1600" dirty="0">
              <a:solidFill>
                <a:srgbClr val="000000"/>
              </a:solidFill>
              <a:latin typeface="Segoe UI" panose="020B0502040204020203" pitchFamily="34" charset="0"/>
              <a:ea typeface="DejaVu Sans" pitchFamily="2"/>
              <a:cs typeface="Segoe UI" panose="020B0502040204020203" pitchFamily="34" charset="0"/>
            </a:endParaRP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>
                <a:solidFill>
                  <a:srgbClr val="000000"/>
                </a:solidFill>
              </a:defRPr>
            </a:pPr>
            <a:r>
              <a:rPr lang="en-US" sz="1600" b="0" i="0" u="none" strike="noStrike" kern="1200" cap="none" dirty="0">
                <a:ln>
                  <a:noFill/>
                </a:ln>
                <a:solidFill>
                  <a:srgbClr val="000000"/>
                </a:solidFill>
                <a:latin typeface="Segoe UI" panose="020B0502040204020203" pitchFamily="34" charset="0"/>
                <a:ea typeface="DejaVu Sans" pitchFamily="2"/>
                <a:cs typeface="Segoe UI" panose="020B0502040204020203" pitchFamily="34" charset="0"/>
              </a:rPr>
              <a:t>4 </a:t>
            </a:r>
            <a:r>
              <a:rPr lang="ru-RU" sz="1600" b="0" i="0" u="none" strike="noStrike" kern="1200" cap="none" dirty="0">
                <a:ln>
                  <a:noFill/>
                </a:ln>
                <a:solidFill>
                  <a:srgbClr val="000000"/>
                </a:solidFill>
                <a:latin typeface="Segoe UI" panose="020B0502040204020203" pitchFamily="34" charset="0"/>
                <a:ea typeface="DejaVu Sans" pitchFamily="2"/>
                <a:cs typeface="Segoe UI" panose="020B0502040204020203" pitchFamily="34" charset="0"/>
              </a:rPr>
              <a:t>МБ</a:t>
            </a:r>
            <a:r>
              <a:rPr lang="en-US" sz="1600" b="0" i="0" u="none" strike="noStrike" kern="1200" cap="none" dirty="0">
                <a:ln>
                  <a:noFill/>
                </a:ln>
                <a:solidFill>
                  <a:srgbClr val="000000"/>
                </a:solidFill>
                <a:latin typeface="Segoe UI" panose="020B0502040204020203" pitchFamily="34" charset="0"/>
                <a:ea typeface="DejaVu Sans" pitchFamily="2"/>
                <a:cs typeface="Segoe UI" panose="020B0502040204020203" pitchFamily="34" charset="0"/>
              </a:rPr>
              <a:t>/</a:t>
            </a:r>
            <a:r>
              <a:rPr lang="ru-RU" sz="1600" b="0" i="0" u="none" strike="noStrike" kern="1200" cap="none" dirty="0">
                <a:ln>
                  <a:noFill/>
                </a:ln>
                <a:solidFill>
                  <a:srgbClr val="000000"/>
                </a:solidFill>
                <a:latin typeface="Segoe UI" panose="020B0502040204020203" pitchFamily="34" charset="0"/>
                <a:ea typeface="DejaVu Sans" pitchFamily="2"/>
                <a:cs typeface="Segoe UI" panose="020B0502040204020203" pitchFamily="34" charset="0"/>
              </a:rPr>
              <a:t>с</a:t>
            </a:r>
            <a:r>
              <a:rPr lang="en-US" sz="1600" b="0" i="0" u="none" strike="noStrike" kern="1200" cap="none" dirty="0">
                <a:ln>
                  <a:noFill/>
                </a:ln>
                <a:solidFill>
                  <a:srgbClr val="000000"/>
                </a:solidFill>
                <a:latin typeface="Segoe UI" panose="020B0502040204020203" pitchFamily="34" charset="0"/>
                <a:ea typeface="DejaVu Sans" pitchFamily="2"/>
                <a:cs typeface="Segoe UI" panose="020B0502040204020203" pitchFamily="34" charset="0"/>
              </a:rPr>
              <a:t> </a:t>
            </a:r>
            <a:r>
              <a:rPr lang="ru-RU" sz="1600" b="0" i="0" u="none" strike="noStrike" kern="1200" cap="none" dirty="0">
                <a:ln>
                  <a:noFill/>
                </a:ln>
                <a:solidFill>
                  <a:srgbClr val="000000"/>
                </a:solidFill>
                <a:latin typeface="Segoe UI" panose="020B0502040204020203" pitchFamily="34" charset="0"/>
                <a:ea typeface="DejaVu Sans" pitchFamily="2"/>
                <a:cs typeface="Segoe UI" panose="020B0502040204020203" pitchFamily="34" charset="0"/>
              </a:rPr>
              <a:t>на задачу</a:t>
            </a:r>
          </a:p>
        </p:txBody>
      </p:sp>
      <p:sp>
        <p:nv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CBE645FF-ECB6-C97D-5A30-72F08CA921C0}"/>
              </a:ext>
            </a:extLst>
          </p:cNvPr>
          <p:cNvSpPr/>
          <p:nvPr/>
        </p:nvSpPr>
        <p:spPr>
          <a:xfrm flipH="1" flipV="1">
            <a:off x="2509458" y="4333875"/>
            <a:ext cx="1" cy="931355"/>
          </a:xfrm>
          <a:prstGeom prst="line">
            <a:avLst/>
          </a:prstGeom>
          <a:noFill/>
          <a:ln w="19050">
            <a:solidFill>
              <a:srgbClr val="FF0000"/>
            </a:solidFill>
            <a:prstDash val="solid"/>
            <a:tailEnd type="arrow"/>
          </a:ln>
        </p:spPr>
        <p:txBody>
          <a:bodyPr vert="horz" wrap="none" lIns="104400" tIns="59400" rIns="104400" bIns="594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800" b="0" i="0" u="none" strike="noStrike" kern="1200" cap="none">
              <a:ln>
                <a:noFill/>
              </a:ln>
              <a:latin typeface="Liberation Sans" pitchFamily="18"/>
              <a:ea typeface="DejaVu Sans" pitchFamily="2"/>
              <a:cs typeface="DejaVu Sans" pitchFamily="2"/>
            </a:endParaRP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B7AEF124-ECA0-F67E-C6E1-B03F47E41DB6}"/>
              </a:ext>
            </a:extLst>
          </p:cNvPr>
          <p:cNvCxnSpPr/>
          <p:nvPr/>
        </p:nvCxnSpPr>
        <p:spPr>
          <a:xfrm>
            <a:off x="1025638" y="4333875"/>
            <a:ext cx="3267075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54A2E3AA-B5EA-B4B9-5900-F1CEC3F68C32}"/>
              </a:ext>
            </a:extLst>
          </p:cNvPr>
          <p:cNvSpPr txBox="1"/>
          <p:nvPr/>
        </p:nvSpPr>
        <p:spPr>
          <a:xfrm>
            <a:off x="6871001" y="5262689"/>
            <a:ext cx="2061940" cy="665751"/>
          </a:xfrm>
          <a:prstGeom prst="rect">
            <a:avLst/>
          </a:prstGeom>
          <a:noFill/>
          <a:ln w="19050">
            <a:solidFill>
              <a:srgbClr val="FF0000"/>
            </a:solidFill>
            <a:prstDash val="solid"/>
          </a:ln>
        </p:spPr>
        <p:txBody>
          <a:bodyPr vert="horz" wrap="square" lIns="104400" tIns="59400" rIns="104400" bIns="59400" anchorCtr="0" compatLnSpc="0">
            <a:spAutoFit/>
          </a:bodyPr>
          <a:lstStyle/>
          <a:p>
            <a:pPr lvl="0" algn="ctr" hangingPunct="0">
              <a:defRPr>
                <a:solidFill>
                  <a:srgbClr val="000000"/>
                </a:solidFill>
              </a:defRPr>
            </a:pPr>
            <a:r>
              <a:rPr lang="en-US" sz="1600" b="0" i="0" u="none" strike="noStrike" kern="1200" cap="none" dirty="0">
                <a:ln>
                  <a:noFill/>
                </a:ln>
                <a:solidFill>
                  <a:srgbClr val="000000"/>
                </a:solidFill>
                <a:latin typeface="Segoe UI" panose="020B0502040204020203" pitchFamily="34" charset="0"/>
                <a:ea typeface="DejaVu Sans" pitchFamily="2"/>
                <a:cs typeface="Segoe UI" panose="020B0502040204020203" pitchFamily="34" charset="0"/>
              </a:rPr>
              <a:t>1580 </a:t>
            </a:r>
            <a:r>
              <a:rPr lang="ru-RU" sz="1600" dirty="0">
                <a:solidFill>
                  <a:srgbClr val="000000"/>
                </a:solidFill>
                <a:latin typeface="Segoe UI" panose="020B0502040204020203" pitchFamily="34" charset="0"/>
                <a:ea typeface="DejaVu Sans" pitchFamily="2"/>
                <a:cs typeface="Segoe UI" panose="020B0502040204020203" pitchFamily="34" charset="0"/>
              </a:rPr>
              <a:t>задач</a:t>
            </a:r>
            <a:endParaRPr lang="en-US" sz="1600" dirty="0">
              <a:solidFill>
                <a:srgbClr val="000000"/>
              </a:solidFill>
              <a:latin typeface="Segoe UI" panose="020B0502040204020203" pitchFamily="34" charset="0"/>
              <a:ea typeface="DejaVu Sans" pitchFamily="2"/>
              <a:cs typeface="Segoe UI" panose="020B0502040204020203" pitchFamily="34" charset="0"/>
            </a:endParaRPr>
          </a:p>
          <a:p>
            <a:pPr lvl="0" algn="ctr" hangingPunct="0">
              <a:defRPr>
                <a:solidFill>
                  <a:srgbClr val="000000"/>
                </a:solidFill>
              </a:defRPr>
            </a:pPr>
            <a:r>
              <a:rPr lang="en-US" sz="1600" b="0" i="0" u="none" strike="noStrike" kern="1200" cap="none" dirty="0">
                <a:ln>
                  <a:noFill/>
                </a:ln>
                <a:solidFill>
                  <a:srgbClr val="000000"/>
                </a:solidFill>
                <a:latin typeface="Segoe UI" panose="020B0502040204020203" pitchFamily="34" charset="0"/>
                <a:ea typeface="DejaVu Sans" pitchFamily="2"/>
                <a:cs typeface="Segoe UI" panose="020B0502040204020203" pitchFamily="34" charset="0"/>
              </a:rPr>
              <a:t>4.1 </a:t>
            </a:r>
            <a:r>
              <a:rPr lang="ru-RU" sz="1600" dirty="0">
                <a:solidFill>
                  <a:srgbClr val="000000"/>
                </a:solidFill>
                <a:latin typeface="Segoe UI" panose="020B0502040204020203" pitchFamily="34" charset="0"/>
                <a:ea typeface="DejaVu Sans" pitchFamily="2"/>
                <a:cs typeface="Segoe UI" panose="020B0502040204020203" pitchFamily="34" charset="0"/>
              </a:rPr>
              <a:t>МБ</a:t>
            </a:r>
            <a:r>
              <a:rPr lang="en-US" sz="1600" dirty="0">
                <a:solidFill>
                  <a:srgbClr val="000000"/>
                </a:solidFill>
                <a:latin typeface="Segoe UI" panose="020B0502040204020203" pitchFamily="34" charset="0"/>
                <a:ea typeface="DejaVu Sans" pitchFamily="2"/>
                <a:cs typeface="Segoe UI" panose="020B0502040204020203" pitchFamily="34" charset="0"/>
              </a:rPr>
              <a:t>/</a:t>
            </a:r>
            <a:r>
              <a:rPr lang="ru-RU" sz="1600" dirty="0">
                <a:solidFill>
                  <a:srgbClr val="000000"/>
                </a:solidFill>
                <a:latin typeface="Segoe UI" panose="020B0502040204020203" pitchFamily="34" charset="0"/>
                <a:ea typeface="DejaVu Sans" pitchFamily="2"/>
                <a:cs typeface="Segoe UI" panose="020B0502040204020203" pitchFamily="34" charset="0"/>
              </a:rPr>
              <a:t>с</a:t>
            </a:r>
            <a:r>
              <a:rPr lang="en-US" sz="1600" dirty="0">
                <a:solidFill>
                  <a:srgbClr val="000000"/>
                </a:solidFill>
                <a:latin typeface="Segoe UI" panose="020B0502040204020203" pitchFamily="34" charset="0"/>
                <a:ea typeface="DejaVu Sans" pitchFamily="2"/>
                <a:cs typeface="Segoe UI" panose="020B0502040204020203" pitchFamily="34" charset="0"/>
              </a:rPr>
              <a:t> </a:t>
            </a:r>
            <a:r>
              <a:rPr lang="ru-RU" sz="1600" dirty="0">
                <a:solidFill>
                  <a:srgbClr val="000000"/>
                </a:solidFill>
                <a:latin typeface="Segoe UI" panose="020B0502040204020203" pitchFamily="34" charset="0"/>
                <a:ea typeface="DejaVu Sans" pitchFamily="2"/>
                <a:cs typeface="Segoe UI" panose="020B0502040204020203" pitchFamily="34" charset="0"/>
              </a:rPr>
              <a:t>на задачу</a:t>
            </a:r>
            <a:endParaRPr lang="ru-RU" sz="1600" b="0" i="0" u="none" strike="noStrike" kern="1200" cap="none" dirty="0">
              <a:ln>
                <a:noFill/>
              </a:ln>
              <a:solidFill>
                <a:srgbClr val="000000"/>
              </a:solidFill>
              <a:latin typeface="Segoe UI" panose="020B0502040204020203" pitchFamily="34" charset="0"/>
              <a:ea typeface="DejaVu Sans" pitchFamily="2"/>
              <a:cs typeface="Segoe UI" panose="020B0502040204020203" pitchFamily="34" charset="0"/>
            </a:endParaRPr>
          </a:p>
        </p:txBody>
      </p:sp>
      <p:sp>
        <p:nv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F197E5F8-DC45-CFCC-BE11-86531211A23E}"/>
              </a:ext>
            </a:extLst>
          </p:cNvPr>
          <p:cNvSpPr/>
          <p:nvPr/>
        </p:nvSpPr>
        <p:spPr>
          <a:xfrm flipH="1" flipV="1">
            <a:off x="7243692" y="2124076"/>
            <a:ext cx="0" cy="3147569"/>
          </a:xfrm>
          <a:prstGeom prst="line">
            <a:avLst/>
          </a:prstGeom>
          <a:noFill/>
          <a:ln w="19050">
            <a:solidFill>
              <a:srgbClr val="FF0000"/>
            </a:solidFill>
            <a:prstDash val="solid"/>
            <a:tailEnd type="arrow"/>
          </a:ln>
        </p:spPr>
        <p:txBody>
          <a:bodyPr vert="horz" wrap="none" lIns="104400" tIns="59400" rIns="104400" bIns="594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800" b="0" i="0" u="none" strike="noStrike" kern="1200" cap="none">
              <a:ln>
                <a:noFill/>
              </a:ln>
              <a:latin typeface="Liberation Sans" pitchFamily="18"/>
              <a:ea typeface="DejaVu Sans" pitchFamily="2"/>
              <a:cs typeface="DejaVu Sans" pitchFamily="2"/>
            </a:endParaRPr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B2D6EF58-C30D-BDC6-618C-85CC5931FACA}"/>
              </a:ext>
            </a:extLst>
          </p:cNvPr>
          <p:cNvCxnSpPr/>
          <p:nvPr/>
        </p:nvCxnSpPr>
        <p:spPr>
          <a:xfrm>
            <a:off x="5901903" y="2124076"/>
            <a:ext cx="2498026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D870B1D8-9FED-1422-8370-4F457B36B2FB}"/>
              </a:ext>
            </a:extLst>
          </p:cNvPr>
          <p:cNvSpPr txBox="1"/>
          <p:nvPr/>
        </p:nvSpPr>
        <p:spPr>
          <a:xfrm>
            <a:off x="3294549" y="5270127"/>
            <a:ext cx="1611992" cy="427032"/>
          </a:xfrm>
          <a:prstGeom prst="rect">
            <a:avLst/>
          </a:prstGeom>
          <a:noFill/>
          <a:ln w="19050">
            <a:solidFill>
              <a:srgbClr val="FFC000"/>
            </a:solidFill>
            <a:prstDash val="solid"/>
          </a:ln>
        </p:spPr>
        <p:txBody>
          <a:bodyPr vert="horz" wrap="none" lIns="104400" tIns="59400" rIns="104400" bIns="594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>
                <a:solidFill>
                  <a:srgbClr val="000000"/>
                </a:solidFill>
              </a:defRPr>
            </a:pPr>
            <a:r>
              <a:rPr lang="en-US" sz="1800" b="0" i="0" u="none" strike="noStrike" kern="1200" cap="none" dirty="0">
                <a:ln>
                  <a:noFill/>
                </a:ln>
                <a:solidFill>
                  <a:srgbClr val="000000"/>
                </a:solidFill>
                <a:latin typeface="Segoe UI" panose="020B0502040204020203" pitchFamily="34" charset="0"/>
                <a:ea typeface="DejaVu Sans" pitchFamily="2"/>
                <a:cs typeface="Segoe UI" panose="020B0502040204020203" pitchFamily="34" charset="0"/>
              </a:rPr>
              <a:t>NICA </a:t>
            </a:r>
            <a:r>
              <a:rPr lang="ru-RU" sz="1800" b="0" i="0" u="none" strike="noStrike" kern="1200" cap="none" dirty="0">
                <a:ln>
                  <a:noFill/>
                </a:ln>
                <a:solidFill>
                  <a:srgbClr val="000000"/>
                </a:solidFill>
                <a:latin typeface="Segoe UI" panose="020B0502040204020203" pitchFamily="34" charset="0"/>
                <a:ea typeface="DejaVu Sans" pitchFamily="2"/>
                <a:cs typeface="Segoe UI" panose="020B0502040204020203" pitchFamily="34" charset="0"/>
              </a:rPr>
              <a:t>кластер</a:t>
            </a:r>
          </a:p>
        </p:txBody>
      </p:sp>
      <p:sp>
        <p:nv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E65262E2-64F8-6C11-B1F1-B8F8024CE8A4}"/>
              </a:ext>
            </a:extLst>
          </p:cNvPr>
          <p:cNvSpPr/>
          <p:nvPr/>
        </p:nvSpPr>
        <p:spPr>
          <a:xfrm flipH="1" flipV="1">
            <a:off x="4178110" y="4752108"/>
            <a:ext cx="0" cy="518016"/>
          </a:xfrm>
          <a:prstGeom prst="line">
            <a:avLst/>
          </a:prstGeom>
          <a:noFill/>
          <a:ln w="19050">
            <a:solidFill>
              <a:srgbClr val="FFC000"/>
            </a:solidFill>
            <a:prstDash val="solid"/>
            <a:tailEnd type="arrow"/>
          </a:ln>
        </p:spPr>
        <p:txBody>
          <a:bodyPr vert="horz" wrap="none" lIns="104400" tIns="59400" rIns="104400" bIns="594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800" b="0" i="0" u="none" strike="noStrike" kern="1200" cap="none">
              <a:ln>
                <a:noFill/>
              </a:ln>
              <a:latin typeface="Liberation Sans" pitchFamily="18"/>
              <a:ea typeface="DejaVu Sans" pitchFamily="2"/>
              <a:cs typeface="DejaVu Sans" pitchFamily="2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B72CB06-887E-1C46-DEE0-7D4AFF1CD086}"/>
              </a:ext>
            </a:extLst>
          </p:cNvPr>
          <p:cNvSpPr txBox="1"/>
          <p:nvPr/>
        </p:nvSpPr>
        <p:spPr>
          <a:xfrm>
            <a:off x="5523170" y="5271645"/>
            <a:ext cx="756305" cy="427032"/>
          </a:xfrm>
          <a:prstGeom prst="rect">
            <a:avLst/>
          </a:prstGeom>
          <a:noFill/>
          <a:ln w="19050">
            <a:solidFill>
              <a:schemeClr val="tx1">
                <a:lumMod val="40000"/>
                <a:lumOff val="60000"/>
              </a:schemeClr>
            </a:solidFill>
            <a:prstDash val="solid"/>
          </a:ln>
        </p:spPr>
        <p:txBody>
          <a:bodyPr vert="horz" wrap="square" lIns="104400" tIns="59400" rIns="104400" bIns="594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>
                <a:solidFill>
                  <a:srgbClr val="000000"/>
                </a:solidFill>
              </a:defRPr>
            </a:pPr>
            <a:r>
              <a:rPr lang="en-US" sz="1800" b="0" i="0" u="none" strike="noStrike" kern="1200" cap="none" dirty="0">
                <a:ln>
                  <a:noFill/>
                </a:ln>
                <a:solidFill>
                  <a:srgbClr val="000000"/>
                </a:solidFill>
                <a:latin typeface="Segoe UI" panose="020B0502040204020203" pitchFamily="34" charset="0"/>
                <a:ea typeface="DejaVu Sans" pitchFamily="2"/>
                <a:cs typeface="Segoe UI" panose="020B0502040204020203" pitchFamily="34" charset="0"/>
              </a:rPr>
              <a:t>Tier1</a:t>
            </a:r>
          </a:p>
        </p:txBody>
      </p:sp>
      <p:sp>
        <p:nv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3AD26CFD-9452-32F7-6CE2-0C7E367BB7BB}"/>
              </a:ext>
            </a:extLst>
          </p:cNvPr>
          <p:cNvSpPr/>
          <p:nvPr/>
        </p:nvSpPr>
        <p:spPr>
          <a:xfrm flipH="1" flipV="1">
            <a:off x="5901903" y="3650119"/>
            <a:ext cx="0" cy="1621524"/>
          </a:xfrm>
          <a:prstGeom prst="line">
            <a:avLst/>
          </a:prstGeom>
          <a:noFill/>
          <a:ln w="19050">
            <a:solidFill>
              <a:schemeClr val="tx1">
                <a:lumMod val="40000"/>
                <a:lumOff val="60000"/>
              </a:schemeClr>
            </a:solidFill>
            <a:prstDash val="solid"/>
            <a:tailEnd type="arrow"/>
          </a:ln>
        </p:spPr>
        <p:txBody>
          <a:bodyPr vert="horz" wrap="none" lIns="104400" tIns="59400" rIns="104400" bIns="594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800" b="0" i="0" u="none" strike="noStrike" kern="1200" cap="none">
              <a:ln>
                <a:noFill/>
              </a:ln>
              <a:latin typeface="Liberation Sans" pitchFamily="18"/>
              <a:ea typeface="DejaVu Sans" pitchFamily="2"/>
              <a:cs typeface="DejaVu Sans" pitchFamily="2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4CD793-38EC-64DD-4C85-4C017D2A970B}"/>
              </a:ext>
            </a:extLst>
          </p:cNvPr>
          <p:cNvSpPr txBox="1"/>
          <p:nvPr/>
        </p:nvSpPr>
        <p:spPr>
          <a:xfrm>
            <a:off x="956926" y="6055724"/>
            <a:ext cx="8004206" cy="665751"/>
          </a:xfrm>
          <a:prstGeom prst="rect">
            <a:avLst/>
          </a:prstGeom>
          <a:noFill/>
          <a:ln w="29160">
            <a:solidFill>
              <a:srgbClr val="FF0000"/>
            </a:solidFill>
            <a:prstDash val="solid"/>
          </a:ln>
        </p:spPr>
        <p:txBody>
          <a:bodyPr vert="horz" wrap="square" lIns="104400" tIns="59400" rIns="104400" bIns="594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>
                <a:solidFill>
                  <a:srgbClr val="000000"/>
                </a:solidFill>
              </a:defRPr>
            </a:pPr>
            <a:r>
              <a:rPr lang="ru-RU" sz="1600" b="0" i="0" u="none" strike="noStrike" kern="1200" cap="none" dirty="0">
                <a:ln>
                  <a:noFill/>
                </a:ln>
                <a:solidFill>
                  <a:srgbClr val="000000"/>
                </a:solidFill>
                <a:latin typeface="Segoe UI" panose="020B0502040204020203" pitchFamily="34" charset="0"/>
                <a:ea typeface="DejaVu Sans" pitchFamily="2"/>
                <a:cs typeface="Segoe UI" panose="020B0502040204020203" pitchFamily="34" charset="0"/>
              </a:rPr>
              <a:t>Максимальная суммарная скорость передачи данных между </a:t>
            </a:r>
            <a:r>
              <a:rPr lang="en-US" sz="1600" b="0" i="0" u="none" strike="noStrike" kern="1200" cap="none" dirty="0">
                <a:ln>
                  <a:noFill/>
                </a:ln>
                <a:solidFill>
                  <a:srgbClr val="000000"/>
                </a:solidFill>
                <a:latin typeface="Segoe UI" panose="020B0502040204020203" pitchFamily="34" charset="0"/>
                <a:ea typeface="DejaVu Sans" pitchFamily="2"/>
                <a:cs typeface="Segoe UI" panose="020B0502040204020203" pitchFamily="34" charset="0"/>
              </a:rPr>
              <a:t>EOS </a:t>
            </a:r>
            <a:r>
              <a:rPr lang="ru-RU" sz="1600" dirty="0">
                <a:solidFill>
                  <a:srgbClr val="000000"/>
                </a:solidFill>
                <a:latin typeface="Segoe UI" panose="020B0502040204020203" pitchFamily="34" charset="0"/>
                <a:ea typeface="DejaVu Sans" pitchFamily="2"/>
                <a:cs typeface="Segoe UI" panose="020B0502040204020203" pitchFamily="34" charset="0"/>
              </a:rPr>
              <a:t>в ЛИТ и вычислительными ресурсами</a:t>
            </a:r>
            <a:r>
              <a:rPr lang="en-US" sz="1600" b="0" i="0" u="none" strike="noStrike" kern="1200" cap="none" dirty="0">
                <a:ln>
                  <a:noFill/>
                </a:ln>
                <a:solidFill>
                  <a:srgbClr val="000000"/>
                </a:solidFill>
                <a:latin typeface="Segoe UI" panose="020B0502040204020203" pitchFamily="34" charset="0"/>
                <a:ea typeface="DejaVu Sans" pitchFamily="2"/>
                <a:cs typeface="Segoe UI" panose="020B0502040204020203" pitchFamily="34" charset="0"/>
              </a:rPr>
              <a:t> – 7.5 GB/s</a:t>
            </a:r>
            <a:endParaRPr lang="ru-RU" sz="1600" b="0" i="0" u="none" strike="noStrike" kern="1200" cap="none" dirty="0">
              <a:ln>
                <a:noFill/>
              </a:ln>
              <a:solidFill>
                <a:srgbClr val="000000"/>
              </a:solidFill>
              <a:latin typeface="Segoe UI" panose="020B0502040204020203" pitchFamily="34" charset="0"/>
              <a:ea typeface="DejaVu Sans" pitchFamily="2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278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0" grpId="0" animBg="1"/>
      <p:bldP spid="11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F62B70-4E60-6795-5729-A2F7F86B6C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39E575D-8F85-93DD-222C-0AB3985131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67</a:t>
            </a:fld>
            <a:endParaRPr lang="en-US" dirty="0"/>
          </a:p>
        </p:txBody>
      </p:sp>
      <p:sp>
        <p:nvSpPr>
          <p:cNvPr id="153" name="Title 3">
            <a:extLst>
              <a:ext uri="{FF2B5EF4-FFF2-40B4-BE49-F238E27FC236}">
                <a16:creationId xmlns:a16="http://schemas.microsoft.com/office/drawing/2014/main" id="{486FFBCF-14CC-9680-4E5F-DEB2A342DE93}"/>
              </a:ext>
            </a:extLst>
          </p:cNvPr>
          <p:cNvSpPr txBox="1">
            <a:spLocks/>
          </p:cNvSpPr>
          <p:nvPr/>
        </p:nvSpPr>
        <p:spPr>
          <a:xfrm>
            <a:off x="2058" y="-16744"/>
            <a:ext cx="9141942" cy="1004598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dirty="0">
                <a:latin typeface="Segoe UI Light" panose="020B0502040204020203" pitchFamily="34" charset="0"/>
                <a:cs typeface="Segoe UI Light" panose="020B0502040204020203" pitchFamily="34" charset="0"/>
              </a:rPr>
              <a:t>Пилотный механизм запуска задач</a:t>
            </a:r>
            <a:endParaRPr lang="en-US" sz="36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BE03CCA-8E1B-BD41-E9C7-52ED914C419D}"/>
              </a:ext>
            </a:extLst>
          </p:cNvPr>
          <p:cNvSpPr txBox="1">
            <a:spLocks/>
          </p:cNvSpPr>
          <p:nvPr/>
        </p:nvSpPr>
        <p:spPr>
          <a:xfrm>
            <a:off x="290998" y="863020"/>
            <a:ext cx="8564880" cy="311512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ru-RU" sz="1600" b="1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Механизм использования пилотов для выполнения задач</a:t>
            </a:r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B6D195EC-3E82-A8E6-1EC3-A15A002540E7}"/>
              </a:ext>
            </a:extLst>
          </p:cNvPr>
          <p:cNvGrpSpPr/>
          <p:nvPr/>
        </p:nvGrpSpPr>
        <p:grpSpPr>
          <a:xfrm>
            <a:off x="-33750" y="1536453"/>
            <a:ext cx="819842" cy="866829"/>
            <a:chOff x="1280328" y="2356834"/>
            <a:chExt cx="1055417" cy="1044712"/>
          </a:xfrm>
        </p:grpSpPr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5303BBCE-D487-0E24-97E9-72DCC5E620FD}"/>
                </a:ext>
              </a:extLst>
            </p:cNvPr>
            <p:cNvSpPr/>
            <p:nvPr/>
          </p:nvSpPr>
          <p:spPr>
            <a:xfrm>
              <a:off x="1586981" y="2459832"/>
              <a:ext cx="557481" cy="7953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100"/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8DB4BD86-D9AB-5815-0E2E-C3393A0E5C55}"/>
                </a:ext>
              </a:extLst>
            </p:cNvPr>
            <p:cNvSpPr/>
            <p:nvPr/>
          </p:nvSpPr>
          <p:spPr>
            <a:xfrm>
              <a:off x="1488281" y="2381250"/>
              <a:ext cx="557481" cy="8739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100"/>
            </a:p>
          </p:txBody>
        </p:sp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1B099329-F016-8ED0-93A3-004C2295C04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0328" y="2356834"/>
              <a:ext cx="1055417" cy="918997"/>
            </a:xfrm>
            <a:prstGeom prst="rect">
              <a:avLst/>
            </a:prstGeom>
          </p:spPr>
        </p:pic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F575797B-8859-E848-0F10-EC5A69875DC7}"/>
                </a:ext>
              </a:extLst>
            </p:cNvPr>
            <p:cNvSpPr/>
            <p:nvPr/>
          </p:nvSpPr>
          <p:spPr>
            <a:xfrm>
              <a:off x="1586981" y="3007080"/>
              <a:ext cx="439212" cy="159035"/>
            </a:xfrm>
            <a:prstGeom prst="rect">
              <a:avLst/>
            </a:prstGeom>
            <a:solidFill>
              <a:srgbClr val="57A4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10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45F1985-E2D2-1D9A-A7FA-E818ED85C321}"/>
                </a:ext>
              </a:extLst>
            </p:cNvPr>
            <p:cNvSpPr txBox="1"/>
            <p:nvPr/>
          </p:nvSpPr>
          <p:spPr>
            <a:xfrm>
              <a:off x="1586981" y="2956423"/>
              <a:ext cx="458782" cy="4451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srgbClr val="004FAC"/>
                  </a:solidFill>
                  <a:latin typeface="Bahnschrift SemiBold" panose="020B0502040204020203" pitchFamily="34" charset="0"/>
                </a:rPr>
                <a:t>JOB</a:t>
              </a:r>
              <a:endParaRPr lang="ru-RU" sz="200" dirty="0">
                <a:solidFill>
                  <a:srgbClr val="004FAC"/>
                </a:solidFill>
                <a:latin typeface="Bahnschrift SemiBold" panose="020B0502040204020203" pitchFamily="34" charset="0"/>
              </a:endParaRPr>
            </a:p>
          </p:txBody>
        </p:sp>
      </p:grp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4CBA730E-2366-71CF-73A1-5718268B69A9}"/>
              </a:ext>
            </a:extLst>
          </p:cNvPr>
          <p:cNvGrpSpPr/>
          <p:nvPr/>
        </p:nvGrpSpPr>
        <p:grpSpPr>
          <a:xfrm>
            <a:off x="84633" y="1662904"/>
            <a:ext cx="819842" cy="866829"/>
            <a:chOff x="1280328" y="2356834"/>
            <a:chExt cx="1055417" cy="1044712"/>
          </a:xfrm>
        </p:grpSpPr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DDA2C82D-7D16-9005-F502-E08E4E1B8271}"/>
                </a:ext>
              </a:extLst>
            </p:cNvPr>
            <p:cNvSpPr/>
            <p:nvPr/>
          </p:nvSpPr>
          <p:spPr>
            <a:xfrm>
              <a:off x="1586981" y="2459832"/>
              <a:ext cx="557481" cy="7953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100"/>
            </a:p>
          </p:txBody>
        </p:sp>
        <p:sp>
          <p:nvSpPr>
            <p:cNvPr id="13" name="Прямоугольник 12">
              <a:extLst>
                <a:ext uri="{FF2B5EF4-FFF2-40B4-BE49-F238E27FC236}">
                  <a16:creationId xmlns:a16="http://schemas.microsoft.com/office/drawing/2014/main" id="{44D9BCDF-A805-2C48-B89D-1F74DB06D333}"/>
                </a:ext>
              </a:extLst>
            </p:cNvPr>
            <p:cNvSpPr/>
            <p:nvPr/>
          </p:nvSpPr>
          <p:spPr>
            <a:xfrm>
              <a:off x="1488281" y="2381250"/>
              <a:ext cx="557481" cy="8739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100"/>
            </a:p>
          </p:txBody>
        </p:sp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5EB8F472-E314-5C35-3B07-49AD4BF5A87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0328" y="2356834"/>
              <a:ext cx="1055417" cy="918997"/>
            </a:xfrm>
            <a:prstGeom prst="rect">
              <a:avLst/>
            </a:prstGeom>
          </p:spPr>
        </p:pic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D975D25A-518F-5105-3C43-147B585FED66}"/>
                </a:ext>
              </a:extLst>
            </p:cNvPr>
            <p:cNvSpPr/>
            <p:nvPr/>
          </p:nvSpPr>
          <p:spPr>
            <a:xfrm>
              <a:off x="1586981" y="3007080"/>
              <a:ext cx="439212" cy="159035"/>
            </a:xfrm>
            <a:prstGeom prst="rect">
              <a:avLst/>
            </a:prstGeom>
            <a:solidFill>
              <a:srgbClr val="57A4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10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2965CDE-ADFF-B539-EE32-0F3FFF906E48}"/>
                </a:ext>
              </a:extLst>
            </p:cNvPr>
            <p:cNvSpPr txBox="1"/>
            <p:nvPr/>
          </p:nvSpPr>
          <p:spPr>
            <a:xfrm>
              <a:off x="1586981" y="2956423"/>
              <a:ext cx="458782" cy="4451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srgbClr val="004FAC"/>
                  </a:solidFill>
                  <a:latin typeface="Bahnschrift SemiBold" panose="020B0502040204020203" pitchFamily="34" charset="0"/>
                </a:rPr>
                <a:t>JOB</a:t>
              </a:r>
              <a:endParaRPr lang="ru-RU" sz="200" dirty="0">
                <a:solidFill>
                  <a:srgbClr val="004FAC"/>
                </a:solidFill>
                <a:latin typeface="Bahnschrift SemiBold" panose="020B0502040204020203" pitchFamily="34" charset="0"/>
              </a:endParaRPr>
            </a:p>
          </p:txBody>
        </p:sp>
      </p:grp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F8C514EE-66B0-71D1-D2F3-AB172F003B77}"/>
              </a:ext>
            </a:extLst>
          </p:cNvPr>
          <p:cNvGrpSpPr/>
          <p:nvPr/>
        </p:nvGrpSpPr>
        <p:grpSpPr>
          <a:xfrm>
            <a:off x="203017" y="1789355"/>
            <a:ext cx="819842" cy="866829"/>
            <a:chOff x="1280328" y="2356834"/>
            <a:chExt cx="1055417" cy="1044712"/>
          </a:xfrm>
        </p:grpSpPr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5A898013-D750-3636-01CB-EF96D7134E52}"/>
                </a:ext>
              </a:extLst>
            </p:cNvPr>
            <p:cNvSpPr/>
            <p:nvPr/>
          </p:nvSpPr>
          <p:spPr>
            <a:xfrm>
              <a:off x="1586981" y="2459832"/>
              <a:ext cx="557481" cy="7953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100"/>
            </a:p>
          </p:txBody>
        </p:sp>
        <p:sp>
          <p:nvSpPr>
            <p:cNvPr id="19" name="Прямоугольник 18">
              <a:extLst>
                <a:ext uri="{FF2B5EF4-FFF2-40B4-BE49-F238E27FC236}">
                  <a16:creationId xmlns:a16="http://schemas.microsoft.com/office/drawing/2014/main" id="{FE66666B-59C6-CCF4-112C-337DF47E6DC2}"/>
                </a:ext>
              </a:extLst>
            </p:cNvPr>
            <p:cNvSpPr/>
            <p:nvPr/>
          </p:nvSpPr>
          <p:spPr>
            <a:xfrm>
              <a:off x="1488281" y="2381250"/>
              <a:ext cx="557481" cy="8739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100"/>
            </a:p>
          </p:txBody>
        </p:sp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D8633A7E-E0B7-D851-DFFE-42E6CA22EE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0328" y="2356834"/>
              <a:ext cx="1055417" cy="918997"/>
            </a:xfrm>
            <a:prstGeom prst="rect">
              <a:avLst/>
            </a:prstGeom>
          </p:spPr>
        </p:pic>
        <p:sp>
          <p:nvSpPr>
            <p:cNvPr id="21" name="Прямоугольник 20">
              <a:extLst>
                <a:ext uri="{FF2B5EF4-FFF2-40B4-BE49-F238E27FC236}">
                  <a16:creationId xmlns:a16="http://schemas.microsoft.com/office/drawing/2014/main" id="{A9248343-6736-5566-8DBD-26F9844F5E83}"/>
                </a:ext>
              </a:extLst>
            </p:cNvPr>
            <p:cNvSpPr/>
            <p:nvPr/>
          </p:nvSpPr>
          <p:spPr>
            <a:xfrm>
              <a:off x="1586981" y="3007080"/>
              <a:ext cx="439212" cy="159035"/>
            </a:xfrm>
            <a:prstGeom prst="rect">
              <a:avLst/>
            </a:prstGeom>
            <a:solidFill>
              <a:srgbClr val="57A4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10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504CE17-B753-7C3D-3453-5AD29D8EE5F2}"/>
                </a:ext>
              </a:extLst>
            </p:cNvPr>
            <p:cNvSpPr txBox="1"/>
            <p:nvPr/>
          </p:nvSpPr>
          <p:spPr>
            <a:xfrm>
              <a:off x="1586981" y="2956423"/>
              <a:ext cx="458782" cy="4451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srgbClr val="004FAC"/>
                  </a:solidFill>
                  <a:latin typeface="Bahnschrift SemiBold" panose="020B0502040204020203" pitchFamily="34" charset="0"/>
                </a:rPr>
                <a:t>JOB</a:t>
              </a:r>
              <a:endParaRPr lang="ru-RU" sz="200" dirty="0">
                <a:solidFill>
                  <a:srgbClr val="004FAC"/>
                </a:solidFill>
                <a:latin typeface="Bahnschrift SemiBold" panose="020B0502040204020203" pitchFamily="34" charset="0"/>
              </a:endParaRPr>
            </a:p>
          </p:txBody>
        </p:sp>
      </p:grp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AEA133E4-98FC-F723-272C-D4D66447E86D}"/>
              </a:ext>
            </a:extLst>
          </p:cNvPr>
          <p:cNvGrpSpPr/>
          <p:nvPr/>
        </p:nvGrpSpPr>
        <p:grpSpPr>
          <a:xfrm>
            <a:off x="321400" y="1915806"/>
            <a:ext cx="819842" cy="866829"/>
            <a:chOff x="1280328" y="2356834"/>
            <a:chExt cx="1055417" cy="1044712"/>
          </a:xfrm>
        </p:grpSpPr>
        <p:sp>
          <p:nvSpPr>
            <p:cNvPr id="24" name="Прямоугольник 23">
              <a:extLst>
                <a:ext uri="{FF2B5EF4-FFF2-40B4-BE49-F238E27FC236}">
                  <a16:creationId xmlns:a16="http://schemas.microsoft.com/office/drawing/2014/main" id="{D241698A-F1ED-E5A8-A8D3-6A96F6B15C50}"/>
                </a:ext>
              </a:extLst>
            </p:cNvPr>
            <p:cNvSpPr/>
            <p:nvPr/>
          </p:nvSpPr>
          <p:spPr>
            <a:xfrm>
              <a:off x="1586981" y="2459832"/>
              <a:ext cx="557481" cy="7953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100"/>
            </a:p>
          </p:txBody>
        </p:sp>
        <p:sp>
          <p:nvSpPr>
            <p:cNvPr id="25" name="Прямоугольник 24">
              <a:extLst>
                <a:ext uri="{FF2B5EF4-FFF2-40B4-BE49-F238E27FC236}">
                  <a16:creationId xmlns:a16="http://schemas.microsoft.com/office/drawing/2014/main" id="{BD351325-713B-58CF-D316-F5E8E1206F46}"/>
                </a:ext>
              </a:extLst>
            </p:cNvPr>
            <p:cNvSpPr/>
            <p:nvPr/>
          </p:nvSpPr>
          <p:spPr>
            <a:xfrm>
              <a:off x="1488281" y="2381250"/>
              <a:ext cx="557481" cy="8739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100"/>
            </a:p>
          </p:txBody>
        </p:sp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EF21F6E6-C89E-C72F-5C34-299596B1051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0328" y="2356834"/>
              <a:ext cx="1055417" cy="918997"/>
            </a:xfrm>
            <a:prstGeom prst="rect">
              <a:avLst/>
            </a:prstGeom>
          </p:spPr>
        </p:pic>
        <p:sp>
          <p:nvSpPr>
            <p:cNvPr id="27" name="Прямоугольник 26">
              <a:extLst>
                <a:ext uri="{FF2B5EF4-FFF2-40B4-BE49-F238E27FC236}">
                  <a16:creationId xmlns:a16="http://schemas.microsoft.com/office/drawing/2014/main" id="{C2179F1A-0498-4B7F-BCAD-01124C0092DA}"/>
                </a:ext>
              </a:extLst>
            </p:cNvPr>
            <p:cNvSpPr/>
            <p:nvPr/>
          </p:nvSpPr>
          <p:spPr>
            <a:xfrm>
              <a:off x="1586981" y="3007080"/>
              <a:ext cx="439212" cy="159035"/>
            </a:xfrm>
            <a:prstGeom prst="rect">
              <a:avLst/>
            </a:prstGeom>
            <a:solidFill>
              <a:srgbClr val="57A4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100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6051808-BE19-24B7-1B84-F147D9A22468}"/>
                </a:ext>
              </a:extLst>
            </p:cNvPr>
            <p:cNvSpPr txBox="1"/>
            <p:nvPr/>
          </p:nvSpPr>
          <p:spPr>
            <a:xfrm>
              <a:off x="1586981" y="2956423"/>
              <a:ext cx="458782" cy="4451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srgbClr val="004FAC"/>
                  </a:solidFill>
                  <a:latin typeface="Bahnschrift SemiBold" panose="020B0502040204020203" pitchFamily="34" charset="0"/>
                </a:rPr>
                <a:t>JOB</a:t>
              </a:r>
              <a:endParaRPr lang="ru-RU" sz="200" dirty="0">
                <a:solidFill>
                  <a:srgbClr val="004FAC"/>
                </a:solidFill>
                <a:latin typeface="Bahnschrift SemiBold" panose="020B0502040204020203" pitchFamily="34" charset="0"/>
              </a:endParaRPr>
            </a:p>
          </p:txBody>
        </p:sp>
      </p:grp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AF54DD23-1394-737D-2730-97EC1BF350FD}"/>
              </a:ext>
            </a:extLst>
          </p:cNvPr>
          <p:cNvGrpSpPr/>
          <p:nvPr/>
        </p:nvGrpSpPr>
        <p:grpSpPr>
          <a:xfrm>
            <a:off x="439784" y="2042257"/>
            <a:ext cx="819842" cy="762520"/>
            <a:chOff x="1280328" y="2356834"/>
            <a:chExt cx="1055417" cy="918997"/>
          </a:xfrm>
        </p:grpSpPr>
        <p:sp>
          <p:nvSpPr>
            <p:cNvPr id="30" name="Прямоугольник 29">
              <a:extLst>
                <a:ext uri="{FF2B5EF4-FFF2-40B4-BE49-F238E27FC236}">
                  <a16:creationId xmlns:a16="http://schemas.microsoft.com/office/drawing/2014/main" id="{CD88AB05-109F-8BC2-5663-BADEC3EBA5FA}"/>
                </a:ext>
              </a:extLst>
            </p:cNvPr>
            <p:cNvSpPr/>
            <p:nvPr/>
          </p:nvSpPr>
          <p:spPr>
            <a:xfrm>
              <a:off x="1586981" y="2459832"/>
              <a:ext cx="557481" cy="7953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100"/>
            </a:p>
          </p:txBody>
        </p:sp>
        <p:sp>
          <p:nvSpPr>
            <p:cNvPr id="31" name="Прямоугольник 30">
              <a:extLst>
                <a:ext uri="{FF2B5EF4-FFF2-40B4-BE49-F238E27FC236}">
                  <a16:creationId xmlns:a16="http://schemas.microsoft.com/office/drawing/2014/main" id="{85F9D997-79D2-67E3-BDF5-3FF03AB0048B}"/>
                </a:ext>
              </a:extLst>
            </p:cNvPr>
            <p:cNvSpPr/>
            <p:nvPr/>
          </p:nvSpPr>
          <p:spPr>
            <a:xfrm>
              <a:off x="1488281" y="2381250"/>
              <a:ext cx="557481" cy="8739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100"/>
            </a:p>
          </p:txBody>
        </p:sp>
        <p:pic>
          <p:nvPicPr>
            <p:cNvPr id="128" name="Рисунок 127">
              <a:extLst>
                <a:ext uri="{FF2B5EF4-FFF2-40B4-BE49-F238E27FC236}">
                  <a16:creationId xmlns:a16="http://schemas.microsoft.com/office/drawing/2014/main" id="{E565EA08-E3B6-48A7-77FA-DD58635CCC0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0328" y="2356834"/>
              <a:ext cx="1055417" cy="918997"/>
            </a:xfrm>
            <a:prstGeom prst="rect">
              <a:avLst/>
            </a:prstGeom>
          </p:spPr>
        </p:pic>
        <p:sp>
          <p:nvSpPr>
            <p:cNvPr id="129" name="Прямоугольник 128">
              <a:extLst>
                <a:ext uri="{FF2B5EF4-FFF2-40B4-BE49-F238E27FC236}">
                  <a16:creationId xmlns:a16="http://schemas.microsoft.com/office/drawing/2014/main" id="{D11C8086-750F-4730-CAC1-31E1848A692C}"/>
                </a:ext>
              </a:extLst>
            </p:cNvPr>
            <p:cNvSpPr/>
            <p:nvPr/>
          </p:nvSpPr>
          <p:spPr>
            <a:xfrm>
              <a:off x="1586981" y="3007080"/>
              <a:ext cx="439212" cy="159035"/>
            </a:xfrm>
            <a:prstGeom prst="rect">
              <a:avLst/>
            </a:prstGeom>
            <a:solidFill>
              <a:srgbClr val="57A4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100"/>
            </a:p>
          </p:txBody>
        </p:sp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81E08EE5-7BFD-7FBB-6E78-0274DAF243AB}"/>
                </a:ext>
              </a:extLst>
            </p:cNvPr>
            <p:cNvSpPr txBox="1"/>
            <p:nvPr/>
          </p:nvSpPr>
          <p:spPr>
            <a:xfrm>
              <a:off x="1534861" y="2938620"/>
              <a:ext cx="557481" cy="3060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>
                  <a:solidFill>
                    <a:srgbClr val="004FAC"/>
                  </a:solidFill>
                  <a:latin typeface="Bahnschrift SemiBold" panose="020B0502040204020203" pitchFamily="34" charset="0"/>
                </a:rPr>
                <a:t>JOB</a:t>
              </a:r>
              <a:endParaRPr lang="ru-RU" sz="400" dirty="0">
                <a:solidFill>
                  <a:srgbClr val="004FAC"/>
                </a:solidFill>
                <a:latin typeface="Bahnschrift SemiBold" panose="020B0502040204020203" pitchFamily="34" charset="0"/>
              </a:endParaRPr>
            </a:p>
          </p:txBody>
        </p:sp>
      </p:grpSp>
      <p:sp>
        <p:nvSpPr>
          <p:cNvPr id="131" name="TextBox 130">
            <a:extLst>
              <a:ext uri="{FF2B5EF4-FFF2-40B4-BE49-F238E27FC236}">
                <a16:creationId xmlns:a16="http://schemas.microsoft.com/office/drawing/2014/main" id="{444D9A93-A4E2-3309-48AE-DEC1918FBC5F}"/>
              </a:ext>
            </a:extLst>
          </p:cNvPr>
          <p:cNvSpPr txBox="1"/>
          <p:nvPr/>
        </p:nvSpPr>
        <p:spPr>
          <a:xfrm>
            <a:off x="60125" y="2938211"/>
            <a:ext cx="11484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7030A0"/>
                </a:solidFill>
              </a:rPr>
              <a:t>Job queue</a:t>
            </a:r>
          </a:p>
          <a:p>
            <a:pPr algn="ctr"/>
            <a:r>
              <a:rPr lang="en-US" sz="1400" dirty="0">
                <a:solidFill>
                  <a:srgbClr val="7030A0"/>
                </a:solidFill>
              </a:rPr>
              <a:t>(Millions)</a:t>
            </a:r>
            <a:endParaRPr lang="ru-RU" sz="1400" dirty="0">
              <a:solidFill>
                <a:srgbClr val="7030A0"/>
              </a:solidFill>
            </a:endParaRPr>
          </a:p>
        </p:txBody>
      </p:sp>
      <p:sp>
        <p:nvSpPr>
          <p:cNvPr id="132" name="Прямоугольник: скругленные углы 131">
            <a:extLst>
              <a:ext uri="{FF2B5EF4-FFF2-40B4-BE49-F238E27FC236}">
                <a16:creationId xmlns:a16="http://schemas.microsoft.com/office/drawing/2014/main" id="{841CDD3B-113D-25C5-9718-6403AB8DF4C3}"/>
              </a:ext>
            </a:extLst>
          </p:cNvPr>
          <p:cNvSpPr/>
          <p:nvPr/>
        </p:nvSpPr>
        <p:spPr>
          <a:xfrm>
            <a:off x="2695910" y="1501521"/>
            <a:ext cx="1257824" cy="696174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52B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7030A0"/>
                </a:solidFill>
              </a:rPr>
              <a:t>Pilot submission </a:t>
            </a:r>
            <a:r>
              <a:rPr lang="en-US" sz="1100" dirty="0">
                <a:solidFill>
                  <a:srgbClr val="7030A0"/>
                </a:solidFill>
              </a:rPr>
              <a:t>service</a:t>
            </a:r>
            <a:endParaRPr lang="ru-RU" sz="1400" dirty="0">
              <a:solidFill>
                <a:srgbClr val="7030A0"/>
              </a:solidFill>
            </a:endParaRPr>
          </a:p>
        </p:txBody>
      </p:sp>
      <p:sp>
        <p:nvSpPr>
          <p:cNvPr id="133" name="Прямоугольник 132">
            <a:extLst>
              <a:ext uri="{FF2B5EF4-FFF2-40B4-BE49-F238E27FC236}">
                <a16:creationId xmlns:a16="http://schemas.microsoft.com/office/drawing/2014/main" id="{D775BF19-0016-B536-0003-28B8A863CAF9}"/>
              </a:ext>
            </a:extLst>
          </p:cNvPr>
          <p:cNvSpPr/>
          <p:nvPr/>
        </p:nvSpPr>
        <p:spPr>
          <a:xfrm>
            <a:off x="5209912" y="1174533"/>
            <a:ext cx="3825193" cy="2527204"/>
          </a:xfrm>
          <a:prstGeom prst="rect">
            <a:avLst/>
          </a:prstGeom>
          <a:solidFill>
            <a:schemeClr val="bg1"/>
          </a:solidFill>
          <a:ln>
            <a:solidFill>
              <a:srgbClr val="4472C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/>
          </a:p>
        </p:txBody>
      </p:sp>
      <p:sp>
        <p:nvSpPr>
          <p:cNvPr id="141" name="Прямоугольник: скругленные углы 140">
            <a:extLst>
              <a:ext uri="{FF2B5EF4-FFF2-40B4-BE49-F238E27FC236}">
                <a16:creationId xmlns:a16="http://schemas.microsoft.com/office/drawing/2014/main" id="{175AE4B9-E01F-AA70-D379-8F716EF4633F}"/>
              </a:ext>
            </a:extLst>
          </p:cNvPr>
          <p:cNvSpPr/>
          <p:nvPr/>
        </p:nvSpPr>
        <p:spPr>
          <a:xfrm>
            <a:off x="2688983" y="2816079"/>
            <a:ext cx="1257824" cy="696174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52B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7030A0"/>
                </a:solidFill>
              </a:rPr>
              <a:t>Job matching</a:t>
            </a:r>
          </a:p>
          <a:p>
            <a:pPr algn="ctr"/>
            <a:r>
              <a:rPr lang="en-US" sz="1100" dirty="0">
                <a:solidFill>
                  <a:srgbClr val="7030A0"/>
                </a:solidFill>
              </a:rPr>
              <a:t>service</a:t>
            </a:r>
            <a:endParaRPr lang="ru-RU" sz="1400" dirty="0">
              <a:solidFill>
                <a:srgbClr val="7030A0"/>
              </a:solidFill>
            </a:endParaRPr>
          </a:p>
        </p:txBody>
      </p:sp>
      <p:cxnSp>
        <p:nvCxnSpPr>
          <p:cNvPr id="142" name="Прямая со стрелкой 141">
            <a:extLst>
              <a:ext uri="{FF2B5EF4-FFF2-40B4-BE49-F238E27FC236}">
                <a16:creationId xmlns:a16="http://schemas.microsoft.com/office/drawing/2014/main" id="{9486B085-BF39-4D9B-5439-9AD89DC36279}"/>
              </a:ext>
            </a:extLst>
          </p:cNvPr>
          <p:cNvCxnSpPr>
            <a:cxnSpLocks/>
          </p:cNvCxnSpPr>
          <p:nvPr/>
        </p:nvCxnSpPr>
        <p:spPr>
          <a:xfrm flipH="1">
            <a:off x="1208567" y="1662904"/>
            <a:ext cx="1487343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Прямая со стрелкой 142">
            <a:extLst>
              <a:ext uri="{FF2B5EF4-FFF2-40B4-BE49-F238E27FC236}">
                <a16:creationId xmlns:a16="http://schemas.microsoft.com/office/drawing/2014/main" id="{E0E882A7-D1B5-DD63-544A-F3B4E3C5D5C1}"/>
              </a:ext>
            </a:extLst>
          </p:cNvPr>
          <p:cNvCxnSpPr>
            <a:cxnSpLocks/>
          </p:cNvCxnSpPr>
          <p:nvPr/>
        </p:nvCxnSpPr>
        <p:spPr>
          <a:xfrm>
            <a:off x="1208567" y="1949105"/>
            <a:ext cx="1487343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4" name="TextBox 143">
            <a:extLst>
              <a:ext uri="{FF2B5EF4-FFF2-40B4-BE49-F238E27FC236}">
                <a16:creationId xmlns:a16="http://schemas.microsoft.com/office/drawing/2014/main" id="{E663198C-0CE7-F7B1-84F5-9776226A2B4F}"/>
              </a:ext>
            </a:extLst>
          </p:cNvPr>
          <p:cNvSpPr txBox="1"/>
          <p:nvPr/>
        </p:nvSpPr>
        <p:spPr>
          <a:xfrm>
            <a:off x="1105518" y="1390104"/>
            <a:ext cx="17016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1. How many jobs?</a:t>
            </a:r>
            <a:endParaRPr lang="ru-RU" sz="1400" dirty="0"/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id="{BE73CBE8-8119-8DEB-939F-EAC07BD85029}"/>
              </a:ext>
            </a:extLst>
          </p:cNvPr>
          <p:cNvSpPr txBox="1"/>
          <p:nvPr/>
        </p:nvSpPr>
        <p:spPr>
          <a:xfrm>
            <a:off x="1447673" y="1684698"/>
            <a:ext cx="13342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2. A million</a:t>
            </a:r>
            <a:endParaRPr lang="ru-RU" sz="1400" dirty="0"/>
          </a:p>
        </p:txBody>
      </p:sp>
      <p:sp>
        <p:nvSpPr>
          <p:cNvPr id="146" name="Прямоугольник 145">
            <a:extLst>
              <a:ext uri="{FF2B5EF4-FFF2-40B4-BE49-F238E27FC236}">
                <a16:creationId xmlns:a16="http://schemas.microsoft.com/office/drawing/2014/main" id="{640C0AC4-F75B-942C-8281-F7A0E2BAF485}"/>
              </a:ext>
            </a:extLst>
          </p:cNvPr>
          <p:cNvSpPr/>
          <p:nvPr/>
        </p:nvSpPr>
        <p:spPr>
          <a:xfrm>
            <a:off x="5265747" y="1480973"/>
            <a:ext cx="1692884" cy="1129102"/>
          </a:xfrm>
          <a:prstGeom prst="rect">
            <a:avLst/>
          </a:prstGeom>
          <a:solidFill>
            <a:schemeClr val="bg1"/>
          </a:solidFill>
          <a:ln w="19050">
            <a:solidFill>
              <a:srgbClr val="0052B4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/>
          </a:p>
        </p:txBody>
      </p:sp>
      <p:grpSp>
        <p:nvGrpSpPr>
          <p:cNvPr id="147" name="Группа 146">
            <a:extLst>
              <a:ext uri="{FF2B5EF4-FFF2-40B4-BE49-F238E27FC236}">
                <a16:creationId xmlns:a16="http://schemas.microsoft.com/office/drawing/2014/main" id="{44CE38C5-750B-8831-3CB2-B76D7747CBF2}"/>
              </a:ext>
            </a:extLst>
          </p:cNvPr>
          <p:cNvGrpSpPr/>
          <p:nvPr/>
        </p:nvGrpSpPr>
        <p:grpSpPr>
          <a:xfrm>
            <a:off x="6221086" y="1743985"/>
            <a:ext cx="819842" cy="762520"/>
            <a:chOff x="1280328" y="2356834"/>
            <a:chExt cx="1055417" cy="918997"/>
          </a:xfrm>
        </p:grpSpPr>
        <p:sp>
          <p:nvSpPr>
            <p:cNvPr id="148" name="Прямоугольник 147">
              <a:extLst>
                <a:ext uri="{FF2B5EF4-FFF2-40B4-BE49-F238E27FC236}">
                  <a16:creationId xmlns:a16="http://schemas.microsoft.com/office/drawing/2014/main" id="{EAFD46BF-2B6E-526C-CEC7-34F37B9DDBC5}"/>
                </a:ext>
              </a:extLst>
            </p:cNvPr>
            <p:cNvSpPr/>
            <p:nvPr/>
          </p:nvSpPr>
          <p:spPr>
            <a:xfrm>
              <a:off x="1586981" y="2459832"/>
              <a:ext cx="557481" cy="7953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100"/>
            </a:p>
          </p:txBody>
        </p:sp>
        <p:sp>
          <p:nvSpPr>
            <p:cNvPr id="149" name="Прямоугольник 148">
              <a:extLst>
                <a:ext uri="{FF2B5EF4-FFF2-40B4-BE49-F238E27FC236}">
                  <a16:creationId xmlns:a16="http://schemas.microsoft.com/office/drawing/2014/main" id="{74D03152-F4AC-8AA5-4424-14FCFFCEECFB}"/>
                </a:ext>
              </a:extLst>
            </p:cNvPr>
            <p:cNvSpPr/>
            <p:nvPr/>
          </p:nvSpPr>
          <p:spPr>
            <a:xfrm>
              <a:off x="1488281" y="2381250"/>
              <a:ext cx="557481" cy="8739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100"/>
            </a:p>
          </p:txBody>
        </p:sp>
        <p:pic>
          <p:nvPicPr>
            <p:cNvPr id="150" name="Рисунок 149">
              <a:extLst>
                <a:ext uri="{FF2B5EF4-FFF2-40B4-BE49-F238E27FC236}">
                  <a16:creationId xmlns:a16="http://schemas.microsoft.com/office/drawing/2014/main" id="{3CDF96A5-4B62-3375-8985-7C0678C2960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0328" y="2356834"/>
              <a:ext cx="1055417" cy="918997"/>
            </a:xfrm>
            <a:prstGeom prst="rect">
              <a:avLst/>
            </a:prstGeom>
          </p:spPr>
        </p:pic>
        <p:sp>
          <p:nvSpPr>
            <p:cNvPr id="151" name="Прямоугольник 150">
              <a:extLst>
                <a:ext uri="{FF2B5EF4-FFF2-40B4-BE49-F238E27FC236}">
                  <a16:creationId xmlns:a16="http://schemas.microsoft.com/office/drawing/2014/main" id="{471E0339-DA67-6FBC-D129-B1E02A09F2D4}"/>
                </a:ext>
              </a:extLst>
            </p:cNvPr>
            <p:cNvSpPr/>
            <p:nvPr/>
          </p:nvSpPr>
          <p:spPr>
            <a:xfrm>
              <a:off x="1586981" y="3007080"/>
              <a:ext cx="439212" cy="159035"/>
            </a:xfrm>
            <a:prstGeom prst="rect">
              <a:avLst/>
            </a:prstGeom>
            <a:solidFill>
              <a:srgbClr val="759A6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100"/>
            </a:p>
          </p:txBody>
        </p:sp>
        <p:sp>
          <p:nvSpPr>
            <p:cNvPr id="152" name="TextBox 151">
              <a:extLst>
                <a:ext uri="{FF2B5EF4-FFF2-40B4-BE49-F238E27FC236}">
                  <a16:creationId xmlns:a16="http://schemas.microsoft.com/office/drawing/2014/main" id="{990D0646-9834-ED1D-FB81-8F87E66AF5A1}"/>
                </a:ext>
              </a:extLst>
            </p:cNvPr>
            <p:cNvSpPr txBox="1"/>
            <p:nvPr/>
          </p:nvSpPr>
          <p:spPr>
            <a:xfrm>
              <a:off x="1512850" y="2939102"/>
              <a:ext cx="592800" cy="2782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solidFill>
                    <a:srgbClr val="34452D"/>
                  </a:solidFill>
                  <a:latin typeface="Bahnschrift SemiBold" panose="020B0502040204020203" pitchFamily="34" charset="0"/>
                </a:rPr>
                <a:t>Pilot</a:t>
              </a:r>
              <a:endParaRPr lang="ru-RU" sz="200" dirty="0">
                <a:solidFill>
                  <a:srgbClr val="34452D"/>
                </a:solidFill>
                <a:latin typeface="Bahnschrift SemiBold" panose="020B0502040204020203" pitchFamily="34" charset="0"/>
              </a:endParaRPr>
            </a:p>
          </p:txBody>
        </p:sp>
      </p:grpSp>
      <p:grpSp>
        <p:nvGrpSpPr>
          <p:cNvPr id="154" name="Группа 153">
            <a:extLst>
              <a:ext uri="{FF2B5EF4-FFF2-40B4-BE49-F238E27FC236}">
                <a16:creationId xmlns:a16="http://schemas.microsoft.com/office/drawing/2014/main" id="{E41F36A1-8CF1-3857-1807-927AA21B3A63}"/>
              </a:ext>
            </a:extLst>
          </p:cNvPr>
          <p:cNvGrpSpPr/>
          <p:nvPr/>
        </p:nvGrpSpPr>
        <p:grpSpPr>
          <a:xfrm>
            <a:off x="6092815" y="1743985"/>
            <a:ext cx="819842" cy="762520"/>
            <a:chOff x="1280328" y="2356834"/>
            <a:chExt cx="1055417" cy="918997"/>
          </a:xfrm>
        </p:grpSpPr>
        <p:sp>
          <p:nvSpPr>
            <p:cNvPr id="155" name="Прямоугольник 154">
              <a:extLst>
                <a:ext uri="{FF2B5EF4-FFF2-40B4-BE49-F238E27FC236}">
                  <a16:creationId xmlns:a16="http://schemas.microsoft.com/office/drawing/2014/main" id="{0C8F2CF7-8899-B46F-40C4-AE615C00E0B2}"/>
                </a:ext>
              </a:extLst>
            </p:cNvPr>
            <p:cNvSpPr/>
            <p:nvPr/>
          </p:nvSpPr>
          <p:spPr>
            <a:xfrm>
              <a:off x="1586981" y="2459832"/>
              <a:ext cx="557481" cy="7953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100"/>
            </a:p>
          </p:txBody>
        </p:sp>
        <p:sp>
          <p:nvSpPr>
            <p:cNvPr id="156" name="Прямоугольник 155">
              <a:extLst>
                <a:ext uri="{FF2B5EF4-FFF2-40B4-BE49-F238E27FC236}">
                  <a16:creationId xmlns:a16="http://schemas.microsoft.com/office/drawing/2014/main" id="{77BC48E2-632B-B1B5-48E8-27EF89F41B53}"/>
                </a:ext>
              </a:extLst>
            </p:cNvPr>
            <p:cNvSpPr/>
            <p:nvPr/>
          </p:nvSpPr>
          <p:spPr>
            <a:xfrm>
              <a:off x="1488281" y="2381250"/>
              <a:ext cx="557481" cy="8739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100"/>
            </a:p>
          </p:txBody>
        </p:sp>
        <p:pic>
          <p:nvPicPr>
            <p:cNvPr id="157" name="Рисунок 156">
              <a:extLst>
                <a:ext uri="{FF2B5EF4-FFF2-40B4-BE49-F238E27FC236}">
                  <a16:creationId xmlns:a16="http://schemas.microsoft.com/office/drawing/2014/main" id="{222E759A-6879-E4EA-327F-F07BBCFC8B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0328" y="2356834"/>
              <a:ext cx="1055417" cy="918997"/>
            </a:xfrm>
            <a:prstGeom prst="rect">
              <a:avLst/>
            </a:prstGeom>
          </p:spPr>
        </p:pic>
        <p:sp>
          <p:nvSpPr>
            <p:cNvPr id="158" name="Прямоугольник 157">
              <a:extLst>
                <a:ext uri="{FF2B5EF4-FFF2-40B4-BE49-F238E27FC236}">
                  <a16:creationId xmlns:a16="http://schemas.microsoft.com/office/drawing/2014/main" id="{EA40DA19-B5F2-2306-4C1C-C4D83EC54F4A}"/>
                </a:ext>
              </a:extLst>
            </p:cNvPr>
            <p:cNvSpPr/>
            <p:nvPr/>
          </p:nvSpPr>
          <p:spPr>
            <a:xfrm>
              <a:off x="1586981" y="3007080"/>
              <a:ext cx="439212" cy="159035"/>
            </a:xfrm>
            <a:prstGeom prst="rect">
              <a:avLst/>
            </a:prstGeom>
            <a:solidFill>
              <a:srgbClr val="759A6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100"/>
            </a:p>
          </p:txBody>
        </p:sp>
        <p:sp>
          <p:nvSpPr>
            <p:cNvPr id="159" name="TextBox 158">
              <a:extLst>
                <a:ext uri="{FF2B5EF4-FFF2-40B4-BE49-F238E27FC236}">
                  <a16:creationId xmlns:a16="http://schemas.microsoft.com/office/drawing/2014/main" id="{8D9A2A23-25F6-927D-A51B-6E24B8B18A7F}"/>
                </a:ext>
              </a:extLst>
            </p:cNvPr>
            <p:cNvSpPr txBox="1"/>
            <p:nvPr/>
          </p:nvSpPr>
          <p:spPr>
            <a:xfrm>
              <a:off x="1512850" y="2939102"/>
              <a:ext cx="592800" cy="2782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solidFill>
                    <a:srgbClr val="34452D"/>
                  </a:solidFill>
                  <a:latin typeface="Bahnschrift SemiBold" panose="020B0502040204020203" pitchFamily="34" charset="0"/>
                </a:rPr>
                <a:t>Pilot</a:t>
              </a:r>
              <a:endParaRPr lang="ru-RU" sz="200" dirty="0">
                <a:solidFill>
                  <a:srgbClr val="34452D"/>
                </a:solidFill>
                <a:latin typeface="Bahnschrift SemiBold" panose="020B0502040204020203" pitchFamily="34" charset="0"/>
              </a:endParaRPr>
            </a:p>
          </p:txBody>
        </p:sp>
      </p:grpSp>
      <p:grpSp>
        <p:nvGrpSpPr>
          <p:cNvPr id="160" name="Группа 159">
            <a:extLst>
              <a:ext uri="{FF2B5EF4-FFF2-40B4-BE49-F238E27FC236}">
                <a16:creationId xmlns:a16="http://schemas.microsoft.com/office/drawing/2014/main" id="{50C488C3-7A48-6309-6CEF-122195C9117F}"/>
              </a:ext>
            </a:extLst>
          </p:cNvPr>
          <p:cNvGrpSpPr/>
          <p:nvPr/>
        </p:nvGrpSpPr>
        <p:grpSpPr>
          <a:xfrm>
            <a:off x="5964544" y="1743985"/>
            <a:ext cx="819842" cy="762520"/>
            <a:chOff x="1280328" y="2356834"/>
            <a:chExt cx="1055417" cy="918997"/>
          </a:xfrm>
        </p:grpSpPr>
        <p:sp>
          <p:nvSpPr>
            <p:cNvPr id="161" name="Прямоугольник 160">
              <a:extLst>
                <a:ext uri="{FF2B5EF4-FFF2-40B4-BE49-F238E27FC236}">
                  <a16:creationId xmlns:a16="http://schemas.microsoft.com/office/drawing/2014/main" id="{4DE980FD-994A-6011-E0AC-C2E09A5F789F}"/>
                </a:ext>
              </a:extLst>
            </p:cNvPr>
            <p:cNvSpPr/>
            <p:nvPr/>
          </p:nvSpPr>
          <p:spPr>
            <a:xfrm>
              <a:off x="1586981" y="2459832"/>
              <a:ext cx="557481" cy="7953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100"/>
            </a:p>
          </p:txBody>
        </p:sp>
        <p:sp>
          <p:nvSpPr>
            <p:cNvPr id="162" name="Прямоугольник 161">
              <a:extLst>
                <a:ext uri="{FF2B5EF4-FFF2-40B4-BE49-F238E27FC236}">
                  <a16:creationId xmlns:a16="http://schemas.microsoft.com/office/drawing/2014/main" id="{F4C1C7E3-2DBB-42D4-BD0F-7506A3250BC6}"/>
                </a:ext>
              </a:extLst>
            </p:cNvPr>
            <p:cNvSpPr/>
            <p:nvPr/>
          </p:nvSpPr>
          <p:spPr>
            <a:xfrm>
              <a:off x="1488281" y="2381250"/>
              <a:ext cx="557481" cy="8739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100"/>
            </a:p>
          </p:txBody>
        </p:sp>
        <p:pic>
          <p:nvPicPr>
            <p:cNvPr id="163" name="Рисунок 162">
              <a:extLst>
                <a:ext uri="{FF2B5EF4-FFF2-40B4-BE49-F238E27FC236}">
                  <a16:creationId xmlns:a16="http://schemas.microsoft.com/office/drawing/2014/main" id="{625587F8-535A-ACFB-DD4D-A20B73E885C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0328" y="2356834"/>
              <a:ext cx="1055417" cy="918997"/>
            </a:xfrm>
            <a:prstGeom prst="rect">
              <a:avLst/>
            </a:prstGeom>
          </p:spPr>
        </p:pic>
        <p:sp>
          <p:nvSpPr>
            <p:cNvPr id="164" name="Прямоугольник 163">
              <a:extLst>
                <a:ext uri="{FF2B5EF4-FFF2-40B4-BE49-F238E27FC236}">
                  <a16:creationId xmlns:a16="http://schemas.microsoft.com/office/drawing/2014/main" id="{2FA5E435-E083-F1F7-0419-80EDFF17C06E}"/>
                </a:ext>
              </a:extLst>
            </p:cNvPr>
            <p:cNvSpPr/>
            <p:nvPr/>
          </p:nvSpPr>
          <p:spPr>
            <a:xfrm>
              <a:off x="1586981" y="3007080"/>
              <a:ext cx="439212" cy="159035"/>
            </a:xfrm>
            <a:prstGeom prst="rect">
              <a:avLst/>
            </a:prstGeom>
            <a:solidFill>
              <a:srgbClr val="759A6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100"/>
            </a:p>
          </p:txBody>
        </p:sp>
        <p:sp>
          <p:nvSpPr>
            <p:cNvPr id="165" name="TextBox 164">
              <a:extLst>
                <a:ext uri="{FF2B5EF4-FFF2-40B4-BE49-F238E27FC236}">
                  <a16:creationId xmlns:a16="http://schemas.microsoft.com/office/drawing/2014/main" id="{19092364-A24D-67F9-04E2-0B3A6DF71ADC}"/>
                </a:ext>
              </a:extLst>
            </p:cNvPr>
            <p:cNvSpPr txBox="1"/>
            <p:nvPr/>
          </p:nvSpPr>
          <p:spPr>
            <a:xfrm>
              <a:off x="1512850" y="2939102"/>
              <a:ext cx="592800" cy="2782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solidFill>
                    <a:srgbClr val="34452D"/>
                  </a:solidFill>
                  <a:latin typeface="Bahnschrift SemiBold" panose="020B0502040204020203" pitchFamily="34" charset="0"/>
                </a:rPr>
                <a:t>Pilot</a:t>
              </a:r>
              <a:endParaRPr lang="ru-RU" sz="200" dirty="0">
                <a:solidFill>
                  <a:srgbClr val="34452D"/>
                </a:solidFill>
                <a:latin typeface="Bahnschrift SemiBold" panose="020B0502040204020203" pitchFamily="34" charset="0"/>
              </a:endParaRPr>
            </a:p>
          </p:txBody>
        </p:sp>
      </p:grpSp>
      <p:grpSp>
        <p:nvGrpSpPr>
          <p:cNvPr id="166" name="Группа 165">
            <a:extLst>
              <a:ext uri="{FF2B5EF4-FFF2-40B4-BE49-F238E27FC236}">
                <a16:creationId xmlns:a16="http://schemas.microsoft.com/office/drawing/2014/main" id="{9D5255B5-2229-2F5B-4737-B0BECC1230EF}"/>
              </a:ext>
            </a:extLst>
          </p:cNvPr>
          <p:cNvGrpSpPr/>
          <p:nvPr/>
        </p:nvGrpSpPr>
        <p:grpSpPr>
          <a:xfrm>
            <a:off x="5836273" y="1743985"/>
            <a:ext cx="819842" cy="762520"/>
            <a:chOff x="1280328" y="2356834"/>
            <a:chExt cx="1055417" cy="918997"/>
          </a:xfrm>
        </p:grpSpPr>
        <p:sp>
          <p:nvSpPr>
            <p:cNvPr id="167" name="Прямоугольник 166">
              <a:extLst>
                <a:ext uri="{FF2B5EF4-FFF2-40B4-BE49-F238E27FC236}">
                  <a16:creationId xmlns:a16="http://schemas.microsoft.com/office/drawing/2014/main" id="{C6A393C8-F252-948D-7E52-80D72316330B}"/>
                </a:ext>
              </a:extLst>
            </p:cNvPr>
            <p:cNvSpPr/>
            <p:nvPr/>
          </p:nvSpPr>
          <p:spPr>
            <a:xfrm>
              <a:off x="1586981" y="2459832"/>
              <a:ext cx="557481" cy="7953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100"/>
            </a:p>
          </p:txBody>
        </p:sp>
        <p:sp>
          <p:nvSpPr>
            <p:cNvPr id="168" name="Прямоугольник 167">
              <a:extLst>
                <a:ext uri="{FF2B5EF4-FFF2-40B4-BE49-F238E27FC236}">
                  <a16:creationId xmlns:a16="http://schemas.microsoft.com/office/drawing/2014/main" id="{A0EA2A4E-0ECE-DC69-1555-86F6398AD9DC}"/>
                </a:ext>
              </a:extLst>
            </p:cNvPr>
            <p:cNvSpPr/>
            <p:nvPr/>
          </p:nvSpPr>
          <p:spPr>
            <a:xfrm>
              <a:off x="1488281" y="2381250"/>
              <a:ext cx="557481" cy="8739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100"/>
            </a:p>
          </p:txBody>
        </p:sp>
        <p:pic>
          <p:nvPicPr>
            <p:cNvPr id="169" name="Рисунок 168">
              <a:extLst>
                <a:ext uri="{FF2B5EF4-FFF2-40B4-BE49-F238E27FC236}">
                  <a16:creationId xmlns:a16="http://schemas.microsoft.com/office/drawing/2014/main" id="{73E38164-61EA-0210-C8E2-1724871D9DE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0328" y="2356834"/>
              <a:ext cx="1055417" cy="918997"/>
            </a:xfrm>
            <a:prstGeom prst="rect">
              <a:avLst/>
            </a:prstGeom>
          </p:spPr>
        </p:pic>
        <p:sp>
          <p:nvSpPr>
            <p:cNvPr id="170" name="Прямоугольник 169">
              <a:extLst>
                <a:ext uri="{FF2B5EF4-FFF2-40B4-BE49-F238E27FC236}">
                  <a16:creationId xmlns:a16="http://schemas.microsoft.com/office/drawing/2014/main" id="{5052366D-7706-BF0C-BF45-10249A052313}"/>
                </a:ext>
              </a:extLst>
            </p:cNvPr>
            <p:cNvSpPr/>
            <p:nvPr/>
          </p:nvSpPr>
          <p:spPr>
            <a:xfrm>
              <a:off x="1586981" y="3007080"/>
              <a:ext cx="439212" cy="159035"/>
            </a:xfrm>
            <a:prstGeom prst="rect">
              <a:avLst/>
            </a:prstGeom>
            <a:solidFill>
              <a:srgbClr val="759A6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100"/>
            </a:p>
          </p:txBody>
        </p:sp>
        <p:sp>
          <p:nvSpPr>
            <p:cNvPr id="171" name="TextBox 170">
              <a:extLst>
                <a:ext uri="{FF2B5EF4-FFF2-40B4-BE49-F238E27FC236}">
                  <a16:creationId xmlns:a16="http://schemas.microsoft.com/office/drawing/2014/main" id="{DC553334-2AAD-BF0C-2D9E-1DF5B1CE43A3}"/>
                </a:ext>
              </a:extLst>
            </p:cNvPr>
            <p:cNvSpPr txBox="1"/>
            <p:nvPr/>
          </p:nvSpPr>
          <p:spPr>
            <a:xfrm>
              <a:off x="1512850" y="2939102"/>
              <a:ext cx="592800" cy="2782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solidFill>
                    <a:srgbClr val="34452D"/>
                  </a:solidFill>
                  <a:latin typeface="Bahnschrift SemiBold" panose="020B0502040204020203" pitchFamily="34" charset="0"/>
                </a:rPr>
                <a:t>Pilot</a:t>
              </a:r>
              <a:endParaRPr lang="ru-RU" sz="200" dirty="0">
                <a:solidFill>
                  <a:srgbClr val="34452D"/>
                </a:solidFill>
                <a:latin typeface="Bahnschrift SemiBold" panose="020B0502040204020203" pitchFamily="34" charset="0"/>
              </a:endParaRPr>
            </a:p>
          </p:txBody>
        </p:sp>
      </p:grpSp>
      <p:grpSp>
        <p:nvGrpSpPr>
          <p:cNvPr id="172" name="Группа 171">
            <a:extLst>
              <a:ext uri="{FF2B5EF4-FFF2-40B4-BE49-F238E27FC236}">
                <a16:creationId xmlns:a16="http://schemas.microsoft.com/office/drawing/2014/main" id="{B7B4D5D9-45BD-1370-89F6-371725FB80F8}"/>
              </a:ext>
            </a:extLst>
          </p:cNvPr>
          <p:cNvGrpSpPr/>
          <p:nvPr/>
        </p:nvGrpSpPr>
        <p:grpSpPr>
          <a:xfrm>
            <a:off x="5708001" y="1743985"/>
            <a:ext cx="819842" cy="762520"/>
            <a:chOff x="1280328" y="2356834"/>
            <a:chExt cx="1055417" cy="918997"/>
          </a:xfrm>
        </p:grpSpPr>
        <p:sp>
          <p:nvSpPr>
            <p:cNvPr id="173" name="Прямоугольник 172">
              <a:extLst>
                <a:ext uri="{FF2B5EF4-FFF2-40B4-BE49-F238E27FC236}">
                  <a16:creationId xmlns:a16="http://schemas.microsoft.com/office/drawing/2014/main" id="{967386BF-AEFF-58F6-2786-3C7A765CD566}"/>
                </a:ext>
              </a:extLst>
            </p:cNvPr>
            <p:cNvSpPr/>
            <p:nvPr/>
          </p:nvSpPr>
          <p:spPr>
            <a:xfrm>
              <a:off x="1586981" y="2459832"/>
              <a:ext cx="557481" cy="7953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100"/>
            </a:p>
          </p:txBody>
        </p:sp>
        <p:sp>
          <p:nvSpPr>
            <p:cNvPr id="174" name="Прямоугольник 173">
              <a:extLst>
                <a:ext uri="{FF2B5EF4-FFF2-40B4-BE49-F238E27FC236}">
                  <a16:creationId xmlns:a16="http://schemas.microsoft.com/office/drawing/2014/main" id="{B216889F-3140-1A56-EDEB-35B6C900FD2F}"/>
                </a:ext>
              </a:extLst>
            </p:cNvPr>
            <p:cNvSpPr/>
            <p:nvPr/>
          </p:nvSpPr>
          <p:spPr>
            <a:xfrm>
              <a:off x="1488281" y="2381250"/>
              <a:ext cx="557481" cy="8739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100"/>
            </a:p>
          </p:txBody>
        </p:sp>
        <p:pic>
          <p:nvPicPr>
            <p:cNvPr id="175" name="Рисунок 174">
              <a:extLst>
                <a:ext uri="{FF2B5EF4-FFF2-40B4-BE49-F238E27FC236}">
                  <a16:creationId xmlns:a16="http://schemas.microsoft.com/office/drawing/2014/main" id="{D9431D63-D081-23F6-06D9-80A0B1A4A6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0328" y="2356834"/>
              <a:ext cx="1055417" cy="918997"/>
            </a:xfrm>
            <a:prstGeom prst="rect">
              <a:avLst/>
            </a:prstGeom>
          </p:spPr>
        </p:pic>
        <p:sp>
          <p:nvSpPr>
            <p:cNvPr id="176" name="Прямоугольник 175">
              <a:extLst>
                <a:ext uri="{FF2B5EF4-FFF2-40B4-BE49-F238E27FC236}">
                  <a16:creationId xmlns:a16="http://schemas.microsoft.com/office/drawing/2014/main" id="{A5A3A808-6A3D-C65F-22B1-6A54D5C042B1}"/>
                </a:ext>
              </a:extLst>
            </p:cNvPr>
            <p:cNvSpPr/>
            <p:nvPr/>
          </p:nvSpPr>
          <p:spPr>
            <a:xfrm>
              <a:off x="1586981" y="3007080"/>
              <a:ext cx="439212" cy="159035"/>
            </a:xfrm>
            <a:prstGeom prst="rect">
              <a:avLst/>
            </a:prstGeom>
            <a:solidFill>
              <a:srgbClr val="759A6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100"/>
            </a:p>
          </p:txBody>
        </p:sp>
        <p:sp>
          <p:nvSpPr>
            <p:cNvPr id="177" name="TextBox 176">
              <a:extLst>
                <a:ext uri="{FF2B5EF4-FFF2-40B4-BE49-F238E27FC236}">
                  <a16:creationId xmlns:a16="http://schemas.microsoft.com/office/drawing/2014/main" id="{CD07ABD2-8DDB-DFB7-B13E-5685D4D7F5F9}"/>
                </a:ext>
              </a:extLst>
            </p:cNvPr>
            <p:cNvSpPr txBox="1"/>
            <p:nvPr/>
          </p:nvSpPr>
          <p:spPr>
            <a:xfrm>
              <a:off x="1512850" y="2939102"/>
              <a:ext cx="592800" cy="2782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solidFill>
                    <a:srgbClr val="34452D"/>
                  </a:solidFill>
                  <a:latin typeface="Bahnschrift SemiBold" panose="020B0502040204020203" pitchFamily="34" charset="0"/>
                </a:rPr>
                <a:t>Pilot</a:t>
              </a:r>
              <a:endParaRPr lang="ru-RU" sz="200" dirty="0">
                <a:solidFill>
                  <a:srgbClr val="34452D"/>
                </a:solidFill>
                <a:latin typeface="Bahnschrift SemiBold" panose="020B0502040204020203" pitchFamily="34" charset="0"/>
              </a:endParaRPr>
            </a:p>
          </p:txBody>
        </p:sp>
      </p:grpSp>
      <p:grpSp>
        <p:nvGrpSpPr>
          <p:cNvPr id="178" name="Группа 177">
            <a:extLst>
              <a:ext uri="{FF2B5EF4-FFF2-40B4-BE49-F238E27FC236}">
                <a16:creationId xmlns:a16="http://schemas.microsoft.com/office/drawing/2014/main" id="{322B3D8E-E549-EAB5-F223-29B2F0EAE2E7}"/>
              </a:ext>
            </a:extLst>
          </p:cNvPr>
          <p:cNvGrpSpPr/>
          <p:nvPr/>
        </p:nvGrpSpPr>
        <p:grpSpPr>
          <a:xfrm>
            <a:off x="5579730" y="1743985"/>
            <a:ext cx="819842" cy="762520"/>
            <a:chOff x="1280328" y="2356834"/>
            <a:chExt cx="1055417" cy="918997"/>
          </a:xfrm>
        </p:grpSpPr>
        <p:sp>
          <p:nvSpPr>
            <p:cNvPr id="179" name="Прямоугольник 178">
              <a:extLst>
                <a:ext uri="{FF2B5EF4-FFF2-40B4-BE49-F238E27FC236}">
                  <a16:creationId xmlns:a16="http://schemas.microsoft.com/office/drawing/2014/main" id="{2344EDD2-A463-00F7-516C-B7DDF12E4A6D}"/>
                </a:ext>
              </a:extLst>
            </p:cNvPr>
            <p:cNvSpPr/>
            <p:nvPr/>
          </p:nvSpPr>
          <p:spPr>
            <a:xfrm>
              <a:off x="1586981" y="2459832"/>
              <a:ext cx="557481" cy="7953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100"/>
            </a:p>
          </p:txBody>
        </p:sp>
        <p:sp>
          <p:nvSpPr>
            <p:cNvPr id="180" name="Прямоугольник 179">
              <a:extLst>
                <a:ext uri="{FF2B5EF4-FFF2-40B4-BE49-F238E27FC236}">
                  <a16:creationId xmlns:a16="http://schemas.microsoft.com/office/drawing/2014/main" id="{BD55A682-3C1E-BE92-B993-EC721BDD3442}"/>
                </a:ext>
              </a:extLst>
            </p:cNvPr>
            <p:cNvSpPr/>
            <p:nvPr/>
          </p:nvSpPr>
          <p:spPr>
            <a:xfrm>
              <a:off x="1488281" y="2381250"/>
              <a:ext cx="557481" cy="8739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100"/>
            </a:p>
          </p:txBody>
        </p:sp>
        <p:pic>
          <p:nvPicPr>
            <p:cNvPr id="181" name="Рисунок 180">
              <a:extLst>
                <a:ext uri="{FF2B5EF4-FFF2-40B4-BE49-F238E27FC236}">
                  <a16:creationId xmlns:a16="http://schemas.microsoft.com/office/drawing/2014/main" id="{E3884D57-8341-632E-CD53-A038EF62114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0328" y="2356834"/>
              <a:ext cx="1055417" cy="918997"/>
            </a:xfrm>
            <a:prstGeom prst="rect">
              <a:avLst/>
            </a:prstGeom>
          </p:spPr>
        </p:pic>
        <p:sp>
          <p:nvSpPr>
            <p:cNvPr id="182" name="Прямоугольник 181">
              <a:extLst>
                <a:ext uri="{FF2B5EF4-FFF2-40B4-BE49-F238E27FC236}">
                  <a16:creationId xmlns:a16="http://schemas.microsoft.com/office/drawing/2014/main" id="{48DAD58A-CC70-2D5D-A236-DC059E36331A}"/>
                </a:ext>
              </a:extLst>
            </p:cNvPr>
            <p:cNvSpPr/>
            <p:nvPr/>
          </p:nvSpPr>
          <p:spPr>
            <a:xfrm>
              <a:off x="1586981" y="3007080"/>
              <a:ext cx="439212" cy="159035"/>
            </a:xfrm>
            <a:prstGeom prst="rect">
              <a:avLst/>
            </a:prstGeom>
            <a:solidFill>
              <a:srgbClr val="759A6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100"/>
            </a:p>
          </p:txBody>
        </p:sp>
        <p:sp>
          <p:nvSpPr>
            <p:cNvPr id="183" name="TextBox 182">
              <a:extLst>
                <a:ext uri="{FF2B5EF4-FFF2-40B4-BE49-F238E27FC236}">
                  <a16:creationId xmlns:a16="http://schemas.microsoft.com/office/drawing/2014/main" id="{F34D79C1-5C66-735A-8597-4FC653F44C25}"/>
                </a:ext>
              </a:extLst>
            </p:cNvPr>
            <p:cNvSpPr txBox="1"/>
            <p:nvPr/>
          </p:nvSpPr>
          <p:spPr>
            <a:xfrm>
              <a:off x="1512850" y="2939102"/>
              <a:ext cx="592800" cy="2782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solidFill>
                    <a:srgbClr val="34452D"/>
                  </a:solidFill>
                  <a:latin typeface="Bahnschrift SemiBold" panose="020B0502040204020203" pitchFamily="34" charset="0"/>
                </a:rPr>
                <a:t>Pilot</a:t>
              </a:r>
              <a:endParaRPr lang="ru-RU" sz="200" dirty="0">
                <a:solidFill>
                  <a:srgbClr val="34452D"/>
                </a:solidFill>
                <a:latin typeface="Bahnschrift SemiBold" panose="020B0502040204020203" pitchFamily="34" charset="0"/>
              </a:endParaRPr>
            </a:p>
          </p:txBody>
        </p:sp>
      </p:grpSp>
      <p:grpSp>
        <p:nvGrpSpPr>
          <p:cNvPr id="184" name="Группа 183">
            <a:extLst>
              <a:ext uri="{FF2B5EF4-FFF2-40B4-BE49-F238E27FC236}">
                <a16:creationId xmlns:a16="http://schemas.microsoft.com/office/drawing/2014/main" id="{F3A519ED-9F09-9B26-DFD6-394DFEE45DD6}"/>
              </a:ext>
            </a:extLst>
          </p:cNvPr>
          <p:cNvGrpSpPr/>
          <p:nvPr/>
        </p:nvGrpSpPr>
        <p:grpSpPr>
          <a:xfrm>
            <a:off x="5451459" y="1743985"/>
            <a:ext cx="819842" cy="762520"/>
            <a:chOff x="1280328" y="2356834"/>
            <a:chExt cx="1055417" cy="918997"/>
          </a:xfrm>
        </p:grpSpPr>
        <p:sp>
          <p:nvSpPr>
            <p:cNvPr id="185" name="Прямоугольник 184">
              <a:extLst>
                <a:ext uri="{FF2B5EF4-FFF2-40B4-BE49-F238E27FC236}">
                  <a16:creationId xmlns:a16="http://schemas.microsoft.com/office/drawing/2014/main" id="{A6D2777A-72C5-86C1-526E-38105A26633E}"/>
                </a:ext>
              </a:extLst>
            </p:cNvPr>
            <p:cNvSpPr/>
            <p:nvPr/>
          </p:nvSpPr>
          <p:spPr>
            <a:xfrm>
              <a:off x="1586981" y="2459832"/>
              <a:ext cx="557481" cy="7953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100"/>
            </a:p>
          </p:txBody>
        </p:sp>
        <p:sp>
          <p:nvSpPr>
            <p:cNvPr id="186" name="Прямоугольник 185">
              <a:extLst>
                <a:ext uri="{FF2B5EF4-FFF2-40B4-BE49-F238E27FC236}">
                  <a16:creationId xmlns:a16="http://schemas.microsoft.com/office/drawing/2014/main" id="{C561394F-68E2-DB1C-907D-F53A9A49B898}"/>
                </a:ext>
              </a:extLst>
            </p:cNvPr>
            <p:cNvSpPr/>
            <p:nvPr/>
          </p:nvSpPr>
          <p:spPr>
            <a:xfrm>
              <a:off x="1488281" y="2381250"/>
              <a:ext cx="557481" cy="8739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100"/>
            </a:p>
          </p:txBody>
        </p:sp>
        <p:pic>
          <p:nvPicPr>
            <p:cNvPr id="187" name="Рисунок 186">
              <a:extLst>
                <a:ext uri="{FF2B5EF4-FFF2-40B4-BE49-F238E27FC236}">
                  <a16:creationId xmlns:a16="http://schemas.microsoft.com/office/drawing/2014/main" id="{353A73A9-E0D2-A473-BFAA-64F6776BF5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0328" y="2356834"/>
              <a:ext cx="1055417" cy="918997"/>
            </a:xfrm>
            <a:prstGeom prst="rect">
              <a:avLst/>
            </a:prstGeom>
          </p:spPr>
        </p:pic>
        <p:sp>
          <p:nvSpPr>
            <p:cNvPr id="188" name="Прямоугольник 187">
              <a:extLst>
                <a:ext uri="{FF2B5EF4-FFF2-40B4-BE49-F238E27FC236}">
                  <a16:creationId xmlns:a16="http://schemas.microsoft.com/office/drawing/2014/main" id="{CCAFAF53-9647-D4A2-3D16-C096B88F35D4}"/>
                </a:ext>
              </a:extLst>
            </p:cNvPr>
            <p:cNvSpPr/>
            <p:nvPr/>
          </p:nvSpPr>
          <p:spPr>
            <a:xfrm>
              <a:off x="1586981" y="3007080"/>
              <a:ext cx="439212" cy="159035"/>
            </a:xfrm>
            <a:prstGeom prst="rect">
              <a:avLst/>
            </a:prstGeom>
            <a:solidFill>
              <a:srgbClr val="759A6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100"/>
            </a:p>
          </p:txBody>
        </p:sp>
        <p:sp>
          <p:nvSpPr>
            <p:cNvPr id="189" name="TextBox 188">
              <a:extLst>
                <a:ext uri="{FF2B5EF4-FFF2-40B4-BE49-F238E27FC236}">
                  <a16:creationId xmlns:a16="http://schemas.microsoft.com/office/drawing/2014/main" id="{2F942EBC-7D9C-468C-ABD7-A89DCD41B4AA}"/>
                </a:ext>
              </a:extLst>
            </p:cNvPr>
            <p:cNvSpPr txBox="1"/>
            <p:nvPr/>
          </p:nvSpPr>
          <p:spPr>
            <a:xfrm>
              <a:off x="1512850" y="2939102"/>
              <a:ext cx="592800" cy="2782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solidFill>
                    <a:srgbClr val="34452D"/>
                  </a:solidFill>
                  <a:latin typeface="Bahnschrift SemiBold" panose="020B0502040204020203" pitchFamily="34" charset="0"/>
                </a:rPr>
                <a:t>Pilot</a:t>
              </a:r>
              <a:endParaRPr lang="ru-RU" sz="200" dirty="0">
                <a:solidFill>
                  <a:srgbClr val="34452D"/>
                </a:solidFill>
                <a:latin typeface="Bahnschrift SemiBold" panose="020B0502040204020203" pitchFamily="34" charset="0"/>
              </a:endParaRPr>
            </a:p>
          </p:txBody>
        </p:sp>
      </p:grpSp>
      <p:sp>
        <p:nvSpPr>
          <p:cNvPr id="190" name="TextBox 189">
            <a:extLst>
              <a:ext uri="{FF2B5EF4-FFF2-40B4-BE49-F238E27FC236}">
                <a16:creationId xmlns:a16="http://schemas.microsoft.com/office/drawing/2014/main" id="{9FC1641C-5589-0257-75E8-2B9793B58167}"/>
              </a:ext>
            </a:extLst>
          </p:cNvPr>
          <p:cNvSpPr txBox="1"/>
          <p:nvPr/>
        </p:nvSpPr>
        <p:spPr>
          <a:xfrm>
            <a:off x="5265747" y="1480973"/>
            <a:ext cx="14681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Supercomputer </a:t>
            </a:r>
            <a:endParaRPr lang="ru-RU" sz="1200" dirty="0"/>
          </a:p>
        </p:txBody>
      </p:sp>
      <p:grpSp>
        <p:nvGrpSpPr>
          <p:cNvPr id="191" name="Группа 190">
            <a:extLst>
              <a:ext uri="{FF2B5EF4-FFF2-40B4-BE49-F238E27FC236}">
                <a16:creationId xmlns:a16="http://schemas.microsoft.com/office/drawing/2014/main" id="{F44E6E78-A6D5-6C49-093F-D29B01B50EC8}"/>
              </a:ext>
            </a:extLst>
          </p:cNvPr>
          <p:cNvGrpSpPr/>
          <p:nvPr/>
        </p:nvGrpSpPr>
        <p:grpSpPr>
          <a:xfrm>
            <a:off x="5323188" y="1743985"/>
            <a:ext cx="819842" cy="762520"/>
            <a:chOff x="1280328" y="2356834"/>
            <a:chExt cx="1055417" cy="918997"/>
          </a:xfrm>
        </p:grpSpPr>
        <p:sp>
          <p:nvSpPr>
            <p:cNvPr id="192" name="Прямоугольник 191">
              <a:extLst>
                <a:ext uri="{FF2B5EF4-FFF2-40B4-BE49-F238E27FC236}">
                  <a16:creationId xmlns:a16="http://schemas.microsoft.com/office/drawing/2014/main" id="{4629D9A2-2C88-C6BD-486F-E1070BF47800}"/>
                </a:ext>
              </a:extLst>
            </p:cNvPr>
            <p:cNvSpPr/>
            <p:nvPr/>
          </p:nvSpPr>
          <p:spPr>
            <a:xfrm>
              <a:off x="1586981" y="2459832"/>
              <a:ext cx="557481" cy="7953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100"/>
            </a:p>
          </p:txBody>
        </p:sp>
        <p:sp>
          <p:nvSpPr>
            <p:cNvPr id="193" name="Прямоугольник 192">
              <a:extLst>
                <a:ext uri="{FF2B5EF4-FFF2-40B4-BE49-F238E27FC236}">
                  <a16:creationId xmlns:a16="http://schemas.microsoft.com/office/drawing/2014/main" id="{2ED6547B-4C05-F1B3-541E-25DA04C54BDE}"/>
                </a:ext>
              </a:extLst>
            </p:cNvPr>
            <p:cNvSpPr/>
            <p:nvPr/>
          </p:nvSpPr>
          <p:spPr>
            <a:xfrm>
              <a:off x="1488281" y="2381250"/>
              <a:ext cx="557481" cy="8739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100"/>
            </a:p>
          </p:txBody>
        </p:sp>
        <p:pic>
          <p:nvPicPr>
            <p:cNvPr id="194" name="Рисунок 193">
              <a:extLst>
                <a:ext uri="{FF2B5EF4-FFF2-40B4-BE49-F238E27FC236}">
                  <a16:creationId xmlns:a16="http://schemas.microsoft.com/office/drawing/2014/main" id="{23705947-9A87-4F2A-77EA-F1944DE8E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0328" y="2356834"/>
              <a:ext cx="1055417" cy="918997"/>
            </a:xfrm>
            <a:prstGeom prst="rect">
              <a:avLst/>
            </a:prstGeom>
          </p:spPr>
        </p:pic>
        <p:sp>
          <p:nvSpPr>
            <p:cNvPr id="195" name="Прямоугольник 194">
              <a:extLst>
                <a:ext uri="{FF2B5EF4-FFF2-40B4-BE49-F238E27FC236}">
                  <a16:creationId xmlns:a16="http://schemas.microsoft.com/office/drawing/2014/main" id="{4DDD895B-0938-2A64-7CE1-3C1F127EF9E6}"/>
                </a:ext>
              </a:extLst>
            </p:cNvPr>
            <p:cNvSpPr/>
            <p:nvPr/>
          </p:nvSpPr>
          <p:spPr>
            <a:xfrm>
              <a:off x="1586981" y="3007080"/>
              <a:ext cx="439212" cy="159035"/>
            </a:xfrm>
            <a:prstGeom prst="rect">
              <a:avLst/>
            </a:prstGeom>
            <a:solidFill>
              <a:srgbClr val="759A6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100"/>
            </a:p>
          </p:txBody>
        </p:sp>
        <p:sp>
          <p:nvSpPr>
            <p:cNvPr id="196" name="TextBox 195">
              <a:extLst>
                <a:ext uri="{FF2B5EF4-FFF2-40B4-BE49-F238E27FC236}">
                  <a16:creationId xmlns:a16="http://schemas.microsoft.com/office/drawing/2014/main" id="{470E2461-8845-32B9-12FE-19A7EB4B087F}"/>
                </a:ext>
              </a:extLst>
            </p:cNvPr>
            <p:cNvSpPr txBox="1"/>
            <p:nvPr/>
          </p:nvSpPr>
          <p:spPr>
            <a:xfrm>
              <a:off x="1512850" y="2939102"/>
              <a:ext cx="592800" cy="2782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solidFill>
                    <a:srgbClr val="34452D"/>
                  </a:solidFill>
                  <a:latin typeface="Bahnschrift SemiBold" panose="020B0502040204020203" pitchFamily="34" charset="0"/>
                </a:rPr>
                <a:t>Pilot</a:t>
              </a:r>
              <a:endParaRPr lang="ru-RU" sz="200" dirty="0">
                <a:solidFill>
                  <a:srgbClr val="34452D"/>
                </a:solidFill>
                <a:latin typeface="Bahnschrift SemiBold" panose="020B0502040204020203" pitchFamily="34" charset="0"/>
              </a:endParaRPr>
            </a:p>
          </p:txBody>
        </p:sp>
      </p:grpSp>
      <p:sp>
        <p:nvSpPr>
          <p:cNvPr id="197" name="Прямоугольник 196">
            <a:extLst>
              <a:ext uri="{FF2B5EF4-FFF2-40B4-BE49-F238E27FC236}">
                <a16:creationId xmlns:a16="http://schemas.microsoft.com/office/drawing/2014/main" id="{ADC151AF-AD8D-BFD3-8F4E-903507A070D9}"/>
              </a:ext>
            </a:extLst>
          </p:cNvPr>
          <p:cNvSpPr/>
          <p:nvPr/>
        </p:nvSpPr>
        <p:spPr>
          <a:xfrm>
            <a:off x="5265747" y="2755366"/>
            <a:ext cx="1692884" cy="857754"/>
          </a:xfrm>
          <a:prstGeom prst="rect">
            <a:avLst/>
          </a:prstGeom>
          <a:solidFill>
            <a:schemeClr val="bg1"/>
          </a:solidFill>
          <a:ln w="19050">
            <a:solidFill>
              <a:srgbClr val="0052B4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/>
          </a:p>
        </p:txBody>
      </p:sp>
      <p:sp>
        <p:nvSpPr>
          <p:cNvPr id="198" name="TextBox 197">
            <a:extLst>
              <a:ext uri="{FF2B5EF4-FFF2-40B4-BE49-F238E27FC236}">
                <a16:creationId xmlns:a16="http://schemas.microsoft.com/office/drawing/2014/main" id="{3784BAFB-8FC4-8C4F-6EA1-7D50C1D8C45D}"/>
              </a:ext>
            </a:extLst>
          </p:cNvPr>
          <p:cNvSpPr txBox="1"/>
          <p:nvPr/>
        </p:nvSpPr>
        <p:spPr>
          <a:xfrm>
            <a:off x="5265747" y="2757968"/>
            <a:ext cx="12145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Cluster 1</a:t>
            </a:r>
            <a:endParaRPr lang="ru-RU" sz="1200" dirty="0"/>
          </a:p>
        </p:txBody>
      </p:sp>
      <p:sp>
        <p:nvSpPr>
          <p:cNvPr id="199" name="Прямоугольник 198">
            <a:extLst>
              <a:ext uri="{FF2B5EF4-FFF2-40B4-BE49-F238E27FC236}">
                <a16:creationId xmlns:a16="http://schemas.microsoft.com/office/drawing/2014/main" id="{51B1C3E5-C290-BAE2-D5A0-9DFF31A39118}"/>
              </a:ext>
            </a:extLst>
          </p:cNvPr>
          <p:cNvSpPr/>
          <p:nvPr/>
        </p:nvSpPr>
        <p:spPr>
          <a:xfrm>
            <a:off x="7126368" y="2480625"/>
            <a:ext cx="1692884" cy="1130220"/>
          </a:xfrm>
          <a:prstGeom prst="rect">
            <a:avLst/>
          </a:prstGeom>
          <a:solidFill>
            <a:schemeClr val="bg1"/>
          </a:solidFill>
          <a:ln w="19050">
            <a:solidFill>
              <a:srgbClr val="0052B4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/>
          </a:p>
        </p:txBody>
      </p:sp>
      <p:sp>
        <p:nvSpPr>
          <p:cNvPr id="200" name="Прямоугольник 199">
            <a:extLst>
              <a:ext uri="{FF2B5EF4-FFF2-40B4-BE49-F238E27FC236}">
                <a16:creationId xmlns:a16="http://schemas.microsoft.com/office/drawing/2014/main" id="{88E9DDDA-C14C-54F7-A44D-B7C95A30368F}"/>
              </a:ext>
            </a:extLst>
          </p:cNvPr>
          <p:cNvSpPr/>
          <p:nvPr/>
        </p:nvSpPr>
        <p:spPr>
          <a:xfrm>
            <a:off x="7126368" y="1481105"/>
            <a:ext cx="1692884" cy="853284"/>
          </a:xfrm>
          <a:prstGeom prst="rect">
            <a:avLst/>
          </a:prstGeom>
          <a:solidFill>
            <a:schemeClr val="bg1"/>
          </a:solidFill>
          <a:ln w="19050">
            <a:solidFill>
              <a:srgbClr val="0052B4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/>
          </a:p>
        </p:txBody>
      </p:sp>
      <p:sp>
        <p:nvSpPr>
          <p:cNvPr id="201" name="TextBox 200">
            <a:extLst>
              <a:ext uri="{FF2B5EF4-FFF2-40B4-BE49-F238E27FC236}">
                <a16:creationId xmlns:a16="http://schemas.microsoft.com/office/drawing/2014/main" id="{F4967E62-C9EA-E72F-4D40-8233576F2F9D}"/>
              </a:ext>
            </a:extLst>
          </p:cNvPr>
          <p:cNvSpPr txBox="1"/>
          <p:nvPr/>
        </p:nvSpPr>
        <p:spPr>
          <a:xfrm>
            <a:off x="7126368" y="2486130"/>
            <a:ext cx="12145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Cluster 2</a:t>
            </a:r>
            <a:endParaRPr lang="ru-RU" sz="1200" dirty="0"/>
          </a:p>
        </p:txBody>
      </p:sp>
      <p:sp>
        <p:nvSpPr>
          <p:cNvPr id="202" name="TextBox 201">
            <a:extLst>
              <a:ext uri="{FF2B5EF4-FFF2-40B4-BE49-F238E27FC236}">
                <a16:creationId xmlns:a16="http://schemas.microsoft.com/office/drawing/2014/main" id="{B65F9780-CEDA-32EA-D4C1-27227C940D5C}"/>
              </a:ext>
            </a:extLst>
          </p:cNvPr>
          <p:cNvSpPr txBox="1"/>
          <p:nvPr/>
        </p:nvSpPr>
        <p:spPr>
          <a:xfrm>
            <a:off x="7126368" y="1480973"/>
            <a:ext cx="12145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Cloud1</a:t>
            </a:r>
            <a:endParaRPr lang="ru-RU" sz="1200" dirty="0"/>
          </a:p>
        </p:txBody>
      </p:sp>
      <p:cxnSp>
        <p:nvCxnSpPr>
          <p:cNvPr id="203" name="Прямая со стрелкой 202">
            <a:extLst>
              <a:ext uri="{FF2B5EF4-FFF2-40B4-BE49-F238E27FC236}">
                <a16:creationId xmlns:a16="http://schemas.microsoft.com/office/drawing/2014/main" id="{2404999E-1DC8-3EED-85FD-23E6FD422112}"/>
              </a:ext>
            </a:extLst>
          </p:cNvPr>
          <p:cNvCxnSpPr>
            <a:cxnSpLocks/>
          </p:cNvCxnSpPr>
          <p:nvPr/>
        </p:nvCxnSpPr>
        <p:spPr>
          <a:xfrm>
            <a:off x="3953735" y="1662904"/>
            <a:ext cx="1244506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" name="TextBox 203">
            <a:extLst>
              <a:ext uri="{FF2B5EF4-FFF2-40B4-BE49-F238E27FC236}">
                <a16:creationId xmlns:a16="http://schemas.microsoft.com/office/drawing/2014/main" id="{CE371F71-FBD3-D4D1-7A1F-067C1B4A05F0}"/>
              </a:ext>
            </a:extLst>
          </p:cNvPr>
          <p:cNvSpPr txBox="1"/>
          <p:nvPr/>
        </p:nvSpPr>
        <p:spPr>
          <a:xfrm>
            <a:off x="3910176" y="1263907"/>
            <a:ext cx="131224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3. Sends as much pilots as possible</a:t>
            </a:r>
            <a:endParaRPr lang="ru-RU" sz="1100" dirty="0"/>
          </a:p>
        </p:txBody>
      </p:sp>
      <p:sp>
        <p:nvSpPr>
          <p:cNvPr id="205" name="TextBox 204">
            <a:extLst>
              <a:ext uri="{FF2B5EF4-FFF2-40B4-BE49-F238E27FC236}">
                <a16:creationId xmlns:a16="http://schemas.microsoft.com/office/drawing/2014/main" id="{5C721F38-78F7-971C-0FF5-9263F530D462}"/>
              </a:ext>
            </a:extLst>
          </p:cNvPr>
          <p:cNvSpPr txBox="1"/>
          <p:nvPr/>
        </p:nvSpPr>
        <p:spPr>
          <a:xfrm>
            <a:off x="5300005" y="1181013"/>
            <a:ext cx="23914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Distributed infrastructure</a:t>
            </a:r>
            <a:endParaRPr lang="ru-RU" sz="1100" dirty="0"/>
          </a:p>
        </p:txBody>
      </p:sp>
      <p:grpSp>
        <p:nvGrpSpPr>
          <p:cNvPr id="206" name="Группа 205">
            <a:extLst>
              <a:ext uri="{FF2B5EF4-FFF2-40B4-BE49-F238E27FC236}">
                <a16:creationId xmlns:a16="http://schemas.microsoft.com/office/drawing/2014/main" id="{C33BF557-7746-5D32-9C5B-9144A388810B}"/>
              </a:ext>
            </a:extLst>
          </p:cNvPr>
          <p:cNvGrpSpPr/>
          <p:nvPr/>
        </p:nvGrpSpPr>
        <p:grpSpPr>
          <a:xfrm>
            <a:off x="5194916" y="1743985"/>
            <a:ext cx="819842" cy="762520"/>
            <a:chOff x="1280328" y="2356834"/>
            <a:chExt cx="1055417" cy="918997"/>
          </a:xfrm>
        </p:grpSpPr>
        <p:sp>
          <p:nvSpPr>
            <p:cNvPr id="207" name="Прямоугольник 206">
              <a:extLst>
                <a:ext uri="{FF2B5EF4-FFF2-40B4-BE49-F238E27FC236}">
                  <a16:creationId xmlns:a16="http://schemas.microsoft.com/office/drawing/2014/main" id="{59124977-EEA8-B071-CBD1-09D63232DF82}"/>
                </a:ext>
              </a:extLst>
            </p:cNvPr>
            <p:cNvSpPr/>
            <p:nvPr/>
          </p:nvSpPr>
          <p:spPr>
            <a:xfrm>
              <a:off x="1586981" y="2459832"/>
              <a:ext cx="557481" cy="7953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100"/>
            </a:p>
          </p:txBody>
        </p:sp>
        <p:sp>
          <p:nvSpPr>
            <p:cNvPr id="208" name="Прямоугольник 207">
              <a:extLst>
                <a:ext uri="{FF2B5EF4-FFF2-40B4-BE49-F238E27FC236}">
                  <a16:creationId xmlns:a16="http://schemas.microsoft.com/office/drawing/2014/main" id="{5D01C8F4-039D-FA95-2C74-106595FF4D87}"/>
                </a:ext>
              </a:extLst>
            </p:cNvPr>
            <p:cNvSpPr/>
            <p:nvPr/>
          </p:nvSpPr>
          <p:spPr>
            <a:xfrm>
              <a:off x="1488281" y="2381250"/>
              <a:ext cx="557481" cy="8739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100"/>
            </a:p>
          </p:txBody>
        </p:sp>
        <p:pic>
          <p:nvPicPr>
            <p:cNvPr id="209" name="Рисунок 208">
              <a:extLst>
                <a:ext uri="{FF2B5EF4-FFF2-40B4-BE49-F238E27FC236}">
                  <a16:creationId xmlns:a16="http://schemas.microsoft.com/office/drawing/2014/main" id="{03DD0F0A-DA63-8E2D-71B4-BBC262793DF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0328" y="2356834"/>
              <a:ext cx="1055417" cy="918997"/>
            </a:xfrm>
            <a:prstGeom prst="rect">
              <a:avLst/>
            </a:prstGeom>
          </p:spPr>
        </p:pic>
        <p:sp>
          <p:nvSpPr>
            <p:cNvPr id="210" name="Прямоугольник 209">
              <a:extLst>
                <a:ext uri="{FF2B5EF4-FFF2-40B4-BE49-F238E27FC236}">
                  <a16:creationId xmlns:a16="http://schemas.microsoft.com/office/drawing/2014/main" id="{CD412013-84B6-916F-B91C-26FB331CF285}"/>
                </a:ext>
              </a:extLst>
            </p:cNvPr>
            <p:cNvSpPr/>
            <p:nvPr/>
          </p:nvSpPr>
          <p:spPr>
            <a:xfrm>
              <a:off x="1586981" y="3007080"/>
              <a:ext cx="439212" cy="159035"/>
            </a:xfrm>
            <a:prstGeom prst="rect">
              <a:avLst/>
            </a:prstGeom>
            <a:solidFill>
              <a:srgbClr val="759A6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100"/>
            </a:p>
          </p:txBody>
        </p:sp>
        <p:sp>
          <p:nvSpPr>
            <p:cNvPr id="211" name="TextBox 210">
              <a:extLst>
                <a:ext uri="{FF2B5EF4-FFF2-40B4-BE49-F238E27FC236}">
                  <a16:creationId xmlns:a16="http://schemas.microsoft.com/office/drawing/2014/main" id="{C46282F6-B889-5CC1-2731-B8461882A1B4}"/>
                </a:ext>
              </a:extLst>
            </p:cNvPr>
            <p:cNvSpPr txBox="1"/>
            <p:nvPr/>
          </p:nvSpPr>
          <p:spPr>
            <a:xfrm>
              <a:off x="1512850" y="2939102"/>
              <a:ext cx="592800" cy="3060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>
                  <a:solidFill>
                    <a:srgbClr val="34452D"/>
                  </a:solidFill>
                  <a:latin typeface="Bahnschrift SemiBold" panose="020B0502040204020203" pitchFamily="34" charset="0"/>
                </a:rPr>
                <a:t>Pilot</a:t>
              </a:r>
              <a:endParaRPr lang="ru-RU" sz="400" dirty="0">
                <a:solidFill>
                  <a:srgbClr val="34452D"/>
                </a:solidFill>
                <a:latin typeface="Bahnschrift SemiBold" panose="020B0502040204020203" pitchFamily="34" charset="0"/>
              </a:endParaRPr>
            </a:p>
          </p:txBody>
        </p:sp>
      </p:grpSp>
      <p:grpSp>
        <p:nvGrpSpPr>
          <p:cNvPr id="212" name="Группа 211">
            <a:extLst>
              <a:ext uri="{FF2B5EF4-FFF2-40B4-BE49-F238E27FC236}">
                <a16:creationId xmlns:a16="http://schemas.microsoft.com/office/drawing/2014/main" id="{8C33B534-E62B-C5C9-91DD-84F410BB3431}"/>
              </a:ext>
            </a:extLst>
          </p:cNvPr>
          <p:cNvGrpSpPr/>
          <p:nvPr/>
        </p:nvGrpSpPr>
        <p:grpSpPr>
          <a:xfrm>
            <a:off x="8072052" y="2773262"/>
            <a:ext cx="819842" cy="762520"/>
            <a:chOff x="1280328" y="2356834"/>
            <a:chExt cx="1055417" cy="918997"/>
          </a:xfrm>
        </p:grpSpPr>
        <p:sp>
          <p:nvSpPr>
            <p:cNvPr id="213" name="Прямоугольник 212">
              <a:extLst>
                <a:ext uri="{FF2B5EF4-FFF2-40B4-BE49-F238E27FC236}">
                  <a16:creationId xmlns:a16="http://schemas.microsoft.com/office/drawing/2014/main" id="{DB09735D-C403-D539-23FD-FAE47E2654FD}"/>
                </a:ext>
              </a:extLst>
            </p:cNvPr>
            <p:cNvSpPr/>
            <p:nvPr/>
          </p:nvSpPr>
          <p:spPr>
            <a:xfrm>
              <a:off x="1586981" y="2459832"/>
              <a:ext cx="557481" cy="7953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100"/>
            </a:p>
          </p:txBody>
        </p:sp>
        <p:sp>
          <p:nvSpPr>
            <p:cNvPr id="214" name="Прямоугольник 213">
              <a:extLst>
                <a:ext uri="{FF2B5EF4-FFF2-40B4-BE49-F238E27FC236}">
                  <a16:creationId xmlns:a16="http://schemas.microsoft.com/office/drawing/2014/main" id="{4412F3D8-D4FF-AFEA-3E2E-6D6CDB117056}"/>
                </a:ext>
              </a:extLst>
            </p:cNvPr>
            <p:cNvSpPr/>
            <p:nvPr/>
          </p:nvSpPr>
          <p:spPr>
            <a:xfrm>
              <a:off x="1488281" y="2381250"/>
              <a:ext cx="557481" cy="8739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100"/>
            </a:p>
          </p:txBody>
        </p:sp>
        <p:pic>
          <p:nvPicPr>
            <p:cNvPr id="215" name="Рисунок 214">
              <a:extLst>
                <a:ext uri="{FF2B5EF4-FFF2-40B4-BE49-F238E27FC236}">
                  <a16:creationId xmlns:a16="http://schemas.microsoft.com/office/drawing/2014/main" id="{F2B220C5-A7B9-24A8-E91C-0AEC10A2E3E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0328" y="2356834"/>
              <a:ext cx="1055417" cy="918997"/>
            </a:xfrm>
            <a:prstGeom prst="rect">
              <a:avLst/>
            </a:prstGeom>
          </p:spPr>
        </p:pic>
        <p:sp>
          <p:nvSpPr>
            <p:cNvPr id="216" name="Прямоугольник 215">
              <a:extLst>
                <a:ext uri="{FF2B5EF4-FFF2-40B4-BE49-F238E27FC236}">
                  <a16:creationId xmlns:a16="http://schemas.microsoft.com/office/drawing/2014/main" id="{01099733-3E16-D6C5-EB1A-3B1D3D955298}"/>
                </a:ext>
              </a:extLst>
            </p:cNvPr>
            <p:cNvSpPr/>
            <p:nvPr/>
          </p:nvSpPr>
          <p:spPr>
            <a:xfrm>
              <a:off x="1586981" y="3007080"/>
              <a:ext cx="439212" cy="159035"/>
            </a:xfrm>
            <a:prstGeom prst="rect">
              <a:avLst/>
            </a:prstGeom>
            <a:solidFill>
              <a:srgbClr val="759A6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100"/>
            </a:p>
          </p:txBody>
        </p:sp>
        <p:sp>
          <p:nvSpPr>
            <p:cNvPr id="217" name="TextBox 216">
              <a:extLst>
                <a:ext uri="{FF2B5EF4-FFF2-40B4-BE49-F238E27FC236}">
                  <a16:creationId xmlns:a16="http://schemas.microsoft.com/office/drawing/2014/main" id="{8AE33FBE-9C63-6928-6FF9-E77B10B3CF92}"/>
                </a:ext>
              </a:extLst>
            </p:cNvPr>
            <p:cNvSpPr txBox="1"/>
            <p:nvPr/>
          </p:nvSpPr>
          <p:spPr>
            <a:xfrm>
              <a:off x="1512850" y="2939102"/>
              <a:ext cx="592800" cy="2782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solidFill>
                    <a:srgbClr val="34452D"/>
                  </a:solidFill>
                  <a:latin typeface="Bahnschrift SemiBold" panose="020B0502040204020203" pitchFamily="34" charset="0"/>
                </a:rPr>
                <a:t>Pilot</a:t>
              </a:r>
              <a:endParaRPr lang="ru-RU" sz="200" dirty="0">
                <a:solidFill>
                  <a:srgbClr val="34452D"/>
                </a:solidFill>
                <a:latin typeface="Bahnschrift SemiBold" panose="020B0502040204020203" pitchFamily="34" charset="0"/>
              </a:endParaRPr>
            </a:p>
          </p:txBody>
        </p:sp>
      </p:grpSp>
      <p:grpSp>
        <p:nvGrpSpPr>
          <p:cNvPr id="218" name="Группа 217">
            <a:extLst>
              <a:ext uri="{FF2B5EF4-FFF2-40B4-BE49-F238E27FC236}">
                <a16:creationId xmlns:a16="http://schemas.microsoft.com/office/drawing/2014/main" id="{65348D89-3D9F-2887-832F-3FC72819E250}"/>
              </a:ext>
            </a:extLst>
          </p:cNvPr>
          <p:cNvGrpSpPr/>
          <p:nvPr/>
        </p:nvGrpSpPr>
        <p:grpSpPr>
          <a:xfrm>
            <a:off x="7943782" y="2773262"/>
            <a:ext cx="819842" cy="762520"/>
            <a:chOff x="1280328" y="2356834"/>
            <a:chExt cx="1055417" cy="918997"/>
          </a:xfrm>
        </p:grpSpPr>
        <p:sp>
          <p:nvSpPr>
            <p:cNvPr id="219" name="Прямоугольник 218">
              <a:extLst>
                <a:ext uri="{FF2B5EF4-FFF2-40B4-BE49-F238E27FC236}">
                  <a16:creationId xmlns:a16="http://schemas.microsoft.com/office/drawing/2014/main" id="{BBFC261E-45AD-50CB-B632-321B18157394}"/>
                </a:ext>
              </a:extLst>
            </p:cNvPr>
            <p:cNvSpPr/>
            <p:nvPr/>
          </p:nvSpPr>
          <p:spPr>
            <a:xfrm>
              <a:off x="1586981" y="2459832"/>
              <a:ext cx="557481" cy="7953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100"/>
            </a:p>
          </p:txBody>
        </p:sp>
        <p:sp>
          <p:nvSpPr>
            <p:cNvPr id="220" name="Прямоугольник 219">
              <a:extLst>
                <a:ext uri="{FF2B5EF4-FFF2-40B4-BE49-F238E27FC236}">
                  <a16:creationId xmlns:a16="http://schemas.microsoft.com/office/drawing/2014/main" id="{90875944-8164-05E3-92C4-5BECECF1C179}"/>
                </a:ext>
              </a:extLst>
            </p:cNvPr>
            <p:cNvSpPr/>
            <p:nvPr/>
          </p:nvSpPr>
          <p:spPr>
            <a:xfrm>
              <a:off x="1488281" y="2381250"/>
              <a:ext cx="557481" cy="8739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100"/>
            </a:p>
          </p:txBody>
        </p:sp>
        <p:pic>
          <p:nvPicPr>
            <p:cNvPr id="221" name="Рисунок 220">
              <a:extLst>
                <a:ext uri="{FF2B5EF4-FFF2-40B4-BE49-F238E27FC236}">
                  <a16:creationId xmlns:a16="http://schemas.microsoft.com/office/drawing/2014/main" id="{75659692-57D9-12FB-693D-7AF925E9A8B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0328" y="2356834"/>
              <a:ext cx="1055417" cy="918997"/>
            </a:xfrm>
            <a:prstGeom prst="rect">
              <a:avLst/>
            </a:prstGeom>
          </p:spPr>
        </p:pic>
        <p:sp>
          <p:nvSpPr>
            <p:cNvPr id="222" name="Прямоугольник 221">
              <a:extLst>
                <a:ext uri="{FF2B5EF4-FFF2-40B4-BE49-F238E27FC236}">
                  <a16:creationId xmlns:a16="http://schemas.microsoft.com/office/drawing/2014/main" id="{7DCEF159-5B8D-705C-E958-760EB45D3248}"/>
                </a:ext>
              </a:extLst>
            </p:cNvPr>
            <p:cNvSpPr/>
            <p:nvPr/>
          </p:nvSpPr>
          <p:spPr>
            <a:xfrm>
              <a:off x="1586981" y="3007080"/>
              <a:ext cx="439212" cy="159035"/>
            </a:xfrm>
            <a:prstGeom prst="rect">
              <a:avLst/>
            </a:prstGeom>
            <a:solidFill>
              <a:srgbClr val="759A6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100"/>
            </a:p>
          </p:txBody>
        </p:sp>
        <p:sp>
          <p:nvSpPr>
            <p:cNvPr id="223" name="TextBox 222">
              <a:extLst>
                <a:ext uri="{FF2B5EF4-FFF2-40B4-BE49-F238E27FC236}">
                  <a16:creationId xmlns:a16="http://schemas.microsoft.com/office/drawing/2014/main" id="{4811CFAD-47B3-58DB-DE10-6BE99C67B372}"/>
                </a:ext>
              </a:extLst>
            </p:cNvPr>
            <p:cNvSpPr txBox="1"/>
            <p:nvPr/>
          </p:nvSpPr>
          <p:spPr>
            <a:xfrm>
              <a:off x="1512850" y="2939102"/>
              <a:ext cx="592800" cy="2782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solidFill>
                    <a:srgbClr val="34452D"/>
                  </a:solidFill>
                  <a:latin typeface="Bahnschrift SemiBold" panose="020B0502040204020203" pitchFamily="34" charset="0"/>
                </a:rPr>
                <a:t>Pilot</a:t>
              </a:r>
              <a:endParaRPr lang="ru-RU" sz="200" dirty="0">
                <a:solidFill>
                  <a:srgbClr val="34452D"/>
                </a:solidFill>
                <a:latin typeface="Bahnschrift SemiBold" panose="020B0502040204020203" pitchFamily="34" charset="0"/>
              </a:endParaRPr>
            </a:p>
          </p:txBody>
        </p:sp>
      </p:grpSp>
      <p:grpSp>
        <p:nvGrpSpPr>
          <p:cNvPr id="224" name="Группа 223">
            <a:extLst>
              <a:ext uri="{FF2B5EF4-FFF2-40B4-BE49-F238E27FC236}">
                <a16:creationId xmlns:a16="http://schemas.microsoft.com/office/drawing/2014/main" id="{05F99CDC-66A1-4FD4-41B0-91BCB6C70768}"/>
              </a:ext>
            </a:extLst>
          </p:cNvPr>
          <p:cNvGrpSpPr/>
          <p:nvPr/>
        </p:nvGrpSpPr>
        <p:grpSpPr>
          <a:xfrm>
            <a:off x="7815511" y="2773262"/>
            <a:ext cx="819842" cy="762520"/>
            <a:chOff x="1280328" y="2356834"/>
            <a:chExt cx="1055417" cy="918997"/>
          </a:xfrm>
        </p:grpSpPr>
        <p:sp>
          <p:nvSpPr>
            <p:cNvPr id="225" name="Прямоугольник 224">
              <a:extLst>
                <a:ext uri="{FF2B5EF4-FFF2-40B4-BE49-F238E27FC236}">
                  <a16:creationId xmlns:a16="http://schemas.microsoft.com/office/drawing/2014/main" id="{C4B9B378-6FBA-3F68-65FC-9716DEF98D0C}"/>
                </a:ext>
              </a:extLst>
            </p:cNvPr>
            <p:cNvSpPr/>
            <p:nvPr/>
          </p:nvSpPr>
          <p:spPr>
            <a:xfrm>
              <a:off x="1586981" y="2459832"/>
              <a:ext cx="557481" cy="7953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100"/>
            </a:p>
          </p:txBody>
        </p:sp>
        <p:sp>
          <p:nvSpPr>
            <p:cNvPr id="226" name="Прямоугольник 225">
              <a:extLst>
                <a:ext uri="{FF2B5EF4-FFF2-40B4-BE49-F238E27FC236}">
                  <a16:creationId xmlns:a16="http://schemas.microsoft.com/office/drawing/2014/main" id="{FF74AC5F-6E78-2501-92A3-45FD79F4E9D0}"/>
                </a:ext>
              </a:extLst>
            </p:cNvPr>
            <p:cNvSpPr/>
            <p:nvPr/>
          </p:nvSpPr>
          <p:spPr>
            <a:xfrm>
              <a:off x="1488281" y="2381250"/>
              <a:ext cx="557481" cy="8739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100"/>
            </a:p>
          </p:txBody>
        </p:sp>
        <p:pic>
          <p:nvPicPr>
            <p:cNvPr id="227" name="Рисунок 226">
              <a:extLst>
                <a:ext uri="{FF2B5EF4-FFF2-40B4-BE49-F238E27FC236}">
                  <a16:creationId xmlns:a16="http://schemas.microsoft.com/office/drawing/2014/main" id="{DF6E58EB-8976-5880-AE4E-ACBED30DC32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0328" y="2356834"/>
              <a:ext cx="1055417" cy="918997"/>
            </a:xfrm>
            <a:prstGeom prst="rect">
              <a:avLst/>
            </a:prstGeom>
          </p:spPr>
        </p:pic>
        <p:sp>
          <p:nvSpPr>
            <p:cNvPr id="228" name="Прямоугольник 227">
              <a:extLst>
                <a:ext uri="{FF2B5EF4-FFF2-40B4-BE49-F238E27FC236}">
                  <a16:creationId xmlns:a16="http://schemas.microsoft.com/office/drawing/2014/main" id="{387D0EDC-0240-BE6E-9DB7-0CD3EC88D205}"/>
                </a:ext>
              </a:extLst>
            </p:cNvPr>
            <p:cNvSpPr/>
            <p:nvPr/>
          </p:nvSpPr>
          <p:spPr>
            <a:xfrm>
              <a:off x="1586981" y="3007080"/>
              <a:ext cx="439212" cy="159035"/>
            </a:xfrm>
            <a:prstGeom prst="rect">
              <a:avLst/>
            </a:prstGeom>
            <a:solidFill>
              <a:srgbClr val="759A6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100"/>
            </a:p>
          </p:txBody>
        </p:sp>
        <p:sp>
          <p:nvSpPr>
            <p:cNvPr id="229" name="TextBox 228">
              <a:extLst>
                <a:ext uri="{FF2B5EF4-FFF2-40B4-BE49-F238E27FC236}">
                  <a16:creationId xmlns:a16="http://schemas.microsoft.com/office/drawing/2014/main" id="{95B12722-B1A5-9CEB-62A9-B61D3D021ACB}"/>
                </a:ext>
              </a:extLst>
            </p:cNvPr>
            <p:cNvSpPr txBox="1"/>
            <p:nvPr/>
          </p:nvSpPr>
          <p:spPr>
            <a:xfrm>
              <a:off x="1512850" y="2939102"/>
              <a:ext cx="592800" cy="2782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solidFill>
                    <a:srgbClr val="34452D"/>
                  </a:solidFill>
                  <a:latin typeface="Bahnschrift SemiBold" panose="020B0502040204020203" pitchFamily="34" charset="0"/>
                </a:rPr>
                <a:t>Pilot</a:t>
              </a:r>
              <a:endParaRPr lang="ru-RU" sz="200" dirty="0">
                <a:solidFill>
                  <a:srgbClr val="34452D"/>
                </a:solidFill>
                <a:latin typeface="Bahnschrift SemiBold" panose="020B0502040204020203" pitchFamily="34" charset="0"/>
              </a:endParaRPr>
            </a:p>
          </p:txBody>
        </p:sp>
      </p:grpSp>
      <p:grpSp>
        <p:nvGrpSpPr>
          <p:cNvPr id="230" name="Группа 229">
            <a:extLst>
              <a:ext uri="{FF2B5EF4-FFF2-40B4-BE49-F238E27FC236}">
                <a16:creationId xmlns:a16="http://schemas.microsoft.com/office/drawing/2014/main" id="{B271BD1D-38A4-ACA0-D337-51F7EE5F0CE8}"/>
              </a:ext>
            </a:extLst>
          </p:cNvPr>
          <p:cNvGrpSpPr/>
          <p:nvPr/>
        </p:nvGrpSpPr>
        <p:grpSpPr>
          <a:xfrm>
            <a:off x="7687239" y="2773262"/>
            <a:ext cx="819842" cy="762520"/>
            <a:chOff x="1280328" y="2356834"/>
            <a:chExt cx="1055417" cy="918997"/>
          </a:xfrm>
        </p:grpSpPr>
        <p:sp>
          <p:nvSpPr>
            <p:cNvPr id="231" name="Прямоугольник 230">
              <a:extLst>
                <a:ext uri="{FF2B5EF4-FFF2-40B4-BE49-F238E27FC236}">
                  <a16:creationId xmlns:a16="http://schemas.microsoft.com/office/drawing/2014/main" id="{A415D99E-F0DE-B31E-E120-44ACC742F5A2}"/>
                </a:ext>
              </a:extLst>
            </p:cNvPr>
            <p:cNvSpPr/>
            <p:nvPr/>
          </p:nvSpPr>
          <p:spPr>
            <a:xfrm>
              <a:off x="1586981" y="2459832"/>
              <a:ext cx="557481" cy="7953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100"/>
            </a:p>
          </p:txBody>
        </p:sp>
        <p:sp>
          <p:nvSpPr>
            <p:cNvPr id="232" name="Прямоугольник 231">
              <a:extLst>
                <a:ext uri="{FF2B5EF4-FFF2-40B4-BE49-F238E27FC236}">
                  <a16:creationId xmlns:a16="http://schemas.microsoft.com/office/drawing/2014/main" id="{849316BE-7E56-27FD-E54C-D62827479F03}"/>
                </a:ext>
              </a:extLst>
            </p:cNvPr>
            <p:cNvSpPr/>
            <p:nvPr/>
          </p:nvSpPr>
          <p:spPr>
            <a:xfrm>
              <a:off x="1488281" y="2381250"/>
              <a:ext cx="557481" cy="8739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100"/>
            </a:p>
          </p:txBody>
        </p:sp>
        <p:pic>
          <p:nvPicPr>
            <p:cNvPr id="233" name="Рисунок 232">
              <a:extLst>
                <a:ext uri="{FF2B5EF4-FFF2-40B4-BE49-F238E27FC236}">
                  <a16:creationId xmlns:a16="http://schemas.microsoft.com/office/drawing/2014/main" id="{7D930A4C-B78D-C199-27E9-C3A73CA2FEE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0328" y="2356834"/>
              <a:ext cx="1055417" cy="918997"/>
            </a:xfrm>
            <a:prstGeom prst="rect">
              <a:avLst/>
            </a:prstGeom>
          </p:spPr>
        </p:pic>
        <p:sp>
          <p:nvSpPr>
            <p:cNvPr id="234" name="Прямоугольник 233">
              <a:extLst>
                <a:ext uri="{FF2B5EF4-FFF2-40B4-BE49-F238E27FC236}">
                  <a16:creationId xmlns:a16="http://schemas.microsoft.com/office/drawing/2014/main" id="{928125CA-CAE2-1B09-CFCB-47881895FBB0}"/>
                </a:ext>
              </a:extLst>
            </p:cNvPr>
            <p:cNvSpPr/>
            <p:nvPr/>
          </p:nvSpPr>
          <p:spPr>
            <a:xfrm>
              <a:off x="1586981" y="3007080"/>
              <a:ext cx="439212" cy="159035"/>
            </a:xfrm>
            <a:prstGeom prst="rect">
              <a:avLst/>
            </a:prstGeom>
            <a:solidFill>
              <a:srgbClr val="759A6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100"/>
            </a:p>
          </p:txBody>
        </p:sp>
        <p:sp>
          <p:nvSpPr>
            <p:cNvPr id="235" name="TextBox 234">
              <a:extLst>
                <a:ext uri="{FF2B5EF4-FFF2-40B4-BE49-F238E27FC236}">
                  <a16:creationId xmlns:a16="http://schemas.microsoft.com/office/drawing/2014/main" id="{946DEDFB-8A3C-FA5D-8C30-BF67F0DBEFAB}"/>
                </a:ext>
              </a:extLst>
            </p:cNvPr>
            <p:cNvSpPr txBox="1"/>
            <p:nvPr/>
          </p:nvSpPr>
          <p:spPr>
            <a:xfrm>
              <a:off x="1512850" y="2939102"/>
              <a:ext cx="592800" cy="2782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solidFill>
                    <a:srgbClr val="34452D"/>
                  </a:solidFill>
                  <a:latin typeface="Bahnschrift SemiBold" panose="020B0502040204020203" pitchFamily="34" charset="0"/>
                </a:rPr>
                <a:t>Pilot</a:t>
              </a:r>
              <a:endParaRPr lang="ru-RU" sz="200" dirty="0">
                <a:solidFill>
                  <a:srgbClr val="34452D"/>
                </a:solidFill>
                <a:latin typeface="Bahnschrift SemiBold" panose="020B0502040204020203" pitchFamily="34" charset="0"/>
              </a:endParaRPr>
            </a:p>
          </p:txBody>
        </p:sp>
      </p:grpSp>
      <p:grpSp>
        <p:nvGrpSpPr>
          <p:cNvPr id="236" name="Группа 235">
            <a:extLst>
              <a:ext uri="{FF2B5EF4-FFF2-40B4-BE49-F238E27FC236}">
                <a16:creationId xmlns:a16="http://schemas.microsoft.com/office/drawing/2014/main" id="{ADE6A888-BAA0-01A0-D820-BB45DAC80E59}"/>
              </a:ext>
            </a:extLst>
          </p:cNvPr>
          <p:cNvGrpSpPr/>
          <p:nvPr/>
        </p:nvGrpSpPr>
        <p:grpSpPr>
          <a:xfrm>
            <a:off x="7558968" y="2773262"/>
            <a:ext cx="819842" cy="762520"/>
            <a:chOff x="1280328" y="2356834"/>
            <a:chExt cx="1055417" cy="918997"/>
          </a:xfrm>
        </p:grpSpPr>
        <p:sp>
          <p:nvSpPr>
            <p:cNvPr id="237" name="Прямоугольник 236">
              <a:extLst>
                <a:ext uri="{FF2B5EF4-FFF2-40B4-BE49-F238E27FC236}">
                  <a16:creationId xmlns:a16="http://schemas.microsoft.com/office/drawing/2014/main" id="{0DDC7272-574B-38E4-4292-F4CF9B317A68}"/>
                </a:ext>
              </a:extLst>
            </p:cNvPr>
            <p:cNvSpPr/>
            <p:nvPr/>
          </p:nvSpPr>
          <p:spPr>
            <a:xfrm>
              <a:off x="1586981" y="2459832"/>
              <a:ext cx="557481" cy="7953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100"/>
            </a:p>
          </p:txBody>
        </p:sp>
        <p:sp>
          <p:nvSpPr>
            <p:cNvPr id="238" name="Прямоугольник 237">
              <a:extLst>
                <a:ext uri="{FF2B5EF4-FFF2-40B4-BE49-F238E27FC236}">
                  <a16:creationId xmlns:a16="http://schemas.microsoft.com/office/drawing/2014/main" id="{A7B55919-A72E-2608-EE40-FB7684E23E6B}"/>
                </a:ext>
              </a:extLst>
            </p:cNvPr>
            <p:cNvSpPr/>
            <p:nvPr/>
          </p:nvSpPr>
          <p:spPr>
            <a:xfrm>
              <a:off x="1488281" y="2381250"/>
              <a:ext cx="557481" cy="8739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100"/>
            </a:p>
          </p:txBody>
        </p:sp>
        <p:pic>
          <p:nvPicPr>
            <p:cNvPr id="239" name="Рисунок 238">
              <a:extLst>
                <a:ext uri="{FF2B5EF4-FFF2-40B4-BE49-F238E27FC236}">
                  <a16:creationId xmlns:a16="http://schemas.microsoft.com/office/drawing/2014/main" id="{976777B0-75EA-5443-F499-C35D2636F65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0328" y="2356834"/>
              <a:ext cx="1055417" cy="918997"/>
            </a:xfrm>
            <a:prstGeom prst="rect">
              <a:avLst/>
            </a:prstGeom>
          </p:spPr>
        </p:pic>
        <p:sp>
          <p:nvSpPr>
            <p:cNvPr id="240" name="Прямоугольник 239">
              <a:extLst>
                <a:ext uri="{FF2B5EF4-FFF2-40B4-BE49-F238E27FC236}">
                  <a16:creationId xmlns:a16="http://schemas.microsoft.com/office/drawing/2014/main" id="{5F73E234-BD4B-FFF6-70BD-3E11CE80868D}"/>
                </a:ext>
              </a:extLst>
            </p:cNvPr>
            <p:cNvSpPr/>
            <p:nvPr/>
          </p:nvSpPr>
          <p:spPr>
            <a:xfrm>
              <a:off x="1586981" y="3007080"/>
              <a:ext cx="439212" cy="159035"/>
            </a:xfrm>
            <a:prstGeom prst="rect">
              <a:avLst/>
            </a:prstGeom>
            <a:solidFill>
              <a:srgbClr val="759A6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100"/>
            </a:p>
          </p:txBody>
        </p:sp>
        <p:sp>
          <p:nvSpPr>
            <p:cNvPr id="241" name="TextBox 240">
              <a:extLst>
                <a:ext uri="{FF2B5EF4-FFF2-40B4-BE49-F238E27FC236}">
                  <a16:creationId xmlns:a16="http://schemas.microsoft.com/office/drawing/2014/main" id="{FDBA6D68-1840-539C-31CF-8227850EFEA5}"/>
                </a:ext>
              </a:extLst>
            </p:cNvPr>
            <p:cNvSpPr txBox="1"/>
            <p:nvPr/>
          </p:nvSpPr>
          <p:spPr>
            <a:xfrm>
              <a:off x="1512850" y="2939102"/>
              <a:ext cx="592800" cy="2782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solidFill>
                    <a:srgbClr val="34452D"/>
                  </a:solidFill>
                  <a:latin typeface="Bahnschrift SemiBold" panose="020B0502040204020203" pitchFamily="34" charset="0"/>
                </a:rPr>
                <a:t>Pilot</a:t>
              </a:r>
              <a:endParaRPr lang="ru-RU" sz="200" dirty="0">
                <a:solidFill>
                  <a:srgbClr val="34452D"/>
                </a:solidFill>
                <a:latin typeface="Bahnschrift SemiBold" panose="020B0502040204020203" pitchFamily="34" charset="0"/>
              </a:endParaRPr>
            </a:p>
          </p:txBody>
        </p:sp>
      </p:grpSp>
      <p:grpSp>
        <p:nvGrpSpPr>
          <p:cNvPr id="242" name="Группа 241">
            <a:extLst>
              <a:ext uri="{FF2B5EF4-FFF2-40B4-BE49-F238E27FC236}">
                <a16:creationId xmlns:a16="http://schemas.microsoft.com/office/drawing/2014/main" id="{AEC3104E-8FF4-91C2-9972-C2363179AE2D}"/>
              </a:ext>
            </a:extLst>
          </p:cNvPr>
          <p:cNvGrpSpPr/>
          <p:nvPr/>
        </p:nvGrpSpPr>
        <p:grpSpPr>
          <a:xfrm>
            <a:off x="7430697" y="2773262"/>
            <a:ext cx="819842" cy="762520"/>
            <a:chOff x="1280328" y="2356834"/>
            <a:chExt cx="1055417" cy="918997"/>
          </a:xfrm>
        </p:grpSpPr>
        <p:sp>
          <p:nvSpPr>
            <p:cNvPr id="243" name="Прямоугольник 242">
              <a:extLst>
                <a:ext uri="{FF2B5EF4-FFF2-40B4-BE49-F238E27FC236}">
                  <a16:creationId xmlns:a16="http://schemas.microsoft.com/office/drawing/2014/main" id="{667427F8-B749-A414-67B9-B5BE05246FDC}"/>
                </a:ext>
              </a:extLst>
            </p:cNvPr>
            <p:cNvSpPr/>
            <p:nvPr/>
          </p:nvSpPr>
          <p:spPr>
            <a:xfrm>
              <a:off x="1586981" y="2459832"/>
              <a:ext cx="557481" cy="7953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100"/>
            </a:p>
          </p:txBody>
        </p:sp>
        <p:sp>
          <p:nvSpPr>
            <p:cNvPr id="244" name="Прямоугольник 243">
              <a:extLst>
                <a:ext uri="{FF2B5EF4-FFF2-40B4-BE49-F238E27FC236}">
                  <a16:creationId xmlns:a16="http://schemas.microsoft.com/office/drawing/2014/main" id="{775D75CB-1BED-0E66-CEB0-97C508BD74C3}"/>
                </a:ext>
              </a:extLst>
            </p:cNvPr>
            <p:cNvSpPr/>
            <p:nvPr/>
          </p:nvSpPr>
          <p:spPr>
            <a:xfrm>
              <a:off x="1488281" y="2381250"/>
              <a:ext cx="557481" cy="8739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100"/>
            </a:p>
          </p:txBody>
        </p:sp>
        <p:pic>
          <p:nvPicPr>
            <p:cNvPr id="245" name="Рисунок 244">
              <a:extLst>
                <a:ext uri="{FF2B5EF4-FFF2-40B4-BE49-F238E27FC236}">
                  <a16:creationId xmlns:a16="http://schemas.microsoft.com/office/drawing/2014/main" id="{2F0F4A1E-1699-B93A-6E07-620C8661075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0328" y="2356834"/>
              <a:ext cx="1055417" cy="918997"/>
            </a:xfrm>
            <a:prstGeom prst="rect">
              <a:avLst/>
            </a:prstGeom>
          </p:spPr>
        </p:pic>
        <p:sp>
          <p:nvSpPr>
            <p:cNvPr id="246" name="Прямоугольник 245">
              <a:extLst>
                <a:ext uri="{FF2B5EF4-FFF2-40B4-BE49-F238E27FC236}">
                  <a16:creationId xmlns:a16="http://schemas.microsoft.com/office/drawing/2014/main" id="{1E097087-1BAC-6E2D-8464-F67094107F1B}"/>
                </a:ext>
              </a:extLst>
            </p:cNvPr>
            <p:cNvSpPr/>
            <p:nvPr/>
          </p:nvSpPr>
          <p:spPr>
            <a:xfrm>
              <a:off x="1586981" y="3007080"/>
              <a:ext cx="439212" cy="159035"/>
            </a:xfrm>
            <a:prstGeom prst="rect">
              <a:avLst/>
            </a:prstGeom>
            <a:solidFill>
              <a:srgbClr val="759A6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100"/>
            </a:p>
          </p:txBody>
        </p:sp>
        <p:sp>
          <p:nvSpPr>
            <p:cNvPr id="247" name="TextBox 246">
              <a:extLst>
                <a:ext uri="{FF2B5EF4-FFF2-40B4-BE49-F238E27FC236}">
                  <a16:creationId xmlns:a16="http://schemas.microsoft.com/office/drawing/2014/main" id="{63FE4B95-0C53-9D81-7468-A85F7F3054D2}"/>
                </a:ext>
              </a:extLst>
            </p:cNvPr>
            <p:cNvSpPr txBox="1"/>
            <p:nvPr/>
          </p:nvSpPr>
          <p:spPr>
            <a:xfrm>
              <a:off x="1512850" y="2939102"/>
              <a:ext cx="592800" cy="2782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solidFill>
                    <a:srgbClr val="34452D"/>
                  </a:solidFill>
                  <a:latin typeface="Bahnschrift SemiBold" panose="020B0502040204020203" pitchFamily="34" charset="0"/>
                </a:rPr>
                <a:t>Pilot</a:t>
              </a:r>
              <a:endParaRPr lang="ru-RU" sz="200" dirty="0">
                <a:solidFill>
                  <a:srgbClr val="34452D"/>
                </a:solidFill>
                <a:latin typeface="Bahnschrift SemiBold" panose="020B0502040204020203" pitchFamily="34" charset="0"/>
              </a:endParaRPr>
            </a:p>
          </p:txBody>
        </p:sp>
      </p:grpSp>
      <p:grpSp>
        <p:nvGrpSpPr>
          <p:cNvPr id="248" name="Группа 247">
            <a:extLst>
              <a:ext uri="{FF2B5EF4-FFF2-40B4-BE49-F238E27FC236}">
                <a16:creationId xmlns:a16="http://schemas.microsoft.com/office/drawing/2014/main" id="{241BC36D-480B-260E-82E9-2B40969BC9BA}"/>
              </a:ext>
            </a:extLst>
          </p:cNvPr>
          <p:cNvGrpSpPr/>
          <p:nvPr/>
        </p:nvGrpSpPr>
        <p:grpSpPr>
          <a:xfrm>
            <a:off x="7302425" y="2773262"/>
            <a:ext cx="819842" cy="762520"/>
            <a:chOff x="1280328" y="2356834"/>
            <a:chExt cx="1055417" cy="918997"/>
          </a:xfrm>
        </p:grpSpPr>
        <p:sp>
          <p:nvSpPr>
            <p:cNvPr id="249" name="Прямоугольник 248">
              <a:extLst>
                <a:ext uri="{FF2B5EF4-FFF2-40B4-BE49-F238E27FC236}">
                  <a16:creationId xmlns:a16="http://schemas.microsoft.com/office/drawing/2014/main" id="{5B1E0CB3-BE28-6A81-14C6-57C8AE82F65E}"/>
                </a:ext>
              </a:extLst>
            </p:cNvPr>
            <p:cNvSpPr/>
            <p:nvPr/>
          </p:nvSpPr>
          <p:spPr>
            <a:xfrm>
              <a:off x="1586981" y="2459832"/>
              <a:ext cx="557481" cy="7953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100"/>
            </a:p>
          </p:txBody>
        </p:sp>
        <p:sp>
          <p:nvSpPr>
            <p:cNvPr id="250" name="Прямоугольник 249">
              <a:extLst>
                <a:ext uri="{FF2B5EF4-FFF2-40B4-BE49-F238E27FC236}">
                  <a16:creationId xmlns:a16="http://schemas.microsoft.com/office/drawing/2014/main" id="{336A6273-B982-3CB5-5643-2FD3EF520EB5}"/>
                </a:ext>
              </a:extLst>
            </p:cNvPr>
            <p:cNvSpPr/>
            <p:nvPr/>
          </p:nvSpPr>
          <p:spPr>
            <a:xfrm>
              <a:off x="1488281" y="2381250"/>
              <a:ext cx="557481" cy="8739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100"/>
            </a:p>
          </p:txBody>
        </p:sp>
        <p:pic>
          <p:nvPicPr>
            <p:cNvPr id="251" name="Рисунок 250">
              <a:extLst>
                <a:ext uri="{FF2B5EF4-FFF2-40B4-BE49-F238E27FC236}">
                  <a16:creationId xmlns:a16="http://schemas.microsoft.com/office/drawing/2014/main" id="{E2BFAE37-52DD-3428-2FF7-E663618DE9E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0328" y="2356834"/>
              <a:ext cx="1055417" cy="918997"/>
            </a:xfrm>
            <a:prstGeom prst="rect">
              <a:avLst/>
            </a:prstGeom>
          </p:spPr>
        </p:pic>
        <p:sp>
          <p:nvSpPr>
            <p:cNvPr id="252" name="Прямоугольник 251">
              <a:extLst>
                <a:ext uri="{FF2B5EF4-FFF2-40B4-BE49-F238E27FC236}">
                  <a16:creationId xmlns:a16="http://schemas.microsoft.com/office/drawing/2014/main" id="{86EBA048-A61A-5DEC-64B0-947D6390AC39}"/>
                </a:ext>
              </a:extLst>
            </p:cNvPr>
            <p:cNvSpPr/>
            <p:nvPr/>
          </p:nvSpPr>
          <p:spPr>
            <a:xfrm>
              <a:off x="1586981" y="3007080"/>
              <a:ext cx="439212" cy="159035"/>
            </a:xfrm>
            <a:prstGeom prst="rect">
              <a:avLst/>
            </a:prstGeom>
            <a:solidFill>
              <a:srgbClr val="759A6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100"/>
            </a:p>
          </p:txBody>
        </p:sp>
        <p:sp>
          <p:nvSpPr>
            <p:cNvPr id="253" name="TextBox 252">
              <a:extLst>
                <a:ext uri="{FF2B5EF4-FFF2-40B4-BE49-F238E27FC236}">
                  <a16:creationId xmlns:a16="http://schemas.microsoft.com/office/drawing/2014/main" id="{7B88E679-6D01-7274-B9A7-30447DCBFDE5}"/>
                </a:ext>
              </a:extLst>
            </p:cNvPr>
            <p:cNvSpPr txBox="1"/>
            <p:nvPr/>
          </p:nvSpPr>
          <p:spPr>
            <a:xfrm>
              <a:off x="1512850" y="2939102"/>
              <a:ext cx="592800" cy="2782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solidFill>
                    <a:srgbClr val="34452D"/>
                  </a:solidFill>
                  <a:latin typeface="Bahnschrift SemiBold" panose="020B0502040204020203" pitchFamily="34" charset="0"/>
                </a:rPr>
                <a:t>Pilot</a:t>
              </a:r>
              <a:endParaRPr lang="ru-RU" sz="200" dirty="0">
                <a:solidFill>
                  <a:srgbClr val="34452D"/>
                </a:solidFill>
                <a:latin typeface="Bahnschrift SemiBold" panose="020B0502040204020203" pitchFamily="34" charset="0"/>
              </a:endParaRPr>
            </a:p>
          </p:txBody>
        </p:sp>
      </p:grpSp>
      <p:grpSp>
        <p:nvGrpSpPr>
          <p:cNvPr id="254" name="Группа 253">
            <a:extLst>
              <a:ext uri="{FF2B5EF4-FFF2-40B4-BE49-F238E27FC236}">
                <a16:creationId xmlns:a16="http://schemas.microsoft.com/office/drawing/2014/main" id="{C31289DE-3902-78B4-85DE-99CFB09C64A3}"/>
              </a:ext>
            </a:extLst>
          </p:cNvPr>
          <p:cNvGrpSpPr/>
          <p:nvPr/>
        </p:nvGrpSpPr>
        <p:grpSpPr>
          <a:xfrm>
            <a:off x="7174154" y="2773262"/>
            <a:ext cx="819842" cy="762520"/>
            <a:chOff x="1280328" y="2356834"/>
            <a:chExt cx="1055417" cy="918997"/>
          </a:xfrm>
        </p:grpSpPr>
        <p:sp>
          <p:nvSpPr>
            <p:cNvPr id="255" name="Прямоугольник 254">
              <a:extLst>
                <a:ext uri="{FF2B5EF4-FFF2-40B4-BE49-F238E27FC236}">
                  <a16:creationId xmlns:a16="http://schemas.microsoft.com/office/drawing/2014/main" id="{FA662B7E-2862-505D-5CFB-4E05E63CE1D4}"/>
                </a:ext>
              </a:extLst>
            </p:cNvPr>
            <p:cNvSpPr/>
            <p:nvPr/>
          </p:nvSpPr>
          <p:spPr>
            <a:xfrm>
              <a:off x="1586981" y="2459832"/>
              <a:ext cx="557481" cy="7953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100"/>
            </a:p>
          </p:txBody>
        </p:sp>
        <p:sp>
          <p:nvSpPr>
            <p:cNvPr id="256" name="Прямоугольник 255">
              <a:extLst>
                <a:ext uri="{FF2B5EF4-FFF2-40B4-BE49-F238E27FC236}">
                  <a16:creationId xmlns:a16="http://schemas.microsoft.com/office/drawing/2014/main" id="{DA81128F-0BAB-B053-5B8D-FBBD096DBE50}"/>
                </a:ext>
              </a:extLst>
            </p:cNvPr>
            <p:cNvSpPr/>
            <p:nvPr/>
          </p:nvSpPr>
          <p:spPr>
            <a:xfrm>
              <a:off x="1488281" y="2381250"/>
              <a:ext cx="557481" cy="8739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100"/>
            </a:p>
          </p:txBody>
        </p:sp>
        <p:pic>
          <p:nvPicPr>
            <p:cNvPr id="257" name="Рисунок 256">
              <a:extLst>
                <a:ext uri="{FF2B5EF4-FFF2-40B4-BE49-F238E27FC236}">
                  <a16:creationId xmlns:a16="http://schemas.microsoft.com/office/drawing/2014/main" id="{00ACB77F-7A31-6C24-2F23-591AE97363C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0328" y="2356834"/>
              <a:ext cx="1055417" cy="918997"/>
            </a:xfrm>
            <a:prstGeom prst="rect">
              <a:avLst/>
            </a:prstGeom>
          </p:spPr>
        </p:pic>
        <p:sp>
          <p:nvSpPr>
            <p:cNvPr id="258" name="Прямоугольник 257">
              <a:extLst>
                <a:ext uri="{FF2B5EF4-FFF2-40B4-BE49-F238E27FC236}">
                  <a16:creationId xmlns:a16="http://schemas.microsoft.com/office/drawing/2014/main" id="{333CEB7D-BE2C-C2A0-E669-3B4E98521D5E}"/>
                </a:ext>
              </a:extLst>
            </p:cNvPr>
            <p:cNvSpPr/>
            <p:nvPr/>
          </p:nvSpPr>
          <p:spPr>
            <a:xfrm>
              <a:off x="1586981" y="3007080"/>
              <a:ext cx="439212" cy="159035"/>
            </a:xfrm>
            <a:prstGeom prst="rect">
              <a:avLst/>
            </a:prstGeom>
            <a:solidFill>
              <a:srgbClr val="759A6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100"/>
            </a:p>
          </p:txBody>
        </p:sp>
        <p:sp>
          <p:nvSpPr>
            <p:cNvPr id="259" name="TextBox 258">
              <a:extLst>
                <a:ext uri="{FF2B5EF4-FFF2-40B4-BE49-F238E27FC236}">
                  <a16:creationId xmlns:a16="http://schemas.microsoft.com/office/drawing/2014/main" id="{5281219A-E5D0-E949-57D2-4457D39976F8}"/>
                </a:ext>
              </a:extLst>
            </p:cNvPr>
            <p:cNvSpPr txBox="1"/>
            <p:nvPr/>
          </p:nvSpPr>
          <p:spPr>
            <a:xfrm>
              <a:off x="1512850" y="2939102"/>
              <a:ext cx="592800" cy="2782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solidFill>
                    <a:srgbClr val="34452D"/>
                  </a:solidFill>
                  <a:latin typeface="Bahnschrift SemiBold" panose="020B0502040204020203" pitchFamily="34" charset="0"/>
                </a:rPr>
                <a:t>Pilot</a:t>
              </a:r>
              <a:endParaRPr lang="ru-RU" sz="200" dirty="0">
                <a:solidFill>
                  <a:srgbClr val="34452D"/>
                </a:solidFill>
                <a:latin typeface="Bahnschrift SemiBold" panose="020B0502040204020203" pitchFamily="34" charset="0"/>
              </a:endParaRPr>
            </a:p>
          </p:txBody>
        </p:sp>
      </p:grpSp>
      <p:grpSp>
        <p:nvGrpSpPr>
          <p:cNvPr id="260" name="Группа 259">
            <a:extLst>
              <a:ext uri="{FF2B5EF4-FFF2-40B4-BE49-F238E27FC236}">
                <a16:creationId xmlns:a16="http://schemas.microsoft.com/office/drawing/2014/main" id="{1598EAF2-78C3-1616-84F0-22312428F071}"/>
              </a:ext>
            </a:extLst>
          </p:cNvPr>
          <p:cNvGrpSpPr/>
          <p:nvPr/>
        </p:nvGrpSpPr>
        <p:grpSpPr>
          <a:xfrm>
            <a:off x="7045883" y="2773262"/>
            <a:ext cx="819842" cy="762520"/>
            <a:chOff x="1280328" y="2356834"/>
            <a:chExt cx="1055417" cy="918997"/>
          </a:xfrm>
        </p:grpSpPr>
        <p:sp>
          <p:nvSpPr>
            <p:cNvPr id="261" name="Прямоугольник 260">
              <a:extLst>
                <a:ext uri="{FF2B5EF4-FFF2-40B4-BE49-F238E27FC236}">
                  <a16:creationId xmlns:a16="http://schemas.microsoft.com/office/drawing/2014/main" id="{6B44DC6B-3EE5-B21B-C688-A99C06F1C9FB}"/>
                </a:ext>
              </a:extLst>
            </p:cNvPr>
            <p:cNvSpPr/>
            <p:nvPr/>
          </p:nvSpPr>
          <p:spPr>
            <a:xfrm>
              <a:off x="1586981" y="2459832"/>
              <a:ext cx="557481" cy="7953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100"/>
            </a:p>
          </p:txBody>
        </p:sp>
        <p:sp>
          <p:nvSpPr>
            <p:cNvPr id="262" name="Прямоугольник 261">
              <a:extLst>
                <a:ext uri="{FF2B5EF4-FFF2-40B4-BE49-F238E27FC236}">
                  <a16:creationId xmlns:a16="http://schemas.microsoft.com/office/drawing/2014/main" id="{6B8737F2-B9FE-FD6C-B5FB-073CE4036E4E}"/>
                </a:ext>
              </a:extLst>
            </p:cNvPr>
            <p:cNvSpPr/>
            <p:nvPr/>
          </p:nvSpPr>
          <p:spPr>
            <a:xfrm>
              <a:off x="1488281" y="2381250"/>
              <a:ext cx="557481" cy="8739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100"/>
            </a:p>
          </p:txBody>
        </p:sp>
        <p:pic>
          <p:nvPicPr>
            <p:cNvPr id="263" name="Рисунок 262">
              <a:extLst>
                <a:ext uri="{FF2B5EF4-FFF2-40B4-BE49-F238E27FC236}">
                  <a16:creationId xmlns:a16="http://schemas.microsoft.com/office/drawing/2014/main" id="{0A4FA771-3E88-3FDF-C4E3-B17ADF4FF1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0328" y="2356834"/>
              <a:ext cx="1055417" cy="918997"/>
            </a:xfrm>
            <a:prstGeom prst="rect">
              <a:avLst/>
            </a:prstGeom>
          </p:spPr>
        </p:pic>
        <p:sp>
          <p:nvSpPr>
            <p:cNvPr id="264" name="Прямоугольник 263">
              <a:extLst>
                <a:ext uri="{FF2B5EF4-FFF2-40B4-BE49-F238E27FC236}">
                  <a16:creationId xmlns:a16="http://schemas.microsoft.com/office/drawing/2014/main" id="{5F9FDB72-C20F-17F0-4619-6BEED035D6AB}"/>
                </a:ext>
              </a:extLst>
            </p:cNvPr>
            <p:cNvSpPr/>
            <p:nvPr/>
          </p:nvSpPr>
          <p:spPr>
            <a:xfrm>
              <a:off x="1586981" y="3007080"/>
              <a:ext cx="439212" cy="159035"/>
            </a:xfrm>
            <a:prstGeom prst="rect">
              <a:avLst/>
            </a:prstGeom>
            <a:solidFill>
              <a:srgbClr val="759A6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100"/>
            </a:p>
          </p:txBody>
        </p:sp>
        <p:sp>
          <p:nvSpPr>
            <p:cNvPr id="265" name="TextBox 264">
              <a:extLst>
                <a:ext uri="{FF2B5EF4-FFF2-40B4-BE49-F238E27FC236}">
                  <a16:creationId xmlns:a16="http://schemas.microsoft.com/office/drawing/2014/main" id="{4399BF91-1417-5485-0D18-F33E01A5BE1F}"/>
                </a:ext>
              </a:extLst>
            </p:cNvPr>
            <p:cNvSpPr txBox="1"/>
            <p:nvPr/>
          </p:nvSpPr>
          <p:spPr>
            <a:xfrm>
              <a:off x="1512850" y="2939102"/>
              <a:ext cx="592800" cy="3060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>
                  <a:solidFill>
                    <a:srgbClr val="34452D"/>
                  </a:solidFill>
                  <a:latin typeface="Bahnschrift SemiBold" panose="020B0502040204020203" pitchFamily="34" charset="0"/>
                </a:rPr>
                <a:t>Pilot</a:t>
              </a:r>
              <a:endParaRPr lang="ru-RU" sz="200" dirty="0">
                <a:solidFill>
                  <a:srgbClr val="34452D"/>
                </a:solidFill>
                <a:latin typeface="Bahnschrift SemiBold" panose="020B0502040204020203" pitchFamily="34" charset="0"/>
              </a:endParaRPr>
            </a:p>
          </p:txBody>
        </p:sp>
      </p:grpSp>
      <p:grpSp>
        <p:nvGrpSpPr>
          <p:cNvPr id="266" name="Группа 265">
            <a:extLst>
              <a:ext uri="{FF2B5EF4-FFF2-40B4-BE49-F238E27FC236}">
                <a16:creationId xmlns:a16="http://schemas.microsoft.com/office/drawing/2014/main" id="{00B48BAC-00B2-7040-04BF-ED61FA0666AA}"/>
              </a:ext>
            </a:extLst>
          </p:cNvPr>
          <p:cNvGrpSpPr/>
          <p:nvPr/>
        </p:nvGrpSpPr>
        <p:grpSpPr>
          <a:xfrm>
            <a:off x="6229686" y="2792042"/>
            <a:ext cx="819842" cy="762520"/>
            <a:chOff x="1280328" y="2356834"/>
            <a:chExt cx="1055417" cy="918997"/>
          </a:xfrm>
        </p:grpSpPr>
        <p:sp>
          <p:nvSpPr>
            <p:cNvPr id="267" name="Прямоугольник 266">
              <a:extLst>
                <a:ext uri="{FF2B5EF4-FFF2-40B4-BE49-F238E27FC236}">
                  <a16:creationId xmlns:a16="http://schemas.microsoft.com/office/drawing/2014/main" id="{1487DC90-FB82-FE13-2614-10DE18FE2ABC}"/>
                </a:ext>
              </a:extLst>
            </p:cNvPr>
            <p:cNvSpPr/>
            <p:nvPr/>
          </p:nvSpPr>
          <p:spPr>
            <a:xfrm>
              <a:off x="1586981" y="2459832"/>
              <a:ext cx="557481" cy="7953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100"/>
            </a:p>
          </p:txBody>
        </p:sp>
        <p:sp>
          <p:nvSpPr>
            <p:cNvPr id="268" name="Прямоугольник 267">
              <a:extLst>
                <a:ext uri="{FF2B5EF4-FFF2-40B4-BE49-F238E27FC236}">
                  <a16:creationId xmlns:a16="http://schemas.microsoft.com/office/drawing/2014/main" id="{04AEB330-33E7-19DE-E299-4A0B73903371}"/>
                </a:ext>
              </a:extLst>
            </p:cNvPr>
            <p:cNvSpPr/>
            <p:nvPr/>
          </p:nvSpPr>
          <p:spPr>
            <a:xfrm>
              <a:off x="1488281" y="2381250"/>
              <a:ext cx="557481" cy="8739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100"/>
            </a:p>
          </p:txBody>
        </p:sp>
        <p:pic>
          <p:nvPicPr>
            <p:cNvPr id="269" name="Рисунок 268">
              <a:extLst>
                <a:ext uri="{FF2B5EF4-FFF2-40B4-BE49-F238E27FC236}">
                  <a16:creationId xmlns:a16="http://schemas.microsoft.com/office/drawing/2014/main" id="{FBAB575F-3968-A51A-4B43-A045E931762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0328" y="2356834"/>
              <a:ext cx="1055417" cy="918997"/>
            </a:xfrm>
            <a:prstGeom prst="rect">
              <a:avLst/>
            </a:prstGeom>
          </p:spPr>
        </p:pic>
        <p:sp>
          <p:nvSpPr>
            <p:cNvPr id="270" name="Прямоугольник 269">
              <a:extLst>
                <a:ext uri="{FF2B5EF4-FFF2-40B4-BE49-F238E27FC236}">
                  <a16:creationId xmlns:a16="http://schemas.microsoft.com/office/drawing/2014/main" id="{40F75961-8A35-C4F1-A5D5-827529E87BCB}"/>
                </a:ext>
              </a:extLst>
            </p:cNvPr>
            <p:cNvSpPr/>
            <p:nvPr/>
          </p:nvSpPr>
          <p:spPr>
            <a:xfrm>
              <a:off x="1586981" y="3007080"/>
              <a:ext cx="439212" cy="159035"/>
            </a:xfrm>
            <a:prstGeom prst="rect">
              <a:avLst/>
            </a:prstGeom>
            <a:solidFill>
              <a:srgbClr val="759A6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100"/>
            </a:p>
          </p:txBody>
        </p:sp>
        <p:sp>
          <p:nvSpPr>
            <p:cNvPr id="271" name="TextBox 270">
              <a:extLst>
                <a:ext uri="{FF2B5EF4-FFF2-40B4-BE49-F238E27FC236}">
                  <a16:creationId xmlns:a16="http://schemas.microsoft.com/office/drawing/2014/main" id="{83230E88-4AA6-B3B7-059C-51A7EE4B1A26}"/>
                </a:ext>
              </a:extLst>
            </p:cNvPr>
            <p:cNvSpPr txBox="1"/>
            <p:nvPr/>
          </p:nvSpPr>
          <p:spPr>
            <a:xfrm>
              <a:off x="1512850" y="2939102"/>
              <a:ext cx="592800" cy="2782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solidFill>
                    <a:srgbClr val="34452D"/>
                  </a:solidFill>
                  <a:latin typeface="Bahnschrift SemiBold" panose="020B0502040204020203" pitchFamily="34" charset="0"/>
                </a:rPr>
                <a:t>Pilot</a:t>
              </a:r>
              <a:endParaRPr lang="ru-RU" sz="200" dirty="0">
                <a:solidFill>
                  <a:srgbClr val="34452D"/>
                </a:solidFill>
                <a:latin typeface="Bahnschrift SemiBold" panose="020B0502040204020203" pitchFamily="34" charset="0"/>
              </a:endParaRPr>
            </a:p>
          </p:txBody>
        </p:sp>
      </p:grpSp>
      <p:grpSp>
        <p:nvGrpSpPr>
          <p:cNvPr id="272" name="Группа 271">
            <a:extLst>
              <a:ext uri="{FF2B5EF4-FFF2-40B4-BE49-F238E27FC236}">
                <a16:creationId xmlns:a16="http://schemas.microsoft.com/office/drawing/2014/main" id="{FBF16820-6873-C627-4D0E-2FD913E0847C}"/>
              </a:ext>
            </a:extLst>
          </p:cNvPr>
          <p:cNvGrpSpPr/>
          <p:nvPr/>
        </p:nvGrpSpPr>
        <p:grpSpPr>
          <a:xfrm>
            <a:off x="6101415" y="2792042"/>
            <a:ext cx="819842" cy="762520"/>
            <a:chOff x="1280328" y="2356834"/>
            <a:chExt cx="1055417" cy="918997"/>
          </a:xfrm>
        </p:grpSpPr>
        <p:sp>
          <p:nvSpPr>
            <p:cNvPr id="273" name="Прямоугольник 272">
              <a:extLst>
                <a:ext uri="{FF2B5EF4-FFF2-40B4-BE49-F238E27FC236}">
                  <a16:creationId xmlns:a16="http://schemas.microsoft.com/office/drawing/2014/main" id="{736DF822-7576-EE50-2AE8-332822FEBE6D}"/>
                </a:ext>
              </a:extLst>
            </p:cNvPr>
            <p:cNvSpPr/>
            <p:nvPr/>
          </p:nvSpPr>
          <p:spPr>
            <a:xfrm>
              <a:off x="1586981" y="2459832"/>
              <a:ext cx="557481" cy="7953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100"/>
            </a:p>
          </p:txBody>
        </p:sp>
        <p:sp>
          <p:nvSpPr>
            <p:cNvPr id="274" name="Прямоугольник 273">
              <a:extLst>
                <a:ext uri="{FF2B5EF4-FFF2-40B4-BE49-F238E27FC236}">
                  <a16:creationId xmlns:a16="http://schemas.microsoft.com/office/drawing/2014/main" id="{67FFB303-4767-93D2-71D7-78BE7E89007C}"/>
                </a:ext>
              </a:extLst>
            </p:cNvPr>
            <p:cNvSpPr/>
            <p:nvPr/>
          </p:nvSpPr>
          <p:spPr>
            <a:xfrm>
              <a:off x="1488281" y="2381250"/>
              <a:ext cx="557481" cy="8739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100"/>
            </a:p>
          </p:txBody>
        </p:sp>
        <p:pic>
          <p:nvPicPr>
            <p:cNvPr id="275" name="Рисунок 274">
              <a:extLst>
                <a:ext uri="{FF2B5EF4-FFF2-40B4-BE49-F238E27FC236}">
                  <a16:creationId xmlns:a16="http://schemas.microsoft.com/office/drawing/2014/main" id="{3A77A4BB-B133-5D26-68EB-8175A1EB5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0328" y="2356834"/>
              <a:ext cx="1055417" cy="918997"/>
            </a:xfrm>
            <a:prstGeom prst="rect">
              <a:avLst/>
            </a:prstGeom>
          </p:spPr>
        </p:pic>
        <p:sp>
          <p:nvSpPr>
            <p:cNvPr id="276" name="Прямоугольник 275">
              <a:extLst>
                <a:ext uri="{FF2B5EF4-FFF2-40B4-BE49-F238E27FC236}">
                  <a16:creationId xmlns:a16="http://schemas.microsoft.com/office/drawing/2014/main" id="{7DA6FF6A-28C9-7842-6929-4E66B98F3E6C}"/>
                </a:ext>
              </a:extLst>
            </p:cNvPr>
            <p:cNvSpPr/>
            <p:nvPr/>
          </p:nvSpPr>
          <p:spPr>
            <a:xfrm>
              <a:off x="1586981" y="3007080"/>
              <a:ext cx="439212" cy="159035"/>
            </a:xfrm>
            <a:prstGeom prst="rect">
              <a:avLst/>
            </a:prstGeom>
            <a:solidFill>
              <a:srgbClr val="759A6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100"/>
            </a:p>
          </p:txBody>
        </p:sp>
        <p:sp>
          <p:nvSpPr>
            <p:cNvPr id="277" name="TextBox 276">
              <a:extLst>
                <a:ext uri="{FF2B5EF4-FFF2-40B4-BE49-F238E27FC236}">
                  <a16:creationId xmlns:a16="http://schemas.microsoft.com/office/drawing/2014/main" id="{A01B70FC-1B2A-3DC3-91F8-D2FB77A08369}"/>
                </a:ext>
              </a:extLst>
            </p:cNvPr>
            <p:cNvSpPr txBox="1"/>
            <p:nvPr/>
          </p:nvSpPr>
          <p:spPr>
            <a:xfrm>
              <a:off x="1512850" y="2939102"/>
              <a:ext cx="592800" cy="2782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solidFill>
                    <a:srgbClr val="34452D"/>
                  </a:solidFill>
                  <a:latin typeface="Bahnschrift SemiBold" panose="020B0502040204020203" pitchFamily="34" charset="0"/>
                </a:rPr>
                <a:t>Pilot</a:t>
              </a:r>
              <a:endParaRPr lang="ru-RU" sz="200" dirty="0">
                <a:solidFill>
                  <a:srgbClr val="34452D"/>
                </a:solidFill>
                <a:latin typeface="Bahnschrift SemiBold" panose="020B0502040204020203" pitchFamily="34" charset="0"/>
              </a:endParaRPr>
            </a:p>
          </p:txBody>
        </p:sp>
      </p:grpSp>
      <p:grpSp>
        <p:nvGrpSpPr>
          <p:cNvPr id="278" name="Группа 277">
            <a:extLst>
              <a:ext uri="{FF2B5EF4-FFF2-40B4-BE49-F238E27FC236}">
                <a16:creationId xmlns:a16="http://schemas.microsoft.com/office/drawing/2014/main" id="{A9196698-7582-CAE3-8DF3-01B073A70CFF}"/>
              </a:ext>
            </a:extLst>
          </p:cNvPr>
          <p:cNvGrpSpPr/>
          <p:nvPr/>
        </p:nvGrpSpPr>
        <p:grpSpPr>
          <a:xfrm>
            <a:off x="5973144" y="2792042"/>
            <a:ext cx="819842" cy="762520"/>
            <a:chOff x="1280328" y="2356834"/>
            <a:chExt cx="1055417" cy="918997"/>
          </a:xfrm>
        </p:grpSpPr>
        <p:sp>
          <p:nvSpPr>
            <p:cNvPr id="279" name="Прямоугольник 278">
              <a:extLst>
                <a:ext uri="{FF2B5EF4-FFF2-40B4-BE49-F238E27FC236}">
                  <a16:creationId xmlns:a16="http://schemas.microsoft.com/office/drawing/2014/main" id="{FECCD1F5-76F0-06ED-20DC-0B81FFFFF214}"/>
                </a:ext>
              </a:extLst>
            </p:cNvPr>
            <p:cNvSpPr/>
            <p:nvPr/>
          </p:nvSpPr>
          <p:spPr>
            <a:xfrm>
              <a:off x="1586981" y="2459832"/>
              <a:ext cx="557481" cy="7953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100"/>
            </a:p>
          </p:txBody>
        </p:sp>
        <p:sp>
          <p:nvSpPr>
            <p:cNvPr id="280" name="Прямоугольник 279">
              <a:extLst>
                <a:ext uri="{FF2B5EF4-FFF2-40B4-BE49-F238E27FC236}">
                  <a16:creationId xmlns:a16="http://schemas.microsoft.com/office/drawing/2014/main" id="{2717CFCC-2AF6-9266-DC6C-A84156DC5240}"/>
                </a:ext>
              </a:extLst>
            </p:cNvPr>
            <p:cNvSpPr/>
            <p:nvPr/>
          </p:nvSpPr>
          <p:spPr>
            <a:xfrm>
              <a:off x="1488281" y="2381250"/>
              <a:ext cx="557481" cy="8739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100"/>
            </a:p>
          </p:txBody>
        </p:sp>
        <p:pic>
          <p:nvPicPr>
            <p:cNvPr id="281" name="Рисунок 280">
              <a:extLst>
                <a:ext uri="{FF2B5EF4-FFF2-40B4-BE49-F238E27FC236}">
                  <a16:creationId xmlns:a16="http://schemas.microsoft.com/office/drawing/2014/main" id="{CC84BDAE-865B-DC92-CFE5-3409320280F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0328" y="2356834"/>
              <a:ext cx="1055417" cy="918997"/>
            </a:xfrm>
            <a:prstGeom prst="rect">
              <a:avLst/>
            </a:prstGeom>
          </p:spPr>
        </p:pic>
        <p:sp>
          <p:nvSpPr>
            <p:cNvPr id="282" name="Прямоугольник 281">
              <a:extLst>
                <a:ext uri="{FF2B5EF4-FFF2-40B4-BE49-F238E27FC236}">
                  <a16:creationId xmlns:a16="http://schemas.microsoft.com/office/drawing/2014/main" id="{A73DD922-D8D7-B1EB-DCD4-DECE6FCCAA75}"/>
                </a:ext>
              </a:extLst>
            </p:cNvPr>
            <p:cNvSpPr/>
            <p:nvPr/>
          </p:nvSpPr>
          <p:spPr>
            <a:xfrm>
              <a:off x="1586981" y="3007080"/>
              <a:ext cx="439212" cy="159035"/>
            </a:xfrm>
            <a:prstGeom prst="rect">
              <a:avLst/>
            </a:prstGeom>
            <a:solidFill>
              <a:srgbClr val="759A6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100"/>
            </a:p>
          </p:txBody>
        </p:sp>
        <p:sp>
          <p:nvSpPr>
            <p:cNvPr id="283" name="TextBox 282">
              <a:extLst>
                <a:ext uri="{FF2B5EF4-FFF2-40B4-BE49-F238E27FC236}">
                  <a16:creationId xmlns:a16="http://schemas.microsoft.com/office/drawing/2014/main" id="{B2B6C02B-B98B-F63D-428A-2BAB662000DF}"/>
                </a:ext>
              </a:extLst>
            </p:cNvPr>
            <p:cNvSpPr txBox="1"/>
            <p:nvPr/>
          </p:nvSpPr>
          <p:spPr>
            <a:xfrm>
              <a:off x="1512850" y="2939102"/>
              <a:ext cx="592800" cy="2782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solidFill>
                    <a:srgbClr val="34452D"/>
                  </a:solidFill>
                  <a:latin typeface="Bahnschrift SemiBold" panose="020B0502040204020203" pitchFamily="34" charset="0"/>
                </a:rPr>
                <a:t>Pilot</a:t>
              </a:r>
              <a:endParaRPr lang="ru-RU" sz="200" dirty="0">
                <a:solidFill>
                  <a:srgbClr val="34452D"/>
                </a:solidFill>
                <a:latin typeface="Bahnschrift SemiBold" panose="020B0502040204020203" pitchFamily="34" charset="0"/>
              </a:endParaRPr>
            </a:p>
          </p:txBody>
        </p:sp>
      </p:grpSp>
      <p:grpSp>
        <p:nvGrpSpPr>
          <p:cNvPr id="284" name="Группа 283">
            <a:extLst>
              <a:ext uri="{FF2B5EF4-FFF2-40B4-BE49-F238E27FC236}">
                <a16:creationId xmlns:a16="http://schemas.microsoft.com/office/drawing/2014/main" id="{E7ED5687-0D3B-C8E2-4D3A-5507ABB6D140}"/>
              </a:ext>
            </a:extLst>
          </p:cNvPr>
          <p:cNvGrpSpPr/>
          <p:nvPr/>
        </p:nvGrpSpPr>
        <p:grpSpPr>
          <a:xfrm>
            <a:off x="5844873" y="2792042"/>
            <a:ext cx="819842" cy="762520"/>
            <a:chOff x="1280328" y="2356834"/>
            <a:chExt cx="1055417" cy="918997"/>
          </a:xfrm>
        </p:grpSpPr>
        <p:sp>
          <p:nvSpPr>
            <p:cNvPr id="285" name="Прямоугольник 284">
              <a:extLst>
                <a:ext uri="{FF2B5EF4-FFF2-40B4-BE49-F238E27FC236}">
                  <a16:creationId xmlns:a16="http://schemas.microsoft.com/office/drawing/2014/main" id="{EF8BD253-9F30-0CDF-74C2-D87EC2B60EE5}"/>
                </a:ext>
              </a:extLst>
            </p:cNvPr>
            <p:cNvSpPr/>
            <p:nvPr/>
          </p:nvSpPr>
          <p:spPr>
            <a:xfrm>
              <a:off x="1586981" y="2459832"/>
              <a:ext cx="557481" cy="7953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100"/>
            </a:p>
          </p:txBody>
        </p:sp>
        <p:sp>
          <p:nvSpPr>
            <p:cNvPr id="286" name="Прямоугольник 285">
              <a:extLst>
                <a:ext uri="{FF2B5EF4-FFF2-40B4-BE49-F238E27FC236}">
                  <a16:creationId xmlns:a16="http://schemas.microsoft.com/office/drawing/2014/main" id="{0602CA0C-1732-B97D-AF2E-7F20CC242803}"/>
                </a:ext>
              </a:extLst>
            </p:cNvPr>
            <p:cNvSpPr/>
            <p:nvPr/>
          </p:nvSpPr>
          <p:spPr>
            <a:xfrm>
              <a:off x="1488281" y="2381250"/>
              <a:ext cx="557481" cy="8739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100"/>
            </a:p>
          </p:txBody>
        </p:sp>
        <p:pic>
          <p:nvPicPr>
            <p:cNvPr id="287" name="Рисунок 286">
              <a:extLst>
                <a:ext uri="{FF2B5EF4-FFF2-40B4-BE49-F238E27FC236}">
                  <a16:creationId xmlns:a16="http://schemas.microsoft.com/office/drawing/2014/main" id="{B569A94D-1640-0745-10DD-2CB46C4F885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0328" y="2356834"/>
              <a:ext cx="1055417" cy="918997"/>
            </a:xfrm>
            <a:prstGeom prst="rect">
              <a:avLst/>
            </a:prstGeom>
          </p:spPr>
        </p:pic>
        <p:sp>
          <p:nvSpPr>
            <p:cNvPr id="288" name="Прямоугольник 287">
              <a:extLst>
                <a:ext uri="{FF2B5EF4-FFF2-40B4-BE49-F238E27FC236}">
                  <a16:creationId xmlns:a16="http://schemas.microsoft.com/office/drawing/2014/main" id="{0174C70C-B2D3-1629-8D76-35D0E63B4931}"/>
                </a:ext>
              </a:extLst>
            </p:cNvPr>
            <p:cNvSpPr/>
            <p:nvPr/>
          </p:nvSpPr>
          <p:spPr>
            <a:xfrm>
              <a:off x="1586981" y="3007080"/>
              <a:ext cx="439212" cy="159035"/>
            </a:xfrm>
            <a:prstGeom prst="rect">
              <a:avLst/>
            </a:prstGeom>
            <a:solidFill>
              <a:srgbClr val="759A6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100"/>
            </a:p>
          </p:txBody>
        </p:sp>
        <p:sp>
          <p:nvSpPr>
            <p:cNvPr id="289" name="TextBox 288">
              <a:extLst>
                <a:ext uri="{FF2B5EF4-FFF2-40B4-BE49-F238E27FC236}">
                  <a16:creationId xmlns:a16="http://schemas.microsoft.com/office/drawing/2014/main" id="{6733FE20-0AE4-C749-40B7-3BA178F82CF2}"/>
                </a:ext>
              </a:extLst>
            </p:cNvPr>
            <p:cNvSpPr txBox="1"/>
            <p:nvPr/>
          </p:nvSpPr>
          <p:spPr>
            <a:xfrm>
              <a:off x="1512850" y="2939102"/>
              <a:ext cx="592800" cy="3060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>
                  <a:solidFill>
                    <a:srgbClr val="34452D"/>
                  </a:solidFill>
                  <a:latin typeface="Bahnschrift SemiBold" panose="020B0502040204020203" pitchFamily="34" charset="0"/>
                </a:rPr>
                <a:t>Pilot</a:t>
              </a:r>
              <a:endParaRPr lang="ru-RU" sz="400" dirty="0">
                <a:solidFill>
                  <a:srgbClr val="34452D"/>
                </a:solidFill>
                <a:latin typeface="Bahnschrift SemiBold" panose="020B0502040204020203" pitchFamily="34" charset="0"/>
              </a:endParaRPr>
            </a:p>
          </p:txBody>
        </p:sp>
      </p:grpSp>
      <p:grpSp>
        <p:nvGrpSpPr>
          <p:cNvPr id="290" name="Группа 289">
            <a:extLst>
              <a:ext uri="{FF2B5EF4-FFF2-40B4-BE49-F238E27FC236}">
                <a16:creationId xmlns:a16="http://schemas.microsoft.com/office/drawing/2014/main" id="{EDAA312E-8803-8DF1-2C35-E666253498DC}"/>
              </a:ext>
            </a:extLst>
          </p:cNvPr>
          <p:cNvGrpSpPr/>
          <p:nvPr/>
        </p:nvGrpSpPr>
        <p:grpSpPr>
          <a:xfrm>
            <a:off x="8076290" y="1534545"/>
            <a:ext cx="819842" cy="762520"/>
            <a:chOff x="1280328" y="2356834"/>
            <a:chExt cx="1055417" cy="918997"/>
          </a:xfrm>
        </p:grpSpPr>
        <p:sp>
          <p:nvSpPr>
            <p:cNvPr id="291" name="Прямоугольник 290">
              <a:extLst>
                <a:ext uri="{FF2B5EF4-FFF2-40B4-BE49-F238E27FC236}">
                  <a16:creationId xmlns:a16="http://schemas.microsoft.com/office/drawing/2014/main" id="{D34052D3-8822-4D6B-3460-A4CAF287151E}"/>
                </a:ext>
              </a:extLst>
            </p:cNvPr>
            <p:cNvSpPr/>
            <p:nvPr/>
          </p:nvSpPr>
          <p:spPr>
            <a:xfrm>
              <a:off x="1586981" y="2459832"/>
              <a:ext cx="557481" cy="7953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100"/>
            </a:p>
          </p:txBody>
        </p:sp>
        <p:sp>
          <p:nvSpPr>
            <p:cNvPr id="292" name="Прямоугольник 291">
              <a:extLst>
                <a:ext uri="{FF2B5EF4-FFF2-40B4-BE49-F238E27FC236}">
                  <a16:creationId xmlns:a16="http://schemas.microsoft.com/office/drawing/2014/main" id="{A2C2EC8D-BEA9-56C7-5CE8-2393922ED6C8}"/>
                </a:ext>
              </a:extLst>
            </p:cNvPr>
            <p:cNvSpPr/>
            <p:nvPr/>
          </p:nvSpPr>
          <p:spPr>
            <a:xfrm>
              <a:off x="1488281" y="2381250"/>
              <a:ext cx="557481" cy="8739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100"/>
            </a:p>
          </p:txBody>
        </p:sp>
        <p:pic>
          <p:nvPicPr>
            <p:cNvPr id="293" name="Рисунок 292">
              <a:extLst>
                <a:ext uri="{FF2B5EF4-FFF2-40B4-BE49-F238E27FC236}">
                  <a16:creationId xmlns:a16="http://schemas.microsoft.com/office/drawing/2014/main" id="{F1EA0438-05E2-CA71-7235-BFEA70814A4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0328" y="2356834"/>
              <a:ext cx="1055417" cy="918997"/>
            </a:xfrm>
            <a:prstGeom prst="rect">
              <a:avLst/>
            </a:prstGeom>
          </p:spPr>
        </p:pic>
        <p:sp>
          <p:nvSpPr>
            <p:cNvPr id="294" name="Прямоугольник 293">
              <a:extLst>
                <a:ext uri="{FF2B5EF4-FFF2-40B4-BE49-F238E27FC236}">
                  <a16:creationId xmlns:a16="http://schemas.microsoft.com/office/drawing/2014/main" id="{0D30C8AE-D460-319C-5CAC-A3E6F27AFFB9}"/>
                </a:ext>
              </a:extLst>
            </p:cNvPr>
            <p:cNvSpPr/>
            <p:nvPr/>
          </p:nvSpPr>
          <p:spPr>
            <a:xfrm>
              <a:off x="1586981" y="3007080"/>
              <a:ext cx="439212" cy="159035"/>
            </a:xfrm>
            <a:prstGeom prst="rect">
              <a:avLst/>
            </a:prstGeom>
            <a:solidFill>
              <a:srgbClr val="759A6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100"/>
            </a:p>
          </p:txBody>
        </p:sp>
        <p:sp>
          <p:nvSpPr>
            <p:cNvPr id="295" name="TextBox 294">
              <a:extLst>
                <a:ext uri="{FF2B5EF4-FFF2-40B4-BE49-F238E27FC236}">
                  <a16:creationId xmlns:a16="http://schemas.microsoft.com/office/drawing/2014/main" id="{A4B29091-70F4-25B3-CE75-598435AB3A73}"/>
                </a:ext>
              </a:extLst>
            </p:cNvPr>
            <p:cNvSpPr txBox="1"/>
            <p:nvPr/>
          </p:nvSpPr>
          <p:spPr>
            <a:xfrm>
              <a:off x="1512850" y="2939102"/>
              <a:ext cx="592800" cy="2782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solidFill>
                    <a:srgbClr val="34452D"/>
                  </a:solidFill>
                  <a:latin typeface="Bahnschrift SemiBold" panose="020B0502040204020203" pitchFamily="34" charset="0"/>
                </a:rPr>
                <a:t>Pilot</a:t>
              </a:r>
              <a:endParaRPr lang="ru-RU" sz="200" dirty="0">
                <a:solidFill>
                  <a:srgbClr val="34452D"/>
                </a:solidFill>
                <a:latin typeface="Bahnschrift SemiBold" panose="020B0502040204020203" pitchFamily="34" charset="0"/>
              </a:endParaRPr>
            </a:p>
          </p:txBody>
        </p:sp>
      </p:grpSp>
      <p:grpSp>
        <p:nvGrpSpPr>
          <p:cNvPr id="296" name="Группа 295">
            <a:extLst>
              <a:ext uri="{FF2B5EF4-FFF2-40B4-BE49-F238E27FC236}">
                <a16:creationId xmlns:a16="http://schemas.microsoft.com/office/drawing/2014/main" id="{E39FA9E4-2ABC-4F80-086E-7F7C0E7048C1}"/>
              </a:ext>
            </a:extLst>
          </p:cNvPr>
          <p:cNvGrpSpPr/>
          <p:nvPr/>
        </p:nvGrpSpPr>
        <p:grpSpPr>
          <a:xfrm>
            <a:off x="7948019" y="1534545"/>
            <a:ext cx="819842" cy="762520"/>
            <a:chOff x="1280328" y="2356834"/>
            <a:chExt cx="1055417" cy="918997"/>
          </a:xfrm>
        </p:grpSpPr>
        <p:sp>
          <p:nvSpPr>
            <p:cNvPr id="297" name="Прямоугольник 296">
              <a:extLst>
                <a:ext uri="{FF2B5EF4-FFF2-40B4-BE49-F238E27FC236}">
                  <a16:creationId xmlns:a16="http://schemas.microsoft.com/office/drawing/2014/main" id="{2A5B394D-E204-F1AD-59E1-E140952E4DDC}"/>
                </a:ext>
              </a:extLst>
            </p:cNvPr>
            <p:cNvSpPr/>
            <p:nvPr/>
          </p:nvSpPr>
          <p:spPr>
            <a:xfrm>
              <a:off x="1586981" y="2459832"/>
              <a:ext cx="557481" cy="7953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100"/>
            </a:p>
          </p:txBody>
        </p:sp>
        <p:sp>
          <p:nvSpPr>
            <p:cNvPr id="298" name="Прямоугольник 297">
              <a:extLst>
                <a:ext uri="{FF2B5EF4-FFF2-40B4-BE49-F238E27FC236}">
                  <a16:creationId xmlns:a16="http://schemas.microsoft.com/office/drawing/2014/main" id="{6B78249F-875D-A685-9B6A-1887F3443D6F}"/>
                </a:ext>
              </a:extLst>
            </p:cNvPr>
            <p:cNvSpPr/>
            <p:nvPr/>
          </p:nvSpPr>
          <p:spPr>
            <a:xfrm>
              <a:off x="1488281" y="2381250"/>
              <a:ext cx="557481" cy="8739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100"/>
            </a:p>
          </p:txBody>
        </p:sp>
        <p:pic>
          <p:nvPicPr>
            <p:cNvPr id="299" name="Рисунок 298">
              <a:extLst>
                <a:ext uri="{FF2B5EF4-FFF2-40B4-BE49-F238E27FC236}">
                  <a16:creationId xmlns:a16="http://schemas.microsoft.com/office/drawing/2014/main" id="{0CE25D5C-1FEC-7F26-2366-BBD599C71B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0328" y="2356834"/>
              <a:ext cx="1055417" cy="918997"/>
            </a:xfrm>
            <a:prstGeom prst="rect">
              <a:avLst/>
            </a:prstGeom>
          </p:spPr>
        </p:pic>
        <p:sp>
          <p:nvSpPr>
            <p:cNvPr id="300" name="Прямоугольник 299">
              <a:extLst>
                <a:ext uri="{FF2B5EF4-FFF2-40B4-BE49-F238E27FC236}">
                  <a16:creationId xmlns:a16="http://schemas.microsoft.com/office/drawing/2014/main" id="{38404DBC-3C33-E927-F18C-3A416A6B0FA4}"/>
                </a:ext>
              </a:extLst>
            </p:cNvPr>
            <p:cNvSpPr/>
            <p:nvPr/>
          </p:nvSpPr>
          <p:spPr>
            <a:xfrm>
              <a:off x="1586981" y="3007080"/>
              <a:ext cx="439212" cy="159035"/>
            </a:xfrm>
            <a:prstGeom prst="rect">
              <a:avLst/>
            </a:prstGeom>
            <a:solidFill>
              <a:srgbClr val="759A6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100"/>
            </a:p>
          </p:txBody>
        </p:sp>
        <p:sp>
          <p:nvSpPr>
            <p:cNvPr id="301" name="TextBox 300">
              <a:extLst>
                <a:ext uri="{FF2B5EF4-FFF2-40B4-BE49-F238E27FC236}">
                  <a16:creationId xmlns:a16="http://schemas.microsoft.com/office/drawing/2014/main" id="{D89011EF-FECF-58DB-6042-27A1D272FFD8}"/>
                </a:ext>
              </a:extLst>
            </p:cNvPr>
            <p:cNvSpPr txBox="1"/>
            <p:nvPr/>
          </p:nvSpPr>
          <p:spPr>
            <a:xfrm>
              <a:off x="1512850" y="2939102"/>
              <a:ext cx="592800" cy="2782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solidFill>
                    <a:srgbClr val="34452D"/>
                  </a:solidFill>
                  <a:latin typeface="Bahnschrift SemiBold" panose="020B0502040204020203" pitchFamily="34" charset="0"/>
                </a:rPr>
                <a:t>Pilot</a:t>
              </a:r>
              <a:endParaRPr lang="ru-RU" sz="200" dirty="0">
                <a:solidFill>
                  <a:srgbClr val="34452D"/>
                </a:solidFill>
                <a:latin typeface="Bahnschrift SemiBold" panose="020B0502040204020203" pitchFamily="34" charset="0"/>
              </a:endParaRPr>
            </a:p>
          </p:txBody>
        </p:sp>
      </p:grpSp>
      <p:grpSp>
        <p:nvGrpSpPr>
          <p:cNvPr id="302" name="Группа 301">
            <a:extLst>
              <a:ext uri="{FF2B5EF4-FFF2-40B4-BE49-F238E27FC236}">
                <a16:creationId xmlns:a16="http://schemas.microsoft.com/office/drawing/2014/main" id="{BE4F88FA-F071-F040-C81C-5D7BFDF201B6}"/>
              </a:ext>
            </a:extLst>
          </p:cNvPr>
          <p:cNvGrpSpPr/>
          <p:nvPr/>
        </p:nvGrpSpPr>
        <p:grpSpPr>
          <a:xfrm>
            <a:off x="7819747" y="1534545"/>
            <a:ext cx="819842" cy="762520"/>
            <a:chOff x="1280328" y="2356834"/>
            <a:chExt cx="1055417" cy="918997"/>
          </a:xfrm>
        </p:grpSpPr>
        <p:sp>
          <p:nvSpPr>
            <p:cNvPr id="303" name="Прямоугольник 302">
              <a:extLst>
                <a:ext uri="{FF2B5EF4-FFF2-40B4-BE49-F238E27FC236}">
                  <a16:creationId xmlns:a16="http://schemas.microsoft.com/office/drawing/2014/main" id="{18778A16-A21B-45CD-0E71-4962D6D3D99F}"/>
                </a:ext>
              </a:extLst>
            </p:cNvPr>
            <p:cNvSpPr/>
            <p:nvPr/>
          </p:nvSpPr>
          <p:spPr>
            <a:xfrm>
              <a:off x="1586981" y="2459832"/>
              <a:ext cx="557481" cy="7953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100"/>
            </a:p>
          </p:txBody>
        </p:sp>
        <p:sp>
          <p:nvSpPr>
            <p:cNvPr id="304" name="Прямоугольник 303">
              <a:extLst>
                <a:ext uri="{FF2B5EF4-FFF2-40B4-BE49-F238E27FC236}">
                  <a16:creationId xmlns:a16="http://schemas.microsoft.com/office/drawing/2014/main" id="{4000B502-F08C-E42F-9D5F-D18EC9FBE67A}"/>
                </a:ext>
              </a:extLst>
            </p:cNvPr>
            <p:cNvSpPr/>
            <p:nvPr/>
          </p:nvSpPr>
          <p:spPr>
            <a:xfrm>
              <a:off x="1488281" y="2381250"/>
              <a:ext cx="557481" cy="8739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100"/>
            </a:p>
          </p:txBody>
        </p:sp>
        <p:pic>
          <p:nvPicPr>
            <p:cNvPr id="305" name="Рисунок 304">
              <a:extLst>
                <a:ext uri="{FF2B5EF4-FFF2-40B4-BE49-F238E27FC236}">
                  <a16:creationId xmlns:a16="http://schemas.microsoft.com/office/drawing/2014/main" id="{927DE9E6-E870-A5E1-CB9B-BBFE96F8156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0328" y="2356834"/>
              <a:ext cx="1055417" cy="918997"/>
            </a:xfrm>
            <a:prstGeom prst="rect">
              <a:avLst/>
            </a:prstGeom>
          </p:spPr>
        </p:pic>
        <p:sp>
          <p:nvSpPr>
            <p:cNvPr id="306" name="Прямоугольник 305">
              <a:extLst>
                <a:ext uri="{FF2B5EF4-FFF2-40B4-BE49-F238E27FC236}">
                  <a16:creationId xmlns:a16="http://schemas.microsoft.com/office/drawing/2014/main" id="{8D0F5FDF-E3BC-EAD6-0020-67DF089BA441}"/>
                </a:ext>
              </a:extLst>
            </p:cNvPr>
            <p:cNvSpPr/>
            <p:nvPr/>
          </p:nvSpPr>
          <p:spPr>
            <a:xfrm>
              <a:off x="1586981" y="3007080"/>
              <a:ext cx="439212" cy="159035"/>
            </a:xfrm>
            <a:prstGeom prst="rect">
              <a:avLst/>
            </a:prstGeom>
            <a:solidFill>
              <a:srgbClr val="759A6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100"/>
            </a:p>
          </p:txBody>
        </p:sp>
        <p:sp>
          <p:nvSpPr>
            <p:cNvPr id="307" name="TextBox 306">
              <a:extLst>
                <a:ext uri="{FF2B5EF4-FFF2-40B4-BE49-F238E27FC236}">
                  <a16:creationId xmlns:a16="http://schemas.microsoft.com/office/drawing/2014/main" id="{B8F8A35C-0F9D-BC96-1A80-13EBC27E3716}"/>
                </a:ext>
              </a:extLst>
            </p:cNvPr>
            <p:cNvSpPr txBox="1"/>
            <p:nvPr/>
          </p:nvSpPr>
          <p:spPr>
            <a:xfrm>
              <a:off x="1512850" y="2939102"/>
              <a:ext cx="592800" cy="2782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solidFill>
                    <a:srgbClr val="34452D"/>
                  </a:solidFill>
                  <a:latin typeface="Bahnschrift SemiBold" panose="020B0502040204020203" pitchFamily="34" charset="0"/>
                </a:rPr>
                <a:t>Pilot</a:t>
              </a:r>
              <a:endParaRPr lang="ru-RU" sz="200" dirty="0">
                <a:solidFill>
                  <a:srgbClr val="34452D"/>
                </a:solidFill>
                <a:latin typeface="Bahnschrift SemiBold" panose="020B0502040204020203" pitchFamily="34" charset="0"/>
              </a:endParaRPr>
            </a:p>
          </p:txBody>
        </p:sp>
      </p:grpSp>
      <p:grpSp>
        <p:nvGrpSpPr>
          <p:cNvPr id="308" name="Группа 307">
            <a:extLst>
              <a:ext uri="{FF2B5EF4-FFF2-40B4-BE49-F238E27FC236}">
                <a16:creationId xmlns:a16="http://schemas.microsoft.com/office/drawing/2014/main" id="{1E6AF163-8B2A-2BE0-215B-3E0E04B9E165}"/>
              </a:ext>
            </a:extLst>
          </p:cNvPr>
          <p:cNvGrpSpPr/>
          <p:nvPr/>
        </p:nvGrpSpPr>
        <p:grpSpPr>
          <a:xfrm>
            <a:off x="7691476" y="1534545"/>
            <a:ext cx="819842" cy="762520"/>
            <a:chOff x="1280328" y="2356834"/>
            <a:chExt cx="1055417" cy="918997"/>
          </a:xfrm>
        </p:grpSpPr>
        <p:sp>
          <p:nvSpPr>
            <p:cNvPr id="309" name="Прямоугольник 308">
              <a:extLst>
                <a:ext uri="{FF2B5EF4-FFF2-40B4-BE49-F238E27FC236}">
                  <a16:creationId xmlns:a16="http://schemas.microsoft.com/office/drawing/2014/main" id="{FA3E1379-766B-DA0E-B401-F069F49DE0E3}"/>
                </a:ext>
              </a:extLst>
            </p:cNvPr>
            <p:cNvSpPr/>
            <p:nvPr/>
          </p:nvSpPr>
          <p:spPr>
            <a:xfrm>
              <a:off x="1586981" y="2459832"/>
              <a:ext cx="557481" cy="7953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100"/>
            </a:p>
          </p:txBody>
        </p:sp>
        <p:sp>
          <p:nvSpPr>
            <p:cNvPr id="310" name="Прямоугольник 309">
              <a:extLst>
                <a:ext uri="{FF2B5EF4-FFF2-40B4-BE49-F238E27FC236}">
                  <a16:creationId xmlns:a16="http://schemas.microsoft.com/office/drawing/2014/main" id="{1C04BC20-F008-41E1-6EF1-E0E90ACBAC64}"/>
                </a:ext>
              </a:extLst>
            </p:cNvPr>
            <p:cNvSpPr/>
            <p:nvPr/>
          </p:nvSpPr>
          <p:spPr>
            <a:xfrm>
              <a:off x="1488281" y="2381250"/>
              <a:ext cx="557481" cy="8739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100"/>
            </a:p>
          </p:txBody>
        </p:sp>
        <p:pic>
          <p:nvPicPr>
            <p:cNvPr id="311" name="Рисунок 310">
              <a:extLst>
                <a:ext uri="{FF2B5EF4-FFF2-40B4-BE49-F238E27FC236}">
                  <a16:creationId xmlns:a16="http://schemas.microsoft.com/office/drawing/2014/main" id="{2B7DF710-900D-4591-AA58-C1B34B20EC2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0328" y="2356834"/>
              <a:ext cx="1055417" cy="918997"/>
            </a:xfrm>
            <a:prstGeom prst="rect">
              <a:avLst/>
            </a:prstGeom>
          </p:spPr>
        </p:pic>
        <p:sp>
          <p:nvSpPr>
            <p:cNvPr id="312" name="Прямоугольник 311">
              <a:extLst>
                <a:ext uri="{FF2B5EF4-FFF2-40B4-BE49-F238E27FC236}">
                  <a16:creationId xmlns:a16="http://schemas.microsoft.com/office/drawing/2014/main" id="{AB535D40-5E82-D6E0-367D-4BA82CFA79E3}"/>
                </a:ext>
              </a:extLst>
            </p:cNvPr>
            <p:cNvSpPr/>
            <p:nvPr/>
          </p:nvSpPr>
          <p:spPr>
            <a:xfrm>
              <a:off x="1586981" y="3007080"/>
              <a:ext cx="439212" cy="159035"/>
            </a:xfrm>
            <a:prstGeom prst="rect">
              <a:avLst/>
            </a:prstGeom>
            <a:solidFill>
              <a:srgbClr val="759A6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100"/>
            </a:p>
          </p:txBody>
        </p:sp>
        <p:sp>
          <p:nvSpPr>
            <p:cNvPr id="313" name="TextBox 312">
              <a:extLst>
                <a:ext uri="{FF2B5EF4-FFF2-40B4-BE49-F238E27FC236}">
                  <a16:creationId xmlns:a16="http://schemas.microsoft.com/office/drawing/2014/main" id="{C6D3512F-DEDD-2B1D-7D97-5A1724FC9E73}"/>
                </a:ext>
              </a:extLst>
            </p:cNvPr>
            <p:cNvSpPr txBox="1"/>
            <p:nvPr/>
          </p:nvSpPr>
          <p:spPr>
            <a:xfrm>
              <a:off x="1512850" y="2939103"/>
              <a:ext cx="592800" cy="3060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>
                  <a:solidFill>
                    <a:srgbClr val="34452D"/>
                  </a:solidFill>
                  <a:latin typeface="Bahnschrift SemiBold" panose="020B0502040204020203" pitchFamily="34" charset="0"/>
                </a:rPr>
                <a:t>Pilot</a:t>
              </a:r>
              <a:endParaRPr lang="ru-RU" sz="400" dirty="0">
                <a:solidFill>
                  <a:srgbClr val="34452D"/>
                </a:solidFill>
                <a:latin typeface="Bahnschrift SemiBold" panose="020B0502040204020203" pitchFamily="34" charset="0"/>
              </a:endParaRPr>
            </a:p>
          </p:txBody>
        </p:sp>
      </p:grpSp>
      <p:cxnSp>
        <p:nvCxnSpPr>
          <p:cNvPr id="314" name="Прямая со стрелкой 313">
            <a:extLst>
              <a:ext uri="{FF2B5EF4-FFF2-40B4-BE49-F238E27FC236}">
                <a16:creationId xmlns:a16="http://schemas.microsoft.com/office/drawing/2014/main" id="{F74077AD-F93F-4BE8-E2CA-A959CB24E652}"/>
              </a:ext>
            </a:extLst>
          </p:cNvPr>
          <p:cNvCxnSpPr>
            <a:cxnSpLocks/>
          </p:cNvCxnSpPr>
          <p:nvPr/>
        </p:nvCxnSpPr>
        <p:spPr>
          <a:xfrm flipH="1">
            <a:off x="3981980" y="3004166"/>
            <a:ext cx="2005535" cy="0"/>
          </a:xfrm>
          <a:prstGeom prst="straightConnector1">
            <a:avLst/>
          </a:prstGeom>
          <a:ln w="28575">
            <a:solidFill>
              <a:srgbClr val="35462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5" name="Группа 314">
            <a:extLst>
              <a:ext uri="{FF2B5EF4-FFF2-40B4-BE49-F238E27FC236}">
                <a16:creationId xmlns:a16="http://schemas.microsoft.com/office/drawing/2014/main" id="{8E6C3B59-6BE8-F2F1-CAE7-14B13AE3128F}"/>
              </a:ext>
            </a:extLst>
          </p:cNvPr>
          <p:cNvGrpSpPr/>
          <p:nvPr/>
        </p:nvGrpSpPr>
        <p:grpSpPr>
          <a:xfrm>
            <a:off x="4096942" y="1714316"/>
            <a:ext cx="461255" cy="429005"/>
            <a:chOff x="1280328" y="2356834"/>
            <a:chExt cx="1055417" cy="918997"/>
          </a:xfrm>
        </p:grpSpPr>
        <p:sp>
          <p:nvSpPr>
            <p:cNvPr id="316" name="Прямоугольник 315">
              <a:extLst>
                <a:ext uri="{FF2B5EF4-FFF2-40B4-BE49-F238E27FC236}">
                  <a16:creationId xmlns:a16="http://schemas.microsoft.com/office/drawing/2014/main" id="{6595B4CE-077E-BC14-6FCC-5B49806A3408}"/>
                </a:ext>
              </a:extLst>
            </p:cNvPr>
            <p:cNvSpPr/>
            <p:nvPr/>
          </p:nvSpPr>
          <p:spPr>
            <a:xfrm>
              <a:off x="1586981" y="2459832"/>
              <a:ext cx="557481" cy="7953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100"/>
            </a:p>
          </p:txBody>
        </p:sp>
        <p:sp>
          <p:nvSpPr>
            <p:cNvPr id="317" name="Прямоугольник 316">
              <a:extLst>
                <a:ext uri="{FF2B5EF4-FFF2-40B4-BE49-F238E27FC236}">
                  <a16:creationId xmlns:a16="http://schemas.microsoft.com/office/drawing/2014/main" id="{6250E3E9-2437-FEC7-5558-5FD4E8CEE998}"/>
                </a:ext>
              </a:extLst>
            </p:cNvPr>
            <p:cNvSpPr/>
            <p:nvPr/>
          </p:nvSpPr>
          <p:spPr>
            <a:xfrm>
              <a:off x="1488281" y="2381250"/>
              <a:ext cx="557481" cy="8739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100"/>
            </a:p>
          </p:txBody>
        </p:sp>
        <p:pic>
          <p:nvPicPr>
            <p:cNvPr id="318" name="Рисунок 317">
              <a:extLst>
                <a:ext uri="{FF2B5EF4-FFF2-40B4-BE49-F238E27FC236}">
                  <a16:creationId xmlns:a16="http://schemas.microsoft.com/office/drawing/2014/main" id="{75BC653D-3D07-8AEA-D924-F9A5C725059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0328" y="2356834"/>
              <a:ext cx="1055417" cy="918997"/>
            </a:xfrm>
            <a:prstGeom prst="rect">
              <a:avLst/>
            </a:prstGeom>
          </p:spPr>
        </p:pic>
        <p:sp>
          <p:nvSpPr>
            <p:cNvPr id="319" name="Прямоугольник 318">
              <a:extLst>
                <a:ext uri="{FF2B5EF4-FFF2-40B4-BE49-F238E27FC236}">
                  <a16:creationId xmlns:a16="http://schemas.microsoft.com/office/drawing/2014/main" id="{D3E6AA92-3BF6-0ED9-EDC4-4C2564D73A8B}"/>
                </a:ext>
              </a:extLst>
            </p:cNvPr>
            <p:cNvSpPr/>
            <p:nvPr/>
          </p:nvSpPr>
          <p:spPr>
            <a:xfrm>
              <a:off x="1586981" y="3007080"/>
              <a:ext cx="439212" cy="159035"/>
            </a:xfrm>
            <a:prstGeom prst="rect">
              <a:avLst/>
            </a:prstGeom>
            <a:solidFill>
              <a:srgbClr val="759A6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100"/>
            </a:p>
          </p:txBody>
        </p:sp>
        <p:sp>
          <p:nvSpPr>
            <p:cNvPr id="320" name="TextBox 319">
              <a:extLst>
                <a:ext uri="{FF2B5EF4-FFF2-40B4-BE49-F238E27FC236}">
                  <a16:creationId xmlns:a16="http://schemas.microsoft.com/office/drawing/2014/main" id="{3729F48D-7F72-9BAF-7932-B2794807D1BA}"/>
                </a:ext>
              </a:extLst>
            </p:cNvPr>
            <p:cNvSpPr txBox="1"/>
            <p:nvPr/>
          </p:nvSpPr>
          <p:spPr>
            <a:xfrm>
              <a:off x="1362372" y="2896491"/>
              <a:ext cx="893755" cy="2966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" dirty="0">
                  <a:solidFill>
                    <a:srgbClr val="34452D"/>
                  </a:solidFill>
                  <a:latin typeface="Bahnschrift SemiBold" panose="020B0502040204020203" pitchFamily="34" charset="0"/>
                </a:rPr>
                <a:t>Pilot</a:t>
              </a:r>
              <a:endParaRPr lang="ru-RU" sz="200" dirty="0">
                <a:solidFill>
                  <a:srgbClr val="34452D"/>
                </a:solidFill>
                <a:latin typeface="Bahnschrift SemiBold" panose="020B0502040204020203" pitchFamily="34" charset="0"/>
              </a:endParaRPr>
            </a:p>
          </p:txBody>
        </p:sp>
      </p:grpSp>
      <p:grpSp>
        <p:nvGrpSpPr>
          <p:cNvPr id="321" name="Группа 320">
            <a:extLst>
              <a:ext uri="{FF2B5EF4-FFF2-40B4-BE49-F238E27FC236}">
                <a16:creationId xmlns:a16="http://schemas.microsoft.com/office/drawing/2014/main" id="{7456F252-548F-1697-4E2B-414CD6EDF0CC}"/>
              </a:ext>
            </a:extLst>
          </p:cNvPr>
          <p:cNvGrpSpPr/>
          <p:nvPr/>
        </p:nvGrpSpPr>
        <p:grpSpPr>
          <a:xfrm>
            <a:off x="4215326" y="1714316"/>
            <a:ext cx="461255" cy="429005"/>
            <a:chOff x="1280328" y="2356834"/>
            <a:chExt cx="1055417" cy="918997"/>
          </a:xfrm>
        </p:grpSpPr>
        <p:sp>
          <p:nvSpPr>
            <p:cNvPr id="322" name="Прямоугольник 321">
              <a:extLst>
                <a:ext uri="{FF2B5EF4-FFF2-40B4-BE49-F238E27FC236}">
                  <a16:creationId xmlns:a16="http://schemas.microsoft.com/office/drawing/2014/main" id="{7D748D11-0609-C663-0C3C-F027621603B9}"/>
                </a:ext>
              </a:extLst>
            </p:cNvPr>
            <p:cNvSpPr/>
            <p:nvPr/>
          </p:nvSpPr>
          <p:spPr>
            <a:xfrm>
              <a:off x="1586981" y="2459832"/>
              <a:ext cx="557481" cy="7953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100"/>
            </a:p>
          </p:txBody>
        </p:sp>
        <p:sp>
          <p:nvSpPr>
            <p:cNvPr id="323" name="Прямоугольник 322">
              <a:extLst>
                <a:ext uri="{FF2B5EF4-FFF2-40B4-BE49-F238E27FC236}">
                  <a16:creationId xmlns:a16="http://schemas.microsoft.com/office/drawing/2014/main" id="{AC57B5A7-8A38-FCB4-BA9D-26053B1B66B2}"/>
                </a:ext>
              </a:extLst>
            </p:cNvPr>
            <p:cNvSpPr/>
            <p:nvPr/>
          </p:nvSpPr>
          <p:spPr>
            <a:xfrm>
              <a:off x="1488281" y="2381250"/>
              <a:ext cx="557481" cy="8739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100"/>
            </a:p>
          </p:txBody>
        </p:sp>
        <p:pic>
          <p:nvPicPr>
            <p:cNvPr id="324" name="Рисунок 323">
              <a:extLst>
                <a:ext uri="{FF2B5EF4-FFF2-40B4-BE49-F238E27FC236}">
                  <a16:creationId xmlns:a16="http://schemas.microsoft.com/office/drawing/2014/main" id="{B2300EE0-94DE-C79C-9893-39269A8E0A1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0328" y="2356834"/>
              <a:ext cx="1055417" cy="918997"/>
            </a:xfrm>
            <a:prstGeom prst="rect">
              <a:avLst/>
            </a:prstGeom>
          </p:spPr>
        </p:pic>
        <p:sp>
          <p:nvSpPr>
            <p:cNvPr id="325" name="Прямоугольник 324">
              <a:extLst>
                <a:ext uri="{FF2B5EF4-FFF2-40B4-BE49-F238E27FC236}">
                  <a16:creationId xmlns:a16="http://schemas.microsoft.com/office/drawing/2014/main" id="{70D07E5A-469B-7275-4D83-DEE5F213F365}"/>
                </a:ext>
              </a:extLst>
            </p:cNvPr>
            <p:cNvSpPr/>
            <p:nvPr/>
          </p:nvSpPr>
          <p:spPr>
            <a:xfrm>
              <a:off x="1586981" y="3007080"/>
              <a:ext cx="439212" cy="159035"/>
            </a:xfrm>
            <a:prstGeom prst="rect">
              <a:avLst/>
            </a:prstGeom>
            <a:solidFill>
              <a:srgbClr val="759A6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100"/>
            </a:p>
          </p:txBody>
        </p:sp>
        <p:sp>
          <p:nvSpPr>
            <p:cNvPr id="326" name="TextBox 325">
              <a:extLst>
                <a:ext uri="{FF2B5EF4-FFF2-40B4-BE49-F238E27FC236}">
                  <a16:creationId xmlns:a16="http://schemas.microsoft.com/office/drawing/2014/main" id="{A2FD20EF-5D15-9F52-FEF4-AE741C63A915}"/>
                </a:ext>
              </a:extLst>
            </p:cNvPr>
            <p:cNvSpPr txBox="1"/>
            <p:nvPr/>
          </p:nvSpPr>
          <p:spPr>
            <a:xfrm>
              <a:off x="1362372" y="2896491"/>
              <a:ext cx="893755" cy="2966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" dirty="0">
                  <a:solidFill>
                    <a:srgbClr val="34452D"/>
                  </a:solidFill>
                  <a:latin typeface="Bahnschrift SemiBold" panose="020B0502040204020203" pitchFamily="34" charset="0"/>
                </a:rPr>
                <a:t>Pilot</a:t>
              </a:r>
              <a:endParaRPr lang="ru-RU" sz="200" dirty="0">
                <a:solidFill>
                  <a:srgbClr val="34452D"/>
                </a:solidFill>
                <a:latin typeface="Bahnschrift SemiBold" panose="020B0502040204020203" pitchFamily="34" charset="0"/>
              </a:endParaRPr>
            </a:p>
          </p:txBody>
        </p:sp>
      </p:grpSp>
      <p:grpSp>
        <p:nvGrpSpPr>
          <p:cNvPr id="327" name="Группа 326">
            <a:extLst>
              <a:ext uri="{FF2B5EF4-FFF2-40B4-BE49-F238E27FC236}">
                <a16:creationId xmlns:a16="http://schemas.microsoft.com/office/drawing/2014/main" id="{3DE3DCC0-B701-C0EB-04CE-FB101657AF8D}"/>
              </a:ext>
            </a:extLst>
          </p:cNvPr>
          <p:cNvGrpSpPr/>
          <p:nvPr/>
        </p:nvGrpSpPr>
        <p:grpSpPr>
          <a:xfrm>
            <a:off x="4333709" y="1714316"/>
            <a:ext cx="461255" cy="429005"/>
            <a:chOff x="1280328" y="2356834"/>
            <a:chExt cx="1055417" cy="918997"/>
          </a:xfrm>
        </p:grpSpPr>
        <p:sp>
          <p:nvSpPr>
            <p:cNvPr id="328" name="Прямоугольник 327">
              <a:extLst>
                <a:ext uri="{FF2B5EF4-FFF2-40B4-BE49-F238E27FC236}">
                  <a16:creationId xmlns:a16="http://schemas.microsoft.com/office/drawing/2014/main" id="{9935A396-92A0-B70D-65F4-ACA74CCCA766}"/>
                </a:ext>
              </a:extLst>
            </p:cNvPr>
            <p:cNvSpPr/>
            <p:nvPr/>
          </p:nvSpPr>
          <p:spPr>
            <a:xfrm>
              <a:off x="1586981" y="2459832"/>
              <a:ext cx="557481" cy="7953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100"/>
            </a:p>
          </p:txBody>
        </p:sp>
        <p:sp>
          <p:nvSpPr>
            <p:cNvPr id="329" name="Прямоугольник 328">
              <a:extLst>
                <a:ext uri="{FF2B5EF4-FFF2-40B4-BE49-F238E27FC236}">
                  <a16:creationId xmlns:a16="http://schemas.microsoft.com/office/drawing/2014/main" id="{2C0BD8AA-AC60-2F17-A268-6BA46D083BF3}"/>
                </a:ext>
              </a:extLst>
            </p:cNvPr>
            <p:cNvSpPr/>
            <p:nvPr/>
          </p:nvSpPr>
          <p:spPr>
            <a:xfrm>
              <a:off x="1488281" y="2381250"/>
              <a:ext cx="557481" cy="8739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100"/>
            </a:p>
          </p:txBody>
        </p:sp>
        <p:pic>
          <p:nvPicPr>
            <p:cNvPr id="330" name="Рисунок 329">
              <a:extLst>
                <a:ext uri="{FF2B5EF4-FFF2-40B4-BE49-F238E27FC236}">
                  <a16:creationId xmlns:a16="http://schemas.microsoft.com/office/drawing/2014/main" id="{66999766-028A-CCBF-3DF9-504FE1DAD35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0328" y="2356834"/>
              <a:ext cx="1055417" cy="918997"/>
            </a:xfrm>
            <a:prstGeom prst="rect">
              <a:avLst/>
            </a:prstGeom>
          </p:spPr>
        </p:pic>
        <p:sp>
          <p:nvSpPr>
            <p:cNvPr id="331" name="Прямоугольник 330">
              <a:extLst>
                <a:ext uri="{FF2B5EF4-FFF2-40B4-BE49-F238E27FC236}">
                  <a16:creationId xmlns:a16="http://schemas.microsoft.com/office/drawing/2014/main" id="{6D197C6A-093D-F988-4D4C-A8CBD8897D3F}"/>
                </a:ext>
              </a:extLst>
            </p:cNvPr>
            <p:cNvSpPr/>
            <p:nvPr/>
          </p:nvSpPr>
          <p:spPr>
            <a:xfrm>
              <a:off x="1586981" y="3007080"/>
              <a:ext cx="439212" cy="159035"/>
            </a:xfrm>
            <a:prstGeom prst="rect">
              <a:avLst/>
            </a:prstGeom>
            <a:solidFill>
              <a:srgbClr val="759A6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100"/>
            </a:p>
          </p:txBody>
        </p:sp>
        <p:sp>
          <p:nvSpPr>
            <p:cNvPr id="332" name="TextBox 331">
              <a:extLst>
                <a:ext uri="{FF2B5EF4-FFF2-40B4-BE49-F238E27FC236}">
                  <a16:creationId xmlns:a16="http://schemas.microsoft.com/office/drawing/2014/main" id="{FF8A063C-71A2-F453-D602-9B9B319B405D}"/>
                </a:ext>
              </a:extLst>
            </p:cNvPr>
            <p:cNvSpPr txBox="1"/>
            <p:nvPr/>
          </p:nvSpPr>
          <p:spPr>
            <a:xfrm>
              <a:off x="1362372" y="2896491"/>
              <a:ext cx="893755" cy="2966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" dirty="0">
                  <a:solidFill>
                    <a:srgbClr val="34452D"/>
                  </a:solidFill>
                  <a:latin typeface="Bahnschrift SemiBold" panose="020B0502040204020203" pitchFamily="34" charset="0"/>
                </a:rPr>
                <a:t>Pilot</a:t>
              </a:r>
              <a:endParaRPr lang="ru-RU" sz="200" dirty="0">
                <a:solidFill>
                  <a:srgbClr val="34452D"/>
                </a:solidFill>
                <a:latin typeface="Bahnschrift SemiBold" panose="020B0502040204020203" pitchFamily="34" charset="0"/>
              </a:endParaRPr>
            </a:p>
          </p:txBody>
        </p:sp>
      </p:grpSp>
      <p:grpSp>
        <p:nvGrpSpPr>
          <p:cNvPr id="333" name="Группа 332">
            <a:extLst>
              <a:ext uri="{FF2B5EF4-FFF2-40B4-BE49-F238E27FC236}">
                <a16:creationId xmlns:a16="http://schemas.microsoft.com/office/drawing/2014/main" id="{8437238F-B27C-EE51-9B04-A5983DB4FE52}"/>
              </a:ext>
            </a:extLst>
          </p:cNvPr>
          <p:cNvGrpSpPr/>
          <p:nvPr/>
        </p:nvGrpSpPr>
        <p:grpSpPr>
          <a:xfrm>
            <a:off x="4452093" y="1714316"/>
            <a:ext cx="461255" cy="429005"/>
            <a:chOff x="1280328" y="2356834"/>
            <a:chExt cx="1055417" cy="918997"/>
          </a:xfrm>
        </p:grpSpPr>
        <p:sp>
          <p:nvSpPr>
            <p:cNvPr id="334" name="Прямоугольник 333">
              <a:extLst>
                <a:ext uri="{FF2B5EF4-FFF2-40B4-BE49-F238E27FC236}">
                  <a16:creationId xmlns:a16="http://schemas.microsoft.com/office/drawing/2014/main" id="{6E93B008-AFA5-55F0-7F9B-0942FCF79734}"/>
                </a:ext>
              </a:extLst>
            </p:cNvPr>
            <p:cNvSpPr/>
            <p:nvPr/>
          </p:nvSpPr>
          <p:spPr>
            <a:xfrm>
              <a:off x="1586981" y="2459832"/>
              <a:ext cx="557481" cy="7953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100"/>
            </a:p>
          </p:txBody>
        </p:sp>
        <p:sp>
          <p:nvSpPr>
            <p:cNvPr id="335" name="Прямоугольник 334">
              <a:extLst>
                <a:ext uri="{FF2B5EF4-FFF2-40B4-BE49-F238E27FC236}">
                  <a16:creationId xmlns:a16="http://schemas.microsoft.com/office/drawing/2014/main" id="{14E4B216-A553-BC3C-A145-E2086593EDDA}"/>
                </a:ext>
              </a:extLst>
            </p:cNvPr>
            <p:cNvSpPr/>
            <p:nvPr/>
          </p:nvSpPr>
          <p:spPr>
            <a:xfrm>
              <a:off x="1488281" y="2381250"/>
              <a:ext cx="557481" cy="8739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100"/>
            </a:p>
          </p:txBody>
        </p:sp>
        <p:pic>
          <p:nvPicPr>
            <p:cNvPr id="336" name="Рисунок 335">
              <a:extLst>
                <a:ext uri="{FF2B5EF4-FFF2-40B4-BE49-F238E27FC236}">
                  <a16:creationId xmlns:a16="http://schemas.microsoft.com/office/drawing/2014/main" id="{9D680AD1-411C-A2A3-BF40-A5E77C275CF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0328" y="2356834"/>
              <a:ext cx="1055417" cy="918997"/>
            </a:xfrm>
            <a:prstGeom prst="rect">
              <a:avLst/>
            </a:prstGeom>
          </p:spPr>
        </p:pic>
        <p:sp>
          <p:nvSpPr>
            <p:cNvPr id="337" name="Прямоугольник 336">
              <a:extLst>
                <a:ext uri="{FF2B5EF4-FFF2-40B4-BE49-F238E27FC236}">
                  <a16:creationId xmlns:a16="http://schemas.microsoft.com/office/drawing/2014/main" id="{C9D6750F-4504-374C-E8DA-2DF793ECAA42}"/>
                </a:ext>
              </a:extLst>
            </p:cNvPr>
            <p:cNvSpPr/>
            <p:nvPr/>
          </p:nvSpPr>
          <p:spPr>
            <a:xfrm>
              <a:off x="1586981" y="3007080"/>
              <a:ext cx="439212" cy="159035"/>
            </a:xfrm>
            <a:prstGeom prst="rect">
              <a:avLst/>
            </a:prstGeom>
            <a:solidFill>
              <a:srgbClr val="759A6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100"/>
            </a:p>
          </p:txBody>
        </p:sp>
        <p:sp>
          <p:nvSpPr>
            <p:cNvPr id="338" name="TextBox 337">
              <a:extLst>
                <a:ext uri="{FF2B5EF4-FFF2-40B4-BE49-F238E27FC236}">
                  <a16:creationId xmlns:a16="http://schemas.microsoft.com/office/drawing/2014/main" id="{12B46AF0-C87C-184D-10F9-B4522863095F}"/>
                </a:ext>
              </a:extLst>
            </p:cNvPr>
            <p:cNvSpPr txBox="1"/>
            <p:nvPr/>
          </p:nvSpPr>
          <p:spPr>
            <a:xfrm>
              <a:off x="1362372" y="2896491"/>
              <a:ext cx="893755" cy="2966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" dirty="0">
                  <a:solidFill>
                    <a:srgbClr val="34452D"/>
                  </a:solidFill>
                  <a:latin typeface="Bahnschrift SemiBold" panose="020B0502040204020203" pitchFamily="34" charset="0"/>
                </a:rPr>
                <a:t>Pilot</a:t>
              </a:r>
              <a:endParaRPr lang="ru-RU" sz="200" dirty="0">
                <a:solidFill>
                  <a:srgbClr val="34452D"/>
                </a:solidFill>
                <a:latin typeface="Bahnschrift SemiBold" panose="020B0502040204020203" pitchFamily="34" charset="0"/>
              </a:endParaRPr>
            </a:p>
          </p:txBody>
        </p:sp>
      </p:grpSp>
      <p:grpSp>
        <p:nvGrpSpPr>
          <p:cNvPr id="339" name="Группа 338">
            <a:extLst>
              <a:ext uri="{FF2B5EF4-FFF2-40B4-BE49-F238E27FC236}">
                <a16:creationId xmlns:a16="http://schemas.microsoft.com/office/drawing/2014/main" id="{701BE0FE-FC8B-3100-D849-F5C540701975}"/>
              </a:ext>
            </a:extLst>
          </p:cNvPr>
          <p:cNvGrpSpPr/>
          <p:nvPr/>
        </p:nvGrpSpPr>
        <p:grpSpPr>
          <a:xfrm>
            <a:off x="4570476" y="1714316"/>
            <a:ext cx="461255" cy="429005"/>
            <a:chOff x="1280328" y="2356834"/>
            <a:chExt cx="1055417" cy="918997"/>
          </a:xfrm>
        </p:grpSpPr>
        <p:sp>
          <p:nvSpPr>
            <p:cNvPr id="340" name="Прямоугольник 339">
              <a:extLst>
                <a:ext uri="{FF2B5EF4-FFF2-40B4-BE49-F238E27FC236}">
                  <a16:creationId xmlns:a16="http://schemas.microsoft.com/office/drawing/2014/main" id="{E5C222B8-C39D-62D0-6D94-A4505029CC70}"/>
                </a:ext>
              </a:extLst>
            </p:cNvPr>
            <p:cNvSpPr/>
            <p:nvPr/>
          </p:nvSpPr>
          <p:spPr>
            <a:xfrm>
              <a:off x="1586981" y="2459832"/>
              <a:ext cx="557481" cy="7953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100"/>
            </a:p>
          </p:txBody>
        </p:sp>
        <p:sp>
          <p:nvSpPr>
            <p:cNvPr id="341" name="Прямоугольник 340">
              <a:extLst>
                <a:ext uri="{FF2B5EF4-FFF2-40B4-BE49-F238E27FC236}">
                  <a16:creationId xmlns:a16="http://schemas.microsoft.com/office/drawing/2014/main" id="{8490D3E6-BF80-3B60-970A-0E1797443A5D}"/>
                </a:ext>
              </a:extLst>
            </p:cNvPr>
            <p:cNvSpPr/>
            <p:nvPr/>
          </p:nvSpPr>
          <p:spPr>
            <a:xfrm>
              <a:off x="1488281" y="2381250"/>
              <a:ext cx="557481" cy="8739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100"/>
            </a:p>
          </p:txBody>
        </p:sp>
        <p:pic>
          <p:nvPicPr>
            <p:cNvPr id="342" name="Рисунок 341">
              <a:extLst>
                <a:ext uri="{FF2B5EF4-FFF2-40B4-BE49-F238E27FC236}">
                  <a16:creationId xmlns:a16="http://schemas.microsoft.com/office/drawing/2014/main" id="{CA8A01CD-515F-5C72-0A41-CB8F8FBC0C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0328" y="2356834"/>
              <a:ext cx="1055417" cy="918997"/>
            </a:xfrm>
            <a:prstGeom prst="rect">
              <a:avLst/>
            </a:prstGeom>
          </p:spPr>
        </p:pic>
        <p:sp>
          <p:nvSpPr>
            <p:cNvPr id="343" name="Прямоугольник 342">
              <a:extLst>
                <a:ext uri="{FF2B5EF4-FFF2-40B4-BE49-F238E27FC236}">
                  <a16:creationId xmlns:a16="http://schemas.microsoft.com/office/drawing/2014/main" id="{9FC2187A-2E1E-7DAF-6926-EA9776339ACF}"/>
                </a:ext>
              </a:extLst>
            </p:cNvPr>
            <p:cNvSpPr/>
            <p:nvPr/>
          </p:nvSpPr>
          <p:spPr>
            <a:xfrm>
              <a:off x="1586981" y="3007080"/>
              <a:ext cx="439212" cy="159035"/>
            </a:xfrm>
            <a:prstGeom prst="rect">
              <a:avLst/>
            </a:prstGeom>
            <a:solidFill>
              <a:srgbClr val="759A6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100"/>
            </a:p>
          </p:txBody>
        </p:sp>
        <p:sp>
          <p:nvSpPr>
            <p:cNvPr id="344" name="TextBox 343">
              <a:extLst>
                <a:ext uri="{FF2B5EF4-FFF2-40B4-BE49-F238E27FC236}">
                  <a16:creationId xmlns:a16="http://schemas.microsoft.com/office/drawing/2014/main" id="{FF640A9E-E121-9F53-C7A1-C648BE76339A}"/>
                </a:ext>
              </a:extLst>
            </p:cNvPr>
            <p:cNvSpPr txBox="1"/>
            <p:nvPr/>
          </p:nvSpPr>
          <p:spPr>
            <a:xfrm>
              <a:off x="1362372" y="2896491"/>
              <a:ext cx="893755" cy="3626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00" dirty="0">
                  <a:solidFill>
                    <a:srgbClr val="34452D"/>
                  </a:solidFill>
                  <a:latin typeface="Bahnschrift SemiBold" panose="020B0502040204020203" pitchFamily="34" charset="0"/>
                </a:rPr>
                <a:t>Pilot</a:t>
              </a:r>
              <a:endParaRPr lang="ru-RU" sz="400" dirty="0">
                <a:solidFill>
                  <a:srgbClr val="34452D"/>
                </a:solidFill>
                <a:latin typeface="Bahnschrift SemiBold" panose="020B0502040204020203" pitchFamily="34" charset="0"/>
              </a:endParaRPr>
            </a:p>
          </p:txBody>
        </p:sp>
      </p:grpSp>
      <p:sp>
        <p:nvSpPr>
          <p:cNvPr id="345" name="TextBox 344">
            <a:extLst>
              <a:ext uri="{FF2B5EF4-FFF2-40B4-BE49-F238E27FC236}">
                <a16:creationId xmlns:a16="http://schemas.microsoft.com/office/drawing/2014/main" id="{AE8970D7-BD51-FDC0-935E-9FA6B992634A}"/>
              </a:ext>
            </a:extLst>
          </p:cNvPr>
          <p:cNvSpPr txBox="1"/>
          <p:nvPr/>
        </p:nvSpPr>
        <p:spPr>
          <a:xfrm>
            <a:off x="3988719" y="2614789"/>
            <a:ext cx="132416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4. Each pilot asks for a suitable job</a:t>
            </a:r>
            <a:endParaRPr lang="ru-RU" sz="1100" dirty="0"/>
          </a:p>
        </p:txBody>
      </p:sp>
      <p:cxnSp>
        <p:nvCxnSpPr>
          <p:cNvPr id="346" name="Прямая со стрелкой 345">
            <a:extLst>
              <a:ext uri="{FF2B5EF4-FFF2-40B4-BE49-F238E27FC236}">
                <a16:creationId xmlns:a16="http://schemas.microsoft.com/office/drawing/2014/main" id="{4B996CD3-F22C-A2AE-7D66-79633B20823F}"/>
              </a:ext>
            </a:extLst>
          </p:cNvPr>
          <p:cNvCxnSpPr>
            <a:cxnSpLocks/>
          </p:cNvCxnSpPr>
          <p:nvPr/>
        </p:nvCxnSpPr>
        <p:spPr>
          <a:xfrm flipH="1">
            <a:off x="1201640" y="2982326"/>
            <a:ext cx="1487342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7" name="TextBox 346">
            <a:extLst>
              <a:ext uri="{FF2B5EF4-FFF2-40B4-BE49-F238E27FC236}">
                <a16:creationId xmlns:a16="http://schemas.microsoft.com/office/drawing/2014/main" id="{BFAB9DE7-7C1F-9D87-91ED-114A49B38468}"/>
              </a:ext>
            </a:extLst>
          </p:cNvPr>
          <p:cNvSpPr txBox="1"/>
          <p:nvPr/>
        </p:nvSpPr>
        <p:spPr>
          <a:xfrm>
            <a:off x="1389246" y="2547732"/>
            <a:ext cx="13530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5. Find a job for a particular pilot</a:t>
            </a:r>
            <a:endParaRPr lang="ru-RU" sz="1200" dirty="0"/>
          </a:p>
        </p:txBody>
      </p:sp>
      <p:sp>
        <p:nvSpPr>
          <p:cNvPr id="348" name="TextBox 347">
            <a:extLst>
              <a:ext uri="{FF2B5EF4-FFF2-40B4-BE49-F238E27FC236}">
                <a16:creationId xmlns:a16="http://schemas.microsoft.com/office/drawing/2014/main" id="{0F7DDB59-4F40-B306-AA99-DACF76401F97}"/>
              </a:ext>
            </a:extLst>
          </p:cNvPr>
          <p:cNvSpPr txBox="1"/>
          <p:nvPr/>
        </p:nvSpPr>
        <p:spPr>
          <a:xfrm>
            <a:off x="1514144" y="3055545"/>
            <a:ext cx="12145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6. Job found</a:t>
            </a:r>
            <a:endParaRPr lang="ru-RU" sz="1200" dirty="0"/>
          </a:p>
        </p:txBody>
      </p:sp>
      <p:cxnSp>
        <p:nvCxnSpPr>
          <p:cNvPr id="349" name="Прямая со стрелкой 348">
            <a:extLst>
              <a:ext uri="{FF2B5EF4-FFF2-40B4-BE49-F238E27FC236}">
                <a16:creationId xmlns:a16="http://schemas.microsoft.com/office/drawing/2014/main" id="{51058338-CBEE-4411-E9A7-F795C09F3FA7}"/>
              </a:ext>
            </a:extLst>
          </p:cNvPr>
          <p:cNvCxnSpPr>
            <a:cxnSpLocks/>
          </p:cNvCxnSpPr>
          <p:nvPr/>
        </p:nvCxnSpPr>
        <p:spPr>
          <a:xfrm>
            <a:off x="1201640" y="3299283"/>
            <a:ext cx="1500661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0" name="Прямая со стрелкой 349">
            <a:extLst>
              <a:ext uri="{FF2B5EF4-FFF2-40B4-BE49-F238E27FC236}">
                <a16:creationId xmlns:a16="http://schemas.microsoft.com/office/drawing/2014/main" id="{730221CE-7F6A-DCDD-9C61-A4D59FF83585}"/>
              </a:ext>
            </a:extLst>
          </p:cNvPr>
          <p:cNvCxnSpPr>
            <a:cxnSpLocks/>
          </p:cNvCxnSpPr>
          <p:nvPr/>
        </p:nvCxnSpPr>
        <p:spPr>
          <a:xfrm>
            <a:off x="4015539" y="3308962"/>
            <a:ext cx="1923487" cy="0"/>
          </a:xfrm>
          <a:prstGeom prst="straightConnector1">
            <a:avLst/>
          </a:prstGeom>
          <a:ln w="28575">
            <a:solidFill>
              <a:srgbClr val="35462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1" name="Группа 350">
            <a:extLst>
              <a:ext uri="{FF2B5EF4-FFF2-40B4-BE49-F238E27FC236}">
                <a16:creationId xmlns:a16="http://schemas.microsoft.com/office/drawing/2014/main" id="{8A29C07B-B57F-909C-9B26-44E7CF981383}"/>
              </a:ext>
            </a:extLst>
          </p:cNvPr>
          <p:cNvGrpSpPr/>
          <p:nvPr/>
        </p:nvGrpSpPr>
        <p:grpSpPr>
          <a:xfrm>
            <a:off x="1823084" y="3350525"/>
            <a:ext cx="438950" cy="415136"/>
            <a:chOff x="1280328" y="2356834"/>
            <a:chExt cx="1055417" cy="934475"/>
          </a:xfrm>
        </p:grpSpPr>
        <p:sp>
          <p:nvSpPr>
            <p:cNvPr id="352" name="Прямоугольник 351">
              <a:extLst>
                <a:ext uri="{FF2B5EF4-FFF2-40B4-BE49-F238E27FC236}">
                  <a16:creationId xmlns:a16="http://schemas.microsoft.com/office/drawing/2014/main" id="{18A3B243-1C3B-7643-626E-58494D6F6BAA}"/>
                </a:ext>
              </a:extLst>
            </p:cNvPr>
            <p:cNvSpPr/>
            <p:nvPr/>
          </p:nvSpPr>
          <p:spPr>
            <a:xfrm>
              <a:off x="1586981" y="2459832"/>
              <a:ext cx="557481" cy="7953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100"/>
            </a:p>
          </p:txBody>
        </p:sp>
        <p:sp>
          <p:nvSpPr>
            <p:cNvPr id="353" name="Прямоугольник 352">
              <a:extLst>
                <a:ext uri="{FF2B5EF4-FFF2-40B4-BE49-F238E27FC236}">
                  <a16:creationId xmlns:a16="http://schemas.microsoft.com/office/drawing/2014/main" id="{1E552703-B2A7-7835-A39B-7AF384D35F16}"/>
                </a:ext>
              </a:extLst>
            </p:cNvPr>
            <p:cNvSpPr/>
            <p:nvPr/>
          </p:nvSpPr>
          <p:spPr>
            <a:xfrm>
              <a:off x="1488281" y="2381250"/>
              <a:ext cx="557481" cy="8739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100"/>
            </a:p>
          </p:txBody>
        </p:sp>
        <p:pic>
          <p:nvPicPr>
            <p:cNvPr id="354" name="Рисунок 353">
              <a:extLst>
                <a:ext uri="{FF2B5EF4-FFF2-40B4-BE49-F238E27FC236}">
                  <a16:creationId xmlns:a16="http://schemas.microsoft.com/office/drawing/2014/main" id="{42F9918E-72AF-B368-B824-C40094AF695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0328" y="2356834"/>
              <a:ext cx="1055417" cy="918997"/>
            </a:xfrm>
            <a:prstGeom prst="rect">
              <a:avLst/>
            </a:prstGeom>
          </p:spPr>
        </p:pic>
        <p:sp>
          <p:nvSpPr>
            <p:cNvPr id="355" name="Прямоугольник 354">
              <a:extLst>
                <a:ext uri="{FF2B5EF4-FFF2-40B4-BE49-F238E27FC236}">
                  <a16:creationId xmlns:a16="http://schemas.microsoft.com/office/drawing/2014/main" id="{780D459B-BCCB-722B-BC8C-051CEBCF0CBF}"/>
                </a:ext>
              </a:extLst>
            </p:cNvPr>
            <p:cNvSpPr/>
            <p:nvPr/>
          </p:nvSpPr>
          <p:spPr>
            <a:xfrm>
              <a:off x="1586981" y="3007080"/>
              <a:ext cx="439212" cy="159035"/>
            </a:xfrm>
            <a:prstGeom prst="rect">
              <a:avLst/>
            </a:prstGeom>
            <a:solidFill>
              <a:srgbClr val="57A4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100"/>
            </a:p>
          </p:txBody>
        </p:sp>
        <p:sp>
          <p:nvSpPr>
            <p:cNvPr id="356" name="TextBox 355">
              <a:extLst>
                <a:ext uri="{FF2B5EF4-FFF2-40B4-BE49-F238E27FC236}">
                  <a16:creationId xmlns:a16="http://schemas.microsoft.com/office/drawing/2014/main" id="{A4356FB5-3B4A-AFF8-A6D0-5D50E27768BA}"/>
                </a:ext>
              </a:extLst>
            </p:cNvPr>
            <p:cNvSpPr txBox="1"/>
            <p:nvPr/>
          </p:nvSpPr>
          <p:spPr>
            <a:xfrm>
              <a:off x="1497031" y="2910265"/>
              <a:ext cx="788061" cy="3810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" dirty="0">
                  <a:solidFill>
                    <a:srgbClr val="004FAC"/>
                  </a:solidFill>
                  <a:latin typeface="Bahnschrift SemiBold" panose="020B0502040204020203" pitchFamily="34" charset="0"/>
                </a:rPr>
                <a:t>JOB</a:t>
              </a:r>
              <a:endParaRPr lang="ru-RU" sz="500" dirty="0">
                <a:solidFill>
                  <a:srgbClr val="004FAC"/>
                </a:solidFill>
                <a:latin typeface="Bahnschrift SemiBold" panose="020B0502040204020203" pitchFamily="34" charset="0"/>
              </a:endParaRPr>
            </a:p>
          </p:txBody>
        </p:sp>
      </p:grpSp>
      <p:grpSp>
        <p:nvGrpSpPr>
          <p:cNvPr id="357" name="Группа 356">
            <a:extLst>
              <a:ext uri="{FF2B5EF4-FFF2-40B4-BE49-F238E27FC236}">
                <a16:creationId xmlns:a16="http://schemas.microsoft.com/office/drawing/2014/main" id="{9735CA59-7F19-6F50-93D9-424E038E5F2D}"/>
              </a:ext>
            </a:extLst>
          </p:cNvPr>
          <p:cNvGrpSpPr/>
          <p:nvPr/>
        </p:nvGrpSpPr>
        <p:grpSpPr>
          <a:xfrm>
            <a:off x="4337301" y="3360640"/>
            <a:ext cx="438950" cy="415136"/>
            <a:chOff x="1280328" y="2356834"/>
            <a:chExt cx="1055417" cy="934475"/>
          </a:xfrm>
        </p:grpSpPr>
        <p:sp>
          <p:nvSpPr>
            <p:cNvPr id="358" name="Прямоугольник 357">
              <a:extLst>
                <a:ext uri="{FF2B5EF4-FFF2-40B4-BE49-F238E27FC236}">
                  <a16:creationId xmlns:a16="http://schemas.microsoft.com/office/drawing/2014/main" id="{DCD34E31-9758-0FA1-9D6B-0F1B280E0AF3}"/>
                </a:ext>
              </a:extLst>
            </p:cNvPr>
            <p:cNvSpPr/>
            <p:nvPr/>
          </p:nvSpPr>
          <p:spPr>
            <a:xfrm>
              <a:off x="1586981" y="2459832"/>
              <a:ext cx="557481" cy="7953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100"/>
            </a:p>
          </p:txBody>
        </p:sp>
        <p:sp>
          <p:nvSpPr>
            <p:cNvPr id="359" name="Прямоугольник 358">
              <a:extLst>
                <a:ext uri="{FF2B5EF4-FFF2-40B4-BE49-F238E27FC236}">
                  <a16:creationId xmlns:a16="http://schemas.microsoft.com/office/drawing/2014/main" id="{8BA16730-C777-E89F-C513-E3D50C870283}"/>
                </a:ext>
              </a:extLst>
            </p:cNvPr>
            <p:cNvSpPr/>
            <p:nvPr/>
          </p:nvSpPr>
          <p:spPr>
            <a:xfrm>
              <a:off x="1488281" y="2381250"/>
              <a:ext cx="557481" cy="8739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100"/>
            </a:p>
          </p:txBody>
        </p:sp>
        <p:pic>
          <p:nvPicPr>
            <p:cNvPr id="360" name="Рисунок 359">
              <a:extLst>
                <a:ext uri="{FF2B5EF4-FFF2-40B4-BE49-F238E27FC236}">
                  <a16:creationId xmlns:a16="http://schemas.microsoft.com/office/drawing/2014/main" id="{5D4624B0-EDE5-C160-1252-55490B5A11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0328" y="2356834"/>
              <a:ext cx="1055417" cy="918997"/>
            </a:xfrm>
            <a:prstGeom prst="rect">
              <a:avLst/>
            </a:prstGeom>
          </p:spPr>
        </p:pic>
        <p:sp>
          <p:nvSpPr>
            <p:cNvPr id="361" name="Прямоугольник 360">
              <a:extLst>
                <a:ext uri="{FF2B5EF4-FFF2-40B4-BE49-F238E27FC236}">
                  <a16:creationId xmlns:a16="http://schemas.microsoft.com/office/drawing/2014/main" id="{76B30447-1D0F-91F2-4207-0AF3C2C5EB85}"/>
                </a:ext>
              </a:extLst>
            </p:cNvPr>
            <p:cNvSpPr/>
            <p:nvPr/>
          </p:nvSpPr>
          <p:spPr>
            <a:xfrm>
              <a:off x="1586981" y="3007080"/>
              <a:ext cx="439212" cy="159035"/>
            </a:xfrm>
            <a:prstGeom prst="rect">
              <a:avLst/>
            </a:prstGeom>
            <a:solidFill>
              <a:srgbClr val="57A4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100"/>
            </a:p>
          </p:txBody>
        </p:sp>
        <p:sp>
          <p:nvSpPr>
            <p:cNvPr id="362" name="TextBox 361">
              <a:extLst>
                <a:ext uri="{FF2B5EF4-FFF2-40B4-BE49-F238E27FC236}">
                  <a16:creationId xmlns:a16="http://schemas.microsoft.com/office/drawing/2014/main" id="{EC2B3001-A575-E42E-FC87-5BE058892273}"/>
                </a:ext>
              </a:extLst>
            </p:cNvPr>
            <p:cNvSpPr txBox="1"/>
            <p:nvPr/>
          </p:nvSpPr>
          <p:spPr>
            <a:xfrm>
              <a:off x="1497031" y="2910265"/>
              <a:ext cx="788061" cy="3810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" dirty="0">
                  <a:solidFill>
                    <a:srgbClr val="004FAC"/>
                  </a:solidFill>
                  <a:latin typeface="Bahnschrift SemiBold" panose="020B0502040204020203" pitchFamily="34" charset="0"/>
                </a:rPr>
                <a:t>JOB</a:t>
              </a:r>
              <a:endParaRPr lang="ru-RU" sz="500" dirty="0">
                <a:solidFill>
                  <a:srgbClr val="004FAC"/>
                </a:solidFill>
                <a:latin typeface="Bahnschrift SemiBold" panose="020B0502040204020203" pitchFamily="34" charset="0"/>
              </a:endParaRPr>
            </a:p>
          </p:txBody>
        </p:sp>
      </p:grpSp>
      <p:sp>
        <p:nvSpPr>
          <p:cNvPr id="363" name="TextBox 362">
            <a:extLst>
              <a:ext uri="{FF2B5EF4-FFF2-40B4-BE49-F238E27FC236}">
                <a16:creationId xmlns:a16="http://schemas.microsoft.com/office/drawing/2014/main" id="{747E125D-1C05-5AB2-BFB6-2D400B910E36}"/>
              </a:ext>
            </a:extLst>
          </p:cNvPr>
          <p:cNvSpPr txBox="1"/>
          <p:nvPr/>
        </p:nvSpPr>
        <p:spPr>
          <a:xfrm>
            <a:off x="4088640" y="3080969"/>
            <a:ext cx="121450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6. Job found</a:t>
            </a:r>
            <a:endParaRPr lang="ru-RU" sz="1100" dirty="0"/>
          </a:p>
        </p:txBody>
      </p:sp>
      <p:cxnSp>
        <p:nvCxnSpPr>
          <p:cNvPr id="366" name="Прямая соединительная линия 365">
            <a:extLst>
              <a:ext uri="{FF2B5EF4-FFF2-40B4-BE49-F238E27FC236}">
                <a16:creationId xmlns:a16="http://schemas.microsoft.com/office/drawing/2014/main" id="{DED507C9-0943-87BC-18C2-C3AE929E5BC4}"/>
              </a:ext>
            </a:extLst>
          </p:cNvPr>
          <p:cNvCxnSpPr>
            <a:cxnSpLocks/>
          </p:cNvCxnSpPr>
          <p:nvPr/>
        </p:nvCxnSpPr>
        <p:spPr>
          <a:xfrm>
            <a:off x="1175211" y="1174532"/>
            <a:ext cx="0" cy="2621941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3" name="TextBox 372">
            <a:extLst>
              <a:ext uri="{FF2B5EF4-FFF2-40B4-BE49-F238E27FC236}">
                <a16:creationId xmlns:a16="http://schemas.microsoft.com/office/drawing/2014/main" id="{F722D738-78B5-1F89-8F71-A1C5D7102170}"/>
              </a:ext>
            </a:extLst>
          </p:cNvPr>
          <p:cNvSpPr txBox="1"/>
          <p:nvPr/>
        </p:nvSpPr>
        <p:spPr>
          <a:xfrm>
            <a:off x="81577" y="3786248"/>
            <a:ext cx="522866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Пилот - </a:t>
            </a:r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sz="1400" dirty="0">
                <a:latin typeface="Segoe UI" panose="020B0502040204020203" pitchFamily="34" charset="0"/>
                <a:cs typeface="Segoe UI" panose="020B0502040204020203" pitchFamily="34" charset="0"/>
              </a:rPr>
              <a:t>это специальная задача, которую можно отправить на кластер, суперкомпьютер, облако или практически любой другой ресурс, где она способна запуститься. После запуска пилот проверяет окружение, объём доступной оперативной памяти, производительность процессора и запрашивает у сервиса сопоставления заданий (</a:t>
            </a:r>
            <a:r>
              <a:rPr lang="en-US" sz="1400" dirty="0" err="1">
                <a:latin typeface="Segoe UI" panose="020B0502040204020203" pitchFamily="34" charset="0"/>
                <a:cs typeface="Segoe UI" panose="020B0502040204020203" pitchFamily="34" charset="0"/>
              </a:rPr>
              <a:t>JobMatching</a:t>
            </a:r>
            <a:r>
              <a:rPr lang="ru-RU" sz="1400" dirty="0">
                <a:latin typeface="Segoe UI" panose="020B0502040204020203" pitchFamily="34" charset="0"/>
                <a:cs typeface="Segoe UI" panose="020B0502040204020203" pitchFamily="34" charset="0"/>
              </a:rPr>
              <a:t>) подходящую пользовательскую задачу. Получив задачу, пилот инициирует её выполнение, выступая в роли обёртки для пользовательской задачи. После завершения пользовательской задачи пилот отправляет сводную информацию о ее выполнении и запрашивает новую пользовательскую задачу либо завершает выполнение.</a:t>
            </a:r>
            <a:endParaRPr lang="en-US" sz="1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4" name="TextBox 373">
                <a:extLst>
                  <a:ext uri="{FF2B5EF4-FFF2-40B4-BE49-F238E27FC236}">
                    <a16:creationId xmlns:a16="http://schemas.microsoft.com/office/drawing/2014/main" id="{1E0D799C-FA65-F40D-731F-1F4407C20676}"/>
                  </a:ext>
                </a:extLst>
              </p:cNvPr>
              <p:cNvSpPr txBox="1"/>
              <p:nvPr/>
            </p:nvSpPr>
            <p:spPr>
              <a:xfrm>
                <a:off x="5305853" y="3799701"/>
                <a:ext cx="3825192" cy="25534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400" dirty="0"/>
                  <a:t>Максимальная загрузка вычислительных ресурсов достигается при</a:t>
                </a:r>
                <a:r>
                  <a:rPr lang="en-US" sz="1400" dirty="0"/>
                  <a:t>:</a:t>
                </a:r>
              </a:p>
              <a:p>
                <a:pPr marL="342900" indent="-342900">
                  <a:buAutoNum type="arabicPeriod"/>
                </a:pPr>
                <a:r>
                  <a:rPr lang="ru-RU" sz="2000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 </a:t>
                </a:r>
                <a:r>
                  <a:rPr lang="en-US" i="1" dirty="0"/>
                  <a:t>N</a:t>
                </a:r>
                <a:r>
                  <a:rPr lang="en-US" i="1" baseline="-25000" dirty="0"/>
                  <a:t>jobs in queue </a:t>
                </a:r>
                <a:r>
                  <a:rPr lang="en-US" dirty="0"/>
                  <a:t>&gt;&gt;&gt;</a:t>
                </a:r>
                <a:r>
                  <a:rPr lang="en-US" i="1" dirty="0"/>
                  <a:t> N</a:t>
                </a:r>
                <a:r>
                  <a:rPr lang="en-US" i="1" baseline="-25000" dirty="0"/>
                  <a:t>available job slots</a:t>
                </a:r>
              </a:p>
              <a:p>
                <a:pPr marL="342900" indent="-342900">
                  <a:buAutoNum type="arabicPeriod"/>
                </a:pPr>
                <a:r>
                  <a:rPr lang="ru-RU" sz="2000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 </a:t>
                </a:r>
                <a:r>
                  <a:rPr lang="en-US" i="1" dirty="0"/>
                  <a:t>T</a:t>
                </a:r>
                <a:r>
                  <a:rPr lang="en-US" i="1" baseline="-25000" dirty="0"/>
                  <a:t>job execution </a:t>
                </a:r>
                <a:r>
                  <a:rPr lang="en-US" dirty="0"/>
                  <a:t>&gt;&gt;&gt;</a:t>
                </a:r>
                <a:r>
                  <a:rPr lang="en-US" i="1" dirty="0"/>
                  <a:t> T</a:t>
                </a:r>
                <a:r>
                  <a:rPr lang="en-US" i="1" baseline="-25000" dirty="0"/>
                  <a:t>launch pilot</a:t>
                </a:r>
                <a:br>
                  <a:rPr lang="ru-RU" sz="1400" i="1" dirty="0"/>
                </a:br>
                <a:r>
                  <a:rPr lang="ru-RU" sz="300" i="1" dirty="0"/>
                  <a:t> </a:t>
                </a:r>
                <a:br>
                  <a:rPr lang="ru-RU" sz="1400" i="1" dirty="0"/>
                </a:br>
                <a:r>
                  <a:rPr lang="ru-RU" sz="1400" dirty="0">
                    <a:solidFill>
                      <a:schemeClr val="accent4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Времени выполнения задачи значительно больше времени запуска пилота</a:t>
                </a:r>
                <a:br>
                  <a:rPr lang="ru-RU" sz="1400" dirty="0">
                    <a:solidFill>
                      <a:schemeClr val="accent4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</a:br>
                <a:r>
                  <a:rPr lang="ru-RU" sz="200" dirty="0">
                    <a:solidFill>
                      <a:schemeClr val="accent4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 </a:t>
                </a:r>
                <a:endParaRPr lang="en-US" sz="200" dirty="0">
                  <a:solidFill>
                    <a:schemeClr val="accent4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  <a:p>
                <a:pPr marL="342900" indent="-342900">
                  <a:buAutoNum type="arabicPeriod"/>
                </a:pPr>
                <a:r>
                  <a:rPr lang="ru-RU" sz="2000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𝐼𝑛𝑝𝑢𝑡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𝑂𝑢𝑡𝑝𝑢𝑡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𝑑𝑎𝑡𝑎</m:t>
                        </m:r>
                      </m:num>
                      <m:den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𝐸𝑥𝑒𝑐𝑢𝑡𝑖𝑜𝑛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𝑡𝑖𝑚𝑒</m:t>
                        </m:r>
                      </m:den>
                    </m:f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  <m:r>
                      <a:rPr lang="ru-RU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𝑏𝑦𝑡𝑒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𝑠</m:t>
                    </m:r>
                  </m:oMath>
                </a14:m>
                <a:br>
                  <a:rPr lang="en-US" sz="1200" dirty="0"/>
                </a:br>
                <a:r>
                  <a:rPr lang="ru-RU" sz="500" dirty="0"/>
                  <a:t> </a:t>
                </a:r>
                <a:br>
                  <a:rPr lang="ru-RU" sz="1400" dirty="0"/>
                </a:br>
                <a:r>
                  <a:rPr lang="ru-RU" sz="1400" dirty="0">
                    <a:solidFill>
                      <a:schemeClr val="accent4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Операции с данными минимальны</a:t>
                </a:r>
              </a:p>
            </p:txBody>
          </p:sp>
        </mc:Choice>
        <mc:Fallback xmlns="">
          <p:sp>
            <p:nvSpPr>
              <p:cNvPr id="374" name="TextBox 373">
                <a:extLst>
                  <a:ext uri="{FF2B5EF4-FFF2-40B4-BE49-F238E27FC236}">
                    <a16:creationId xmlns:a16="http://schemas.microsoft.com/office/drawing/2014/main" id="{1E0D799C-FA65-F40D-731F-1F4407C206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05853" y="3799701"/>
                <a:ext cx="3825192" cy="2553456"/>
              </a:xfrm>
              <a:prstGeom prst="rect">
                <a:avLst/>
              </a:prstGeom>
              <a:blipFill>
                <a:blip r:embed="rId3"/>
                <a:stretch>
                  <a:fillRect l="-2070" t="-239" b="-143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4301101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F8A7D5-8CE4-CFD5-17CD-F2B79871DF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99E2A35-07E6-D4A0-EB92-022E3C22A2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68</a:t>
            </a:fld>
            <a:endParaRPr lang="en-US" dirty="0"/>
          </a:p>
        </p:txBody>
      </p:sp>
      <p:sp>
        <p:nvSpPr>
          <p:cNvPr id="153" name="Title 3">
            <a:extLst>
              <a:ext uri="{FF2B5EF4-FFF2-40B4-BE49-F238E27FC236}">
                <a16:creationId xmlns:a16="http://schemas.microsoft.com/office/drawing/2014/main" id="{1B3D0195-0C03-A545-695D-5FAD59490674}"/>
              </a:ext>
            </a:extLst>
          </p:cNvPr>
          <p:cNvSpPr txBox="1">
            <a:spLocks/>
          </p:cNvSpPr>
          <p:nvPr/>
        </p:nvSpPr>
        <p:spPr>
          <a:xfrm>
            <a:off x="2058" y="-16744"/>
            <a:ext cx="9141942" cy="1004598"/>
          </a:xfrm>
          <a:prstGeom prst="rect">
            <a:avLst/>
          </a:prstGeom>
        </p:spPr>
        <p:txBody>
          <a:bodyPr vert="horz" lIns="45720" rIns="45720" anchor="ctr">
            <a:normAutofit fontScale="925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dirty="0">
                <a:latin typeface="Segoe UI Light" panose="020B0502040204020203" pitchFamily="34" charset="0"/>
                <a:cs typeface="Segoe UI Light" panose="020B0502040204020203" pitchFamily="34" charset="0"/>
              </a:rPr>
              <a:t>Веб-приложение автоматизированного запуска задач Монте-Карло</a:t>
            </a:r>
            <a:endParaRPr lang="en-US" sz="40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1" name="Скругленный прямоугольник 6">
            <a:extLst>
              <a:ext uri="{FF2B5EF4-FFF2-40B4-BE49-F238E27FC236}">
                <a16:creationId xmlns:a16="http://schemas.microsoft.com/office/drawing/2014/main" id="{D8F8D328-E43B-23B9-45C5-5A18D2294E84}"/>
              </a:ext>
            </a:extLst>
          </p:cNvPr>
          <p:cNvSpPr/>
          <p:nvPr/>
        </p:nvSpPr>
        <p:spPr>
          <a:xfrm>
            <a:off x="1023586" y="1021630"/>
            <a:ext cx="1920988" cy="1684011"/>
          </a:xfrm>
          <a:prstGeom prst="roundRect">
            <a:avLst>
              <a:gd name="adj" fmla="val 8410"/>
            </a:avLst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latin typeface="Segoe UI Light" panose="020B0502040204020203" pitchFamily="34" charset="0"/>
            </a:endParaRPr>
          </a:p>
        </p:txBody>
      </p:sp>
      <p:sp>
        <p:nvSpPr>
          <p:cNvPr id="960" name="Загнутый угол 4">
            <a:extLst>
              <a:ext uri="{FF2B5EF4-FFF2-40B4-BE49-F238E27FC236}">
                <a16:creationId xmlns:a16="http://schemas.microsoft.com/office/drawing/2014/main" id="{E1963E7A-E311-ACBD-F763-2BC86DA7EB56}"/>
              </a:ext>
            </a:extLst>
          </p:cNvPr>
          <p:cNvSpPr/>
          <p:nvPr/>
        </p:nvSpPr>
        <p:spPr>
          <a:xfrm rot="10800000" flipH="1">
            <a:off x="2115350" y="1994262"/>
            <a:ext cx="604839" cy="304800"/>
          </a:xfrm>
          <a:prstGeom prst="foldedCorner">
            <a:avLst/>
          </a:prstGeom>
          <a:noFill/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961" name="Загнутый угол 8">
            <a:extLst>
              <a:ext uri="{FF2B5EF4-FFF2-40B4-BE49-F238E27FC236}">
                <a16:creationId xmlns:a16="http://schemas.microsoft.com/office/drawing/2014/main" id="{2D1F7384-0EC3-7D2A-96DB-562367E86BFB}"/>
              </a:ext>
            </a:extLst>
          </p:cNvPr>
          <p:cNvSpPr/>
          <p:nvPr/>
        </p:nvSpPr>
        <p:spPr>
          <a:xfrm rot="10800000" flipH="1">
            <a:off x="2115816" y="2352079"/>
            <a:ext cx="604839" cy="304800"/>
          </a:xfrm>
          <a:prstGeom prst="foldedCorner">
            <a:avLst/>
          </a:prstGeom>
          <a:noFill/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62" name="Прямоугольник 961">
            <a:extLst>
              <a:ext uri="{FF2B5EF4-FFF2-40B4-BE49-F238E27FC236}">
                <a16:creationId xmlns:a16="http://schemas.microsoft.com/office/drawing/2014/main" id="{0A92BA63-8C6D-CF27-D934-C5F36D8DA1B8}"/>
              </a:ext>
            </a:extLst>
          </p:cNvPr>
          <p:cNvSpPr/>
          <p:nvPr/>
        </p:nvSpPr>
        <p:spPr>
          <a:xfrm>
            <a:off x="2027645" y="2352443"/>
            <a:ext cx="78059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>
                <a:solidFill>
                  <a:schemeClr val="tx2"/>
                </a:solidFill>
                <a:latin typeface="Segoe UI Light" panose="020B0502040204020203" pitchFamily="34" charset="0"/>
              </a:rPr>
              <a:t>reco.mc</a:t>
            </a:r>
            <a:endParaRPr lang="ru-RU" sz="1400" dirty="0">
              <a:solidFill>
                <a:schemeClr val="tx2"/>
              </a:solidFill>
              <a:latin typeface="Segoe UI Light" panose="020B0502040204020203" pitchFamily="34" charset="0"/>
            </a:endParaRPr>
          </a:p>
        </p:txBody>
      </p:sp>
      <p:sp>
        <p:nvSpPr>
          <p:cNvPr id="963" name="Прямоугольник 962">
            <a:extLst>
              <a:ext uri="{FF2B5EF4-FFF2-40B4-BE49-F238E27FC236}">
                <a16:creationId xmlns:a16="http://schemas.microsoft.com/office/drawing/2014/main" id="{250DEB74-D535-8EF3-FAF0-FFFA6BAC51E4}"/>
              </a:ext>
            </a:extLst>
          </p:cNvPr>
          <p:cNvSpPr/>
          <p:nvPr/>
        </p:nvSpPr>
        <p:spPr>
          <a:xfrm>
            <a:off x="2069152" y="2006774"/>
            <a:ext cx="70403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>
                <a:solidFill>
                  <a:schemeClr val="tx2"/>
                </a:solidFill>
                <a:latin typeface="Segoe UI Light" panose="020B0502040204020203" pitchFamily="34" charset="0"/>
              </a:rPr>
              <a:t>run.mc</a:t>
            </a:r>
            <a:endParaRPr lang="ru-RU" sz="1400" dirty="0">
              <a:solidFill>
                <a:schemeClr val="tx2"/>
              </a:solidFill>
              <a:latin typeface="Segoe UI Light" panose="020B0502040204020203" pitchFamily="34" charset="0"/>
            </a:endParaRPr>
          </a:p>
        </p:txBody>
      </p:sp>
      <p:sp>
        <p:nvSpPr>
          <p:cNvPr id="965" name="Облако 964">
            <a:extLst>
              <a:ext uri="{FF2B5EF4-FFF2-40B4-BE49-F238E27FC236}">
                <a16:creationId xmlns:a16="http://schemas.microsoft.com/office/drawing/2014/main" id="{7ABBBEC0-4A8E-A9FA-2589-E306B23A6BE2}"/>
              </a:ext>
            </a:extLst>
          </p:cNvPr>
          <p:cNvSpPr/>
          <p:nvPr/>
        </p:nvSpPr>
        <p:spPr>
          <a:xfrm>
            <a:off x="1864530" y="1164337"/>
            <a:ext cx="1013369" cy="790575"/>
          </a:xfrm>
          <a:prstGeom prst="cloud">
            <a:avLst/>
          </a:prstGeom>
          <a:noFill/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66" name="Прямоугольник 965">
            <a:extLst>
              <a:ext uri="{FF2B5EF4-FFF2-40B4-BE49-F238E27FC236}">
                <a16:creationId xmlns:a16="http://schemas.microsoft.com/office/drawing/2014/main" id="{15AF0F7A-E9B2-8BC0-28ED-6C6137E81772}"/>
              </a:ext>
            </a:extLst>
          </p:cNvPr>
          <p:cNvSpPr/>
          <p:nvPr/>
        </p:nvSpPr>
        <p:spPr>
          <a:xfrm>
            <a:off x="1915063" y="1368366"/>
            <a:ext cx="91230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solidFill>
                  <a:schemeClr val="tx2"/>
                </a:solidFill>
                <a:latin typeface="Segoe UI Light" panose="020B0502040204020203" pitchFamily="34" charset="0"/>
              </a:rPr>
              <a:t>parameters</a:t>
            </a:r>
            <a:endParaRPr lang="ru-RU" sz="1200" dirty="0">
              <a:solidFill>
                <a:schemeClr val="tx2"/>
              </a:solidFill>
              <a:latin typeface="Segoe UI Light" panose="020B0502040204020203" pitchFamily="34" charset="0"/>
            </a:endParaRPr>
          </a:p>
        </p:txBody>
      </p:sp>
      <p:sp>
        <p:nvSpPr>
          <p:cNvPr id="967" name="Прямоугольник 966">
            <a:extLst>
              <a:ext uri="{FF2B5EF4-FFF2-40B4-BE49-F238E27FC236}">
                <a16:creationId xmlns:a16="http://schemas.microsoft.com/office/drawing/2014/main" id="{5A1A9A62-F839-CED0-ABC5-C6BFDC528F0C}"/>
              </a:ext>
            </a:extLst>
          </p:cNvPr>
          <p:cNvSpPr/>
          <p:nvPr/>
        </p:nvSpPr>
        <p:spPr>
          <a:xfrm>
            <a:off x="1099666" y="1021630"/>
            <a:ext cx="7601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solidFill>
                  <a:schemeClr val="tx2"/>
                </a:solidFill>
                <a:latin typeface="Segoe UI Light" panose="020B0502040204020203" pitchFamily="34" charset="0"/>
              </a:rPr>
              <a:t>User</a:t>
            </a:r>
            <a:endParaRPr lang="ru-RU" sz="2400" dirty="0">
              <a:solidFill>
                <a:schemeClr val="tx2"/>
              </a:solidFill>
              <a:latin typeface="Segoe UI Light" panose="020B0502040204020203" pitchFamily="34" charset="0"/>
            </a:endParaRPr>
          </a:p>
        </p:txBody>
      </p:sp>
      <p:sp>
        <p:nvSpPr>
          <p:cNvPr id="968" name="Скругленный прямоугольник 15">
            <a:extLst>
              <a:ext uri="{FF2B5EF4-FFF2-40B4-BE49-F238E27FC236}">
                <a16:creationId xmlns:a16="http://schemas.microsoft.com/office/drawing/2014/main" id="{AB28CC5B-50D3-4028-EA7D-4045C03759CA}"/>
              </a:ext>
            </a:extLst>
          </p:cNvPr>
          <p:cNvSpPr/>
          <p:nvPr/>
        </p:nvSpPr>
        <p:spPr>
          <a:xfrm>
            <a:off x="3718843" y="1021630"/>
            <a:ext cx="1920988" cy="1951774"/>
          </a:xfrm>
          <a:prstGeom prst="roundRect">
            <a:avLst>
              <a:gd name="adj" fmla="val 8410"/>
            </a:avLst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latin typeface="Segoe UI Light" panose="020B0502040204020203" pitchFamily="34" charset="0"/>
            </a:endParaRPr>
          </a:p>
        </p:txBody>
      </p:sp>
      <p:sp>
        <p:nvSpPr>
          <p:cNvPr id="969" name="Прямоугольник 968">
            <a:extLst>
              <a:ext uri="{FF2B5EF4-FFF2-40B4-BE49-F238E27FC236}">
                <a16:creationId xmlns:a16="http://schemas.microsoft.com/office/drawing/2014/main" id="{FE655FAF-92F4-978C-0688-7FD007117B43}"/>
              </a:ext>
            </a:extLst>
          </p:cNvPr>
          <p:cNvSpPr/>
          <p:nvPr/>
        </p:nvSpPr>
        <p:spPr>
          <a:xfrm>
            <a:off x="3875270" y="992628"/>
            <a:ext cx="16081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solidFill>
                  <a:schemeClr val="tx2"/>
                </a:solidFill>
                <a:latin typeface="Segoe UI Light" panose="020B0502040204020203" pitchFamily="34" charset="0"/>
              </a:rPr>
              <a:t>Launchpad</a:t>
            </a:r>
            <a:endParaRPr lang="ru-RU" sz="2400" dirty="0">
              <a:solidFill>
                <a:schemeClr val="tx2"/>
              </a:solidFill>
              <a:latin typeface="Segoe UI Light" panose="020B0502040204020203" pitchFamily="34" charset="0"/>
            </a:endParaRPr>
          </a:p>
        </p:txBody>
      </p:sp>
      <p:sp>
        <p:nvSpPr>
          <p:cNvPr id="970" name="Загнутый угол 17">
            <a:extLst>
              <a:ext uri="{FF2B5EF4-FFF2-40B4-BE49-F238E27FC236}">
                <a16:creationId xmlns:a16="http://schemas.microsoft.com/office/drawing/2014/main" id="{6880A112-04E3-0B72-1727-C8562B5D49F2}"/>
              </a:ext>
            </a:extLst>
          </p:cNvPr>
          <p:cNvSpPr/>
          <p:nvPr/>
        </p:nvSpPr>
        <p:spPr>
          <a:xfrm rot="10800000" flipH="1">
            <a:off x="4135200" y="1425149"/>
            <a:ext cx="1019256" cy="339342"/>
          </a:xfrm>
          <a:prstGeom prst="foldedCorner">
            <a:avLst/>
          </a:prstGeom>
          <a:noFill/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974" name="Прямоугольник 973">
            <a:extLst>
              <a:ext uri="{FF2B5EF4-FFF2-40B4-BE49-F238E27FC236}">
                <a16:creationId xmlns:a16="http://schemas.microsoft.com/office/drawing/2014/main" id="{C2A1AACE-E6E9-7D3C-4D55-1BFFB259E8D5}"/>
              </a:ext>
            </a:extLst>
          </p:cNvPr>
          <p:cNvSpPr/>
          <p:nvPr/>
        </p:nvSpPr>
        <p:spPr>
          <a:xfrm>
            <a:off x="4101192" y="1437484"/>
            <a:ext cx="108727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tx2"/>
                </a:solidFill>
                <a:latin typeface="Segoe UI Light" panose="020B0502040204020203" pitchFamily="34" charset="0"/>
              </a:rPr>
              <a:t>parameters</a:t>
            </a:r>
          </a:p>
        </p:txBody>
      </p:sp>
      <p:sp>
        <p:nvSpPr>
          <p:cNvPr id="975" name="Загнутый угол 25">
            <a:extLst>
              <a:ext uri="{FF2B5EF4-FFF2-40B4-BE49-F238E27FC236}">
                <a16:creationId xmlns:a16="http://schemas.microsoft.com/office/drawing/2014/main" id="{2EAC6B7B-FC3C-C22F-90DE-8D927F1EB310}"/>
              </a:ext>
            </a:extLst>
          </p:cNvPr>
          <p:cNvSpPr/>
          <p:nvPr/>
        </p:nvSpPr>
        <p:spPr>
          <a:xfrm rot="10800000" flipH="1">
            <a:off x="3939617" y="1835776"/>
            <a:ext cx="604839" cy="314046"/>
          </a:xfrm>
          <a:prstGeom prst="foldedCorner">
            <a:avLst/>
          </a:prstGeom>
          <a:noFill/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976" name="Загнутый угол 26">
            <a:extLst>
              <a:ext uri="{FF2B5EF4-FFF2-40B4-BE49-F238E27FC236}">
                <a16:creationId xmlns:a16="http://schemas.microsoft.com/office/drawing/2014/main" id="{43E2A0C2-464F-DA31-9B69-418ABB3C28AA}"/>
              </a:ext>
            </a:extLst>
          </p:cNvPr>
          <p:cNvSpPr/>
          <p:nvPr/>
        </p:nvSpPr>
        <p:spPr>
          <a:xfrm rot="10800000" flipH="1">
            <a:off x="4765230" y="1835775"/>
            <a:ext cx="604839" cy="314047"/>
          </a:xfrm>
          <a:prstGeom prst="foldedCorner">
            <a:avLst/>
          </a:prstGeom>
          <a:noFill/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77" name="Прямоугольник 976">
            <a:extLst>
              <a:ext uri="{FF2B5EF4-FFF2-40B4-BE49-F238E27FC236}">
                <a16:creationId xmlns:a16="http://schemas.microsoft.com/office/drawing/2014/main" id="{E2FE5B6F-4401-FABF-4528-B64E32B83D0F}"/>
              </a:ext>
            </a:extLst>
          </p:cNvPr>
          <p:cNvSpPr/>
          <p:nvPr/>
        </p:nvSpPr>
        <p:spPr>
          <a:xfrm>
            <a:off x="4677059" y="1865843"/>
            <a:ext cx="78059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>
                <a:solidFill>
                  <a:schemeClr val="tx2"/>
                </a:solidFill>
                <a:latin typeface="Segoe UI Light" panose="020B0502040204020203" pitchFamily="34" charset="0"/>
              </a:rPr>
              <a:t>reco.mc</a:t>
            </a:r>
            <a:endParaRPr lang="ru-RU" sz="1400" dirty="0">
              <a:solidFill>
                <a:schemeClr val="tx2"/>
              </a:solidFill>
              <a:latin typeface="Segoe UI Light" panose="020B0502040204020203" pitchFamily="34" charset="0"/>
            </a:endParaRPr>
          </a:p>
        </p:txBody>
      </p:sp>
      <p:sp>
        <p:nvSpPr>
          <p:cNvPr id="978" name="Прямоугольник 977">
            <a:extLst>
              <a:ext uri="{FF2B5EF4-FFF2-40B4-BE49-F238E27FC236}">
                <a16:creationId xmlns:a16="http://schemas.microsoft.com/office/drawing/2014/main" id="{25554D29-DFF8-A49D-0CF6-4561888F3822}"/>
              </a:ext>
            </a:extLst>
          </p:cNvPr>
          <p:cNvSpPr/>
          <p:nvPr/>
        </p:nvSpPr>
        <p:spPr>
          <a:xfrm>
            <a:off x="3899986" y="1864950"/>
            <a:ext cx="70403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>
                <a:solidFill>
                  <a:schemeClr val="tx2"/>
                </a:solidFill>
                <a:latin typeface="Segoe UI Light" panose="020B0502040204020203" pitchFamily="34" charset="0"/>
              </a:rPr>
              <a:t>run.mc</a:t>
            </a:r>
            <a:endParaRPr lang="ru-RU" sz="1400" dirty="0">
              <a:solidFill>
                <a:schemeClr val="tx2"/>
              </a:solidFill>
              <a:latin typeface="Segoe UI Light" panose="020B0502040204020203" pitchFamily="34" charset="0"/>
            </a:endParaRPr>
          </a:p>
        </p:txBody>
      </p:sp>
      <p:sp>
        <p:nvSpPr>
          <p:cNvPr id="980" name="Скругленный прямоугольник 30">
            <a:extLst>
              <a:ext uri="{FF2B5EF4-FFF2-40B4-BE49-F238E27FC236}">
                <a16:creationId xmlns:a16="http://schemas.microsoft.com/office/drawing/2014/main" id="{43F8AFEC-8846-B6EA-7E83-B47424DEEAE0}"/>
              </a:ext>
            </a:extLst>
          </p:cNvPr>
          <p:cNvSpPr/>
          <p:nvPr/>
        </p:nvSpPr>
        <p:spPr>
          <a:xfrm>
            <a:off x="6671593" y="1021630"/>
            <a:ext cx="1920988" cy="2914282"/>
          </a:xfrm>
          <a:prstGeom prst="roundRect">
            <a:avLst>
              <a:gd name="adj" fmla="val 8410"/>
            </a:avLst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latin typeface="Segoe UI Light" panose="020B0502040204020203" pitchFamily="34" charset="0"/>
            </a:endParaRPr>
          </a:p>
        </p:txBody>
      </p:sp>
      <p:sp>
        <p:nvSpPr>
          <p:cNvPr id="981" name="Прямоугольник 980">
            <a:extLst>
              <a:ext uri="{FF2B5EF4-FFF2-40B4-BE49-F238E27FC236}">
                <a16:creationId xmlns:a16="http://schemas.microsoft.com/office/drawing/2014/main" id="{5500DF56-F6A6-BC3B-0197-88D352B21C63}"/>
              </a:ext>
            </a:extLst>
          </p:cNvPr>
          <p:cNvSpPr/>
          <p:nvPr/>
        </p:nvSpPr>
        <p:spPr>
          <a:xfrm>
            <a:off x="7268846" y="992627"/>
            <a:ext cx="7264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solidFill>
                  <a:schemeClr val="tx2"/>
                </a:solidFill>
                <a:latin typeface="Segoe UI Light" panose="020B0502040204020203" pitchFamily="34" charset="0"/>
              </a:rPr>
              <a:t>Grid</a:t>
            </a:r>
            <a:endParaRPr lang="ru-RU" sz="2400" dirty="0">
              <a:solidFill>
                <a:schemeClr val="tx2"/>
              </a:solidFill>
              <a:latin typeface="Segoe UI Light" panose="020B0502040204020203" pitchFamily="34" charset="0"/>
            </a:endParaRPr>
          </a:p>
        </p:txBody>
      </p:sp>
      <p:sp>
        <p:nvSpPr>
          <p:cNvPr id="982" name="Скругленный прямоугольник 32">
            <a:extLst>
              <a:ext uri="{FF2B5EF4-FFF2-40B4-BE49-F238E27FC236}">
                <a16:creationId xmlns:a16="http://schemas.microsoft.com/office/drawing/2014/main" id="{06015BC1-A0C0-A4FB-FC34-5A1CD74C91FB}"/>
              </a:ext>
            </a:extLst>
          </p:cNvPr>
          <p:cNvSpPr/>
          <p:nvPr/>
        </p:nvSpPr>
        <p:spPr>
          <a:xfrm>
            <a:off x="6854422" y="1430127"/>
            <a:ext cx="1555328" cy="1934486"/>
          </a:xfrm>
          <a:prstGeom prst="roundRect">
            <a:avLst>
              <a:gd name="adj" fmla="val 7756"/>
            </a:avLst>
          </a:prstGeom>
          <a:noFill/>
          <a:ln>
            <a:solidFill>
              <a:schemeClr val="tx2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83" name="Прямоугольник 982">
            <a:extLst>
              <a:ext uri="{FF2B5EF4-FFF2-40B4-BE49-F238E27FC236}">
                <a16:creationId xmlns:a16="http://schemas.microsoft.com/office/drawing/2014/main" id="{6CB213C6-E20B-4EBB-3B10-DCCB88DA86F7}"/>
              </a:ext>
            </a:extLst>
          </p:cNvPr>
          <p:cNvSpPr/>
          <p:nvPr/>
        </p:nvSpPr>
        <p:spPr>
          <a:xfrm>
            <a:off x="6804863" y="1414531"/>
            <a:ext cx="101925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tx2"/>
                </a:solidFill>
                <a:latin typeface="Segoe UI Light" panose="020B0502040204020203" pitchFamily="34" charset="0"/>
              </a:rPr>
              <a:t>Job </a:t>
            </a:r>
            <a:r>
              <a:rPr lang="ru-RU" sz="1400" dirty="0">
                <a:solidFill>
                  <a:schemeClr val="tx2"/>
                </a:solidFill>
                <a:latin typeface="Segoe UI Light" panose="020B0502040204020203" pitchFamily="34" charset="0"/>
              </a:rPr>
              <a:t>№</a:t>
            </a:r>
            <a:r>
              <a:rPr lang="en-US" sz="1400" dirty="0">
                <a:solidFill>
                  <a:schemeClr val="tx2"/>
                </a:solidFill>
                <a:latin typeface="Segoe UI Light" panose="020B0502040204020203" pitchFamily="34" charset="0"/>
              </a:rPr>
              <a:t>1</a:t>
            </a:r>
            <a:endParaRPr lang="ru-RU" sz="1400" dirty="0">
              <a:solidFill>
                <a:schemeClr val="tx2"/>
              </a:solidFill>
              <a:latin typeface="Segoe UI Light" panose="020B0502040204020203" pitchFamily="34" charset="0"/>
            </a:endParaRPr>
          </a:p>
        </p:txBody>
      </p:sp>
      <p:sp>
        <p:nvSpPr>
          <p:cNvPr id="984" name="Загнутый угол 41">
            <a:extLst>
              <a:ext uri="{FF2B5EF4-FFF2-40B4-BE49-F238E27FC236}">
                <a16:creationId xmlns:a16="http://schemas.microsoft.com/office/drawing/2014/main" id="{CEF3C5D9-F11C-2D93-6EF4-CB28130808DD}"/>
              </a:ext>
            </a:extLst>
          </p:cNvPr>
          <p:cNvSpPr/>
          <p:nvPr/>
        </p:nvSpPr>
        <p:spPr>
          <a:xfrm rot="10800000" flipH="1">
            <a:off x="7019064" y="1701754"/>
            <a:ext cx="1278682" cy="500619"/>
          </a:xfrm>
          <a:prstGeom prst="foldedCorner">
            <a:avLst/>
          </a:prstGeom>
          <a:noFill/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985" name="Прямоугольник 984">
            <a:extLst>
              <a:ext uri="{FF2B5EF4-FFF2-40B4-BE49-F238E27FC236}">
                <a16:creationId xmlns:a16="http://schemas.microsoft.com/office/drawing/2014/main" id="{7D3C4DF7-70A2-576A-9186-D674CFF16C1C}"/>
              </a:ext>
            </a:extLst>
          </p:cNvPr>
          <p:cNvSpPr/>
          <p:nvPr/>
        </p:nvSpPr>
        <p:spPr>
          <a:xfrm>
            <a:off x="7148776" y="1744100"/>
            <a:ext cx="10192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tx2"/>
                </a:solidFill>
                <a:latin typeface="Segoe UI Light" panose="020B0502040204020203" pitchFamily="34" charset="0"/>
              </a:rPr>
              <a:t>Parameters</a:t>
            </a:r>
          </a:p>
          <a:p>
            <a:pPr algn="ctr"/>
            <a:r>
              <a:rPr lang="en-US" sz="1400" dirty="0">
                <a:solidFill>
                  <a:schemeClr val="tx2"/>
                </a:solidFill>
                <a:latin typeface="Segoe UI Light" panose="020B0502040204020203" pitchFamily="34" charset="0"/>
              </a:rPr>
              <a:t>Job 1</a:t>
            </a:r>
            <a:endParaRPr lang="ru-RU" sz="1400" dirty="0">
              <a:solidFill>
                <a:schemeClr val="tx2"/>
              </a:solidFill>
              <a:latin typeface="Segoe UI Light" panose="020B0502040204020203" pitchFamily="34" charset="0"/>
            </a:endParaRPr>
          </a:p>
        </p:txBody>
      </p:sp>
      <p:sp>
        <p:nvSpPr>
          <p:cNvPr id="986" name="Загнутый угол 43">
            <a:extLst>
              <a:ext uri="{FF2B5EF4-FFF2-40B4-BE49-F238E27FC236}">
                <a16:creationId xmlns:a16="http://schemas.microsoft.com/office/drawing/2014/main" id="{7B50CABF-02C3-C4F9-76E2-9F1E0D7BCAF0}"/>
              </a:ext>
            </a:extLst>
          </p:cNvPr>
          <p:cNvSpPr/>
          <p:nvPr/>
        </p:nvSpPr>
        <p:spPr>
          <a:xfrm rot="10800000" flipH="1">
            <a:off x="7019063" y="2271898"/>
            <a:ext cx="604839" cy="433742"/>
          </a:xfrm>
          <a:prstGeom prst="foldedCorner">
            <a:avLst/>
          </a:prstGeom>
          <a:noFill/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987" name="Загнутый угол 44">
            <a:extLst>
              <a:ext uri="{FF2B5EF4-FFF2-40B4-BE49-F238E27FC236}">
                <a16:creationId xmlns:a16="http://schemas.microsoft.com/office/drawing/2014/main" id="{5513E784-61C0-8B63-292A-17A08C9CE43C}"/>
              </a:ext>
            </a:extLst>
          </p:cNvPr>
          <p:cNvSpPr/>
          <p:nvPr/>
        </p:nvSpPr>
        <p:spPr>
          <a:xfrm rot="10800000" flipH="1">
            <a:off x="7692907" y="2271899"/>
            <a:ext cx="604839" cy="433742"/>
          </a:xfrm>
          <a:prstGeom prst="foldedCorner">
            <a:avLst/>
          </a:prstGeom>
          <a:noFill/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88" name="Прямоугольник 987">
            <a:extLst>
              <a:ext uri="{FF2B5EF4-FFF2-40B4-BE49-F238E27FC236}">
                <a16:creationId xmlns:a16="http://schemas.microsoft.com/office/drawing/2014/main" id="{C7667D97-4DD5-8408-28B9-0AE17CE18D37}"/>
              </a:ext>
            </a:extLst>
          </p:cNvPr>
          <p:cNvSpPr/>
          <p:nvPr/>
        </p:nvSpPr>
        <p:spPr>
          <a:xfrm>
            <a:off x="7604736" y="2354647"/>
            <a:ext cx="78059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>
                <a:solidFill>
                  <a:schemeClr val="tx2"/>
                </a:solidFill>
                <a:latin typeface="Segoe UI Light" panose="020B0502040204020203" pitchFamily="34" charset="0"/>
              </a:rPr>
              <a:t>reco.mc</a:t>
            </a:r>
            <a:endParaRPr lang="ru-RU" sz="1400" dirty="0">
              <a:solidFill>
                <a:schemeClr val="tx2"/>
              </a:solidFill>
              <a:latin typeface="Segoe UI Light" panose="020B0502040204020203" pitchFamily="34" charset="0"/>
            </a:endParaRPr>
          </a:p>
        </p:txBody>
      </p:sp>
      <p:sp>
        <p:nvSpPr>
          <p:cNvPr id="989" name="Прямоугольник 988">
            <a:extLst>
              <a:ext uri="{FF2B5EF4-FFF2-40B4-BE49-F238E27FC236}">
                <a16:creationId xmlns:a16="http://schemas.microsoft.com/office/drawing/2014/main" id="{2C4E909B-BD92-6E88-6DC4-39A4BBA8A0D0}"/>
              </a:ext>
            </a:extLst>
          </p:cNvPr>
          <p:cNvSpPr/>
          <p:nvPr/>
        </p:nvSpPr>
        <p:spPr>
          <a:xfrm>
            <a:off x="6972865" y="2352443"/>
            <a:ext cx="70403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>
                <a:solidFill>
                  <a:schemeClr val="tx2"/>
                </a:solidFill>
                <a:latin typeface="Segoe UI Light" panose="020B0502040204020203" pitchFamily="34" charset="0"/>
              </a:rPr>
              <a:t>run.mc</a:t>
            </a:r>
            <a:endParaRPr lang="ru-RU" sz="1400" dirty="0">
              <a:solidFill>
                <a:schemeClr val="tx2"/>
              </a:solidFill>
              <a:latin typeface="Segoe UI Light" panose="020B0502040204020203" pitchFamily="34" charset="0"/>
            </a:endParaRPr>
          </a:p>
        </p:txBody>
      </p:sp>
      <p:sp>
        <p:nvSpPr>
          <p:cNvPr id="990" name="Загнутый угол 47">
            <a:extLst>
              <a:ext uri="{FF2B5EF4-FFF2-40B4-BE49-F238E27FC236}">
                <a16:creationId xmlns:a16="http://schemas.microsoft.com/office/drawing/2014/main" id="{3DEE99A0-D10B-0376-CE4F-ACA5068CAAB1}"/>
              </a:ext>
            </a:extLst>
          </p:cNvPr>
          <p:cNvSpPr/>
          <p:nvPr/>
        </p:nvSpPr>
        <p:spPr>
          <a:xfrm rot="10800000" flipH="1">
            <a:off x="3928208" y="2550582"/>
            <a:ext cx="1483543" cy="351900"/>
          </a:xfrm>
          <a:prstGeom prst="foldedCorner">
            <a:avLst/>
          </a:prstGeom>
          <a:noFill/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91" name="Прямоугольник 990">
            <a:extLst>
              <a:ext uri="{FF2B5EF4-FFF2-40B4-BE49-F238E27FC236}">
                <a16:creationId xmlns:a16="http://schemas.microsoft.com/office/drawing/2014/main" id="{BBCC9D9B-B6CB-39BE-F53F-E1DF5D627B8A}"/>
              </a:ext>
            </a:extLst>
          </p:cNvPr>
          <p:cNvSpPr/>
          <p:nvPr/>
        </p:nvSpPr>
        <p:spPr>
          <a:xfrm>
            <a:off x="3975718" y="2556796"/>
            <a:ext cx="138852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>
                <a:solidFill>
                  <a:schemeClr val="tx2"/>
                </a:solidFill>
                <a:latin typeface="Segoe UI Light" panose="020B0502040204020203" pitchFamily="34" charset="0"/>
              </a:rPr>
              <a:t>MC job script.sh</a:t>
            </a:r>
            <a:endParaRPr lang="ru-RU" sz="1400" dirty="0">
              <a:solidFill>
                <a:schemeClr val="tx2"/>
              </a:solidFill>
              <a:latin typeface="Segoe UI Light" panose="020B0502040204020203" pitchFamily="34" charset="0"/>
            </a:endParaRPr>
          </a:p>
        </p:txBody>
      </p:sp>
      <p:sp>
        <p:nvSpPr>
          <p:cNvPr id="128" name="Загнутый угол 50">
            <a:extLst>
              <a:ext uri="{FF2B5EF4-FFF2-40B4-BE49-F238E27FC236}">
                <a16:creationId xmlns:a16="http://schemas.microsoft.com/office/drawing/2014/main" id="{06503DB3-0BB0-0936-60D5-583A3C708E00}"/>
              </a:ext>
            </a:extLst>
          </p:cNvPr>
          <p:cNvSpPr/>
          <p:nvPr/>
        </p:nvSpPr>
        <p:spPr>
          <a:xfrm rot="10800000" flipH="1">
            <a:off x="7019064" y="2775165"/>
            <a:ext cx="1278682" cy="500619"/>
          </a:xfrm>
          <a:prstGeom prst="foldedCorner">
            <a:avLst/>
          </a:prstGeom>
          <a:noFill/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129" name="Прямоугольник 128">
            <a:extLst>
              <a:ext uri="{FF2B5EF4-FFF2-40B4-BE49-F238E27FC236}">
                <a16:creationId xmlns:a16="http://schemas.microsoft.com/office/drawing/2014/main" id="{BCED33B1-55F6-7F1F-0B2A-CFB816FDDA19}"/>
              </a:ext>
            </a:extLst>
          </p:cNvPr>
          <p:cNvSpPr/>
          <p:nvPr/>
        </p:nvSpPr>
        <p:spPr>
          <a:xfrm>
            <a:off x="6964143" y="2886974"/>
            <a:ext cx="138852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>
                <a:solidFill>
                  <a:schemeClr val="tx2"/>
                </a:solidFill>
                <a:latin typeface="Segoe UI Light" panose="020B0502040204020203" pitchFamily="34" charset="0"/>
              </a:rPr>
              <a:t>MC job script.sh</a:t>
            </a:r>
            <a:endParaRPr lang="ru-RU" sz="1400" dirty="0">
              <a:solidFill>
                <a:schemeClr val="tx2"/>
              </a:solidFill>
              <a:latin typeface="Segoe UI Light" panose="020B0502040204020203" pitchFamily="34" charset="0"/>
            </a:endParaRPr>
          </a:p>
        </p:txBody>
      </p:sp>
      <p:sp>
        <p:nvSpPr>
          <p:cNvPr id="130" name="Скругленный прямоугольник 52">
            <a:extLst>
              <a:ext uri="{FF2B5EF4-FFF2-40B4-BE49-F238E27FC236}">
                <a16:creationId xmlns:a16="http://schemas.microsoft.com/office/drawing/2014/main" id="{2DEDC71E-DD65-3039-D725-28624AEA98DF}"/>
              </a:ext>
            </a:extLst>
          </p:cNvPr>
          <p:cNvSpPr/>
          <p:nvPr/>
        </p:nvSpPr>
        <p:spPr>
          <a:xfrm>
            <a:off x="6854422" y="3492996"/>
            <a:ext cx="1555328" cy="391638"/>
          </a:xfrm>
          <a:prstGeom prst="roundRect">
            <a:avLst>
              <a:gd name="adj" fmla="val 7756"/>
            </a:avLst>
          </a:prstGeom>
          <a:noFill/>
          <a:ln>
            <a:solidFill>
              <a:schemeClr val="tx2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1" name="Прямоугольник 130">
            <a:extLst>
              <a:ext uri="{FF2B5EF4-FFF2-40B4-BE49-F238E27FC236}">
                <a16:creationId xmlns:a16="http://schemas.microsoft.com/office/drawing/2014/main" id="{E610D206-B12B-1BFF-83DB-02D177099316}"/>
              </a:ext>
            </a:extLst>
          </p:cNvPr>
          <p:cNvSpPr/>
          <p:nvPr/>
        </p:nvSpPr>
        <p:spPr>
          <a:xfrm>
            <a:off x="6808119" y="3467222"/>
            <a:ext cx="16048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tx2"/>
                </a:solidFill>
                <a:latin typeface="Segoe UI Light" panose="020B0502040204020203" pitchFamily="34" charset="0"/>
              </a:rPr>
              <a:t>Job </a:t>
            </a:r>
            <a:r>
              <a:rPr lang="ru-RU" sz="1400" dirty="0">
                <a:solidFill>
                  <a:schemeClr val="tx2"/>
                </a:solidFill>
                <a:latin typeface="Segoe UI Light" panose="020B0502040204020203" pitchFamily="34" charset="0"/>
              </a:rPr>
              <a:t>№</a:t>
            </a:r>
            <a:r>
              <a:rPr lang="en-US" sz="1400" dirty="0">
                <a:solidFill>
                  <a:schemeClr val="tx2"/>
                </a:solidFill>
                <a:latin typeface="Segoe UI Light" panose="020B0502040204020203" pitchFamily="34" charset="0"/>
              </a:rPr>
              <a:t>10000</a:t>
            </a:r>
            <a:endParaRPr lang="ru-RU" sz="1400" dirty="0">
              <a:solidFill>
                <a:schemeClr val="tx2"/>
              </a:solidFill>
              <a:latin typeface="Segoe UI Light" panose="020B0502040204020203" pitchFamily="34" charset="0"/>
            </a:endParaRPr>
          </a:p>
        </p:txBody>
      </p:sp>
      <p:sp>
        <p:nvSpPr>
          <p:cNvPr id="140" name="Прямоугольник 139">
            <a:extLst>
              <a:ext uri="{FF2B5EF4-FFF2-40B4-BE49-F238E27FC236}">
                <a16:creationId xmlns:a16="http://schemas.microsoft.com/office/drawing/2014/main" id="{4E2BE9A9-6B89-76E0-CD1B-1E8359BCE9AD}"/>
              </a:ext>
            </a:extLst>
          </p:cNvPr>
          <p:cNvSpPr/>
          <p:nvPr/>
        </p:nvSpPr>
        <p:spPr>
          <a:xfrm>
            <a:off x="7119699" y="3114474"/>
            <a:ext cx="10192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tx2"/>
                </a:solidFill>
                <a:latin typeface="Segoe UI Light" panose="020B0502040204020203" pitchFamily="34" charset="0"/>
              </a:rPr>
              <a:t>...</a:t>
            </a:r>
            <a:endParaRPr lang="ru-RU" sz="2400" dirty="0">
              <a:solidFill>
                <a:schemeClr val="tx2"/>
              </a:solidFill>
              <a:latin typeface="Segoe UI Light" panose="020B0502040204020203" pitchFamily="34" charset="0"/>
            </a:endParaRPr>
          </a:p>
        </p:txBody>
      </p:sp>
      <p:cxnSp>
        <p:nvCxnSpPr>
          <p:cNvPr id="141" name="Прямая со стрелкой 140">
            <a:extLst>
              <a:ext uri="{FF2B5EF4-FFF2-40B4-BE49-F238E27FC236}">
                <a16:creationId xmlns:a16="http://schemas.microsoft.com/office/drawing/2014/main" id="{655FA3C6-A545-FF4F-40B0-3BB8397692FA}"/>
              </a:ext>
            </a:extLst>
          </p:cNvPr>
          <p:cNvCxnSpPr>
            <a:cxnSpLocks/>
            <a:stCxn id="965" idx="0"/>
            <a:endCxn id="974" idx="1"/>
          </p:cNvCxnSpPr>
          <p:nvPr/>
        </p:nvCxnSpPr>
        <p:spPr>
          <a:xfrm>
            <a:off x="2877055" y="1559625"/>
            <a:ext cx="1224137" cy="31748"/>
          </a:xfrm>
          <a:prstGeom prst="straightConnector1">
            <a:avLst/>
          </a:prstGeom>
          <a:ln w="12700">
            <a:solidFill>
              <a:schemeClr val="tx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2" name="Прямая со стрелкой 141">
            <a:extLst>
              <a:ext uri="{FF2B5EF4-FFF2-40B4-BE49-F238E27FC236}">
                <a16:creationId xmlns:a16="http://schemas.microsoft.com/office/drawing/2014/main" id="{5649DA19-B86B-E855-96CC-860947B82099}"/>
              </a:ext>
            </a:extLst>
          </p:cNvPr>
          <p:cNvCxnSpPr>
            <a:cxnSpLocks/>
            <a:stCxn id="963" idx="3"/>
          </p:cNvCxnSpPr>
          <p:nvPr/>
        </p:nvCxnSpPr>
        <p:spPr>
          <a:xfrm flipV="1">
            <a:off x="2773191" y="1961353"/>
            <a:ext cx="843194" cy="199310"/>
          </a:xfrm>
          <a:prstGeom prst="straightConnector1">
            <a:avLst/>
          </a:prstGeom>
          <a:ln w="12700">
            <a:solidFill>
              <a:schemeClr val="tx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3" name="Прямая со стрелкой 142">
            <a:extLst>
              <a:ext uri="{FF2B5EF4-FFF2-40B4-BE49-F238E27FC236}">
                <a16:creationId xmlns:a16="http://schemas.microsoft.com/office/drawing/2014/main" id="{CE31BAB8-E045-6CFD-0369-6A989299FCA3}"/>
              </a:ext>
            </a:extLst>
          </p:cNvPr>
          <p:cNvCxnSpPr>
            <a:cxnSpLocks/>
            <a:stCxn id="962" idx="3"/>
          </p:cNvCxnSpPr>
          <p:nvPr/>
        </p:nvCxnSpPr>
        <p:spPr>
          <a:xfrm flipV="1">
            <a:off x="2808243" y="2282430"/>
            <a:ext cx="843194" cy="223902"/>
          </a:xfrm>
          <a:prstGeom prst="straightConnector1">
            <a:avLst/>
          </a:prstGeom>
          <a:ln w="12700">
            <a:solidFill>
              <a:schemeClr val="tx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4" name="Прямоугольник 143">
            <a:extLst>
              <a:ext uri="{FF2B5EF4-FFF2-40B4-BE49-F238E27FC236}">
                <a16:creationId xmlns:a16="http://schemas.microsoft.com/office/drawing/2014/main" id="{587A724E-D57A-7590-BB7F-A6BCC2F8FB4B}"/>
              </a:ext>
            </a:extLst>
          </p:cNvPr>
          <p:cNvSpPr/>
          <p:nvPr/>
        </p:nvSpPr>
        <p:spPr>
          <a:xfrm>
            <a:off x="3799946" y="2257947"/>
            <a:ext cx="171968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tx2"/>
                </a:solidFill>
                <a:latin typeface="Segoe UI Light" panose="020B0502040204020203" pitchFamily="34" charset="0"/>
              </a:rPr>
              <a:t>Hidden from user</a:t>
            </a:r>
          </a:p>
        </p:txBody>
      </p:sp>
      <p:cxnSp>
        <p:nvCxnSpPr>
          <p:cNvPr id="145" name="Прямая соединительная линия 144">
            <a:extLst>
              <a:ext uri="{FF2B5EF4-FFF2-40B4-BE49-F238E27FC236}">
                <a16:creationId xmlns:a16="http://schemas.microsoft.com/office/drawing/2014/main" id="{F7FEE7C6-A9A1-D09F-4928-8CC46D60DB7B}"/>
              </a:ext>
            </a:extLst>
          </p:cNvPr>
          <p:cNvCxnSpPr/>
          <p:nvPr/>
        </p:nvCxnSpPr>
        <p:spPr>
          <a:xfrm>
            <a:off x="3718843" y="2253427"/>
            <a:ext cx="1920988" cy="0"/>
          </a:xfrm>
          <a:prstGeom prst="line">
            <a:avLst/>
          </a:prstGeom>
          <a:ln>
            <a:solidFill>
              <a:schemeClr val="tx2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6" name="Прямая со стрелкой 145">
            <a:extLst>
              <a:ext uri="{FF2B5EF4-FFF2-40B4-BE49-F238E27FC236}">
                <a16:creationId xmlns:a16="http://schemas.microsoft.com/office/drawing/2014/main" id="{0A660FFC-679D-5074-CCB6-E4E03E7DD8B0}"/>
              </a:ext>
            </a:extLst>
          </p:cNvPr>
          <p:cNvCxnSpPr>
            <a:cxnSpLocks/>
            <a:endCxn id="984" idx="1"/>
          </p:cNvCxnSpPr>
          <p:nvPr/>
        </p:nvCxnSpPr>
        <p:spPr>
          <a:xfrm>
            <a:off x="5639831" y="1943228"/>
            <a:ext cx="1379233" cy="8835"/>
          </a:xfrm>
          <a:prstGeom prst="straightConnector1">
            <a:avLst/>
          </a:prstGeom>
          <a:ln w="12700">
            <a:solidFill>
              <a:schemeClr val="tx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7" name="Прямая со стрелкой 146">
            <a:extLst>
              <a:ext uri="{FF2B5EF4-FFF2-40B4-BE49-F238E27FC236}">
                <a16:creationId xmlns:a16="http://schemas.microsoft.com/office/drawing/2014/main" id="{2C879AFC-86E7-EC52-8919-C219E6D94DFF}"/>
              </a:ext>
            </a:extLst>
          </p:cNvPr>
          <p:cNvCxnSpPr>
            <a:cxnSpLocks/>
            <a:stCxn id="968" idx="3"/>
          </p:cNvCxnSpPr>
          <p:nvPr/>
        </p:nvCxnSpPr>
        <p:spPr>
          <a:xfrm>
            <a:off x="5639831" y="1997517"/>
            <a:ext cx="1165032" cy="1529099"/>
          </a:xfrm>
          <a:prstGeom prst="straightConnector1">
            <a:avLst/>
          </a:prstGeom>
          <a:ln w="12700">
            <a:solidFill>
              <a:schemeClr val="tx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1" name="Прямоугольник 150">
            <a:extLst>
              <a:ext uri="{FF2B5EF4-FFF2-40B4-BE49-F238E27FC236}">
                <a16:creationId xmlns:a16="http://schemas.microsoft.com/office/drawing/2014/main" id="{496510E7-70AD-4CB6-6497-160961F5FE0F}"/>
              </a:ext>
            </a:extLst>
          </p:cNvPr>
          <p:cNvSpPr/>
          <p:nvPr/>
        </p:nvSpPr>
        <p:spPr>
          <a:xfrm>
            <a:off x="7127963" y="3440627"/>
            <a:ext cx="10192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tx2"/>
                </a:solidFill>
                <a:latin typeface="Segoe UI Light" panose="020B0502040204020203" pitchFamily="34" charset="0"/>
              </a:rPr>
              <a:t>...</a:t>
            </a:r>
            <a:endParaRPr lang="ru-RU" sz="2400" dirty="0">
              <a:solidFill>
                <a:schemeClr val="tx2"/>
              </a:solidFill>
              <a:latin typeface="Segoe UI Light" panose="020B0502040204020203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B3B1A47-129D-CFA8-FC9C-6F3203EAF1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3" t="9967" r="59875" b="3561"/>
          <a:stretch/>
        </p:blipFill>
        <p:spPr>
          <a:xfrm>
            <a:off x="319442" y="3087122"/>
            <a:ext cx="4497711" cy="331060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84FF05D-AE18-0E74-0978-0B20B340BE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2244" y="1527690"/>
            <a:ext cx="596377" cy="596377"/>
          </a:xfrm>
          <a:prstGeom prst="rect">
            <a:avLst/>
          </a:prstGeom>
        </p:spPr>
      </p:pic>
      <p:sp>
        <p:nvSpPr>
          <p:cNvPr id="18" name="Title 2">
            <a:extLst>
              <a:ext uri="{FF2B5EF4-FFF2-40B4-BE49-F238E27FC236}">
                <a16:creationId xmlns:a16="http://schemas.microsoft.com/office/drawing/2014/main" id="{29BD9BF5-32DD-4DCC-7A51-7BB94E0A5BCB}"/>
              </a:ext>
            </a:extLst>
          </p:cNvPr>
          <p:cNvSpPr txBox="1">
            <a:spLocks/>
          </p:cNvSpPr>
          <p:nvPr/>
        </p:nvSpPr>
        <p:spPr>
          <a:xfrm>
            <a:off x="5003311" y="3948247"/>
            <a:ext cx="3921664" cy="1973337"/>
          </a:xfrm>
          <a:prstGeom prst="rect">
            <a:avLst/>
          </a:prstGeom>
        </p:spPr>
        <p:txBody>
          <a:bodyPr vert="horz" lIns="45720" rIns="45720" anchor="t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ru-RU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Для эксперимента </a:t>
            </a:r>
            <a:r>
              <a:rPr lang="en-US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MPD </a:t>
            </a:r>
            <a:r>
              <a:rPr lang="ru-RU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был разработан модуль </a:t>
            </a:r>
            <a:r>
              <a:rPr lang="en-US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DIRAC </a:t>
            </a:r>
            <a:r>
              <a:rPr lang="ru-RU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позволяющий отправлять задачи генерации Монте-Карло используя веб-приложение платформы </a:t>
            </a:r>
            <a:r>
              <a:rPr lang="en-US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DIRAC. </a:t>
            </a:r>
            <a:r>
              <a:rPr lang="ru-RU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В рамках разработанного модуля задаются необходимые параметры: выбор генератора, количество событий, энергия столкновений, центральность и др.</a:t>
            </a:r>
            <a:endParaRPr lang="en-US" sz="14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801287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 txBox="1">
            <a:spLocks/>
          </p:cNvSpPr>
          <p:nvPr/>
        </p:nvSpPr>
        <p:spPr>
          <a:xfrm>
            <a:off x="0" y="7672"/>
            <a:ext cx="9144000" cy="1222611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5400" dirty="0">
                <a:latin typeface="Segoe UI Light" panose="020B0502040204020203" pitchFamily="34" charset="0"/>
              </a:rPr>
              <a:t>History of DIRAC at JINR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05993" y="6182086"/>
            <a:ext cx="827314" cy="62411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97FA0BA-2F65-4CED-A032-EF0154D57F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69</a:t>
            </a:fld>
            <a:endParaRPr lang="en-US" dirty="0"/>
          </a:p>
        </p:txBody>
      </p:sp>
      <p:sp>
        <p:nvSpPr>
          <p:cNvPr id="13" name="Title 2"/>
          <p:cNvSpPr txBox="1">
            <a:spLocks/>
          </p:cNvSpPr>
          <p:nvPr/>
        </p:nvSpPr>
        <p:spPr>
          <a:xfrm>
            <a:off x="206488" y="1098253"/>
            <a:ext cx="8726868" cy="5584973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2000" b="1" dirty="0">
                <a:latin typeface="Segoe UI Light" panose="020B0502040204020203" pitchFamily="34" charset="0"/>
              </a:rPr>
              <a:t>2013</a:t>
            </a:r>
            <a:r>
              <a:rPr lang="en-US" sz="2000" dirty="0">
                <a:latin typeface="Segoe UI Light" panose="020B0502040204020203" pitchFamily="34" charset="0"/>
              </a:rPr>
              <a:t> – Development of monitoring system for BES-III installation. First tries to setup and configure DIRAC infrastructure. </a:t>
            </a:r>
          </a:p>
          <a:p>
            <a:pPr>
              <a:spcBef>
                <a:spcPts val="0"/>
              </a:spcBef>
            </a:pPr>
            <a:endParaRPr lang="en-US" sz="2000" dirty="0">
              <a:latin typeface="Segoe UI Light" panose="020B0502040204020203" pitchFamily="34" charset="0"/>
            </a:endParaRPr>
          </a:p>
          <a:p>
            <a:pPr>
              <a:spcBef>
                <a:spcPts val="0"/>
              </a:spcBef>
            </a:pPr>
            <a:r>
              <a:rPr lang="en-US" sz="2000" b="1" dirty="0">
                <a:latin typeface="Segoe UI Light" panose="020B0502040204020203" pitchFamily="34" charset="0"/>
              </a:rPr>
              <a:t>2017</a:t>
            </a:r>
            <a:r>
              <a:rPr lang="en-US" sz="2000" dirty="0">
                <a:latin typeface="Segoe UI Light" panose="020B0502040204020203" pitchFamily="34" charset="0"/>
              </a:rPr>
              <a:t> – DIRAC </a:t>
            </a:r>
            <a:r>
              <a:rPr lang="en-US" sz="2000" dirty="0" err="1">
                <a:latin typeface="Segoe UI Light" panose="020B0502040204020203" pitchFamily="34" charset="0"/>
              </a:rPr>
              <a:t>Interware</a:t>
            </a:r>
            <a:r>
              <a:rPr lang="en-US" sz="2000" dirty="0">
                <a:latin typeface="Segoe UI Light" panose="020B0502040204020203" pitchFamily="34" charset="0"/>
              </a:rPr>
              <a:t> installed; basic configuration done. Used for educational purposes. </a:t>
            </a:r>
            <a:r>
              <a:rPr lang="en-US" sz="2000" b="1" dirty="0" err="1">
                <a:latin typeface="Segoe UI Light" panose="020B0502040204020203" pitchFamily="34" charset="0"/>
              </a:rPr>
              <a:t>dCache</a:t>
            </a:r>
            <a:r>
              <a:rPr lang="en-US" sz="2000" dirty="0">
                <a:latin typeface="Segoe UI Light" panose="020B0502040204020203" pitchFamily="34" charset="0"/>
              </a:rPr>
              <a:t> storage integrated, </a:t>
            </a:r>
            <a:r>
              <a:rPr lang="en-US" sz="2000" b="1" dirty="0">
                <a:latin typeface="Segoe UI Light" panose="020B0502040204020203" pitchFamily="34" charset="0"/>
              </a:rPr>
              <a:t>Tier2</a:t>
            </a:r>
            <a:r>
              <a:rPr lang="en-US" sz="2000" dirty="0">
                <a:latin typeface="Segoe UI Light" panose="020B0502040204020203" pitchFamily="34" charset="0"/>
              </a:rPr>
              <a:t> integrated.</a:t>
            </a:r>
          </a:p>
          <a:p>
            <a:pPr>
              <a:spcBef>
                <a:spcPts val="0"/>
              </a:spcBef>
            </a:pPr>
            <a:r>
              <a:rPr lang="en-US" sz="2000" b="1" dirty="0">
                <a:latin typeface="Segoe UI Light" panose="020B0502040204020203" pitchFamily="34" charset="0"/>
              </a:rPr>
              <a:t>2018</a:t>
            </a:r>
            <a:r>
              <a:rPr lang="en-US" sz="2000" dirty="0">
                <a:latin typeface="Segoe UI Light" panose="020B0502040204020203" pitchFamily="34" charset="0"/>
              </a:rPr>
              <a:t> – </a:t>
            </a:r>
            <a:r>
              <a:rPr lang="en-US" sz="2000" b="1" dirty="0" err="1">
                <a:latin typeface="Segoe UI Light" panose="020B0502040204020203" pitchFamily="34" charset="0"/>
              </a:rPr>
              <a:t>HybriLIT</a:t>
            </a:r>
            <a:r>
              <a:rPr lang="en-US" sz="2000" dirty="0">
                <a:latin typeface="Segoe UI Light" panose="020B0502040204020203" pitchFamily="34" charset="0"/>
              </a:rPr>
              <a:t> integrated. </a:t>
            </a:r>
            <a:r>
              <a:rPr lang="en-US" sz="2000" b="1" dirty="0">
                <a:latin typeface="Segoe UI Light" panose="020B0502040204020203" pitchFamily="34" charset="0"/>
              </a:rPr>
              <a:t>JINR cloud </a:t>
            </a:r>
            <a:r>
              <a:rPr lang="en-US" sz="2000" dirty="0">
                <a:latin typeface="Segoe UI Light" panose="020B0502040204020203" pitchFamily="34" charset="0"/>
              </a:rPr>
              <a:t>integrated using OCCI protocol. Tests of full cycle of Monte-Carlo for </a:t>
            </a:r>
            <a:r>
              <a:rPr lang="en-US" sz="2000" b="1" dirty="0">
                <a:latin typeface="Segoe UI Light" panose="020B0502040204020203" pitchFamily="34" charset="0"/>
              </a:rPr>
              <a:t>BM@N</a:t>
            </a:r>
            <a:r>
              <a:rPr lang="en-US" sz="2000" dirty="0">
                <a:latin typeface="Segoe UI Light" panose="020B0502040204020203" pitchFamily="34" charset="0"/>
              </a:rPr>
              <a:t> were performed.</a:t>
            </a:r>
          </a:p>
          <a:p>
            <a:pPr>
              <a:spcBef>
                <a:spcPts val="0"/>
              </a:spcBef>
            </a:pPr>
            <a:r>
              <a:rPr lang="en-US" sz="2000" b="1" dirty="0">
                <a:latin typeface="Segoe UI Light" panose="020B0502040204020203" pitchFamily="34" charset="0"/>
              </a:rPr>
              <a:t>2019</a:t>
            </a:r>
            <a:r>
              <a:rPr lang="en-US" sz="2000" dirty="0">
                <a:latin typeface="Segoe UI Light" panose="020B0502040204020203" pitchFamily="34" charset="0"/>
              </a:rPr>
              <a:t> – </a:t>
            </a:r>
            <a:r>
              <a:rPr lang="en-US" sz="2000" b="1" dirty="0">
                <a:latin typeface="Segoe UI Light" panose="020B0502040204020203" pitchFamily="34" charset="0"/>
              </a:rPr>
              <a:t>Clouds</a:t>
            </a:r>
            <a:r>
              <a:rPr lang="en-US" sz="2000" dirty="0">
                <a:latin typeface="Segoe UI Light" panose="020B0502040204020203" pitchFamily="34" charset="0"/>
              </a:rPr>
              <a:t> of JINR Member-States integrated by module developed in JINR. </a:t>
            </a:r>
            <a:r>
              <a:rPr lang="en-US" sz="2000" b="1" dirty="0">
                <a:latin typeface="Segoe UI Light" panose="020B0502040204020203" pitchFamily="34" charset="0"/>
              </a:rPr>
              <a:t>MPD</a:t>
            </a:r>
            <a:r>
              <a:rPr lang="en-US" sz="2000" dirty="0">
                <a:latin typeface="Segoe UI Light" panose="020B0502040204020203" pitchFamily="34" charset="0"/>
              </a:rPr>
              <a:t> starts using DIRAC for massive Monte-Carlo production. </a:t>
            </a:r>
            <a:r>
              <a:rPr lang="en-US" sz="2000" b="1" dirty="0">
                <a:latin typeface="Segoe UI Light" panose="020B0502040204020203" pitchFamily="34" charset="0"/>
              </a:rPr>
              <a:t>Tier1, </a:t>
            </a:r>
            <a:r>
              <a:rPr lang="en-US" sz="2000" b="1" dirty="0" err="1">
                <a:latin typeface="Segoe UI Light" panose="020B0502040204020203" pitchFamily="34" charset="0"/>
              </a:rPr>
              <a:t>Govorun</a:t>
            </a:r>
            <a:r>
              <a:rPr lang="en-US" sz="2000" dirty="0">
                <a:latin typeface="Segoe UI Light" panose="020B0502040204020203" pitchFamily="34" charset="0"/>
              </a:rPr>
              <a:t> and </a:t>
            </a:r>
            <a:r>
              <a:rPr lang="en-US" sz="2000" b="1" dirty="0">
                <a:latin typeface="Segoe UI Light" panose="020B0502040204020203" pitchFamily="34" charset="0"/>
              </a:rPr>
              <a:t>EOS</a:t>
            </a:r>
            <a:r>
              <a:rPr lang="en-US" sz="2000" dirty="0">
                <a:latin typeface="Segoe UI Light" panose="020B0502040204020203" pitchFamily="34" charset="0"/>
              </a:rPr>
              <a:t> integrated in DIRAC.</a:t>
            </a:r>
          </a:p>
          <a:p>
            <a:pPr>
              <a:spcBef>
                <a:spcPts val="0"/>
              </a:spcBef>
            </a:pPr>
            <a:r>
              <a:rPr lang="en-US" sz="2000" b="1" dirty="0">
                <a:latin typeface="Segoe UI Light" panose="020B0502040204020203" pitchFamily="34" charset="0"/>
              </a:rPr>
              <a:t>2020</a:t>
            </a:r>
            <a:r>
              <a:rPr lang="en-US" sz="2000" dirty="0">
                <a:latin typeface="Segoe UI Light" panose="020B0502040204020203" pitchFamily="34" charset="0"/>
              </a:rPr>
              <a:t> – </a:t>
            </a:r>
            <a:r>
              <a:rPr lang="en-US" sz="2000" b="1" dirty="0" err="1">
                <a:latin typeface="Segoe UI Light" panose="020B0502040204020203" pitchFamily="34" charset="0"/>
              </a:rPr>
              <a:t>Folding@Home</a:t>
            </a:r>
            <a:r>
              <a:rPr lang="en-US" sz="2000" b="1" dirty="0">
                <a:latin typeface="Segoe UI Light" panose="020B0502040204020203" pitchFamily="34" charset="0"/>
              </a:rPr>
              <a:t> </a:t>
            </a:r>
            <a:r>
              <a:rPr lang="en-US" sz="2000" dirty="0">
                <a:latin typeface="Segoe UI Light" panose="020B0502040204020203" pitchFamily="34" charset="0"/>
              </a:rPr>
              <a:t>jobs submitted to clouds via DIRAC. </a:t>
            </a:r>
            <a:r>
              <a:rPr lang="en-US" sz="2000" b="1" dirty="0">
                <a:latin typeface="Segoe UI Light" panose="020B0502040204020203" pitchFamily="34" charset="0"/>
              </a:rPr>
              <a:t>Baikal-GVD</a:t>
            </a:r>
            <a:r>
              <a:rPr lang="en-US" sz="2000" dirty="0">
                <a:latin typeface="Segoe UI Light" panose="020B0502040204020203" pitchFamily="34" charset="0"/>
              </a:rPr>
              <a:t> jobs submitted to JINR and PRUE clouds. </a:t>
            </a:r>
          </a:p>
          <a:p>
            <a:pPr>
              <a:spcBef>
                <a:spcPts val="0"/>
              </a:spcBef>
            </a:pPr>
            <a:r>
              <a:rPr lang="en-US" sz="2000" b="1" dirty="0">
                <a:latin typeface="Segoe UI Light" panose="020B0502040204020203" pitchFamily="34" charset="0"/>
              </a:rPr>
              <a:t>2021</a:t>
            </a:r>
            <a:r>
              <a:rPr lang="en-US" sz="2000" dirty="0">
                <a:latin typeface="Segoe UI Light" panose="020B0502040204020203" pitchFamily="34" charset="0"/>
              </a:rPr>
              <a:t> – First tests for </a:t>
            </a:r>
            <a:r>
              <a:rPr lang="en-US" sz="2000" b="1" dirty="0">
                <a:latin typeface="Segoe UI Light" panose="020B0502040204020203" pitchFamily="34" charset="0"/>
              </a:rPr>
              <a:t>SPD</a:t>
            </a:r>
            <a:r>
              <a:rPr lang="en-US" sz="2000" dirty="0">
                <a:latin typeface="Segoe UI Light" panose="020B0502040204020203" pitchFamily="34" charset="0"/>
              </a:rPr>
              <a:t> Monte-Carlo successfully done. First million jobs done!</a:t>
            </a:r>
          </a:p>
          <a:p>
            <a:pPr>
              <a:spcBef>
                <a:spcPts val="0"/>
              </a:spcBef>
            </a:pPr>
            <a:r>
              <a:rPr lang="en-US" sz="2000" b="1" dirty="0">
                <a:latin typeface="Segoe UI Light" panose="020B0502040204020203" pitchFamily="34" charset="0"/>
              </a:rPr>
              <a:t>2022</a:t>
            </a:r>
            <a:r>
              <a:rPr lang="en-US" sz="2000" dirty="0">
                <a:latin typeface="Segoe UI Light" panose="020B0502040204020203" pitchFamily="34" charset="0"/>
              </a:rPr>
              <a:t>– Total </a:t>
            </a:r>
            <a:r>
              <a:rPr lang="en-US" sz="2000" dirty="0" err="1">
                <a:latin typeface="Segoe UI Light" panose="020B0502040204020203" pitchFamily="34" charset="0"/>
              </a:rPr>
              <a:t>walltime</a:t>
            </a:r>
            <a:r>
              <a:rPr lang="en-US" sz="2000" dirty="0">
                <a:latin typeface="Segoe UI Light" panose="020B0502040204020203" pitchFamily="34" charset="0"/>
              </a:rPr>
              <a:t> exceeds 1000 years. DIRAC in JINR updated to use Python 3. </a:t>
            </a:r>
          </a:p>
          <a:p>
            <a:pPr>
              <a:spcBef>
                <a:spcPts val="0"/>
              </a:spcBef>
            </a:pPr>
            <a:r>
              <a:rPr lang="en-US" sz="2000" b="1" dirty="0">
                <a:latin typeface="Segoe UI Light" panose="020B0502040204020203" pitchFamily="34" charset="0"/>
              </a:rPr>
              <a:t>2023</a:t>
            </a:r>
            <a:r>
              <a:rPr lang="en-US" sz="2000" dirty="0">
                <a:latin typeface="Segoe UI Light" panose="020B0502040204020203" pitchFamily="34" charset="0"/>
              </a:rPr>
              <a:t> – Full BM@N data processing for Run 8</a:t>
            </a:r>
          </a:p>
          <a:p>
            <a:pPr>
              <a:spcBef>
                <a:spcPts val="0"/>
              </a:spcBef>
            </a:pPr>
            <a:endParaRPr lang="en-US" sz="2000" dirty="0">
              <a:latin typeface="Segoe UI Light" panose="020B0502040204020203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7951734-5850-478B-A829-0EF0D974F137}"/>
              </a:ext>
            </a:extLst>
          </p:cNvPr>
          <p:cNvCxnSpPr>
            <a:cxnSpLocks/>
          </p:cNvCxnSpPr>
          <p:nvPr/>
        </p:nvCxnSpPr>
        <p:spPr>
          <a:xfrm flipH="1">
            <a:off x="133324" y="2252674"/>
            <a:ext cx="8877352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90632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331A88-CF87-4FE2-B98F-943FE44072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FD48394-5225-8041-353D-BAD4AB330D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13" name="Title 3">
            <a:extLst>
              <a:ext uri="{FF2B5EF4-FFF2-40B4-BE49-F238E27FC236}">
                <a16:creationId xmlns:a16="http://schemas.microsoft.com/office/drawing/2014/main" id="{61022F1F-F9F4-23AE-0414-F3A6E2434CCD}"/>
              </a:ext>
            </a:extLst>
          </p:cNvPr>
          <p:cNvSpPr txBox="1">
            <a:spLocks/>
          </p:cNvSpPr>
          <p:nvPr/>
        </p:nvSpPr>
        <p:spPr>
          <a:xfrm>
            <a:off x="2058" y="-16744"/>
            <a:ext cx="9141942" cy="1004598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dirty="0">
                <a:latin typeface="Segoe UI Light" panose="020B0502040204020203" pitchFamily="34" charset="0"/>
                <a:cs typeface="Segoe UI Light" panose="020B0502040204020203" pitchFamily="34" charset="0"/>
              </a:rPr>
              <a:t>Выбор платформы </a:t>
            </a:r>
            <a:r>
              <a:rPr lang="en-US" sz="4000" dirty="0">
                <a:latin typeface="Segoe UI Light" panose="020B0502040204020203" pitchFamily="34" charset="0"/>
                <a:cs typeface="Segoe UI Light" panose="020B0502040204020203" pitchFamily="34" charset="0"/>
              </a:rPr>
              <a:t>DIRAC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ADE3B82-DE1A-1980-0D2D-B3486AB5F649}"/>
              </a:ext>
            </a:extLst>
          </p:cNvPr>
          <p:cNvSpPr txBox="1">
            <a:spLocks/>
          </p:cNvSpPr>
          <p:nvPr/>
        </p:nvSpPr>
        <p:spPr>
          <a:xfrm>
            <a:off x="365760" y="987875"/>
            <a:ext cx="8564880" cy="60470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just">
              <a:spcBef>
                <a:spcPts val="0"/>
              </a:spcBef>
            </a:pPr>
            <a:r>
              <a:rPr lang="ru-RU" sz="1600" b="1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Для данной работы была выбрана платформа </a:t>
            </a:r>
            <a:r>
              <a:rPr lang="en-US" sz="1600" b="1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DIRAC </a:t>
            </a:r>
            <a:r>
              <a:rPr lang="en-US" sz="1600" b="1" cap="none" dirty="0" err="1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Interware</a:t>
            </a:r>
            <a:r>
              <a:rPr lang="en-US" sz="1600" b="1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 </a:t>
            </a:r>
            <a:r>
              <a:rPr lang="ru-RU" sz="1600" b="1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по следующим причинам:</a:t>
            </a:r>
          </a:p>
          <a:p>
            <a:pPr algn="just">
              <a:spcBef>
                <a:spcPts val="0"/>
              </a:spcBef>
            </a:pPr>
            <a:endParaRPr lang="ru-RU" sz="1600" cap="none" dirty="0">
              <a:solidFill>
                <a:srgbClr val="0055A0"/>
              </a:solidFill>
              <a:latin typeface="Segoe UI" panose="020B0502040204020203" pitchFamily="34" charset="0"/>
              <a:ea typeface="Roboto Slab" pitchFamily="2" charset="0"/>
              <a:cs typeface="Segoe UI" panose="020B0502040204020203" pitchFamily="34" charset="0"/>
            </a:endParaRPr>
          </a:p>
        </p:txBody>
      </p:sp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7BED997A-E6C1-CD04-BC19-AB2F7E7808B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167" t="32875" r="14167" b="32875"/>
          <a:stretch/>
        </p:blipFill>
        <p:spPr>
          <a:xfrm>
            <a:off x="6843126" y="1445997"/>
            <a:ext cx="1805939" cy="575380"/>
          </a:xfrm>
          <a:prstGeom prst="rect">
            <a:avLst/>
          </a:prstGeom>
        </p:spPr>
      </p:pic>
      <p:sp>
        <p:nvSpPr>
          <p:cNvPr id="49" name="Подзаголовок 2">
            <a:extLst>
              <a:ext uri="{FF2B5EF4-FFF2-40B4-BE49-F238E27FC236}">
                <a16:creationId xmlns:a16="http://schemas.microsoft.com/office/drawing/2014/main" id="{406C39F0-7EA7-7858-57FD-20829225CCAF}"/>
              </a:ext>
            </a:extLst>
          </p:cNvPr>
          <p:cNvSpPr txBox="1">
            <a:spLocks/>
          </p:cNvSpPr>
          <p:nvPr/>
        </p:nvSpPr>
        <p:spPr>
          <a:xfrm>
            <a:off x="316166" y="1972912"/>
            <a:ext cx="4255834" cy="430671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just">
              <a:spcBef>
                <a:spcPts val="600"/>
              </a:spcBef>
            </a:pPr>
            <a:r>
              <a:rPr lang="ru-RU" sz="1600" b="1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1. Достаточная производительность при управлении задачами и данными.</a:t>
            </a:r>
            <a:endParaRPr lang="en-US" sz="1600" b="1" cap="none" dirty="0">
              <a:solidFill>
                <a:srgbClr val="0055A0"/>
              </a:solidFill>
              <a:latin typeface="Segoe UI" panose="020B0502040204020203" pitchFamily="34" charset="0"/>
              <a:ea typeface="Roboto Slab" pitchFamily="2" charset="0"/>
              <a:cs typeface="Segoe UI" panose="020B0502040204020203" pitchFamily="34" charset="0"/>
            </a:endParaRPr>
          </a:p>
          <a:p>
            <a:pPr algn="just">
              <a:spcBef>
                <a:spcPts val="600"/>
              </a:spcBef>
            </a:pPr>
            <a:r>
              <a:rPr lang="ru-RU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На примере экспериментов </a:t>
            </a:r>
            <a:r>
              <a:rPr lang="en-US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Belle2, BES-III, France-Grilles.</a:t>
            </a:r>
            <a:r>
              <a:rPr lang="ru-RU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 </a:t>
            </a:r>
            <a:r>
              <a:rPr lang="en-US" sz="1400" cap="none" dirty="0" err="1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LHCb</a:t>
            </a:r>
            <a:r>
              <a:rPr lang="en-US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 </a:t>
            </a:r>
            <a:r>
              <a:rPr lang="ru-RU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достигали 350 тысяч одновременно работающих задач при задействовании всех доступных ресурсов коллаборации. </a:t>
            </a:r>
            <a:endParaRPr lang="en-US" sz="1400" cap="none" dirty="0">
              <a:solidFill>
                <a:srgbClr val="0055A0"/>
              </a:solidFill>
              <a:latin typeface="Segoe UI" panose="020B0502040204020203" pitchFamily="34" charset="0"/>
              <a:ea typeface="Roboto Slab" pitchFamily="2" charset="0"/>
              <a:cs typeface="Segoe UI" panose="020B0502040204020203" pitchFamily="34" charset="0"/>
            </a:endParaRPr>
          </a:p>
          <a:p>
            <a:pPr algn="just">
              <a:spcBef>
                <a:spcPts val="600"/>
              </a:spcBef>
            </a:pPr>
            <a:r>
              <a:rPr lang="en-US" sz="1600" b="1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2. </a:t>
            </a:r>
            <a:r>
              <a:rPr lang="ru-RU" sz="1600" b="1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Открытое сообщество пользователей, администраторов, разработчиков.</a:t>
            </a:r>
          </a:p>
          <a:p>
            <a:pPr algn="just">
              <a:spcBef>
                <a:spcPts val="600"/>
              </a:spcBef>
            </a:pPr>
            <a:r>
              <a:rPr lang="ru-RU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Ежегодные рабочие совещания </a:t>
            </a:r>
            <a:r>
              <a:rPr lang="en-US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DIRAC Users’ Workshop,</a:t>
            </a:r>
            <a:r>
              <a:rPr lang="ru-RU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 регулярные онлайн совещания.</a:t>
            </a:r>
          </a:p>
          <a:p>
            <a:pPr algn="just">
              <a:spcBef>
                <a:spcPts val="600"/>
              </a:spcBef>
            </a:pPr>
            <a:r>
              <a:rPr lang="ru-RU" sz="1600" b="1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3. Простота эксплуатации благодаря работе в рамках единой системы.</a:t>
            </a:r>
          </a:p>
          <a:p>
            <a:pPr algn="just">
              <a:spcBef>
                <a:spcPts val="600"/>
              </a:spcBef>
            </a:pPr>
            <a:r>
              <a:rPr lang="ru-RU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Для стабильной работы и развития системы на основе </a:t>
            </a:r>
            <a:r>
              <a:rPr lang="en-US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DIRAC </a:t>
            </a:r>
            <a:r>
              <a:rPr lang="ru-RU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достаточно 1</a:t>
            </a:r>
            <a:r>
              <a:rPr lang="en-US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 FTE.</a:t>
            </a:r>
          </a:p>
        </p:txBody>
      </p:sp>
      <p:sp>
        <p:nvSpPr>
          <p:cNvPr id="4" name="Подзаголовок 2">
            <a:extLst>
              <a:ext uri="{FF2B5EF4-FFF2-40B4-BE49-F238E27FC236}">
                <a16:creationId xmlns:a16="http://schemas.microsoft.com/office/drawing/2014/main" id="{2458A034-5D61-BC87-DB45-12B087D6D733}"/>
              </a:ext>
            </a:extLst>
          </p:cNvPr>
          <p:cNvSpPr txBox="1">
            <a:spLocks/>
          </p:cNvSpPr>
          <p:nvPr/>
        </p:nvSpPr>
        <p:spPr>
          <a:xfrm>
            <a:off x="4648200" y="2338413"/>
            <a:ext cx="4186518" cy="377036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just">
              <a:spcBef>
                <a:spcPts val="600"/>
              </a:spcBef>
            </a:pPr>
            <a:r>
              <a:rPr lang="en-US" sz="1800" b="1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4. </a:t>
            </a:r>
            <a:r>
              <a:rPr lang="ru-RU" sz="1800" b="1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Поддержка </a:t>
            </a:r>
            <a:r>
              <a:rPr lang="en-US" sz="1800" b="1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Multi-VO. </a:t>
            </a:r>
          </a:p>
          <a:p>
            <a:pPr algn="just">
              <a:spcBef>
                <a:spcPts val="600"/>
              </a:spcBef>
            </a:pPr>
            <a:r>
              <a:rPr lang="ru-RU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Значительно экономит усилия. Позволяет в рамках одной установки платформы поддерживать множество виртуальных организаций.</a:t>
            </a:r>
            <a:endParaRPr lang="en-US" sz="1400" cap="none" dirty="0">
              <a:solidFill>
                <a:srgbClr val="0055A0"/>
              </a:solidFill>
              <a:latin typeface="Segoe UI" panose="020B0502040204020203" pitchFamily="34" charset="0"/>
              <a:ea typeface="Roboto Slab" pitchFamily="2" charset="0"/>
              <a:cs typeface="Segoe UI" panose="020B0502040204020203" pitchFamily="34" charset="0"/>
            </a:endParaRPr>
          </a:p>
          <a:p>
            <a:pPr algn="just">
              <a:spcBef>
                <a:spcPts val="600"/>
              </a:spcBef>
            </a:pPr>
            <a:r>
              <a:rPr lang="ru-RU" sz="1600" b="1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5. Наличие опыта в разработке компонентов </a:t>
            </a:r>
            <a:r>
              <a:rPr lang="en-US" sz="1600" b="1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DIRAC </a:t>
            </a:r>
            <a:r>
              <a:rPr lang="ru-RU" sz="1600" b="1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и его администрировании и налаженный канал связи с разработчиками. </a:t>
            </a:r>
          </a:p>
          <a:p>
            <a:pPr algn="just">
              <a:spcBef>
                <a:spcPts val="600"/>
              </a:spcBef>
            </a:pPr>
            <a:r>
              <a:rPr lang="ru-RU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Выполнение проекта создания системы мониторинга сервисов для эксперимента </a:t>
            </a:r>
            <a:r>
              <a:rPr lang="en-US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BES-III.</a:t>
            </a:r>
            <a:endParaRPr lang="ru-RU" sz="1400" cap="none" dirty="0">
              <a:solidFill>
                <a:srgbClr val="0055A0"/>
              </a:solidFill>
              <a:latin typeface="Segoe UI" panose="020B0502040204020203" pitchFamily="34" charset="0"/>
              <a:ea typeface="Roboto Slab" pitchFamily="2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204907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586299" y="1137452"/>
            <a:ext cx="8226854" cy="5507183"/>
          </a:xfrm>
        </p:spPr>
        <p:txBody>
          <a:bodyPr anchor="t">
            <a:noAutofit/>
          </a:bodyPr>
          <a:lstStyle/>
          <a:p>
            <a:r>
              <a:rPr lang="en-US" sz="2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DIRAC: </a:t>
            </a: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Igor Pelevanyk, Andrey </a:t>
            </a:r>
            <a:r>
              <a:rPr lang="en-US" sz="24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Tsaregorodtzev</a:t>
            </a: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Anna </a:t>
            </a:r>
            <a:r>
              <a:rPr lang="en-US" sz="24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Ilina</a:t>
            </a:r>
            <a:b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2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Baikal-GVD: </a:t>
            </a: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Dmitry Zaborov</a:t>
            </a:r>
            <a:b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2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BM@N: </a:t>
            </a: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Konstantin Gertsenberger </a:t>
            </a:r>
            <a:br>
              <a:rPr lang="en-US" sz="2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2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MPD: </a:t>
            </a: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Oleg Rogachevskiy, Andrey Moshkin</a:t>
            </a:r>
            <a:b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2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SPD: </a:t>
            </a: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Alexey Zhemchugov, Katherin </a:t>
            </a:r>
            <a:r>
              <a:rPr lang="en-US" sz="24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Shtejer</a:t>
            </a: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Elena </a:t>
            </a:r>
            <a:r>
              <a:rPr lang="en-US" sz="24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Zemlyanichkina</a:t>
            </a: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Artem Ivanov</a:t>
            </a:r>
            <a:b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2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Responsible for resources:</a:t>
            </a:r>
            <a:br>
              <a:rPr lang="en-US" sz="2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2400" b="1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Govorun</a:t>
            </a:r>
            <a:r>
              <a:rPr lang="en-US" sz="2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:</a:t>
            </a:r>
            <a:r>
              <a:rPr lang="ru-RU" sz="2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Oksana Streltsova, Dmitry Podgainy, Dmitry Belyakov, Aleksandr Kokorev,  Maxim Zuev</a:t>
            </a:r>
            <a:b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2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Tier-1,Tier-2, EOS:   </a:t>
            </a: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Valery </a:t>
            </a:r>
            <a:r>
              <a:rPr lang="en-US" sz="24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Mitsyn</a:t>
            </a:r>
            <a:b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2400" b="1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dCache</a:t>
            </a:r>
            <a:r>
              <a:rPr lang="ru-RU" sz="2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en-US" sz="2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CTA, </a:t>
            </a:r>
            <a:r>
              <a:rPr lang="en-US" sz="2400" b="1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Enstore</a:t>
            </a:r>
            <a:r>
              <a:rPr lang="en-US" sz="2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:  </a:t>
            </a: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Vladimir Trofimov</a:t>
            </a:r>
            <a:b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2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Cloud:   </a:t>
            </a: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Nikolay </a:t>
            </a:r>
            <a:r>
              <a:rPr lang="en-US" sz="24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Kutovskiy</a:t>
            </a: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Nikita Balashov</a:t>
            </a:r>
            <a:b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2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DDC cluster: </a:t>
            </a: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Ilia </a:t>
            </a:r>
            <a:r>
              <a:rPr lang="en-US" sz="24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Slepnev</a:t>
            </a:r>
            <a:b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2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NICA cluster: </a:t>
            </a: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Ivan </a:t>
            </a:r>
            <a:r>
              <a:rPr lang="en-US" sz="24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Slepov</a:t>
            </a:r>
            <a:b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b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b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b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b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endParaRPr lang="en-US" sz="24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" name="Title 2"/>
          <p:cNvSpPr txBox="1">
            <a:spLocks/>
          </p:cNvSpPr>
          <p:nvPr/>
        </p:nvSpPr>
        <p:spPr>
          <a:xfrm>
            <a:off x="0" y="0"/>
            <a:ext cx="9144000" cy="1222611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5400" dirty="0">
                <a:latin typeface="Segoe UI Light" panose="020B0502040204020203" pitchFamily="34" charset="0"/>
              </a:rPr>
              <a:t>List of participants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5DB19AF-5667-43E1-8812-1106479F6D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70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273437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14888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A06937-B798-A4D2-D42A-B752307343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0D760F3-69BF-A96F-4DF9-CEE7159F66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13" name="Title 3">
            <a:extLst>
              <a:ext uri="{FF2B5EF4-FFF2-40B4-BE49-F238E27FC236}">
                <a16:creationId xmlns:a16="http://schemas.microsoft.com/office/drawing/2014/main" id="{27363C6C-55D3-9D8C-A9DE-EE92260EDE05}"/>
              </a:ext>
            </a:extLst>
          </p:cNvPr>
          <p:cNvSpPr txBox="1">
            <a:spLocks/>
          </p:cNvSpPr>
          <p:nvPr/>
        </p:nvSpPr>
        <p:spPr>
          <a:xfrm>
            <a:off x="2058" y="-16744"/>
            <a:ext cx="9141942" cy="1004598"/>
          </a:xfrm>
          <a:prstGeom prst="rect">
            <a:avLst/>
          </a:prstGeom>
        </p:spPr>
        <p:txBody>
          <a:bodyPr vert="horz" lIns="45720" rIns="45720" anchor="ctr">
            <a:normAutofit fontScale="550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dirty="0">
                <a:latin typeface="Segoe UI Light" panose="020B0502040204020203" pitchFamily="34" charset="0"/>
                <a:cs typeface="Segoe UI Light" panose="020B0502040204020203" pitchFamily="34" charset="0"/>
              </a:rPr>
              <a:t>Глава 2. Организация географически распределенной гетерогенной</a:t>
            </a:r>
          </a:p>
          <a:p>
            <a:pPr algn="ctr"/>
            <a:r>
              <a:rPr lang="ru-RU" sz="4000" dirty="0">
                <a:latin typeface="Segoe UI Light" panose="020B0502040204020203" pitchFamily="34" charset="0"/>
                <a:cs typeface="Segoe UI Light" panose="020B0502040204020203" pitchFamily="34" charset="0"/>
              </a:rPr>
              <a:t>вычислительной среды с помощью платформы DIRAC</a:t>
            </a:r>
            <a:endParaRPr lang="en-US" sz="40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91B5B079-2690-8E3E-0D7F-C5CFF13F98C4}"/>
              </a:ext>
            </a:extLst>
          </p:cNvPr>
          <p:cNvSpPr/>
          <p:nvPr/>
        </p:nvSpPr>
        <p:spPr>
          <a:xfrm>
            <a:off x="2023780" y="1741666"/>
            <a:ext cx="5096436" cy="3769042"/>
          </a:xfrm>
          <a:prstGeom prst="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ACE3D6E-5FEF-948C-CF03-5968EC0BA76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167" t="32875" r="14167" b="32875"/>
          <a:stretch/>
        </p:blipFill>
        <p:spPr>
          <a:xfrm>
            <a:off x="3579606" y="1776382"/>
            <a:ext cx="1805939" cy="575380"/>
          </a:xfrm>
          <a:prstGeom prst="rect">
            <a:avLst/>
          </a:prstGeom>
          <a:ln>
            <a:noFill/>
          </a:ln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5FDD2BB4-127A-D2FA-24D4-FA6C5F324415}"/>
              </a:ext>
            </a:extLst>
          </p:cNvPr>
          <p:cNvSpPr/>
          <p:nvPr/>
        </p:nvSpPr>
        <p:spPr>
          <a:xfrm>
            <a:off x="2117910" y="2390991"/>
            <a:ext cx="4928346" cy="935494"/>
          </a:xfrm>
          <a:prstGeom prst="rect">
            <a:avLst/>
          </a:prstGeom>
          <a:noFill/>
          <a:ln w="19050">
            <a:solidFill>
              <a:srgbClr val="FFC00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ru-RU" sz="1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Общие подсистемы</a:t>
            </a: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0E89B2E1-D080-4FF0-993A-41FC7809B806}"/>
              </a:ext>
            </a:extLst>
          </p:cNvPr>
          <p:cNvSpPr/>
          <p:nvPr/>
        </p:nvSpPr>
        <p:spPr>
          <a:xfrm>
            <a:off x="2173387" y="2686823"/>
            <a:ext cx="1484212" cy="584947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Вспомогательные системы</a:t>
            </a: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5AAD2D4D-83DC-EF16-21FA-94BDA48808A4}"/>
              </a:ext>
            </a:extLst>
          </p:cNvPr>
          <p:cNvSpPr/>
          <p:nvPr/>
        </p:nvSpPr>
        <p:spPr>
          <a:xfrm>
            <a:off x="3711386" y="2686825"/>
            <a:ext cx="1606924" cy="584947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Конфигурационная система</a:t>
            </a: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04D4D8D8-50FB-F4CD-D1BA-343B2661D3B6}"/>
              </a:ext>
            </a:extLst>
          </p:cNvPr>
          <p:cNvSpPr/>
          <p:nvPr/>
        </p:nvSpPr>
        <p:spPr>
          <a:xfrm>
            <a:off x="5372097" y="2686825"/>
            <a:ext cx="1606924" cy="584947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Веб-приложение</a:t>
            </a:r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848F2797-9577-6299-6E89-9D31FF3B6B99}"/>
              </a:ext>
            </a:extLst>
          </p:cNvPr>
          <p:cNvSpPr/>
          <p:nvPr/>
        </p:nvSpPr>
        <p:spPr>
          <a:xfrm>
            <a:off x="3778621" y="3431103"/>
            <a:ext cx="1606924" cy="584947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Система учёта потреблённых ресурсов</a:t>
            </a:r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ADA404ED-C57D-22A1-0080-06BC09B8E551}"/>
              </a:ext>
            </a:extLst>
          </p:cNvPr>
          <p:cNvSpPr/>
          <p:nvPr/>
        </p:nvSpPr>
        <p:spPr>
          <a:xfrm>
            <a:off x="2117910" y="4013790"/>
            <a:ext cx="1606924" cy="584947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Система управления задачами</a:t>
            </a:r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4E5AADB0-5EAC-DC3E-AD7D-33760CFA9755}"/>
              </a:ext>
            </a:extLst>
          </p:cNvPr>
          <p:cNvSpPr/>
          <p:nvPr/>
        </p:nvSpPr>
        <p:spPr>
          <a:xfrm>
            <a:off x="5439332" y="4013789"/>
            <a:ext cx="1606924" cy="584947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Система управления данными</a:t>
            </a:r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8DB64955-0B75-CADA-E995-46F0A1C55987}"/>
              </a:ext>
            </a:extLst>
          </p:cNvPr>
          <p:cNvSpPr/>
          <p:nvPr/>
        </p:nvSpPr>
        <p:spPr>
          <a:xfrm>
            <a:off x="2494427" y="4842493"/>
            <a:ext cx="1848970" cy="584947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Система автоматизации рабочих процессов</a:t>
            </a:r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D1D3697D-DBC8-0347-06B2-85E5D4ED68C7}"/>
              </a:ext>
            </a:extLst>
          </p:cNvPr>
          <p:cNvSpPr/>
          <p:nvPr/>
        </p:nvSpPr>
        <p:spPr>
          <a:xfrm>
            <a:off x="4905933" y="4842492"/>
            <a:ext cx="1848970" cy="584947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Система автоматизации передач данных</a:t>
            </a:r>
          </a:p>
        </p:txBody>
      </p:sp>
      <p:cxnSp>
        <p:nvCxnSpPr>
          <p:cNvPr id="21" name="Прямая со стрелкой 20">
            <a:extLst>
              <a:ext uri="{FF2B5EF4-FFF2-40B4-BE49-F238E27FC236}">
                <a16:creationId xmlns:a16="http://schemas.microsoft.com/office/drawing/2014/main" id="{385B6331-FBBB-0804-EF71-7D9A3CB89C9D}"/>
              </a:ext>
            </a:extLst>
          </p:cNvPr>
          <p:cNvCxnSpPr>
            <a:cxnSpLocks/>
            <a:stCxn id="16" idx="3"/>
          </p:cNvCxnSpPr>
          <p:nvPr/>
        </p:nvCxnSpPr>
        <p:spPr>
          <a:xfrm flipV="1">
            <a:off x="3724834" y="4057313"/>
            <a:ext cx="342899" cy="248951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>
            <a:extLst>
              <a:ext uri="{FF2B5EF4-FFF2-40B4-BE49-F238E27FC236}">
                <a16:creationId xmlns:a16="http://schemas.microsoft.com/office/drawing/2014/main" id="{05C43858-163B-E80B-8292-DDF8DFE2E181}"/>
              </a:ext>
            </a:extLst>
          </p:cNvPr>
          <p:cNvCxnSpPr>
            <a:cxnSpLocks/>
            <a:stCxn id="17" idx="1"/>
          </p:cNvCxnSpPr>
          <p:nvPr/>
        </p:nvCxnSpPr>
        <p:spPr>
          <a:xfrm flipH="1" flipV="1">
            <a:off x="5096433" y="4057312"/>
            <a:ext cx="342899" cy="248951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>
            <a:extLst>
              <a:ext uri="{FF2B5EF4-FFF2-40B4-BE49-F238E27FC236}">
                <a16:creationId xmlns:a16="http://schemas.microsoft.com/office/drawing/2014/main" id="{738B480B-3CF2-D105-7445-9A505F15D17F}"/>
              </a:ext>
            </a:extLst>
          </p:cNvPr>
          <p:cNvCxnSpPr>
            <a:cxnSpLocks/>
          </p:cNvCxnSpPr>
          <p:nvPr/>
        </p:nvCxnSpPr>
        <p:spPr>
          <a:xfrm flipV="1">
            <a:off x="4310902" y="4431247"/>
            <a:ext cx="1128430" cy="417968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>
            <a:extLst>
              <a:ext uri="{FF2B5EF4-FFF2-40B4-BE49-F238E27FC236}">
                <a16:creationId xmlns:a16="http://schemas.microsoft.com/office/drawing/2014/main" id="{53F2B9FF-615F-70BF-1D21-59C646989E7F}"/>
              </a:ext>
            </a:extLst>
          </p:cNvPr>
          <p:cNvCxnSpPr>
            <a:cxnSpLocks/>
            <a:stCxn id="18" idx="0"/>
          </p:cNvCxnSpPr>
          <p:nvPr/>
        </p:nvCxnSpPr>
        <p:spPr>
          <a:xfrm flipH="1" flipV="1">
            <a:off x="3186951" y="4643364"/>
            <a:ext cx="231961" cy="199129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>
            <a:extLst>
              <a:ext uri="{FF2B5EF4-FFF2-40B4-BE49-F238E27FC236}">
                <a16:creationId xmlns:a16="http://schemas.microsoft.com/office/drawing/2014/main" id="{9ECF7FE6-AEC6-13F1-2D4F-3A11CAE289EC}"/>
              </a:ext>
            </a:extLst>
          </p:cNvPr>
          <p:cNvCxnSpPr>
            <a:cxnSpLocks/>
            <a:stCxn id="19" idx="0"/>
          </p:cNvCxnSpPr>
          <p:nvPr/>
        </p:nvCxnSpPr>
        <p:spPr>
          <a:xfrm flipV="1">
            <a:off x="5830418" y="4629917"/>
            <a:ext cx="274545" cy="212575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Прямоугольник: скругленные углы 56">
            <a:extLst>
              <a:ext uri="{FF2B5EF4-FFF2-40B4-BE49-F238E27FC236}">
                <a16:creationId xmlns:a16="http://schemas.microsoft.com/office/drawing/2014/main" id="{57E18F57-519C-8307-2FAD-C0B01FBE50EF}"/>
              </a:ext>
            </a:extLst>
          </p:cNvPr>
          <p:cNvSpPr/>
          <p:nvPr/>
        </p:nvSpPr>
        <p:spPr>
          <a:xfrm>
            <a:off x="341275" y="4311822"/>
            <a:ext cx="1432086" cy="584948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ru-RU" sz="120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35" name="Прямая со стрелкой 34">
            <a:extLst>
              <a:ext uri="{FF2B5EF4-FFF2-40B4-BE49-F238E27FC236}">
                <a16:creationId xmlns:a16="http://schemas.microsoft.com/office/drawing/2014/main" id="{A1DABEC8-E1B3-34F4-4FD0-31E864992DC0}"/>
              </a:ext>
            </a:extLst>
          </p:cNvPr>
          <p:cNvCxnSpPr>
            <a:cxnSpLocks/>
            <a:stCxn id="18" idx="3"/>
            <a:endCxn id="19" idx="1"/>
          </p:cNvCxnSpPr>
          <p:nvPr/>
        </p:nvCxnSpPr>
        <p:spPr>
          <a:xfrm flipV="1">
            <a:off x="4343397" y="5134966"/>
            <a:ext cx="562536" cy="1"/>
          </a:xfrm>
          <a:prstGeom prst="straightConnector1">
            <a:avLst/>
          </a:prstGeom>
          <a:ln>
            <a:solidFill>
              <a:srgbClr val="FFC000"/>
            </a:solidFill>
            <a:prstDash val="dash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Прямоугольник: скругленные углы 41">
            <a:extLst>
              <a:ext uri="{FF2B5EF4-FFF2-40B4-BE49-F238E27FC236}">
                <a16:creationId xmlns:a16="http://schemas.microsoft.com/office/drawing/2014/main" id="{251E8079-8968-62E7-0391-C2721DC893D8}"/>
              </a:ext>
            </a:extLst>
          </p:cNvPr>
          <p:cNvSpPr/>
          <p:nvPr/>
        </p:nvSpPr>
        <p:spPr>
          <a:xfrm>
            <a:off x="4538385" y="983836"/>
            <a:ext cx="1606924" cy="584947"/>
          </a:xfrm>
          <a:prstGeom prst="roundRect">
            <a:avLst/>
          </a:prstGeom>
          <a:noFill/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Авторизация:</a:t>
            </a:r>
          </a:p>
          <a:p>
            <a:pPr algn="ctr"/>
            <a:r>
              <a:rPr lang="en-US" sz="12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VOMS</a:t>
            </a:r>
            <a:endParaRPr lang="ru-RU" sz="1200" b="1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3" name="Прямоугольник: скругленные углы 42">
            <a:extLst>
              <a:ext uri="{FF2B5EF4-FFF2-40B4-BE49-F238E27FC236}">
                <a16:creationId xmlns:a16="http://schemas.microsoft.com/office/drawing/2014/main" id="{992978D5-60E7-99D0-8F6C-F844A70441F2}"/>
              </a:ext>
            </a:extLst>
          </p:cNvPr>
          <p:cNvSpPr/>
          <p:nvPr/>
        </p:nvSpPr>
        <p:spPr>
          <a:xfrm>
            <a:off x="2823881" y="983836"/>
            <a:ext cx="1606924" cy="584947"/>
          </a:xfrm>
          <a:prstGeom prst="roundRect">
            <a:avLst/>
          </a:prstGeom>
          <a:noFill/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Аутентификация:</a:t>
            </a:r>
          </a:p>
          <a:p>
            <a:pPr algn="ctr"/>
            <a:r>
              <a:rPr lang="en-US" sz="12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X509</a:t>
            </a:r>
            <a:r>
              <a:rPr lang="en-US" sz="1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(RDIG)</a:t>
            </a:r>
            <a:endParaRPr lang="ru-RU" sz="120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4FC8E83D-4693-F9DB-EC34-0060207E0285}"/>
              </a:ext>
            </a:extLst>
          </p:cNvPr>
          <p:cNvGrpSpPr/>
          <p:nvPr/>
        </p:nvGrpSpPr>
        <p:grpSpPr>
          <a:xfrm>
            <a:off x="170351" y="2769473"/>
            <a:ext cx="1606924" cy="1004598"/>
            <a:chOff x="90245" y="3018760"/>
            <a:chExt cx="1606924" cy="1004598"/>
          </a:xfrm>
        </p:grpSpPr>
        <p:sp>
          <p:nvSpPr>
            <p:cNvPr id="44" name="Прямоугольник: скругленные углы 43">
              <a:extLst>
                <a:ext uri="{FF2B5EF4-FFF2-40B4-BE49-F238E27FC236}">
                  <a16:creationId xmlns:a16="http://schemas.microsoft.com/office/drawing/2014/main" id="{A4C58591-8B9B-79C3-EE79-B54903FBFB67}"/>
                </a:ext>
              </a:extLst>
            </p:cNvPr>
            <p:cNvSpPr/>
            <p:nvPr/>
          </p:nvSpPr>
          <p:spPr>
            <a:xfrm>
              <a:off x="90245" y="3018760"/>
              <a:ext cx="1606924" cy="1004598"/>
            </a:xfrm>
            <a:prstGeom prst="roundRect">
              <a:avLst/>
            </a:prstGeom>
            <a:noFill/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ru-RU" sz="1200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Доступ к прикладному ПО</a:t>
              </a:r>
            </a:p>
            <a:p>
              <a:pPr algn="ctr"/>
              <a:endParaRPr lang="ru-RU" sz="1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BBA88346-F43E-5628-F23C-087DF4978D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5711" y="3517481"/>
              <a:ext cx="1466774" cy="455734"/>
            </a:xfrm>
            <a:prstGeom prst="rect">
              <a:avLst/>
            </a:prstGeom>
          </p:spPr>
        </p:pic>
      </p:grpSp>
      <p:grpSp>
        <p:nvGrpSpPr>
          <p:cNvPr id="52" name="Группа 51">
            <a:extLst>
              <a:ext uri="{FF2B5EF4-FFF2-40B4-BE49-F238E27FC236}">
                <a16:creationId xmlns:a16="http://schemas.microsoft.com/office/drawing/2014/main" id="{B5B7DB2A-BBB2-286D-543F-F9A0781C4F70}"/>
              </a:ext>
            </a:extLst>
          </p:cNvPr>
          <p:cNvGrpSpPr/>
          <p:nvPr/>
        </p:nvGrpSpPr>
        <p:grpSpPr>
          <a:xfrm>
            <a:off x="7317439" y="4600279"/>
            <a:ext cx="1606924" cy="1004598"/>
            <a:chOff x="7366721" y="2765895"/>
            <a:chExt cx="1606924" cy="1004598"/>
          </a:xfrm>
        </p:grpSpPr>
        <p:sp>
          <p:nvSpPr>
            <p:cNvPr id="47" name="Прямоугольник: скругленные углы 46">
              <a:extLst>
                <a:ext uri="{FF2B5EF4-FFF2-40B4-BE49-F238E27FC236}">
                  <a16:creationId xmlns:a16="http://schemas.microsoft.com/office/drawing/2014/main" id="{9BB35818-0363-88D6-7802-DFA4349AE022}"/>
                </a:ext>
              </a:extLst>
            </p:cNvPr>
            <p:cNvSpPr/>
            <p:nvPr/>
          </p:nvSpPr>
          <p:spPr>
            <a:xfrm>
              <a:off x="7366721" y="2765895"/>
              <a:ext cx="1606924" cy="1004598"/>
            </a:xfrm>
            <a:prstGeom prst="roundRect">
              <a:avLst/>
            </a:prstGeom>
            <a:noFill/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ru-RU" sz="1200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Автоматизация передач данных</a:t>
              </a:r>
            </a:p>
          </p:txBody>
        </p:sp>
        <p:pic>
          <p:nvPicPr>
            <p:cNvPr id="51" name="Рисунок 50">
              <a:extLst>
                <a:ext uri="{FF2B5EF4-FFF2-40B4-BE49-F238E27FC236}">
                  <a16:creationId xmlns:a16="http://schemas.microsoft.com/office/drawing/2014/main" id="{CAD0E3C1-4A33-6AD0-C3E2-883D927C68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553299" y="3122661"/>
              <a:ext cx="1233768" cy="616884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56" name="Прямоугольник: скругленные углы 55">
            <a:extLst>
              <a:ext uri="{FF2B5EF4-FFF2-40B4-BE49-F238E27FC236}">
                <a16:creationId xmlns:a16="http://schemas.microsoft.com/office/drawing/2014/main" id="{8C4AF055-0BA4-844A-C64D-A05AAE7F25A8}"/>
              </a:ext>
            </a:extLst>
          </p:cNvPr>
          <p:cNvSpPr/>
          <p:nvPr/>
        </p:nvSpPr>
        <p:spPr>
          <a:xfrm>
            <a:off x="255813" y="4251583"/>
            <a:ext cx="1432086" cy="584948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ru-RU" sz="120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4" name="Прямоугольник: скругленные углы 53">
            <a:extLst>
              <a:ext uri="{FF2B5EF4-FFF2-40B4-BE49-F238E27FC236}">
                <a16:creationId xmlns:a16="http://schemas.microsoft.com/office/drawing/2014/main" id="{626B27AB-D052-BFD5-76FB-3E4263B3781D}"/>
              </a:ext>
            </a:extLst>
          </p:cNvPr>
          <p:cNvSpPr/>
          <p:nvPr/>
        </p:nvSpPr>
        <p:spPr>
          <a:xfrm>
            <a:off x="170351" y="4183572"/>
            <a:ext cx="1432086" cy="584948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ru-RU" sz="1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Вычислительные ресурсы</a:t>
            </a:r>
          </a:p>
          <a:p>
            <a:pPr algn="ctr"/>
            <a:endParaRPr lang="ru-RU" sz="120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8" name="Прямоугольник: скругленные углы 57">
            <a:extLst>
              <a:ext uri="{FF2B5EF4-FFF2-40B4-BE49-F238E27FC236}">
                <a16:creationId xmlns:a16="http://schemas.microsoft.com/office/drawing/2014/main" id="{A2698C5A-EFDB-6237-50C1-ECE1280600AA}"/>
              </a:ext>
            </a:extLst>
          </p:cNvPr>
          <p:cNvSpPr/>
          <p:nvPr/>
        </p:nvSpPr>
        <p:spPr>
          <a:xfrm>
            <a:off x="7442971" y="3034011"/>
            <a:ext cx="1432086" cy="584948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ru-RU" sz="120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9" name="Прямоугольник: скругленные углы 58">
            <a:extLst>
              <a:ext uri="{FF2B5EF4-FFF2-40B4-BE49-F238E27FC236}">
                <a16:creationId xmlns:a16="http://schemas.microsoft.com/office/drawing/2014/main" id="{AC11442A-8AE2-B2E1-C0EA-084AF9E8A807}"/>
              </a:ext>
            </a:extLst>
          </p:cNvPr>
          <p:cNvSpPr/>
          <p:nvPr/>
        </p:nvSpPr>
        <p:spPr>
          <a:xfrm>
            <a:off x="7357509" y="2973772"/>
            <a:ext cx="1432086" cy="584948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ru-RU" sz="120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0" name="Прямоугольник: скругленные углы 59">
            <a:extLst>
              <a:ext uri="{FF2B5EF4-FFF2-40B4-BE49-F238E27FC236}">
                <a16:creationId xmlns:a16="http://schemas.microsoft.com/office/drawing/2014/main" id="{46A4E1B2-7C2F-D9A0-9C84-D9513BC296B1}"/>
              </a:ext>
            </a:extLst>
          </p:cNvPr>
          <p:cNvSpPr/>
          <p:nvPr/>
        </p:nvSpPr>
        <p:spPr>
          <a:xfrm>
            <a:off x="7272047" y="2905761"/>
            <a:ext cx="1432086" cy="584948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ru-RU" sz="1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Системы хранения</a:t>
            </a:r>
          </a:p>
          <a:p>
            <a:pPr algn="ctr"/>
            <a:endParaRPr lang="ru-RU" sz="120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61" name="Прямая со стрелкой 60">
            <a:extLst>
              <a:ext uri="{FF2B5EF4-FFF2-40B4-BE49-F238E27FC236}">
                <a16:creationId xmlns:a16="http://schemas.microsoft.com/office/drawing/2014/main" id="{FD2D646D-2855-D981-62C2-343EC17EA746}"/>
              </a:ext>
            </a:extLst>
          </p:cNvPr>
          <p:cNvCxnSpPr>
            <a:cxnSpLocks/>
          </p:cNvCxnSpPr>
          <p:nvPr/>
        </p:nvCxnSpPr>
        <p:spPr>
          <a:xfrm flipV="1">
            <a:off x="886394" y="3830944"/>
            <a:ext cx="0" cy="35084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Прямая со стрелкой 63">
            <a:extLst>
              <a:ext uri="{FF2B5EF4-FFF2-40B4-BE49-F238E27FC236}">
                <a16:creationId xmlns:a16="http://schemas.microsoft.com/office/drawing/2014/main" id="{C6BBAAA3-57B4-DAB5-93FF-D634C1EF9A9A}"/>
              </a:ext>
            </a:extLst>
          </p:cNvPr>
          <p:cNvCxnSpPr>
            <a:cxnSpLocks/>
          </p:cNvCxnSpPr>
          <p:nvPr/>
        </p:nvCxnSpPr>
        <p:spPr>
          <a:xfrm flipH="1">
            <a:off x="1777275" y="4460483"/>
            <a:ext cx="34063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Прямая со стрелкой 66">
            <a:extLst>
              <a:ext uri="{FF2B5EF4-FFF2-40B4-BE49-F238E27FC236}">
                <a16:creationId xmlns:a16="http://schemas.microsoft.com/office/drawing/2014/main" id="{29C40596-A771-37FF-E46A-44DE22CC1CEB}"/>
              </a:ext>
            </a:extLst>
          </p:cNvPr>
          <p:cNvCxnSpPr>
            <a:cxnSpLocks/>
          </p:cNvCxnSpPr>
          <p:nvPr/>
        </p:nvCxnSpPr>
        <p:spPr>
          <a:xfrm>
            <a:off x="6754903" y="5134965"/>
            <a:ext cx="517144" cy="0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Прямая со стрелкой 69">
            <a:extLst>
              <a:ext uri="{FF2B5EF4-FFF2-40B4-BE49-F238E27FC236}">
                <a16:creationId xmlns:a16="http://schemas.microsoft.com/office/drawing/2014/main" id="{66D9CC4B-11E2-E6B4-1192-5DA7C17BECB9}"/>
              </a:ext>
            </a:extLst>
          </p:cNvPr>
          <p:cNvCxnSpPr>
            <a:cxnSpLocks/>
            <a:stCxn id="17" idx="3"/>
          </p:cNvCxnSpPr>
          <p:nvPr/>
        </p:nvCxnSpPr>
        <p:spPr>
          <a:xfrm flipV="1">
            <a:off x="7046256" y="3643262"/>
            <a:ext cx="563091" cy="66300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Прямая со стрелкой 72">
            <a:extLst>
              <a:ext uri="{FF2B5EF4-FFF2-40B4-BE49-F238E27FC236}">
                <a16:creationId xmlns:a16="http://schemas.microsoft.com/office/drawing/2014/main" id="{23316240-EC3F-BB1F-24F5-A9E26B857667}"/>
              </a:ext>
            </a:extLst>
          </p:cNvPr>
          <p:cNvCxnSpPr>
            <a:cxnSpLocks/>
            <a:endCxn id="58" idx="2"/>
          </p:cNvCxnSpPr>
          <p:nvPr/>
        </p:nvCxnSpPr>
        <p:spPr>
          <a:xfrm flipH="1" flipV="1">
            <a:off x="8159014" y="3618959"/>
            <a:ext cx="29658" cy="98132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9B55A0DA-3149-565A-A605-8641013F1365}"/>
              </a:ext>
            </a:extLst>
          </p:cNvPr>
          <p:cNvSpPr txBox="1"/>
          <p:nvPr/>
        </p:nvSpPr>
        <p:spPr>
          <a:xfrm>
            <a:off x="1057317" y="5831175"/>
            <a:ext cx="713135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8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Для организации </a:t>
            </a:r>
            <a:r>
              <a:rPr lang="ru-RU" sz="1800" dirty="0">
                <a:latin typeface="Segoe UI" panose="020B0502040204020203" pitchFamily="34" charset="0"/>
                <a:cs typeface="Segoe UI" panose="020B0502040204020203" pitchFamily="34" charset="0"/>
              </a:rPr>
              <a:t>географически распределенной гетерогенной</a:t>
            </a:r>
          </a:p>
          <a:p>
            <a:pPr algn="just"/>
            <a:r>
              <a:rPr lang="ru-RU" sz="1800" dirty="0">
                <a:latin typeface="Segoe UI" panose="020B0502040204020203" pitchFamily="34" charset="0"/>
                <a:cs typeface="Segoe UI" panose="020B0502040204020203" pitchFamily="34" charset="0"/>
              </a:rPr>
              <a:t>вычислительной среды</a:t>
            </a:r>
            <a:r>
              <a:rPr lang="ru-RU" sz="18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 были выбраны, установлены, настроены и протестированы 29 сервисов, 19 агентов и 15 баз данных</a:t>
            </a:r>
            <a:endParaRPr lang="en-US" sz="1800" cap="none" dirty="0">
              <a:solidFill>
                <a:srgbClr val="0055A0"/>
              </a:solidFill>
              <a:latin typeface="Segoe UI" panose="020B0502040204020203" pitchFamily="34" charset="0"/>
              <a:ea typeface="Roboto Slab" pitchFamily="2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7695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54BAF9-129B-27D4-9291-31BD1D679C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1F321DF-908C-98EF-9C40-D2777DB32E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6608" y="6368205"/>
            <a:ext cx="501424" cy="365125"/>
          </a:xfrm>
        </p:spPr>
        <p:txBody>
          <a:bodyPr/>
          <a:lstStyle/>
          <a:p>
            <a:fld id="{17918391-D411-FE40-AAD7-861AE5233E0E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153" name="Title 3">
            <a:extLst>
              <a:ext uri="{FF2B5EF4-FFF2-40B4-BE49-F238E27FC236}">
                <a16:creationId xmlns:a16="http://schemas.microsoft.com/office/drawing/2014/main" id="{B90DEBE4-E84E-D5DB-8FA1-8EA3CB8DC49F}"/>
              </a:ext>
            </a:extLst>
          </p:cNvPr>
          <p:cNvSpPr txBox="1">
            <a:spLocks/>
          </p:cNvSpPr>
          <p:nvPr/>
        </p:nvSpPr>
        <p:spPr>
          <a:xfrm>
            <a:off x="2058" y="-16744"/>
            <a:ext cx="9141942" cy="951971"/>
          </a:xfrm>
          <a:prstGeom prst="rect">
            <a:avLst/>
          </a:prstGeom>
        </p:spPr>
        <p:txBody>
          <a:bodyPr vert="horz" lIns="45720" rIns="45720" anchor="ctr">
            <a:normAutofit fontScale="775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dirty="0">
                <a:latin typeface="Segoe UI Light" panose="020B0502040204020203" pitchFamily="34" charset="0"/>
                <a:cs typeface="Segoe UI Light" panose="020B0502040204020203" pitchFamily="34" charset="0"/>
              </a:rPr>
              <a:t>Программные инструменты интеграции облачных ресурсов построенных на основе </a:t>
            </a:r>
            <a:r>
              <a:rPr lang="en-US" sz="40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OpenNebula</a:t>
            </a:r>
            <a:endParaRPr lang="en-US" sz="40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78" name="Прямоугольник 377">
            <a:extLst>
              <a:ext uri="{FF2B5EF4-FFF2-40B4-BE49-F238E27FC236}">
                <a16:creationId xmlns:a16="http://schemas.microsoft.com/office/drawing/2014/main" id="{57F7EDC9-5ECA-9892-1883-D2805018DAD3}"/>
              </a:ext>
            </a:extLst>
          </p:cNvPr>
          <p:cNvSpPr/>
          <p:nvPr/>
        </p:nvSpPr>
        <p:spPr>
          <a:xfrm>
            <a:off x="5969281" y="2419325"/>
            <a:ext cx="1901278" cy="361738"/>
          </a:xfrm>
          <a:prstGeom prst="rect">
            <a:avLst/>
          </a:prstGeom>
          <a:solidFill>
            <a:srgbClr val="759A6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DIRAC </a:t>
            </a:r>
            <a:r>
              <a:rPr lang="en-US" sz="1400" dirty="0" err="1">
                <a:latin typeface="Segoe UI" panose="020B0502040204020203" pitchFamily="34" charset="0"/>
                <a:cs typeface="Segoe UI" panose="020B0502040204020203" pitchFamily="34" charset="0"/>
              </a:rPr>
              <a:t>CloudDirector</a:t>
            </a:r>
            <a:endParaRPr lang="ru-RU" sz="1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80" name="Прямоугольник 379">
            <a:extLst>
              <a:ext uri="{FF2B5EF4-FFF2-40B4-BE49-F238E27FC236}">
                <a16:creationId xmlns:a16="http://schemas.microsoft.com/office/drawing/2014/main" id="{10713C1C-1146-5154-05F4-7F5B8C639670}"/>
              </a:ext>
            </a:extLst>
          </p:cNvPr>
          <p:cNvSpPr/>
          <p:nvPr/>
        </p:nvSpPr>
        <p:spPr>
          <a:xfrm>
            <a:off x="4764217" y="3931057"/>
            <a:ext cx="1264945" cy="361738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>
                <a:latin typeface="Segoe UI" panose="020B0502040204020203" pitchFamily="34" charset="0"/>
                <a:cs typeface="Segoe UI" panose="020B0502040204020203" pitchFamily="34" charset="0"/>
              </a:rPr>
              <a:t>rOCCI</a:t>
            </a:r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 service</a:t>
            </a:r>
            <a:endParaRPr lang="ru-RU" sz="1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81" name="Прямоугольник 380">
            <a:extLst>
              <a:ext uri="{FF2B5EF4-FFF2-40B4-BE49-F238E27FC236}">
                <a16:creationId xmlns:a16="http://schemas.microsoft.com/office/drawing/2014/main" id="{82AF7323-9E87-0E6C-13ED-AB37E0800076}"/>
              </a:ext>
            </a:extLst>
          </p:cNvPr>
          <p:cNvSpPr/>
          <p:nvPr/>
        </p:nvSpPr>
        <p:spPr>
          <a:xfrm>
            <a:off x="6238939" y="3935978"/>
            <a:ext cx="1361962" cy="361738"/>
          </a:xfrm>
          <a:prstGeom prst="rect">
            <a:avLst/>
          </a:prstGeom>
          <a:solidFill>
            <a:srgbClr val="0055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OCCI standard</a:t>
            </a:r>
            <a:endParaRPr lang="ru-RU" sz="1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82" name="Прямоугольник 381">
            <a:extLst>
              <a:ext uri="{FF2B5EF4-FFF2-40B4-BE49-F238E27FC236}">
                <a16:creationId xmlns:a16="http://schemas.microsoft.com/office/drawing/2014/main" id="{FF9035AC-75F5-E8F8-3E80-959EE093E467}"/>
              </a:ext>
            </a:extLst>
          </p:cNvPr>
          <p:cNvSpPr/>
          <p:nvPr/>
        </p:nvSpPr>
        <p:spPr>
          <a:xfrm>
            <a:off x="7810677" y="3935978"/>
            <a:ext cx="1202986" cy="361738"/>
          </a:xfrm>
          <a:prstGeom prst="rect">
            <a:avLst/>
          </a:prstGeom>
          <a:solidFill>
            <a:srgbClr val="0055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>
                <a:latin typeface="Segoe UI" panose="020B0502040204020203" pitchFamily="34" charset="0"/>
                <a:cs typeface="Segoe UI" panose="020B0502040204020203" pitchFamily="34" charset="0"/>
              </a:rPr>
              <a:t>OpenNebula</a:t>
            </a:r>
            <a:endParaRPr lang="ru-RU" sz="1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384" name="Прямая со стрелкой 383">
            <a:extLst>
              <a:ext uri="{FF2B5EF4-FFF2-40B4-BE49-F238E27FC236}">
                <a16:creationId xmlns:a16="http://schemas.microsoft.com/office/drawing/2014/main" id="{511C822C-D0D7-6ED1-BBC3-9B9EE8D564E8}"/>
              </a:ext>
            </a:extLst>
          </p:cNvPr>
          <p:cNvCxnSpPr>
            <a:cxnSpLocks/>
            <a:stCxn id="378" idx="2"/>
            <a:endCxn id="9" idx="0"/>
          </p:cNvCxnSpPr>
          <p:nvPr/>
        </p:nvCxnSpPr>
        <p:spPr>
          <a:xfrm>
            <a:off x="6919920" y="2781063"/>
            <a:ext cx="10784" cy="35883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0" name="Стрелка: вправо 389">
            <a:extLst>
              <a:ext uri="{FF2B5EF4-FFF2-40B4-BE49-F238E27FC236}">
                <a16:creationId xmlns:a16="http://schemas.microsoft.com/office/drawing/2014/main" id="{BCD3DDF6-6492-A263-24C6-346F8A9E1B18}"/>
              </a:ext>
            </a:extLst>
          </p:cNvPr>
          <p:cNvSpPr/>
          <p:nvPr/>
        </p:nvSpPr>
        <p:spPr>
          <a:xfrm>
            <a:off x="6029163" y="4053759"/>
            <a:ext cx="209776" cy="127952"/>
          </a:xfrm>
          <a:prstGeom prst="rightArrow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4" name="Стрелка: вправо 393">
            <a:extLst>
              <a:ext uri="{FF2B5EF4-FFF2-40B4-BE49-F238E27FC236}">
                <a16:creationId xmlns:a16="http://schemas.microsoft.com/office/drawing/2014/main" id="{089F0392-3EF4-3091-F7A9-88E2658CE70D}"/>
              </a:ext>
            </a:extLst>
          </p:cNvPr>
          <p:cNvSpPr/>
          <p:nvPr/>
        </p:nvSpPr>
        <p:spPr>
          <a:xfrm>
            <a:off x="7599031" y="4047950"/>
            <a:ext cx="209776" cy="127952"/>
          </a:xfrm>
          <a:prstGeom prst="rightArrow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6" name="Подзаголовок 2">
            <a:extLst>
              <a:ext uri="{FF2B5EF4-FFF2-40B4-BE49-F238E27FC236}">
                <a16:creationId xmlns:a16="http://schemas.microsoft.com/office/drawing/2014/main" id="{A7C18FBB-7427-4811-6752-024A287BCB3C}"/>
              </a:ext>
            </a:extLst>
          </p:cNvPr>
          <p:cNvSpPr txBox="1">
            <a:spLocks/>
          </p:cNvSpPr>
          <p:nvPr/>
        </p:nvSpPr>
        <p:spPr>
          <a:xfrm>
            <a:off x="4685305" y="1067212"/>
            <a:ext cx="4175109" cy="238976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just">
              <a:spcBef>
                <a:spcPts val="0"/>
              </a:spcBef>
              <a:buClr>
                <a:schemeClr val="tx1"/>
              </a:buClr>
            </a:pPr>
            <a:r>
              <a:rPr lang="ru-RU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Разработанные модули реализовывали функции:</a:t>
            </a:r>
          </a:p>
          <a:p>
            <a:pPr marL="342900" indent="-342900" algn="just">
              <a:spcBef>
                <a:spcPts val="0"/>
              </a:spcBef>
              <a:buClr>
                <a:schemeClr val="tx1"/>
              </a:buClr>
              <a:buAutoNum type="arabicPeriod"/>
            </a:pPr>
            <a:r>
              <a:rPr lang="ru-RU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Создания виртуальной машины (ВМ)</a:t>
            </a:r>
          </a:p>
          <a:p>
            <a:pPr marL="342900" indent="-342900" algn="just">
              <a:spcBef>
                <a:spcPts val="0"/>
              </a:spcBef>
              <a:buClr>
                <a:schemeClr val="tx1"/>
              </a:buClr>
              <a:buAutoNum type="arabicPeriod"/>
            </a:pPr>
            <a:r>
              <a:rPr lang="ru-RU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Запуска сервиса </a:t>
            </a:r>
            <a:r>
              <a:rPr lang="en-US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VM Monitor</a:t>
            </a:r>
          </a:p>
          <a:p>
            <a:pPr marL="342900" indent="-342900" algn="just">
              <a:spcBef>
                <a:spcPts val="0"/>
              </a:spcBef>
              <a:buClr>
                <a:schemeClr val="tx1"/>
              </a:buClr>
              <a:buAutoNum type="arabicPeriod"/>
            </a:pPr>
            <a:r>
              <a:rPr lang="ru-RU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Запуска пилотной задачи</a:t>
            </a:r>
          </a:p>
          <a:p>
            <a:pPr marL="342900" indent="-342900" algn="just">
              <a:spcBef>
                <a:spcPts val="0"/>
              </a:spcBef>
              <a:buClr>
                <a:schemeClr val="tx1"/>
              </a:buClr>
              <a:buAutoNum type="arabicPeriod"/>
            </a:pPr>
            <a:r>
              <a:rPr lang="ru-RU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Удаления ВМ</a:t>
            </a:r>
          </a:p>
        </p:txBody>
      </p:sp>
      <p:sp>
        <p:nvSpPr>
          <p:cNvPr id="397" name="Подзаголовок 2">
            <a:extLst>
              <a:ext uri="{FF2B5EF4-FFF2-40B4-BE49-F238E27FC236}">
                <a16:creationId xmlns:a16="http://schemas.microsoft.com/office/drawing/2014/main" id="{3C6FB1F1-E28C-2E5D-8A33-A5842AC4B53B}"/>
              </a:ext>
            </a:extLst>
          </p:cNvPr>
          <p:cNvSpPr txBox="1">
            <a:spLocks/>
          </p:cNvSpPr>
          <p:nvPr/>
        </p:nvSpPr>
        <p:spPr>
          <a:xfrm>
            <a:off x="263849" y="1093058"/>
            <a:ext cx="4175109" cy="274436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just">
              <a:spcBef>
                <a:spcPts val="0"/>
              </a:spcBef>
              <a:buClr>
                <a:schemeClr val="tx1"/>
              </a:buClr>
            </a:pPr>
            <a:r>
              <a:rPr lang="ru-RU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	Был разработан новый модуль для работы с облаками посредством общения с сервисом </a:t>
            </a:r>
            <a:r>
              <a:rPr lang="en-US" sz="1400" cap="none" dirty="0" err="1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rOCCI</a:t>
            </a:r>
            <a:r>
              <a:rPr lang="ru-RU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 в </a:t>
            </a:r>
            <a:r>
              <a:rPr lang="en-US" sz="1400" cap="none" dirty="0" err="1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OpenNebula</a:t>
            </a:r>
            <a:r>
              <a:rPr lang="en-US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, </a:t>
            </a:r>
            <a:r>
              <a:rPr lang="ru-RU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который базируется на стандарте </a:t>
            </a:r>
            <a:r>
              <a:rPr lang="en-US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OCCI. </a:t>
            </a:r>
            <a:r>
              <a:rPr lang="ru-RU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Работа</a:t>
            </a:r>
            <a:r>
              <a:rPr lang="en-US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 </a:t>
            </a:r>
            <a:r>
              <a:rPr lang="en-US" sz="1400" cap="none" dirty="0" err="1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rOCCI</a:t>
            </a:r>
            <a:r>
              <a:rPr lang="en-US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 </a:t>
            </a:r>
            <a:r>
              <a:rPr lang="ru-RU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сервиса оказалась нестабильной.</a:t>
            </a:r>
          </a:p>
          <a:p>
            <a:pPr algn="just">
              <a:spcBef>
                <a:spcPts val="0"/>
              </a:spcBef>
              <a:buClr>
                <a:schemeClr val="tx1"/>
              </a:buClr>
            </a:pPr>
            <a:r>
              <a:rPr lang="ru-RU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	Был разработан новый модуль который работающий с </a:t>
            </a:r>
            <a:r>
              <a:rPr lang="en-US" sz="1400" cap="none" dirty="0" err="1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OpenNebula</a:t>
            </a:r>
            <a:r>
              <a:rPr lang="en-US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 </a:t>
            </a:r>
            <a:r>
              <a:rPr lang="ru-RU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напрямую посредством </a:t>
            </a:r>
            <a:r>
              <a:rPr lang="en-US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API</a:t>
            </a:r>
            <a:r>
              <a:rPr lang="ru-RU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.</a:t>
            </a:r>
          </a:p>
          <a:p>
            <a:pPr algn="just">
              <a:spcBef>
                <a:spcPts val="0"/>
              </a:spcBef>
              <a:buClr>
                <a:schemeClr val="tx1"/>
              </a:buClr>
            </a:pPr>
            <a:r>
              <a:rPr lang="ru-RU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Разработанный модуль использовался в том числе и в </a:t>
            </a:r>
            <a:r>
              <a:rPr lang="en-US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IHEP </a:t>
            </a:r>
            <a:r>
              <a:rPr lang="ru-RU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в Пекине, для интеграции облака ОИЯИ.</a:t>
            </a:r>
          </a:p>
        </p:txBody>
      </p:sp>
      <p:sp>
        <p:nvSpPr>
          <p:cNvPr id="9" name="Скругленный прямоугольник 7">
            <a:extLst>
              <a:ext uri="{FF2B5EF4-FFF2-40B4-BE49-F238E27FC236}">
                <a16:creationId xmlns:a16="http://schemas.microsoft.com/office/drawing/2014/main" id="{3F2056F4-7B75-2EDE-841B-5E989049833C}"/>
              </a:ext>
            </a:extLst>
          </p:cNvPr>
          <p:cNvSpPr/>
          <p:nvPr/>
        </p:nvSpPr>
        <p:spPr>
          <a:xfrm>
            <a:off x="6260507" y="3139900"/>
            <a:ext cx="1340394" cy="522931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ru-RU" sz="1400" dirty="0">
                <a:solidFill>
                  <a:srgbClr val="104282"/>
                </a:solidFill>
              </a:rPr>
              <a:t>Модуль </a:t>
            </a:r>
            <a:r>
              <a:rPr lang="en-US" sz="1400" dirty="0">
                <a:solidFill>
                  <a:srgbClr val="104282"/>
                </a:solidFill>
              </a:rPr>
              <a:t>OCCI</a:t>
            </a:r>
            <a:endParaRPr lang="ru-RU" sz="1400" dirty="0">
              <a:solidFill>
                <a:srgbClr val="104282"/>
              </a:solidFill>
            </a:endParaRPr>
          </a:p>
        </p:txBody>
      </p:sp>
      <p:sp>
        <p:nvSpPr>
          <p:cNvPr id="14" name="Скругленный прямоугольник 7">
            <a:extLst>
              <a:ext uri="{FF2B5EF4-FFF2-40B4-BE49-F238E27FC236}">
                <a16:creationId xmlns:a16="http://schemas.microsoft.com/office/drawing/2014/main" id="{E5D5A482-6707-1FE0-7807-0A945B056FB7}"/>
              </a:ext>
            </a:extLst>
          </p:cNvPr>
          <p:cNvSpPr/>
          <p:nvPr/>
        </p:nvSpPr>
        <p:spPr>
          <a:xfrm>
            <a:off x="7750539" y="3140098"/>
            <a:ext cx="1360172" cy="522931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ru-RU" sz="1400" dirty="0">
                <a:solidFill>
                  <a:srgbClr val="104282"/>
                </a:solidFill>
              </a:rPr>
              <a:t>Модуль </a:t>
            </a:r>
            <a:r>
              <a:rPr lang="en-US" sz="1400" dirty="0" err="1">
                <a:solidFill>
                  <a:srgbClr val="104282"/>
                </a:solidFill>
              </a:rPr>
              <a:t>OpenNebula</a:t>
            </a:r>
            <a:endParaRPr lang="ru-RU" sz="1400" dirty="0">
              <a:solidFill>
                <a:srgbClr val="104282"/>
              </a:solidFill>
            </a:endParaRPr>
          </a:p>
        </p:txBody>
      </p:sp>
      <p:cxnSp>
        <p:nvCxnSpPr>
          <p:cNvPr id="388" name="Прямая со стрелкой 387">
            <a:extLst>
              <a:ext uri="{FF2B5EF4-FFF2-40B4-BE49-F238E27FC236}">
                <a16:creationId xmlns:a16="http://schemas.microsoft.com/office/drawing/2014/main" id="{B31DB9E3-7C57-3B1C-3882-BFC724BF0998}"/>
              </a:ext>
            </a:extLst>
          </p:cNvPr>
          <p:cNvCxnSpPr>
            <a:cxnSpLocks/>
            <a:stCxn id="378" idx="3"/>
            <a:endCxn id="14" idx="0"/>
          </p:cNvCxnSpPr>
          <p:nvPr/>
        </p:nvCxnSpPr>
        <p:spPr>
          <a:xfrm>
            <a:off x="7870559" y="2600194"/>
            <a:ext cx="560066" cy="53990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>
            <a:extLst>
              <a:ext uri="{FF2B5EF4-FFF2-40B4-BE49-F238E27FC236}">
                <a16:creationId xmlns:a16="http://schemas.microsoft.com/office/drawing/2014/main" id="{288AFC99-C53B-78B0-10C0-07A6F31ADB25}"/>
              </a:ext>
            </a:extLst>
          </p:cNvPr>
          <p:cNvCxnSpPr>
            <a:cxnSpLocks/>
            <a:stCxn id="9" idx="2"/>
          </p:cNvCxnSpPr>
          <p:nvPr/>
        </p:nvCxnSpPr>
        <p:spPr>
          <a:xfrm>
            <a:off x="6930704" y="3662831"/>
            <a:ext cx="0" cy="27126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>
            <a:extLst>
              <a:ext uri="{FF2B5EF4-FFF2-40B4-BE49-F238E27FC236}">
                <a16:creationId xmlns:a16="http://schemas.microsoft.com/office/drawing/2014/main" id="{E27A27F6-15D1-1A72-8A5F-A6E04AB1E51F}"/>
              </a:ext>
            </a:extLst>
          </p:cNvPr>
          <p:cNvCxnSpPr>
            <a:cxnSpLocks/>
          </p:cNvCxnSpPr>
          <p:nvPr/>
        </p:nvCxnSpPr>
        <p:spPr>
          <a:xfrm>
            <a:off x="8425209" y="3650087"/>
            <a:ext cx="10831" cy="29883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0" name="Блок-схема: узел 289">
            <a:extLst>
              <a:ext uri="{FF2B5EF4-FFF2-40B4-BE49-F238E27FC236}">
                <a16:creationId xmlns:a16="http://schemas.microsoft.com/office/drawing/2014/main" id="{2205D9FA-32CC-ABC2-AB5E-7016CAA4D946}"/>
              </a:ext>
            </a:extLst>
          </p:cNvPr>
          <p:cNvSpPr/>
          <p:nvPr/>
        </p:nvSpPr>
        <p:spPr>
          <a:xfrm>
            <a:off x="444973" y="1132030"/>
            <a:ext cx="243542" cy="243542"/>
          </a:xfrm>
          <a:prstGeom prst="flowChartConnector">
            <a:avLst/>
          </a:prstGeom>
          <a:noFill/>
          <a:ln w="38100"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rgbClr val="FFC000"/>
                </a:solidFill>
              </a:rPr>
              <a:t>1</a:t>
            </a:r>
          </a:p>
        </p:txBody>
      </p:sp>
      <p:sp>
        <p:nvSpPr>
          <p:cNvPr id="291" name="Блок-схема: узел 290">
            <a:extLst>
              <a:ext uri="{FF2B5EF4-FFF2-40B4-BE49-F238E27FC236}">
                <a16:creationId xmlns:a16="http://schemas.microsoft.com/office/drawing/2014/main" id="{75780844-8FCE-F1E7-91CC-2ABD6B21C8F7}"/>
              </a:ext>
            </a:extLst>
          </p:cNvPr>
          <p:cNvSpPr/>
          <p:nvPr/>
        </p:nvSpPr>
        <p:spPr>
          <a:xfrm>
            <a:off x="444973" y="2196890"/>
            <a:ext cx="243542" cy="243542"/>
          </a:xfrm>
          <a:prstGeom prst="flowChartConnector">
            <a:avLst/>
          </a:prstGeom>
          <a:noFill/>
          <a:ln w="38100"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rgbClr val="FFC000"/>
                </a:solidFill>
              </a:rPr>
              <a:t>2</a:t>
            </a:r>
          </a:p>
        </p:txBody>
      </p:sp>
      <p:sp>
        <p:nvSpPr>
          <p:cNvPr id="293" name="Блок-схема: узел 292">
            <a:extLst>
              <a:ext uri="{FF2B5EF4-FFF2-40B4-BE49-F238E27FC236}">
                <a16:creationId xmlns:a16="http://schemas.microsoft.com/office/drawing/2014/main" id="{3812F2C6-B62D-D988-CB80-FDB6EFCB59C5}"/>
              </a:ext>
            </a:extLst>
          </p:cNvPr>
          <p:cNvSpPr/>
          <p:nvPr/>
        </p:nvSpPr>
        <p:spPr>
          <a:xfrm>
            <a:off x="6318576" y="3185458"/>
            <a:ext cx="243542" cy="243542"/>
          </a:xfrm>
          <a:prstGeom prst="flowChartConnector">
            <a:avLst/>
          </a:prstGeom>
          <a:noFill/>
          <a:ln w="38100"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rgbClr val="FFC000"/>
                </a:solidFill>
              </a:rPr>
              <a:t>1</a:t>
            </a:r>
          </a:p>
        </p:txBody>
      </p:sp>
      <p:sp>
        <p:nvSpPr>
          <p:cNvPr id="302" name="Блок-схема: узел 301">
            <a:extLst>
              <a:ext uri="{FF2B5EF4-FFF2-40B4-BE49-F238E27FC236}">
                <a16:creationId xmlns:a16="http://schemas.microsoft.com/office/drawing/2014/main" id="{09EF9EC8-C44A-FA50-1EAD-CF1B3823BA7E}"/>
              </a:ext>
            </a:extLst>
          </p:cNvPr>
          <p:cNvSpPr/>
          <p:nvPr/>
        </p:nvSpPr>
        <p:spPr>
          <a:xfrm>
            <a:off x="7824471" y="3178570"/>
            <a:ext cx="243542" cy="243542"/>
          </a:xfrm>
          <a:prstGeom prst="flowChartConnector">
            <a:avLst/>
          </a:prstGeom>
          <a:noFill/>
          <a:ln w="38100"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rgbClr val="FFC000"/>
                </a:solidFill>
              </a:rPr>
              <a:t>2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FF2CB58-FFB0-48B9-DEA2-CFD92CB9A566}"/>
              </a:ext>
            </a:extLst>
          </p:cNvPr>
          <p:cNvSpPr txBox="1">
            <a:spLocks/>
          </p:cNvSpPr>
          <p:nvPr/>
        </p:nvSpPr>
        <p:spPr>
          <a:xfrm>
            <a:off x="263848" y="4530753"/>
            <a:ext cx="6963570" cy="3617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just">
              <a:spcBef>
                <a:spcPts val="0"/>
              </a:spcBef>
              <a:buClr>
                <a:schemeClr val="tx1"/>
              </a:buClr>
            </a:pPr>
            <a:r>
              <a:rPr lang="ru-RU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Оба разработанных модуля были включены в официальный репозиторий </a:t>
            </a:r>
            <a:r>
              <a:rPr lang="en-US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DIRAC. </a:t>
            </a:r>
            <a:r>
              <a:rPr lang="ru-RU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 </a:t>
            </a:r>
          </a:p>
        </p:txBody>
      </p:sp>
      <p:sp>
        <p:nvSpPr>
          <p:cNvPr id="5" name="Подзаголовок 2">
            <a:extLst>
              <a:ext uri="{FF2B5EF4-FFF2-40B4-BE49-F238E27FC236}">
                <a16:creationId xmlns:a16="http://schemas.microsoft.com/office/drawing/2014/main" id="{5C6E9099-A9BC-0243-58DE-CCD2AADC976E}"/>
              </a:ext>
            </a:extLst>
          </p:cNvPr>
          <p:cNvSpPr txBox="1">
            <a:spLocks/>
          </p:cNvSpPr>
          <p:nvPr/>
        </p:nvSpPr>
        <p:spPr>
          <a:xfrm>
            <a:off x="263848" y="4924609"/>
            <a:ext cx="8368087" cy="155509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just">
              <a:spcBef>
                <a:spcPts val="0"/>
              </a:spcBef>
              <a:buClr>
                <a:schemeClr val="tx1"/>
              </a:buClr>
            </a:pPr>
            <a:r>
              <a:rPr lang="ru-RU" sz="1400" b="1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Модуль прямой интеграции облаков на базе </a:t>
            </a:r>
            <a:r>
              <a:rPr lang="en-US" sz="1400" b="1" cap="none" dirty="0" err="1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OpenNebula</a:t>
            </a:r>
            <a:r>
              <a:rPr lang="en-US" sz="1400" b="1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 </a:t>
            </a:r>
            <a:r>
              <a:rPr lang="ru-RU" sz="1400" b="1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был использован в рамках системы </a:t>
            </a:r>
            <a:r>
              <a:rPr lang="en-US" sz="1400" b="1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DIRAC </a:t>
            </a:r>
            <a:r>
              <a:rPr lang="ru-RU" sz="1400" b="1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в ИФВЭ в Пекине и использовался для запуска задач эксперимента </a:t>
            </a:r>
            <a:r>
              <a:rPr lang="en-US" sz="1400" b="1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JUNO </a:t>
            </a:r>
            <a:r>
              <a:rPr lang="ru-RU" sz="1400" b="1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на облачные ресурсы, включая облако ОИЯИ.</a:t>
            </a:r>
          </a:p>
          <a:p>
            <a:pPr algn="just">
              <a:spcBef>
                <a:spcPts val="0"/>
              </a:spcBef>
              <a:buClr>
                <a:schemeClr val="tx1"/>
              </a:buClr>
            </a:pPr>
            <a:endParaRPr lang="ru-RU" sz="1400" b="1" cap="none" dirty="0">
              <a:solidFill>
                <a:srgbClr val="0055A0"/>
              </a:solidFill>
              <a:latin typeface="Segoe UI" panose="020B0502040204020203" pitchFamily="34" charset="0"/>
              <a:ea typeface="Roboto Slab" pitchFamily="2" charset="0"/>
              <a:cs typeface="Segoe UI" panose="020B0502040204020203" pitchFamily="34" charset="0"/>
            </a:endParaRPr>
          </a:p>
          <a:p>
            <a:pPr algn="just">
              <a:spcBef>
                <a:spcPts val="0"/>
              </a:spcBef>
              <a:buClr>
                <a:schemeClr val="tx1"/>
              </a:buClr>
            </a:pPr>
            <a:r>
              <a:rPr lang="ru-RU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С его помощью на облаке ОИЯИ было выполнено </a:t>
            </a:r>
            <a:r>
              <a:rPr lang="en-US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~500 </a:t>
            </a:r>
            <a:r>
              <a:rPr lang="ru-RU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тысяч</a:t>
            </a:r>
            <a:r>
              <a:rPr lang="en-US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 </a:t>
            </a:r>
            <a:r>
              <a:rPr lang="ru-RU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задач</a:t>
            </a:r>
            <a:r>
              <a:rPr lang="en-US" sz="1400" cap="none" dirty="0">
                <a:solidFill>
                  <a:srgbClr val="0055A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. </a:t>
            </a:r>
            <a:endParaRPr lang="ru-RU" sz="1400" cap="none" dirty="0">
              <a:solidFill>
                <a:srgbClr val="0055A0"/>
              </a:solidFill>
              <a:latin typeface="Segoe UI" panose="020B0502040204020203" pitchFamily="34" charset="0"/>
              <a:ea typeface="Roboto Slab" pitchFamily="2" charset="0"/>
              <a:cs typeface="Segoe UI" panose="020B0502040204020203" pitchFamily="34" charset="0"/>
            </a:endParaRPr>
          </a:p>
        </p:txBody>
      </p:sp>
      <p:sp>
        <p:nvSpPr>
          <p:cNvPr id="11" name="Скругленный прямоугольник 7">
            <a:extLst>
              <a:ext uri="{FF2B5EF4-FFF2-40B4-BE49-F238E27FC236}">
                <a16:creationId xmlns:a16="http://schemas.microsoft.com/office/drawing/2014/main" id="{B3036467-F857-650E-2B53-F41E81192F7E}"/>
              </a:ext>
            </a:extLst>
          </p:cNvPr>
          <p:cNvSpPr/>
          <p:nvPr/>
        </p:nvSpPr>
        <p:spPr>
          <a:xfrm>
            <a:off x="4660414" y="3146491"/>
            <a:ext cx="1360172" cy="522931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ru-RU" sz="1400" dirty="0">
                <a:solidFill>
                  <a:schemeClr val="accent1">
                    <a:lumMod val="50000"/>
                  </a:schemeClr>
                </a:solidFill>
              </a:rPr>
              <a:t>Модуль</a:t>
            </a:r>
            <a:endParaRPr lang="en-US" sz="1400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</a:rPr>
              <a:t>rOCCI</a:t>
            </a:r>
            <a:endParaRPr lang="ru-RU" sz="1400" dirty="0">
              <a:solidFill>
                <a:schemeClr val="accent1">
                  <a:lumMod val="50000"/>
                </a:schemeClr>
              </a:solidFill>
            </a:endParaRPr>
          </a:p>
        </p:txBody>
      </p:sp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AC3EBB98-4881-6E16-5D81-0818A05A23C7}"/>
              </a:ext>
            </a:extLst>
          </p:cNvPr>
          <p:cNvCxnSpPr>
            <a:cxnSpLocks/>
            <a:stCxn id="378" idx="1"/>
            <a:endCxn id="11" idx="0"/>
          </p:cNvCxnSpPr>
          <p:nvPr/>
        </p:nvCxnSpPr>
        <p:spPr>
          <a:xfrm flipH="1">
            <a:off x="5340500" y="2600194"/>
            <a:ext cx="628781" cy="54629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>
            <a:extLst>
              <a:ext uri="{FF2B5EF4-FFF2-40B4-BE49-F238E27FC236}">
                <a16:creationId xmlns:a16="http://schemas.microsoft.com/office/drawing/2014/main" id="{A8C60D4C-59E9-8A4E-E543-8E57EF4ACE01}"/>
              </a:ext>
            </a:extLst>
          </p:cNvPr>
          <p:cNvCxnSpPr>
            <a:cxnSpLocks/>
          </p:cNvCxnSpPr>
          <p:nvPr/>
        </p:nvCxnSpPr>
        <p:spPr>
          <a:xfrm>
            <a:off x="5396689" y="3677659"/>
            <a:ext cx="0" cy="27126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7911275"/>
      </p:ext>
    </p:extLst>
  </p:cSld>
  <p:clrMapOvr>
    <a:masterClrMapping/>
  </p:clrMapOvr>
</p:sld>
</file>

<file path=ppt/theme/theme1.xml><?xml version="1.0" encoding="utf-8"?>
<a:theme xmlns:a="http://schemas.openxmlformats.org/drawingml/2006/main" name="CERNCorporate4-3">
  <a:themeElements>
    <a:clrScheme name="CERN 1">
      <a:dk1>
        <a:srgbClr val="0055A0"/>
      </a:dk1>
      <a:lt1>
        <a:sysClr val="window" lastClr="FFFFFF"/>
      </a:lt1>
      <a:dk2>
        <a:srgbClr val="0055A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57369</TotalTime>
  <Words>8356</Words>
  <Application>Microsoft Office PowerPoint</Application>
  <PresentationFormat>Экран (4:3)</PresentationFormat>
  <Paragraphs>1256</Paragraphs>
  <Slides>71</Slides>
  <Notes>45</Notes>
  <HiddenSlides>1</HiddenSlides>
  <MMClips>0</MMClips>
  <ScaleCrop>false</ScaleCrop>
  <HeadingPairs>
    <vt:vector size="8" baseType="variant">
      <vt:variant>
        <vt:lpstr>Использованные шрифты</vt:lpstr>
      </vt:variant>
      <vt:variant>
        <vt:i4>19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71</vt:i4>
      </vt:variant>
    </vt:vector>
  </HeadingPairs>
  <TitlesOfParts>
    <vt:vector size="92" baseType="lpstr">
      <vt:lpstr>Arial</vt:lpstr>
      <vt:lpstr>Roboto Slab</vt:lpstr>
      <vt:lpstr>Segoe UI Light</vt:lpstr>
      <vt:lpstr>Consolas</vt:lpstr>
      <vt:lpstr>Comfortaa</vt:lpstr>
      <vt:lpstr>Courier New</vt:lpstr>
      <vt:lpstr>Agency FB</vt:lpstr>
      <vt:lpstr>ColaborateLight</vt:lpstr>
      <vt:lpstr>Times New Roman</vt:lpstr>
      <vt:lpstr>Agency FB Cyrillic</vt:lpstr>
      <vt:lpstr>Bahnschrift SemiBold</vt:lpstr>
      <vt:lpstr>Cambria Math</vt:lpstr>
      <vt:lpstr>PT Mono</vt:lpstr>
      <vt:lpstr>Optima</vt:lpstr>
      <vt:lpstr>Bahnschrift SemiBold Condensed</vt:lpstr>
      <vt:lpstr>Liberation Sans</vt:lpstr>
      <vt:lpstr>Calibri</vt:lpstr>
      <vt:lpstr>Wingdings 3</vt:lpstr>
      <vt:lpstr>Segoe UI</vt:lpstr>
      <vt:lpstr>CERNCorporate4-3</vt:lpstr>
      <vt:lpstr>Worksheet</vt:lpstr>
      <vt:lpstr>Презентация PowerPoint</vt:lpstr>
      <vt:lpstr>Методы и программные средства создания распределённых гетерогенных вычислительных сред на базе платформы DIRAC</vt:lpstr>
      <vt:lpstr>Актуальность темы исследования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</vt:lpstr>
      <vt:lpstr>Резерв слайдов</vt:lpstr>
      <vt:lpstr>Актуальность темы исследования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DIRAC: Igor Pelevanyk, Andrey Tsaregorodtzev, Anna Ilina Baikal-GVD: Dmitry Zaborov BM@N: Konstantin Gertsenberger  MPD: Oleg Rogachevskiy, Andrey Moshkin SPD: Alexey Zhemchugov, Katherin Shtejer, Elena Zemlyanichkina, Artem Ivanov Responsible for resources: Govorun: Oksana Streltsova, Dmitry Podgainy, Dmitry Belyakov, Aleksandr Kokorev,  Maxim Zuev Tier-1,Tier-2, EOS:   Valery Mitsyn dCache, CTA, Enstore:  Vladimir Trofimov Cloud:   Nikolay Kutovskiy, Nikita Balashov DDC cluster: Ilia Slepnev NICA cluster: Ivan Slepov     </vt:lpstr>
      <vt:lpstr>Презентация PowerPoint</vt:lpstr>
    </vt:vector>
  </TitlesOfParts>
  <Company>cern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JINR for Schools</dc:title>
  <dc:creator>Igor Pelevanyuk</dc:creator>
  <cp:lastModifiedBy>R</cp:lastModifiedBy>
  <cp:revision>656</cp:revision>
  <dcterms:created xsi:type="dcterms:W3CDTF">2012-11-30T11:04:26Z</dcterms:created>
  <dcterms:modified xsi:type="dcterms:W3CDTF">2025-05-29T11:48:20Z</dcterms:modified>
</cp:coreProperties>
</file>