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4" r:id="rId1"/>
  </p:sldMasterIdLst>
  <p:notesMasterIdLst>
    <p:notesMasterId r:id="rId62"/>
  </p:notesMasterIdLst>
  <p:handoutMasterIdLst>
    <p:handoutMasterId r:id="rId63"/>
  </p:handoutMasterIdLst>
  <p:sldIdLst>
    <p:sldId id="283" r:id="rId2"/>
    <p:sldId id="347" r:id="rId3"/>
    <p:sldId id="284" r:id="rId4"/>
    <p:sldId id="287" r:id="rId5"/>
    <p:sldId id="293" r:id="rId6"/>
    <p:sldId id="288" r:id="rId7"/>
    <p:sldId id="295" r:id="rId8"/>
    <p:sldId id="352" r:id="rId9"/>
    <p:sldId id="300" r:id="rId10"/>
    <p:sldId id="301" r:id="rId11"/>
    <p:sldId id="302" r:id="rId12"/>
    <p:sldId id="303" r:id="rId13"/>
    <p:sldId id="305" r:id="rId14"/>
    <p:sldId id="307" r:id="rId15"/>
    <p:sldId id="308" r:id="rId16"/>
    <p:sldId id="306" r:id="rId17"/>
    <p:sldId id="309" r:id="rId18"/>
    <p:sldId id="353" r:id="rId19"/>
    <p:sldId id="310" r:id="rId20"/>
    <p:sldId id="358" r:id="rId21"/>
    <p:sldId id="312" r:id="rId22"/>
    <p:sldId id="313" r:id="rId23"/>
    <p:sldId id="317" r:id="rId24"/>
    <p:sldId id="318" r:id="rId25"/>
    <p:sldId id="315" r:id="rId26"/>
    <p:sldId id="316" r:id="rId27"/>
    <p:sldId id="320" r:id="rId28"/>
    <p:sldId id="314" r:id="rId29"/>
    <p:sldId id="319" r:id="rId30"/>
    <p:sldId id="321" r:id="rId31"/>
    <p:sldId id="322" r:id="rId32"/>
    <p:sldId id="357" r:id="rId33"/>
    <p:sldId id="323" r:id="rId34"/>
    <p:sldId id="324" r:id="rId35"/>
    <p:sldId id="349" r:id="rId36"/>
    <p:sldId id="325" r:id="rId37"/>
    <p:sldId id="328" r:id="rId38"/>
    <p:sldId id="329" r:id="rId39"/>
    <p:sldId id="366" r:id="rId40"/>
    <p:sldId id="326" r:id="rId41"/>
    <p:sldId id="327" r:id="rId42"/>
    <p:sldId id="356" r:id="rId43"/>
    <p:sldId id="354" r:id="rId44"/>
    <p:sldId id="332" r:id="rId45"/>
    <p:sldId id="335" r:id="rId46"/>
    <p:sldId id="336" r:id="rId47"/>
    <p:sldId id="337" r:id="rId48"/>
    <p:sldId id="350" r:id="rId49"/>
    <p:sldId id="339" r:id="rId50"/>
    <p:sldId id="340" r:id="rId51"/>
    <p:sldId id="341" r:id="rId52"/>
    <p:sldId id="342" r:id="rId53"/>
    <p:sldId id="343" r:id="rId54"/>
    <p:sldId id="344" r:id="rId55"/>
    <p:sldId id="345" r:id="rId56"/>
    <p:sldId id="346" r:id="rId57"/>
    <p:sldId id="359" r:id="rId58"/>
    <p:sldId id="351" r:id="rId59"/>
    <p:sldId id="363" r:id="rId60"/>
    <p:sldId id="365" r:id="rId61"/>
  </p:sldIdLst>
  <p:sldSz cx="12192000" cy="6858000"/>
  <p:notesSz cx="7104063" cy="10234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1" autoAdjust="0"/>
    <p:restoredTop sz="93073" autoAdjust="0"/>
  </p:normalViewPr>
  <p:slideViewPr>
    <p:cSldViewPr>
      <p:cViewPr varScale="1">
        <p:scale>
          <a:sx n="71" d="100"/>
          <a:sy n="71" d="100"/>
        </p:scale>
        <p:origin x="328" y="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5" d="100"/>
          <a:sy n="45" d="100"/>
        </p:scale>
        <p:origin x="-2261" y="-67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9202" cy="513776"/>
          </a:xfrm>
          <a:prstGeom prst="rect">
            <a:avLst/>
          </a:prstGeom>
        </p:spPr>
        <p:txBody>
          <a:bodyPr vert="horz" lIns="94778" tIns="47389" rIns="94778" bIns="47389" rtlCol="0"/>
          <a:lstStyle>
            <a:lvl1pPr algn="l">
              <a:defRPr sz="1200"/>
            </a:lvl1pPr>
          </a:lstStyle>
          <a:p>
            <a:r>
              <a:rPr lang="en-US" smtClean="0"/>
              <a:t>RuPas-2024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4023203" y="0"/>
            <a:ext cx="3079202" cy="513776"/>
          </a:xfrm>
          <a:prstGeom prst="rect">
            <a:avLst/>
          </a:prstGeom>
        </p:spPr>
        <p:txBody>
          <a:bodyPr vert="horz" lIns="94778" tIns="47389" rIns="94778" bIns="47389" rtlCol="0"/>
          <a:lstStyle>
            <a:lvl1pPr algn="r">
              <a:defRPr sz="1200"/>
            </a:lvl1pPr>
          </a:lstStyle>
          <a:p>
            <a:fld id="{86BF9359-CD1B-4CE3-A716-271644184FCB}" type="datetimeFigureOut">
              <a:rPr lang="ru-RU" smtClean="0"/>
              <a:t>27.08.2025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720838"/>
            <a:ext cx="3079202" cy="513776"/>
          </a:xfrm>
          <a:prstGeom prst="rect">
            <a:avLst/>
          </a:prstGeom>
        </p:spPr>
        <p:txBody>
          <a:bodyPr vert="horz" lIns="94778" tIns="47389" rIns="94778" bIns="47389" rtlCol="0" anchor="b"/>
          <a:lstStyle>
            <a:lvl1pPr algn="l">
              <a:defRPr sz="1200"/>
            </a:lvl1pPr>
          </a:lstStyle>
          <a:p>
            <a:r>
              <a:rPr lang="en-US" smtClean="0"/>
              <a:t>BINP SB RAS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4023203" y="9720838"/>
            <a:ext cx="3079202" cy="513776"/>
          </a:xfrm>
          <a:prstGeom prst="rect">
            <a:avLst/>
          </a:prstGeom>
        </p:spPr>
        <p:txBody>
          <a:bodyPr vert="horz" lIns="94778" tIns="47389" rIns="94778" bIns="47389" rtlCol="0" anchor="b"/>
          <a:lstStyle>
            <a:lvl1pPr algn="r">
              <a:defRPr sz="1200"/>
            </a:lvl1pPr>
          </a:lstStyle>
          <a:p>
            <a:fld id="{BC10B35C-82DC-42D2-91AF-06A28D95DF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7531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9202" cy="512140"/>
          </a:xfrm>
          <a:prstGeom prst="rect">
            <a:avLst/>
          </a:prstGeom>
        </p:spPr>
        <p:txBody>
          <a:bodyPr vert="horz" lIns="94778" tIns="47389" rIns="94778" bIns="47389" rtlCol="0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RuPas-2024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023203" y="0"/>
            <a:ext cx="3079202" cy="512140"/>
          </a:xfrm>
          <a:prstGeom prst="rect">
            <a:avLst/>
          </a:prstGeom>
        </p:spPr>
        <p:txBody>
          <a:bodyPr vert="horz" lIns="94778" tIns="47389" rIns="94778" bIns="47389" rtlCol="0"/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135596E5-A406-4249-9D2E-9B64BFD1F81B}" type="datetimeFigureOut">
              <a:rPr lang="ru-RU"/>
              <a:pPr>
                <a:defRPr/>
              </a:pPr>
              <a:t>27.08.2025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6763"/>
            <a:ext cx="6824663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778" tIns="47389" rIns="94778" bIns="47389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710075" y="4861237"/>
            <a:ext cx="5683914" cy="4605984"/>
          </a:xfrm>
          <a:prstGeom prst="rect">
            <a:avLst/>
          </a:prstGeom>
        </p:spPr>
        <p:txBody>
          <a:bodyPr vert="horz" lIns="94778" tIns="47389" rIns="94778" bIns="47389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720838"/>
            <a:ext cx="3079202" cy="512139"/>
          </a:xfrm>
          <a:prstGeom prst="rect">
            <a:avLst/>
          </a:prstGeom>
        </p:spPr>
        <p:txBody>
          <a:bodyPr vert="horz" lIns="94778" tIns="47389" rIns="94778" bIns="47389" rtlCol="0" anchor="b"/>
          <a:lstStyle>
            <a:lvl1pPr algn="l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BINP SB RAS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023203" y="9720838"/>
            <a:ext cx="3079202" cy="512139"/>
          </a:xfrm>
          <a:prstGeom prst="rect">
            <a:avLst/>
          </a:prstGeom>
        </p:spPr>
        <p:txBody>
          <a:bodyPr vert="horz" wrap="square" lIns="94778" tIns="47389" rIns="94778" bIns="47389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280B42D8-1B7A-41C8-A522-02DDB959150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08874539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0B42D8-1B7A-41C8-A522-02DDB9591506}" type="slidenum">
              <a:rPr lang="ru-RU" altLang="ru-RU" smtClean="0"/>
              <a:pPr>
                <a:defRPr/>
              </a:pPr>
              <a:t>1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BINP SB RAS</a:t>
            </a:r>
            <a:endParaRPr lang="ru-RU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RuPas-2024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710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0B42D8-1B7A-41C8-A522-02DDB9591506}" type="slidenum">
              <a:rPr lang="ru-RU" altLang="ru-RU" smtClean="0"/>
              <a:pPr>
                <a:defRPr/>
              </a:pPr>
              <a:t>3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BINP SB RAS</a:t>
            </a:r>
            <a:endParaRPr lang="ru-RU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RuPas-2024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9368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0B42D8-1B7A-41C8-A522-02DDB9591506}" type="slidenum">
              <a:rPr lang="ru-RU" altLang="ru-RU" smtClean="0"/>
              <a:pPr>
                <a:defRPr/>
              </a:pPr>
              <a:t>6</a:t>
            </a:fld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BINP SB RAS</a:t>
            </a:r>
            <a:endParaRPr lang="ru-RU"/>
          </a:p>
        </p:txBody>
      </p:sp>
      <p:sp>
        <p:nvSpPr>
          <p:cNvPr id="6" name="Верхний колонтитул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RuPas-2024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312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RuPas-2024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E95B4E9-4515-4A8C-830F-601145A1BC76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53784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RuPas-2024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9A73AE-A86A-418C-BF36-96BDF8E2A7B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64088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RuPas-2024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34E692B-A009-4406-AC6A-F63265A66D51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450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RuPas-2024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FA0C60-340B-4E0C-A4C8-708974B31DBC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74932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RuPas-2024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94AB19-D931-43F2-ABC0-A8E0E2FAB59D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25856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RuPas-2024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111A9A-1804-4886-9B7F-05C4159D246F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835027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RuPas-2024</a:t>
            </a: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06BC98-8E45-4AF7-A111-0B7925A8CA9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7237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RuPas-2024</a:t>
            </a: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C9A3C3-1E9F-4C13-B8EA-9DABC7687EDF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279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RuPas-2024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61D70F-13AD-4723-8DF6-5535F154D064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1049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RuPas-2024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B132C6-9AE2-429E-A568-82E62488F2B2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27202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RuPas-2024</a:t>
            </a: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0B2C5D-98B3-4C76-A37F-6DF19B3E5E11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30988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RuPas-2024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C0FD451-1B4A-4F37-BFF0-BA12BF59CB99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07424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3" r:id="rId9"/>
    <p:sldLayoutId id="2147483804" r:id="rId10"/>
    <p:sldLayoutId id="2147483805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A.E.Levichev@inp.nsk.s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image" Target="../media/image400.png"/><Relationship Id="rId18" Type="http://schemas.openxmlformats.org/officeDocument/2006/relationships/image" Target="../media/image109.png"/><Relationship Id="rId3" Type="http://schemas.openxmlformats.org/officeDocument/2006/relationships/image" Target="../media/image27.png"/><Relationship Id="rId21" Type="http://schemas.openxmlformats.org/officeDocument/2006/relationships/image" Target="../media/image111.png"/><Relationship Id="rId7" Type="http://schemas.openxmlformats.org/officeDocument/2006/relationships/image" Target="../media/image98.png"/><Relationship Id="rId25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24" Type="http://schemas.openxmlformats.org/officeDocument/2006/relationships/image" Target="../media/image30.png"/><Relationship Id="rId5" Type="http://schemas.openxmlformats.org/officeDocument/2006/relationships/image" Target="../media/image96.png"/><Relationship Id="rId23" Type="http://schemas.openxmlformats.org/officeDocument/2006/relationships/image" Target="../media/image29.png"/><Relationship Id="rId10" Type="http://schemas.openxmlformats.org/officeDocument/2006/relationships/image" Target="../media/image28.png"/><Relationship Id="rId19" Type="http://schemas.openxmlformats.org/officeDocument/2006/relationships/image" Target="../media/image110.png"/><Relationship Id="rId9" Type="http://schemas.openxmlformats.org/officeDocument/2006/relationships/image" Target="../media/image100.png"/><Relationship Id="rId22" Type="http://schemas.openxmlformats.org/officeDocument/2006/relationships/image" Target="../media/image297.png"/><Relationship Id="rId14" Type="http://schemas.openxmlformats.org/officeDocument/2006/relationships/image" Target="../media/image105.png"/></Relationships>
</file>

<file path=ppt/slides/_rels/slide13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4.png"/><Relationship Id="rId13" Type="http://schemas.openxmlformats.org/officeDocument/2006/relationships/image" Target="../media/image123.png"/><Relationship Id="rId3" Type="http://schemas.openxmlformats.org/officeDocument/2006/relationships/image" Target="../media/image33.png"/><Relationship Id="rId21" Type="http://schemas.openxmlformats.org/officeDocument/2006/relationships/image" Target="../media/image131.png"/><Relationship Id="rId25" Type="http://schemas.openxmlformats.org/officeDocument/2006/relationships/image" Target="../media/image298.png"/><Relationship Id="rId7" Type="http://schemas.openxmlformats.org/officeDocument/2006/relationships/image" Target="../media/image460.png"/><Relationship Id="rId12" Type="http://schemas.openxmlformats.org/officeDocument/2006/relationships/image" Target="../media/image470.png"/><Relationship Id="rId2" Type="http://schemas.openxmlformats.org/officeDocument/2006/relationships/image" Target="../media/image32.png"/><Relationship Id="rId20" Type="http://schemas.openxmlformats.org/officeDocument/2006/relationships/image" Target="../media/image130.png"/><Relationship Id="rId29" Type="http://schemas.openxmlformats.org/officeDocument/2006/relationships/image" Target="../media/image303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21.png"/><Relationship Id="rId32" Type="http://schemas.openxmlformats.org/officeDocument/2006/relationships/image" Target="../media/image306.png"/><Relationship Id="rId15" Type="http://schemas.openxmlformats.org/officeDocument/2006/relationships/image" Target="../media/image490.png"/><Relationship Id="rId28" Type="http://schemas.openxmlformats.org/officeDocument/2006/relationships/image" Target="../media/image302.png"/><Relationship Id="rId23" Type="http://schemas.openxmlformats.org/officeDocument/2006/relationships/image" Target="../media/image133.png"/><Relationship Id="rId19" Type="http://schemas.openxmlformats.org/officeDocument/2006/relationships/image" Target="../media/image129.png"/><Relationship Id="rId9" Type="http://schemas.openxmlformats.org/officeDocument/2006/relationships/image" Target="../media/image119.png"/><Relationship Id="rId14" Type="http://schemas.openxmlformats.org/officeDocument/2006/relationships/image" Target="../media/image480.png"/><Relationship Id="rId27" Type="http://schemas.openxmlformats.org/officeDocument/2006/relationships/image" Target="../media/image300.png"/><Relationship Id="rId30" Type="http://schemas.openxmlformats.org/officeDocument/2006/relationships/image" Target="../media/image30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12.png"/><Relationship Id="rId26" Type="http://schemas.openxmlformats.org/officeDocument/2006/relationships/image" Target="../media/image60.png"/><Relationship Id="rId21" Type="http://schemas.openxmlformats.org/officeDocument/2006/relationships/image" Target="../media/image315.png"/><Relationship Id="rId25" Type="http://schemas.openxmlformats.org/officeDocument/2006/relationships/image" Target="../media/image59.png"/><Relationship Id="rId2" Type="http://schemas.openxmlformats.org/officeDocument/2006/relationships/image" Target="../media/image55.png"/><Relationship Id="rId20" Type="http://schemas.openxmlformats.org/officeDocument/2006/relationships/image" Target="../media/image314.png"/><Relationship Id="rId1" Type="http://schemas.openxmlformats.org/officeDocument/2006/relationships/slideLayout" Target="../slideLayouts/slideLayout2.xml"/><Relationship Id="rId24" Type="http://schemas.openxmlformats.org/officeDocument/2006/relationships/image" Target="../media/image58.png"/><Relationship Id="rId23" Type="http://schemas.openxmlformats.org/officeDocument/2006/relationships/image" Target="../media/image57.png"/><Relationship Id="rId28" Type="http://schemas.openxmlformats.org/officeDocument/2006/relationships/image" Target="../media/image62.png"/><Relationship Id="rId19" Type="http://schemas.openxmlformats.org/officeDocument/2006/relationships/image" Target="../media/image56.png"/><Relationship Id="rId22" Type="http://schemas.openxmlformats.org/officeDocument/2006/relationships/image" Target="../media/image316.png"/><Relationship Id="rId27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11" Type="http://schemas.openxmlformats.org/officeDocument/2006/relationships/image" Target="../media/image72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png"/><Relationship Id="rId9" Type="http://schemas.openxmlformats.org/officeDocument/2006/relationships/image" Target="../media/image70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51.png"/><Relationship Id="rId7" Type="http://schemas.openxmlformats.org/officeDocument/2006/relationships/image" Target="../media/image107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4.png"/><Relationship Id="rId10" Type="http://schemas.openxmlformats.org/officeDocument/2006/relationships/image" Target="../media/image113.png"/><Relationship Id="rId4" Type="http://schemas.openxmlformats.org/officeDocument/2006/relationships/image" Target="../media/image152.png"/><Relationship Id="rId9" Type="http://schemas.openxmlformats.org/officeDocument/2006/relationships/image" Target="../media/image1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06.png"/><Relationship Id="rId7" Type="http://schemas.openxmlformats.org/officeDocument/2006/relationships/image" Target="../media/image115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5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0.png"/><Relationship Id="rId11" Type="http://schemas.openxmlformats.org/officeDocument/2006/relationships/image" Target="../media/image132.png"/><Relationship Id="rId5" Type="http://schemas.openxmlformats.org/officeDocument/2006/relationships/image" Target="../media/image118.png"/><Relationship Id="rId10" Type="http://schemas.openxmlformats.org/officeDocument/2006/relationships/image" Target="../media/image128.png"/><Relationship Id="rId4" Type="http://schemas.openxmlformats.org/officeDocument/2006/relationships/image" Target="../media/image117.png"/><Relationship Id="rId9" Type="http://schemas.openxmlformats.org/officeDocument/2006/relationships/image" Target="../media/image1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7" Type="http://schemas.openxmlformats.org/officeDocument/2006/relationships/image" Target="../media/image137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5" Type="http://schemas.openxmlformats.org/officeDocument/2006/relationships/image" Target="../media/image134.png"/><Relationship Id="rId4" Type="http://schemas.openxmlformats.org/officeDocument/2006/relationships/image" Target="../media/image1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13" Type="http://schemas.openxmlformats.org/officeDocument/2006/relationships/image" Target="../media/image149.png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12" Type="http://schemas.openxmlformats.org/officeDocument/2006/relationships/image" Target="../media/image148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png"/><Relationship Id="rId11" Type="http://schemas.openxmlformats.org/officeDocument/2006/relationships/image" Target="../media/image147.png"/><Relationship Id="rId5" Type="http://schemas.openxmlformats.org/officeDocument/2006/relationships/image" Target="../media/image141.png"/><Relationship Id="rId10" Type="http://schemas.openxmlformats.org/officeDocument/2006/relationships/image" Target="../media/image146.png"/><Relationship Id="rId4" Type="http://schemas.openxmlformats.org/officeDocument/2006/relationships/image" Target="../media/image140.png"/><Relationship Id="rId9" Type="http://schemas.openxmlformats.org/officeDocument/2006/relationships/image" Target="../media/image145.png"/><Relationship Id="rId14" Type="http://schemas.openxmlformats.org/officeDocument/2006/relationships/image" Target="../media/image15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jpeg"/><Relationship Id="rId5" Type="http://schemas.openxmlformats.org/officeDocument/2006/relationships/image" Target="../media/image154.jpeg"/><Relationship Id="rId4" Type="http://schemas.openxmlformats.org/officeDocument/2006/relationships/image" Target="../media/image15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iopscience.iop.org/issue/1748-0221/18/07" TargetMode="External"/><Relationship Id="rId3" Type="http://schemas.openxmlformats.org/officeDocument/2006/relationships/image" Target="../media/image160.png"/><Relationship Id="rId7" Type="http://schemas.openxmlformats.org/officeDocument/2006/relationships/hyperlink" Target="https://iopscience.iop.org/volume/1748-0221/18" TargetMode="External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opscience.iop.org/journal/1748-0221" TargetMode="External"/><Relationship Id="rId5" Type="http://schemas.openxmlformats.org/officeDocument/2006/relationships/image" Target="../media/image162.png"/><Relationship Id="rId4" Type="http://schemas.openxmlformats.org/officeDocument/2006/relationships/image" Target="../media/image1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3" Type="http://schemas.openxmlformats.org/officeDocument/2006/relationships/image" Target="../media/image167.png"/><Relationship Id="rId7" Type="http://schemas.openxmlformats.org/officeDocument/2006/relationships/image" Target="../media/image171.png"/><Relationship Id="rId12" Type="http://schemas.openxmlformats.org/officeDocument/2006/relationships/image" Target="../media/image179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11" Type="http://schemas.openxmlformats.org/officeDocument/2006/relationships/image" Target="../media/image178.png"/><Relationship Id="rId5" Type="http://schemas.openxmlformats.org/officeDocument/2006/relationships/image" Target="../media/image169.png"/><Relationship Id="rId10" Type="http://schemas.openxmlformats.org/officeDocument/2006/relationships/image" Target="../media/image174.png"/><Relationship Id="rId4" Type="http://schemas.openxmlformats.org/officeDocument/2006/relationships/image" Target="../media/image168.png"/><Relationship Id="rId9" Type="http://schemas.openxmlformats.org/officeDocument/2006/relationships/image" Target="../media/image17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7" Type="http://schemas.openxmlformats.org/officeDocument/2006/relationships/image" Target="../media/image185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png"/><Relationship Id="rId5" Type="http://schemas.openxmlformats.org/officeDocument/2006/relationships/image" Target="../media/image183.png"/><Relationship Id="rId4" Type="http://schemas.openxmlformats.org/officeDocument/2006/relationships/image" Target="../media/image18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emf"/><Relationship Id="rId2" Type="http://schemas.openxmlformats.org/officeDocument/2006/relationships/image" Target="../media/image18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7" Type="http://schemas.openxmlformats.org/officeDocument/2006/relationships/image" Target="../media/image194.png"/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5.png"/><Relationship Id="rId5" Type="http://schemas.openxmlformats.org/officeDocument/2006/relationships/image" Target="../media/image118.png"/><Relationship Id="rId4" Type="http://schemas.openxmlformats.org/officeDocument/2006/relationships/image" Target="../media/image197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://journals.ioffe.ru/articles/45731" TargetMode="External"/><Relationship Id="rId3" Type="http://schemas.openxmlformats.org/officeDocument/2006/relationships/image" Target="../media/image199.png"/><Relationship Id="rId7" Type="http://schemas.openxmlformats.org/officeDocument/2006/relationships/hyperlink" Target="http://journals.ioffe.ru/issues/1824" TargetMode="External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journals.ioffe.ru/journals/3" TargetMode="External"/><Relationship Id="rId5" Type="http://schemas.openxmlformats.org/officeDocument/2006/relationships/image" Target="../media/image201.png"/><Relationship Id="rId4" Type="http://schemas.openxmlformats.org/officeDocument/2006/relationships/image" Target="../media/image200.jpeg"/><Relationship Id="rId9" Type="http://schemas.openxmlformats.org/officeDocument/2006/relationships/hyperlink" Target="http://dx.doi.org/10.21883/JTF.2018.04.45731.1914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3" Type="http://schemas.openxmlformats.org/officeDocument/2006/relationships/image" Target="../media/image203.png"/><Relationship Id="rId7" Type="http://schemas.openxmlformats.org/officeDocument/2006/relationships/image" Target="../media/image207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png"/><Relationship Id="rId5" Type="http://schemas.openxmlformats.org/officeDocument/2006/relationships/image" Target="../media/image205.png"/><Relationship Id="rId4" Type="http://schemas.openxmlformats.org/officeDocument/2006/relationships/image" Target="../media/image20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png"/><Relationship Id="rId3" Type="http://schemas.openxmlformats.org/officeDocument/2006/relationships/image" Target="../media/image210.png"/><Relationship Id="rId7" Type="http://schemas.openxmlformats.org/officeDocument/2006/relationships/image" Target="../media/image214.png"/><Relationship Id="rId2" Type="http://schemas.openxmlformats.org/officeDocument/2006/relationships/image" Target="../media/image2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3.png"/><Relationship Id="rId5" Type="http://schemas.openxmlformats.org/officeDocument/2006/relationships/image" Target="../media/image212.png"/><Relationship Id="rId4" Type="http://schemas.openxmlformats.org/officeDocument/2006/relationships/image" Target="../media/image21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216.png"/><Relationship Id="rId7" Type="http://schemas.openxmlformats.org/officeDocument/2006/relationships/image" Target="../media/image1.pn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5" Type="http://schemas.openxmlformats.org/officeDocument/2006/relationships/image" Target="../media/image219.png"/><Relationship Id="rId4" Type="http://schemas.openxmlformats.org/officeDocument/2006/relationships/image" Target="../media/image21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png"/><Relationship Id="rId3" Type="http://schemas.openxmlformats.org/officeDocument/2006/relationships/image" Target="../media/image222.png"/><Relationship Id="rId7" Type="http://schemas.openxmlformats.org/officeDocument/2006/relationships/image" Target="../media/image226.png"/><Relationship Id="rId12" Type="http://schemas.openxmlformats.org/officeDocument/2006/relationships/image" Target="../media/image231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5.png"/><Relationship Id="rId11" Type="http://schemas.openxmlformats.org/officeDocument/2006/relationships/image" Target="../media/image230.png"/><Relationship Id="rId5" Type="http://schemas.openxmlformats.org/officeDocument/2006/relationships/image" Target="../media/image224.png"/><Relationship Id="rId10" Type="http://schemas.openxmlformats.org/officeDocument/2006/relationships/image" Target="../media/image229.png"/><Relationship Id="rId4" Type="http://schemas.openxmlformats.org/officeDocument/2006/relationships/image" Target="../media/image223.png"/><Relationship Id="rId9" Type="http://schemas.openxmlformats.org/officeDocument/2006/relationships/image" Target="../media/image22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2" Type="http://schemas.openxmlformats.org/officeDocument/2006/relationships/image" Target="../media/image2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png"/><Relationship Id="rId2" Type="http://schemas.openxmlformats.org/officeDocument/2006/relationships/image" Target="../media/image24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copus.com/sourceid/4700152462?origin=recordpage" TargetMode="External"/><Relationship Id="rId3" Type="http://schemas.openxmlformats.org/officeDocument/2006/relationships/image" Target="../media/image247.png"/><Relationship Id="rId7" Type="http://schemas.openxmlformats.org/officeDocument/2006/relationships/image" Target="../media/image251.png"/><Relationship Id="rId2" Type="http://schemas.openxmlformats.org/officeDocument/2006/relationships/image" Target="../media/image2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0.png"/><Relationship Id="rId5" Type="http://schemas.openxmlformats.org/officeDocument/2006/relationships/image" Target="../media/image249.png"/><Relationship Id="rId4" Type="http://schemas.openxmlformats.org/officeDocument/2006/relationships/image" Target="../media/image248.png"/><Relationship Id="rId9" Type="http://schemas.openxmlformats.org/officeDocument/2006/relationships/image" Target="../media/image252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png"/><Relationship Id="rId2" Type="http://schemas.openxmlformats.org/officeDocument/2006/relationships/image" Target="../media/image25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4.png"/><Relationship Id="rId3" Type="http://schemas.openxmlformats.org/officeDocument/2006/relationships/image" Target="../media/image259.png"/><Relationship Id="rId7" Type="http://schemas.openxmlformats.org/officeDocument/2006/relationships/image" Target="../media/image263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2.png"/><Relationship Id="rId5" Type="http://schemas.openxmlformats.org/officeDocument/2006/relationships/image" Target="../media/image261.png"/><Relationship Id="rId4" Type="http://schemas.openxmlformats.org/officeDocument/2006/relationships/image" Target="../media/image260.png"/><Relationship Id="rId9" Type="http://schemas.openxmlformats.org/officeDocument/2006/relationships/image" Target="../media/image26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39652" y="2411902"/>
            <a:ext cx="835265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54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Линейные ускорители электронов</a:t>
            </a:r>
            <a:endParaRPr lang="ru-RU" altLang="ru-RU" sz="5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9416" y="4372700"/>
            <a:ext cx="101531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err="1" smtClean="0">
                <a:latin typeface="+mj-lt"/>
              </a:rPr>
              <a:t>Левичев</a:t>
            </a:r>
            <a:r>
              <a:rPr lang="ru-RU" dirty="0" smtClean="0">
                <a:latin typeface="+mj-lt"/>
              </a:rPr>
              <a:t> А.Е.</a:t>
            </a:r>
            <a:endParaRPr lang="en-US" dirty="0" smtClean="0">
              <a:latin typeface="+mj-lt"/>
            </a:endParaRPr>
          </a:p>
          <a:p>
            <a:pPr algn="ctr"/>
            <a:r>
              <a:rPr lang="en-US" dirty="0" smtClean="0">
                <a:latin typeface="+mj-lt"/>
                <a:hlinkClick r:id="rId3"/>
              </a:rPr>
              <a:t>A.E.Levichev@inp.nsk.su</a:t>
            </a:r>
            <a:endParaRPr lang="ru-RU" dirty="0" smtClean="0">
              <a:latin typeface="+mj-lt"/>
            </a:endParaRPr>
          </a:p>
          <a:p>
            <a:pPr algn="ctr"/>
            <a:r>
              <a:rPr lang="ru-RU" dirty="0" smtClean="0">
                <a:latin typeface="+mj-lt"/>
              </a:rPr>
              <a:t>Институт ядерной физики им. Г.И. </a:t>
            </a:r>
            <a:r>
              <a:rPr lang="ru-RU" dirty="0" err="1" smtClean="0">
                <a:latin typeface="+mj-lt"/>
              </a:rPr>
              <a:t>Будкера</a:t>
            </a:r>
            <a:r>
              <a:rPr lang="ru-RU" dirty="0" smtClean="0">
                <a:latin typeface="+mj-lt"/>
              </a:rPr>
              <a:t> СО РАН</a:t>
            </a:r>
            <a:endParaRPr lang="en-US" dirty="0" smtClean="0">
              <a:latin typeface="+mj-lt"/>
            </a:endParaRPr>
          </a:p>
          <a:p>
            <a:pPr algn="ctr"/>
            <a:endParaRPr lang="ru-RU" dirty="0" smtClean="0">
              <a:latin typeface="+mj-lt"/>
            </a:endParaRPr>
          </a:p>
          <a:p>
            <a:pPr algn="ctr"/>
            <a:endParaRPr lang="ru-RU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524000" y="115888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Вектор </a:t>
            </a:r>
            <a:r>
              <a:rPr lang="ru-RU" altLang="ru-RU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Умова-Пойнтинга</a:t>
            </a:r>
            <a:endParaRPr lang="ru-RU" alt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331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188" y="692150"/>
            <a:ext cx="3095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0988" y="3636963"/>
            <a:ext cx="4010025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4705350"/>
            <a:ext cx="6429375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163" y="5757863"/>
            <a:ext cx="50768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авая фигурная скобка 9"/>
          <p:cNvSpPr/>
          <p:nvPr/>
        </p:nvSpPr>
        <p:spPr>
          <a:xfrm rot="5400000">
            <a:off x="6013450" y="1960563"/>
            <a:ext cx="165100" cy="2305050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Правая фигурная скобка 10"/>
          <p:cNvSpPr/>
          <p:nvPr/>
        </p:nvSpPr>
        <p:spPr>
          <a:xfrm rot="-5400000">
            <a:off x="6042819" y="480219"/>
            <a:ext cx="163512" cy="2305050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6038850" y="1122363"/>
            <a:ext cx="171450" cy="334962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5984875" y="3341688"/>
            <a:ext cx="173038" cy="334962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5995988" y="4232275"/>
            <a:ext cx="173037" cy="334963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5984875" y="5300663"/>
            <a:ext cx="173038" cy="334962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Номер слайда 2"/>
          <p:cNvSpPr txBox="1">
            <a:spLocks/>
          </p:cNvSpPr>
          <p:nvPr/>
        </p:nvSpPr>
        <p:spPr>
          <a:xfrm>
            <a:off x="11352584" y="641646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altLang="ru-RU" sz="1600" b="1" dirty="0" smtClean="0">
                <a:solidFill>
                  <a:schemeClr val="tx1"/>
                </a:solidFill>
              </a:rPr>
              <a:t>1</a:t>
            </a:r>
            <a:r>
              <a:rPr lang="en-US" altLang="ru-RU" sz="1600" b="1" dirty="0" smtClean="0">
                <a:solidFill>
                  <a:schemeClr val="tx1"/>
                </a:solidFill>
              </a:rPr>
              <a:t>5</a:t>
            </a:r>
            <a:endParaRPr lang="ru-RU" altLang="ru-RU" sz="1600" b="1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70276" y="1799432"/>
            <a:ext cx="3009900" cy="1181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524000" y="115888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Вектор </a:t>
            </a:r>
            <a:r>
              <a:rPr lang="ru-RU" altLang="ru-RU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Умова-Пойнтинга</a:t>
            </a:r>
            <a:endParaRPr lang="ru-RU" alt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4339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569" y="700663"/>
            <a:ext cx="5076825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383407"/>
            <a:ext cx="7400925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3717032"/>
            <a:ext cx="11712624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/>
              <a:t>Электромагнитное поле приводит:</a:t>
            </a:r>
          </a:p>
          <a:p>
            <a:pPr>
              <a:defRPr/>
            </a:pPr>
            <a:endParaRPr lang="ru-RU" dirty="0"/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dirty="0"/>
              <a:t>К потерям в проводнике, связанными с сопротивлением проводника и протекающим по нему токам (токи текут на глубине </a:t>
            </a:r>
            <a:r>
              <a:rPr lang="ru-RU" dirty="0" err="1"/>
              <a:t>скин</a:t>
            </a:r>
            <a:r>
              <a:rPr lang="ru-RU" dirty="0"/>
              <a:t>-слоя). 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dirty="0"/>
              <a:t>К поглощению или возбуждению мощности сторонними токами. То </a:t>
            </a:r>
            <a:r>
              <a:rPr lang="ru-RU" dirty="0" smtClean="0"/>
              <a:t>есть </a:t>
            </a:r>
            <a:r>
              <a:rPr lang="ru-RU" dirty="0"/>
              <a:t>заряженный пучок может либо поглощать мощность электромагнитного поля, либо сам быть источником такой мощности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dirty="0"/>
              <a:t>К запасанию электромагнитной энергии в объеме. Это приводит к возможности создания объемных резонаторов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dirty="0"/>
              <a:t>К распространению потока мощности. Мощность электромагнитного поля можно передавать на </a:t>
            </a:r>
            <a:r>
              <a:rPr lang="ru-RU" dirty="0" smtClean="0"/>
              <a:t>расстояния </a:t>
            </a:r>
            <a:r>
              <a:rPr lang="ru-RU" dirty="0"/>
              <a:t>с помощью специальных фидерных трасс (волноводы, коаксиалы, полосковые линии и пр.)</a:t>
            </a:r>
          </a:p>
          <a:p>
            <a:pPr>
              <a:defRPr/>
            </a:pPr>
            <a:endParaRPr lang="ru-RU" dirty="0"/>
          </a:p>
        </p:txBody>
      </p:sp>
      <p:sp>
        <p:nvSpPr>
          <p:cNvPr id="8" name="Номер слайда 2"/>
          <p:cNvSpPr txBox="1">
            <a:spLocks/>
          </p:cNvSpPr>
          <p:nvPr/>
        </p:nvSpPr>
        <p:spPr>
          <a:xfrm>
            <a:off x="11352584" y="641646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altLang="ru-RU" sz="1600" b="1" dirty="0" smtClean="0">
                <a:solidFill>
                  <a:schemeClr val="tx1"/>
                </a:solidFill>
              </a:rPr>
              <a:t>1</a:t>
            </a:r>
            <a:r>
              <a:rPr lang="en-US" altLang="ru-RU" sz="1600" b="1" dirty="0" smtClean="0">
                <a:solidFill>
                  <a:schemeClr val="tx1"/>
                </a:solidFill>
              </a:rPr>
              <a:t>6</a:t>
            </a:r>
            <a:endParaRPr lang="ru-RU" altLang="ru-RU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3326" y="2780928"/>
            <a:ext cx="4743788" cy="3055726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62091" y="1476894"/>
            <a:ext cx="24965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Пример</a:t>
            </a:r>
            <a:r>
              <a:rPr lang="en-US" dirty="0" smtClean="0"/>
              <a:t>: </a:t>
            </a:r>
            <a:r>
              <a:rPr lang="ru-RU" dirty="0" smtClean="0"/>
              <a:t>плоская волна</a:t>
            </a:r>
            <a:endParaRPr lang="ru-RU" dirty="0"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1225" y="773432"/>
            <a:ext cx="2588363" cy="18654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6" name="Прямоугольник 35"/>
              <p:cNvSpPr/>
              <p:nvPr/>
            </p:nvSpPr>
            <p:spPr>
              <a:xfrm>
                <a:off x="38572" y="2573443"/>
                <a:ext cx="1794466" cy="4029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𝑟𝑜𝑡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𝜔𝜇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</m:acc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2" name="Прямоугольник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72" y="2573443"/>
                <a:ext cx="1794466" cy="402931"/>
              </a:xfrm>
              <a:prstGeom prst="rect">
                <a:avLst/>
              </a:prstGeom>
              <a:blipFill rotWithShape="0">
                <a:blip r:embed="rId5"/>
                <a:stretch>
                  <a:fillRect b="-1060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Прямоугольник 36"/>
              <p:cNvSpPr/>
              <p:nvPr/>
            </p:nvSpPr>
            <p:spPr>
              <a:xfrm>
                <a:off x="44509" y="2050907"/>
                <a:ext cx="2019335" cy="37824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A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𝑖𝑘𝑧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3" name="Прямоугольник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09" y="2050907"/>
                <a:ext cx="2019335" cy="378245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Прямоугольник 37"/>
              <p:cNvSpPr/>
              <p:nvPr/>
            </p:nvSpPr>
            <p:spPr>
              <a:xfrm>
                <a:off x="7505" y="2970762"/>
                <a:ext cx="1817549" cy="6624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𝜔𝜇</m:t>
                          </m:r>
                        </m:den>
                      </m:f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4" name="Прямоугольник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5" y="2970762"/>
                <a:ext cx="1817549" cy="662425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Стрелка вправо 38"/>
          <p:cNvSpPr/>
          <p:nvPr/>
        </p:nvSpPr>
        <p:spPr>
          <a:xfrm>
            <a:off x="1933396" y="3059660"/>
            <a:ext cx="274972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Прямоугольник 39"/>
              <p:cNvSpPr/>
              <p:nvPr/>
            </p:nvSpPr>
            <p:spPr>
              <a:xfrm>
                <a:off x="2344377" y="2846626"/>
                <a:ext cx="2363083" cy="9106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𝐴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den>
                          </m:f>
                        </m:e>
                      </m:ra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𝑖𝑘𝑧</m:t>
                          </m:r>
                        </m:sup>
                      </m:sSup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</m:sup>
                      </m:s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7" name="Прямоугольник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4377" y="2846626"/>
                <a:ext cx="2363083" cy="910699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Прямоугольник 40"/>
              <p:cNvSpPr/>
              <p:nvPr/>
            </p:nvSpPr>
            <p:spPr>
              <a:xfrm>
                <a:off x="0" y="4150709"/>
                <a:ext cx="1564146" cy="7114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num>
                            <m:den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8" name="Прямоугольник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150709"/>
                <a:ext cx="1564146" cy="711413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Прямоугольник 41"/>
          <p:cNvSpPr/>
          <p:nvPr/>
        </p:nvSpPr>
        <p:spPr>
          <a:xfrm>
            <a:off x="1572284" y="4320805"/>
            <a:ext cx="33971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волновое </a:t>
            </a:r>
            <a:r>
              <a:rPr lang="ru-RU" dirty="0" smtClean="0"/>
              <a:t>сопротивление</a:t>
            </a:r>
            <a:r>
              <a:rPr lang="en-US" dirty="0" smtClean="0"/>
              <a:t> </a:t>
            </a:r>
            <a:r>
              <a:rPr lang="ru-RU" dirty="0" smtClean="0"/>
              <a:t>среды 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Прямоугольник 42"/>
              <p:cNvSpPr/>
              <p:nvPr/>
            </p:nvSpPr>
            <p:spPr>
              <a:xfrm>
                <a:off x="47494" y="5185746"/>
                <a:ext cx="5856527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 smtClean="0"/>
                  <a:t>Для вещественных ε и µ амплитуда поля при распространении </a:t>
                </a:r>
                <a:r>
                  <a:rPr lang="ru-RU" dirty="0"/>
                  <a:t>остается неизменной. Если ε или µ имеют мнимую составляющую, то вследствие потерь волна затухает в направлении распространения. </a:t>
                </a:r>
                <a:r>
                  <a:rPr lang="en-US" dirty="0" smtClean="0"/>
                  <a:t>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ε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dirty="0" smtClean="0"/>
                  <a:t>)</a:t>
                </a:r>
                <a:endParaRPr lang="ru-RU" dirty="0"/>
              </a:p>
            </p:txBody>
          </p:sp>
        </mc:Choice>
        <mc:Fallback xmlns="">
          <p:sp>
            <p:nvSpPr>
              <p:cNvPr id="43" name="Прямоугольник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94" y="5185746"/>
                <a:ext cx="5856527" cy="1477328"/>
              </a:xfrm>
              <a:prstGeom prst="rect">
                <a:avLst/>
              </a:prstGeom>
              <a:blipFill rotWithShape="0">
                <a:blip r:embed="rId10"/>
                <a:stretch>
                  <a:fillRect l="-937" t="-2479" r="-728" b="-578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Прямоугольник 43"/>
              <p:cNvSpPr/>
              <p:nvPr/>
            </p:nvSpPr>
            <p:spPr>
              <a:xfrm>
                <a:off x="5904021" y="780523"/>
                <a:ext cx="5131854" cy="5068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𝑟𝑜𝑡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e>
                    </m:acc>
                    <m:r>
                      <a:rPr lang="en-US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ε</m:t>
                    </m:r>
                    <m:acc>
                      <m:accPr>
                        <m:chr m:val="⃗"/>
                        <m:ctrl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𝐽</m:t>
                        </m:r>
                      </m:e>
                    </m:acc>
                    <m:r>
                      <a:rPr 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ε</m:t>
                    </m:r>
                    <m:acc>
                      <m:accPr>
                        <m:chr m:val="⃗"/>
                        <m:ctrl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  <m:acc>
                      <m:accPr>
                        <m:chr m:val="⃗"/>
                        <m:ctrlPr>
                          <a:rPr lang="ru-R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acc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𝜔𝜀</m:t>
                            </m:r>
                          </m:den>
                        </m:f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  <m:acc>
                      <m:accPr>
                        <m:chr m:val="⃗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</m:acc>
                  </m:oMath>
                </a14:m>
                <a:r>
                  <a:rPr lang="ru-RU" b="1" dirty="0" smtClean="0"/>
                  <a:t> </a:t>
                </a:r>
                <a:endParaRPr lang="en-US" b="1" dirty="0"/>
              </a:p>
            </p:txBody>
          </p:sp>
        </mc:Choice>
        <mc:Fallback xmlns="">
          <p:sp>
            <p:nvSpPr>
              <p:cNvPr id="25" name="Прямоугольник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4021" y="780523"/>
                <a:ext cx="5131854" cy="506870"/>
              </a:xfrm>
              <a:prstGeom prst="rect">
                <a:avLst/>
              </a:prstGeom>
              <a:blipFill rotWithShape="0">
                <a:blip r:embed="rId11"/>
                <a:stretch>
                  <a:fillRect t="-1084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Прямоугольник 44"/>
              <p:cNvSpPr/>
              <p:nvPr/>
            </p:nvSpPr>
            <p:spPr>
              <a:xfrm>
                <a:off x="0" y="3664528"/>
                <a:ext cx="3666324" cy="5708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𝝋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𝝎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𝒕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𝒌𝒛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𝒄𝒐𝒏𝒔𝒕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 → 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ru-RU" b="1" i="1" smtClean="0">
                              <a:latin typeface="Cambria Math" panose="02040503050406030204" pitchFamily="18" charset="0"/>
                            </a:rPr>
                            <m:t>ф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𝝎</m:t>
                          </m:r>
                        </m:num>
                        <m:den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𝒌</m:t>
                          </m:r>
                        </m:den>
                      </m:f>
                    </m:oMath>
                  </m:oMathPara>
                </a14:m>
                <a:endParaRPr lang="ru-RU" b="1" dirty="0"/>
              </a:p>
            </p:txBody>
          </p:sp>
        </mc:Choice>
        <mc:Fallback xmlns="">
          <p:sp>
            <p:nvSpPr>
              <p:cNvPr id="45" name="Прямоугольник 4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664528"/>
                <a:ext cx="3666324" cy="570862"/>
              </a:xfrm>
              <a:prstGeom prst="rect">
                <a:avLst/>
              </a:prstGeom>
              <a:blipFill rotWithShape="0"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Прямоугольник 45"/>
              <p:cNvSpPr/>
              <p:nvPr/>
            </p:nvSpPr>
            <p:spPr>
              <a:xfrm>
                <a:off x="5624954" y="1442839"/>
                <a:ext cx="6087670" cy="7838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𝜎</m:t>
                            </m:r>
                          </m:num>
                          <m:den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𝜔𝜀</m:t>
                            </m:r>
                          </m:den>
                        </m:f>
                      </m:e>
                    </m:d>
                  </m:oMath>
                </a14:m>
                <a:r>
                  <a:rPr lang="en-US" dirty="0" smtClean="0"/>
                  <a:t> - </a:t>
                </a:r>
                <a:r>
                  <a:rPr lang="ru-RU" dirty="0" smtClean="0"/>
                  <a:t>комплексная диэлектрическая проницаемость</a:t>
                </a:r>
                <a:endParaRPr lang="ru-RU" dirty="0"/>
              </a:p>
            </p:txBody>
          </p:sp>
        </mc:Choice>
        <mc:Fallback xmlns="">
          <p:sp>
            <p:nvSpPr>
              <p:cNvPr id="46" name="Прямоугольник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24954" y="1442839"/>
                <a:ext cx="6087670" cy="783869"/>
              </a:xfrm>
              <a:prstGeom prst="rect">
                <a:avLst/>
              </a:prstGeom>
              <a:blipFill rotWithShape="0">
                <a:blip r:embed="rId13"/>
                <a:stretch>
                  <a:fillRect l="-902" b="-125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Прямоугольник 46"/>
              <p:cNvSpPr/>
              <p:nvPr/>
            </p:nvSpPr>
            <p:spPr>
              <a:xfrm>
                <a:off x="37582" y="909125"/>
                <a:ext cx="1683859" cy="4029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acc>
                        <m:accPr>
                          <m:chr m:val="⃗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ru-RU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ru-R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acc>
                        <m:accPr>
                          <m:chr m:val="⃗"/>
                          <m:ctrlPr>
                            <a:rPr lang="ru-R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  <m:r>
                        <a:rPr lang="ru-RU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5" name="Прямоугольник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82" y="909125"/>
                <a:ext cx="1683859" cy="402931"/>
              </a:xfrm>
              <a:prstGeom prst="rect">
                <a:avLst/>
              </a:prstGeom>
              <a:blipFill rotWithShape="0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10025894" y="2100321"/>
                <a:ext cx="1252586" cy="5638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5894" y="2100321"/>
                <a:ext cx="1252586" cy="563872"/>
              </a:xfrm>
              <a:prstGeom prst="rect">
                <a:avLst/>
              </a:prstGeom>
              <a:blipFill rotWithShape="0"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Прямоугольник 48"/>
              <p:cNvSpPr/>
              <p:nvPr/>
            </p:nvSpPr>
            <p:spPr>
              <a:xfrm>
                <a:off x="10087350" y="3361862"/>
                <a:ext cx="1425968" cy="6580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9" name="Прямоугольник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7350" y="3361862"/>
                <a:ext cx="1425968" cy="658065"/>
              </a:xfrm>
              <a:prstGeom prst="rect">
                <a:avLst/>
              </a:prstGeom>
              <a:blipFill rotWithShape="0"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Прямоугольник 49"/>
              <p:cNvSpPr/>
              <p:nvPr/>
            </p:nvSpPr>
            <p:spPr>
              <a:xfrm>
                <a:off x="9578423" y="4697424"/>
                <a:ext cx="2591206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→0,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𝑅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→1,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→0</m:t>
                      </m:r>
                    </m:oMath>
                  </m:oMathPara>
                </a14:m>
                <a:endParaRPr lang="en-US" b="0" dirty="0" smtClean="0"/>
              </a:p>
              <a:p>
                <a:pPr algn="ctr"/>
                <a:r>
                  <a:rPr lang="en-US" dirty="0" smtClean="0"/>
                  <a:t>(</a:t>
                </a:r>
                <a:r>
                  <a:rPr lang="ru-RU" dirty="0" smtClean="0"/>
                  <a:t>металл с большим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ru-RU" dirty="0" smtClean="0"/>
                  <a:t> </a:t>
                </a:r>
                <a:r>
                  <a:rPr lang="en-US" dirty="0" smtClean="0"/>
                  <a:t>)</a:t>
                </a:r>
                <a:endParaRPr lang="ru-RU" dirty="0"/>
              </a:p>
            </p:txBody>
          </p:sp>
        </mc:Choice>
        <mc:Fallback xmlns="">
          <p:sp>
            <p:nvSpPr>
              <p:cNvPr id="50" name="Прямоугольник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8423" y="4697424"/>
                <a:ext cx="2591206" cy="646331"/>
              </a:xfrm>
              <a:prstGeom prst="rect">
                <a:avLst/>
              </a:prstGeom>
              <a:blipFill rotWithShape="0">
                <a:blip r:embed="rId25"/>
                <a:stretch>
                  <a:fillRect b="-1415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Прямоугольник 50"/>
              <p:cNvSpPr/>
              <p:nvPr/>
            </p:nvSpPr>
            <p:spPr>
              <a:xfrm>
                <a:off x="5845925" y="2265396"/>
                <a:ext cx="1217833" cy="9106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ru-R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ru-R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8" name="Прямоугольник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5925" y="2265396"/>
                <a:ext cx="1217833" cy="910699"/>
              </a:xfrm>
              <a:prstGeom prst="rect">
                <a:avLst/>
              </a:prstGeom>
              <a:blipFill rotWithShape="0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Прямоугольник 51"/>
              <p:cNvSpPr/>
              <p:nvPr/>
            </p:nvSpPr>
            <p:spPr>
              <a:xfrm>
                <a:off x="7777049" y="2325815"/>
                <a:ext cx="1175642" cy="9106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ru-RU" i="1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ru-R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ru-R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9" name="Прямоугольник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7049" y="2325815"/>
                <a:ext cx="1175642" cy="910699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Заголовок 1"/>
          <p:cNvSpPr>
            <a:spLocks noGrp="1"/>
          </p:cNvSpPr>
          <p:nvPr>
            <p:ph type="title"/>
          </p:nvPr>
        </p:nvSpPr>
        <p:spPr>
          <a:xfrm>
            <a:off x="1054176" y="-14719"/>
            <a:ext cx="10515600" cy="52184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Решение уравнений Максвелла и волновое уравнение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Прямоугольник 58"/>
              <p:cNvSpPr/>
              <p:nvPr/>
            </p:nvSpPr>
            <p:spPr>
              <a:xfrm>
                <a:off x="3615329" y="3762311"/>
                <a:ext cx="130189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𝜀𝜇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8" name="Прямоугольник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5329" y="3762311"/>
                <a:ext cx="1301895" cy="369332"/>
              </a:xfrm>
              <a:prstGeom prst="rect">
                <a:avLst/>
              </a:prstGeom>
              <a:blipFill rotWithShape="0">
                <a:blip r:embed="rId21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Номер слайда 2"/>
          <p:cNvSpPr txBox="1">
            <a:spLocks/>
          </p:cNvSpPr>
          <p:nvPr/>
        </p:nvSpPr>
        <p:spPr>
          <a:xfrm>
            <a:off x="11352584" y="641646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altLang="ru-RU" sz="1600" b="1" dirty="0" smtClean="0">
                <a:solidFill>
                  <a:schemeClr val="tx1"/>
                </a:solidFill>
              </a:rPr>
              <a:t>1</a:t>
            </a:r>
            <a:r>
              <a:rPr lang="en-US" altLang="ru-RU" sz="1600" b="1" dirty="0" smtClean="0">
                <a:solidFill>
                  <a:schemeClr val="tx1"/>
                </a:solidFill>
              </a:rPr>
              <a:t>7</a:t>
            </a:r>
            <a:endParaRPr lang="ru-RU" altLang="ru-RU" sz="1600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99617" y="4589906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/>
              <a:t>Скин</a:t>
            </a:r>
            <a:r>
              <a:rPr lang="ru-RU" b="1" dirty="0" smtClean="0"/>
              <a:t>-слой</a:t>
            </a:r>
            <a:endParaRPr lang="ru-RU" b="1" dirty="0"/>
          </a:p>
        </p:txBody>
      </p:sp>
      <p:sp>
        <p:nvSpPr>
          <p:cNvPr id="4" name="TextBox 3"/>
          <p:cNvSpPr txBox="1"/>
          <p:nvPr/>
        </p:nvSpPr>
        <p:spPr>
          <a:xfrm>
            <a:off x="5373621" y="3158634"/>
            <a:ext cx="20865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Волн. сопротивление</a:t>
            </a:r>
            <a:endParaRPr lang="ru-RU" sz="16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7776980" y="3148085"/>
            <a:ext cx="20865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/>
              <a:t>Волн. сопротивление</a:t>
            </a:r>
            <a:endParaRPr lang="ru-RU" sz="1600" b="1" dirty="0"/>
          </a:p>
        </p:txBody>
      </p:sp>
      <p:sp>
        <p:nvSpPr>
          <p:cNvPr id="29" name="TextBox 28"/>
          <p:cNvSpPr txBox="1"/>
          <p:nvPr/>
        </p:nvSpPr>
        <p:spPr>
          <a:xfrm>
            <a:off x="9970684" y="2823456"/>
            <a:ext cx="1916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err="1" smtClean="0"/>
              <a:t>Коэф-нт</a:t>
            </a:r>
            <a:r>
              <a:rPr lang="ru-RU" sz="1600" b="1" dirty="0" smtClean="0"/>
              <a:t> отражения</a:t>
            </a:r>
            <a:endParaRPr lang="ru-RU" sz="16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0025894" y="4150709"/>
            <a:ext cx="19162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err="1" smtClean="0"/>
              <a:t>Коэф-нт</a:t>
            </a:r>
            <a:r>
              <a:rPr lang="ru-RU" sz="1600" b="1" dirty="0" smtClean="0"/>
              <a:t> отражения</a:t>
            </a:r>
            <a:endParaRPr lang="ru-R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Номер слайда 2"/>
          <p:cNvSpPr txBox="1">
            <a:spLocks/>
          </p:cNvSpPr>
          <p:nvPr/>
        </p:nvSpPr>
        <p:spPr>
          <a:xfrm>
            <a:off x="11352584" y="641646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altLang="ru-RU" sz="1600" b="1" dirty="0" smtClean="0">
                <a:solidFill>
                  <a:schemeClr val="tx1"/>
                </a:solidFill>
              </a:rPr>
              <a:t>18</a:t>
            </a:r>
            <a:endParaRPr lang="ru-RU" altLang="ru-RU" sz="1600" b="1" dirty="0">
              <a:solidFill>
                <a:schemeClr val="tx1"/>
              </a:solidFill>
            </a:endParaRPr>
          </a:p>
        </p:txBody>
      </p:sp>
      <p:sp>
        <p:nvSpPr>
          <p:cNvPr id="37" name="Заголовок 1"/>
          <p:cNvSpPr>
            <a:spLocks noGrp="1"/>
          </p:cNvSpPr>
          <p:nvPr>
            <p:ph type="title"/>
          </p:nvPr>
        </p:nvSpPr>
        <p:spPr>
          <a:xfrm>
            <a:off x="716661" y="-80121"/>
            <a:ext cx="10515600" cy="55220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Типы волн в линиях передачи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415" y="696421"/>
            <a:ext cx="1795350" cy="1677317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7" y="2564938"/>
            <a:ext cx="2179865" cy="19047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7" name="Прямоугольник 46"/>
              <p:cNvSpPr/>
              <p:nvPr/>
            </p:nvSpPr>
            <p:spPr>
              <a:xfrm>
                <a:off x="2431419" y="2373554"/>
                <a:ext cx="2720104" cy="61279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𝜀𝜇</m:t>
                          </m:r>
                        </m:e>
                      </m:rad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den>
                      </m:f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𝜀𝜇</m:t>
                          </m:r>
                        </m:e>
                      </m:ra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7" name="Прямоугольник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1419" y="2373554"/>
                <a:ext cx="2720104" cy="612796"/>
              </a:xfrm>
              <a:prstGeom prst="rect">
                <a:avLst/>
              </a:prstGeom>
              <a:blipFill rotWithShape="0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Прямоугольник 47"/>
              <p:cNvSpPr/>
              <p:nvPr/>
            </p:nvSpPr>
            <p:spPr>
              <a:xfrm>
                <a:off x="2380202" y="3108443"/>
                <a:ext cx="2315121" cy="6766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𝜀𝜀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</m:den>
                      </m:f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𝜀𝜇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8" name="Прямоугольник 4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0202" y="3108443"/>
                <a:ext cx="2315121" cy="67666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Прямоугольник 48"/>
              <p:cNvSpPr/>
              <p:nvPr/>
            </p:nvSpPr>
            <p:spPr>
              <a:xfrm>
                <a:off x="7107782" y="1792386"/>
                <a:ext cx="2007601" cy="12175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в</m:t>
                          </m:r>
                        </m:sub>
                      </m:sSub>
                      <m:r>
                        <a:rPr 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λ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ru-R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ru-R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sSup>
                                <m:sSupPr>
                                  <m:ctrlPr>
                                    <a:rPr lang="ru-R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ru-RU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λ</m:t>
                                          </m:r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ru-RU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l-GR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λ</m:t>
                                              </m:r>
                                            </m:e>
                                            <m:sub>
                                              <m:r>
                                                <a:rPr lang="ru-RU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кр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ru-R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9" name="Прямоугольник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7782" y="1792386"/>
                <a:ext cx="2007601" cy="1217577"/>
              </a:xfrm>
              <a:prstGeom prst="rect">
                <a:avLst/>
              </a:prstGeom>
              <a:blipFill rotWithShape="0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Прямоугольник 49"/>
              <p:cNvSpPr/>
              <p:nvPr/>
            </p:nvSpPr>
            <p:spPr>
              <a:xfrm>
                <a:off x="9712716" y="1792386"/>
                <a:ext cx="2045432" cy="11659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ru-R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ф</m:t>
                          </m:r>
                        </m:sub>
                      </m:sSub>
                      <m:r>
                        <a:rPr lang="ru-RU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ru-R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ru-R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ru-RU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λ</m:t>
                                          </m:r>
                                        </m:num>
                                        <m:den>
                                          <m:sSub>
                                            <m:sSubPr>
                                              <m:ctrlPr>
                                                <a:rPr lang="ru-RU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l-GR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λ</m:t>
                                              </m:r>
                                            </m:e>
                                            <m:sub>
                                              <m:r>
                                                <a:rPr lang="ru-RU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кр</m:t>
                                              </m:r>
                                            </m:sub>
                                          </m:sSub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ru-RU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0" name="Прямоугольник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2716" y="1792386"/>
                <a:ext cx="2045432" cy="1165960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Прямоугольник 51"/>
              <p:cNvSpPr/>
              <p:nvPr/>
            </p:nvSpPr>
            <p:spPr>
              <a:xfrm>
                <a:off x="3037326" y="4040903"/>
                <a:ext cx="124649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4" name="Прямоугольник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37326" y="4040903"/>
                <a:ext cx="1246495" cy="36933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Прямоугольник 52"/>
              <p:cNvSpPr/>
              <p:nvPr/>
            </p:nvSpPr>
            <p:spPr>
              <a:xfrm>
                <a:off x="2702627" y="4620233"/>
                <a:ext cx="194399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волна типа </m:t>
                      </m:r>
                      <m:r>
                        <a:rPr lang="en-US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𝐓𝐄𝐌</m:t>
                      </m:r>
                    </m:oMath>
                  </m:oMathPara>
                </a14:m>
                <a:endParaRPr lang="ru-RU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3" name="Прямоугольник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2627" y="4620233"/>
                <a:ext cx="1943994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Прямоугольник 53"/>
              <p:cNvSpPr/>
              <p:nvPr/>
            </p:nvSpPr>
            <p:spPr>
              <a:xfrm>
                <a:off x="5249916" y="2990562"/>
                <a:ext cx="2200153" cy="9106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гр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rad>
                        <m:radPr>
                          <m:degHide m:val="on"/>
                          <m:ctrlPr>
                            <a:rPr lang="ru-R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  <m:r>
                            <a:rPr lang="ru-R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ru-R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m:rPr>
                                          <m:sty m:val="p"/>
                                        </m:rPr>
                                        <a:rPr lang="el-GR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λ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ru-RU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λ</m:t>
                                          </m:r>
                                        </m:e>
                                        <m:sub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кр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ru-R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6" name="Прямоугольник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9916" y="2990562"/>
                <a:ext cx="2200153" cy="910699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Прямоугольник 54"/>
              <p:cNvSpPr/>
              <p:nvPr/>
            </p:nvSpPr>
            <p:spPr>
              <a:xfrm>
                <a:off x="6634703" y="5319362"/>
                <a:ext cx="1852622" cy="92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𝒂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sSub>
                        <m:sSubPr>
                          <m:ctrlPr>
                            <a:rPr lang="ru-RU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sub>
                      </m:sSub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 smtClean="0">
                  <a:solidFill>
                    <a:srgbClr val="FF0000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   </m:t>
                          </m:r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sub>
                      </m:sSub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ru-RU" b="1" dirty="0" smtClean="0">
                  <a:solidFill>
                    <a:srgbClr val="FF0000"/>
                  </a:solidFill>
                </a:endParaRPr>
              </a:p>
              <a:p>
                <a:pPr algn="ctr"/>
                <a:r>
                  <a:rPr lang="ru-RU" b="1" dirty="0" smtClean="0">
                    <a:solidFill>
                      <a:srgbClr val="FF0000"/>
                    </a:solidFill>
                  </a:rPr>
                  <a:t>(волны типа ТМ)</a:t>
                </a:r>
                <a:endParaRPr lang="ru-RU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5" name="Прямоугольник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4703" y="5319362"/>
                <a:ext cx="1852622" cy="923330"/>
              </a:xfrm>
              <a:prstGeom prst="rect">
                <a:avLst/>
              </a:prstGeom>
              <a:blipFill>
                <a:blip r:embed="rId14"/>
                <a:stretch>
                  <a:fillRect l="-2303" r="-2632" b="-993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Прямоугольник 55"/>
              <p:cNvSpPr/>
              <p:nvPr/>
            </p:nvSpPr>
            <p:spPr>
              <a:xfrm>
                <a:off x="9040646" y="5353641"/>
                <a:ext cx="2099963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б</m:t>
                      </m:r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sSub>
                        <m:sSubPr>
                          <m:ctrlPr>
                            <a:rPr lang="ru-RU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𝑯</m:t>
                          </m:r>
                        </m:e>
                        <m:sub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sub>
                      </m:sSub>
                      <m:r>
                        <a:rPr lang="en-US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b="1" dirty="0">
                  <a:solidFill>
                    <a:srgbClr val="FF0000"/>
                  </a:solidFill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   </m:t>
                          </m:r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sub>
                      </m:sSub>
                      <m:r>
                        <a:rPr lang="ru-RU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ru-RU" b="1" dirty="0" smtClean="0">
                  <a:solidFill>
                    <a:srgbClr val="FF0000"/>
                  </a:solidFill>
                </a:endParaRPr>
              </a:p>
              <a:p>
                <a:pPr algn="ctr"/>
                <a:r>
                  <a:rPr lang="ru-RU" b="1" dirty="0">
                    <a:solidFill>
                      <a:srgbClr val="FF0000"/>
                    </a:solidFill>
                  </a:rPr>
                  <a:t>(волны типа </a:t>
                </a:r>
                <a:r>
                  <a:rPr lang="ru-RU" b="1" dirty="0" smtClean="0">
                    <a:solidFill>
                      <a:srgbClr val="FF0000"/>
                    </a:solidFill>
                  </a:rPr>
                  <a:t>ТЕ)</a:t>
                </a:r>
                <a:endParaRPr lang="ru-RU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56" name="Прямоугольник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40646" y="5353641"/>
                <a:ext cx="2099963" cy="923330"/>
              </a:xfrm>
              <a:prstGeom prst="rect">
                <a:avLst/>
              </a:prstGeom>
              <a:blipFill>
                <a:blip r:embed="rId15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Прямоугольник 56"/>
          <p:cNvSpPr/>
          <p:nvPr/>
        </p:nvSpPr>
        <p:spPr>
          <a:xfrm>
            <a:off x="2598022" y="1165748"/>
            <a:ext cx="23203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Волны без дисперсии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7153978" y="886995"/>
            <a:ext cx="49203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Волны с дисперсией (</a:t>
            </a:r>
            <a:r>
              <a:rPr lang="ru-RU" dirty="0">
                <a:solidFill>
                  <a:srgbClr val="FF0000"/>
                </a:solidFill>
              </a:rPr>
              <a:t>Фазовая скорость зависит </a:t>
            </a:r>
          </a:p>
          <a:p>
            <a:r>
              <a:rPr lang="ru-RU" dirty="0">
                <a:solidFill>
                  <a:srgbClr val="FF0000"/>
                </a:solidFill>
              </a:rPr>
              <a:t>от частоты колебаний </a:t>
            </a:r>
            <a:r>
              <a:rPr lang="ru-RU" dirty="0" smtClean="0">
                <a:solidFill>
                  <a:srgbClr val="FF0000"/>
                </a:solidFill>
              </a:rPr>
              <a:t>)</a:t>
            </a:r>
            <a:endParaRPr lang="ru-RU" dirty="0">
              <a:solidFill>
                <a:srgbClr val="FF0000"/>
              </a:solidFill>
            </a:endParaRPr>
          </a:p>
        </p:txBody>
      </p:sp>
      <p:cxnSp>
        <p:nvCxnSpPr>
          <p:cNvPr id="59" name="Прямая соединительная линия 58"/>
          <p:cNvCxnSpPr/>
          <p:nvPr/>
        </p:nvCxnSpPr>
        <p:spPr>
          <a:xfrm flipH="1" flipV="1">
            <a:off x="5216497" y="1518183"/>
            <a:ext cx="25064" cy="4533839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xmlns="" id="{E6091159-3521-411C-A7B6-9D4D7EE5916E}"/>
                  </a:ext>
                </a:extLst>
              </p:cNvPr>
              <p:cNvSpPr txBox="1"/>
              <p:nvPr/>
            </p:nvSpPr>
            <p:spPr>
              <a:xfrm>
                <a:off x="2948102" y="530575"/>
                <a:ext cx="2671437" cy="310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acc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𝑧</m:t>
                          </m:r>
                        </m:e>
                      </m:d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</m:sup>
                      </m:sSup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E6091159-3521-411C-A7B6-9D4D7EE591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8102" y="530575"/>
                <a:ext cx="2671437" cy="310598"/>
              </a:xfrm>
              <a:prstGeom prst="rect">
                <a:avLst/>
              </a:prstGeom>
              <a:blipFill rotWithShape="0">
                <a:blip r:embed="rId28"/>
                <a:stretch>
                  <a:fillRect l="-1826" t="-29412" b="-1568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Прямоугольник 61"/>
              <p:cNvSpPr/>
              <p:nvPr/>
            </p:nvSpPr>
            <p:spPr>
              <a:xfrm>
                <a:off x="2592564" y="1775074"/>
                <a:ext cx="2125197" cy="3703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ad>
                        <m:radPr>
                          <m:degHide m:val="on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ra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2" name="Прямоугольник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2564" y="1775074"/>
                <a:ext cx="2125197" cy="370358"/>
              </a:xfrm>
              <a:prstGeom prst="rect">
                <a:avLst/>
              </a:prstGeom>
              <a:blipFill rotWithShape="0">
                <a:blip r:embed="rId27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Прямоугольник 62"/>
              <p:cNvSpPr/>
              <p:nvPr/>
            </p:nvSpPr>
            <p:spPr>
              <a:xfrm>
                <a:off x="5331604" y="1414587"/>
                <a:ext cx="81875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4" name="Прямоугольник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1604" y="1414587"/>
                <a:ext cx="818750" cy="369332"/>
              </a:xfrm>
              <a:prstGeom prst="rect">
                <a:avLst/>
              </a:prstGeom>
              <a:blipFill rotWithShape="0">
                <a:blip r:embed="rId19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Прямоугольник 63"/>
              <p:cNvSpPr/>
              <p:nvPr/>
            </p:nvSpPr>
            <p:spPr>
              <a:xfrm>
                <a:off x="7387969" y="3319515"/>
                <a:ext cx="3653436" cy="3942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 smtClean="0">
                    <a:ea typeface="Cambria Math" panose="02040503050406030204" pitchFamily="18" charset="0"/>
                  </a:rPr>
                  <a:t>При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кр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r>
                      <m:rPr>
                        <m:sty m:val="p"/>
                      </m:rPr>
                      <a:rPr lang="el-G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ν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ν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кр</m:t>
                        </m:r>
                      </m:sub>
                    </m:sSub>
                    <m:r>
                      <a:rPr lang="ru-RU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ф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λ</m:t>
                        </m:r>
                        <m:r>
                          <m:rPr>
                            <m:nor/>
                          </m:rPr>
                          <a:rPr lang="ru-RU" dirty="0"/>
                          <m:t> 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в</m:t>
                        </m:r>
                      </m:sub>
                    </m:sSub>
                    <m:r>
                      <a:rPr 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𝐼𝑚</m:t>
                    </m:r>
                    <m:r>
                      <a:rPr lang="ru-RU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ru-RU" dirty="0" smtClean="0"/>
                  <a:t> </a:t>
                </a:r>
                <a:endParaRPr lang="ru-RU" dirty="0"/>
              </a:p>
            </p:txBody>
          </p:sp>
        </mc:Choice>
        <mc:Fallback xmlns="">
          <p:sp>
            <p:nvSpPr>
              <p:cNvPr id="35" name="Прямоугольник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7969" y="3319515"/>
                <a:ext cx="3653436" cy="394275"/>
              </a:xfrm>
              <a:prstGeom prst="rect">
                <a:avLst/>
              </a:prstGeom>
              <a:blipFill rotWithShape="0">
                <a:blip r:embed="rId20"/>
                <a:stretch>
                  <a:fillRect l="-1503" t="-7813" b="-2031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Прямоугольник 64"/>
              <p:cNvSpPr/>
              <p:nvPr/>
            </p:nvSpPr>
            <p:spPr>
              <a:xfrm>
                <a:off x="7769032" y="3671604"/>
                <a:ext cx="4002489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−вещественное→волна </m:t>
                    </m:r>
                  </m:oMath>
                </a14:m>
                <a:r>
                  <a:rPr lang="ru-RU" dirty="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затухает </a:t>
                </a:r>
                <a:r>
                  <a:rPr lang="ru-RU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без изменения по фазе. </a:t>
                </a:r>
                <a:endParaRPr lang="ru-RU" dirty="0"/>
              </a:p>
            </p:txBody>
          </p:sp>
        </mc:Choice>
        <mc:Fallback xmlns="">
          <p:sp>
            <p:nvSpPr>
              <p:cNvPr id="10" name="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9032" y="3671604"/>
                <a:ext cx="4002489" cy="646331"/>
              </a:xfrm>
              <a:prstGeom prst="rect">
                <a:avLst/>
              </a:prstGeom>
              <a:blipFill rotWithShape="0">
                <a:blip r:embed="rId21"/>
                <a:stretch>
                  <a:fillRect t="-5660" r="-2435" b="-1226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Прямоугольник 65"/>
              <p:cNvSpPr/>
              <p:nvPr/>
            </p:nvSpPr>
            <p:spPr>
              <a:xfrm>
                <a:off x="5257800" y="4338601"/>
                <a:ext cx="5022464" cy="6712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l-GR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𝝀</m:t>
                          </m:r>
                        </m:e>
                        <m:sub>
                          <m:r>
                            <a:rPr lang="ru-RU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кр</m:t>
                          </m:r>
                        </m:sub>
                      </m:sSub>
                      <m:r>
                        <a:rPr lang="ru-RU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−критическая длина волны при которой </m:t>
                      </m:r>
                    </m:oMath>
                  </m:oMathPara>
                </a14:m>
                <a:endParaRPr lang="en-US" b="1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прекращается </m:t>
                      </m:r>
                      <m:r>
                        <a:rPr lang="ru-RU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распростронение волны</m:t>
                      </m:r>
                      <m:r>
                        <a:rPr lang="ru-RU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!</m:t>
                      </m:r>
                    </m:oMath>
                  </m:oMathPara>
                </a14:m>
                <a:endParaRPr lang="ru-RU" b="1" dirty="0"/>
              </a:p>
            </p:txBody>
          </p:sp>
        </mc:Choice>
        <mc:Fallback xmlns="">
          <p:sp>
            <p:nvSpPr>
              <p:cNvPr id="66" name="Прямоугольник 6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7800" y="4338601"/>
                <a:ext cx="5022464" cy="671209"/>
              </a:xfrm>
              <a:prstGeom prst="rect">
                <a:avLst/>
              </a:prstGeom>
              <a:blipFill rotWithShape="0">
                <a:blip r:embed="rId29"/>
                <a:stretch>
                  <a:fillRect b="-272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Прямоугольник 66"/>
              <p:cNvSpPr/>
              <p:nvPr/>
            </p:nvSpPr>
            <p:spPr>
              <a:xfrm>
                <a:off x="10649474" y="4369541"/>
                <a:ext cx="1165575" cy="6934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ru-R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кр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sSub>
                            <m:sSub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ru-R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кр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9" name="Прямоугольник 3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49474" y="4369541"/>
                <a:ext cx="1165575" cy="693460"/>
              </a:xfrm>
              <a:prstGeom prst="rect">
                <a:avLst/>
              </a:prstGeom>
              <a:blipFill rotWithShape="0"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Прямоугольник 68"/>
              <p:cNvSpPr/>
              <p:nvPr/>
            </p:nvSpPr>
            <p:spPr>
              <a:xfrm>
                <a:off x="6199166" y="1272920"/>
                <a:ext cx="954812" cy="6580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ru-RU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ru-R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λ</m:t>
                              </m:r>
                            </m:e>
                            <m:sub>
                              <m:r>
                                <a:rPr lang="ru-R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в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9" name="Прямоугольник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9166" y="1272920"/>
                <a:ext cx="954812" cy="658065"/>
              </a:xfrm>
              <a:prstGeom prst="rect">
                <a:avLst/>
              </a:prstGeom>
              <a:blipFill rotWithShape="0"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Прямоугольник 28"/>
          <p:cNvSpPr/>
          <p:nvPr/>
        </p:nvSpPr>
        <p:spPr>
          <a:xfrm>
            <a:off x="291970" y="6319924"/>
            <a:ext cx="4176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>
                <a:latin typeface="TimesNewRomanPS-ItalicMT"/>
              </a:rPr>
              <a:t>Лебедев И. В. </a:t>
            </a:r>
            <a:r>
              <a:rPr lang="ru-RU" sz="1200" i="1" dirty="0">
                <a:latin typeface="TimesNewRomanPSMT"/>
              </a:rPr>
              <a:t>Техника и приборы СВЧ. Т.1. М. : Высшая школа. 1970, </a:t>
            </a:r>
            <a:r>
              <a:rPr lang="ru-RU" sz="1200" i="1" dirty="0" smtClean="0">
                <a:latin typeface="TimesNewRomanPSMT"/>
              </a:rPr>
              <a:t>с.2</a:t>
            </a:r>
            <a:r>
              <a:rPr lang="en-US" sz="1200" i="1" dirty="0" smtClean="0">
                <a:latin typeface="TimesNewRomanPSMT"/>
              </a:rPr>
              <a:t>0</a:t>
            </a:r>
            <a:r>
              <a:rPr lang="ru-RU" sz="1200" i="1" dirty="0" smtClean="0">
                <a:latin typeface="TimesNewRomanPSMT"/>
              </a:rPr>
              <a:t>–</a:t>
            </a:r>
            <a:r>
              <a:rPr lang="en-US" sz="1200" i="1" dirty="0" smtClean="0">
                <a:latin typeface="TimesNewRomanPSMT"/>
              </a:rPr>
              <a:t>48</a:t>
            </a:r>
            <a:endParaRPr lang="ru-RU" sz="12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Прямоугольник 30"/>
              <p:cNvSpPr/>
              <p:nvPr/>
            </p:nvSpPr>
            <p:spPr>
              <a:xfrm>
                <a:off x="5974461" y="479328"/>
                <a:ext cx="450758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𝛾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режим без затухания</m:t>
                          </m:r>
                        </m:e>
                      </m:d>
                      <m:r>
                        <a:rPr 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1" name="Прямоугольник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4461" y="479328"/>
                <a:ext cx="4507581" cy="369332"/>
              </a:xfrm>
              <a:prstGeom prst="rect">
                <a:avLst/>
              </a:prstGeom>
              <a:blipFill rotWithShape="0">
                <a:blip r:embed="rId3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524000" y="115888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Волноводы</a:t>
            </a:r>
          </a:p>
        </p:txBody>
      </p:sp>
      <p:sp>
        <p:nvSpPr>
          <p:cNvPr id="10" name="Номер слайда 2"/>
          <p:cNvSpPr txBox="1">
            <a:spLocks/>
          </p:cNvSpPr>
          <p:nvPr/>
        </p:nvSpPr>
        <p:spPr>
          <a:xfrm>
            <a:off x="11352584" y="641646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altLang="ru-RU" sz="1600" b="1" dirty="0" smtClean="0">
                <a:solidFill>
                  <a:schemeClr val="tx1"/>
                </a:solidFill>
              </a:rPr>
              <a:t>19</a:t>
            </a:r>
            <a:endParaRPr lang="ru-RU" altLang="ru-RU" sz="1600" b="1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1135062"/>
            <a:ext cx="4408311" cy="426248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9761" y="1181048"/>
            <a:ext cx="4707101" cy="40941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7408" y="653619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Прямоугольный волновод Н-волна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5479761" y="653619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Прямоугольный волновод Е-волна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6565" y="5251035"/>
            <a:ext cx="2695479" cy="1272485"/>
          </a:xfrm>
          <a:prstGeom prst="rect">
            <a:avLst/>
          </a:prstGeom>
        </p:spPr>
      </p:pic>
      <p:pic>
        <p:nvPicPr>
          <p:cNvPr id="19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432" y="4495283"/>
            <a:ext cx="2262188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79376" y="5397551"/>
            <a:ext cx="36724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 </a:t>
            </a:r>
            <a:r>
              <a:rPr lang="ru-RU" b="1" dirty="0" smtClean="0"/>
              <a:t>и</a:t>
            </a:r>
            <a:r>
              <a:rPr lang="en-US" b="1" dirty="0" smtClean="0"/>
              <a:t> n</a:t>
            </a:r>
            <a:r>
              <a:rPr lang="ru-RU" b="1" dirty="0" smtClean="0"/>
              <a:t> </a:t>
            </a:r>
            <a:r>
              <a:rPr lang="ru-RU" dirty="0" smtClean="0"/>
              <a:t>– вариации поля по </a:t>
            </a:r>
            <a:r>
              <a:rPr lang="en-US" b="1" dirty="0" smtClean="0"/>
              <a:t>x</a:t>
            </a:r>
            <a:r>
              <a:rPr lang="ru-RU" dirty="0" smtClean="0"/>
              <a:t> и </a:t>
            </a:r>
            <a:r>
              <a:rPr lang="en-US" b="1" dirty="0" smtClean="0"/>
              <a:t>y</a:t>
            </a:r>
            <a:endParaRPr lang="ru-RU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0081205" y="5493807"/>
                <a:ext cx="1173590" cy="6934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кр</m:t>
                          </m:r>
                        </m:sub>
                      </m:sSub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ru-R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sSub>
                            <m:sSubPr>
                              <m:ctrlPr>
                                <a:rPr lang="ru-RU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ru-RU" b="0" i="1" smtClean="0">
                                  <a:latin typeface="Cambria Math" panose="02040503050406030204" pitchFamily="18" charset="0"/>
                                </a:rPr>
                                <m:t>кр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81205" y="5493807"/>
                <a:ext cx="1173590" cy="69346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524000" y="115888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Волноводы</a:t>
            </a:r>
          </a:p>
        </p:txBody>
      </p:sp>
      <p:sp>
        <p:nvSpPr>
          <p:cNvPr id="10" name="Номер слайда 2"/>
          <p:cNvSpPr txBox="1">
            <a:spLocks/>
          </p:cNvSpPr>
          <p:nvPr/>
        </p:nvSpPr>
        <p:spPr>
          <a:xfrm>
            <a:off x="11352584" y="641646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altLang="ru-RU" sz="1600" b="1" dirty="0" smtClean="0">
                <a:solidFill>
                  <a:schemeClr val="tx1"/>
                </a:solidFill>
              </a:rPr>
              <a:t>20</a:t>
            </a:r>
            <a:endParaRPr lang="ru-RU" altLang="ru-RU" sz="1600" b="1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3033" y="515775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Цилиндрический волновод Н-волна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518274" y="635675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Цилиндрический волновод Е-волна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6146" y="975889"/>
            <a:ext cx="3765030" cy="22926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7058" y="3152389"/>
            <a:ext cx="3657142" cy="17170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0096" y="1124744"/>
            <a:ext cx="3806650" cy="35624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6419" y="5094395"/>
            <a:ext cx="5046490" cy="16270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l="14193"/>
          <a:stretch/>
        </p:blipFill>
        <p:spPr>
          <a:xfrm>
            <a:off x="44458" y="4182841"/>
            <a:ext cx="2133191" cy="256222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0294" y="4593237"/>
            <a:ext cx="314325" cy="2762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972767" y="4593237"/>
            <a:ext cx="3487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- функция Бесселя </a:t>
            </a:r>
            <a:r>
              <a:rPr lang="en-US" dirty="0" smtClean="0"/>
              <a:t>m</a:t>
            </a:r>
            <a:r>
              <a:rPr lang="ru-RU" dirty="0" smtClean="0"/>
              <a:t>-го порядка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08168" y="4997221"/>
            <a:ext cx="295275" cy="3333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972766" y="4928649"/>
            <a:ext cx="4099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- производная функции Бесселя </a:t>
            </a:r>
            <a:r>
              <a:rPr lang="en-US" dirty="0" smtClean="0"/>
              <a:t>m</a:t>
            </a:r>
            <a:r>
              <a:rPr lang="ru-RU" dirty="0" smtClean="0"/>
              <a:t>-го порядка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23609" y="5548902"/>
            <a:ext cx="323850" cy="28575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047459" y="5439835"/>
            <a:ext cx="3487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- </a:t>
            </a:r>
            <a:r>
              <a:rPr lang="en-US" dirty="0" smtClean="0"/>
              <a:t>n-</a:t>
            </a:r>
            <a:r>
              <a:rPr lang="ru-RU" dirty="0" smtClean="0"/>
              <a:t>й корень функции Бесселя </a:t>
            </a:r>
            <a:r>
              <a:rPr lang="en-US" dirty="0" smtClean="0"/>
              <a:t>m</a:t>
            </a:r>
            <a:r>
              <a:rPr lang="ru-RU" dirty="0" smtClean="0"/>
              <a:t>-го порядка</a:t>
            </a:r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754992" y="6129025"/>
            <a:ext cx="352425" cy="31432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118684" y="6021288"/>
            <a:ext cx="3487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- </a:t>
            </a:r>
            <a:r>
              <a:rPr lang="en-US" dirty="0" smtClean="0"/>
              <a:t>n-</a:t>
            </a:r>
            <a:r>
              <a:rPr lang="ru-RU" dirty="0" smtClean="0"/>
              <a:t>й корень производной функции Бесселя </a:t>
            </a:r>
            <a:r>
              <a:rPr lang="en-US" dirty="0" smtClean="0"/>
              <a:t>m</a:t>
            </a:r>
            <a:r>
              <a:rPr lang="ru-RU" dirty="0" smtClean="0"/>
              <a:t>-го порядка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2220197" y="4849931"/>
            <a:ext cx="45186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m </a:t>
            </a:r>
            <a:r>
              <a:rPr lang="ru-RU" b="1" dirty="0" smtClean="0"/>
              <a:t>и</a:t>
            </a:r>
            <a:r>
              <a:rPr lang="en-US" b="1" dirty="0" smtClean="0"/>
              <a:t> n</a:t>
            </a:r>
            <a:r>
              <a:rPr lang="ru-RU" b="1" dirty="0" smtClean="0"/>
              <a:t> </a:t>
            </a:r>
            <a:r>
              <a:rPr lang="ru-RU" dirty="0" smtClean="0"/>
              <a:t>– вариации поля по </a:t>
            </a:r>
            <a:r>
              <a:rPr lang="ru-RU" b="1" dirty="0" smtClean="0"/>
              <a:t>углу</a:t>
            </a:r>
            <a:r>
              <a:rPr lang="ru-RU" dirty="0" smtClean="0"/>
              <a:t> и </a:t>
            </a:r>
            <a:r>
              <a:rPr lang="ru-RU" b="1" dirty="0" smtClean="0"/>
              <a:t>радиусу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55245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Типы волн в волноводах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9459" name="Picture 2" descr="https://i.stack.imgur.com/R7wR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8" r="27953" b="12051"/>
          <a:stretch>
            <a:fillRect/>
          </a:stretch>
        </p:blipFill>
        <p:spPr bwMode="auto">
          <a:xfrm>
            <a:off x="184362" y="1685925"/>
            <a:ext cx="5808663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7" r="11702" b="26340"/>
          <a:stretch>
            <a:fillRect/>
          </a:stretch>
        </p:blipFill>
        <p:spPr bwMode="auto">
          <a:xfrm>
            <a:off x="6227763" y="1966913"/>
            <a:ext cx="5868987" cy="296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4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sz="1800"/>
          </a:p>
        </p:txBody>
      </p:sp>
      <p:sp>
        <p:nvSpPr>
          <p:cNvPr id="19462" name="Rectangle 5"/>
          <p:cNvSpPr>
            <a:spLocks noChangeArrowheads="1"/>
          </p:cNvSpPr>
          <p:nvPr/>
        </p:nvSpPr>
        <p:spPr bwMode="auto">
          <a:xfrm>
            <a:off x="0" y="7334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sz="1800"/>
          </a:p>
        </p:txBody>
      </p:sp>
      <p:sp>
        <p:nvSpPr>
          <p:cNvPr id="19463" name="Rectangle 6"/>
          <p:cNvSpPr>
            <a:spLocks noChangeArrowheads="1"/>
          </p:cNvSpPr>
          <p:nvPr/>
        </p:nvSpPr>
        <p:spPr bwMode="auto">
          <a:xfrm>
            <a:off x="0" y="1685925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sz="1800"/>
          </a:p>
        </p:txBody>
      </p:sp>
      <p:sp>
        <p:nvSpPr>
          <p:cNvPr id="19464" name="Rectangle 7"/>
          <p:cNvSpPr>
            <a:spLocks noChangeArrowheads="1"/>
          </p:cNvSpPr>
          <p:nvPr/>
        </p:nvSpPr>
        <p:spPr bwMode="auto">
          <a:xfrm>
            <a:off x="0" y="2581275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sz="1800"/>
          </a:p>
        </p:txBody>
      </p:sp>
      <p:sp>
        <p:nvSpPr>
          <p:cNvPr id="15" name="Номер слайда 2"/>
          <p:cNvSpPr txBox="1">
            <a:spLocks/>
          </p:cNvSpPr>
          <p:nvPr/>
        </p:nvSpPr>
        <p:spPr>
          <a:xfrm>
            <a:off x="11352584" y="641646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altLang="ru-RU" sz="1600" b="1" dirty="0" smtClean="0">
                <a:solidFill>
                  <a:schemeClr val="tx1"/>
                </a:solidFill>
              </a:rPr>
              <a:t>21</a:t>
            </a:r>
            <a:endParaRPr lang="ru-RU" altLang="ru-RU" sz="1600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9376" y="980728"/>
            <a:ext cx="504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Электрическое поле в прямоугольном волноводе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6456040" y="980728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Электрическое поле в цилиндрическом волноводе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836613"/>
            <a:ext cx="3875088" cy="249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524000" y="115888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Волноводы</a:t>
            </a:r>
          </a:p>
        </p:txBody>
      </p:sp>
      <p:pic>
        <p:nvPicPr>
          <p:cNvPr id="20484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809625"/>
            <a:ext cx="3898900" cy="252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4221163"/>
            <a:ext cx="3384550" cy="215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8" y="4260850"/>
            <a:ext cx="4779962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TextBox 8"/>
          <p:cNvSpPr txBox="1">
            <a:spLocks noChangeArrowheads="1"/>
          </p:cNvSpPr>
          <p:nvPr/>
        </p:nvSpPr>
        <p:spPr bwMode="auto">
          <a:xfrm>
            <a:off x="803250" y="6503134"/>
            <a:ext cx="1015369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400" dirty="0"/>
              <a:t>Мода колебания </a:t>
            </a:r>
            <a:r>
              <a:rPr lang="ru-RU" altLang="ru-RU" sz="1400" b="1" dirty="0" smtClean="0"/>
              <a:t>Е01 (ТМ01) </a:t>
            </a:r>
            <a:r>
              <a:rPr lang="ru-RU" altLang="ru-RU" sz="1400" dirty="0"/>
              <a:t>в цилиндрическом волноводе: </a:t>
            </a:r>
            <a:r>
              <a:rPr lang="ru-RU" altLang="ru-RU" sz="1400" b="1" dirty="0"/>
              <a:t>слева</a:t>
            </a:r>
            <a:r>
              <a:rPr lang="ru-RU" altLang="ru-RU" sz="1400" dirty="0"/>
              <a:t> – электрическое поле, </a:t>
            </a:r>
            <a:r>
              <a:rPr lang="ru-RU" altLang="ru-RU" sz="1400" b="1" dirty="0"/>
              <a:t>справа</a:t>
            </a:r>
            <a:r>
              <a:rPr lang="ru-RU" altLang="ru-RU" sz="1400" dirty="0"/>
              <a:t> – магнитное поле</a:t>
            </a:r>
          </a:p>
        </p:txBody>
      </p:sp>
      <p:sp>
        <p:nvSpPr>
          <p:cNvPr id="20488" name="TextBox 9"/>
          <p:cNvSpPr txBox="1">
            <a:spLocks noChangeArrowheads="1"/>
          </p:cNvSpPr>
          <p:nvPr/>
        </p:nvSpPr>
        <p:spPr bwMode="auto">
          <a:xfrm>
            <a:off x="1198563" y="3646539"/>
            <a:ext cx="90741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400" dirty="0"/>
              <a:t>Мода колебания </a:t>
            </a:r>
            <a:r>
              <a:rPr lang="ru-RU" altLang="ru-RU" sz="1400" b="1" dirty="0" smtClean="0"/>
              <a:t>Н10 (ТЕ10)</a:t>
            </a:r>
            <a:r>
              <a:rPr lang="ru-RU" altLang="ru-RU" sz="1400" dirty="0" smtClean="0"/>
              <a:t> </a:t>
            </a:r>
            <a:r>
              <a:rPr lang="ru-RU" altLang="ru-RU" sz="1400" dirty="0"/>
              <a:t>в прямоугольном волноводе: </a:t>
            </a:r>
            <a:r>
              <a:rPr lang="ru-RU" altLang="ru-RU" sz="1400" b="1" dirty="0"/>
              <a:t>слева</a:t>
            </a:r>
            <a:r>
              <a:rPr lang="ru-RU" altLang="ru-RU" sz="1400" dirty="0"/>
              <a:t> – электрическое поле, </a:t>
            </a:r>
            <a:r>
              <a:rPr lang="ru-RU" altLang="ru-RU" sz="1400" b="1" dirty="0"/>
              <a:t>справа</a:t>
            </a:r>
            <a:r>
              <a:rPr lang="ru-RU" altLang="ru-RU" sz="1400" dirty="0"/>
              <a:t> – магнитное поле</a:t>
            </a:r>
          </a:p>
        </p:txBody>
      </p:sp>
      <p:sp>
        <p:nvSpPr>
          <p:cNvPr id="11" name="Номер слайда 2"/>
          <p:cNvSpPr txBox="1">
            <a:spLocks/>
          </p:cNvSpPr>
          <p:nvPr/>
        </p:nvSpPr>
        <p:spPr>
          <a:xfrm>
            <a:off x="11352584" y="641646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altLang="ru-RU" sz="1600" b="1" dirty="0" smtClean="0">
                <a:solidFill>
                  <a:schemeClr val="tx1"/>
                </a:solidFill>
              </a:rPr>
              <a:t>22</a:t>
            </a:r>
            <a:endParaRPr lang="ru-RU" altLang="ru-RU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27648" y="2780928"/>
            <a:ext cx="65527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3. Замедление фазовой скорости и структуры на бегущей волне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1201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524000" y="115888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Фазовая и групповая скорость</a:t>
            </a:r>
            <a:endParaRPr lang="ru-RU" alt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21513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00" y="3686547"/>
            <a:ext cx="279082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8" name="TextBox 15"/>
          <p:cNvSpPr txBox="1">
            <a:spLocks noChangeArrowheads="1"/>
          </p:cNvSpPr>
          <p:nvPr/>
        </p:nvSpPr>
        <p:spPr bwMode="auto">
          <a:xfrm>
            <a:off x="4008437" y="798513"/>
            <a:ext cx="720909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/>
              <a:t>волновое число при отсутствии потерь, </a:t>
            </a:r>
            <a:r>
              <a:rPr lang="el-GR" altLang="ru-RU" sz="1600" dirty="0"/>
              <a:t>λ</a:t>
            </a:r>
            <a:r>
              <a:rPr lang="ru-RU" altLang="ru-RU" sz="1600" dirty="0"/>
              <a:t> – длина волны в свободном пространстве (генератора)</a:t>
            </a:r>
          </a:p>
        </p:txBody>
      </p:sp>
      <p:sp>
        <p:nvSpPr>
          <p:cNvPr id="5135" name="TextBox 16"/>
          <p:cNvSpPr txBox="1">
            <a:spLocks noChangeArrowheads="1"/>
          </p:cNvSpPr>
          <p:nvPr/>
        </p:nvSpPr>
        <p:spPr bwMode="auto">
          <a:xfrm>
            <a:off x="3968750" y="1449388"/>
            <a:ext cx="723981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ru-RU" altLang="ru-RU" sz="1600" dirty="0" smtClean="0">
                <a:cs typeface="Arial" panose="020B0604020202020204" pitchFamily="34" charset="0"/>
              </a:rPr>
              <a:t>критическое волновое число, </a:t>
            </a:r>
            <a:r>
              <a:rPr lang="el-GR" altLang="ru-RU" sz="1600" dirty="0" smtClean="0">
                <a:cs typeface="Arial" panose="020B0604020202020204" pitchFamily="34" charset="0"/>
              </a:rPr>
              <a:t>β</a:t>
            </a:r>
            <a:r>
              <a:rPr lang="ru-RU" altLang="ru-RU" sz="1600" dirty="0" smtClean="0">
                <a:cs typeface="Arial" panose="020B0604020202020204" pitchFamily="34" charset="0"/>
              </a:rPr>
              <a:t> – волновое число, отвечающее за направление распространения волны. Критическое волновое число появляется благодаря наличию граничных условий.</a:t>
            </a:r>
          </a:p>
        </p:txBody>
      </p:sp>
      <p:sp>
        <p:nvSpPr>
          <p:cNvPr id="21520" name="TextBox 17"/>
          <p:cNvSpPr txBox="1">
            <a:spLocks noChangeArrowheads="1"/>
          </p:cNvSpPr>
          <p:nvPr/>
        </p:nvSpPr>
        <p:spPr bwMode="auto">
          <a:xfrm>
            <a:off x="2122867" y="2422376"/>
            <a:ext cx="88566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dirty="0"/>
              <a:t>Распространение волны возможно только в том случае, когда длина волны генератора меньше критической длины волны</a:t>
            </a:r>
          </a:p>
        </p:txBody>
      </p:sp>
      <p:sp>
        <p:nvSpPr>
          <p:cNvPr id="21521" name="TextBox 18"/>
          <p:cNvSpPr txBox="1">
            <a:spLocks noChangeArrowheads="1"/>
          </p:cNvSpPr>
          <p:nvPr/>
        </p:nvSpPr>
        <p:spPr bwMode="auto">
          <a:xfrm>
            <a:off x="4708525" y="3691309"/>
            <a:ext cx="552767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/>
              <a:t>волна описывается гармонической функцией.</a:t>
            </a:r>
          </a:p>
        </p:txBody>
      </p:sp>
      <p:sp>
        <p:nvSpPr>
          <p:cNvPr id="21524" name="TextBox 21"/>
          <p:cNvSpPr txBox="1">
            <a:spLocks noChangeArrowheads="1"/>
          </p:cNvSpPr>
          <p:nvPr/>
        </p:nvSpPr>
        <p:spPr bwMode="auto">
          <a:xfrm>
            <a:off x="2322512" y="4884589"/>
            <a:ext cx="5086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FF0000"/>
                </a:solidFill>
              </a:rPr>
              <a:t>Фазовая скорость больше скорости света </a:t>
            </a:r>
          </a:p>
        </p:txBody>
      </p:sp>
      <p:sp>
        <p:nvSpPr>
          <p:cNvPr id="21525" name="TextBox 22"/>
          <p:cNvSpPr txBox="1">
            <a:spLocks noChangeArrowheads="1"/>
          </p:cNvSpPr>
          <p:nvPr/>
        </p:nvSpPr>
        <p:spPr bwMode="auto">
          <a:xfrm>
            <a:off x="4292611" y="5455929"/>
            <a:ext cx="69249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600" dirty="0"/>
              <a:t>Длина волны в волноводе больше длины волны в свободном пространстве</a:t>
            </a:r>
          </a:p>
        </p:txBody>
      </p:sp>
      <p:sp>
        <p:nvSpPr>
          <p:cNvPr id="21527" name="TextBox 25"/>
          <p:cNvSpPr txBox="1">
            <a:spLocks noChangeArrowheads="1"/>
          </p:cNvSpPr>
          <p:nvPr/>
        </p:nvSpPr>
        <p:spPr bwMode="auto">
          <a:xfrm>
            <a:off x="6218238" y="6246813"/>
            <a:ext cx="226709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FF0000"/>
                </a:solidFill>
              </a:rPr>
              <a:t>групповая скорость </a:t>
            </a:r>
            <a:r>
              <a:rPr lang="en-US" altLang="ru-RU" sz="1400" b="1" dirty="0">
                <a:solidFill>
                  <a:srgbClr val="FF0000"/>
                </a:solidFill>
              </a:rPr>
              <a:t>&lt; c</a:t>
            </a:r>
            <a:endParaRPr lang="ru-RU" altLang="ru-RU" sz="1400" b="1" dirty="0">
              <a:solidFill>
                <a:srgbClr val="FF0000"/>
              </a:solidFill>
            </a:endParaRPr>
          </a:p>
        </p:txBody>
      </p:sp>
      <p:sp>
        <p:nvSpPr>
          <p:cNvPr id="25" name="Стрелка вправо 24"/>
          <p:cNvSpPr/>
          <p:nvPr/>
        </p:nvSpPr>
        <p:spPr>
          <a:xfrm>
            <a:off x="6310313" y="4875213"/>
            <a:ext cx="911225" cy="288925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1529" name="TextBox 21"/>
          <p:cNvSpPr txBox="1">
            <a:spLocks noChangeArrowheads="1"/>
          </p:cNvSpPr>
          <p:nvPr/>
        </p:nvSpPr>
        <p:spPr bwMode="auto">
          <a:xfrm>
            <a:off x="7472363" y="4864100"/>
            <a:ext cx="276383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 b="1" dirty="0">
                <a:solidFill>
                  <a:srgbClr val="FF0000"/>
                </a:solidFill>
              </a:rPr>
              <a:t>Ускорение невозможно</a:t>
            </a:r>
          </a:p>
        </p:txBody>
      </p:sp>
      <p:sp>
        <p:nvSpPr>
          <p:cNvPr id="28" name="Номер слайда 2"/>
          <p:cNvSpPr txBox="1">
            <a:spLocks/>
          </p:cNvSpPr>
          <p:nvPr/>
        </p:nvSpPr>
        <p:spPr>
          <a:xfrm>
            <a:off x="11352584" y="641646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altLang="ru-RU" sz="1600" b="1" dirty="0" smtClean="0">
                <a:solidFill>
                  <a:schemeClr val="tx1"/>
                </a:solidFill>
              </a:rPr>
              <a:t>24</a:t>
            </a:r>
            <a:endParaRPr lang="ru-RU" altLang="ru-RU" sz="1600" b="1" dirty="0">
              <a:solidFill>
                <a:schemeClr val="tx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661242" y="6319924"/>
            <a:ext cx="27701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Лебедев И. В. Техника и приборы СВЧ. Т.1. М. : Высшая школа, 1970, с. 26–27</a:t>
            </a:r>
            <a:endParaRPr lang="ru-RU" sz="12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6372397" y="3140018"/>
                <a:ext cx="1826693" cy="40248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ru-R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кр</m:t>
                          </m:r>
                        </m:sub>
                      </m:sSub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397" y="3140018"/>
                <a:ext cx="1826693" cy="402482"/>
              </a:xfrm>
              <a:prstGeom prst="rect">
                <a:avLst/>
              </a:prstGeom>
              <a:blipFill rotWithShape="0">
                <a:blip r:embed="rId18"/>
                <a:stretch>
                  <a:fillRect b="-2121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2650699" y="2876073"/>
                <a:ext cx="2363724" cy="87055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ru-R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в</m:t>
                          </m:r>
                        </m:sub>
                      </m:sSub>
                      <m:r>
                        <a:rPr 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Λ</m:t>
                      </m:r>
                      <m:r>
                        <a:rPr 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ru-R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ru-RU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type m:val="lin"/>
                                  <m:ctrlPr>
                                    <a:rPr lang="ru-RU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ru-R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ru-R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p>
                                      <m:r>
                                        <a:rPr lang="ru-R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ru-R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ru-RU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ru-RU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</m:e>
                                        <m:sub>
                                          <m:r>
                                            <a:rPr lang="ru-RU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кр</m:t>
                                          </m:r>
                                        </m:sub>
                                      </m:sSub>
                                    </m:e>
                                    <m:sup>
                                      <m:r>
                                        <a:rPr lang="ru-RU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0699" y="2876073"/>
                <a:ext cx="2363724" cy="870559"/>
              </a:xfrm>
              <a:prstGeom prst="rect">
                <a:avLst/>
              </a:prstGeom>
              <a:blipFill rotWithShape="0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Прямоугольник 39"/>
              <p:cNvSpPr/>
              <p:nvPr/>
            </p:nvSpPr>
            <p:spPr>
              <a:xfrm>
                <a:off x="1100346" y="4147131"/>
                <a:ext cx="4876591" cy="6653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𝝋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𝝎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𝒕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en-US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𝜷</m:t>
                      </m:r>
                      <m:r>
                        <a:rPr lang="en-US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𝒛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𝒄𝒐𝒏𝒔𝒕</m:t>
                      </m:r>
                      <m:r>
                        <a:rPr lang="en-US" b="1" i="1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𝝎</m:t>
                      </m:r>
                      <m:r>
                        <a:rPr lang="ru-RU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r>
                        <a:rPr lang="ru-RU" b="1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𝜷</m:t>
                      </m:r>
                      <m:f>
                        <m:fPr>
                          <m:ctrlPr>
                            <a:rPr lang="ru-RU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𝒅𝒛</m:t>
                          </m:r>
                        </m:num>
                        <m:den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𝒅𝒕</m:t>
                          </m:r>
                        </m:den>
                      </m:f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→ </m:t>
                      </m:r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ru-RU" b="1" i="1" smtClean="0">
                              <a:latin typeface="Cambria Math" panose="02040503050406030204" pitchFamily="18" charset="0"/>
                            </a:rPr>
                            <m:t>ф</m:t>
                          </m:r>
                        </m:sub>
                      </m:sSub>
                      <m:r>
                        <a:rPr lang="en-US" b="1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𝝎</m:t>
                          </m:r>
                        </m:num>
                        <m:den>
                          <m:r>
                            <a:rPr lang="en-US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𝜷</m:t>
                          </m:r>
                        </m:den>
                      </m:f>
                    </m:oMath>
                  </m:oMathPara>
                </a14:m>
                <a:endParaRPr lang="ru-RU" b="1" dirty="0"/>
              </a:p>
            </p:txBody>
          </p:sp>
        </mc:Choice>
        <mc:Fallback xmlns="">
          <p:sp>
            <p:nvSpPr>
              <p:cNvPr id="40" name="Прямоугольник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0346" y="4147131"/>
                <a:ext cx="4876591" cy="665375"/>
              </a:xfrm>
              <a:prstGeom prst="rect">
                <a:avLst/>
              </a:prstGeom>
              <a:blipFill rotWithShape="0"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7472362" y="4076412"/>
                <a:ext cx="1967783" cy="8188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𝒗</m:t>
                          </m:r>
                        </m:e>
                        <m:sub>
                          <m:r>
                            <a:rPr lang="ru-RU" b="1" i="1">
                              <a:latin typeface="Cambria Math" panose="02040503050406030204" pitchFamily="18" charset="0"/>
                            </a:rPr>
                            <m:t>ф</m:t>
                          </m:r>
                        </m:sub>
                      </m:sSub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type m:val="lin"/>
                                  <m:ctrlPr>
                                    <a:rPr lang="ru-RU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e>
                                    <m:sup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sSub>
                                        <m:sSubPr>
                                          <m:ctrlPr>
                                            <a:rPr lang="ru-RU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</m:e>
                                        <m:sub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кр</m:t>
                                          </m:r>
                                        </m:sub>
                                      </m:sSub>
                                    </m:e>
                                    <m:sup>
                                      <m:r>
                                        <a:rPr lang="ru-RU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rad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2362" y="4076412"/>
                <a:ext cx="1967783" cy="818879"/>
              </a:xfrm>
              <a:prstGeom prst="rect">
                <a:avLst/>
              </a:prstGeom>
              <a:blipFill rotWithShape="0">
                <a:blip r:embed="rId21"/>
                <a:stretch>
                  <a:fillRect b="-74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9867560" y="4215984"/>
                <a:ext cx="1826693" cy="40248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ru-RU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кр</m:t>
                          </m:r>
                        </m:sub>
                      </m:sSub>
                    </m:oMath>
                  </m:oMathPara>
                </a14:m>
                <a:endParaRPr lang="ru-RU" sz="1400" dirty="0"/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560" y="4215984"/>
                <a:ext cx="1826693" cy="402482"/>
              </a:xfrm>
              <a:prstGeom prst="rect">
                <a:avLst/>
              </a:prstGeom>
              <a:blipFill rotWithShape="0">
                <a:blip r:embed="rId22"/>
                <a:stretch>
                  <a:fillRect b="-1969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1563044" y="598869"/>
                <a:ext cx="1230209" cy="5204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3044" y="598869"/>
                <a:ext cx="1230209" cy="520463"/>
              </a:xfrm>
              <a:prstGeom prst="rect">
                <a:avLst/>
              </a:prstGeom>
              <a:blipFill rotWithShape="0"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100346" y="1396150"/>
                <a:ext cx="1879104" cy="3073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кр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&gt;0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0346" y="1396150"/>
                <a:ext cx="1879104" cy="307392"/>
              </a:xfrm>
              <a:prstGeom prst="rect">
                <a:avLst/>
              </a:prstGeom>
              <a:blipFill rotWithShape="0">
                <a:blip r:embed="rId24"/>
                <a:stretch>
                  <a:fillRect l="-2597" r="-2597" b="-2600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513551" y="1753755"/>
                <a:ext cx="1173590" cy="6934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кр</m:t>
                          </m:r>
                        </m:sub>
                      </m:sSub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ru-R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sSub>
                            <m:sSubPr>
                              <m:ctrlPr>
                                <a:rPr lang="ru-RU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ru-RU" b="0" i="1" smtClean="0">
                                  <a:latin typeface="Cambria Math" panose="02040503050406030204" pitchFamily="18" charset="0"/>
                                </a:rPr>
                                <m:t>кр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551" y="1753755"/>
                <a:ext cx="1173590" cy="693460"/>
              </a:xfrm>
              <a:prstGeom prst="rect">
                <a:avLst/>
              </a:prstGeom>
              <a:blipFill rotWithShape="0"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2191116" y="1781802"/>
                <a:ext cx="970650" cy="6580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ru-R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sSub>
                            <m:sSubPr>
                              <m:ctrlPr>
                                <a:rPr lang="ru-RU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ru-RU" b="0" i="1" smtClean="0">
                                  <a:latin typeface="Cambria Math" panose="02040503050406030204" pitchFamily="18" charset="0"/>
                                </a:rPr>
                                <m:t>в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1116" y="1781802"/>
                <a:ext cx="970650" cy="658065"/>
              </a:xfrm>
              <a:prstGeom prst="rect">
                <a:avLst/>
              </a:prstGeom>
              <a:blipFill rotWithShape="0"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15268" y="6047381"/>
                <a:ext cx="3353482" cy="8183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гр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𝜕𝜔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𝜕𝛽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ru-RU" b="0" i="1" smtClean="0">
                                  <a:latin typeface="Cambria Math" panose="02040503050406030204" pitchFamily="18" charset="0"/>
                                </a:rPr>
                                <m:t>в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1−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𝜆</m:t>
                                          </m:r>
                                        </m:e>
                                        <m:sub>
                                          <m:r>
                                            <a:rPr lang="ru-RU" i="1">
                                              <a:latin typeface="Cambria Math" panose="02040503050406030204" pitchFamily="18" charset="0"/>
                                            </a:rPr>
                                            <m:t>кр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</m:e>
                            <m:sup>
                              <m:r>
                                <a:rPr lang="ru-RU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268" y="6047381"/>
                <a:ext cx="3353482" cy="818366"/>
              </a:xfrm>
              <a:prstGeom prst="rect">
                <a:avLst/>
              </a:prstGeom>
              <a:blipFill rotWithShape="0">
                <a:blip r:embed="rId2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83164" y="5313212"/>
                <a:ext cx="2275816" cy="5203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𝜆</m:t>
                          </m:r>
                        </m:e>
                        <m:sub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в</m:t>
                          </m:r>
                        </m:sub>
                      </m:sSub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𝑣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ф</m:t>
                          </m:r>
                        </m:sub>
                      </m:sSub>
                      <m:f>
                        <m:fPr>
                          <m:ctrlPr>
                            <a:rPr lang="ru-RU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ru-R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ru-RU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ru-R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ru-R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164" y="5313212"/>
                <a:ext cx="2275816" cy="520399"/>
              </a:xfrm>
              <a:prstGeom prst="rect">
                <a:avLst/>
              </a:prstGeom>
              <a:blipFill rotWithShape="0">
                <a:blip r:embed="rId2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855640" y="2636912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1. Введение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3992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1588"/>
            <a:ext cx="120359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Ускорение в бегущей волне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5582411" cy="41868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392" y="1484784"/>
            <a:ext cx="6369523" cy="4248472"/>
          </a:xfrm>
          <a:prstGeom prst="rect">
            <a:avLst/>
          </a:prstGeom>
        </p:spPr>
      </p:pic>
      <p:sp>
        <p:nvSpPr>
          <p:cNvPr id="7" name="Номер слайда 2"/>
          <p:cNvSpPr txBox="1">
            <a:spLocks/>
          </p:cNvSpPr>
          <p:nvPr/>
        </p:nvSpPr>
        <p:spPr>
          <a:xfrm>
            <a:off x="11352584" y="641646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altLang="ru-RU" sz="1600" b="1" dirty="0" smtClean="0">
                <a:solidFill>
                  <a:schemeClr val="tx1"/>
                </a:solidFill>
              </a:rPr>
              <a:t>25</a:t>
            </a:r>
            <a:endParaRPr lang="ru-RU" alt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17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309671" y="3738166"/>
            <a:ext cx="2780441" cy="898195"/>
          </a:xfrm>
          <a:prstGeom prst="rect">
            <a:avLst/>
          </a:prstGeom>
          <a:blipFill rotWithShape="0">
            <a:blip r:embed="rId2"/>
            <a:stretch>
              <a:fillRect b="-2027"/>
            </a:stretch>
          </a:blipFill>
        </p:spPr>
        <p:txBody>
          <a:bodyPr/>
          <a:lstStyle/>
          <a:p>
            <a:r>
              <a:rPr lang="ru-RU">
                <a:noFill/>
              </a:rPr>
              <a:t> </a:t>
            </a:r>
          </a:p>
        </p:txBody>
      </p:sp>
      <p:sp>
        <p:nvSpPr>
          <p:cNvPr id="23556" name="TextBox 13"/>
          <p:cNvSpPr txBox="1">
            <a:spLocks noChangeArrowheads="1"/>
          </p:cNvSpPr>
          <p:nvPr/>
        </p:nvSpPr>
        <p:spPr bwMode="auto">
          <a:xfrm>
            <a:off x="0" y="2817813"/>
            <a:ext cx="66960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dirty="0"/>
              <a:t>По теореме Флоке  для систем с периодическими граничными условиями электрические (и магнитные) поля в точках, отстоящих на период d, отличаются только фазой</a:t>
            </a:r>
            <a:r>
              <a:rPr lang="en-US" dirty="0"/>
              <a:t>:</a:t>
            </a:r>
            <a:endParaRPr lang="ru-RU" dirty="0"/>
          </a:p>
        </p:txBody>
      </p:sp>
      <p:sp>
        <p:nvSpPr>
          <p:cNvPr id="15" name="TextBox 14">
            <a:extLst/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97055" y="4677412"/>
            <a:ext cx="6758200" cy="646331"/>
          </a:xfrm>
          <a:prstGeom prst="rect">
            <a:avLst/>
          </a:prstGeom>
          <a:blipFill rotWithShape="0">
            <a:blip r:embed="rId3"/>
            <a:stretch>
              <a:fillRect l="-812" t="-4717" r="-902" b="-14151"/>
            </a:stretch>
          </a:blipFill>
        </p:spPr>
        <p:txBody>
          <a:bodyPr/>
          <a:lstStyle/>
          <a:p>
            <a:r>
              <a:rPr lang="ru-RU">
                <a:noFill/>
              </a:rPr>
              <a:t> </a:t>
            </a:r>
          </a:p>
        </p:txBody>
      </p:sp>
      <p:sp>
        <p:nvSpPr>
          <p:cNvPr id="23558" name="TextBox 15"/>
          <p:cNvSpPr txBox="1">
            <a:spLocks noChangeArrowheads="1"/>
          </p:cNvSpPr>
          <p:nvPr/>
        </p:nvSpPr>
        <p:spPr bwMode="auto">
          <a:xfrm>
            <a:off x="5710012" y="495209"/>
            <a:ext cx="6750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dirty="0"/>
              <a:t>Электрическое поле в структуре с периодическими условиями</a:t>
            </a:r>
            <a:r>
              <a:rPr lang="en-US" dirty="0"/>
              <a:t>:</a:t>
            </a:r>
            <a:r>
              <a:rPr lang="ru-RU" dirty="0"/>
              <a:t> </a:t>
            </a:r>
          </a:p>
        </p:txBody>
      </p:sp>
      <p:sp>
        <p:nvSpPr>
          <p:cNvPr id="17" name="TextBox 16">
            <a:extLst/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540383" y="810348"/>
            <a:ext cx="2834302" cy="310598"/>
          </a:xfrm>
          <a:prstGeom prst="rect">
            <a:avLst/>
          </a:prstGeom>
          <a:blipFill rotWithShape="0">
            <a:blip r:embed="rId4"/>
            <a:stretch>
              <a:fillRect l="-1720" t="-29412" r="-1290" b="-15686"/>
            </a:stretch>
          </a:blipFill>
        </p:spPr>
        <p:txBody>
          <a:bodyPr/>
          <a:lstStyle/>
          <a:p>
            <a:r>
              <a:rPr lang="ru-RU">
                <a:noFill/>
              </a:rPr>
              <a:t> </a:t>
            </a:r>
          </a:p>
        </p:txBody>
      </p:sp>
      <p:sp>
        <p:nvSpPr>
          <p:cNvPr id="18" name="TextBox 17">
            <a:extLst/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123068" y="1209781"/>
            <a:ext cx="6094206" cy="402931"/>
          </a:xfrm>
          <a:prstGeom prst="rect">
            <a:avLst/>
          </a:prstGeom>
          <a:blipFill rotWithShape="0">
            <a:blip r:embed="rId5"/>
            <a:stretch>
              <a:fillRect t="-10448" b="-13433"/>
            </a:stretch>
          </a:blipFill>
        </p:spPr>
        <p:txBody>
          <a:bodyPr/>
          <a:lstStyle/>
          <a:p>
            <a:r>
              <a:rPr lang="ru-RU">
                <a:noFill/>
              </a:rPr>
              <a:t> </a:t>
            </a:r>
          </a:p>
        </p:txBody>
      </p:sp>
      <p:sp>
        <p:nvSpPr>
          <p:cNvPr id="19" name="TextBox 18">
            <a:extLst/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010178" y="1590281"/>
            <a:ext cx="6379284" cy="847604"/>
          </a:xfrm>
          <a:prstGeom prst="rect">
            <a:avLst/>
          </a:prstGeom>
          <a:blipFill rotWithShape="0">
            <a:blip r:embed="rId6"/>
            <a:stretch>
              <a:fillRect/>
            </a:stretch>
          </a:blipFill>
        </p:spPr>
        <p:txBody>
          <a:bodyPr/>
          <a:lstStyle/>
          <a:p>
            <a:r>
              <a:rPr lang="ru-RU">
                <a:noFill/>
              </a:rPr>
              <a:t> </a:t>
            </a:r>
          </a:p>
        </p:txBody>
      </p:sp>
      <p:sp>
        <p:nvSpPr>
          <p:cNvPr id="20" name="TextBox 19">
            <a:extLst/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503663" y="2424449"/>
            <a:ext cx="3162748" cy="690830"/>
          </a:xfrm>
          <a:prstGeom prst="rect">
            <a:avLst/>
          </a:prstGeom>
          <a:blipFill rotWithShape="0"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ru-RU">
                <a:noFill/>
              </a:rPr>
              <a:t> </a:t>
            </a:r>
          </a:p>
        </p:txBody>
      </p:sp>
      <p:sp>
        <p:nvSpPr>
          <p:cNvPr id="21" name="TextBox 20">
            <a:extLst/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855255" y="3130429"/>
            <a:ext cx="4204558" cy="847604"/>
          </a:xfrm>
          <a:prstGeom prst="rect">
            <a:avLst/>
          </a:prstGeom>
          <a:blipFill rotWithShape="0">
            <a:blip r:embed="rId8"/>
            <a:stretch>
              <a:fillRect/>
            </a:stretch>
          </a:blipFill>
        </p:spPr>
        <p:txBody>
          <a:bodyPr/>
          <a:lstStyle/>
          <a:p>
            <a:r>
              <a:rPr lang="ru-RU">
                <a:noFill/>
              </a:rPr>
              <a:t> </a:t>
            </a:r>
          </a:p>
        </p:txBody>
      </p:sp>
      <p:sp>
        <p:nvSpPr>
          <p:cNvPr id="22" name="TextBox 21">
            <a:extLst/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010178" y="4041472"/>
            <a:ext cx="6379284" cy="714683"/>
          </a:xfrm>
          <a:prstGeom prst="rect">
            <a:avLst/>
          </a:prstGeom>
          <a:blipFill rotWithShape="0">
            <a:blip r:embed="rId9"/>
            <a:stretch>
              <a:fillRect/>
            </a:stretch>
          </a:blipFill>
        </p:spPr>
        <p:txBody>
          <a:bodyPr/>
          <a:lstStyle/>
          <a:p>
            <a:r>
              <a:rPr lang="ru-RU">
                <a:noFill/>
              </a:rPr>
              <a:t> 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92088" y="5518149"/>
            <a:ext cx="11863387" cy="10595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55245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Поле в диафрагмированном волноводе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TextBox 29">
            <a:extLst/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692795" y="4933994"/>
            <a:ext cx="2834302" cy="310598"/>
          </a:xfrm>
          <a:prstGeom prst="rect">
            <a:avLst/>
          </a:prstGeom>
          <a:blipFill rotWithShape="0">
            <a:blip r:embed="rId10"/>
            <a:stretch>
              <a:fillRect l="-1290" t="-27451" r="-860" b="-17647"/>
            </a:stretch>
          </a:blipFill>
        </p:spPr>
        <p:txBody>
          <a:bodyPr/>
          <a:lstStyle/>
          <a:p>
            <a:r>
              <a:rPr lang="ru-RU">
                <a:noFill/>
              </a:rPr>
              <a:t> </a:t>
            </a:r>
          </a:p>
        </p:txBody>
      </p:sp>
      <p:pic>
        <p:nvPicPr>
          <p:cNvPr id="23570" name="Рисунок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619125"/>
            <a:ext cx="460057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Номер слайда 2"/>
          <p:cNvSpPr txBox="1">
            <a:spLocks/>
          </p:cNvSpPr>
          <p:nvPr/>
        </p:nvSpPr>
        <p:spPr>
          <a:xfrm>
            <a:off x="11352584" y="641646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altLang="ru-RU" sz="1600" b="1" dirty="0" smtClean="0">
                <a:solidFill>
                  <a:schemeClr val="tx1"/>
                </a:solidFill>
              </a:rPr>
              <a:t>27</a:t>
            </a:r>
            <a:endParaRPr lang="ru-RU" altLang="ru-RU" sz="16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7601" y="5489079"/>
            <a:ext cx="106611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Электромагнитное поле в периодической системе представляется набором пространственных гармоник. Каждая гармоника обладает своим волновым числом </a:t>
            </a:r>
            <a:r>
              <a:rPr lang="el-GR" dirty="0" smtClean="0"/>
              <a:t>β</a:t>
            </a:r>
            <a:r>
              <a:rPr lang="en-US" dirty="0" smtClean="0"/>
              <a:t>n.</a:t>
            </a:r>
            <a:r>
              <a:rPr lang="ru-RU" dirty="0" smtClean="0"/>
              <a:t> </a:t>
            </a:r>
            <a:r>
              <a:rPr lang="ru-RU" b="1" dirty="0" smtClean="0"/>
              <a:t>Такие гармоники называются пространственными.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/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87204" y="564317"/>
            <a:ext cx="4342372" cy="714683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ru-RU">
                <a:noFill/>
              </a:rPr>
              <a:t> </a:t>
            </a:r>
          </a:p>
        </p:txBody>
      </p:sp>
      <p:sp>
        <p:nvSpPr>
          <p:cNvPr id="31" name="TextBox 30">
            <a:extLst/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275659"/>
            <a:ext cx="5631180" cy="519886"/>
          </a:xfrm>
          <a:prstGeom prst="rect">
            <a:avLst/>
          </a:prstGeom>
          <a:blipFill rotWithShape="0">
            <a:blip r:embed="rId3"/>
            <a:stretch>
              <a:fillRect l="-325" r="-108"/>
            </a:stretch>
          </a:blipFill>
        </p:spPr>
        <p:txBody>
          <a:bodyPr/>
          <a:lstStyle/>
          <a:p>
            <a:r>
              <a:rPr lang="ru-RU">
                <a:noFill/>
              </a:rPr>
              <a:t> </a:t>
            </a:r>
          </a:p>
        </p:txBody>
      </p:sp>
      <p:sp>
        <p:nvSpPr>
          <p:cNvPr id="21" name="TextBox 20">
            <a:extLst/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84254" y="1989224"/>
            <a:ext cx="4881793" cy="646331"/>
          </a:xfrm>
          <a:prstGeom prst="rect">
            <a:avLst/>
          </a:prstGeom>
          <a:blipFill rotWithShape="0">
            <a:blip r:embed="rId4"/>
            <a:stretch>
              <a:fillRect b="-8491"/>
            </a:stretch>
          </a:blipFill>
        </p:spPr>
        <p:txBody>
          <a:bodyPr/>
          <a:lstStyle/>
          <a:p>
            <a:r>
              <a:rPr lang="ru-RU">
                <a:noFill/>
              </a:rPr>
              <a:t> </a:t>
            </a:r>
          </a:p>
        </p:txBody>
      </p:sp>
      <p:sp>
        <p:nvSpPr>
          <p:cNvPr id="24" name="TextBox 23">
            <a:extLst/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114" y="2783808"/>
            <a:ext cx="4739640" cy="936538"/>
          </a:xfrm>
          <a:prstGeom prst="rect">
            <a:avLst/>
          </a:prstGeom>
          <a:blipFill rotWithShape="0">
            <a:blip r:embed="rId5"/>
            <a:stretch>
              <a:fillRect b="-5882"/>
            </a:stretch>
          </a:blipFill>
        </p:spPr>
        <p:txBody>
          <a:bodyPr/>
          <a:lstStyle/>
          <a:p>
            <a:r>
              <a:rPr lang="ru-RU">
                <a:noFill/>
              </a:rPr>
              <a:t> </a:t>
            </a:r>
          </a:p>
        </p:txBody>
      </p:sp>
      <p:sp>
        <p:nvSpPr>
          <p:cNvPr id="26" name="Прямоугольник 25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70115" y="3996423"/>
            <a:ext cx="2833404" cy="714683"/>
          </a:xfrm>
          <a:prstGeom prst="rect">
            <a:avLst/>
          </a:prstGeom>
          <a:blipFill rotWithShape="0">
            <a:blip r:embed="rId6"/>
            <a:stretch>
              <a:fillRect/>
            </a:stretch>
          </a:blipFill>
        </p:spPr>
        <p:txBody>
          <a:bodyPr/>
          <a:lstStyle/>
          <a:p>
            <a:r>
              <a:rPr lang="ru-RU">
                <a:noFill/>
              </a:rPr>
              <a:t> </a:t>
            </a:r>
          </a:p>
        </p:txBody>
      </p:sp>
      <p:sp>
        <p:nvSpPr>
          <p:cNvPr id="24583" name="Прямоугольник 27"/>
          <p:cNvSpPr>
            <a:spLocks noChangeArrowheads="1"/>
          </p:cNvSpPr>
          <p:nvPr/>
        </p:nvSpPr>
        <p:spPr bwMode="auto">
          <a:xfrm>
            <a:off x="219075" y="5086350"/>
            <a:ext cx="54038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ru-RU" dirty="0"/>
              <a:t>Пространственные гармоники, обладают различными фазовыми скоростями.</a:t>
            </a:r>
          </a:p>
        </p:txBody>
      </p:sp>
      <p:sp>
        <p:nvSpPr>
          <p:cNvPr id="32" name="Прямоугольник 31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392144" y="2435124"/>
            <a:ext cx="2195473" cy="613758"/>
          </a:xfrm>
          <a:prstGeom prst="rect">
            <a:avLst/>
          </a:prstGeom>
          <a:blipFill rotWithShape="0"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ru-RU">
                <a:noFill/>
              </a:rPr>
              <a:t> </a:t>
            </a:r>
          </a:p>
        </p:txBody>
      </p:sp>
      <p:sp>
        <p:nvSpPr>
          <p:cNvPr id="36" name="TextBox 35">
            <a:extLst/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111112" y="5425195"/>
            <a:ext cx="1432561" cy="533800"/>
          </a:xfrm>
          <a:prstGeom prst="rect">
            <a:avLst/>
          </a:prstGeom>
          <a:blipFill rotWithShape="0">
            <a:blip r:embed="rId8"/>
            <a:stretch>
              <a:fillRect l="-426" b="-5682"/>
            </a:stretch>
          </a:blipFill>
        </p:spPr>
        <p:txBody>
          <a:bodyPr/>
          <a:lstStyle/>
          <a:p>
            <a:r>
              <a:rPr lang="ru-RU">
                <a:noFill/>
              </a:rPr>
              <a:t> </a:t>
            </a:r>
          </a:p>
        </p:txBody>
      </p:sp>
      <p:sp>
        <p:nvSpPr>
          <p:cNvPr id="37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55245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Поле в диафрагмированном волноводе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589" name="Прямоугольник 1"/>
          <p:cNvSpPr>
            <a:spLocks noChangeArrowheads="1"/>
          </p:cNvSpPr>
          <p:nvPr/>
        </p:nvSpPr>
        <p:spPr bwMode="auto">
          <a:xfrm>
            <a:off x="5886450" y="760413"/>
            <a:ext cx="6096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ru-RU"/>
              <a:t>Фазовая скорость будет уменьшаться с ростом номера гармоники. </a:t>
            </a:r>
            <a:endParaRPr lang="en-US"/>
          </a:p>
          <a:p>
            <a:pPr>
              <a:buFont typeface="Arial" panose="020B0604020202020204" pitchFamily="34" charset="0"/>
              <a:buChar char="•"/>
            </a:pPr>
            <a:r>
              <a:rPr lang="ru-RU"/>
              <a:t>Максимальное значение фазовой скорости соответствует нулевой</a:t>
            </a:r>
            <a:r>
              <a:rPr lang="en-US"/>
              <a:t> (</a:t>
            </a:r>
            <a:r>
              <a:rPr lang="ru-RU"/>
              <a:t>основной</a:t>
            </a:r>
            <a:r>
              <a:rPr lang="en-US"/>
              <a:t>)</a:t>
            </a:r>
            <a:r>
              <a:rPr lang="ru-RU"/>
              <a:t> пространственной гармонике.</a:t>
            </a:r>
          </a:p>
        </p:txBody>
      </p:sp>
      <p:sp>
        <p:nvSpPr>
          <p:cNvPr id="24590" name="Прямоугольник 2"/>
          <p:cNvSpPr>
            <a:spLocks noChangeArrowheads="1"/>
          </p:cNvSpPr>
          <p:nvPr/>
        </p:nvSpPr>
        <p:spPr bwMode="auto">
          <a:xfrm>
            <a:off x="5591944" y="3424238"/>
            <a:ext cx="63595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Font typeface="Arial" panose="020B0604020202020204" pitchFamily="34" charset="0"/>
              <a:buChar char="•"/>
            </a:pPr>
            <a:r>
              <a:rPr lang="ru-RU" dirty="0"/>
              <a:t>Заряженная частица всегда будет взаимодействовать только с теми пространственными гармониками, фазовая скорость которых совпадает со скоростью частицы. Все остальные гармоники будут вносить осциллирующий эффект и их среднее влияние будет стремиться к нулю</a:t>
            </a:r>
          </a:p>
        </p:txBody>
      </p:sp>
      <p:sp>
        <p:nvSpPr>
          <p:cNvPr id="24591" name="Прямоугольник 3"/>
          <p:cNvSpPr>
            <a:spLocks noChangeArrowheads="1"/>
          </p:cNvSpPr>
          <p:nvPr/>
        </p:nvSpPr>
        <p:spPr bwMode="auto">
          <a:xfrm>
            <a:off x="7586663" y="5511800"/>
            <a:ext cx="32369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/>
              <a:t>- одинакова для всех гармоник</a:t>
            </a:r>
          </a:p>
        </p:txBody>
      </p:sp>
      <p:sp>
        <p:nvSpPr>
          <p:cNvPr id="20" name="Номер слайда 2"/>
          <p:cNvSpPr txBox="1">
            <a:spLocks/>
          </p:cNvSpPr>
          <p:nvPr/>
        </p:nvSpPr>
        <p:spPr>
          <a:xfrm>
            <a:off x="11352584" y="641646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altLang="ru-RU" sz="1600" b="1" dirty="0" smtClean="0">
                <a:solidFill>
                  <a:schemeClr val="tx1"/>
                </a:solidFill>
              </a:rPr>
              <a:t>28</a:t>
            </a:r>
            <a:endParaRPr lang="ru-RU" altLang="ru-RU" sz="16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7486" y="5958995"/>
            <a:ext cx="434433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Милованов</a:t>
            </a:r>
            <a:r>
              <a:rPr lang="ru-RU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О. С., </a:t>
            </a:r>
            <a:r>
              <a:rPr lang="ru-RU" sz="1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Собенин</a:t>
            </a:r>
            <a:r>
              <a:rPr lang="ru-RU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Н. П. Техника сверхвысоких частот. М. : </a:t>
            </a:r>
            <a:r>
              <a:rPr lang="ru-RU" sz="1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Атомиздад</a:t>
            </a:r>
            <a:r>
              <a:rPr lang="ru-RU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1980. с. 140</a:t>
            </a:r>
            <a:endParaRPr lang="ru-RU" sz="1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79388" y="28575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Замедление фазовой скорости</a:t>
            </a:r>
          </a:p>
        </p:txBody>
      </p:sp>
      <p:sp>
        <p:nvSpPr>
          <p:cNvPr id="25604" name="TextBox 23"/>
          <p:cNvSpPr txBox="1">
            <a:spLocks noChangeArrowheads="1"/>
          </p:cNvSpPr>
          <p:nvPr/>
        </p:nvSpPr>
        <p:spPr bwMode="auto">
          <a:xfrm>
            <a:off x="98425" y="574675"/>
            <a:ext cx="71501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dirty="0"/>
              <a:t>Для регулярного цилиндрического волновода продольное электрическое поле </a:t>
            </a:r>
            <a:r>
              <a:rPr lang="ru-RU" dirty="0" smtClean="0"/>
              <a:t>для аксиально-симметричной </a:t>
            </a:r>
            <a:r>
              <a:rPr lang="ru-RU" dirty="0"/>
              <a:t>Е-моды</a:t>
            </a:r>
          </a:p>
        </p:txBody>
      </p:sp>
      <p:sp>
        <p:nvSpPr>
          <p:cNvPr id="25605" name="TextBox 24"/>
          <p:cNvSpPr txBox="1">
            <a:spLocks noChangeArrowheads="1"/>
          </p:cNvSpPr>
          <p:nvPr/>
        </p:nvSpPr>
        <p:spPr bwMode="auto">
          <a:xfrm>
            <a:off x="46872" y="1236682"/>
            <a:ext cx="119649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dirty="0"/>
              <a:t>Для периодической структуры с </a:t>
            </a:r>
            <a:r>
              <a:rPr lang="en-US" dirty="0"/>
              <a:t>n-</a:t>
            </a:r>
            <a:r>
              <a:rPr lang="ru-RU" dirty="0"/>
              <a:t>ой пространственной </a:t>
            </a:r>
            <a:r>
              <a:rPr lang="ru-RU" dirty="0" smtClean="0"/>
              <a:t>гармоникой, </a:t>
            </a:r>
            <a:r>
              <a:rPr lang="ru-RU" dirty="0"/>
              <a:t>фазовая скорость которой меньше скорости </a:t>
            </a:r>
            <a:r>
              <a:rPr lang="ru-RU" dirty="0" smtClean="0"/>
              <a:t>света,</a:t>
            </a:r>
            <a:endParaRPr lang="ru-RU" dirty="0"/>
          </a:p>
        </p:txBody>
      </p:sp>
      <p:pic>
        <p:nvPicPr>
          <p:cNvPr id="25606" name="Рисунок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731" y="4086242"/>
            <a:ext cx="4051424" cy="746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Рисунок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987" y="2061462"/>
            <a:ext cx="10300008" cy="935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340" y="1565548"/>
            <a:ext cx="1563103" cy="783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Рисунок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488" y="1607370"/>
            <a:ext cx="1072133" cy="741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Стрелка вправо 33"/>
          <p:cNvSpPr/>
          <p:nvPr/>
        </p:nvSpPr>
        <p:spPr>
          <a:xfrm>
            <a:off x="4431390" y="1771923"/>
            <a:ext cx="909637" cy="288925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5611" name="TextBox 34"/>
          <p:cNvSpPr txBox="1">
            <a:spLocks noChangeArrowheads="1"/>
          </p:cNvSpPr>
          <p:nvPr/>
        </p:nvSpPr>
        <p:spPr bwMode="auto">
          <a:xfrm>
            <a:off x="7160083" y="1709580"/>
            <a:ext cx="48517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dirty="0"/>
              <a:t>Введем новое критическое волновое число</a:t>
            </a:r>
          </a:p>
        </p:txBody>
      </p:sp>
      <p:sp>
        <p:nvSpPr>
          <p:cNvPr id="25612" name="TextBox 35"/>
          <p:cNvSpPr txBox="1">
            <a:spLocks noChangeArrowheads="1"/>
          </p:cNvSpPr>
          <p:nvPr/>
        </p:nvSpPr>
        <p:spPr bwMode="auto">
          <a:xfrm>
            <a:off x="209820" y="2957291"/>
            <a:ext cx="119649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b="1" dirty="0">
                <a:solidFill>
                  <a:srgbClr val="FF0000"/>
                </a:solidFill>
              </a:rPr>
              <a:t>Теперь для </a:t>
            </a:r>
            <a:r>
              <a:rPr lang="en-US" b="1" dirty="0">
                <a:solidFill>
                  <a:srgbClr val="FF0000"/>
                </a:solidFill>
              </a:rPr>
              <a:t>n-</a:t>
            </a:r>
            <a:r>
              <a:rPr lang="ru-RU" b="1" dirty="0">
                <a:solidFill>
                  <a:srgbClr val="FF0000"/>
                </a:solidFill>
              </a:rPr>
              <a:t>ой пространственной гармоники поле будет представляться модифицированной функцией Бесселя</a:t>
            </a:r>
          </a:p>
        </p:txBody>
      </p:sp>
      <p:sp>
        <p:nvSpPr>
          <p:cNvPr id="25613" name="TextBox 36"/>
          <p:cNvSpPr txBox="1">
            <a:spLocks noChangeArrowheads="1"/>
          </p:cNvSpPr>
          <p:nvPr/>
        </p:nvSpPr>
        <p:spPr bwMode="auto">
          <a:xfrm>
            <a:off x="501650" y="5805264"/>
            <a:ext cx="706251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b="1" dirty="0">
                <a:solidFill>
                  <a:srgbClr val="FF0000"/>
                </a:solidFill>
              </a:rPr>
              <a:t>Данная функция монотонно возрастает с ростом аргумента</a:t>
            </a:r>
          </a:p>
        </p:txBody>
      </p:sp>
      <p:pic>
        <p:nvPicPr>
          <p:cNvPr id="25614" name="Рисунок 3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8964" y="3384432"/>
            <a:ext cx="4537075" cy="328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Номер слайда 2"/>
          <p:cNvSpPr txBox="1">
            <a:spLocks/>
          </p:cNvSpPr>
          <p:nvPr/>
        </p:nvSpPr>
        <p:spPr>
          <a:xfrm>
            <a:off x="11352584" y="641646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altLang="ru-RU" sz="1600" b="1" dirty="0" smtClean="0">
                <a:solidFill>
                  <a:schemeClr val="tx1"/>
                </a:solidFill>
              </a:rPr>
              <a:t>29</a:t>
            </a:r>
            <a:endParaRPr lang="ru-RU" altLang="ru-RU" sz="16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62331" y="646601"/>
            <a:ext cx="3419475" cy="40957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4148" y="6319924"/>
            <a:ext cx="39956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Милованов</a:t>
            </a:r>
            <a:r>
              <a:rPr lang="ru-RU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О. С., </a:t>
            </a:r>
            <a:r>
              <a:rPr lang="ru-RU" sz="1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Собенин</a:t>
            </a:r>
            <a:r>
              <a:rPr lang="ru-RU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Н. П. Техника сверхвысоких частот. М. : </a:t>
            </a:r>
            <a:r>
              <a:rPr lang="ru-RU" sz="1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Атомиздад</a:t>
            </a:r>
            <a:r>
              <a:rPr lang="ru-RU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1980. с. 140</a:t>
            </a:r>
            <a:endParaRPr lang="ru-RU" sz="1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388" y="3429000"/>
            <a:ext cx="6075362" cy="241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504" y="991987"/>
            <a:ext cx="8053387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5"/>
          <p:cNvSpPr txBox="1">
            <a:spLocks noChangeArrowheads="1"/>
          </p:cNvSpPr>
          <p:nvPr/>
        </p:nvSpPr>
        <p:spPr bwMode="auto">
          <a:xfrm>
            <a:off x="2567608" y="643392"/>
            <a:ext cx="74898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/>
              <a:t>Рассмотрим отдельно новое волновое критическое число</a:t>
            </a:r>
          </a:p>
        </p:txBody>
      </p:sp>
      <p:sp>
        <p:nvSpPr>
          <p:cNvPr id="26629" name="TextBox 6"/>
          <p:cNvSpPr txBox="1">
            <a:spLocks noChangeArrowheads="1"/>
          </p:cNvSpPr>
          <p:nvPr/>
        </p:nvSpPr>
        <p:spPr bwMode="auto">
          <a:xfrm>
            <a:off x="475009" y="3543502"/>
            <a:ext cx="5183188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dirty="0"/>
              <a:t>Получается, что для частиц с </a:t>
            </a:r>
            <a:r>
              <a:rPr lang="el-GR" i="1" dirty="0"/>
              <a:t>γ</a:t>
            </a:r>
            <a:r>
              <a:rPr lang="en-US" sz="1200" i="1" dirty="0"/>
              <a:t>e </a:t>
            </a:r>
            <a:r>
              <a:rPr lang="en-US" i="1" dirty="0"/>
              <a:t>~ 1</a:t>
            </a:r>
            <a:r>
              <a:rPr lang="ru-RU" i="1" dirty="0"/>
              <a:t> </a:t>
            </a:r>
            <a:r>
              <a:rPr lang="ru-RU" dirty="0"/>
              <a:t>при отклонении </a:t>
            </a:r>
            <a:r>
              <a:rPr lang="ru-RU" dirty="0" smtClean="0"/>
              <a:t>от </a:t>
            </a:r>
            <a:r>
              <a:rPr lang="ru-RU" dirty="0"/>
              <a:t>центра периодической структуры </a:t>
            </a:r>
            <a:r>
              <a:rPr lang="ru-RU" dirty="0" smtClean="0"/>
              <a:t>энергия возрастает и возникает </a:t>
            </a:r>
            <a:r>
              <a:rPr lang="ru-RU" dirty="0"/>
              <a:t>дополнительный энергетический разброс. </a:t>
            </a:r>
            <a:endParaRPr lang="ru-RU" dirty="0" smtClean="0"/>
          </a:p>
          <a:p>
            <a:pPr algn="just"/>
            <a:endParaRPr lang="ru-RU" dirty="0"/>
          </a:p>
          <a:p>
            <a:pPr algn="just"/>
            <a:r>
              <a:rPr lang="ru-RU" dirty="0" smtClean="0"/>
              <a:t>При </a:t>
            </a:r>
            <a:r>
              <a:rPr lang="el-GR" i="1" dirty="0"/>
              <a:t>γ</a:t>
            </a:r>
            <a:r>
              <a:rPr lang="en-US" sz="1200" i="1" dirty="0"/>
              <a:t>e </a:t>
            </a:r>
            <a:r>
              <a:rPr lang="en-US" i="1" dirty="0"/>
              <a:t>~ </a:t>
            </a:r>
            <a:r>
              <a:rPr lang="en-US" b="1" dirty="0"/>
              <a:t>∞</a:t>
            </a:r>
            <a:r>
              <a:rPr lang="ru-RU" b="1" dirty="0"/>
              <a:t> </a:t>
            </a:r>
            <a:r>
              <a:rPr lang="ru-RU" dirty="0"/>
              <a:t>аргумент становится равным нулю и зависимости энергии от радиуса не возникает.</a:t>
            </a:r>
            <a:endParaRPr lang="ru-RU" b="1" dirty="0"/>
          </a:p>
        </p:txBody>
      </p:sp>
      <p:sp>
        <p:nvSpPr>
          <p:cNvPr id="26630" name="TextBox 7"/>
          <p:cNvSpPr txBox="1">
            <a:spLocks noChangeArrowheads="1"/>
          </p:cNvSpPr>
          <p:nvPr/>
        </p:nvSpPr>
        <p:spPr bwMode="auto">
          <a:xfrm>
            <a:off x="330200" y="5896623"/>
            <a:ext cx="1152842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b="1" dirty="0">
                <a:solidFill>
                  <a:srgbClr val="FF0000"/>
                </a:solidFill>
              </a:rPr>
              <a:t>Борьба с зависимостью энергии от радиуса заключается в увеличении длины волны, то есть в уменьшении рабочей частоты, что приводит к росту геометрических размеров. В итоге для тяжелых частиц периодические структуры должны иметь большие поперечные размеры.  </a:t>
            </a:r>
          </a:p>
        </p:txBody>
      </p:sp>
      <p:sp>
        <p:nvSpPr>
          <p:cNvPr id="9" name="Номер слайда 2"/>
          <p:cNvSpPr txBox="1">
            <a:spLocks/>
          </p:cNvSpPr>
          <p:nvPr/>
        </p:nvSpPr>
        <p:spPr>
          <a:xfrm>
            <a:off x="11352584" y="641646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altLang="ru-RU" sz="1600" b="1" dirty="0" smtClean="0">
                <a:solidFill>
                  <a:schemeClr val="tx1"/>
                </a:solidFill>
              </a:rPr>
              <a:t>30</a:t>
            </a:r>
            <a:endParaRPr lang="ru-RU" altLang="ru-RU" sz="1600" b="1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199456" y="68262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Поперечный энергетический разброс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588"/>
            <a:ext cx="120359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Дисперсионное уравнение</a:t>
            </a: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для диафрагмированного волновода</a:t>
            </a:r>
          </a:p>
        </p:txBody>
      </p:sp>
      <p:pic>
        <p:nvPicPr>
          <p:cNvPr id="2867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25" b="21043"/>
          <a:stretch>
            <a:fillRect/>
          </a:stretch>
        </p:blipFill>
        <p:spPr bwMode="auto">
          <a:xfrm>
            <a:off x="111125" y="658813"/>
            <a:ext cx="4973638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1" b="4181"/>
          <a:stretch>
            <a:fillRect/>
          </a:stretch>
        </p:blipFill>
        <p:spPr bwMode="auto">
          <a:xfrm>
            <a:off x="6215063" y="658813"/>
            <a:ext cx="4848225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Стрелка вправо 6"/>
          <p:cNvSpPr/>
          <p:nvPr/>
        </p:nvSpPr>
        <p:spPr>
          <a:xfrm>
            <a:off x="5303838" y="1169988"/>
            <a:ext cx="601662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867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175" y="2967500"/>
            <a:ext cx="2989535" cy="2339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0305" y="2980696"/>
            <a:ext cx="2584089" cy="1877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Прямоугольник 10"/>
          <p:cNvSpPr>
            <a:spLocks noChangeArrowheads="1"/>
          </p:cNvSpPr>
          <p:nvPr/>
        </p:nvSpPr>
        <p:spPr bwMode="auto">
          <a:xfrm>
            <a:off x="6848475" y="2212975"/>
            <a:ext cx="4359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/>
              <a:t>Виды связи двух колебательных контуров</a:t>
            </a:r>
            <a:r>
              <a:rPr lang="en-US"/>
              <a:t>:</a:t>
            </a:r>
            <a:endParaRPr lang="ru-RU"/>
          </a:p>
        </p:txBody>
      </p:sp>
      <p:sp>
        <p:nvSpPr>
          <p:cNvPr id="28682" name="Прямоугольник 11"/>
          <p:cNvSpPr>
            <a:spLocks noChangeArrowheads="1"/>
          </p:cNvSpPr>
          <p:nvPr/>
        </p:nvSpPr>
        <p:spPr bwMode="auto">
          <a:xfrm>
            <a:off x="217488" y="2154238"/>
            <a:ext cx="5086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/>
              <a:t>Уравнение Кирхгофа для n -го контура имеет вид</a:t>
            </a:r>
            <a:r>
              <a:rPr lang="en-US"/>
              <a:t>:</a:t>
            </a:r>
            <a:endParaRPr lang="ru-RU"/>
          </a:p>
        </p:txBody>
      </p:sp>
      <p:sp>
        <p:nvSpPr>
          <p:cNvPr id="13" name="TextBox 1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11573" y="2660575"/>
            <a:ext cx="5710794" cy="520399"/>
          </a:xfrm>
          <a:prstGeom prst="rect">
            <a:avLst/>
          </a:prstGeom>
          <a:blipFill rotWithShape="0">
            <a:blip r:embed="rId6"/>
            <a:stretch>
              <a:fillRect/>
            </a:stretch>
          </a:blipFill>
        </p:spPr>
        <p:txBody>
          <a:bodyPr/>
          <a:lstStyle/>
          <a:p>
            <a:r>
              <a:rPr lang="ru-RU">
                <a:noFill/>
              </a:rPr>
              <a:t> </a:t>
            </a:r>
          </a:p>
        </p:txBody>
      </p:sp>
      <p:sp>
        <p:nvSpPr>
          <p:cNvPr id="28684" name="Прямоугольник 13"/>
          <p:cNvSpPr>
            <a:spLocks noChangeArrowheads="1"/>
          </p:cNvSpPr>
          <p:nvPr/>
        </p:nvSpPr>
        <p:spPr bwMode="auto">
          <a:xfrm>
            <a:off x="119063" y="3276600"/>
            <a:ext cx="6096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dirty="0"/>
              <a:t>По теореме Флоке напряжения и токи в соседних ячейках бесконечной цепочки связанных одинаковых резонаторов могут отличаться только фазой</a:t>
            </a:r>
            <a:r>
              <a:rPr lang="en-US" dirty="0"/>
              <a:t>:</a:t>
            </a:r>
            <a:endParaRPr lang="ru-RU" dirty="0"/>
          </a:p>
        </p:txBody>
      </p:sp>
      <p:sp>
        <p:nvSpPr>
          <p:cNvPr id="15" name="Прямоугольник 1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18656" y="4254958"/>
            <a:ext cx="3478325" cy="381451"/>
          </a:xfrm>
          <a:prstGeom prst="rect">
            <a:avLst/>
          </a:prstGeom>
          <a:blipFill rotWithShape="0"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ru-RU">
                <a:noFill/>
              </a:rPr>
              <a:t> </a:t>
            </a:r>
          </a:p>
        </p:txBody>
      </p:sp>
      <p:sp>
        <p:nvSpPr>
          <p:cNvPr id="17" name="Прямоугольник 16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77049" y="4826906"/>
            <a:ext cx="6096000" cy="785536"/>
          </a:xfrm>
          <a:prstGeom prst="rect">
            <a:avLst/>
          </a:prstGeom>
          <a:blipFill rotWithShape="0">
            <a:blip r:embed="rId8"/>
            <a:stretch>
              <a:fillRect l="-800" t="-4651" b="-43411"/>
            </a:stretch>
          </a:blipFill>
        </p:spPr>
        <p:txBody>
          <a:bodyPr/>
          <a:lstStyle/>
          <a:p>
            <a:r>
              <a:rPr lang="ru-RU">
                <a:noFill/>
              </a:rPr>
              <a:t> </a:t>
            </a:r>
          </a:p>
        </p:txBody>
      </p:sp>
      <p:sp>
        <p:nvSpPr>
          <p:cNvPr id="18" name="Прямоугольник 17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175133" y="5612442"/>
            <a:ext cx="3579891" cy="699550"/>
          </a:xfrm>
          <a:prstGeom prst="rect">
            <a:avLst/>
          </a:prstGeom>
          <a:blipFill rotWithShape="0">
            <a:blip r:embed="rId9"/>
            <a:stretch>
              <a:fillRect/>
            </a:stretch>
          </a:blipFill>
        </p:spPr>
        <p:txBody>
          <a:bodyPr/>
          <a:lstStyle/>
          <a:p>
            <a:r>
              <a:rPr lang="ru-RU">
                <a:noFill/>
              </a:rPr>
              <a:t> 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1174750" y="5611813"/>
            <a:ext cx="3546475" cy="7429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Номер слайда 2"/>
          <p:cNvSpPr txBox="1">
            <a:spLocks/>
          </p:cNvSpPr>
          <p:nvPr/>
        </p:nvSpPr>
        <p:spPr>
          <a:xfrm>
            <a:off x="11352584" y="641646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altLang="ru-RU" sz="1600" b="1" dirty="0" smtClean="0">
                <a:solidFill>
                  <a:schemeClr val="tx1"/>
                </a:solidFill>
              </a:rPr>
              <a:t>26</a:t>
            </a:r>
            <a:endParaRPr lang="ru-RU" altLang="ru-RU" sz="16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672064" y="6239817"/>
            <a:ext cx="49025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Wangler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T. </a:t>
            </a:r>
            <a:r>
              <a:rPr lang="ru-RU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Principles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RF </a:t>
            </a:r>
            <a:r>
              <a:rPr lang="ru-RU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Linear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Accelerators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 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2nd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completely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revised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and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enlarged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edition</a:t>
            </a: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New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York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John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Wiley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&amp; </a:t>
            </a:r>
            <a:r>
              <a:rPr lang="ru-RU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Sons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2008. p. </a:t>
            </a:r>
            <a:r>
              <a:rPr lang="en-US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61-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67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200" dirty="0"/>
          </a:p>
        </p:txBody>
      </p:sp>
      <p:sp>
        <p:nvSpPr>
          <p:cNvPr id="5" name="TextBox 4"/>
          <p:cNvSpPr txBox="1"/>
          <p:nvPr/>
        </p:nvSpPr>
        <p:spPr>
          <a:xfrm>
            <a:off x="10004897" y="4937260"/>
            <a:ext cx="21167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Емкостная связь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0" y="1588"/>
            <a:ext cx="120359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Дисперсионное уравнение</a:t>
            </a: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для диафрагмированного волновода</a:t>
            </a:r>
          </a:p>
        </p:txBody>
      </p:sp>
      <p:sp>
        <p:nvSpPr>
          <p:cNvPr id="20" name="Номер слайда 2"/>
          <p:cNvSpPr txBox="1">
            <a:spLocks/>
          </p:cNvSpPr>
          <p:nvPr/>
        </p:nvSpPr>
        <p:spPr>
          <a:xfrm>
            <a:off x="11352584" y="641646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altLang="ru-RU" sz="1600" b="1" dirty="0" smtClean="0">
                <a:solidFill>
                  <a:schemeClr val="tx1"/>
                </a:solidFill>
              </a:rPr>
              <a:t>27</a:t>
            </a:r>
            <a:endParaRPr lang="ru-RU" altLang="ru-RU" sz="1600" b="1" dirty="0">
              <a:solidFill>
                <a:schemeClr val="tx1"/>
              </a:solidFill>
            </a:endParaRPr>
          </a:p>
        </p:txBody>
      </p:sp>
      <p:pic>
        <p:nvPicPr>
          <p:cNvPr id="38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1" b="4181"/>
          <a:stretch/>
        </p:blipFill>
        <p:spPr bwMode="auto">
          <a:xfrm>
            <a:off x="161441" y="845819"/>
            <a:ext cx="4494379" cy="1490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Прямоугольник 40"/>
              <p:cNvSpPr/>
              <p:nvPr/>
            </p:nvSpPr>
            <p:spPr>
              <a:xfrm>
                <a:off x="6145720" y="481503"/>
                <a:ext cx="2805448" cy="6524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sSup>
                            <m:sSup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ru-RU" i="1">
                          <a:latin typeface="Cambria Math" panose="02040503050406030204" pitchFamily="18" charset="0"/>
                        </a:rPr>
                        <m:t>+1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func>
                        <m:func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=0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,</m:t>
                          </m:r>
                        </m:e>
                      </m:func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1" name="Прямоугольник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45720" y="481503"/>
                <a:ext cx="2805448" cy="6524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Прямоугольник 41"/>
              <p:cNvSpPr/>
              <p:nvPr/>
            </p:nvSpPr>
            <p:spPr>
              <a:xfrm>
                <a:off x="4887681" y="1099861"/>
                <a:ext cx="7173767" cy="17080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dirty="0">
                    <a:latin typeface="Times New Roman" pitchFamily="18" charset="0"/>
                    <a:cs typeface="Times New Roman" pitchFamily="18" charset="0"/>
                  </a:rPr>
                  <a:t>где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ru-RU" i="1">
                            <a:latin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ru-RU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ru-RU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ru-RU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𝐿𝐶</m:t>
                        </m:r>
                      </m:den>
                    </m:f>
                    <m:r>
                      <a:rPr lang="ru-RU" i="1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ru-RU" dirty="0">
                    <a:latin typeface="Times New Roman" pitchFamily="18" charset="0"/>
                    <a:cs typeface="Times New Roman" pitchFamily="18" charset="0"/>
                  </a:rPr>
                  <a:t> собственная частота одной ячейки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ru-RU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=</a:t>
                </a:r>
                <a:r>
                  <a:rPr lang="ru-RU" dirty="0" smtClean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2838 </a:t>
                </a:r>
                <a:r>
                  <a:rPr lang="ru-RU" dirty="0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МГц</a:t>
                </a:r>
                <a:r>
                  <a:rPr lang="ru-RU" dirty="0">
                    <a:latin typeface="Times New Roman" pitchFamily="18" charset="0"/>
                    <a:cs typeface="Times New Roman" pitchFamily="18" charset="0"/>
                  </a:rPr>
                  <a:t>), </a:t>
                </a:r>
                <a:endParaRPr lang="en-US" dirty="0">
                  <a:latin typeface="Times New Roman" pitchFamily="18" charset="0"/>
                  <a:cs typeface="Times New Roman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ru-RU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ru-RU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ru-RU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𝜔</m:t>
                            </m:r>
                          </m:e>
                          <m:sub>
                            <m:r>
                              <a:rPr lang="ru-RU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𝐿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𝑅</m:t>
                        </m:r>
                      </m:den>
                    </m:f>
                    <m:r>
                      <a:rPr lang="ru-RU" i="1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ru-RU" dirty="0">
                    <a:latin typeface="Times New Roman" pitchFamily="18" charset="0"/>
                    <a:cs typeface="Times New Roman" pitchFamily="18" charset="0"/>
                  </a:rPr>
                  <a:t> собственная добротность резонатора, </a:t>
                </a:r>
                <a:endParaRPr lang="en-US" i="1" dirty="0"/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𝜃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𝑑</m:t>
                    </m:r>
                    <m:r>
                      <a:rPr lang="ru-RU" i="1">
                        <a:latin typeface="Cambria Math" panose="02040503050406030204" pitchFamily="18" charset="0"/>
                      </a:rPr>
                      <m:t>−</m:t>
                    </m:r>
                  </m:oMath>
                </a14:m>
                <a:r>
                  <a:rPr lang="ru-RU" dirty="0">
                    <a:latin typeface="Times New Roman" pitchFamily="18" charset="0"/>
                    <a:cs typeface="Times New Roman" pitchFamily="18" charset="0"/>
                  </a:rPr>
                  <a:t> набег фазы </a:t>
                </a:r>
                <a:r>
                  <a:rPr lang="ru-RU" dirty="0"/>
                  <a:t>на ячейку.</a:t>
                </a:r>
                <a:br>
                  <a:rPr lang="ru-RU" dirty="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ru-RU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dirty="0"/>
                  <a:t> - </a:t>
                </a:r>
                <a:r>
                  <a:rPr lang="ru-RU" dirty="0"/>
                  <a:t>коэффициент связи между ячейками. Характеризует отверстие между ячейками </a:t>
                </a:r>
              </a:p>
            </p:txBody>
          </p:sp>
        </mc:Choice>
        <mc:Fallback xmlns="">
          <p:sp>
            <p:nvSpPr>
              <p:cNvPr id="42" name="Прямоугольник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7681" y="1099861"/>
                <a:ext cx="7173767" cy="1708096"/>
              </a:xfrm>
              <a:prstGeom prst="rect">
                <a:avLst/>
              </a:prstGeom>
              <a:blipFill>
                <a:blip r:embed="rId4"/>
                <a:stretch>
                  <a:fillRect l="-765" b="-462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Прямоугольник 42"/>
              <p:cNvSpPr/>
              <p:nvPr/>
            </p:nvSpPr>
            <p:spPr>
              <a:xfrm>
                <a:off x="7176120" y="2807957"/>
                <a:ext cx="2176301" cy="6830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>
                          <a:latin typeface="Cambria Math" panose="02040503050406030204" pitchFamily="18" charset="0"/>
                        </a:rPr>
                        <m:t>𝜔</m:t>
                      </m:r>
                      <m:r>
                        <a:rPr lang="ru-RU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sSub>
                                <m:sSub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func>
                                <m:funcPr>
                                  <m:ctrlPr>
                                    <a:rPr lang="ru-RU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>
                                      <a:latin typeface="Cambria Math" panose="02040503050406030204" pitchFamily="18" charset="0"/>
                                    </a:rPr>
                                    <m:t>cos</m:t>
                                  </m:r>
                                </m:fName>
                                <m:e>
                                  <m:d>
                                    <m:dPr>
                                      <m:ctrlPr>
                                        <a:rPr lang="ru-RU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d>
                                </m:e>
                              </m:func>
                            </m:e>
                          </m:rad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3" name="Прямоугольник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76120" y="2807957"/>
                <a:ext cx="2176301" cy="68300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/>
          <p:cNvSpPr txBox="1"/>
          <p:nvPr/>
        </p:nvSpPr>
        <p:spPr>
          <a:xfrm>
            <a:off x="296180" y="2466004"/>
            <a:ext cx="36274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Дисперсионная характеристика</a:t>
            </a:r>
          </a:p>
        </p:txBody>
      </p:sp>
      <p:pic>
        <p:nvPicPr>
          <p:cNvPr id="47" name="Рисунок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10"/>
          <a:stretch/>
        </p:blipFill>
        <p:spPr bwMode="auto">
          <a:xfrm>
            <a:off x="161441" y="2905209"/>
            <a:ext cx="4583796" cy="38226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" name="Прямоугольник 47"/>
          <p:cNvSpPr/>
          <p:nvPr/>
        </p:nvSpPr>
        <p:spPr>
          <a:xfrm>
            <a:off x="4899660" y="3520804"/>
            <a:ext cx="70100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При появлении периодичности у структуры появляется полоса пропускания, т.е. она начинает работать, как полосовой фильтр, пропуская СВЧ в диапазоне частот.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Прямоугольник 48"/>
              <p:cNvSpPr/>
              <p:nvPr/>
            </p:nvSpPr>
            <p:spPr>
              <a:xfrm>
                <a:off x="4845865" y="4415652"/>
                <a:ext cx="719005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dirty="0" smtClean="0"/>
                  <a:t>Полоса пропускания цепочки зависит от коэффициента связи и лежит в пределах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𝑚𝑎𝑥</m:t>
                        </m:r>
                      </m:sub>
                    </m:sSub>
                  </m:oMath>
                </a14:m>
                <a:r>
                  <a:rPr lang="ru-RU" dirty="0" smtClean="0"/>
                  <a:t>, </a:t>
                </a:r>
                <a:r>
                  <a:rPr lang="ru-RU" dirty="0"/>
                  <a:t>где</a:t>
                </a:r>
              </a:p>
            </p:txBody>
          </p:sp>
        </mc:Choice>
        <mc:Fallback xmlns="">
          <p:sp>
            <p:nvSpPr>
              <p:cNvPr id="49" name="Прямоугольник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5865" y="4415652"/>
                <a:ext cx="7190058" cy="646331"/>
              </a:xfrm>
              <a:prstGeom prst="rect">
                <a:avLst/>
              </a:prstGeom>
              <a:blipFill rotWithShape="0">
                <a:blip r:embed="rId7"/>
                <a:stretch>
                  <a:fillRect l="-763" t="-4717" r="-933" b="-1415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Прямоугольник 49"/>
              <p:cNvSpPr/>
              <p:nvPr/>
            </p:nvSpPr>
            <p:spPr>
              <a:xfrm>
                <a:off x="4843837" y="5065174"/>
                <a:ext cx="2648802" cy="7352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𝑚𝑖𝑛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rad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0" name="Прямоугольник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3837" y="5065174"/>
                <a:ext cx="2648802" cy="735201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Прямоугольник 50"/>
              <p:cNvSpPr/>
              <p:nvPr/>
            </p:nvSpPr>
            <p:spPr>
              <a:xfrm>
                <a:off x="4899660" y="5902045"/>
                <a:ext cx="2678234" cy="7352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rad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1" name="Прямоугольник 5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9660" y="5902045"/>
                <a:ext cx="2678234" cy="735201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Прямоугольник 16"/>
              <p:cNvSpPr/>
              <p:nvPr/>
            </p:nvSpPr>
            <p:spPr>
              <a:xfrm>
                <a:off x="8404681" y="5462173"/>
                <a:ext cx="2204706" cy="6764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  <m:r>
                        <a:rPr lang="ru-RU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𝑚𝑎𝑥</m:t>
                                  </m:r>
                                </m:sub>
                              </m:sSub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𝑚𝑖𝑛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7" name="Прямоугольник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4681" y="5462173"/>
                <a:ext cx="2204706" cy="676404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72495" y="838556"/>
            <a:ext cx="3658623" cy="752898"/>
          </a:xfrm>
          <a:prstGeom prst="rect">
            <a:avLst/>
          </a:prstGeom>
          <a:blipFill rotWithShape="0">
            <a:blip r:embed="rId2"/>
            <a:stretch>
              <a:fillRect/>
            </a:stretch>
          </a:blipFill>
        </p:spPr>
        <p:txBody>
          <a:bodyPr/>
          <a:lstStyle/>
          <a:p>
            <a:r>
              <a:rPr lang="ru-RU">
                <a:noFill/>
              </a:rPr>
              <a:t> </a:t>
            </a:r>
          </a:p>
        </p:txBody>
      </p:sp>
      <p:sp>
        <p:nvSpPr>
          <p:cNvPr id="6" name="Прямоугольник 5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45988" y="3732771"/>
            <a:ext cx="3985130" cy="737061"/>
          </a:xfrm>
          <a:prstGeom prst="rect">
            <a:avLst/>
          </a:prstGeom>
          <a:blipFill rotWithShape="0">
            <a:blip r:embed="rId3"/>
            <a:stretch>
              <a:fillRect/>
            </a:stretch>
          </a:blipFill>
        </p:spPr>
        <p:txBody>
          <a:bodyPr/>
          <a:lstStyle/>
          <a:p>
            <a:r>
              <a:rPr lang="ru-RU">
                <a:noFill/>
              </a:rPr>
              <a:t> </a:t>
            </a:r>
          </a:p>
        </p:txBody>
      </p:sp>
      <p:sp>
        <p:nvSpPr>
          <p:cNvPr id="30725" name="TextBox 7"/>
          <p:cNvSpPr txBox="1">
            <a:spLocks noChangeArrowheads="1"/>
          </p:cNvSpPr>
          <p:nvPr/>
        </p:nvSpPr>
        <p:spPr bwMode="auto">
          <a:xfrm>
            <a:off x="98425" y="4691063"/>
            <a:ext cx="419737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b="1" dirty="0">
                <a:solidFill>
                  <a:srgbClr val="FF0000"/>
                </a:solidFill>
              </a:rPr>
              <a:t>Групповая скорость всегда меньше скорости света и определяет время, за которое фронт импульса СВЧ мощности доходит до конца структуры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34938" y="757238"/>
            <a:ext cx="4468812" cy="2220912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34938" y="3732212"/>
            <a:ext cx="4468812" cy="2577107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Номер слайда 2"/>
          <p:cNvSpPr txBox="1">
            <a:spLocks/>
          </p:cNvSpPr>
          <p:nvPr/>
        </p:nvSpPr>
        <p:spPr>
          <a:xfrm>
            <a:off x="11352584" y="641646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altLang="ru-RU" sz="1600" b="1" dirty="0" smtClean="0">
                <a:solidFill>
                  <a:schemeClr val="tx1"/>
                </a:solidFill>
              </a:rPr>
              <a:t>28</a:t>
            </a:r>
            <a:endParaRPr lang="ru-RU" altLang="ru-RU" sz="1600" b="1" dirty="0">
              <a:solidFill>
                <a:schemeClr val="tx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1588"/>
            <a:ext cx="1203592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Дисперсионное уравнение</a:t>
            </a:r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для диафрагмированного волновода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357470" y="1619479"/>
                <a:ext cx="402387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ru-RU" b="1" dirty="0" smtClean="0">
                    <a:solidFill>
                      <a:srgbClr val="FF0000"/>
                    </a:solidFill>
                  </a:rPr>
                  <a:t>Фазовая скорость зависит от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ru-RU" b="1" dirty="0">
                    <a:solidFill>
                      <a:srgbClr val="FF0000"/>
                    </a:solidFill>
                  </a:rPr>
                  <a:t>. То есть только при определенном </a:t>
                </a:r>
                <a14:m>
                  <m:oMath xmlns:m="http://schemas.openxmlformats.org/officeDocument/2006/math">
                    <m:r>
                      <a:rPr lang="en-US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𝜽</m:t>
                    </m:r>
                  </m:oMath>
                </a14:m>
                <a:r>
                  <a:rPr lang="ru-RU" b="1" dirty="0">
                    <a:solidFill>
                      <a:srgbClr val="FF0000"/>
                    </a:solidFill>
                  </a:rPr>
                  <a:t> фазовая скорость становится равной </a:t>
                </a:r>
                <a:r>
                  <a:rPr lang="ru-RU" b="1" i="1" dirty="0">
                    <a:solidFill>
                      <a:srgbClr val="FF0000"/>
                    </a:solidFill>
                  </a:rPr>
                  <a:t>с</a:t>
                </a:r>
                <a:r>
                  <a:rPr lang="ru-RU" b="1" dirty="0">
                    <a:solidFill>
                      <a:srgbClr val="FF0000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470" y="1619479"/>
                <a:ext cx="4023877" cy="1200329"/>
              </a:xfrm>
              <a:prstGeom prst="rect">
                <a:avLst/>
              </a:prstGeom>
              <a:blipFill rotWithShape="0">
                <a:blip r:embed="rId5"/>
                <a:stretch>
                  <a:fillRect l="-1364" t="-3046" r="-1212" b="-710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0024" y="545183"/>
            <a:ext cx="3171849" cy="31718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904312" y="4525430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trace1: </a:t>
            </a:r>
            <a:r>
              <a:rPr lang="en-US" i="1" dirty="0" smtClean="0"/>
              <a:t>k</a:t>
            </a:r>
            <a:r>
              <a:rPr lang="en-US" dirty="0" smtClean="0"/>
              <a:t>c=0.1</a:t>
            </a:r>
          </a:p>
          <a:p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 smtClean="0">
                <a:solidFill>
                  <a:srgbClr val="FF0000"/>
                </a:solidFill>
              </a:rPr>
              <a:t>race2: </a:t>
            </a:r>
            <a:r>
              <a:rPr lang="en-US" i="1" dirty="0" smtClean="0">
                <a:solidFill>
                  <a:srgbClr val="FF0000"/>
                </a:solidFill>
              </a:rPr>
              <a:t>k</a:t>
            </a:r>
            <a:r>
              <a:rPr lang="en-US" dirty="0" smtClean="0">
                <a:solidFill>
                  <a:srgbClr val="FF0000"/>
                </a:solidFill>
              </a:rPr>
              <a:t>c=0.2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trace3: </a:t>
            </a:r>
            <a:r>
              <a:rPr lang="en-US" i="1" dirty="0" smtClean="0">
                <a:solidFill>
                  <a:srgbClr val="0070C0"/>
                </a:solidFill>
              </a:rPr>
              <a:t>k</a:t>
            </a:r>
            <a:r>
              <a:rPr lang="en-US" dirty="0" smtClean="0">
                <a:solidFill>
                  <a:srgbClr val="0070C0"/>
                </a:solidFill>
              </a:rPr>
              <a:t>c=0.3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0292" y="3789040"/>
            <a:ext cx="3033676" cy="289287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83902" y="586363"/>
            <a:ext cx="3016618" cy="2903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350" y="7938"/>
            <a:ext cx="11574463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Виды колебаний (набег фазы на ячейку периодичности)</a:t>
            </a:r>
          </a:p>
        </p:txBody>
      </p:sp>
      <p:sp>
        <p:nvSpPr>
          <p:cNvPr id="27" name="Номер слайда 2"/>
          <p:cNvSpPr txBox="1">
            <a:spLocks/>
          </p:cNvSpPr>
          <p:nvPr/>
        </p:nvSpPr>
        <p:spPr>
          <a:xfrm>
            <a:off x="11352584" y="641646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altLang="ru-RU" sz="1600" b="1" dirty="0" smtClean="0">
                <a:solidFill>
                  <a:schemeClr val="tx1"/>
                </a:solidFill>
              </a:rPr>
              <a:t>25</a:t>
            </a:r>
            <a:endParaRPr lang="ru-RU" altLang="ru-RU" sz="1600" b="1" dirty="0">
              <a:solidFill>
                <a:schemeClr val="tx1"/>
              </a:solidFill>
            </a:endParaRPr>
          </a:p>
        </p:txBody>
      </p:sp>
      <p:pic>
        <p:nvPicPr>
          <p:cNvPr id="28" name="Linac half-str 2856_trim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7640" y="4487489"/>
            <a:ext cx="11901585" cy="149248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5"/>
          <a:srcRect l="13636" r="4329"/>
          <a:stretch/>
        </p:blipFill>
        <p:spPr>
          <a:xfrm>
            <a:off x="2607365" y="1824744"/>
            <a:ext cx="3160611" cy="1123726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6"/>
          <a:srcRect l="14054"/>
          <a:stretch/>
        </p:blipFill>
        <p:spPr>
          <a:xfrm>
            <a:off x="2603917" y="2964795"/>
            <a:ext cx="3160611" cy="1069804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7"/>
          <a:srcRect l="12213"/>
          <a:stretch/>
        </p:blipFill>
        <p:spPr>
          <a:xfrm>
            <a:off x="2603917" y="838822"/>
            <a:ext cx="3174512" cy="1006002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 rotWithShape="1">
          <a:blip r:embed="rId6"/>
          <a:srcRect l="14054"/>
          <a:stretch/>
        </p:blipFill>
        <p:spPr>
          <a:xfrm>
            <a:off x="5887062" y="1232560"/>
            <a:ext cx="3088502" cy="1045397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8"/>
          <a:srcRect l="1160" t="6911" r="-1" b="13447"/>
          <a:stretch/>
        </p:blipFill>
        <p:spPr>
          <a:xfrm>
            <a:off x="5921724" y="2204864"/>
            <a:ext cx="3053840" cy="1124219"/>
          </a:xfrm>
          <a:prstGeom prst="rect">
            <a:avLst/>
          </a:prstGeom>
        </p:spPr>
      </p:pic>
      <p:sp>
        <p:nvSpPr>
          <p:cNvPr id="44" name="TextBox 13"/>
          <p:cNvSpPr txBox="1">
            <a:spLocks noChangeArrowheads="1"/>
          </p:cNvSpPr>
          <p:nvPr/>
        </p:nvSpPr>
        <p:spPr bwMode="auto">
          <a:xfrm>
            <a:off x="9084196" y="1695371"/>
            <a:ext cx="3107804" cy="147732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altLang="ru-RU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 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cos(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                                   </a:t>
            </a:r>
          </a:p>
          <a:p>
            <a:pPr eaLnBrk="1" hangingPunct="1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altLang="ru-RU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= 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cos(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0+120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- 0.5	                </a:t>
            </a:r>
            <a:endParaRPr lang="en-US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altLang="ru-RU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= 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cos(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0+120+120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- 0.5           </a:t>
            </a:r>
          </a:p>
          <a:p>
            <a:pPr eaLnBrk="1" hangingPunct="1"/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altLang="ru-RU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= 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cos(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0+120+120+120</a:t>
            </a:r>
            <a:r>
              <a:rPr lang="en-US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 eaLnBrk="1" hangingPunct="1"/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   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41304" y="6319306"/>
            <a:ext cx="62646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Wangler</a:t>
            </a:r>
            <a:r>
              <a:rPr lang="ru-RU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T. </a:t>
            </a:r>
            <a:r>
              <a:rPr lang="ru-RU" sz="1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Principles</a:t>
            </a:r>
            <a:r>
              <a:rPr lang="ru-RU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ru-RU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RF </a:t>
            </a:r>
            <a:r>
              <a:rPr lang="ru-RU" sz="1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Linear</a:t>
            </a:r>
            <a:r>
              <a:rPr lang="ru-RU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Accelerators</a:t>
            </a:r>
            <a:r>
              <a:rPr lang="ru-RU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 </a:t>
            </a:r>
            <a:r>
              <a:rPr lang="ru-RU" sz="1200" i="1" dirty="0">
                <a:latin typeface="Times New Roman" panose="02020603050405020304" pitchFamily="18" charset="0"/>
                <a:ea typeface="Calibri" panose="020F0502020204030204" pitchFamily="34" charset="0"/>
              </a:rPr>
              <a:t>2nd </a:t>
            </a:r>
            <a:r>
              <a:rPr lang="ru-RU" sz="1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completely</a:t>
            </a:r>
            <a:r>
              <a:rPr lang="ru-RU" sz="1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revised</a:t>
            </a:r>
            <a:r>
              <a:rPr lang="ru-RU" sz="1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and</a:t>
            </a:r>
            <a:r>
              <a:rPr lang="ru-RU" sz="1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enlarged</a:t>
            </a:r>
            <a:r>
              <a:rPr lang="ru-RU" sz="1200" i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1200" i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edition</a:t>
            </a:r>
            <a:r>
              <a:rPr lang="ru-RU" sz="1200" i="1" dirty="0"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ru-RU" sz="1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New</a:t>
            </a:r>
            <a:r>
              <a:rPr lang="ru-RU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York</a:t>
            </a:r>
            <a:r>
              <a:rPr lang="ru-RU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1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John</a:t>
            </a:r>
            <a:r>
              <a:rPr lang="ru-RU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Wiley</a:t>
            </a:r>
            <a:r>
              <a:rPr lang="ru-RU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&amp; </a:t>
            </a:r>
            <a:r>
              <a:rPr lang="ru-RU" sz="1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Sons</a:t>
            </a:r>
            <a:r>
              <a:rPr lang="ru-RU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2008. p. 67.</a:t>
            </a:r>
            <a:endParaRPr lang="ru-RU" sz="1200" i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Прямоугольник 4"/>
              <p:cNvSpPr/>
              <p:nvPr/>
            </p:nvSpPr>
            <p:spPr>
              <a:xfrm>
                <a:off x="869791" y="858041"/>
                <a:ext cx="83420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𝝅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5" name="Прямоугольник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9791" y="858041"/>
                <a:ext cx="834203" cy="369332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Прямоугольник 5"/>
              <p:cNvSpPr/>
              <p:nvPr/>
            </p:nvSpPr>
            <p:spPr>
              <a:xfrm>
                <a:off x="895560" y="3362394"/>
                <a:ext cx="1223733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𝝅</m:t>
                      </m:r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𝟑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6" name="Прямоугольник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560" y="3362394"/>
                <a:ext cx="1223733" cy="369332"/>
              </a:xfrm>
              <a:prstGeom prst="rect">
                <a:avLst/>
              </a:prstGeom>
              <a:blipFill rotWithShape="0">
                <a:blip r:embed="rId10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/>
              <p:cNvSpPr/>
              <p:nvPr/>
            </p:nvSpPr>
            <p:spPr>
              <a:xfrm>
                <a:off x="743955" y="2170481"/>
                <a:ext cx="108587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𝝅</m:t>
                      </m:r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7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955" y="2170481"/>
                <a:ext cx="1085874" cy="369332"/>
              </a:xfrm>
              <a:prstGeom prst="rect">
                <a:avLst/>
              </a:prstGeom>
              <a:blipFill rotWithShape="0">
                <a:blip r:embed="rId11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7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22" y="2912952"/>
            <a:ext cx="855345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4" name="TextBox 12"/>
          <p:cNvSpPr txBox="1">
            <a:spLocks noChangeArrowheads="1"/>
          </p:cNvSpPr>
          <p:nvPr/>
        </p:nvSpPr>
        <p:spPr bwMode="auto">
          <a:xfrm>
            <a:off x="5460973" y="5384720"/>
            <a:ext cx="605795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dirty="0"/>
              <a:t>Ключевым параметром является </a:t>
            </a:r>
            <a:r>
              <a:rPr lang="ru-RU" b="1" dirty="0" err="1"/>
              <a:t>шунтовое</a:t>
            </a:r>
            <a:r>
              <a:rPr lang="ru-RU" b="1" dirty="0"/>
              <a:t> сопротивление</a:t>
            </a:r>
            <a:r>
              <a:rPr lang="ru-RU" dirty="0"/>
              <a:t>, которое зависит от рабочей фазы колебаний</a:t>
            </a: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0" y="115888"/>
            <a:ext cx="118566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Распространение мощности</a:t>
            </a:r>
            <a:endParaRPr lang="ru-RU" alt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6" name="Номер слайда 2"/>
          <p:cNvSpPr txBox="1">
            <a:spLocks/>
          </p:cNvSpPr>
          <p:nvPr/>
        </p:nvSpPr>
        <p:spPr>
          <a:xfrm>
            <a:off x="11352584" y="641646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ru-RU" sz="1600" b="1" dirty="0" smtClean="0">
                <a:solidFill>
                  <a:schemeClr val="tx1"/>
                </a:solidFill>
              </a:rPr>
              <a:t>29</a:t>
            </a:r>
            <a:endParaRPr lang="ru-RU" altLang="ru-RU" sz="16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Прямоугольник 16"/>
              <p:cNvSpPr/>
              <p:nvPr/>
            </p:nvSpPr>
            <p:spPr>
              <a:xfrm>
                <a:off x="8376039" y="4671288"/>
                <a:ext cx="2075760" cy="6973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𝑠h</m:t>
                          </m:r>
                        </m:sub>
                      </m:sSub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(∆</m:t>
                              </m:r>
                              <m:r>
                                <a:rPr lang="ru-R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  <m:r>
                                <a:rPr lang="ru-R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/∆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  <m:r>
                                <a:rPr lang="ru-RU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ru-R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(∆</m:t>
                          </m:r>
                          <m:sSub>
                            <m:sSubPr>
                              <m:ctrlPr>
                                <a:rPr lang="ru-RU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𝑤𝑎𝑙𝑙</m:t>
                              </m:r>
                            </m:sub>
                          </m:sSub>
                          <m:r>
                            <a:rPr lang="ru-R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/∆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r>
                            <a:rPr lang="ru-RU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7" name="Прямоугольник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6039" y="4671288"/>
                <a:ext cx="2075760" cy="697307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463" y="5407096"/>
            <a:ext cx="5257746" cy="1020691"/>
          </a:xfrm>
          <a:prstGeom prst="rect">
            <a:avLst/>
          </a:prstGeom>
        </p:spPr>
      </p:pic>
      <p:pic>
        <p:nvPicPr>
          <p:cNvPr id="18" name="Рисунок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720"/>
          <a:stretch/>
        </p:blipFill>
        <p:spPr bwMode="auto">
          <a:xfrm>
            <a:off x="400940" y="2121539"/>
            <a:ext cx="1511424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9"/>
          <p:cNvSpPr txBox="1">
            <a:spLocks noChangeArrowheads="1"/>
          </p:cNvSpPr>
          <p:nvPr/>
        </p:nvSpPr>
        <p:spPr bwMode="auto">
          <a:xfrm>
            <a:off x="4727848" y="1502740"/>
            <a:ext cx="40005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- электрическое поле вдоль структуры</a:t>
            </a:r>
          </a:p>
        </p:txBody>
      </p:sp>
      <p:sp>
        <p:nvSpPr>
          <p:cNvPr id="20" name="TextBox 10"/>
          <p:cNvSpPr txBox="1">
            <a:spLocks noChangeArrowheads="1"/>
          </p:cNvSpPr>
          <p:nvPr/>
        </p:nvSpPr>
        <p:spPr bwMode="auto">
          <a:xfrm>
            <a:off x="4727848" y="937590"/>
            <a:ext cx="64849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>
                <a:latin typeface="Times New Roman" panose="02020603050405020304" pitchFamily="18" charset="0"/>
                <a:cs typeface="Times New Roman" panose="02020603050405020304" pitchFamily="18" charset="0"/>
              </a:rPr>
              <a:t>- мощность, распространяющаяся вдоль ускоряющей структуры</a:t>
            </a:r>
          </a:p>
        </p:txBody>
      </p:sp>
      <p:sp>
        <p:nvSpPr>
          <p:cNvPr id="21" name="TextBox 11"/>
          <p:cNvSpPr txBox="1">
            <a:spLocks noChangeArrowheads="1"/>
          </p:cNvSpPr>
          <p:nvPr/>
        </p:nvSpPr>
        <p:spPr bwMode="auto">
          <a:xfrm>
            <a:off x="4714853" y="2250453"/>
            <a:ext cx="5981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-набор энергии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пучком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эВ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 учета тока пучка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373" y="652414"/>
            <a:ext cx="4264490" cy="78145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373" y="1337244"/>
            <a:ext cx="4295775" cy="800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3"/>
          <p:cNvSpPr>
            <a:spLocks noChangeArrowheads="1"/>
          </p:cNvSpPr>
          <p:nvPr/>
        </p:nvSpPr>
        <p:spPr bwMode="auto">
          <a:xfrm>
            <a:off x="1489075" y="22879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Ускорители прямого действия</a:t>
            </a:r>
            <a:endParaRPr lang="ru-RU" alt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099" name="Picture 6" descr="ÐÐ°ÑÑÐ¸Ð½ÐºÐ¸ Ð¿Ð¾ Ð·Ð°Ð¿ÑÐ¾ÑÑ Ð¿Ð»Ð¾ÑÐºÐ¸Ð¹ ÐºÐ¾Ð½Ð´ÐµÐ½ÑÐ°ÑÐ¾Ñ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5"/>
          <a:stretch/>
        </p:blipFill>
        <p:spPr bwMode="auto">
          <a:xfrm>
            <a:off x="1703512" y="827678"/>
            <a:ext cx="7704856" cy="29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820" y="4358523"/>
            <a:ext cx="10693236" cy="2251828"/>
          </a:xfrm>
          <a:prstGeom prst="rect">
            <a:avLst/>
          </a:prstGeom>
        </p:spPr>
      </p:pic>
      <p:sp>
        <p:nvSpPr>
          <p:cNvPr id="10" name="TextBox 2"/>
          <p:cNvSpPr txBox="1">
            <a:spLocks noChangeArrowheads="1"/>
          </p:cNvSpPr>
          <p:nvPr/>
        </p:nvSpPr>
        <p:spPr bwMode="auto">
          <a:xfrm>
            <a:off x="3981930" y="3603644"/>
            <a:ext cx="293907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разность потенциалов</a:t>
            </a:r>
          </a:p>
        </p:txBody>
      </p:sp>
      <p:sp>
        <p:nvSpPr>
          <p:cNvPr id="11" name="Номер слайда 2"/>
          <p:cNvSpPr txBox="1">
            <a:spLocks/>
          </p:cNvSpPr>
          <p:nvPr/>
        </p:nvSpPr>
        <p:spPr>
          <a:xfrm>
            <a:off x="11352584" y="641646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ru-RU" sz="1600" b="1" dirty="0">
                <a:solidFill>
                  <a:schemeClr val="tx1"/>
                </a:solidFill>
              </a:rPr>
              <a:t>6</a:t>
            </a:r>
            <a:endParaRPr lang="ru-RU" altLang="ru-RU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1196" y="1576128"/>
            <a:ext cx="5642485" cy="1548116"/>
          </a:xfrm>
          <a:prstGeom prst="rect">
            <a:avLst/>
          </a:prstGeom>
          <a:blipFill rotWithShape="0">
            <a:blip r:embed="rId2"/>
            <a:stretch>
              <a:fillRect l="-1080" t="-1969" b="-6299"/>
            </a:stretch>
          </a:blipFill>
        </p:spPr>
        <p:txBody>
          <a:bodyPr/>
          <a:lstStyle/>
          <a:p>
            <a:r>
              <a:rPr lang="ru-RU">
                <a:noFill/>
              </a:rPr>
              <a:t> </a:t>
            </a:r>
          </a:p>
        </p:txBody>
      </p:sp>
      <p:sp>
        <p:nvSpPr>
          <p:cNvPr id="11" name="TextBox 1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934152" y="3496129"/>
            <a:ext cx="1773819" cy="307777"/>
          </a:xfrm>
          <a:prstGeom prst="rect">
            <a:avLst/>
          </a:prstGeom>
          <a:blipFill rotWithShape="0">
            <a:blip r:embed="rId3"/>
            <a:stretch>
              <a:fillRect l="-2749" b="-20000"/>
            </a:stretch>
          </a:blipFill>
        </p:spPr>
        <p:txBody>
          <a:bodyPr/>
          <a:lstStyle/>
          <a:p>
            <a:r>
              <a:rPr lang="ru-RU">
                <a:noFill/>
              </a:rPr>
              <a:t> </a:t>
            </a:r>
          </a:p>
        </p:txBody>
      </p:sp>
      <p:sp>
        <p:nvSpPr>
          <p:cNvPr id="30" name="Заголовок 1"/>
          <p:cNvSpPr txBox="1">
            <a:spLocks/>
          </p:cNvSpPr>
          <p:nvPr/>
        </p:nvSpPr>
        <p:spPr>
          <a:xfrm>
            <a:off x="0" y="0"/>
            <a:ext cx="12280900" cy="542925"/>
          </a:xfrm>
          <a:prstGeom prst="rect">
            <a:avLst/>
          </a:prstGeom>
        </p:spPr>
        <p:txBody>
          <a:bodyPr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Виды</a:t>
            </a:r>
            <a:r>
              <a:rPr 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TW</a:t>
            </a: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ускоряющих структур 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2773" name="Рисунок 3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658" y="498133"/>
            <a:ext cx="5756276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Рисунок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7" b="13948"/>
          <a:stretch>
            <a:fillRect/>
          </a:stretch>
        </p:blipFill>
        <p:spPr bwMode="auto">
          <a:xfrm>
            <a:off x="5842000" y="517525"/>
            <a:ext cx="5591175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Рисунок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0" t="903" r="2507" b="5876"/>
          <a:stretch>
            <a:fillRect/>
          </a:stretch>
        </p:blipFill>
        <p:spPr bwMode="auto">
          <a:xfrm>
            <a:off x="7390509" y="2987415"/>
            <a:ext cx="3176588" cy="376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Прямоугольник 41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-8741" y="5395918"/>
            <a:ext cx="3708066" cy="766428"/>
          </a:xfrm>
          <a:prstGeom prst="rect">
            <a:avLst/>
          </a:prstGeom>
          <a:blipFill rotWithShape="0"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ru-RU">
                <a:noFill/>
              </a:rPr>
              <a:t> </a:t>
            </a:r>
          </a:p>
        </p:txBody>
      </p:sp>
      <p:sp>
        <p:nvSpPr>
          <p:cNvPr id="32777" name="Прямоугольник 42"/>
          <p:cNvSpPr>
            <a:spLocks noChangeArrowheads="1"/>
          </p:cNvSpPr>
          <p:nvPr/>
        </p:nvSpPr>
        <p:spPr bwMode="auto">
          <a:xfrm>
            <a:off x="161925" y="3989388"/>
            <a:ext cx="29289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sz="2000"/>
              <a:t>Для структуры длиной </a:t>
            </a:r>
            <a:r>
              <a:rPr lang="en-US" sz="2000"/>
              <a:t>L: </a:t>
            </a:r>
            <a:endParaRPr lang="ru-RU" sz="2000"/>
          </a:p>
        </p:txBody>
      </p:sp>
      <p:sp>
        <p:nvSpPr>
          <p:cNvPr id="44" name="TextBox 43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78675" y="4446655"/>
            <a:ext cx="4668907" cy="307777"/>
          </a:xfrm>
          <a:prstGeom prst="rect">
            <a:avLst/>
          </a:prstGeom>
          <a:blipFill rotWithShape="0">
            <a:blip r:embed="rId8"/>
            <a:stretch>
              <a:fillRect l="-261" r="-1567" b="-37255"/>
            </a:stretch>
          </a:blipFill>
        </p:spPr>
        <p:txBody>
          <a:bodyPr/>
          <a:lstStyle/>
          <a:p>
            <a:r>
              <a:rPr lang="ru-RU">
                <a:noFill/>
              </a:rPr>
              <a:t> </a:t>
            </a:r>
          </a:p>
        </p:txBody>
      </p:sp>
      <p:sp>
        <p:nvSpPr>
          <p:cNvPr id="45" name="Прямоугольник 44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8625" y="4875120"/>
            <a:ext cx="3240887" cy="400110"/>
          </a:xfrm>
          <a:prstGeom prst="rect">
            <a:avLst/>
          </a:prstGeom>
          <a:blipFill rotWithShape="0">
            <a:blip r:embed="rId9"/>
            <a:stretch>
              <a:fillRect b="-10769"/>
            </a:stretch>
          </a:blipFill>
        </p:spPr>
        <p:txBody>
          <a:bodyPr/>
          <a:lstStyle/>
          <a:p>
            <a:r>
              <a:rPr lang="ru-RU">
                <a:noFill/>
              </a:rPr>
              <a:t> </a:t>
            </a:r>
          </a:p>
        </p:txBody>
      </p:sp>
      <p:sp>
        <p:nvSpPr>
          <p:cNvPr id="46" name="TextBox 4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416265" y="4761083"/>
            <a:ext cx="1348446" cy="628185"/>
          </a:xfrm>
          <a:prstGeom prst="rect">
            <a:avLst/>
          </a:prstGeom>
          <a:blipFill rotWithShape="0">
            <a:blip r:embed="rId10"/>
            <a:stretch>
              <a:fillRect/>
            </a:stretch>
          </a:blipFill>
        </p:spPr>
        <p:txBody>
          <a:bodyPr/>
          <a:lstStyle/>
          <a:p>
            <a:r>
              <a:rPr lang="ru-RU">
                <a:noFill/>
              </a:rPr>
              <a:t> </a:t>
            </a:r>
          </a:p>
        </p:txBody>
      </p:sp>
      <p:sp>
        <p:nvSpPr>
          <p:cNvPr id="47" name="Прямоугольник 46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192082" y="6162346"/>
            <a:ext cx="1975926" cy="709040"/>
          </a:xfrm>
          <a:prstGeom prst="rect">
            <a:avLst/>
          </a:prstGeom>
          <a:blipFill rotWithShape="0">
            <a:blip r:embed="rId11"/>
            <a:stretch>
              <a:fillRect/>
            </a:stretch>
          </a:blipFill>
        </p:spPr>
        <p:txBody>
          <a:bodyPr/>
          <a:lstStyle/>
          <a:p>
            <a:r>
              <a:rPr lang="ru-RU">
                <a:noFill/>
              </a:rPr>
              <a:t> </a:t>
            </a:r>
          </a:p>
        </p:txBody>
      </p:sp>
      <p:sp>
        <p:nvSpPr>
          <p:cNvPr id="48" name="Прямоугольник 47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948927" y="5498202"/>
            <a:ext cx="1192762" cy="612732"/>
          </a:xfrm>
          <a:prstGeom prst="rect">
            <a:avLst/>
          </a:prstGeom>
          <a:blipFill rotWithShape="0">
            <a:blip r:embed="rId12"/>
            <a:stretch>
              <a:fillRect/>
            </a:stretch>
          </a:blipFill>
        </p:spPr>
        <p:txBody>
          <a:bodyPr/>
          <a:lstStyle/>
          <a:p>
            <a:r>
              <a:rPr lang="ru-RU">
                <a:noFill/>
              </a:rPr>
              <a:t> </a:t>
            </a:r>
          </a:p>
        </p:txBody>
      </p:sp>
      <p:sp>
        <p:nvSpPr>
          <p:cNvPr id="53" name="TextBox 5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7198123" y="1270335"/>
            <a:ext cx="3561360" cy="447238"/>
          </a:xfrm>
          <a:prstGeom prst="rect">
            <a:avLst/>
          </a:prstGeom>
          <a:blipFill rotWithShape="0">
            <a:blip r:embed="rId13"/>
            <a:stretch>
              <a:fillRect b="-1351"/>
            </a:stretch>
          </a:blipFill>
        </p:spPr>
        <p:txBody>
          <a:bodyPr/>
          <a:lstStyle/>
          <a:p>
            <a:r>
              <a:rPr lang="ru-RU">
                <a:noFill/>
              </a:rPr>
              <a:t> </a:t>
            </a:r>
          </a:p>
        </p:txBody>
      </p:sp>
      <p:sp>
        <p:nvSpPr>
          <p:cNvPr id="54" name="Прямоугольник 53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163046" y="1717573"/>
            <a:ext cx="5704131" cy="1200329"/>
          </a:xfrm>
          <a:prstGeom prst="rect">
            <a:avLst/>
          </a:prstGeom>
          <a:blipFill rotWithShape="0">
            <a:blip r:embed="rId14"/>
            <a:stretch>
              <a:fillRect l="-962" t="-3046" r="-748" b="-29949"/>
            </a:stretch>
          </a:blipFill>
        </p:spPr>
        <p:txBody>
          <a:bodyPr/>
          <a:lstStyle/>
          <a:p>
            <a:r>
              <a:rPr lang="ru-RU">
                <a:noFill/>
              </a:rPr>
              <a:t> </a:t>
            </a:r>
          </a:p>
        </p:txBody>
      </p:sp>
      <p:sp>
        <p:nvSpPr>
          <p:cNvPr id="19" name="Номер слайда 2"/>
          <p:cNvSpPr txBox="1">
            <a:spLocks/>
          </p:cNvSpPr>
          <p:nvPr/>
        </p:nvSpPr>
        <p:spPr>
          <a:xfrm>
            <a:off x="11352584" y="641646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ru-RU" sz="1600" b="1" dirty="0" smtClean="0">
                <a:solidFill>
                  <a:schemeClr val="tx1"/>
                </a:solidFill>
              </a:rPr>
              <a:t>30</a:t>
            </a:r>
            <a:endParaRPr lang="ru-RU" altLang="ru-RU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un9-west.userapi.com/sun9-6/s/v1/ig2/fh3R_Jjsfldf-9p7NaI3S1Ri6R85KQJQuwNpNjhPjZatFtthhKmyLLIfdUmezrYNuES9bOwOAA9IH49WPk0MRMh6.jpg?size=2560x1920&amp;quality=95&amp;type=alb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13" y="1214438"/>
            <a:ext cx="4887912" cy="366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19063" y="115888"/>
            <a:ext cx="119427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Пример ускоряющей структуры на основе диафрагмированного волновода</a:t>
            </a:r>
            <a:endParaRPr lang="ru-RU" alt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379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" t="36118" r="26027" b="16138"/>
          <a:stretch>
            <a:fillRect/>
          </a:stretch>
        </p:blipFill>
        <p:spPr bwMode="auto">
          <a:xfrm>
            <a:off x="266700" y="4878388"/>
            <a:ext cx="3603625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9400" y="1136650"/>
            <a:ext cx="2595563" cy="346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350" y="1259981"/>
            <a:ext cx="2489200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9" name="TextBox 9"/>
          <p:cNvSpPr txBox="1">
            <a:spLocks noChangeArrowheads="1"/>
          </p:cNvSpPr>
          <p:nvPr/>
        </p:nvSpPr>
        <p:spPr bwMode="auto">
          <a:xfrm>
            <a:off x="8325858" y="4878388"/>
            <a:ext cx="337026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dirty="0"/>
              <a:t>Входные и выходные ячейки биметаллические с вакуумными фланцами и вводом </a:t>
            </a:r>
            <a:r>
              <a:rPr lang="ru-RU" dirty="0" smtClean="0"/>
              <a:t>СВЧ</a:t>
            </a:r>
            <a:r>
              <a:rPr lang="en-US" dirty="0" smtClean="0"/>
              <a:t> </a:t>
            </a:r>
            <a:r>
              <a:rPr lang="ru-RU" dirty="0" smtClean="0"/>
              <a:t>мощности. </a:t>
            </a:r>
            <a:endParaRPr lang="ru-RU" dirty="0"/>
          </a:p>
        </p:txBody>
      </p:sp>
      <p:pic>
        <p:nvPicPr>
          <p:cNvPr id="33800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20319" r="6476" b="20380"/>
          <a:stretch>
            <a:fillRect/>
          </a:stretch>
        </p:blipFill>
        <p:spPr bwMode="auto">
          <a:xfrm>
            <a:off x="4384675" y="4795838"/>
            <a:ext cx="3457575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Номер слайда 2"/>
          <p:cNvSpPr txBox="1">
            <a:spLocks/>
          </p:cNvSpPr>
          <p:nvPr/>
        </p:nvSpPr>
        <p:spPr>
          <a:xfrm>
            <a:off x="11352584" y="641646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altLang="ru-RU" sz="1600" b="1" dirty="0" smtClean="0">
                <a:solidFill>
                  <a:schemeClr val="tx1"/>
                </a:solidFill>
              </a:rPr>
              <a:t>3</a:t>
            </a:r>
            <a:r>
              <a:rPr lang="en-US" altLang="ru-RU" sz="1600" b="1" dirty="0" smtClean="0">
                <a:solidFill>
                  <a:schemeClr val="tx1"/>
                </a:solidFill>
              </a:rPr>
              <a:t>1</a:t>
            </a:r>
            <a:endParaRPr lang="ru-RU" altLang="ru-RU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124087" y="53400"/>
            <a:ext cx="115728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Измерения структур на бегущей волне при моде 2</a:t>
            </a:r>
            <a:r>
              <a:rPr lang="el-GR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548" y="2523289"/>
            <a:ext cx="4972595" cy="433471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1588" y="685829"/>
            <a:ext cx="116346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Для измерения протягивается по центру структуры маленький шарик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Шарик перемещается вдоль структуры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Выбирается частота и во время перемещения измеряется фаза и амплитуда отраженной волны</a:t>
            </a:r>
          </a:p>
          <a:p>
            <a:pPr marL="342900" indent="-342900">
              <a:buFont typeface="+mj-lt"/>
              <a:buAutoNum type="arabicPeriod"/>
            </a:pPr>
            <a:r>
              <a:rPr lang="ru-RU" dirty="0" smtClean="0"/>
              <a:t>Если видно, что фаза не 120 град, то частота меняется и все повторяется</a:t>
            </a:r>
          </a:p>
          <a:p>
            <a:endParaRPr lang="ru-RU" dirty="0"/>
          </a:p>
        </p:txBody>
      </p:sp>
      <p:pic>
        <p:nvPicPr>
          <p:cNvPr id="8" name="Рисунок 7" descr="https://sun9-75.userapi.com/impg/geivsff_E0rKt5YezlAcjUD02edhhzAKbfTh9Q/llWkZdDWSww.jpg?size=1600x1200&amp;quality=95&amp;sign=74b3e76f7830c4b9770b582c25749a1f&amp;type=album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39" y="2640738"/>
            <a:ext cx="5856515" cy="3942941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-69668" y="1978491"/>
            <a:ext cx="112427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Измерения происходят при фиксации температуры!</a:t>
            </a:r>
            <a:endParaRPr lang="ru-RU" dirty="0"/>
          </a:p>
        </p:txBody>
      </p:sp>
      <p:sp>
        <p:nvSpPr>
          <p:cNvPr id="10" name="Номер слайда 2"/>
          <p:cNvSpPr txBox="1">
            <a:spLocks/>
          </p:cNvSpPr>
          <p:nvPr/>
        </p:nvSpPr>
        <p:spPr>
          <a:xfrm>
            <a:off x="11352584" y="641646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altLang="ru-RU" sz="1600" b="1" dirty="0" smtClean="0">
                <a:solidFill>
                  <a:schemeClr val="tx1"/>
                </a:solidFill>
              </a:rPr>
              <a:t>3</a:t>
            </a:r>
            <a:r>
              <a:rPr lang="ru-RU" altLang="ru-RU" sz="1600" b="1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035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Box 3"/>
          <p:cNvSpPr txBox="1">
            <a:spLocks noChangeArrowheads="1"/>
          </p:cNvSpPr>
          <p:nvPr/>
        </p:nvSpPr>
        <p:spPr bwMode="auto">
          <a:xfrm>
            <a:off x="124087" y="53400"/>
            <a:ext cx="115728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Измерения структур на бегущей волне при моде 2</a:t>
            </a:r>
            <a:r>
              <a:rPr lang="el-GR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π</a:t>
            </a:r>
            <a:r>
              <a:rPr lang="en-US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819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88" y="3838575"/>
            <a:ext cx="3910012" cy="281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898525"/>
            <a:ext cx="10763250" cy="261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152" y="981075"/>
            <a:ext cx="4776787" cy="243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2" name="TextBox 7"/>
          <p:cNvSpPr txBox="1">
            <a:spLocks noChangeArrowheads="1"/>
          </p:cNvSpPr>
          <p:nvPr/>
        </p:nvSpPr>
        <p:spPr bwMode="auto">
          <a:xfrm>
            <a:off x="644525" y="530225"/>
            <a:ext cx="1295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/>
              <a:t>Измерения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608168" y="603250"/>
            <a:ext cx="8255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dirty="0"/>
              <a:t>Расчет</a:t>
            </a:r>
          </a:p>
        </p:txBody>
      </p:sp>
      <p:pic>
        <p:nvPicPr>
          <p:cNvPr id="34824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838" y="4103688"/>
            <a:ext cx="7146925" cy="254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5" name="TextBox 11"/>
          <p:cNvSpPr txBox="1">
            <a:spLocks noChangeArrowheads="1"/>
          </p:cNvSpPr>
          <p:nvPr/>
        </p:nvSpPr>
        <p:spPr bwMode="auto">
          <a:xfrm>
            <a:off x="4476750" y="3714750"/>
            <a:ext cx="6645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dirty="0"/>
              <a:t>Амплитуда</a:t>
            </a:r>
          </a:p>
        </p:txBody>
      </p:sp>
      <p:sp>
        <p:nvSpPr>
          <p:cNvPr id="12" name="Номер слайда 2"/>
          <p:cNvSpPr txBox="1">
            <a:spLocks/>
          </p:cNvSpPr>
          <p:nvPr/>
        </p:nvSpPr>
        <p:spPr>
          <a:xfrm>
            <a:off x="11352584" y="641646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altLang="ru-RU" sz="1600" b="1" dirty="0" smtClean="0">
                <a:solidFill>
                  <a:schemeClr val="tx1"/>
                </a:solidFill>
              </a:rPr>
              <a:t>33</a:t>
            </a:r>
            <a:endParaRPr lang="ru-RU" altLang="ru-RU" sz="1600" b="1" dirty="0">
              <a:solidFill>
                <a:schemeClr val="tx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832475" y="3525838"/>
            <a:ext cx="65943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1200" i="1" dirty="0">
                <a:latin typeface="Times New Roman" panose="02020603050405020304" pitchFamily="18" charset="0"/>
                <a:ea typeface="MS Mincho"/>
              </a:rPr>
              <a:t>A. Levichev, K. Grishina. S. Samoilov, M. </a:t>
            </a:r>
            <a:r>
              <a:rPr lang="en-US" sz="1200" i="1" dirty="0" err="1">
                <a:latin typeface="Times New Roman" panose="02020603050405020304" pitchFamily="18" charset="0"/>
                <a:ea typeface="MS Mincho"/>
              </a:rPr>
              <a:t>Arsentieva</a:t>
            </a:r>
            <a:r>
              <a:rPr lang="en-US" sz="1200" i="1" dirty="0"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1200" i="1" dirty="0" smtClean="0">
                <a:latin typeface="Times New Roman" panose="02020603050405020304" pitchFamily="18" charset="0"/>
                <a:ea typeface="MS Mincho"/>
              </a:rPr>
              <a:t>et al. Results </a:t>
            </a:r>
            <a:r>
              <a:rPr lang="en-US" sz="1200" i="1" dirty="0">
                <a:latin typeface="Times New Roman" panose="02020603050405020304" pitchFamily="18" charset="0"/>
                <a:ea typeface="MS Mincho"/>
              </a:rPr>
              <a:t>of manufacturing and operation of the first accelerating structures for the linear accelerator of the SKIF injector based on a disk-loaded </a:t>
            </a:r>
            <a:r>
              <a:rPr lang="en-US" sz="1200" i="1" dirty="0" smtClean="0">
                <a:latin typeface="Times New Roman" panose="02020603050405020304" pitchFamily="18" charset="0"/>
                <a:ea typeface="MS Mincho"/>
              </a:rPr>
              <a:t>waveguide. </a:t>
            </a:r>
            <a:r>
              <a:rPr lang="en-US" sz="1200" i="1" u="sng" dirty="0" smtClean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hlinkClick r:id="rId6"/>
              </a:rPr>
              <a:t>Journal </a:t>
            </a:r>
            <a:r>
              <a:rPr lang="en-US" sz="1200" i="1" u="sng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hlinkClick r:id="rId6"/>
              </a:rPr>
              <a:t>of Instrumentation</a:t>
            </a:r>
            <a:r>
              <a:rPr lang="en-US" sz="1200" i="1" dirty="0"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1200" i="1" u="sng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hlinkClick r:id="rId7"/>
              </a:rPr>
              <a:t>Volume 18</a:t>
            </a:r>
            <a:r>
              <a:rPr lang="en-US" sz="1200" i="1" dirty="0">
                <a:latin typeface="Times New Roman" panose="02020603050405020304" pitchFamily="18" charset="0"/>
                <a:ea typeface="MS Mincho"/>
              </a:rPr>
              <a:t>, </a:t>
            </a:r>
            <a:r>
              <a:rPr lang="en-US" sz="1200" i="1" u="sng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hlinkClick r:id="rId8"/>
              </a:rPr>
              <a:t>July 2023</a:t>
            </a:r>
            <a:r>
              <a:rPr lang="en-US" sz="1200" i="1" dirty="0">
                <a:latin typeface="Times New Roman" panose="02020603050405020304" pitchFamily="18" charset="0"/>
                <a:ea typeface="MS Mincho"/>
              </a:rPr>
              <a:t> DOI 10.1088/1748-0221/18/07/T07001 </a:t>
            </a:r>
            <a:endParaRPr lang="ru-RU" sz="1200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342900"/>
            <a:ext cx="4232275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Box 5"/>
          <p:cNvSpPr txBox="1">
            <a:spLocks noChangeArrowheads="1"/>
          </p:cNvSpPr>
          <p:nvPr/>
        </p:nvSpPr>
        <p:spPr bwMode="auto">
          <a:xfrm>
            <a:off x="5471487" y="753032"/>
            <a:ext cx="5148654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Суммарная фазовая ошибка </a:t>
            </a:r>
            <a:r>
              <a:rPr lang="ru-RU" b="1" dirty="0"/>
              <a:t>0.9 град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Средняя фаза </a:t>
            </a:r>
            <a:r>
              <a:rPr lang="ru-RU" b="1" dirty="0" smtClean="0"/>
              <a:t>120.01 град</a:t>
            </a:r>
            <a:endParaRPr lang="ru-R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Среднеквадратичное отклонение </a:t>
            </a:r>
            <a:r>
              <a:rPr lang="ru-RU" b="1" dirty="0"/>
              <a:t>±1.5 </a:t>
            </a:r>
            <a:r>
              <a:rPr lang="ru-RU" b="1" dirty="0" smtClean="0"/>
              <a:t>град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cs typeface="Arial" panose="020B0604020202020204" pitchFamily="34" charset="0"/>
              </a:rPr>
              <a:t>Полоса структуры </a:t>
            </a:r>
            <a:r>
              <a:rPr lang="ru-RU" b="1" dirty="0">
                <a:cs typeface="Arial" panose="020B0604020202020204" pitchFamily="34" charset="0"/>
              </a:rPr>
              <a:t>66 </a:t>
            </a:r>
            <a:r>
              <a:rPr lang="ru-RU" b="1" dirty="0" smtClean="0">
                <a:cs typeface="Arial" panose="020B0604020202020204" pitchFamily="34" charset="0"/>
              </a:rPr>
              <a:t>МГц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cs typeface="Arial" panose="020B0604020202020204" pitchFamily="34" charset="0"/>
              </a:rPr>
              <a:t>Коэффициент затухания по полю </a:t>
            </a:r>
            <a:r>
              <a:rPr lang="el-GR" b="1" i="1" dirty="0" smtClean="0">
                <a:cs typeface="Arial" panose="020B0604020202020204" pitchFamily="34" charset="0"/>
              </a:rPr>
              <a:t>α</a:t>
            </a:r>
            <a:r>
              <a:rPr lang="ru-RU" b="1" dirty="0" smtClean="0">
                <a:cs typeface="Arial" panose="020B0604020202020204" pitchFamily="34" charset="0"/>
              </a:rPr>
              <a:t>=0.1 1</a:t>
            </a:r>
            <a:r>
              <a:rPr lang="en-US" b="1" dirty="0" smtClean="0">
                <a:cs typeface="Arial" panose="020B0604020202020204" pitchFamily="34" charset="0"/>
              </a:rPr>
              <a:t>/</a:t>
            </a:r>
            <a:r>
              <a:rPr lang="ru-RU" b="1" dirty="0" smtClean="0">
                <a:cs typeface="Arial" panose="020B0604020202020204" pitchFamily="34" charset="0"/>
              </a:rPr>
              <a:t>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cs typeface="Arial" panose="020B0604020202020204" pitchFamily="34" charset="0"/>
              </a:rPr>
              <a:t>Отражение мощности</a:t>
            </a:r>
            <a:r>
              <a:rPr lang="ru-RU" b="1" dirty="0" smtClean="0">
                <a:cs typeface="Arial" panose="020B0604020202020204" pitchFamily="34" charset="0"/>
              </a:rPr>
              <a:t> 3%</a:t>
            </a:r>
            <a:endParaRPr lang="ru-RU" b="1" dirty="0"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b="1" dirty="0"/>
          </a:p>
        </p:txBody>
      </p:sp>
      <p:pic>
        <p:nvPicPr>
          <p:cNvPr id="35851" name="Рисунок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3921125"/>
            <a:ext cx="4595813" cy="288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Номер слайда 2"/>
          <p:cNvSpPr txBox="1">
            <a:spLocks/>
          </p:cNvSpPr>
          <p:nvPr/>
        </p:nvSpPr>
        <p:spPr>
          <a:xfrm>
            <a:off x="11352584" y="641646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altLang="ru-RU" sz="1600" b="1" dirty="0" smtClean="0">
                <a:solidFill>
                  <a:schemeClr val="tx1"/>
                </a:solidFill>
              </a:rPr>
              <a:t>34</a:t>
            </a:r>
            <a:endParaRPr lang="ru-RU" altLang="ru-RU" sz="1600" b="1" dirty="0">
              <a:solidFill>
                <a:schemeClr val="tx1"/>
              </a:solidFill>
            </a:endParaRP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121378" y="-122933"/>
            <a:ext cx="115728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Измерения структур на бегущей волне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8337" y="4180681"/>
            <a:ext cx="5724525" cy="2362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912424" y="5949280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с</a:t>
            </a:r>
            <a:endParaRPr lang="ru-RU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8832304" y="5147900"/>
            <a:ext cx="282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с</a:t>
            </a:r>
            <a:endParaRPr lang="ru-RU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15680" y="2780928"/>
            <a:ext cx="62646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4. Структуры на стоячей волне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94848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547688"/>
            <a:ext cx="6276975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703388" y="28575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Одиночный резонатор</a:t>
            </a:r>
          </a:p>
        </p:txBody>
      </p:sp>
      <p:pic>
        <p:nvPicPr>
          <p:cNvPr id="36868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2735263"/>
            <a:ext cx="6238875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1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5064596"/>
            <a:ext cx="291465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2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696" y="3537715"/>
            <a:ext cx="188595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734" y="4177058"/>
            <a:ext cx="5276850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6" name="Рисунок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3" b="10353"/>
          <a:stretch/>
        </p:blipFill>
        <p:spPr bwMode="auto">
          <a:xfrm>
            <a:off x="7441066" y="548680"/>
            <a:ext cx="4392613" cy="2909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Номер слайда 2"/>
          <p:cNvSpPr txBox="1">
            <a:spLocks/>
          </p:cNvSpPr>
          <p:nvPr/>
        </p:nvSpPr>
        <p:spPr>
          <a:xfrm>
            <a:off x="11352584" y="641646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altLang="ru-RU" sz="1600" b="1" dirty="0" smtClean="0">
                <a:solidFill>
                  <a:schemeClr val="tx1"/>
                </a:solidFill>
              </a:rPr>
              <a:t>36</a:t>
            </a:r>
            <a:endParaRPr lang="ru-RU" altLang="ru-RU" sz="16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929" y="3673746"/>
            <a:ext cx="1857600" cy="9962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26866" y="3586344"/>
            <a:ext cx="4036909" cy="11519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50083" y="5325648"/>
            <a:ext cx="104775" cy="1047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40283" y="3979742"/>
            <a:ext cx="104775" cy="1047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22091" y="5796937"/>
            <a:ext cx="104775" cy="10477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71545" y="4332337"/>
            <a:ext cx="104775" cy="10477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890784" y="4629258"/>
            <a:ext cx="2145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Запасенная энергия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9033457" y="6138410"/>
            <a:ext cx="2149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Изменение энергии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3719471" y="6030913"/>
                <a:ext cx="5080493" cy="58432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Δ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𝑊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𝑇𝑐𝑜𝑠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𝑞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𝑠𝑖𝑛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type m:val="li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𝜆𝛽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𝑒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num>
                        <m:den>
                          <m:f>
                            <m:fPr>
                              <m:type m:val="lin"/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𝐿</m:t>
                              </m:r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𝜆𝛽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𝑐𝑜𝑠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𝜑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9471" y="6030913"/>
                <a:ext cx="5080493" cy="584327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719471" y="4970988"/>
                <a:ext cx="3407215" cy="881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T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type m:val="li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  <m:sup>
                              <m:f>
                                <m:fPr>
                                  <m:type m:val="li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0,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type m:val="lin"/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𝐿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𝜆𝛽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𝑑𝑧</m:t>
                              </m:r>
                            </m:e>
                          </m:nary>
                        </m:num>
                        <m:den>
                          <m:nary>
                            <m:nary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type m:val="li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b>
                            <m:sup>
                              <m:f>
                                <m:fPr>
                                  <m:type m:val="lin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𝐿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  <m:d>
                                <m:d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0,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𝑧</m:t>
                                  </m:r>
                                </m:e>
                              </m:d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𝑧</m:t>
                              </m:r>
                            </m:e>
                          </m:nary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9471" y="4970988"/>
                <a:ext cx="3407215" cy="881844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/>
          <p:cNvSpPr txBox="1"/>
          <p:nvPr/>
        </p:nvSpPr>
        <p:spPr>
          <a:xfrm>
            <a:off x="7519671" y="5262483"/>
            <a:ext cx="4594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Время-пролетный фактор (</a:t>
            </a:r>
            <a:r>
              <a:rPr lang="en-US" dirty="0" smtClean="0"/>
              <a:t>transit time factor</a:t>
            </a:r>
            <a:r>
              <a:rPr lang="ru-RU" dirty="0" smtClean="0"/>
              <a:t>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1703388" y="28575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Возбуждение резонатора</a:t>
            </a:r>
            <a:endParaRPr lang="ru-RU" alt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7891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0" t="20998" r="23224" b="30005"/>
          <a:stretch>
            <a:fillRect/>
          </a:stretch>
        </p:blipFill>
        <p:spPr bwMode="auto">
          <a:xfrm>
            <a:off x="382588" y="1614128"/>
            <a:ext cx="4751387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6" t="20251" r="21455" b="29001"/>
          <a:stretch>
            <a:fillRect/>
          </a:stretch>
        </p:blipFill>
        <p:spPr bwMode="auto">
          <a:xfrm>
            <a:off x="6527800" y="1557338"/>
            <a:ext cx="4824413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0" t="22070" r="22240" b="30682"/>
          <a:stretch>
            <a:fillRect/>
          </a:stretch>
        </p:blipFill>
        <p:spPr bwMode="auto">
          <a:xfrm>
            <a:off x="192088" y="3933825"/>
            <a:ext cx="4824412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TextBox 11"/>
          <p:cNvSpPr txBox="1">
            <a:spLocks noChangeArrowheads="1"/>
          </p:cNvSpPr>
          <p:nvPr/>
        </p:nvSpPr>
        <p:spPr bwMode="auto">
          <a:xfrm>
            <a:off x="370938" y="574783"/>
            <a:ext cx="523875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sz="1600" dirty="0" smtClean="0"/>
              <a:t>1. К </a:t>
            </a:r>
            <a:r>
              <a:rPr lang="ru-RU" sz="1600" dirty="0"/>
              <a:t>элементу связи резонатора поступает падающая волна, которая практически вся отражается, за исключением малой части, которая проходит внутрь резонатора</a:t>
            </a:r>
          </a:p>
        </p:txBody>
      </p:sp>
      <p:sp>
        <p:nvSpPr>
          <p:cNvPr id="37895" name="TextBox 12"/>
          <p:cNvSpPr txBox="1">
            <a:spLocks noChangeArrowheads="1"/>
          </p:cNvSpPr>
          <p:nvPr/>
        </p:nvSpPr>
        <p:spPr bwMode="auto">
          <a:xfrm>
            <a:off x="6455503" y="702423"/>
            <a:ext cx="523875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sz="1600" dirty="0" smtClean="0"/>
              <a:t>2. Прошедшая </a:t>
            </a:r>
            <a:r>
              <a:rPr lang="ru-RU" sz="1600" dirty="0"/>
              <a:t>волна в резонатор распространяется до противоположной стенки резонатора и полностью от нее отражается </a:t>
            </a:r>
          </a:p>
        </p:txBody>
      </p:sp>
      <p:sp>
        <p:nvSpPr>
          <p:cNvPr id="37896" name="TextBox 13"/>
          <p:cNvSpPr txBox="1">
            <a:spLocks noChangeArrowheads="1"/>
          </p:cNvSpPr>
          <p:nvPr/>
        </p:nvSpPr>
        <p:spPr bwMode="auto">
          <a:xfrm>
            <a:off x="5133975" y="3533775"/>
            <a:ext cx="6840538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sz="1600" dirty="0" smtClean="0"/>
              <a:t>3. Отраженная </a:t>
            </a:r>
            <a:r>
              <a:rPr lang="ru-RU" sz="1600" dirty="0"/>
              <a:t>от стенки резонатора волна распространяется в сторону элемента связи резонатора. Так же, как с падающей волной генератора, практически вся волна внутри резонатора отражается обратно от элемента связи, за исключением малой части, которая излучается </a:t>
            </a:r>
            <a:r>
              <a:rPr lang="ru-RU" sz="1600" dirty="0" smtClean="0"/>
              <a:t>в </a:t>
            </a:r>
            <a:r>
              <a:rPr lang="ru-RU" sz="1600" dirty="0"/>
              <a:t>подводящую линию. Отраженная </a:t>
            </a:r>
            <a:r>
              <a:rPr lang="ru-RU" sz="1600" dirty="0" smtClean="0"/>
              <a:t>волна </a:t>
            </a:r>
            <a:r>
              <a:rPr lang="ru-RU" sz="1600" dirty="0"/>
              <a:t>внутри резонатора складывается с волной, прошедшей в резонатор со стороны генератора. </a:t>
            </a:r>
            <a:r>
              <a:rPr lang="ru-RU" sz="1600" b="1" dirty="0"/>
              <a:t>Если складывание происходит синфазно, то амплитуда результирующей волны возрастает и речь идет о резонансе.</a:t>
            </a:r>
            <a:r>
              <a:rPr lang="ru-RU" sz="1600" dirty="0"/>
              <a:t> </a:t>
            </a:r>
            <a:r>
              <a:rPr lang="ru-RU" sz="1600" b="1" dirty="0"/>
              <a:t>Если волны складываются противофазно, то речь идет об </a:t>
            </a:r>
            <a:r>
              <a:rPr lang="ru-RU" sz="1600" b="1" dirty="0" err="1"/>
              <a:t>антирезонансе</a:t>
            </a:r>
            <a:r>
              <a:rPr lang="ru-RU" sz="1600" b="1" dirty="0"/>
              <a:t> и волны друг друга </a:t>
            </a:r>
            <a:r>
              <a:rPr lang="ru-RU" sz="1600" b="1" dirty="0" smtClean="0"/>
              <a:t>«гасят</a:t>
            </a:r>
            <a:r>
              <a:rPr lang="ru-RU" sz="1600" dirty="0" smtClean="0"/>
              <a:t>». </a:t>
            </a:r>
            <a:r>
              <a:rPr lang="ru-RU" sz="1600" dirty="0"/>
              <a:t>Фаза, с которой приходит волна обратно к элементу связи, определяется пройденным расстоянием и длиной волны, то есть – геометрией резонатора и частотой.</a:t>
            </a:r>
          </a:p>
        </p:txBody>
      </p:sp>
      <p:sp>
        <p:nvSpPr>
          <p:cNvPr id="11" name="Номер слайда 2"/>
          <p:cNvSpPr txBox="1">
            <a:spLocks/>
          </p:cNvSpPr>
          <p:nvPr/>
        </p:nvSpPr>
        <p:spPr>
          <a:xfrm>
            <a:off x="11352584" y="641646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altLang="ru-RU" sz="1600" b="1" dirty="0" smtClean="0">
                <a:solidFill>
                  <a:schemeClr val="tx1"/>
                </a:solidFill>
              </a:rPr>
              <a:t>3</a:t>
            </a:r>
            <a:r>
              <a:rPr lang="en-US" altLang="ru-RU" sz="1600" b="1" dirty="0" smtClean="0">
                <a:solidFill>
                  <a:schemeClr val="tx1"/>
                </a:solidFill>
              </a:rPr>
              <a:t>7</a:t>
            </a:r>
            <a:endParaRPr lang="ru-RU" altLang="ru-RU" sz="16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857" y="6107989"/>
            <a:ext cx="446196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Альтман Дж. Устройства СВЧ. М. : Мир, 1968, с. 57</a:t>
            </a:r>
            <a:endParaRPr lang="ru-RU" sz="1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703388" y="28575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Возбуждение резонатора</a:t>
            </a:r>
            <a:endParaRPr lang="ru-RU" alt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8915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2462213"/>
            <a:ext cx="4549775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0875" y="1229569"/>
            <a:ext cx="7731125" cy="162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206" y="3128176"/>
            <a:ext cx="7510462" cy="326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0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0202"/>
            <a:ext cx="4233480" cy="609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52" y="1660362"/>
            <a:ext cx="26193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Номер слайда 2"/>
          <p:cNvSpPr txBox="1">
            <a:spLocks/>
          </p:cNvSpPr>
          <p:nvPr/>
        </p:nvSpPr>
        <p:spPr>
          <a:xfrm>
            <a:off x="11352584" y="641646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altLang="ru-RU" sz="1600" b="1" dirty="0" smtClean="0">
                <a:solidFill>
                  <a:schemeClr val="tx1"/>
                </a:solidFill>
              </a:rPr>
              <a:t>3</a:t>
            </a:r>
            <a:r>
              <a:rPr lang="en-US" altLang="ru-RU" sz="1600" b="1" dirty="0" smtClean="0">
                <a:solidFill>
                  <a:schemeClr val="tx1"/>
                </a:solidFill>
              </a:rPr>
              <a:t>8</a:t>
            </a:r>
            <a:endParaRPr lang="ru-RU" altLang="ru-RU" sz="1600" b="1" dirty="0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3352" y="494250"/>
            <a:ext cx="4953000" cy="495300"/>
          </a:xfrm>
          <a:prstGeom prst="rect">
            <a:avLst/>
          </a:prstGeom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8795563" y="34470"/>
            <a:ext cx="3240360" cy="938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Иванников В. И., Черноусов Ю. Д., </a:t>
            </a:r>
            <a:r>
              <a:rPr kumimoji="0" lang="ru-RU" altLang="ru-RU" sz="11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Шеболаев</a:t>
            </a:r>
            <a:r>
              <a:rPr kumimoji="0" lang="ru-RU" altLang="ru-RU" sz="1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И. В. Переходные процессы в паре связанных резонаторов. // ЖТФ. 1996. т. 66. N5. с. 162.</a:t>
            </a:r>
            <a:endParaRPr kumimoji="0" lang="en-US" altLang="ru-RU" sz="11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1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Wangler</a:t>
            </a:r>
            <a:r>
              <a:rPr kumimoji="0" lang="en-US" altLang="ru-RU" sz="1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T. Principles of RF Linear Accelerators. New York: John Wiley &amp; Sons, 1998. pp. 141–143</a:t>
            </a:r>
            <a:r>
              <a:rPr kumimoji="0" lang="ru-RU" altLang="ru-RU" sz="11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21"/>
          <p:cNvGrpSpPr>
            <a:grpSpLocks/>
          </p:cNvGrpSpPr>
          <p:nvPr/>
        </p:nvGrpSpPr>
        <p:grpSpPr bwMode="auto">
          <a:xfrm>
            <a:off x="6180223" y="3613629"/>
            <a:ext cx="4351446" cy="3157701"/>
            <a:chOff x="4857752" y="3643314"/>
            <a:chExt cx="3429000" cy="2352676"/>
          </a:xfrm>
        </p:grpSpPr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857752" y="3786190"/>
              <a:ext cx="3429000" cy="2209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テキスト ボックス 13"/>
            <p:cNvSpPr txBox="1">
              <a:spLocks noChangeArrowheads="1"/>
            </p:cNvSpPr>
            <p:nvPr/>
          </p:nvSpPr>
          <p:spPr bwMode="auto">
            <a:xfrm>
              <a:off x="5143504" y="3643314"/>
              <a:ext cx="2928958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ja-JP"/>
                <a:t>Reflected power</a:t>
              </a:r>
              <a:endParaRPr lang="ja-JP" altLang="en-US"/>
            </a:p>
          </p:txBody>
        </p:sp>
      </p:grpSp>
      <p:grpSp>
        <p:nvGrpSpPr>
          <p:cNvPr id="8" name="グループ化 23"/>
          <p:cNvGrpSpPr>
            <a:grpSpLocks/>
          </p:cNvGrpSpPr>
          <p:nvPr/>
        </p:nvGrpSpPr>
        <p:grpSpPr bwMode="auto">
          <a:xfrm>
            <a:off x="3433239" y="476672"/>
            <a:ext cx="5111033" cy="2895761"/>
            <a:chOff x="714348" y="1571612"/>
            <a:chExt cx="3357586" cy="1920887"/>
          </a:xfrm>
          <a:solidFill>
            <a:schemeClr val="bg1"/>
          </a:solidFill>
        </p:grpSpPr>
        <p:pic>
          <p:nvPicPr>
            <p:cNvPr id="9" name="Picture 9"/>
            <p:cNvPicPr>
              <a:picLocks noChangeAspect="1" noChangeArrowheads="1"/>
            </p:cNvPicPr>
            <p:nvPr/>
          </p:nvPicPr>
          <p:blipFill rotWithShape="1">
            <a:blip r:embed="rId3"/>
            <a:srcRect t="13056"/>
            <a:stretch/>
          </p:blipFill>
          <p:spPr bwMode="auto">
            <a:xfrm>
              <a:off x="714348" y="1643300"/>
              <a:ext cx="3286148" cy="184919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テキスト ボックス 15"/>
            <p:cNvSpPr txBox="1">
              <a:spLocks noChangeArrowheads="1"/>
            </p:cNvSpPr>
            <p:nvPr/>
          </p:nvSpPr>
          <p:spPr bwMode="auto">
            <a:xfrm>
              <a:off x="1142976" y="1571612"/>
              <a:ext cx="2928958" cy="36933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ja-JP"/>
                <a:t>Input power</a:t>
              </a:r>
              <a:endParaRPr lang="ja-JP" altLang="en-US"/>
            </a:p>
          </p:txBody>
        </p:sp>
      </p:grpSp>
      <p:grpSp>
        <p:nvGrpSpPr>
          <p:cNvPr id="11" name="グループ化 20"/>
          <p:cNvGrpSpPr>
            <a:grpSpLocks/>
          </p:cNvGrpSpPr>
          <p:nvPr/>
        </p:nvGrpSpPr>
        <p:grpSpPr bwMode="auto">
          <a:xfrm>
            <a:off x="1411664" y="3564197"/>
            <a:ext cx="4859245" cy="3094201"/>
            <a:chOff x="500034" y="3500438"/>
            <a:chExt cx="4129649" cy="2552703"/>
          </a:xfrm>
          <a:solidFill>
            <a:schemeClr val="bg1"/>
          </a:solidFill>
        </p:grpSpPr>
        <p:sp>
          <p:nvSpPr>
            <p:cNvPr id="12" name="テキスト ボックス 7"/>
            <p:cNvSpPr txBox="1">
              <a:spLocks noChangeArrowheads="1"/>
            </p:cNvSpPr>
            <p:nvPr/>
          </p:nvSpPr>
          <p:spPr bwMode="auto">
            <a:xfrm>
              <a:off x="857224" y="3500438"/>
              <a:ext cx="2928958" cy="36933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altLang="ja-JP"/>
                <a:t>Cavity  field</a:t>
              </a:r>
              <a:endParaRPr lang="ja-JP" altLang="en-US"/>
            </a:p>
          </p:txBody>
        </p:sp>
        <p:pic>
          <p:nvPicPr>
            <p:cNvPr id="13" name="Picture 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00034" y="3929066"/>
              <a:ext cx="3429000" cy="212407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テキスト ボックス 16"/>
            <p:cNvSpPr txBox="1">
              <a:spLocks noChangeArrowheads="1"/>
            </p:cNvSpPr>
            <p:nvPr/>
          </p:nvSpPr>
          <p:spPr bwMode="auto">
            <a:xfrm>
              <a:off x="3786182" y="4714884"/>
              <a:ext cx="651140" cy="36933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rgbClr val="FF0000"/>
                  </a:solidFill>
                  <a:latin typeface="Symbol" pitchFamily="18" charset="2"/>
                </a:rPr>
                <a:t>b</a:t>
              </a:r>
              <a:r>
                <a:rPr lang="en-US" altLang="ja-JP" baseline="-25000">
                  <a:solidFill>
                    <a:srgbClr val="FF0000"/>
                  </a:solidFill>
                </a:rPr>
                <a:t>c</a:t>
              </a:r>
              <a:r>
                <a:rPr lang="en-US" altLang="ja-JP">
                  <a:solidFill>
                    <a:srgbClr val="FF0000"/>
                  </a:solidFill>
                </a:rPr>
                <a:t>=1</a:t>
              </a:r>
              <a:endParaRPr lang="ja-JP" altLang="en-US">
                <a:solidFill>
                  <a:srgbClr val="FF0000"/>
                </a:solidFill>
              </a:endParaRPr>
            </a:p>
          </p:txBody>
        </p:sp>
        <p:sp>
          <p:nvSpPr>
            <p:cNvPr id="15" name="テキスト ボックス 17"/>
            <p:cNvSpPr txBox="1">
              <a:spLocks noChangeArrowheads="1"/>
            </p:cNvSpPr>
            <p:nvPr/>
          </p:nvSpPr>
          <p:spPr bwMode="auto">
            <a:xfrm>
              <a:off x="3786182" y="5072074"/>
              <a:ext cx="843501" cy="36933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rgbClr val="0070C0"/>
                  </a:solidFill>
                  <a:latin typeface="Symbol" pitchFamily="18" charset="2"/>
                </a:rPr>
                <a:t>b</a:t>
              </a:r>
              <a:r>
                <a:rPr lang="en-US" altLang="ja-JP" baseline="-25000">
                  <a:solidFill>
                    <a:srgbClr val="0070C0"/>
                  </a:solidFill>
                </a:rPr>
                <a:t>c</a:t>
              </a:r>
              <a:r>
                <a:rPr lang="en-US" altLang="ja-JP">
                  <a:solidFill>
                    <a:srgbClr val="0070C0"/>
                  </a:solidFill>
                </a:rPr>
                <a:t>=0.5</a:t>
              </a:r>
              <a:endParaRPr lang="ja-JP" altLang="en-US">
                <a:solidFill>
                  <a:srgbClr val="0070C0"/>
                </a:solidFill>
              </a:endParaRPr>
            </a:p>
          </p:txBody>
        </p:sp>
        <p:sp>
          <p:nvSpPr>
            <p:cNvPr id="16" name="テキスト ボックス 18"/>
            <p:cNvSpPr txBox="1">
              <a:spLocks noChangeArrowheads="1"/>
            </p:cNvSpPr>
            <p:nvPr/>
          </p:nvSpPr>
          <p:spPr bwMode="auto">
            <a:xfrm>
              <a:off x="3857620" y="4357694"/>
              <a:ext cx="651140" cy="36933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rgbClr val="92D050"/>
                  </a:solidFill>
                  <a:latin typeface="Symbol" pitchFamily="18" charset="2"/>
                </a:rPr>
                <a:t>b</a:t>
              </a:r>
              <a:r>
                <a:rPr lang="en-US" altLang="ja-JP" baseline="-25000">
                  <a:solidFill>
                    <a:srgbClr val="92D050"/>
                  </a:solidFill>
                </a:rPr>
                <a:t>c</a:t>
              </a:r>
              <a:r>
                <a:rPr lang="en-US" altLang="ja-JP">
                  <a:solidFill>
                    <a:srgbClr val="92D050"/>
                  </a:solidFill>
                </a:rPr>
                <a:t>=2</a:t>
              </a:r>
              <a:endParaRPr lang="ja-JP" altLang="en-US">
                <a:solidFill>
                  <a:srgbClr val="92D050"/>
                </a:solidFill>
              </a:endParaRPr>
            </a:p>
          </p:txBody>
        </p:sp>
        <p:sp>
          <p:nvSpPr>
            <p:cNvPr id="17" name="テキスト ボックス 19"/>
            <p:cNvSpPr txBox="1">
              <a:spLocks noChangeArrowheads="1"/>
            </p:cNvSpPr>
            <p:nvPr/>
          </p:nvSpPr>
          <p:spPr bwMode="auto">
            <a:xfrm>
              <a:off x="3857620" y="4071942"/>
              <a:ext cx="651140" cy="36933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>
                  <a:solidFill>
                    <a:srgbClr val="FF33CC"/>
                  </a:solidFill>
                  <a:latin typeface="Symbol" pitchFamily="18" charset="2"/>
                </a:rPr>
                <a:t>b</a:t>
              </a:r>
              <a:r>
                <a:rPr lang="en-US" altLang="ja-JP" baseline="-25000">
                  <a:solidFill>
                    <a:srgbClr val="FF33CC"/>
                  </a:solidFill>
                </a:rPr>
                <a:t>c</a:t>
              </a:r>
              <a:r>
                <a:rPr lang="en-US" altLang="ja-JP">
                  <a:solidFill>
                    <a:srgbClr val="FF33CC"/>
                  </a:solidFill>
                </a:rPr>
                <a:t>=5</a:t>
              </a:r>
              <a:endParaRPr lang="ja-JP" altLang="en-US">
                <a:solidFill>
                  <a:srgbClr val="FF33CC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806115" y="3283649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t/</a:t>
            </a:r>
            <a:r>
              <a:rPr lang="el-GR" dirty="0" smtClean="0"/>
              <a:t>τ</a:t>
            </a:r>
            <a:r>
              <a:rPr lang="ru-RU" dirty="0" smtClean="0"/>
              <a:t>н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10531669" y="6488668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t/</a:t>
            </a:r>
            <a:r>
              <a:rPr lang="el-GR" dirty="0" smtClean="0"/>
              <a:t>τ</a:t>
            </a:r>
            <a:r>
              <a:rPr lang="ru-RU" dirty="0" smtClean="0"/>
              <a:t>н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5531059" y="6473732"/>
            <a:ext cx="5645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t/</a:t>
            </a:r>
            <a:r>
              <a:rPr lang="el-GR" dirty="0" smtClean="0"/>
              <a:t>τ</a:t>
            </a:r>
            <a:r>
              <a:rPr lang="ru-RU" dirty="0" smtClean="0"/>
              <a:t>н</a:t>
            </a:r>
            <a:endParaRPr lang="ru-RU" dirty="0"/>
          </a:p>
        </p:txBody>
      </p:sp>
      <p:sp>
        <p:nvSpPr>
          <p:cNvPr id="25" name="Прямоугольник 24"/>
          <p:cNvSpPr>
            <a:spLocks noChangeArrowheads="1"/>
          </p:cNvSpPr>
          <p:nvPr/>
        </p:nvSpPr>
        <p:spPr bwMode="auto">
          <a:xfrm>
            <a:off x="1362383" y="-43335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Возбуждение резонатора</a:t>
            </a:r>
            <a:endParaRPr lang="ru-RU" alt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1746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559496" y="50558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Ускоритель ЭЛВ</a:t>
            </a:r>
            <a:endParaRPr lang="ru-RU" alt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123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808" y="1370331"/>
            <a:ext cx="2981325" cy="398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4" name="TextBox 1"/>
          <p:cNvSpPr txBox="1">
            <a:spLocks noChangeArrowheads="1"/>
          </p:cNvSpPr>
          <p:nvPr/>
        </p:nvSpPr>
        <p:spPr bwMode="auto">
          <a:xfrm>
            <a:off x="335360" y="635333"/>
            <a:ext cx="1065718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sz="1600" b="1" dirty="0"/>
              <a:t>Ускорители ЭЛВ</a:t>
            </a:r>
            <a:r>
              <a:rPr lang="ru-RU" sz="1600" dirty="0"/>
              <a:t> (электронный-линейный-высоковольтный) типичные представители ускорителей прямого действия, в которых ускорение происходит за счет статического электрического поля.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112224" y="1981671"/>
            <a:ext cx="343074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dirty="0"/>
              <a:t>Особенности и недостатки: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/>
              <a:t>Высокое КПД 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/>
              <a:t>Высокая средняя мощность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/>
              <a:t>Ограниченная максимальная энергия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/>
              <a:t>Низкий темп ускорения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ru-RU" dirty="0"/>
              <a:t>Электростатические разряды</a:t>
            </a:r>
          </a:p>
        </p:txBody>
      </p:sp>
      <p:pic>
        <p:nvPicPr>
          <p:cNvPr id="5126" name="Picture 4" descr="Институт ядерной физики СО РАН разработал и поставил новый ускоритель на  Подольский опытно-экспериментальный кабельный завод | Атомная энергия 2.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370331"/>
            <a:ext cx="2979712" cy="419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TextBox 3"/>
          <p:cNvSpPr txBox="1">
            <a:spLocks noChangeArrowheads="1"/>
          </p:cNvSpPr>
          <p:nvPr/>
        </p:nvSpPr>
        <p:spPr bwMode="auto">
          <a:xfrm>
            <a:off x="335361" y="5486954"/>
            <a:ext cx="1137726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sz="1600" dirty="0" smtClean="0"/>
              <a:t>Для преодоления ограничений, связанных с постоянным электрическим полем, была предложена концепция использования переменного электрического поля. В этом случае можно иметь относительно небольшую амплитуду электрического поля, но пропускать через ускоряющий зазор заряженные частицы многократно. Таким образом снимается ограничение, связанное с пробоем электрического поля. </a:t>
            </a:r>
            <a:endParaRPr lang="ru-RU" sz="1600" dirty="0"/>
          </a:p>
        </p:txBody>
      </p:sp>
      <p:sp>
        <p:nvSpPr>
          <p:cNvPr id="10" name="Номер слайда 2"/>
          <p:cNvSpPr txBox="1">
            <a:spLocks/>
          </p:cNvSpPr>
          <p:nvPr/>
        </p:nvSpPr>
        <p:spPr>
          <a:xfrm>
            <a:off x="11352584" y="641646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ru-RU" sz="1600" b="1" dirty="0" smtClean="0">
                <a:solidFill>
                  <a:schemeClr val="tx1"/>
                </a:solidFill>
              </a:rPr>
              <a:t>7</a:t>
            </a:r>
            <a:endParaRPr lang="ru-RU" altLang="ru-RU" sz="16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59512" y="6504590"/>
            <a:ext cx="334399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i="1" dirty="0" smtClean="0"/>
              <a:t>https://www.inp.nsk.su/~tararysh/accel/elv_r.html</a:t>
            </a:r>
            <a:endParaRPr lang="ru-RU" sz="1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703388" y="28575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Одиночный резонатор</a:t>
            </a:r>
          </a:p>
        </p:txBody>
      </p:sp>
      <p:pic>
        <p:nvPicPr>
          <p:cNvPr id="3993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620688"/>
            <a:ext cx="3960812" cy="297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3789040"/>
            <a:ext cx="3960812" cy="297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2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30" y="4308152"/>
            <a:ext cx="116205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890563"/>
            <a:ext cx="904875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Рисунок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888" y="1484784"/>
            <a:ext cx="3925589" cy="401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Рисунок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196" y="869950"/>
            <a:ext cx="2809727" cy="5115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Номер слайда 2"/>
          <p:cNvSpPr txBox="1">
            <a:spLocks/>
          </p:cNvSpPr>
          <p:nvPr/>
        </p:nvSpPr>
        <p:spPr>
          <a:xfrm>
            <a:off x="11352584" y="641646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altLang="ru-RU" sz="1600" b="1" dirty="0" smtClean="0">
                <a:solidFill>
                  <a:schemeClr val="tx1"/>
                </a:solidFill>
              </a:rPr>
              <a:t>3</a:t>
            </a:r>
            <a:r>
              <a:rPr lang="en-US" altLang="ru-RU" sz="1600" b="1" dirty="0" smtClean="0">
                <a:solidFill>
                  <a:schemeClr val="tx1"/>
                </a:solidFill>
              </a:rPr>
              <a:t>9</a:t>
            </a:r>
            <a:endParaRPr lang="ru-RU" altLang="ru-RU" sz="1600" b="1" dirty="0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62072" y="5768029"/>
            <a:ext cx="44641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>
                <a:latin typeface="Times New Roman" panose="02020603050405020304" pitchFamily="18" charset="0"/>
                <a:ea typeface="MS Mincho"/>
              </a:rPr>
              <a:t>С. </a:t>
            </a:r>
            <a:r>
              <a:rPr lang="ru-RU" sz="1200" i="1" dirty="0" err="1">
                <a:latin typeface="Times New Roman" panose="02020603050405020304" pitchFamily="18" charset="0"/>
                <a:ea typeface="MS Mincho"/>
              </a:rPr>
              <a:t>Ма</a:t>
            </a:r>
            <a:r>
              <a:rPr lang="ru-RU" sz="1200" i="1" dirty="0">
                <a:latin typeface="Times New Roman" panose="02020603050405020304" pitchFamily="18" charset="0"/>
                <a:ea typeface="MS Mincho"/>
              </a:rPr>
              <a:t>, М. В. Арсентьева, А. М. Батраков и др. Измерение параметров ВЧ-пушки линейного ускорителя Сибирского кольцевого источника фотонов. Сибирский физический журнал. 2023. Том 18, № 1. С.14-27</a:t>
            </a:r>
            <a:endParaRPr lang="ru-RU" sz="1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764704"/>
            <a:ext cx="723900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3860800"/>
            <a:ext cx="6959600" cy="270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4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217" y="2420888"/>
            <a:ext cx="6498646" cy="2519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703388" y="28575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Ускоряющая структура на стоячей волне</a:t>
            </a:r>
            <a:endParaRPr lang="ru-RU" alt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8" name="Номер слайда 2"/>
          <p:cNvSpPr txBox="1">
            <a:spLocks/>
          </p:cNvSpPr>
          <p:nvPr/>
        </p:nvSpPr>
        <p:spPr>
          <a:xfrm>
            <a:off x="11352584" y="641646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ru-RU" sz="1600" b="1" dirty="0" smtClean="0">
                <a:solidFill>
                  <a:schemeClr val="tx1"/>
                </a:solidFill>
              </a:rPr>
              <a:t>40</a:t>
            </a:r>
            <a:endParaRPr lang="ru-RU" altLang="ru-RU" sz="1600" b="1" dirty="0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/>
          <a:srcRect l="13636" r="4329"/>
          <a:stretch/>
        </p:blipFill>
        <p:spPr>
          <a:xfrm>
            <a:off x="7608168" y="5278611"/>
            <a:ext cx="2250375" cy="8001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Прямоугольник 9"/>
              <p:cNvSpPr/>
              <p:nvPr/>
            </p:nvSpPr>
            <p:spPr>
              <a:xfrm>
                <a:off x="9908648" y="5370042"/>
                <a:ext cx="64793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𝝅</m:t>
                      </m:r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0" name="Прямоугольник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08648" y="5370042"/>
                <a:ext cx="647934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703388" y="28575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Измерения структур на стоячей волне</a:t>
            </a:r>
            <a:endParaRPr lang="ru-RU" alt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65" y="2325073"/>
            <a:ext cx="1809750" cy="11239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7026" y="844808"/>
            <a:ext cx="11233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Для исследования полей в резонансных макетах наиболее часто применяется метод малых возмущений. В основе этого метода лежит соотношение, получаемое из теории малых возмущений, которое устанавливает связь между относительным изменением резонансной частоты резонатора и напряженностью полей в месте расположения малого возмущающего тела </a:t>
            </a:r>
          </a:p>
        </p:txBody>
      </p:sp>
      <p:pic>
        <p:nvPicPr>
          <p:cNvPr id="6" name="Рисунок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0444" y="2570842"/>
            <a:ext cx="4671556" cy="33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2" descr="e:\Levichev\Cern\Injector_FCC\gun\IMG-20161008-WA000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368" y="3573538"/>
            <a:ext cx="2808312" cy="3156416"/>
          </a:xfrm>
          <a:prstGeom prst="rect">
            <a:avLst/>
          </a:prstGeom>
          <a:noFill/>
        </p:spPr>
      </p:pic>
      <p:pic>
        <p:nvPicPr>
          <p:cNvPr id="8" name="Рисунок 7" descr="C:\Users\Nikiforov\Desktop\Зависимость поля от координаты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1171" y="2570842"/>
            <a:ext cx="3796402" cy="317484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7945935" y="1976206"/>
            <a:ext cx="3929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Измеренное распределение электрического поля</a:t>
            </a:r>
            <a:endParaRPr lang="ru-RU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494748" y="2186221"/>
            <a:ext cx="3929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Расчетное распределение электрического поля</a:t>
            </a:r>
            <a:endParaRPr lang="ru-RU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136120" y="6224597"/>
            <a:ext cx="655813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Никифоров Д.А., Левичев А.Е., </a:t>
            </a:r>
            <a:r>
              <a:rPr lang="ru-RU" sz="1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Барняков</a:t>
            </a:r>
            <a:r>
              <a:rPr lang="ru-RU" sz="1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А.М., Андрианов А.В., Самойлов С.Л. </a:t>
            </a:r>
            <a:r>
              <a:rPr lang="ru-RU" sz="10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Моделирование </a:t>
            </a:r>
            <a:r>
              <a:rPr lang="ru-RU" sz="1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высокочастотной </a:t>
            </a:r>
            <a:r>
              <a:rPr lang="ru-RU" sz="1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фотопушки</a:t>
            </a:r>
            <a:r>
              <a:rPr lang="ru-RU" sz="1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для генерации ультракоротких </a:t>
            </a:r>
            <a:r>
              <a:rPr lang="ru-RU" sz="10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пучков</a:t>
            </a:r>
            <a:r>
              <a:rPr lang="en-US" sz="10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000" i="1" dirty="0" smtClean="0">
                <a:latin typeface="Times New Roman" panose="02020603050405020304" pitchFamily="18" charset="0"/>
                <a:ea typeface="MS Mincho"/>
                <a:hlinkClick r:id="rId6"/>
              </a:rPr>
              <a:t>Журнал </a:t>
            </a:r>
            <a:r>
              <a:rPr lang="ru-RU" sz="1000" i="1" dirty="0">
                <a:latin typeface="Times New Roman" panose="02020603050405020304" pitchFamily="18" charset="0"/>
                <a:ea typeface="MS Mincho"/>
                <a:hlinkClick r:id="rId6"/>
              </a:rPr>
              <a:t>технической физики</a:t>
            </a:r>
            <a:r>
              <a:rPr lang="ru-RU" sz="1000" i="1" dirty="0">
                <a:latin typeface="Times New Roman" panose="02020603050405020304" pitchFamily="18" charset="0"/>
                <a:ea typeface="MS Mincho"/>
              </a:rPr>
              <a:t>, </a:t>
            </a:r>
            <a:r>
              <a:rPr lang="ru-RU" sz="1000" i="1" dirty="0">
                <a:latin typeface="Times New Roman" panose="02020603050405020304" pitchFamily="18" charset="0"/>
                <a:ea typeface="MS Mincho"/>
                <a:hlinkClick r:id="rId7"/>
              </a:rPr>
              <a:t>2018, в. 4</a:t>
            </a:r>
            <a:r>
              <a:rPr lang="ru-RU" sz="1000" i="1" dirty="0">
                <a:latin typeface="Times New Roman" panose="02020603050405020304" pitchFamily="18" charset="0"/>
                <a:ea typeface="MS Mincho"/>
              </a:rPr>
              <a:t>, </a:t>
            </a:r>
            <a:r>
              <a:rPr lang="ru-RU" sz="1000" i="1" dirty="0">
                <a:latin typeface="Times New Roman" panose="02020603050405020304" pitchFamily="18" charset="0"/>
                <a:ea typeface="MS Mincho"/>
                <a:hlinkClick r:id="rId8"/>
              </a:rPr>
              <a:t>с. 601</a:t>
            </a:r>
            <a:r>
              <a:rPr lang="ru-RU" sz="1000" i="1" dirty="0">
                <a:latin typeface="Times New Roman" panose="02020603050405020304" pitchFamily="18" charset="0"/>
                <a:ea typeface="MS Mincho"/>
              </a:rPr>
              <a:t>. </a:t>
            </a:r>
            <a:r>
              <a:rPr lang="ru-RU" sz="1000" i="1" u="sng" dirty="0">
                <a:latin typeface="Times New Roman" panose="02020603050405020304" pitchFamily="18" charset="0"/>
                <a:ea typeface="MS Mincho"/>
                <a:hlinkClick r:id="rId9" tooltip="DOI: 10.21883/JTF.2018.04.45731.1914"/>
              </a:rPr>
              <a:t>10.21883/JTF.2018.04.45731.1914</a:t>
            </a:r>
            <a:endParaRPr lang="ru-RU" sz="1000" i="1" dirty="0"/>
          </a:p>
        </p:txBody>
      </p:sp>
      <p:sp>
        <p:nvSpPr>
          <p:cNvPr id="12" name="Номер слайда 2"/>
          <p:cNvSpPr txBox="1">
            <a:spLocks/>
          </p:cNvSpPr>
          <p:nvPr/>
        </p:nvSpPr>
        <p:spPr>
          <a:xfrm>
            <a:off x="11352584" y="641646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ru-RU" sz="1600" b="1" dirty="0" smtClean="0">
                <a:solidFill>
                  <a:schemeClr val="tx1"/>
                </a:solidFill>
              </a:rPr>
              <a:t>41</a:t>
            </a:r>
            <a:endParaRPr lang="ru-RU" altLang="ru-RU" sz="1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722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19736" y="2780928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5. Учет нагрузки током пучка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8455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1989138"/>
            <a:ext cx="91328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2" y="2988470"/>
            <a:ext cx="10895012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4446377"/>
            <a:ext cx="1728788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3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4966" y="4007142"/>
            <a:ext cx="5184775" cy="49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334963" y="115888"/>
            <a:ext cx="1065758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Учет нагрузки током </a:t>
            </a:r>
            <a:r>
              <a:rPr lang="ru-RU" alt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пучка.</a:t>
            </a:r>
            <a:endParaRPr lang="ru-RU" alt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Фундаментальная </a:t>
            </a:r>
            <a:r>
              <a:rPr lang="ru-RU" alt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теорема о нагрузке тока пучка</a:t>
            </a:r>
          </a:p>
        </p:txBody>
      </p:sp>
      <p:pic>
        <p:nvPicPr>
          <p:cNvPr id="43015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2413" y="1403350"/>
            <a:ext cx="4319587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6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5700"/>
            <a:ext cx="8005763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Номер слайда 2"/>
          <p:cNvSpPr txBox="1">
            <a:spLocks/>
          </p:cNvSpPr>
          <p:nvPr/>
        </p:nvSpPr>
        <p:spPr>
          <a:xfrm>
            <a:off x="11352584" y="641646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altLang="ru-RU" sz="1600" b="1" dirty="0" smtClean="0">
                <a:solidFill>
                  <a:schemeClr val="tx1"/>
                </a:solidFill>
              </a:rPr>
              <a:t>44</a:t>
            </a:r>
            <a:endParaRPr lang="ru-RU" altLang="ru-RU" sz="1600" b="1" dirty="0">
              <a:solidFill>
                <a:schemeClr val="tx1"/>
              </a:solidFill>
            </a:endParaRPr>
          </a:p>
        </p:txBody>
      </p:sp>
      <p:pic>
        <p:nvPicPr>
          <p:cNvPr id="13" name="Рисунок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3416460"/>
            <a:ext cx="3096344" cy="344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844" y="1114659"/>
            <a:ext cx="9002712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051" y="2301492"/>
            <a:ext cx="2140013" cy="951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3076575"/>
            <a:ext cx="85725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4508500"/>
            <a:ext cx="577215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4376738"/>
            <a:ext cx="1800225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0" y="115888"/>
            <a:ext cx="1164061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Учет нагрузки током </a:t>
            </a:r>
            <a:r>
              <a:rPr lang="ru-RU" alt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пучка.</a:t>
            </a:r>
            <a:endParaRPr lang="ru-RU" alt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Фундаментальная </a:t>
            </a:r>
            <a:r>
              <a:rPr lang="ru-RU" alt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теорема о нагрузке тока пучка</a:t>
            </a:r>
          </a:p>
        </p:txBody>
      </p:sp>
      <p:pic>
        <p:nvPicPr>
          <p:cNvPr id="4404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85" y="5352050"/>
            <a:ext cx="7850187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Номер слайда 2"/>
          <p:cNvSpPr txBox="1">
            <a:spLocks/>
          </p:cNvSpPr>
          <p:nvPr/>
        </p:nvSpPr>
        <p:spPr>
          <a:xfrm>
            <a:off x="11352584" y="641646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altLang="ru-RU" sz="1600" b="1" dirty="0" smtClean="0">
                <a:solidFill>
                  <a:schemeClr val="tx1"/>
                </a:solidFill>
              </a:rPr>
              <a:t>45</a:t>
            </a:r>
            <a:endParaRPr lang="ru-RU" altLang="ru-RU" sz="16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486151" y="5996718"/>
                <a:ext cx="2159309" cy="62401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sSubSup>
                            <m:sSub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  <m:sup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sup>
                      </m:sSup>
                    </m:oMath>
                  </m:oMathPara>
                </a14:m>
                <a:endParaRPr lang="ru-RU" sz="28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6151" y="5996718"/>
                <a:ext cx="2159309" cy="624017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83840" y="3336927"/>
            <a:ext cx="5166227" cy="923330"/>
          </a:xfrm>
          <a:prstGeom prst="rect">
            <a:avLst/>
          </a:prstGeom>
          <a:blipFill rotWithShape="0">
            <a:blip r:embed="rId2"/>
            <a:stretch>
              <a:fillRect l="-236" b="-2632"/>
            </a:stretch>
          </a:blipFill>
        </p:spPr>
        <p:txBody>
          <a:bodyPr/>
          <a:lstStyle/>
          <a:p>
            <a:r>
              <a:rPr lang="ru-RU">
                <a:noFill/>
              </a:rPr>
              <a:t> </a:t>
            </a:r>
          </a:p>
        </p:txBody>
      </p:sp>
      <p:sp>
        <p:nvSpPr>
          <p:cNvPr id="7" name="Прямоугольник 6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125505" y="4490124"/>
            <a:ext cx="5733108" cy="843757"/>
          </a:xfrm>
          <a:prstGeom prst="rect">
            <a:avLst/>
          </a:prstGeom>
          <a:blipFill rotWithShape="0">
            <a:blip r:embed="rId3"/>
            <a:stretch>
              <a:fillRect l="-957" t="-4348"/>
            </a:stretch>
          </a:blipFill>
        </p:spPr>
        <p:txBody>
          <a:bodyPr/>
          <a:lstStyle/>
          <a:p>
            <a:r>
              <a:rPr lang="ru-RU">
                <a:noFill/>
              </a:rPr>
              <a:t> </a:t>
            </a:r>
          </a:p>
        </p:txBody>
      </p:sp>
      <p:sp>
        <p:nvSpPr>
          <p:cNvPr id="8" name="Прямоугольник 7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968592" y="5667308"/>
            <a:ext cx="2112437" cy="618246"/>
          </a:xfrm>
          <a:prstGeom prst="rect">
            <a:avLst/>
          </a:prstGeom>
          <a:blipFill rotWithShape="0">
            <a:blip r:embed="rId4"/>
            <a:stretch>
              <a:fillRect/>
            </a:stretch>
          </a:blipFill>
        </p:spPr>
        <p:txBody>
          <a:bodyPr/>
          <a:lstStyle/>
          <a:p>
            <a:r>
              <a:rPr lang="ru-RU">
                <a:noFill/>
              </a:rPr>
              <a:t> </a:t>
            </a: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524000" y="115888"/>
            <a:ext cx="9144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Учет нагрузки током </a:t>
            </a:r>
            <a:r>
              <a:rPr lang="ru-RU" altLang="ru-RU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пучка</a:t>
            </a:r>
            <a:endParaRPr lang="ru-RU" altLang="ru-RU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5065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184" y="3869910"/>
            <a:ext cx="1885107" cy="112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7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064" y="2323246"/>
            <a:ext cx="4440413" cy="1089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9" name="Прямоугольник 14"/>
          <p:cNvSpPr>
            <a:spLocks noChangeArrowheads="1"/>
          </p:cNvSpPr>
          <p:nvPr/>
        </p:nvSpPr>
        <p:spPr bwMode="auto">
          <a:xfrm>
            <a:off x="6089683" y="1189077"/>
            <a:ext cx="60245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sz="1600" dirty="0" smtClean="0"/>
              <a:t>И</a:t>
            </a:r>
            <a:r>
              <a:rPr lang="ru-RU" sz="1600" dirty="0"/>
              <a:t>з</a:t>
            </a:r>
            <a:r>
              <a:rPr lang="ru-RU" sz="1600" dirty="0" smtClean="0"/>
              <a:t> </a:t>
            </a:r>
            <a:r>
              <a:rPr lang="ru-RU" sz="1600" dirty="0"/>
              <a:t>баланса мощностей можно получить уравнение для нормированной амплитуды ускоряющего поля в резонаторе</a:t>
            </a:r>
          </a:p>
        </p:txBody>
      </p:sp>
      <p:sp>
        <p:nvSpPr>
          <p:cNvPr id="45072" name="TextBox 17"/>
          <p:cNvSpPr txBox="1">
            <a:spLocks noChangeArrowheads="1"/>
          </p:cNvSpPr>
          <p:nvPr/>
        </p:nvSpPr>
        <p:spPr bwMode="auto">
          <a:xfrm>
            <a:off x="301625" y="746125"/>
            <a:ext cx="46418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b="1" dirty="0">
                <a:solidFill>
                  <a:srgbClr val="FF0000"/>
                </a:solidFill>
              </a:rPr>
              <a:t>Бегущая волна </a:t>
            </a:r>
          </a:p>
        </p:txBody>
      </p:sp>
      <p:sp>
        <p:nvSpPr>
          <p:cNvPr id="45073" name="TextBox 18"/>
          <p:cNvSpPr txBox="1">
            <a:spLocks noChangeArrowheads="1"/>
          </p:cNvSpPr>
          <p:nvPr/>
        </p:nvSpPr>
        <p:spPr bwMode="auto">
          <a:xfrm>
            <a:off x="6096000" y="576263"/>
            <a:ext cx="46418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b="1" dirty="0">
                <a:solidFill>
                  <a:srgbClr val="FF0000"/>
                </a:solidFill>
              </a:rPr>
              <a:t>Стоячая волна </a:t>
            </a:r>
          </a:p>
        </p:txBody>
      </p:sp>
      <p:sp>
        <p:nvSpPr>
          <p:cNvPr id="20" name="Номер слайда 2"/>
          <p:cNvSpPr txBox="1">
            <a:spLocks/>
          </p:cNvSpPr>
          <p:nvPr/>
        </p:nvSpPr>
        <p:spPr>
          <a:xfrm>
            <a:off x="11352584" y="641646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altLang="ru-RU" sz="1600" b="1" dirty="0" smtClean="0">
                <a:solidFill>
                  <a:schemeClr val="tx1"/>
                </a:solidFill>
              </a:rPr>
              <a:t>46</a:t>
            </a:r>
            <a:endParaRPr lang="ru-RU" altLang="ru-RU" sz="16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505" y="6380163"/>
            <a:ext cx="50343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Лебедев А. Н., Шальнов А. В. Основы физики и техники ускорителей. Второе издание. М. : </a:t>
            </a:r>
            <a:r>
              <a:rPr lang="ru-RU" sz="1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Энергоатомиздат</a:t>
            </a:r>
            <a:r>
              <a:rPr lang="ru-RU" sz="1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1991. с. 344–349</a:t>
            </a:r>
            <a:endParaRPr lang="ru-RU" sz="1000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509677" y="6336678"/>
            <a:ext cx="51845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Иванников В. И. Павлов В. М., Черноусов Ю. Д., </a:t>
            </a:r>
            <a:r>
              <a:rPr lang="ru-RU" sz="1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Шеболаев</a:t>
            </a:r>
            <a:r>
              <a:rPr lang="ru-RU" sz="1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И. В. Влияние переходных процессов в ускоряющем резонаторе на энергетический разброс частиц // ЖТФ. 2004. Т. 74. № 6. с. 134–136</a:t>
            </a:r>
            <a:endParaRPr lang="ru-RU" sz="1000" dirty="0"/>
          </a:p>
        </p:txBody>
      </p:sp>
      <p:sp>
        <p:nvSpPr>
          <p:cNvPr id="22" name="Прямоугольник 21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01818" y="2406142"/>
            <a:ext cx="2693943" cy="676660"/>
          </a:xfrm>
          <a:prstGeom prst="rect">
            <a:avLst/>
          </a:prstGeom>
          <a:blipFill rotWithShape="0">
            <a:blip r:embed="rId7"/>
            <a:stretch>
              <a:fillRect/>
            </a:stretch>
          </a:blipFill>
        </p:spPr>
        <p:txBody>
          <a:bodyPr/>
          <a:lstStyle/>
          <a:p>
            <a:r>
              <a:rPr lang="ru-RU">
                <a:noFill/>
              </a:rPr>
              <a:t> 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24000" y="3924220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,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301625" y="1628800"/>
            <a:ext cx="48582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Распространяемая мощность</a:t>
            </a:r>
            <a:endParaRPr lang="ru-RU" sz="2000" dirty="0"/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88088" y="5261901"/>
            <a:ext cx="4953000" cy="495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487488" y="42863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Учет нагрузки током </a:t>
            </a:r>
            <a:r>
              <a:rPr lang="ru-RU" alt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пучка</a:t>
            </a:r>
            <a:endParaRPr lang="ru-RU" alt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6083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010" y="603826"/>
            <a:ext cx="6943725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25" y="692150"/>
            <a:ext cx="2727325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3" y="3082925"/>
            <a:ext cx="33401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4092575"/>
            <a:ext cx="3341688" cy="95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7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32463"/>
            <a:ext cx="4570413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8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6738" y="3027363"/>
            <a:ext cx="3987800" cy="77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9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4054475"/>
            <a:ext cx="3549650" cy="73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0" name="Рисунок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5900" y="4956175"/>
            <a:ext cx="456565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1" name="Рисунок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0" y="2976563"/>
            <a:ext cx="2911475" cy="63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92" name="Рисунок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100" y="5561013"/>
            <a:ext cx="45148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3" name="TextBox 18"/>
          <p:cNvSpPr txBox="1">
            <a:spLocks noChangeArrowheads="1"/>
          </p:cNvSpPr>
          <p:nvPr/>
        </p:nvSpPr>
        <p:spPr bwMode="auto">
          <a:xfrm>
            <a:off x="252413" y="1776413"/>
            <a:ext cx="37449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b="1" dirty="0">
                <a:solidFill>
                  <a:srgbClr val="FF0000"/>
                </a:solidFill>
              </a:rPr>
              <a:t>Ускоряющая структура на основе диафрагмированного волновода с постоянным импедансом</a:t>
            </a:r>
          </a:p>
        </p:txBody>
      </p:sp>
      <p:sp>
        <p:nvSpPr>
          <p:cNvPr id="46094" name="TextBox 19"/>
          <p:cNvSpPr txBox="1">
            <a:spLocks noChangeArrowheads="1"/>
          </p:cNvSpPr>
          <p:nvPr/>
        </p:nvSpPr>
        <p:spPr bwMode="auto">
          <a:xfrm>
            <a:off x="4511675" y="1816100"/>
            <a:ext cx="381635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b="1" dirty="0">
                <a:solidFill>
                  <a:srgbClr val="FF0000"/>
                </a:solidFill>
              </a:rPr>
              <a:t>Ускоряющая структура на основе диафрагмированного волновода с постоянным градиентом</a:t>
            </a:r>
          </a:p>
        </p:txBody>
      </p:sp>
      <p:sp>
        <p:nvSpPr>
          <p:cNvPr id="46095" name="TextBox 20"/>
          <p:cNvSpPr txBox="1">
            <a:spLocks noChangeArrowheads="1"/>
          </p:cNvSpPr>
          <p:nvPr/>
        </p:nvSpPr>
        <p:spPr bwMode="auto">
          <a:xfrm>
            <a:off x="8328025" y="1792288"/>
            <a:ext cx="33670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b="1" dirty="0">
                <a:solidFill>
                  <a:srgbClr val="FF0000"/>
                </a:solidFill>
              </a:rPr>
              <a:t>Ускоряющая структура на стоячей волне</a:t>
            </a:r>
          </a:p>
        </p:txBody>
      </p:sp>
      <p:pic>
        <p:nvPicPr>
          <p:cNvPr id="46096" name="Рисунок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7488" y="3806825"/>
            <a:ext cx="2386012" cy="874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Номер слайда 2"/>
          <p:cNvSpPr txBox="1">
            <a:spLocks/>
          </p:cNvSpPr>
          <p:nvPr/>
        </p:nvSpPr>
        <p:spPr>
          <a:xfrm>
            <a:off x="11352584" y="641646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altLang="ru-RU" sz="1600" b="1" dirty="0" smtClean="0">
                <a:solidFill>
                  <a:schemeClr val="tx1"/>
                </a:solidFill>
              </a:rPr>
              <a:t>47</a:t>
            </a:r>
            <a:endParaRPr lang="ru-RU" altLang="ru-RU" sz="1600" b="1" dirty="0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419850" y="6375440"/>
            <a:ext cx="533788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1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Е. В. Дронова, А. Е. Левичев, А. В. Андрианов. Анализ передачи мощности от генератора в пучок для ускоряющих структур разных типов. Письма в ЭЧАЯ. 2021. Т. 18, № 5(237). С. 492–501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64352" y="811847"/>
            <a:ext cx="30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83632" y="2636912"/>
            <a:ext cx="648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6. Виды ускоряющих структур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1143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1" b="1880"/>
          <a:stretch>
            <a:fillRect/>
          </a:stretch>
        </p:blipFill>
        <p:spPr bwMode="auto">
          <a:xfrm>
            <a:off x="3792538" y="2133600"/>
            <a:ext cx="4733925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4581525"/>
            <a:ext cx="4714875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 Box 6"/>
          <p:cNvSpPr txBox="1">
            <a:spLocks noChangeArrowheads="1"/>
          </p:cNvSpPr>
          <p:nvPr/>
        </p:nvSpPr>
        <p:spPr bwMode="auto">
          <a:xfrm>
            <a:off x="1524000" y="0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ja-JP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Структуры с петлевыми элементами связи 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7109" name="Text Box 7"/>
          <p:cNvSpPr txBox="1">
            <a:spLocks noChangeArrowheads="1"/>
          </p:cNvSpPr>
          <p:nvPr/>
        </p:nvSpPr>
        <p:spPr bwMode="auto">
          <a:xfrm>
            <a:off x="263525" y="765175"/>
            <a:ext cx="1166495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ja-JP"/>
              <a:t>В 1956 г в Великобритании Данном (</a:t>
            </a:r>
            <a:r>
              <a:rPr lang="en-US" altLang="ja-JP">
                <a:ea typeface="MS PGothic" panose="020B0600070205080204" pitchFamily="34" charset="-128"/>
              </a:rPr>
              <a:t>P</a:t>
            </a:r>
            <a:r>
              <a:rPr lang="ru-RU" altLang="ja-JP"/>
              <a:t>.</a:t>
            </a:r>
            <a:r>
              <a:rPr lang="en-US" altLang="ja-JP">
                <a:ea typeface="MS PGothic" panose="020B0600070205080204" pitchFamily="34" charset="-128"/>
              </a:rPr>
              <a:t>D</a:t>
            </a:r>
            <a:r>
              <a:rPr lang="ru-RU" altLang="ja-JP"/>
              <a:t>.</a:t>
            </a:r>
            <a:r>
              <a:rPr lang="en-US" altLang="ja-JP">
                <a:ea typeface="MS PGothic" panose="020B0600070205080204" pitchFamily="34" charset="-128"/>
              </a:rPr>
              <a:t>Dunn at al</a:t>
            </a:r>
            <a:r>
              <a:rPr lang="ru-RU" altLang="ja-JP"/>
              <a:t>.) была предложена структура с петлевыми элементами связи ускоряющих резонаторов. Структура с </a:t>
            </a:r>
            <a:r>
              <a:rPr lang="en-US" altLang="ja-JP">
                <a:ea typeface="MS PGothic" panose="020B0600070205080204" pitchFamily="34" charset="-128"/>
              </a:rPr>
              <a:t>U</a:t>
            </a:r>
            <a:r>
              <a:rPr lang="ru-RU" altLang="ja-JP"/>
              <a:t>-образной петлей связи (</a:t>
            </a:r>
            <a:r>
              <a:rPr lang="en-US" altLang="ja-JP">
                <a:ea typeface="MS PGothic" panose="020B0600070205080204" pitchFamily="34" charset="-128"/>
              </a:rPr>
              <a:t>U</a:t>
            </a:r>
            <a:r>
              <a:rPr lang="ru-RU" altLang="ja-JP"/>
              <a:t>-</a:t>
            </a:r>
            <a:r>
              <a:rPr lang="en-US" altLang="ja-JP">
                <a:ea typeface="MS PGothic" panose="020B0600070205080204" pitchFamily="34" charset="-128"/>
              </a:rPr>
              <a:t>shaped loops</a:t>
            </a:r>
            <a:r>
              <a:rPr lang="ru-RU" altLang="ja-JP"/>
              <a:t>) была исследована Чодоровым и Крейгом (</a:t>
            </a:r>
            <a:r>
              <a:rPr lang="en-US" altLang="ja-JP">
                <a:ea typeface="MS PGothic" panose="020B0600070205080204" pitchFamily="34" charset="-128"/>
              </a:rPr>
              <a:t>Chodorow M</a:t>
            </a:r>
            <a:r>
              <a:rPr lang="ru-RU" altLang="ja-JP"/>
              <a:t>. </a:t>
            </a:r>
            <a:r>
              <a:rPr lang="en-US" altLang="ja-JP">
                <a:ea typeface="MS PGothic" panose="020B0600070205080204" pitchFamily="34" charset="-128"/>
              </a:rPr>
              <a:t>and R</a:t>
            </a:r>
            <a:r>
              <a:rPr lang="ru-RU" altLang="ja-JP"/>
              <a:t>. </a:t>
            </a:r>
            <a:r>
              <a:rPr lang="en-US" altLang="ja-JP">
                <a:ea typeface="MS PGothic" panose="020B0600070205080204" pitchFamily="34" charset="-128"/>
              </a:rPr>
              <a:t>A</a:t>
            </a:r>
            <a:r>
              <a:rPr lang="ru-RU" altLang="ja-JP"/>
              <a:t>. </a:t>
            </a:r>
            <a:r>
              <a:rPr lang="en-US" altLang="ja-JP">
                <a:ea typeface="MS PGothic" panose="020B0600070205080204" pitchFamily="34" charset="-128"/>
              </a:rPr>
              <a:t>Craig</a:t>
            </a:r>
            <a:r>
              <a:rPr lang="ru-RU" altLang="ja-JP"/>
              <a:t>) в 1957 году. </a:t>
            </a:r>
            <a:endParaRPr lang="ru-RU"/>
          </a:p>
        </p:txBody>
      </p:sp>
      <p:sp>
        <p:nvSpPr>
          <p:cNvPr id="47110" name="Text Box 8"/>
          <p:cNvSpPr txBox="1">
            <a:spLocks noChangeArrowheads="1"/>
          </p:cNvSpPr>
          <p:nvPr/>
        </p:nvSpPr>
        <p:spPr bwMode="auto">
          <a:xfrm>
            <a:off x="1524000" y="3860800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ja-JP"/>
              <a:t>Связь резонаторов в виде </a:t>
            </a:r>
            <a:r>
              <a:rPr lang="en-US" altLang="ja-JP">
                <a:ea typeface="MS PGothic" panose="020B0600070205080204" pitchFamily="34" charset="-128"/>
              </a:rPr>
              <a:t>S</a:t>
            </a:r>
            <a:r>
              <a:rPr lang="ru-RU" altLang="ja-JP"/>
              <a:t>-образной петли (</a:t>
            </a:r>
            <a:r>
              <a:rPr lang="en-US" altLang="ja-JP">
                <a:ea typeface="MS PGothic" panose="020B0600070205080204" pitchFamily="34" charset="-128"/>
              </a:rPr>
              <a:t>S</a:t>
            </a:r>
            <a:r>
              <a:rPr lang="ru-RU" altLang="ja-JP"/>
              <a:t>-</a:t>
            </a:r>
            <a:r>
              <a:rPr lang="en-US" altLang="ja-JP">
                <a:ea typeface="MS PGothic" panose="020B0600070205080204" pitchFamily="34" charset="-128"/>
              </a:rPr>
              <a:t>shaped loops</a:t>
            </a:r>
            <a:r>
              <a:rPr lang="ru-RU" altLang="ja-JP"/>
              <a:t>) предложена Пирсом (</a:t>
            </a:r>
            <a:r>
              <a:rPr lang="en-US" altLang="ja-JP">
                <a:ea typeface="MS PGothic" panose="020B0600070205080204" pitchFamily="34" charset="-128"/>
              </a:rPr>
              <a:t>Pearce A</a:t>
            </a:r>
            <a:r>
              <a:rPr lang="ru-RU" altLang="ja-JP"/>
              <a:t>. </a:t>
            </a:r>
            <a:r>
              <a:rPr lang="en-US" altLang="ja-JP">
                <a:ea typeface="MS PGothic" panose="020B0600070205080204" pitchFamily="34" charset="-128"/>
              </a:rPr>
              <a:t>F</a:t>
            </a:r>
            <a:r>
              <a:rPr lang="ru-RU" altLang="ja-JP"/>
              <a:t>.) в 1958 году. </a:t>
            </a:r>
            <a:endParaRPr lang="ru-RU"/>
          </a:p>
        </p:txBody>
      </p:sp>
      <p:sp>
        <p:nvSpPr>
          <p:cNvPr id="9" name="Номер слайда 2"/>
          <p:cNvSpPr txBox="1">
            <a:spLocks/>
          </p:cNvSpPr>
          <p:nvPr/>
        </p:nvSpPr>
        <p:spPr>
          <a:xfrm>
            <a:off x="11352584" y="641646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altLang="ru-RU" sz="1600" b="1" dirty="0" smtClean="0">
                <a:solidFill>
                  <a:schemeClr val="tx1"/>
                </a:solidFill>
              </a:rPr>
              <a:t>49</a:t>
            </a:r>
            <a:endParaRPr lang="ru-RU" altLang="ru-RU" sz="16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3187" y="6273740"/>
            <a:ext cx="393541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Dunn P. D, </a:t>
            </a:r>
            <a:r>
              <a:rPr lang="en-US" sz="1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Sabel</a:t>
            </a:r>
            <a:r>
              <a:rPr lang="en-US" sz="1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C.S., Thompson D. J., Coupling of resonant cavities by resonant coupling devices. Harwell: AERE Report GP/R, 1966, p. 46</a:t>
            </a:r>
            <a:endParaRPr lang="ru-RU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4"/>
          <p:cNvSpPr txBox="1">
            <a:spLocks noChangeArrowheads="1"/>
          </p:cNvSpPr>
          <p:nvPr/>
        </p:nvSpPr>
        <p:spPr bwMode="auto">
          <a:xfrm>
            <a:off x="119336" y="736825"/>
            <a:ext cx="11809312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ja-JP" sz="1600" dirty="0">
                <a:latin typeface="Times New Roman" panose="02020603050405020304" pitchFamily="18" charset="0"/>
              </a:rPr>
              <a:t>В </a:t>
            </a:r>
            <a:r>
              <a:rPr lang="ru-RU" altLang="ja-JP" sz="1600" b="1" dirty="0">
                <a:latin typeface="Times New Roman" panose="02020603050405020304" pitchFamily="18" charset="0"/>
              </a:rPr>
              <a:t>1924 г Густав </a:t>
            </a:r>
            <a:r>
              <a:rPr lang="ru-RU" altLang="ja-JP" sz="1600" b="1" dirty="0" err="1">
                <a:latin typeface="Times New Roman" panose="02020603050405020304" pitchFamily="18" charset="0"/>
              </a:rPr>
              <a:t>Изинг</a:t>
            </a:r>
            <a:r>
              <a:rPr lang="ru-RU" altLang="ja-JP" sz="1600" dirty="0">
                <a:latin typeface="Times New Roman" panose="02020603050405020304" pitchFamily="18" charset="0"/>
              </a:rPr>
              <a:t> в Стокгольме предложил первый ускоритель, который использовал </a:t>
            </a:r>
            <a:r>
              <a:rPr lang="ru-RU" altLang="ja-JP" sz="1600" b="1" dirty="0">
                <a:latin typeface="Times New Roman" panose="02020603050405020304" pitchFamily="18" charset="0"/>
              </a:rPr>
              <a:t>переменное электрическое поле</a:t>
            </a:r>
            <a:r>
              <a:rPr lang="ru-RU" altLang="ja-JP" sz="1600" dirty="0">
                <a:latin typeface="Times New Roman" panose="02020603050405020304" pitchFamily="18" charset="0"/>
              </a:rPr>
              <a:t>, состоящий из прямой вакуумной трубы и последовательности металлических дрейфовых трубок с отверстием в центре для пролета пучка</a:t>
            </a:r>
            <a:r>
              <a:rPr lang="ru-RU" altLang="ja-JP" sz="1600" dirty="0" smtClean="0">
                <a:latin typeface="Times New Roman" panose="02020603050405020304" pitchFamily="18" charset="0"/>
              </a:rPr>
              <a:t>. </a:t>
            </a:r>
            <a:r>
              <a:rPr lang="ru-RU" altLang="ja-JP" sz="1600" dirty="0">
                <a:latin typeface="Times New Roman" panose="02020603050405020304" pitchFamily="18" charset="0"/>
              </a:rPr>
              <a:t>Синхронизм между ускоряемым пучком и прикладываемым напряжением был получен с помощью введения линии передачи, которая выбиралась таким образом, чтобы создавать задержку импульса на пути от источника питания к дрейфовым трубкам. </a:t>
            </a:r>
            <a:r>
              <a:rPr lang="ru-RU" altLang="ja-JP" sz="1600" b="1" dirty="0">
                <a:latin typeface="Times New Roman" panose="02020603050405020304" pitchFamily="18" charset="0"/>
              </a:rPr>
              <a:t>Концепция, предложенная </a:t>
            </a:r>
            <a:r>
              <a:rPr lang="ru-RU" altLang="ja-JP" sz="1600" b="1" dirty="0" err="1">
                <a:latin typeface="Times New Roman" panose="02020603050405020304" pitchFamily="18" charset="0"/>
              </a:rPr>
              <a:t>Изингом</a:t>
            </a:r>
            <a:r>
              <a:rPr lang="ru-RU" altLang="ja-JP" sz="1600" b="1" dirty="0">
                <a:latin typeface="Times New Roman" panose="02020603050405020304" pitchFamily="18" charset="0"/>
              </a:rPr>
              <a:t>, была опубликована без реализации на практике</a:t>
            </a:r>
            <a:r>
              <a:rPr lang="ru-RU" altLang="ja-JP" sz="1600" dirty="0">
                <a:latin typeface="Times New Roman" panose="02020603050405020304" pitchFamily="18" charset="0"/>
              </a:rPr>
              <a:t>. </a:t>
            </a:r>
            <a:endParaRPr lang="ru-RU" altLang="ru-RU" sz="1600" dirty="0">
              <a:latin typeface="Times New Roman" panose="02020603050405020304" pitchFamily="18" charset="0"/>
            </a:endParaRPr>
          </a:p>
        </p:txBody>
      </p:sp>
      <p:sp>
        <p:nvSpPr>
          <p:cNvPr id="6147" name="Text Box 6"/>
          <p:cNvSpPr txBox="1">
            <a:spLocks noChangeArrowheads="1"/>
          </p:cNvSpPr>
          <p:nvPr/>
        </p:nvSpPr>
        <p:spPr bwMode="auto">
          <a:xfrm>
            <a:off x="339174" y="2322635"/>
            <a:ext cx="1034534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ja-JP" sz="1800" dirty="0">
                <a:latin typeface="Times New Roman" panose="02020603050405020304" pitchFamily="18" charset="0"/>
              </a:rPr>
              <a:t>Первый радиочастотный ускоритель был создан и испытан </a:t>
            </a:r>
            <a:r>
              <a:rPr lang="ru-RU" altLang="ja-JP" sz="1800" b="1" dirty="0" err="1">
                <a:latin typeface="Times New Roman" panose="02020603050405020304" pitchFamily="18" charset="0"/>
              </a:rPr>
              <a:t>Рольфом</a:t>
            </a:r>
            <a:r>
              <a:rPr lang="ru-RU" altLang="ja-JP" sz="1800" b="1" dirty="0">
                <a:latin typeface="Times New Roman" panose="02020603050405020304" pitchFamily="18" charset="0"/>
              </a:rPr>
              <a:t> </a:t>
            </a:r>
            <a:r>
              <a:rPr lang="ru-RU" altLang="ja-JP" sz="1800" b="1" dirty="0" err="1">
                <a:latin typeface="Times New Roman" panose="02020603050405020304" pitchFamily="18" charset="0"/>
              </a:rPr>
              <a:t>Видероэ</a:t>
            </a:r>
            <a:r>
              <a:rPr lang="ru-RU" altLang="ja-JP" sz="1800" b="1" dirty="0">
                <a:latin typeface="Times New Roman" panose="02020603050405020304" pitchFamily="18" charset="0"/>
              </a:rPr>
              <a:t> в 1927 г</a:t>
            </a:r>
            <a:r>
              <a:rPr lang="ru-RU" altLang="ja-JP" sz="1800" dirty="0">
                <a:latin typeface="Times New Roman" panose="02020603050405020304" pitchFamily="18" charset="0"/>
              </a:rPr>
              <a:t>  в Германии. </a:t>
            </a:r>
            <a:endParaRPr lang="ru-RU" altLang="ru-RU" sz="1800" dirty="0">
              <a:latin typeface="Times New Roman" panose="02020603050405020304" pitchFamily="18" charset="0"/>
            </a:endParaRPr>
          </a:p>
        </p:txBody>
      </p:sp>
      <p:sp>
        <p:nvSpPr>
          <p:cNvPr id="6148" name="Text Box 8"/>
          <p:cNvSpPr txBox="1">
            <a:spLocks noChangeArrowheads="1"/>
          </p:cNvSpPr>
          <p:nvPr/>
        </p:nvSpPr>
        <p:spPr bwMode="auto">
          <a:xfrm>
            <a:off x="1524000" y="6157913"/>
            <a:ext cx="47164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ja-JP" sz="1800" b="1" dirty="0">
                <a:latin typeface="Times New Roman" panose="02020603050405020304" pitchFamily="18" charset="0"/>
              </a:rPr>
              <a:t>Схема резонансного ускорителя </a:t>
            </a:r>
            <a:r>
              <a:rPr lang="ru-RU" altLang="ja-JP" sz="1800" b="1" dirty="0" smtClean="0">
                <a:latin typeface="Times New Roman" panose="02020603050405020304" pitchFamily="18" charset="0"/>
              </a:rPr>
              <a:t>Р. </a:t>
            </a:r>
            <a:r>
              <a:rPr lang="ru-RU" altLang="ja-JP" sz="1800" b="1" dirty="0" err="1" smtClean="0">
                <a:latin typeface="Times New Roman" panose="02020603050405020304" pitchFamily="18" charset="0"/>
              </a:rPr>
              <a:t>Видероэ</a:t>
            </a:r>
            <a:r>
              <a:rPr lang="ru-RU" altLang="ja-JP" sz="1800" dirty="0" smtClean="0">
                <a:latin typeface="Times New Roman" panose="02020603050405020304" pitchFamily="18" charset="0"/>
              </a:rPr>
              <a:t> </a:t>
            </a:r>
            <a:endParaRPr lang="ru-RU" altLang="ru-RU" sz="1800" dirty="0">
              <a:latin typeface="Times New Roman" panose="02020603050405020304" pitchFamily="18" charset="0"/>
            </a:endParaRPr>
          </a:p>
        </p:txBody>
      </p:sp>
      <p:sp>
        <p:nvSpPr>
          <p:cNvPr id="6149" name="Text Box 9"/>
          <p:cNvSpPr txBox="1">
            <a:spLocks noChangeArrowheads="1"/>
          </p:cNvSpPr>
          <p:nvPr/>
        </p:nvSpPr>
        <p:spPr bwMode="auto">
          <a:xfrm>
            <a:off x="7715443" y="2954338"/>
            <a:ext cx="4320480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ja-JP" sz="1800" dirty="0">
                <a:latin typeface="Times New Roman" panose="02020603050405020304" pitchFamily="18" charset="0"/>
              </a:rPr>
              <a:t>В эксперименте </a:t>
            </a:r>
            <a:r>
              <a:rPr lang="ru-RU" altLang="ja-JP" sz="1800" dirty="0" err="1">
                <a:latin typeface="Times New Roman" panose="02020603050405020304" pitchFamily="18" charset="0"/>
              </a:rPr>
              <a:t>Видероэ</a:t>
            </a:r>
            <a:r>
              <a:rPr lang="ru-RU" altLang="ja-JP" sz="1800" dirty="0">
                <a:latin typeface="Times New Roman" panose="02020603050405020304" pitchFamily="18" charset="0"/>
              </a:rPr>
              <a:t>, высокочастотное </a:t>
            </a:r>
            <a:r>
              <a:rPr lang="ru-RU" altLang="ja-JP" sz="1800" b="1" dirty="0">
                <a:latin typeface="Times New Roman" panose="02020603050405020304" pitchFamily="18" charset="0"/>
              </a:rPr>
              <a:t>напряжение амплитудой 25 </a:t>
            </a:r>
            <a:r>
              <a:rPr lang="ru-RU" altLang="ja-JP" sz="1800" b="1" dirty="0" err="1">
                <a:latin typeface="Times New Roman" panose="02020603050405020304" pitchFamily="18" charset="0"/>
              </a:rPr>
              <a:t>кВ</a:t>
            </a:r>
            <a:r>
              <a:rPr lang="ru-RU" altLang="ja-JP" sz="1800" b="1" dirty="0">
                <a:latin typeface="Times New Roman" panose="02020603050405020304" pitchFamily="18" charset="0"/>
              </a:rPr>
              <a:t> и частотой 1 МГц</a:t>
            </a:r>
            <a:r>
              <a:rPr lang="ru-RU" altLang="ja-JP" sz="1800" dirty="0">
                <a:latin typeface="Times New Roman" panose="02020603050405020304" pitchFamily="18" charset="0"/>
              </a:rPr>
              <a:t>, было приложено к </a:t>
            </a:r>
            <a:r>
              <a:rPr lang="ru-RU" altLang="ja-JP" sz="1800" b="1" dirty="0">
                <a:latin typeface="Times New Roman" panose="02020603050405020304" pitchFamily="18" charset="0"/>
              </a:rPr>
              <a:t>единичной дрейфовой трубке</a:t>
            </a:r>
            <a:r>
              <a:rPr lang="ru-RU" altLang="ja-JP" sz="1800" dirty="0">
                <a:latin typeface="Times New Roman" panose="02020603050405020304" pitchFamily="18" charset="0"/>
              </a:rPr>
              <a:t>, расположенной между двумя заземленными электродами. </a:t>
            </a:r>
            <a:r>
              <a:rPr lang="ru-RU" altLang="ja-JP" sz="1800" b="1" dirty="0">
                <a:latin typeface="Times New Roman" panose="02020603050405020304" pitchFamily="18" charset="0"/>
              </a:rPr>
              <a:t>Пучок заряженного калия приобретал максимум энергии в каждом зазоре</a:t>
            </a:r>
            <a:r>
              <a:rPr lang="ru-RU" altLang="ja-JP" sz="1800" dirty="0">
                <a:latin typeface="Times New Roman" panose="02020603050405020304" pitchFamily="18" charset="0"/>
              </a:rPr>
              <a:t>. Измеренная конечная энергия </a:t>
            </a:r>
            <a:r>
              <a:rPr lang="ru-RU" altLang="ja-JP" sz="1800" b="1" dirty="0">
                <a:latin typeface="Times New Roman" panose="02020603050405020304" pitchFamily="18" charset="0"/>
              </a:rPr>
              <a:t>составила 50 кэВ</a:t>
            </a:r>
            <a:r>
              <a:rPr lang="ru-RU" altLang="ja-JP" sz="1800" dirty="0">
                <a:latin typeface="Times New Roman" panose="02020603050405020304" pitchFamily="18" charset="0"/>
              </a:rPr>
              <a:t> и равнялась удвоенной энергии, которая была получена, если бы пучок пролетал только через один ускоряющий зазор </a:t>
            </a:r>
            <a:endParaRPr lang="ru-RU" altLang="ru-RU" sz="1800" dirty="0">
              <a:latin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524000" y="115888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Резонансные ускорители</a:t>
            </a:r>
            <a:endParaRPr lang="ru-RU" alt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6151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2801907"/>
            <a:ext cx="5136406" cy="33148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Прямая со стрелкой 14"/>
          <p:cNvCxnSpPr/>
          <p:nvPr/>
        </p:nvCxnSpPr>
        <p:spPr>
          <a:xfrm>
            <a:off x="3503613" y="3170238"/>
            <a:ext cx="720179" cy="54679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4223792" y="2954338"/>
            <a:ext cx="936104" cy="838777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4" name="TextBox 18"/>
          <p:cNvSpPr txBox="1">
            <a:spLocks noChangeArrowheads="1"/>
          </p:cNvSpPr>
          <p:nvPr/>
        </p:nvSpPr>
        <p:spPr bwMode="auto">
          <a:xfrm>
            <a:off x="2527978" y="2692027"/>
            <a:ext cx="270392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sz="1400" dirty="0">
                <a:solidFill>
                  <a:srgbClr val="FF0000"/>
                </a:solidFill>
              </a:rPr>
              <a:t>Ускоряющие промежутки</a:t>
            </a:r>
          </a:p>
        </p:txBody>
      </p:sp>
      <p:sp>
        <p:nvSpPr>
          <p:cNvPr id="13" name="Номер слайда 2"/>
          <p:cNvSpPr txBox="1">
            <a:spLocks/>
          </p:cNvSpPr>
          <p:nvPr/>
        </p:nvSpPr>
        <p:spPr>
          <a:xfrm>
            <a:off x="11352584" y="641646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ru-RU" sz="1600" b="1" dirty="0" smtClean="0">
                <a:solidFill>
                  <a:schemeClr val="tx1"/>
                </a:solidFill>
              </a:rPr>
              <a:t>8</a:t>
            </a:r>
            <a:endParaRPr lang="ru-RU" altLang="ru-RU" sz="1600" b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54" y="4321314"/>
            <a:ext cx="26714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/>
              <a:t>Nassiri</a:t>
            </a:r>
            <a:r>
              <a:rPr lang="en-US" sz="1200" i="1" dirty="0"/>
              <a:t>, A. </a:t>
            </a:r>
            <a:r>
              <a:rPr lang="en-US" sz="1200" i="1" dirty="0" smtClean="0"/>
              <a:t>Chase</a:t>
            </a:r>
            <a:r>
              <a:rPr lang="en-US" sz="1200" i="1" dirty="0"/>
              <a:t>, Brian </a:t>
            </a:r>
            <a:r>
              <a:rPr lang="en-US" sz="1200" i="1" dirty="0" err="1" smtClean="0"/>
              <a:t>Craievich</a:t>
            </a:r>
            <a:r>
              <a:rPr lang="en-US" sz="1200" i="1" dirty="0"/>
              <a:t>, Paolo </a:t>
            </a:r>
            <a:r>
              <a:rPr lang="en-US" sz="1200" i="1" dirty="0" err="1" smtClean="0"/>
              <a:t>Fabris</a:t>
            </a:r>
            <a:r>
              <a:rPr lang="en-US" sz="1200" i="1" dirty="0"/>
              <a:t>, A. </a:t>
            </a:r>
            <a:r>
              <a:rPr lang="en-US" sz="1200" i="1" dirty="0" err="1" smtClean="0"/>
              <a:t>Frischholz</a:t>
            </a:r>
            <a:r>
              <a:rPr lang="en-US" sz="1200" i="1" dirty="0"/>
              <a:t>, H. </a:t>
            </a:r>
            <a:r>
              <a:rPr lang="en-US" sz="1200" i="1" dirty="0" smtClean="0"/>
              <a:t>Jacob</a:t>
            </a:r>
            <a:r>
              <a:rPr lang="en-US" sz="1200" i="1" dirty="0"/>
              <a:t>, J. </a:t>
            </a:r>
            <a:r>
              <a:rPr lang="en-US" sz="1200" i="1" dirty="0" smtClean="0"/>
              <a:t>Jensen</a:t>
            </a:r>
            <a:r>
              <a:rPr lang="en-US" sz="1200" i="1" dirty="0"/>
              <a:t>, E. </a:t>
            </a:r>
            <a:r>
              <a:rPr lang="en-US" sz="1200" i="1" dirty="0" smtClean="0"/>
              <a:t>Jensen</a:t>
            </a:r>
            <a:r>
              <a:rPr lang="en-US" sz="1200" i="1" dirty="0"/>
              <a:t>, M. </a:t>
            </a:r>
            <a:r>
              <a:rPr lang="en-US" sz="1200" i="1" dirty="0" err="1" smtClean="0"/>
              <a:t>Kustom</a:t>
            </a:r>
            <a:r>
              <a:rPr lang="en-US" sz="1200" i="1" dirty="0"/>
              <a:t>, Robert </a:t>
            </a:r>
            <a:r>
              <a:rPr lang="en-US" sz="1200" i="1" dirty="0" err="1" smtClean="0"/>
              <a:t>Pasquinelli</a:t>
            </a:r>
            <a:r>
              <a:rPr lang="en-US" sz="1200" i="1" dirty="0"/>
              <a:t>, Ralph. (2015). History and Technology Developments of Radio Frequency (RF) Systems for Particle Accelerators. IEEE Transactions on Nuclear Science. 63. 1-1. 10.1109/TNS.2015.2485164. </a:t>
            </a:r>
            <a:endParaRPr lang="ru-RU" sz="12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4"/>
          <p:cNvSpPr txBox="1">
            <a:spLocks noChangeArrowheads="1"/>
          </p:cNvSpPr>
          <p:nvPr/>
        </p:nvSpPr>
        <p:spPr bwMode="auto">
          <a:xfrm>
            <a:off x="1524000" y="0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ja-JP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Структуры с щелевыми элементами связи 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813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3712" y="3175675"/>
            <a:ext cx="3981450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696" y="5055976"/>
            <a:ext cx="3600450" cy="154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3" name="Text Box 7"/>
          <p:cNvSpPr txBox="1">
            <a:spLocks noChangeArrowheads="1"/>
          </p:cNvSpPr>
          <p:nvPr/>
        </p:nvSpPr>
        <p:spPr bwMode="auto">
          <a:xfrm>
            <a:off x="119336" y="726063"/>
            <a:ext cx="10477227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ja-JP" dirty="0"/>
              <a:t>В структурах, состоящих из диафрагмированного волновода, </a:t>
            </a:r>
            <a:r>
              <a:rPr lang="ru-RU" altLang="ja-JP" b="1" dirty="0"/>
              <a:t>элементом связи является отверстие</a:t>
            </a:r>
            <a:r>
              <a:rPr lang="ru-RU" altLang="ja-JP" dirty="0"/>
              <a:t>, </a:t>
            </a:r>
            <a:r>
              <a:rPr lang="ru-RU" altLang="ja-JP" b="1" dirty="0"/>
              <a:t>расположенное в центе диафрагмы</a:t>
            </a:r>
            <a:r>
              <a:rPr lang="ru-RU" altLang="ja-JP" dirty="0"/>
              <a:t>. Связь происходит по </a:t>
            </a:r>
            <a:r>
              <a:rPr lang="ru-RU" altLang="ja-JP" b="1" dirty="0"/>
              <a:t>электрическому полю</a:t>
            </a:r>
            <a:r>
              <a:rPr lang="ru-RU" altLang="ja-JP" dirty="0"/>
              <a:t>. Чтобы в таких структурах увеличить </a:t>
            </a:r>
            <a:r>
              <a:rPr lang="ru-RU" altLang="ja-JP" b="1" dirty="0"/>
              <a:t>полосу пропускания</a:t>
            </a:r>
            <a:r>
              <a:rPr lang="ru-RU" altLang="ja-JP" dirty="0"/>
              <a:t> необходимо увеличить отверстие связи, что приводит к уменьшению </a:t>
            </a:r>
            <a:r>
              <a:rPr lang="ru-RU" altLang="ja-JP" dirty="0" err="1"/>
              <a:t>шунтового</a:t>
            </a:r>
            <a:r>
              <a:rPr lang="ru-RU" altLang="ja-JP" dirty="0"/>
              <a:t> сопротивления, а следовательно к уменьшению градиента набора энергии. Для избегания уменьшения </a:t>
            </a:r>
            <a:r>
              <a:rPr lang="ru-RU" altLang="ja-JP" dirty="0" err="1"/>
              <a:t>шунтового</a:t>
            </a:r>
            <a:r>
              <a:rPr lang="ru-RU" altLang="ja-JP" dirty="0"/>
              <a:t> сопротивления связь делают по </a:t>
            </a:r>
            <a:r>
              <a:rPr lang="ru-RU" altLang="ja-JP" b="1" dirty="0"/>
              <a:t>магнитному полю</a:t>
            </a:r>
            <a:r>
              <a:rPr lang="ru-RU" altLang="ja-JP" dirty="0"/>
              <a:t>, организовав отверстие связи около внешней стенке резонатора, как показано на рисунке. Такая структура исследовалась </a:t>
            </a:r>
            <a:r>
              <a:rPr lang="ru-RU" altLang="ja-JP" dirty="0" err="1" smtClean="0"/>
              <a:t>Чодороу</a:t>
            </a:r>
            <a:r>
              <a:rPr lang="ru-RU" altLang="ja-JP" dirty="0" smtClean="0"/>
              <a:t> </a:t>
            </a:r>
            <a:r>
              <a:rPr lang="ru-RU" altLang="ja-JP" dirty="0"/>
              <a:t>(</a:t>
            </a:r>
            <a:r>
              <a:rPr lang="en-US" altLang="ja-JP" dirty="0" err="1">
                <a:ea typeface="MS PGothic" panose="020B0600070205080204" pitchFamily="34" charset="-128"/>
              </a:rPr>
              <a:t>Chodorow</a:t>
            </a:r>
            <a:r>
              <a:rPr lang="ru-RU" altLang="ja-JP" dirty="0"/>
              <a:t>) в 1960 г. </a:t>
            </a:r>
            <a:endParaRPr lang="ru-RU" dirty="0"/>
          </a:p>
        </p:txBody>
      </p:sp>
      <p:sp>
        <p:nvSpPr>
          <p:cNvPr id="8" name="Номер слайда 2"/>
          <p:cNvSpPr txBox="1">
            <a:spLocks/>
          </p:cNvSpPr>
          <p:nvPr/>
        </p:nvSpPr>
        <p:spPr>
          <a:xfrm>
            <a:off x="11352584" y="641646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altLang="ru-RU" sz="1600" b="1" dirty="0" smtClean="0">
                <a:solidFill>
                  <a:schemeClr val="tx1"/>
                </a:solidFill>
              </a:rPr>
              <a:t>50</a:t>
            </a:r>
            <a:endParaRPr lang="ru-RU" altLang="ru-RU" sz="1600" b="1" dirty="0">
              <a:solidFill>
                <a:schemeClr val="tx1"/>
              </a:solidFill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7248128" y="6134071"/>
            <a:ext cx="42957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ru-RU" sz="1000" b="0" i="1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Lapostolle</a:t>
            </a:r>
            <a:r>
              <a:rPr kumimoji="0" lang="en-US" altLang="ru-RU" sz="1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D., Pierre M., Linear Accelerators. Amsterdam: North-Holland Publishing Co., 1970. p. 637–738</a:t>
            </a:r>
            <a:r>
              <a:rPr kumimoji="0" lang="ru-RU" altLang="ru-RU" sz="1000" b="0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4"/>
          <p:cNvSpPr txBox="1">
            <a:spLocks noChangeArrowheads="1"/>
          </p:cNvSpPr>
          <p:nvPr/>
        </p:nvSpPr>
        <p:spPr bwMode="auto">
          <a:xfrm>
            <a:off x="1524000" y="0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ja-JP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Структура Андреева 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915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419" y="3573016"/>
            <a:ext cx="7777162" cy="218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Text Box 6"/>
          <p:cNvSpPr txBox="1">
            <a:spLocks noChangeArrowheads="1"/>
          </p:cNvSpPr>
          <p:nvPr/>
        </p:nvSpPr>
        <p:spPr bwMode="auto">
          <a:xfrm>
            <a:off x="407368" y="620713"/>
            <a:ext cx="10260632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ja-JP" dirty="0">
                <a:latin typeface="Times New Roman" panose="02020603050405020304" pitchFamily="18" charset="0"/>
              </a:rPr>
              <a:t>В 1965-1969 годах Андреев В. Г. и его команда предложили использовать резонатор не на виде колебания </a:t>
            </a:r>
            <a:r>
              <a:rPr lang="ru-RU" altLang="ja-JP" i="1" dirty="0">
                <a:latin typeface="Times New Roman" panose="02020603050405020304" pitchFamily="18" charset="0"/>
              </a:rPr>
              <a:t>Е010</a:t>
            </a:r>
            <a:r>
              <a:rPr lang="ru-RU" altLang="ja-JP" dirty="0">
                <a:latin typeface="Times New Roman" panose="02020603050405020304" pitchFamily="18" charset="0"/>
              </a:rPr>
              <a:t>, когда имеется только одно место концентрации силовых линий электрического поля (пучность поля), а </a:t>
            </a:r>
            <a:r>
              <a:rPr lang="ru-RU" altLang="ja-JP" b="1" dirty="0">
                <a:latin typeface="Times New Roman" panose="02020603050405020304" pitchFamily="18" charset="0"/>
              </a:rPr>
              <a:t>на виде </a:t>
            </a:r>
            <a:r>
              <a:rPr lang="ru-RU" altLang="ja-JP" b="1" i="1" dirty="0">
                <a:latin typeface="Times New Roman" panose="02020603050405020304" pitchFamily="18" charset="0"/>
              </a:rPr>
              <a:t>Е020</a:t>
            </a:r>
            <a:r>
              <a:rPr lang="ru-RU" altLang="ja-JP" i="1" dirty="0">
                <a:latin typeface="Times New Roman" panose="02020603050405020304" pitchFamily="18" charset="0"/>
              </a:rPr>
              <a:t>  </a:t>
            </a:r>
            <a:r>
              <a:rPr lang="ru-RU" altLang="ja-JP" b="1" dirty="0">
                <a:latin typeface="Times New Roman" panose="02020603050405020304" pitchFamily="18" charset="0"/>
              </a:rPr>
              <a:t>с двумя концентрациями электрического поля</a:t>
            </a:r>
            <a:r>
              <a:rPr lang="ru-RU" altLang="ja-JP" dirty="0">
                <a:latin typeface="Times New Roman" panose="02020603050405020304" pitchFamily="18" charset="0"/>
              </a:rPr>
              <a:t>. Данная структура часто называется структура с проводящими шайбами и диафрагмами (</a:t>
            </a:r>
            <a:r>
              <a:rPr lang="en-US" altLang="ja-JP" dirty="0">
                <a:latin typeface="Times New Roman" panose="02020603050405020304" pitchFamily="18" charset="0"/>
                <a:ea typeface="MS PGothic" panose="020B0600070205080204" pitchFamily="34" charset="-128"/>
              </a:rPr>
              <a:t>The washer</a:t>
            </a:r>
            <a:r>
              <a:rPr lang="ru-RU" altLang="ja-JP" dirty="0">
                <a:latin typeface="Times New Roman" panose="02020603050405020304" pitchFamily="18" charset="0"/>
              </a:rPr>
              <a:t>-</a:t>
            </a:r>
            <a:r>
              <a:rPr lang="en-US" altLang="ja-JP" dirty="0">
                <a:latin typeface="Times New Roman" panose="02020603050405020304" pitchFamily="18" charset="0"/>
                <a:ea typeface="MS PGothic" panose="020B0600070205080204" pitchFamily="34" charset="-128"/>
              </a:rPr>
              <a:t>loaded structure</a:t>
            </a:r>
            <a:r>
              <a:rPr lang="ru-RU" altLang="ja-JP" dirty="0">
                <a:latin typeface="Times New Roman" panose="02020603050405020304" pitchFamily="18" charset="0"/>
              </a:rPr>
              <a:t>). Ее можно рассматривать как волновод на виде колебания E02, нагруженный диафрагмами, не касающимися внешней стенки резонатора. </a:t>
            </a:r>
            <a:r>
              <a:rPr lang="ru-RU" altLang="ja-JP" b="1" dirty="0">
                <a:latin typeface="Times New Roman" panose="02020603050405020304" pitchFamily="18" charset="0"/>
              </a:rPr>
              <a:t>Эта структура имеет наиболее высокий коэффициент связи</a:t>
            </a:r>
            <a:r>
              <a:rPr lang="ru-RU" altLang="ja-JP" dirty="0">
                <a:latin typeface="Times New Roman" panose="02020603050405020304" pitchFamily="18" charset="0"/>
              </a:rPr>
              <a:t> среди всех ускоряю­щих структур, </a:t>
            </a:r>
            <a:r>
              <a:rPr lang="ru-RU" altLang="ja-JP" b="1" dirty="0">
                <a:latin typeface="Times New Roman" panose="02020603050405020304" pitchFamily="18" charset="0"/>
              </a:rPr>
              <a:t>работающих на связи π/2</a:t>
            </a:r>
            <a:r>
              <a:rPr lang="ru-RU" altLang="ja-JP" dirty="0">
                <a:latin typeface="Times New Roman" panose="02020603050405020304" pitchFamily="18" charset="0"/>
              </a:rPr>
              <a:t> – сдвиг фазы на ускоряющую ячейку. </a:t>
            </a:r>
            <a:endParaRPr lang="ru-RU" dirty="0">
              <a:latin typeface="Times New Roman" panose="02020603050405020304" pitchFamily="18" charset="0"/>
            </a:endParaRPr>
          </a:p>
        </p:txBody>
      </p:sp>
      <p:sp>
        <p:nvSpPr>
          <p:cNvPr id="7" name="Номер слайда 2"/>
          <p:cNvSpPr txBox="1">
            <a:spLocks/>
          </p:cNvSpPr>
          <p:nvPr/>
        </p:nvSpPr>
        <p:spPr>
          <a:xfrm>
            <a:off x="11352584" y="641646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altLang="ru-RU" sz="1600" b="1" dirty="0" smtClean="0">
                <a:solidFill>
                  <a:schemeClr val="tx1"/>
                </a:solidFill>
              </a:rPr>
              <a:t>51</a:t>
            </a:r>
            <a:endParaRPr lang="ru-RU" altLang="ru-RU" sz="1600" b="1" dirty="0">
              <a:solidFill>
                <a:schemeClr val="tx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8513" y="6321365"/>
            <a:ext cx="48245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Андреев В.Г., Определение геометрии и структуры со знакопеременным и ускоряющим полем на ПИ / 2 волне. // ЖТФ, 1971, Т. 41, </a:t>
            </a:r>
            <a:r>
              <a:rPr lang="ru-RU" sz="1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вып</a:t>
            </a:r>
            <a:r>
              <a:rPr lang="ru-RU" sz="1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4, с. 788–796</a:t>
            </a:r>
            <a:endParaRPr lang="ru-RU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4"/>
          <p:cNvSpPr txBox="1">
            <a:spLocks noChangeArrowheads="1"/>
          </p:cNvSpPr>
          <p:nvPr/>
        </p:nvSpPr>
        <p:spPr bwMode="auto">
          <a:xfrm>
            <a:off x="1524000" y="0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ja-JP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Бипериодическая</a:t>
            </a:r>
            <a:r>
              <a:rPr lang="ru-RU" altLang="ja-JP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структура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5017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2031999"/>
            <a:ext cx="3000375" cy="385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8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17"/>
          <a:stretch>
            <a:fillRect/>
          </a:stretch>
        </p:blipFill>
        <p:spPr bwMode="auto">
          <a:xfrm>
            <a:off x="7032104" y="2852936"/>
            <a:ext cx="22860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1" name="Text Box 7"/>
          <p:cNvSpPr txBox="1">
            <a:spLocks noChangeArrowheads="1"/>
          </p:cNvSpPr>
          <p:nvPr/>
        </p:nvSpPr>
        <p:spPr bwMode="auto">
          <a:xfrm>
            <a:off x="1979212" y="6050575"/>
            <a:ext cx="3690937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ja-JP" sz="1600" dirty="0">
                <a:latin typeface="Times New Roman" panose="02020603050405020304" pitchFamily="18" charset="0"/>
              </a:rPr>
              <a:t>Вид колебания π/2 в кругом диафрагмированном волноводе </a:t>
            </a:r>
            <a:endParaRPr lang="ru-RU" sz="1600" dirty="0">
              <a:latin typeface="Times New Roman" panose="02020603050405020304" pitchFamily="18" charset="0"/>
            </a:endParaRPr>
          </a:p>
        </p:txBody>
      </p:sp>
      <p:sp>
        <p:nvSpPr>
          <p:cNvPr id="50182" name="Text Box 8"/>
          <p:cNvSpPr txBox="1">
            <a:spLocks noChangeArrowheads="1"/>
          </p:cNvSpPr>
          <p:nvPr/>
        </p:nvSpPr>
        <p:spPr bwMode="auto">
          <a:xfrm>
            <a:off x="551384" y="639763"/>
            <a:ext cx="9865791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ja-JP" dirty="0">
                <a:latin typeface="Times New Roman" panose="02020603050405020304" pitchFamily="18" charset="0"/>
              </a:rPr>
              <a:t>Ускоряемый пучок, пролетающий через такую структуру "видит" только набор одинаковых резонаторов со сдвигом фаз </a:t>
            </a:r>
            <a:r>
              <a:rPr lang="ru-RU" altLang="ja-JP" i="1" dirty="0">
                <a:latin typeface="Times New Roman" panose="02020603050405020304" pitchFamily="18" charset="0"/>
              </a:rPr>
              <a:t>π </a:t>
            </a:r>
            <a:r>
              <a:rPr lang="ru-RU" altLang="ja-JP" dirty="0">
                <a:latin typeface="Times New Roman" panose="02020603050405020304" pitchFamily="18" charset="0"/>
              </a:rPr>
              <a:t>между ними. </a:t>
            </a:r>
            <a:r>
              <a:rPr lang="ru-RU" altLang="ja-JP" dirty="0" err="1">
                <a:latin typeface="Times New Roman" panose="02020603050405020304" pitchFamily="18" charset="0"/>
              </a:rPr>
              <a:t>Бипериодическая</a:t>
            </a:r>
            <a:r>
              <a:rPr lang="ru-RU" altLang="ja-JP" dirty="0">
                <a:latin typeface="Times New Roman" panose="02020603050405020304" pitchFamily="18" charset="0"/>
              </a:rPr>
              <a:t> структура, будучи рассчитана на вид π/2</a:t>
            </a:r>
            <a:r>
              <a:rPr lang="ru-RU" altLang="ja-JP" i="1" dirty="0">
                <a:latin typeface="Times New Roman" panose="02020603050405020304" pitchFamily="18" charset="0"/>
              </a:rPr>
              <a:t>, </a:t>
            </a:r>
            <a:r>
              <a:rPr lang="ru-RU" altLang="ja-JP" dirty="0">
                <a:latin typeface="Times New Roman" panose="02020603050405020304" pitchFamily="18" charset="0"/>
              </a:rPr>
              <a:t>имеет хорошую стабильность электромагнитного поля к возмущающим факторам. С другой стороны, за счет реализации в ускоряющих ячейках сдвига фазы волны π</a:t>
            </a:r>
            <a:r>
              <a:rPr lang="ru-RU" altLang="ja-JP" i="1" dirty="0">
                <a:latin typeface="Times New Roman" panose="02020603050405020304" pitchFamily="18" charset="0"/>
              </a:rPr>
              <a:t> </a:t>
            </a:r>
            <a:r>
              <a:rPr lang="ru-RU" altLang="ja-JP" dirty="0">
                <a:latin typeface="Times New Roman" panose="02020603050405020304" pitchFamily="18" charset="0"/>
              </a:rPr>
              <a:t>эффективное </a:t>
            </a:r>
            <a:r>
              <a:rPr lang="ru-RU" altLang="ja-JP" dirty="0" err="1">
                <a:latin typeface="Times New Roman" panose="02020603050405020304" pitchFamily="18" charset="0"/>
              </a:rPr>
              <a:t>шунтовое</a:t>
            </a:r>
            <a:r>
              <a:rPr lang="ru-RU" altLang="ja-JP" dirty="0">
                <a:latin typeface="Times New Roman" panose="02020603050405020304" pitchFamily="18" charset="0"/>
              </a:rPr>
              <a:t> сопротивление таких структур оказывается высоким. </a:t>
            </a:r>
            <a:endParaRPr lang="ru-RU" dirty="0">
              <a:latin typeface="Times New Roman" panose="02020603050405020304" pitchFamily="18" charset="0"/>
            </a:endParaRPr>
          </a:p>
        </p:txBody>
      </p:sp>
      <p:sp>
        <p:nvSpPr>
          <p:cNvPr id="9" name="Номер слайда 2"/>
          <p:cNvSpPr txBox="1">
            <a:spLocks/>
          </p:cNvSpPr>
          <p:nvPr/>
        </p:nvSpPr>
        <p:spPr>
          <a:xfrm>
            <a:off x="11352584" y="641646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altLang="ru-RU" sz="1600" b="1" dirty="0" smtClean="0">
                <a:solidFill>
                  <a:schemeClr val="tx1"/>
                </a:solidFill>
              </a:rPr>
              <a:t>52</a:t>
            </a:r>
            <a:endParaRPr lang="ru-RU" altLang="ru-RU" sz="1600" b="1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384" y="1781135"/>
            <a:ext cx="11280959" cy="34563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213" y="1773238"/>
            <a:ext cx="3568700" cy="494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Text Box 5"/>
          <p:cNvSpPr txBox="1">
            <a:spLocks noChangeArrowheads="1"/>
          </p:cNvSpPr>
          <p:nvPr/>
        </p:nvSpPr>
        <p:spPr bwMode="auto">
          <a:xfrm>
            <a:off x="479376" y="0"/>
            <a:ext cx="101886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ja-JP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Ускоряющие структуры с штыревыми элементами связи</a:t>
            </a:r>
            <a:r>
              <a:rPr lang="ru-RU" altLang="ja-JP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ru-RU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1204" name="Text Box 6"/>
          <p:cNvSpPr txBox="1">
            <a:spLocks noChangeArrowheads="1"/>
          </p:cNvSpPr>
          <p:nvPr/>
        </p:nvSpPr>
        <p:spPr bwMode="auto">
          <a:xfrm>
            <a:off x="191344" y="501643"/>
            <a:ext cx="106680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ja-JP" sz="2000" dirty="0">
                <a:latin typeface="Times New Roman" panose="02020603050405020304" pitchFamily="18" charset="0"/>
              </a:rPr>
              <a:t>В связанных </a:t>
            </a:r>
            <a:r>
              <a:rPr lang="ru-RU" altLang="ja-JP" sz="2000" dirty="0" smtClean="0">
                <a:latin typeface="Times New Roman" panose="02020603050405020304" pitchFamily="18" charset="0"/>
              </a:rPr>
              <a:t>резонаторах, которые работают с тяжелыми частицами резко падает добротность, </a:t>
            </a:r>
            <a:r>
              <a:rPr lang="ru-RU" altLang="ja-JP" sz="2000" dirty="0">
                <a:latin typeface="Times New Roman" panose="02020603050405020304" pitchFamily="18" charset="0"/>
              </a:rPr>
              <a:t>т. е. </a:t>
            </a:r>
            <a:r>
              <a:rPr lang="ru-RU" altLang="ja-JP" sz="2000" dirty="0" err="1">
                <a:latin typeface="Times New Roman" panose="02020603050405020304" pitchFamily="18" charset="0"/>
              </a:rPr>
              <a:t>шунтовое</a:t>
            </a:r>
            <a:r>
              <a:rPr lang="ru-RU" altLang="ja-JP" sz="2000" dirty="0">
                <a:latin typeface="Times New Roman" panose="02020603050405020304" pitchFamily="18" charset="0"/>
              </a:rPr>
              <a:t> сопротивление таких структур мало. С этим связан переход при малых энергиях ускоряемых частиц (например, для ускорителей протонов) с резонаторных ускоряющих структур к штыревым. </a:t>
            </a:r>
            <a:endParaRPr lang="ru-RU" sz="2000" dirty="0">
              <a:latin typeface="Times New Roman" panose="02020603050405020304" pitchFamily="18" charset="0"/>
            </a:endParaRPr>
          </a:p>
        </p:txBody>
      </p:sp>
      <p:sp>
        <p:nvSpPr>
          <p:cNvPr id="7" name="Номер слайда 2"/>
          <p:cNvSpPr txBox="1">
            <a:spLocks/>
          </p:cNvSpPr>
          <p:nvPr/>
        </p:nvSpPr>
        <p:spPr>
          <a:xfrm>
            <a:off x="11352584" y="641646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altLang="ru-RU" sz="1600" b="1" dirty="0" smtClean="0">
                <a:solidFill>
                  <a:schemeClr val="tx1"/>
                </a:solidFill>
              </a:rPr>
              <a:t>53</a:t>
            </a:r>
            <a:endParaRPr lang="ru-RU" altLang="ru-RU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4"/>
          <p:cNvSpPr txBox="1">
            <a:spLocks noChangeArrowheads="1"/>
          </p:cNvSpPr>
          <p:nvPr/>
        </p:nvSpPr>
        <p:spPr bwMode="auto">
          <a:xfrm>
            <a:off x="1524000" y="0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ja-JP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Высокочастотный квадруполь </a:t>
            </a:r>
            <a:r>
              <a:rPr lang="en-US" altLang="ja-JP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MS PGothic" panose="020B0600070205080204" pitchFamily="34" charset="-128"/>
              </a:rPr>
              <a:t>RFQ</a:t>
            </a:r>
            <a:r>
              <a:rPr lang="ru-RU" altLang="ja-JP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endParaRPr lang="ru-RU" sz="28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2227" name="Text Box 5"/>
          <p:cNvSpPr txBox="1">
            <a:spLocks noChangeArrowheads="1"/>
          </p:cNvSpPr>
          <p:nvPr/>
        </p:nvSpPr>
        <p:spPr bwMode="auto">
          <a:xfrm>
            <a:off x="335235" y="692696"/>
            <a:ext cx="11017349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ja-JP" dirty="0">
                <a:latin typeface="Times New Roman" panose="02020603050405020304" pitchFamily="18" charset="0"/>
              </a:rPr>
              <a:t>Принцип работы высокочастотного квадруполя был впервые предложен </a:t>
            </a:r>
            <a:r>
              <a:rPr lang="ru-RU" altLang="ja-JP" dirty="0" smtClean="0">
                <a:latin typeface="Times New Roman" panose="02020603050405020304" pitchFamily="18" charset="0"/>
              </a:rPr>
              <a:t>И.М. </a:t>
            </a:r>
            <a:r>
              <a:rPr lang="ru-RU" altLang="ja-JP" dirty="0" err="1" smtClean="0">
                <a:latin typeface="Times New Roman" panose="02020603050405020304" pitchFamily="18" charset="0"/>
              </a:rPr>
              <a:t>Капчинским</a:t>
            </a:r>
            <a:r>
              <a:rPr lang="ru-RU" altLang="ja-JP" dirty="0" smtClean="0">
                <a:latin typeface="Times New Roman" panose="02020603050405020304" pitchFamily="18" charset="0"/>
              </a:rPr>
              <a:t> </a:t>
            </a:r>
            <a:r>
              <a:rPr lang="ru-RU" altLang="ja-JP" dirty="0">
                <a:latin typeface="Times New Roman" panose="02020603050405020304" pitchFamily="18" charset="0"/>
              </a:rPr>
              <a:t>и </a:t>
            </a:r>
            <a:r>
              <a:rPr lang="ru-RU" altLang="ja-JP" dirty="0" smtClean="0">
                <a:latin typeface="Times New Roman" panose="02020603050405020304" pitchFamily="18" charset="0"/>
              </a:rPr>
              <a:t>В.А. </a:t>
            </a:r>
            <a:r>
              <a:rPr lang="ru-RU" altLang="ja-JP" dirty="0" err="1" smtClean="0">
                <a:latin typeface="Times New Roman" panose="02020603050405020304" pitchFamily="18" charset="0"/>
              </a:rPr>
              <a:t>Тепликовым</a:t>
            </a:r>
            <a:r>
              <a:rPr lang="ru-RU" altLang="ja-JP" dirty="0" smtClean="0">
                <a:latin typeface="Times New Roman" panose="02020603050405020304" pitchFamily="18" charset="0"/>
              </a:rPr>
              <a:t> </a:t>
            </a:r>
            <a:r>
              <a:rPr lang="ru-RU" altLang="ja-JP" dirty="0">
                <a:latin typeface="Times New Roman" panose="02020603050405020304" pitchFamily="18" charset="0"/>
              </a:rPr>
              <a:t>в 1969 г. Для </a:t>
            </a:r>
            <a:r>
              <a:rPr lang="en-US" altLang="ja-JP" dirty="0">
                <a:latin typeface="Times New Roman" panose="02020603050405020304" pitchFamily="18" charset="0"/>
                <a:ea typeface="MS PGothic" panose="020B0600070205080204" pitchFamily="34" charset="-128"/>
              </a:rPr>
              <a:t>RFQ</a:t>
            </a:r>
            <a:r>
              <a:rPr lang="ru-RU" altLang="ja-JP" dirty="0">
                <a:latin typeface="Times New Roman" panose="02020603050405020304" pitchFamily="18" charset="0"/>
              </a:rPr>
              <a:t> используются резонаторы Н-типа, которые имеют четыре пилона с волнообразным профилем в месте пролета пучка. Благодаря такой форме электродов возможно одновременная фокусировка квадрупольным ВЧ полем и ускорение частиц. Такой принцип позволил расширить пределы работы линейных ускорителей ионов с малыми скоростями и отказаться от больших высоковольтных ускорителей прямого действия. </a:t>
            </a:r>
            <a:endParaRPr lang="ru-RU" dirty="0">
              <a:latin typeface="Times New Roman" panose="02020603050405020304" pitchFamily="18" charset="0"/>
            </a:endParaRPr>
          </a:p>
        </p:txBody>
      </p:sp>
      <p:pic>
        <p:nvPicPr>
          <p:cNvPr id="5222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2852738"/>
            <a:ext cx="5689600" cy="331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Номер слайда 2"/>
          <p:cNvSpPr txBox="1">
            <a:spLocks/>
          </p:cNvSpPr>
          <p:nvPr/>
        </p:nvSpPr>
        <p:spPr>
          <a:xfrm>
            <a:off x="11352584" y="641646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altLang="ru-RU" sz="1600" b="1" dirty="0" smtClean="0">
                <a:solidFill>
                  <a:schemeClr val="tx1"/>
                </a:solidFill>
              </a:rPr>
              <a:t>54</a:t>
            </a:r>
            <a:endParaRPr lang="ru-RU" altLang="ru-RU" sz="16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9336" y="6227591"/>
            <a:ext cx="331236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Капчинский</a:t>
            </a:r>
            <a:r>
              <a:rPr lang="ru-RU" sz="1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И. М., Тепляков В. А., Линейный ускоритель ионов с </a:t>
            </a:r>
            <a:r>
              <a:rPr lang="ru-RU" sz="1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пространственно</a:t>
            </a:r>
            <a:r>
              <a:rPr lang="ru-RU" sz="1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однородной жесткой фокусировкой. // ПТЭ, 1970. №. 2, </a:t>
            </a:r>
            <a:r>
              <a:rPr lang="en-US" sz="1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ru-RU" sz="1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19–22</a:t>
            </a:r>
            <a:endParaRPr lang="ru-RU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5"/>
          <p:cNvSpPr txBox="1">
            <a:spLocks noChangeArrowheads="1"/>
          </p:cNvSpPr>
          <p:nvPr/>
        </p:nvSpPr>
        <p:spPr bwMode="auto">
          <a:xfrm>
            <a:off x="1524000" y="0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Ускоряющая структура с параллельной связью</a:t>
            </a:r>
          </a:p>
        </p:txBody>
      </p:sp>
      <p:sp>
        <p:nvSpPr>
          <p:cNvPr id="53251" name="Text Box 6"/>
          <p:cNvSpPr txBox="1">
            <a:spLocks noChangeArrowheads="1"/>
          </p:cNvSpPr>
          <p:nvPr/>
        </p:nvSpPr>
        <p:spPr bwMode="auto">
          <a:xfrm>
            <a:off x="47328" y="549275"/>
            <a:ext cx="10945215" cy="187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ja-JP" sz="1600" dirty="0">
                <a:latin typeface="Times New Roman" panose="02020603050405020304" pitchFamily="18" charset="0"/>
              </a:rPr>
              <a:t>Первая статья</a:t>
            </a:r>
            <a:r>
              <a:rPr lang="ru-RU" altLang="ja-JP" sz="1600" dirty="0"/>
              <a:t> </a:t>
            </a:r>
            <a:r>
              <a:rPr lang="ru-RU" altLang="ja-JP" sz="1600" dirty="0">
                <a:latin typeface="Times New Roman" panose="02020603050405020304" pitchFamily="18" charset="0"/>
              </a:rPr>
              <a:t>по структуре с параллельной связью, разработанной в Корнельском университете, была опубликована в 1977 году. Ускорение электронов осуществлялось в резонаторах, последовательно расположенных друг за другом. Для подвода мощности использовалась коаксиальная линия, при этом все резонаторы были подсоединены к ней параллельно, каждый через свой индивидуальный ввод. Расстояние между точками подключения в линии и между резонаторами равно полудлине волны в коаксиальной линии. Поскольку фазовая скорость в коаксиальной линии без заполнения равна скорости света в вакууме, и такую же скорость имеют релятивистские электроны, автоматически обеспечивался синхронизм ускоряющего поля в резонаторах и ускоряемых частиц. </a:t>
            </a:r>
            <a:endParaRPr lang="ru-RU" sz="1600" dirty="0">
              <a:latin typeface="Times New Roman" panose="02020603050405020304" pitchFamily="18" charset="0"/>
            </a:endParaRPr>
          </a:p>
        </p:txBody>
      </p:sp>
      <p:pic>
        <p:nvPicPr>
          <p:cNvPr id="5325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2918705"/>
            <a:ext cx="3887787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3" name="Text Box 8"/>
          <p:cNvSpPr txBox="1">
            <a:spLocks noChangeArrowheads="1"/>
          </p:cNvSpPr>
          <p:nvPr/>
        </p:nvSpPr>
        <p:spPr bwMode="auto">
          <a:xfrm>
            <a:off x="736790" y="5639356"/>
            <a:ext cx="423705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dirty="0"/>
              <a:t>Корнельская ускоряющая структура</a:t>
            </a:r>
          </a:p>
        </p:txBody>
      </p:sp>
      <p:pic>
        <p:nvPicPr>
          <p:cNvPr id="53254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2492375"/>
            <a:ext cx="3959225" cy="296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5" name="Text Box 10"/>
          <p:cNvSpPr txBox="1">
            <a:spLocks noChangeArrowheads="1"/>
          </p:cNvSpPr>
          <p:nvPr/>
        </p:nvSpPr>
        <p:spPr bwMode="auto">
          <a:xfrm>
            <a:off x="6024563" y="5661025"/>
            <a:ext cx="590408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ja-JP" dirty="0"/>
              <a:t>Ускоряющая структура с параллельной связью с волноводным возбуждающим резонатором </a:t>
            </a:r>
            <a:endParaRPr lang="ru-RU" dirty="0"/>
          </a:p>
        </p:txBody>
      </p:sp>
      <p:sp>
        <p:nvSpPr>
          <p:cNvPr id="10" name="Номер слайда 2"/>
          <p:cNvSpPr txBox="1">
            <a:spLocks/>
          </p:cNvSpPr>
          <p:nvPr/>
        </p:nvSpPr>
        <p:spPr>
          <a:xfrm>
            <a:off x="11352584" y="641646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altLang="ru-RU" sz="1600" b="1" dirty="0" smtClean="0">
                <a:solidFill>
                  <a:schemeClr val="tx1"/>
                </a:solidFill>
              </a:rPr>
              <a:t>55</a:t>
            </a:r>
            <a:endParaRPr lang="ru-RU" altLang="ru-RU" sz="16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755847" y="6278351"/>
            <a:ext cx="384947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>
                <a:latin typeface="Times New Roman" panose="02020603050405020304" pitchFamily="18" charset="0"/>
                <a:ea typeface="MS Mincho"/>
              </a:rPr>
              <a:t>A.V. </a:t>
            </a:r>
            <a:r>
              <a:rPr lang="en-US" sz="1000" i="1" dirty="0" err="1">
                <a:latin typeface="Times New Roman" panose="02020603050405020304" pitchFamily="18" charset="0"/>
                <a:ea typeface="MS Mincho"/>
              </a:rPr>
              <a:t>Andrianov</a:t>
            </a:r>
            <a:r>
              <a:rPr lang="en-US" sz="1000" i="1" dirty="0">
                <a:latin typeface="Times New Roman" panose="02020603050405020304" pitchFamily="18" charset="0"/>
                <a:ea typeface="MS Mincho"/>
              </a:rPr>
              <a:t>, A.M. Barnyakov, A.E. Levichev, M.V. </a:t>
            </a:r>
            <a:r>
              <a:rPr lang="en-US" sz="1000" i="1" dirty="0" err="1">
                <a:latin typeface="Times New Roman" panose="02020603050405020304" pitchFamily="18" charset="0"/>
                <a:ea typeface="MS Mincho"/>
              </a:rPr>
              <a:t>Maltseva</a:t>
            </a:r>
            <a:r>
              <a:rPr lang="en-US" sz="1000" i="1" dirty="0">
                <a:latin typeface="Times New Roman" panose="02020603050405020304" pitchFamily="18" charset="0"/>
                <a:ea typeface="MS Mincho"/>
              </a:rPr>
              <a:t>, D.A. Nikiforov and S.L. </a:t>
            </a:r>
            <a:r>
              <a:rPr lang="en-US" sz="1000" i="1" dirty="0" err="1">
                <a:latin typeface="Times New Roman" panose="02020603050405020304" pitchFamily="18" charset="0"/>
                <a:ea typeface="MS Mincho"/>
              </a:rPr>
              <a:t>Samoylov</a:t>
            </a:r>
            <a:r>
              <a:rPr lang="en-US" sz="1000" i="1" dirty="0">
                <a:latin typeface="Times New Roman" panose="02020603050405020304" pitchFamily="18" charset="0"/>
                <a:ea typeface="MS Mincho"/>
              </a:rPr>
              <a:t>. Development and low power test of the parallel coupled accelerating structure. </a:t>
            </a:r>
            <a:r>
              <a:rPr lang="ru-RU" sz="1000" i="1" dirty="0">
                <a:latin typeface="Times New Roman" panose="02020603050405020304" pitchFamily="18" charset="0"/>
                <a:ea typeface="MS Mincho"/>
              </a:rPr>
              <a:t>2016 JINST </a:t>
            </a:r>
            <a:r>
              <a:rPr lang="ru-RU" sz="1000" b="1" i="1" dirty="0">
                <a:latin typeface="Times New Roman" panose="02020603050405020304" pitchFamily="18" charset="0"/>
                <a:ea typeface="MS Mincho"/>
              </a:rPr>
              <a:t>11</a:t>
            </a:r>
            <a:r>
              <a:rPr lang="ru-RU" sz="1000" i="1" dirty="0">
                <a:latin typeface="Times New Roman" panose="02020603050405020304" pitchFamily="18" charset="0"/>
                <a:ea typeface="MS Mincho"/>
              </a:rPr>
              <a:t> P06007</a:t>
            </a:r>
            <a:endParaRPr lang="ru-RU" sz="1000" i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1506" y="6278351"/>
            <a:ext cx="472770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Sundelin</a:t>
            </a:r>
            <a:r>
              <a:rPr lang="en-US" sz="1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R. M., </a:t>
            </a:r>
            <a:r>
              <a:rPr lang="en-US" sz="1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Krchgessner</a:t>
            </a:r>
            <a:r>
              <a:rPr lang="en-US" sz="1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J. L., Tiger M., Parallel Coupled Structure. IEEE Trans. on </a:t>
            </a:r>
            <a:r>
              <a:rPr lang="en-US" sz="1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Nucl</a:t>
            </a:r>
            <a:r>
              <a:rPr lang="en-US" sz="1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Science, 1977. Vol. NS-24, No.3, p.1686</a:t>
            </a:r>
            <a:endParaRPr lang="ru-RU" sz="10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087" y="2177231"/>
            <a:ext cx="6481762" cy="2689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5" name="Text Box 6"/>
          <p:cNvSpPr txBox="1">
            <a:spLocks noChangeArrowheads="1"/>
          </p:cNvSpPr>
          <p:nvPr/>
        </p:nvSpPr>
        <p:spPr bwMode="auto">
          <a:xfrm>
            <a:off x="1611313" y="-7938"/>
            <a:ext cx="90566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ja-JP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Сверхпроводящие линейные ускорители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54276" name="Text Box 7"/>
          <p:cNvSpPr txBox="1">
            <a:spLocks noChangeArrowheads="1"/>
          </p:cNvSpPr>
          <p:nvPr/>
        </p:nvSpPr>
        <p:spPr bwMode="auto">
          <a:xfrm>
            <a:off x="407368" y="768925"/>
            <a:ext cx="1058530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ru-RU" altLang="ja-JP" dirty="0">
                <a:latin typeface="Times New Roman" panose="02020603050405020304" pitchFamily="18" charset="0"/>
              </a:rPr>
              <a:t>Сверхпроводящие ускорители начали развиваться в 1962 г. Первые сверхпроводники пытались создать при использовании свинца, но, примерно, в 1969 г. свинец был вытеснен ниобием, который лучше подходил для использования в СВЧ технике. В 1972 г. в Стэндфордском университете был ускорен первый электронный пучок в сверхпроводящем линейном ускорителе. </a:t>
            </a:r>
            <a:endParaRPr lang="ru-RU" dirty="0">
              <a:latin typeface="Times New Roman" panose="02020603050405020304" pitchFamily="18" charset="0"/>
            </a:endParaRPr>
          </a:p>
        </p:txBody>
      </p:sp>
      <p:sp>
        <p:nvSpPr>
          <p:cNvPr id="54277" name="Text Box 8"/>
          <p:cNvSpPr txBox="1">
            <a:spLocks noChangeArrowheads="1"/>
          </p:cNvSpPr>
          <p:nvPr/>
        </p:nvSpPr>
        <p:spPr bwMode="auto">
          <a:xfrm>
            <a:off x="2495600" y="5127277"/>
            <a:ext cx="705678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ja-JP" dirty="0"/>
              <a:t>Сверхпроводящая структура для </a:t>
            </a:r>
            <a:r>
              <a:rPr lang="en-US" altLang="ja-JP" dirty="0">
                <a:ea typeface="MS PGothic" panose="020B0600070205080204" pitchFamily="34" charset="-128"/>
              </a:rPr>
              <a:t>International Linear Collider</a:t>
            </a:r>
            <a:r>
              <a:rPr lang="ru-RU" altLang="ja-JP" dirty="0"/>
              <a:t> </a:t>
            </a:r>
            <a:endParaRPr lang="ru-RU" dirty="0"/>
          </a:p>
        </p:txBody>
      </p:sp>
      <p:sp>
        <p:nvSpPr>
          <p:cNvPr id="8" name="Номер слайда 2"/>
          <p:cNvSpPr txBox="1">
            <a:spLocks/>
          </p:cNvSpPr>
          <p:nvPr/>
        </p:nvSpPr>
        <p:spPr>
          <a:xfrm>
            <a:off x="11352584" y="641646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altLang="ru-RU" sz="1600" b="1" dirty="0" smtClean="0">
                <a:solidFill>
                  <a:schemeClr val="tx1"/>
                </a:solidFill>
              </a:rPr>
              <a:t>56</a:t>
            </a:r>
            <a:endParaRPr lang="ru-RU" altLang="ru-RU" sz="16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07208" y="5726197"/>
            <a:ext cx="806489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1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Advances of accelerator physics and technologies edited by </a:t>
            </a:r>
            <a:r>
              <a:rPr lang="en-US" sz="1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Herwing</a:t>
            </a:r>
            <a:r>
              <a:rPr lang="en-US" sz="1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Schopper</a:t>
            </a:r>
            <a:r>
              <a:rPr lang="en-US" sz="1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(Advanced series on directions in high energy physics. Vol. 12.). World Scientific Pub Co. 1993.       pp. 321</a:t>
            </a:r>
            <a:r>
              <a:rPr lang="ru-RU" sz="1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</a:t>
            </a:r>
            <a:r>
              <a:rPr lang="en-US" sz="1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354.</a:t>
            </a:r>
            <a:endParaRPr lang="ru-RU" sz="10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Mc </a:t>
            </a:r>
            <a:r>
              <a:rPr lang="en-US" sz="1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Ashan</a:t>
            </a:r>
            <a:r>
              <a:rPr lang="en-US" sz="1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M., </a:t>
            </a:r>
            <a:r>
              <a:rPr lang="en-US" sz="1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Mittag</a:t>
            </a:r>
            <a:r>
              <a:rPr lang="en-US" sz="1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K., </a:t>
            </a:r>
            <a:r>
              <a:rPr lang="en-US" sz="1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Schwettman</a:t>
            </a:r>
            <a:r>
              <a:rPr lang="en-US" sz="1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H., </a:t>
            </a:r>
            <a:r>
              <a:rPr lang="en-US" sz="1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Suelze</a:t>
            </a:r>
            <a:r>
              <a:rPr lang="en-US" sz="1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L., </a:t>
            </a:r>
            <a:r>
              <a:rPr lang="en-US" sz="10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Turneaure</a:t>
            </a:r>
            <a:r>
              <a:rPr lang="en-US" sz="10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J., // Appl. Phys. Lett., 1973. v. 22, p. 605</a:t>
            </a:r>
            <a:endParaRPr lang="ru-RU" sz="10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1611313" y="-7938"/>
            <a:ext cx="9056687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altLang="ja-JP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Новые методы ускорения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8843" y="1041094"/>
            <a:ext cx="73685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Во </a:t>
            </a:r>
            <a:r>
              <a:rPr lang="ru-RU" dirty="0"/>
              <a:t>избежание пробоев  необходимо увеличить частоту </a:t>
            </a:r>
            <a:r>
              <a:rPr lang="ru-RU" dirty="0" smtClean="0"/>
              <a:t>структуры.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2671" y="3145468"/>
            <a:ext cx="3979928" cy="746238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775594" y="3386535"/>
            <a:ext cx="15707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Kilpatrick Limit</a:t>
            </a:r>
            <a:endParaRPr lang="ru-RU" dirty="0"/>
          </a:p>
        </p:txBody>
      </p:sp>
      <p:sp>
        <p:nvSpPr>
          <p:cNvPr id="9" name="Стрелка вправо 8"/>
          <p:cNvSpPr/>
          <p:nvPr/>
        </p:nvSpPr>
        <p:spPr>
          <a:xfrm>
            <a:off x="4468239" y="3290283"/>
            <a:ext cx="247650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24" y="1430903"/>
            <a:ext cx="5574442" cy="164550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l="8715" t="34648" b="16116"/>
          <a:stretch/>
        </p:blipFill>
        <p:spPr>
          <a:xfrm>
            <a:off x="8227613" y="483235"/>
            <a:ext cx="3955544" cy="150929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67F7530-E4C2-C422-210D-968418FF8E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6413" y="2127258"/>
            <a:ext cx="3384990" cy="23260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r="16908" b="37987"/>
          <a:stretch/>
        </p:blipFill>
        <p:spPr>
          <a:xfrm>
            <a:off x="47586" y="4092517"/>
            <a:ext cx="5498551" cy="193512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AEC33DDF-E3A7-C408-33EB-A6B6659DBBE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2578" t="23980" r="37734" b="15325"/>
          <a:stretch/>
        </p:blipFill>
        <p:spPr>
          <a:xfrm>
            <a:off x="5515657" y="4278115"/>
            <a:ext cx="2999042" cy="2579885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8514699" y="4743946"/>
            <a:ext cx="366845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/>
              <a:t>Расчет: наведенное поле – около 10 МВ/м, потери энергии – около 1 МэВ</a:t>
            </a:r>
          </a:p>
          <a:p>
            <a:pPr algn="just"/>
            <a:endParaRPr lang="ru-RU" sz="1400" dirty="0"/>
          </a:p>
          <a:p>
            <a:pPr algn="just"/>
            <a:r>
              <a:rPr lang="ru-RU" sz="1400" dirty="0" smtClean="0"/>
              <a:t>По </a:t>
            </a:r>
            <a:r>
              <a:rPr lang="ru-RU" sz="1400" dirty="0"/>
              <a:t>факту вышло: </a:t>
            </a:r>
          </a:p>
          <a:p>
            <a:pPr algn="just"/>
            <a:r>
              <a:rPr lang="ru-RU" sz="1400" dirty="0" smtClean="0"/>
              <a:t>Наведенное </a:t>
            </a:r>
            <a:r>
              <a:rPr lang="ru-RU" sz="1400" dirty="0"/>
              <a:t>поле – около 25 </a:t>
            </a:r>
            <a:r>
              <a:rPr lang="ru-RU" sz="1400" dirty="0" err="1"/>
              <a:t>кВ</a:t>
            </a:r>
            <a:r>
              <a:rPr lang="ru-RU" sz="1400" dirty="0"/>
              <a:t>/м, оставляемая энергия пучком в структуре меньше разрешения спектрометра (десятки кэВ)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20802" y="6087288"/>
            <a:ext cx="49216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latin typeface="Times New Roman" panose="02020603050405020304" pitchFamily="18" charset="0"/>
                <a:ea typeface="MS Mincho"/>
              </a:rPr>
              <a:t>Arsentyeva M.V. Levichev A.E. Excitation of the W-band Structure of Cavities by the Charged Particle Train. </a:t>
            </a:r>
            <a:r>
              <a:rPr lang="ru-RU" sz="1000" u="sng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hlinkClick r:id="rId8" tooltip="Перейти на страницу информации об этом источнике"/>
              </a:rPr>
              <a:t>Physics</a:t>
            </a:r>
            <a:r>
              <a:rPr lang="ru-RU" sz="1000" u="sng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hlinkClick r:id="rId8" tooltip="Перейти на страницу информации об этом источнике"/>
              </a:rPr>
              <a:t> </a:t>
            </a:r>
            <a:r>
              <a:rPr lang="ru-RU" sz="1000" u="sng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hlinkClick r:id="rId8" tooltip="Перейти на страницу информации об этом источнике"/>
              </a:rPr>
              <a:t>of</a:t>
            </a:r>
            <a:r>
              <a:rPr lang="ru-RU" sz="1000" u="sng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hlinkClick r:id="rId8" tooltip="Перейти на страницу информации об этом источнике"/>
              </a:rPr>
              <a:t> </a:t>
            </a:r>
            <a:r>
              <a:rPr lang="ru-RU" sz="1000" u="sng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hlinkClick r:id="rId8" tooltip="Перейти на страницу информации об этом источнике"/>
              </a:rPr>
              <a:t>Particles</a:t>
            </a:r>
            <a:r>
              <a:rPr lang="ru-RU" sz="1000" u="sng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hlinkClick r:id="rId8" tooltip="Перейти на страницу информации об этом источнике"/>
              </a:rPr>
              <a:t> </a:t>
            </a:r>
            <a:r>
              <a:rPr lang="ru-RU" sz="1000" u="sng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hlinkClick r:id="rId8" tooltip="Перейти на страницу информации об этом источнике"/>
              </a:rPr>
              <a:t>and</a:t>
            </a:r>
            <a:r>
              <a:rPr lang="ru-RU" sz="1000" u="sng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hlinkClick r:id="rId8" tooltip="Перейти на страницу информации об этом источнике"/>
              </a:rPr>
              <a:t> </a:t>
            </a:r>
            <a:r>
              <a:rPr lang="ru-RU" sz="1000" u="sng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hlinkClick r:id="rId8" tooltip="Перейти на страницу информации об этом источнике"/>
              </a:rPr>
              <a:t>Nuclei</a:t>
            </a:r>
            <a:r>
              <a:rPr lang="ru-RU" sz="1000" u="sng" dirty="0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hlinkClick r:id="rId8" tooltip="Перейти на страницу информации об этом источнике"/>
              </a:rPr>
              <a:t> </a:t>
            </a:r>
            <a:r>
              <a:rPr lang="ru-RU" sz="1000" u="sng" dirty="0" err="1">
                <a:solidFill>
                  <a:srgbClr val="0000FF"/>
                </a:solidFill>
                <a:latin typeface="Times New Roman" panose="02020603050405020304" pitchFamily="18" charset="0"/>
                <a:ea typeface="MS Mincho"/>
                <a:hlinkClick r:id="rId8" tooltip="Перейти на страницу информации об этом источнике"/>
              </a:rPr>
              <a:t>Letters</a:t>
            </a:r>
            <a:r>
              <a:rPr lang="ru-RU" sz="1000" dirty="0">
                <a:latin typeface="Times New Roman" panose="02020603050405020304" pitchFamily="18" charset="0"/>
                <a:ea typeface="MS Mincho"/>
              </a:rPr>
              <a:t>. </a:t>
            </a:r>
            <a:r>
              <a:rPr lang="ru-RU" sz="1000" dirty="0" err="1">
                <a:latin typeface="Times New Roman" panose="02020603050405020304" pitchFamily="18" charset="0"/>
                <a:ea typeface="MS Mincho"/>
              </a:rPr>
              <a:t>Volume</a:t>
            </a:r>
            <a:r>
              <a:rPr lang="ru-RU" sz="1000" dirty="0">
                <a:latin typeface="Times New Roman" panose="02020603050405020304" pitchFamily="18" charset="0"/>
                <a:ea typeface="MS Mincho"/>
              </a:rPr>
              <a:t> 19, </a:t>
            </a:r>
            <a:r>
              <a:rPr lang="ru-RU" sz="1000" dirty="0" err="1">
                <a:latin typeface="Times New Roman" panose="02020603050405020304" pitchFamily="18" charset="0"/>
                <a:ea typeface="MS Mincho"/>
              </a:rPr>
              <a:t>Issue</a:t>
            </a:r>
            <a:r>
              <a:rPr lang="ru-RU" sz="1000" dirty="0">
                <a:latin typeface="Times New Roman" panose="02020603050405020304" pitchFamily="18" charset="0"/>
                <a:ea typeface="MS Mincho"/>
              </a:rPr>
              <a:t> 4, </a:t>
            </a:r>
            <a:r>
              <a:rPr lang="ru-RU" sz="1000" dirty="0" err="1">
                <a:latin typeface="Times New Roman" panose="02020603050405020304" pitchFamily="18" charset="0"/>
                <a:ea typeface="MS Mincho"/>
              </a:rPr>
              <a:t>August</a:t>
            </a:r>
            <a:r>
              <a:rPr lang="ru-RU" sz="1000" dirty="0">
                <a:latin typeface="Times New Roman" panose="02020603050405020304" pitchFamily="18" charset="0"/>
                <a:ea typeface="MS Mincho"/>
              </a:rPr>
              <a:t> 2022, </a:t>
            </a:r>
            <a:r>
              <a:rPr lang="ru-RU" sz="1000" dirty="0" err="1">
                <a:latin typeface="Times New Roman" panose="02020603050405020304" pitchFamily="18" charset="0"/>
                <a:ea typeface="MS Mincho"/>
              </a:rPr>
              <a:t>Pages</a:t>
            </a:r>
            <a:r>
              <a:rPr lang="ru-RU" sz="1000" dirty="0">
                <a:latin typeface="Times New Roman" panose="02020603050405020304" pitchFamily="18" charset="0"/>
                <a:ea typeface="MS Mincho"/>
              </a:rPr>
              <a:t> </a:t>
            </a:r>
            <a:r>
              <a:rPr lang="ru-RU" sz="1000" dirty="0" smtClean="0">
                <a:latin typeface="Times New Roman" panose="02020603050405020304" pitchFamily="18" charset="0"/>
                <a:ea typeface="MS Mincho"/>
              </a:rPr>
              <a:t>384-388</a:t>
            </a:r>
          </a:p>
          <a:p>
            <a:r>
              <a:rPr lang="en-US" sz="1000" dirty="0"/>
              <a:t>https://www.inp.nsk.su/images/Arsentyeva_aref.pdf</a:t>
            </a:r>
            <a:endParaRPr lang="ru-RU" sz="1000" dirty="0"/>
          </a:p>
        </p:txBody>
      </p:sp>
      <p:sp>
        <p:nvSpPr>
          <p:cNvPr id="17" name="Номер слайда 2"/>
          <p:cNvSpPr txBox="1">
            <a:spLocks/>
          </p:cNvSpPr>
          <p:nvPr/>
        </p:nvSpPr>
        <p:spPr>
          <a:xfrm>
            <a:off x="11352584" y="641646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altLang="ru-RU" sz="1600" b="1" dirty="0" smtClean="0">
                <a:solidFill>
                  <a:schemeClr val="tx1"/>
                </a:solidFill>
              </a:rPr>
              <a:t>57</a:t>
            </a:r>
            <a:endParaRPr lang="ru-RU" altLang="ru-RU" sz="1600" b="1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56279" y="1354202"/>
            <a:ext cx="4037235" cy="2831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59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83632" y="2636912"/>
            <a:ext cx="6480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Спасибо за внимание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5000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1277938"/>
            <a:ext cx="1400175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23850" y="692150"/>
            <a:ext cx="1160479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600" dirty="0"/>
              <a:t>Основной физический принцип, который использует индукционный ускоритель – связь изменения во времени магнитного поля с вихревым электрическим полем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87338" y="1906588"/>
            <a:ext cx="1190466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 dirty="0"/>
              <a:t>Э</a:t>
            </a:r>
            <a:r>
              <a:rPr lang="ru-RU" altLang="ru-RU" sz="1800" dirty="0" smtClean="0"/>
              <a:t>нергия </a:t>
            </a:r>
            <a:r>
              <a:rPr lang="ru-RU" altLang="ru-RU" sz="1800" dirty="0"/>
              <a:t>запасается не в виде электрического поля в конденсаторах, в виде магнитной энергии в индукторах, а потом выводится в ускоряющий зазор в виде вихревого электрического поля. Главным отличием здесь является отсутствие электростатического поля, а значит ограничений, связанных с пробоем. Такие ускорители способны обеспечить ускорения до десятков МэВ, сохраняя по-прежнему очень высокую эффективность и мощность ускоренных пучков.</a:t>
            </a: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6209617" y="3955384"/>
            <a:ext cx="4897438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800" dirty="0"/>
              <a:t>Ускоритель </a:t>
            </a:r>
            <a:r>
              <a:rPr lang="en-US" altLang="ru-RU" sz="1800" dirty="0"/>
              <a:t>DARHT</a:t>
            </a:r>
            <a:r>
              <a:rPr lang="ru-RU" altLang="ru-RU" sz="1800" dirty="0"/>
              <a:t>  (</a:t>
            </a:r>
            <a:r>
              <a:rPr lang="en-US" altLang="ru-RU" sz="1800" dirty="0"/>
              <a:t>Dual</a:t>
            </a:r>
            <a:r>
              <a:rPr lang="ru-RU" altLang="ru-RU" sz="1800" dirty="0"/>
              <a:t>-</a:t>
            </a:r>
            <a:r>
              <a:rPr lang="en-US" altLang="ru-RU" sz="1800" dirty="0"/>
              <a:t>Axis Radiographic Hydrodynamic Test Facility</a:t>
            </a:r>
            <a:r>
              <a:rPr lang="ru-RU" altLang="ru-RU" sz="1800" dirty="0"/>
              <a:t>) в национальной лаборатории Лос-Аламоса. Его параметры: энергия до 18 МэВ, ток пучка до 2 кА, длительность импульса тока до 1.6 мкс. Задача ускорителя – изучение быстропротекающих процессов. </a:t>
            </a:r>
          </a:p>
        </p:txBody>
      </p:sp>
      <p:pic>
        <p:nvPicPr>
          <p:cNvPr id="9" name="Рисунок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0" y="3645024"/>
            <a:ext cx="3600450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0" y="115888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Индукционный ускоритель</a:t>
            </a:r>
            <a:endParaRPr lang="ru-RU" alt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24557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524000" y="115888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Резонансные ускорители</a:t>
            </a:r>
            <a:endParaRPr lang="ru-RU" alt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171" name="TextBox 5"/>
          <p:cNvSpPr txBox="1">
            <a:spLocks noChangeArrowheads="1"/>
          </p:cNvSpPr>
          <p:nvPr/>
        </p:nvSpPr>
        <p:spPr bwMode="auto">
          <a:xfrm>
            <a:off x="388301" y="632123"/>
            <a:ext cx="1164762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Times New Roman" panose="02020603050405020304" pitchFamily="18" charset="0"/>
              </a:rPr>
              <a:t>Недостатки ускорителя </a:t>
            </a:r>
            <a:r>
              <a:rPr lang="ru-RU" altLang="ru-RU" sz="1600" b="1" dirty="0" smtClean="0">
                <a:latin typeface="Times New Roman" panose="02020603050405020304" pitchFamily="18" charset="0"/>
              </a:rPr>
              <a:t>Р. </a:t>
            </a:r>
            <a:r>
              <a:rPr lang="ru-RU" altLang="ru-RU" sz="1600" b="1" dirty="0" err="1" smtClean="0">
                <a:latin typeface="Times New Roman" panose="02020603050405020304" pitchFamily="18" charset="0"/>
              </a:rPr>
              <a:t>Видероэ</a:t>
            </a:r>
            <a:r>
              <a:rPr lang="ru-RU" altLang="ru-RU" sz="1600" dirty="0">
                <a:latin typeface="Times New Roman" panose="02020603050405020304" pitchFamily="18" charset="0"/>
              </a:rPr>
              <a:t>: для ускорения легких частиц необходимо увеличивать частоту и длину трубок дрейфа, что приводит к излучению СВЧ мощности в открытое пространство, </a:t>
            </a:r>
            <a:r>
              <a:rPr lang="ru-RU" altLang="ru-RU" sz="1600" dirty="0" smtClean="0">
                <a:latin typeface="Times New Roman" panose="02020603050405020304" pitchFamily="18" charset="0"/>
              </a:rPr>
              <a:t>поскольку </a:t>
            </a:r>
            <a:r>
              <a:rPr lang="ru-RU" altLang="ru-RU" sz="1600" dirty="0">
                <a:latin typeface="Times New Roman" panose="02020603050405020304" pitchFamily="18" charset="0"/>
              </a:rPr>
              <a:t>вакуумная камера состоит из стекла. </a:t>
            </a:r>
          </a:p>
          <a:p>
            <a:pPr algn="just">
              <a:spcBef>
                <a:spcPct val="0"/>
              </a:spcBef>
              <a:buFontTx/>
              <a:buNone/>
            </a:pPr>
            <a:endParaRPr lang="ru-RU" altLang="ru-RU" sz="1600" dirty="0"/>
          </a:p>
        </p:txBody>
      </p:sp>
      <p:pic>
        <p:nvPicPr>
          <p:cNvPr id="7172" name="Picture 5" descr="ÐÐ°ÑÑÐ¸Ð½ÐºÐ¸ Ð¿Ð¾ Ð·Ð°Ð¿ÑÐ¾ÑÑ Alvarez accelera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988" y="1548455"/>
            <a:ext cx="6682395" cy="180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TextBox 12"/>
          <p:cNvSpPr txBox="1">
            <a:spLocks noChangeArrowheads="1"/>
          </p:cNvSpPr>
          <p:nvPr/>
        </p:nvSpPr>
        <p:spPr bwMode="auto">
          <a:xfrm>
            <a:off x="365702" y="4223760"/>
            <a:ext cx="6162345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Стэнфорде 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Е.Л. </a:t>
            </a:r>
            <a:r>
              <a:rPr lang="ru-RU" alt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Гинзтоном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E.Lz</a:t>
            </a:r>
            <a:r>
              <a:rPr lang="en-US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Ginston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В.В. </a:t>
            </a:r>
            <a:r>
              <a:rPr lang="ru-RU" altLang="ru-RU" sz="1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Хансэном</a:t>
            </a:r>
            <a:r>
              <a:rPr lang="en-US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(W.W. Hansen)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др.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была предложена </a:t>
            </a:r>
            <a:r>
              <a:rPr lang="ru-RU" alt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ускоряющая </a:t>
            </a:r>
            <a:r>
              <a:rPr lang="ru-RU" alt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эффективная для ускорения релятивистских электронов. Структура состояла из набора резонаторов с центральными отверстиями для пролета пучка и прохождения электромагнитной мощности, и называлась структурой круглого диафрагмированного волновода</a:t>
            </a:r>
          </a:p>
        </p:txBody>
      </p:sp>
      <p:sp>
        <p:nvSpPr>
          <p:cNvPr id="7175" name="TextBox 1"/>
          <p:cNvSpPr txBox="1">
            <a:spLocks noChangeArrowheads="1"/>
          </p:cNvSpPr>
          <p:nvPr/>
        </p:nvSpPr>
        <p:spPr bwMode="auto">
          <a:xfrm>
            <a:off x="339933" y="1291345"/>
            <a:ext cx="479419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ja-JP" sz="1600" b="1" dirty="0">
                <a:latin typeface="Times New Roman" panose="02020603050405020304" pitchFamily="18" charset="0"/>
              </a:rPr>
              <a:t>Луи </a:t>
            </a:r>
            <a:r>
              <a:rPr lang="ru-RU" altLang="ja-JP" sz="1600" b="1" dirty="0" err="1">
                <a:latin typeface="Times New Roman" panose="02020603050405020304" pitchFamily="18" charset="0"/>
              </a:rPr>
              <a:t>Альваресом</a:t>
            </a:r>
            <a:r>
              <a:rPr lang="ru-RU" altLang="ja-JP" sz="1600" b="1" dirty="0">
                <a:latin typeface="Times New Roman" panose="02020603050405020304" pitchFamily="18" charset="0"/>
              </a:rPr>
              <a:t> </a:t>
            </a:r>
            <a:r>
              <a:rPr lang="ru-RU" altLang="ja-JP" sz="1600" dirty="0">
                <a:latin typeface="Times New Roman" panose="02020603050405020304" pitchFamily="18" charset="0"/>
              </a:rPr>
              <a:t>был предложен новый и более эффективный высокочастотный линейный протонный ускоритель, созданный на основе дрейфовых трубок, заключенных в высокодобротный цилиндрический резонатор, который был реализован в Калифорнийском Университете. </a:t>
            </a:r>
            <a:r>
              <a:rPr lang="ru-RU" altLang="ja-JP" sz="1600" b="1" dirty="0">
                <a:latin typeface="Times New Roman" panose="02020603050405020304" pitchFamily="18" charset="0"/>
              </a:rPr>
              <a:t>Ускоритель </a:t>
            </a:r>
            <a:r>
              <a:rPr lang="ru-RU" altLang="ja-JP" sz="1600" b="1" dirty="0" err="1">
                <a:latin typeface="Times New Roman" panose="02020603050405020304" pitchFamily="18" charset="0"/>
              </a:rPr>
              <a:t>Альвареса</a:t>
            </a:r>
            <a:r>
              <a:rPr lang="ru-RU" altLang="ja-JP" sz="1600" b="1" dirty="0">
                <a:latin typeface="Times New Roman" panose="02020603050405020304" pitchFamily="18" charset="0"/>
              </a:rPr>
              <a:t> имел диаметр 1 м и длину 12 м, рабочая частота составляла 200 МГц. Протоны ускорялись с 4 МэВ до 32 МэВ </a:t>
            </a:r>
            <a:endParaRPr lang="ru-RU" altLang="ru-RU" sz="1600" b="1" dirty="0">
              <a:latin typeface="Times New Roman" panose="02020603050405020304" pitchFamily="18" charset="0"/>
            </a:endParaRPr>
          </a:p>
        </p:txBody>
      </p:sp>
      <p:sp>
        <p:nvSpPr>
          <p:cNvPr id="10" name="Номер слайда 2"/>
          <p:cNvSpPr txBox="1">
            <a:spLocks/>
          </p:cNvSpPr>
          <p:nvPr/>
        </p:nvSpPr>
        <p:spPr>
          <a:xfrm>
            <a:off x="11352584" y="641646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ru-RU" sz="1600" b="1" dirty="0">
                <a:solidFill>
                  <a:schemeClr val="tx1"/>
                </a:solidFill>
              </a:rPr>
              <a:t>9</a:t>
            </a:r>
            <a:endParaRPr lang="ru-RU" altLang="ru-RU" sz="1600" b="1" dirty="0">
              <a:solidFill>
                <a:schemeClr val="tx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5703" y="3954133"/>
            <a:ext cx="35605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Alvarez L. W.,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//Phys</a:t>
            </a:r>
            <a:r>
              <a:rPr lang="en-US" sz="14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Rev., 1946, v. 70, p. 799.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3126" y="6027003"/>
            <a:ext cx="53228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 err="1"/>
              <a:t>Ginzton</a:t>
            </a:r>
            <a:r>
              <a:rPr lang="en-US" sz="1100" i="1" dirty="0"/>
              <a:t>  E.  L. Hansen W. W., Kennedy  W.  R.</a:t>
            </a:r>
            <a:r>
              <a:rPr lang="en-US" sz="1100" dirty="0"/>
              <a:t>, // Rev. Sci. </a:t>
            </a:r>
            <a:r>
              <a:rPr lang="en-US" sz="1100" dirty="0" err="1"/>
              <a:t>Instrum</a:t>
            </a:r>
            <a:r>
              <a:rPr lang="en-US" sz="1100" dirty="0"/>
              <a:t>., 1948.  v. 19.      pp. 89–108.</a:t>
            </a:r>
            <a:endParaRPr lang="ru-RU" sz="1100" dirty="0"/>
          </a:p>
          <a:p>
            <a:r>
              <a:rPr lang="en-US" sz="1100" i="1" dirty="0"/>
              <a:t>Hansen W. W., </a:t>
            </a:r>
            <a:r>
              <a:rPr lang="en-US" sz="1100" i="1" dirty="0" err="1"/>
              <a:t>Kyhl</a:t>
            </a:r>
            <a:r>
              <a:rPr lang="en-US" sz="1100" i="1" dirty="0"/>
              <a:t> R. L., Neal R. B., Panofsky W. K. H., </a:t>
            </a:r>
            <a:r>
              <a:rPr lang="en-US" sz="1100" i="1" dirty="0" err="1"/>
              <a:t>Chodorow</a:t>
            </a:r>
            <a:r>
              <a:rPr lang="en-US" sz="1100" i="1" dirty="0"/>
              <a:t> M., </a:t>
            </a:r>
            <a:r>
              <a:rPr lang="en-US" sz="1100" i="1" dirty="0" err="1"/>
              <a:t>Ginzton</a:t>
            </a:r>
            <a:r>
              <a:rPr lang="en-US" sz="1100" i="1" dirty="0"/>
              <a:t> E.L</a:t>
            </a:r>
            <a:r>
              <a:rPr lang="en-US" sz="1100" dirty="0"/>
              <a:t>., // Rev. Sci. </a:t>
            </a:r>
            <a:r>
              <a:rPr lang="en-US" sz="1100" dirty="0" err="1"/>
              <a:t>Instrum</a:t>
            </a:r>
            <a:r>
              <a:rPr lang="en-US" sz="1100" dirty="0"/>
              <a:t>., 1955, v. 26, p. 134</a:t>
            </a:r>
            <a:endParaRPr lang="ru-RU" sz="1100" dirty="0"/>
          </a:p>
        </p:txBody>
      </p:sp>
      <p:grpSp>
        <p:nvGrpSpPr>
          <p:cNvPr id="12" name="グループ化 18"/>
          <p:cNvGrpSpPr/>
          <p:nvPr/>
        </p:nvGrpSpPr>
        <p:grpSpPr>
          <a:xfrm>
            <a:off x="7401274" y="3573016"/>
            <a:ext cx="4079278" cy="2967453"/>
            <a:chOff x="357158" y="1357298"/>
            <a:chExt cx="3714776" cy="2656477"/>
          </a:xfrm>
        </p:grpSpPr>
        <p:sp>
          <p:nvSpPr>
            <p:cNvPr id="13" name="テキスト ボックス 12"/>
            <p:cNvSpPr txBox="1"/>
            <p:nvPr/>
          </p:nvSpPr>
          <p:spPr>
            <a:xfrm>
              <a:off x="357158" y="3429000"/>
              <a:ext cx="3714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600" dirty="0" smtClean="0"/>
                <a:t>Disk Loaded Structure, 6MeV</a:t>
              </a:r>
            </a:p>
            <a:p>
              <a:pPr algn="ctr"/>
              <a:r>
                <a:rPr lang="en-US" altLang="ja-JP" sz="1600" dirty="0" smtClean="0"/>
                <a:t>Stanford Univ. 1947</a:t>
              </a:r>
              <a:endParaRPr kumimoji="1" lang="ja-JP" altLang="en-US" sz="1600" dirty="0"/>
            </a:p>
          </p:txBody>
        </p:sp>
        <p:pic>
          <p:nvPicPr>
            <p:cNvPr id="14" name="Picture 1" descr="C:\Higo\2008\Reports_Papers_Conferences_Talks\LC_School\LectureMaterial\test\Pictures\Hansen_and_AcceleratorTube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928662" y="1357298"/>
              <a:ext cx="2428892" cy="2005842"/>
            </a:xfrm>
            <a:prstGeom prst="rect">
              <a:avLst/>
            </a:prstGeom>
            <a:noFill/>
          </p:spPr>
        </p:pic>
      </p:grpSp>
      <p:pic>
        <p:nvPicPr>
          <p:cNvPr id="15" name="Picture 7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483" y="1493542"/>
            <a:ext cx="8143034" cy="2851270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55245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ru-RU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Теорема Флоке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Номер слайда 2"/>
          <p:cNvSpPr txBox="1">
            <a:spLocks/>
          </p:cNvSpPr>
          <p:nvPr/>
        </p:nvSpPr>
        <p:spPr>
          <a:xfrm>
            <a:off x="11352584" y="641646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altLang="ru-RU" sz="1600" b="1" dirty="0" smtClean="0">
                <a:solidFill>
                  <a:schemeClr val="tx1"/>
                </a:solidFill>
              </a:rPr>
              <a:t>26</a:t>
            </a:r>
            <a:endParaRPr lang="ru-RU" altLang="ru-RU" sz="1600" b="1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Прямоугольник 22"/>
              <p:cNvSpPr/>
              <p:nvPr/>
            </p:nvSpPr>
            <p:spPr>
              <a:xfrm>
                <a:off x="259663" y="729095"/>
                <a:ext cx="9652762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ru-RU" dirty="0" smtClean="0"/>
                  <a:t>Система </a:t>
                </a:r>
                <a:r>
                  <a:rPr lang="ru-RU" dirty="0"/>
                  <a:t>с </a:t>
                </a:r>
                <a:r>
                  <a:rPr lang="en-US" dirty="0"/>
                  <a:t>n </a:t>
                </a:r>
                <a:r>
                  <a:rPr lang="ru-RU" dirty="0"/>
                  <a:t>степенями свободы, описываемая дифференциальным уравнением порядка 2</a:t>
                </a:r>
                <a:r>
                  <a:rPr lang="en-US" dirty="0"/>
                  <a:t>n</a:t>
                </a:r>
                <a:r>
                  <a:rPr lang="ru-RU" dirty="0"/>
                  <a:t> с периодическими коэффициентами периода </a:t>
                </a:r>
                <a:r>
                  <a:rPr lang="en-US" dirty="0"/>
                  <a:t>T, </a:t>
                </a:r>
                <a:r>
                  <a:rPr lang="ru-RU" dirty="0"/>
                  <a:t>имеет 2</a:t>
                </a:r>
                <a:r>
                  <a:rPr lang="en-US" dirty="0"/>
                  <a:t>n </a:t>
                </a:r>
                <a:r>
                  <a:rPr lang="ru-RU" dirty="0"/>
                  <a:t>линейно независимых решений, образующих фундаментальную систему, причем каждое из этих решений имеет вид</a:t>
                </a:r>
                <a:r>
                  <a:rPr lang="en-US" dirty="0" smtClean="0"/>
                  <a:t>:</a:t>
                </a:r>
                <a14:m>
                  <m:oMath xmlns:m="http://schemas.openxmlformats.org/officeDocument/2006/math">
                    <m:r>
                      <a:rPr lang="ru-RU" b="0" i="0" smtClean="0">
                        <a:latin typeface="Cambria Math" panose="02040503050406030204" pitchFamily="18" charset="0"/>
                      </a:rPr>
                      <m:t>  </m:t>
                    </m:r>
                    <m:sSub>
                      <m:sSubPr>
                        <m:ctrlPr>
                          <a:rPr lang="ru-RU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l-GR" b="0" i="1" smtClean="0">
                                    <a:latin typeface="Cambria Math" panose="02040503050406030204" pitchFamily="18" charset="0"/>
                                  </a:rPr>
                                  <m:t>λ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b="0" i="1" smtClean="0">
                            <a:latin typeface="Cambria Math" panose="02040503050406030204" pitchFamily="18" charset="0"/>
                          </a:rPr>
                          <m:t>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ru-RU" b="0" i="1" smtClean="0">
                        <a:latin typeface="Cambria Math" panose="02040503050406030204" pitchFamily="18" charset="0"/>
                      </a:rPr>
                      <m:t>периодическая функция с периодом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ru-RU" dirty="0"/>
              </a:p>
              <a:p>
                <a:pPr algn="just"/>
                <a:endParaRPr lang="ru-RU" dirty="0"/>
              </a:p>
            </p:txBody>
          </p:sp>
        </mc:Choice>
        <mc:Fallback xmlns="">
          <p:sp>
            <p:nvSpPr>
              <p:cNvPr id="23" name="Прямоугольник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663" y="729095"/>
                <a:ext cx="9652762" cy="1477328"/>
              </a:xfrm>
              <a:prstGeom prst="rect">
                <a:avLst/>
              </a:prstGeom>
              <a:blipFill rotWithShape="0">
                <a:blip r:embed="rId2"/>
                <a:stretch>
                  <a:fillRect l="-569" t="-2479" r="-50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551384" y="2777687"/>
                <a:ext cx="158678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̈"/>
                          <m:ctrlPr>
                            <a:rPr lang="ru-RU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acc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384" y="2777687"/>
                <a:ext cx="1586781" cy="276999"/>
              </a:xfrm>
              <a:prstGeom prst="rect">
                <a:avLst/>
              </a:prstGeom>
              <a:blipFill rotWithShape="0">
                <a:blip r:embed="rId3"/>
                <a:stretch>
                  <a:fillRect l="-1916" t="-4444" r="-3065" b="-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Прямоугольник 26"/>
              <p:cNvSpPr/>
              <p:nvPr/>
            </p:nvSpPr>
            <p:spPr>
              <a:xfrm>
                <a:off x="2653465" y="2733793"/>
                <a:ext cx="549490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m:rPr>
                            <m:nor/>
                          </m:rPr>
                          <a:rPr lang="ru-RU" dirty="0"/>
                          <m:t> </m:t>
                        </m:r>
                      </m:e>
                      <m:sub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ctrlPr>
                          <a:rPr lang="ru-R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m:rPr>
                            <m:nor/>
                          </m:rPr>
                          <a:rPr lang="ru-RU" dirty="0"/>
                          <m:t>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ctrlPr>
                          <a:rPr lang="ru-RU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ru-RU" b="0" i="1" smtClean="0">
                        <a:latin typeface="Cambria Math" panose="02040503050406030204" pitchFamily="18" charset="0"/>
                      </a:rPr>
                      <m:t>два линейно независимых решения.</m:t>
                    </m:r>
                  </m:oMath>
                </a14:m>
                <a:r>
                  <a:rPr lang="en-US" dirty="0"/>
                  <a:t> </a:t>
                </a:r>
                <a:endParaRPr lang="ru-RU" dirty="0"/>
              </a:p>
            </p:txBody>
          </p:sp>
        </mc:Choice>
        <mc:Fallback xmlns="">
          <p:sp>
            <p:nvSpPr>
              <p:cNvPr id="27" name="Прямоугольник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3465" y="2733793"/>
                <a:ext cx="5494902" cy="369332"/>
              </a:xfrm>
              <a:prstGeom prst="rect">
                <a:avLst/>
              </a:prstGeom>
              <a:blipFill rotWithShape="0">
                <a:blip r:embed="rId4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Прямоугольник 27"/>
              <p:cNvSpPr/>
              <p:nvPr/>
            </p:nvSpPr>
            <p:spPr>
              <a:xfrm>
                <a:off x="251823" y="3734757"/>
                <a:ext cx="209300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8" name="Прямоугольник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823" y="3734757"/>
                <a:ext cx="2093009" cy="36933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Прямоугольник 28"/>
              <p:cNvSpPr/>
              <p:nvPr/>
            </p:nvSpPr>
            <p:spPr>
              <a:xfrm>
                <a:off x="2415332" y="3744495"/>
                <a:ext cx="8222123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m:rPr>
                              <m:nor/>
                            </m:rPr>
                            <a:rPr lang="ru-RU" dirty="0"/>
                            <m:t> </m:t>
                          </m:r>
                        </m:e>
                        <m:sub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ru-R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m:rPr>
                              <m:nor/>
                            </m:rPr>
                            <a:rPr lang="ru-RU" dirty="0"/>
                            <m:t> 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ru-R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тоже решения, которые могут быть выражены через </m:t>
                      </m:r>
                    </m:oMath>
                  </m:oMathPara>
                </a14:m>
                <a:endParaRPr lang="ru-RU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фундаментальную систему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29" name="Прямоугольник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5332" y="3744495"/>
                <a:ext cx="8222123" cy="646331"/>
              </a:xfrm>
              <a:prstGeom prst="rect">
                <a:avLst/>
              </a:prstGeom>
              <a:blipFill rotWithShape="0">
                <a:blip r:embed="rId6"/>
                <a:stretch>
                  <a:fillRect b="-754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Прямоугольник 29"/>
              <p:cNvSpPr/>
              <p:nvPr/>
            </p:nvSpPr>
            <p:spPr>
              <a:xfrm>
                <a:off x="457116" y="5219134"/>
                <a:ext cx="227620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m:rPr>
                              <m:nor/>
                            </m:rPr>
                            <a:rPr lang="ru-RU" dirty="0"/>
                            <m:t> </m:t>
                          </m:r>
                        </m:e>
                        <m:sub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ru-R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ru-RU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ru-RU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0" name="Прямоугольник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16" y="5219134"/>
                <a:ext cx="2276201" cy="369332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Прямоугольник 30"/>
              <p:cNvSpPr/>
              <p:nvPr/>
            </p:nvSpPr>
            <p:spPr>
              <a:xfrm>
                <a:off x="457115" y="5570383"/>
                <a:ext cx="227620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m:rPr>
                              <m:nor/>
                            </m:rPr>
                            <a:rPr lang="ru-RU" dirty="0"/>
                            <m:t> 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ru-RU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</m:d>
                      <m:r>
                        <a:rPr lang="ru-RU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ru-RU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ru-RU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1" name="Прямоугольник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115" y="5570383"/>
                <a:ext cx="2276201" cy="369332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Прямоугольник 31"/>
              <p:cNvSpPr/>
              <p:nvPr/>
            </p:nvSpPr>
            <p:spPr>
              <a:xfrm>
                <a:off x="3645790" y="5265300"/>
                <a:ext cx="5752472" cy="64633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dirty="0"/>
                  <a:t>Решения воспроизводят себя через период с точностью </a:t>
                </a:r>
              </a:p>
              <a:p>
                <a:r>
                  <a:rPr lang="ru-RU" dirty="0"/>
                  <a:t>до постоянного множителя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ru-R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ru-RU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ru-RU" b="0" i="0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ru-RU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ru-RU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ru-RU" b="0" i="0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ru-RU" dirty="0"/>
              </a:p>
            </p:txBody>
          </p:sp>
        </mc:Choice>
        <mc:Fallback xmlns="">
          <p:sp>
            <p:nvSpPr>
              <p:cNvPr id="32" name="Прямоугольник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5790" y="5265300"/>
                <a:ext cx="5752472" cy="646331"/>
              </a:xfrm>
              <a:prstGeom prst="rect">
                <a:avLst/>
              </a:prstGeom>
              <a:blipFill rotWithShape="0">
                <a:blip r:embed="rId9"/>
                <a:stretch>
                  <a:fillRect l="-847" t="-5660" b="-1415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Стрелка вправо 32"/>
          <p:cNvSpPr/>
          <p:nvPr/>
        </p:nvSpPr>
        <p:spPr>
          <a:xfrm>
            <a:off x="2852193" y="5346150"/>
            <a:ext cx="597529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7248128" y="6077247"/>
            <a:ext cx="38400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0"/>
              </a:spcAft>
              <a:buSzPts val="1200"/>
            </a:pPr>
            <a:r>
              <a:rPr lang="ru-RU" sz="1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Мэтьюз</a:t>
            </a:r>
            <a:r>
              <a:rPr lang="ru-RU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Дж., Уокер Р. Математические методы физики. М.: </a:t>
            </a:r>
            <a:r>
              <a:rPr lang="ru-RU" sz="12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Атомиздат</a:t>
            </a:r>
            <a:r>
              <a:rPr lang="ru-RU" sz="12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1972.      с 172.</a:t>
            </a:r>
          </a:p>
        </p:txBody>
      </p:sp>
    </p:spTree>
    <p:extLst>
      <p:ext uri="{BB962C8B-B14F-4D97-AF65-F5344CB8AC3E}">
        <p14:creationId xmlns:p14="http://schemas.microsoft.com/office/powerpoint/2010/main" val="3007440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524000" y="115888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Некоторые важные понятия и выражения</a:t>
            </a:r>
            <a:endParaRPr lang="ru-RU" alt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9219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285438"/>
            <a:ext cx="6153472" cy="4222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5"/>
          <p:cNvSpPr txBox="1">
            <a:spLocks noChangeArrowheads="1"/>
          </p:cNvSpPr>
          <p:nvPr/>
        </p:nvSpPr>
        <p:spPr bwMode="auto">
          <a:xfrm>
            <a:off x="263353" y="756954"/>
            <a:ext cx="583264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sz="1800" dirty="0"/>
              <a:t>Принятые обозначения диапазонов частот</a:t>
            </a:r>
          </a:p>
        </p:txBody>
      </p:sp>
      <p:sp>
        <p:nvSpPr>
          <p:cNvPr id="9221" name="TextBox 6"/>
          <p:cNvSpPr txBox="1">
            <a:spLocks noChangeArrowheads="1"/>
          </p:cNvSpPr>
          <p:nvPr/>
        </p:nvSpPr>
        <p:spPr bwMode="auto">
          <a:xfrm>
            <a:off x="7104112" y="1278810"/>
            <a:ext cx="46815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sz="1800" dirty="0" smtClean="0"/>
              <a:t>Бегущая </a:t>
            </a:r>
            <a:r>
              <a:rPr lang="ru-RU" sz="1800" dirty="0"/>
              <a:t>и стоячая волны: </a:t>
            </a:r>
          </a:p>
        </p:txBody>
      </p:sp>
      <p:pic>
        <p:nvPicPr>
          <p:cNvPr id="9222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2307652"/>
            <a:ext cx="4805373" cy="1601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Номер слайда 2"/>
          <p:cNvSpPr txBox="1">
            <a:spLocks/>
          </p:cNvSpPr>
          <p:nvPr/>
        </p:nvSpPr>
        <p:spPr>
          <a:xfrm>
            <a:off x="11352584" y="641646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ru-RU" sz="1600" b="1" dirty="0" smtClean="0">
                <a:solidFill>
                  <a:schemeClr val="tx1"/>
                </a:solidFill>
              </a:rPr>
              <a:t>10</a:t>
            </a:r>
            <a:endParaRPr lang="ru-RU" altLang="ru-RU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19736" y="2780928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2</a:t>
            </a:r>
            <a:r>
              <a:rPr lang="ru-RU" sz="32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. Волновые уравнения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1264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1309008" y="4661"/>
            <a:ext cx="91440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Уравнения Максвелла</a:t>
            </a:r>
            <a:endParaRPr lang="ru-RU" altLang="ru-RU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2291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01" y="1099344"/>
            <a:ext cx="155257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2214" y="1456532"/>
            <a:ext cx="13525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авая фигурная скобка 7"/>
          <p:cNvSpPr/>
          <p:nvPr/>
        </p:nvSpPr>
        <p:spPr>
          <a:xfrm>
            <a:off x="3071664" y="769144"/>
            <a:ext cx="287337" cy="1314450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2295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6225" y="579438"/>
            <a:ext cx="1362075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063" y="1244600"/>
            <a:ext cx="15811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975" y="2673350"/>
            <a:ext cx="10668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75" y="3762375"/>
            <a:ext cx="206692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0" name="TextBox 14"/>
          <p:cNvSpPr txBox="1">
            <a:spLocks noChangeArrowheads="1"/>
          </p:cNvSpPr>
          <p:nvPr/>
        </p:nvSpPr>
        <p:spPr bwMode="auto">
          <a:xfrm>
            <a:off x="7535863" y="2814638"/>
            <a:ext cx="2808287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/>
              <a:t>- комплексное волновое сопротивление среды</a:t>
            </a:r>
          </a:p>
        </p:txBody>
      </p:sp>
      <p:sp>
        <p:nvSpPr>
          <p:cNvPr id="12301" name="TextBox 15"/>
          <p:cNvSpPr txBox="1">
            <a:spLocks noChangeArrowheads="1"/>
          </p:cNvSpPr>
          <p:nvPr/>
        </p:nvSpPr>
        <p:spPr bwMode="auto">
          <a:xfrm>
            <a:off x="7608888" y="3886200"/>
            <a:ext cx="2879725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400"/>
              <a:t>-волновое сопротивление вакуума имеет постоянное значение</a:t>
            </a:r>
          </a:p>
        </p:txBody>
      </p:sp>
      <p:sp>
        <p:nvSpPr>
          <p:cNvPr id="12302" name="TextBox 16"/>
          <p:cNvSpPr txBox="1">
            <a:spLocks noChangeArrowheads="1"/>
          </p:cNvSpPr>
          <p:nvPr/>
        </p:nvSpPr>
        <p:spPr bwMode="auto">
          <a:xfrm>
            <a:off x="611002" y="5020423"/>
            <a:ext cx="1045354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600" b="1" i="1" dirty="0"/>
              <a:t>ЗМ</a:t>
            </a:r>
            <a:r>
              <a:rPr lang="ru-RU" altLang="ru-RU" sz="1600" i="1" dirty="0"/>
              <a:t>. 1: решение волновых уравнений приводит к наличию трех основных типов волн: с продольным электрическим полем (Е-волна или </a:t>
            </a:r>
            <a:r>
              <a:rPr lang="en-US" altLang="ru-RU" sz="1600" i="1" dirty="0"/>
              <a:t>TM</a:t>
            </a:r>
            <a:r>
              <a:rPr lang="ru-RU" altLang="ru-RU" sz="1600" i="1" dirty="0"/>
              <a:t> - волна), с продольным магнитным полем (</a:t>
            </a:r>
            <a:r>
              <a:rPr lang="ru-RU" altLang="ru-RU" sz="1600" b="1" i="1" dirty="0"/>
              <a:t>Н-волна или </a:t>
            </a:r>
            <a:r>
              <a:rPr lang="en-US" altLang="ru-RU" sz="1600" b="1" i="1" dirty="0"/>
              <a:t>T</a:t>
            </a:r>
            <a:r>
              <a:rPr lang="ru-RU" altLang="ru-RU" sz="1600" b="1" i="1" dirty="0"/>
              <a:t>Е - волна</a:t>
            </a:r>
            <a:r>
              <a:rPr lang="ru-RU" altLang="ru-RU" sz="1600" i="1" dirty="0"/>
              <a:t>), с отсутствием продольного электрического и магнитного полей (</a:t>
            </a:r>
            <a:r>
              <a:rPr lang="en-US" altLang="ru-RU" sz="1600" b="1" i="1" dirty="0"/>
              <a:t>TEM</a:t>
            </a:r>
            <a:r>
              <a:rPr lang="ru-RU" altLang="ru-RU" sz="1600" b="1" i="1" dirty="0"/>
              <a:t> - волна</a:t>
            </a:r>
            <a:r>
              <a:rPr lang="ru-RU" altLang="ru-RU" sz="1600" i="1" dirty="0"/>
              <a:t>)</a:t>
            </a:r>
          </a:p>
        </p:txBody>
      </p:sp>
      <p:sp>
        <p:nvSpPr>
          <p:cNvPr id="12303" name="TextBox 17"/>
          <p:cNvSpPr txBox="1">
            <a:spLocks noChangeArrowheads="1"/>
          </p:cNvSpPr>
          <p:nvPr/>
        </p:nvSpPr>
        <p:spPr bwMode="auto">
          <a:xfrm>
            <a:off x="611002" y="5912907"/>
            <a:ext cx="1030953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ru-RU" altLang="ru-RU" sz="1600" b="1" i="1" dirty="0"/>
              <a:t>ЗМ</a:t>
            </a:r>
            <a:r>
              <a:rPr lang="ru-RU" altLang="ru-RU" sz="1600" i="1" dirty="0"/>
              <a:t>. 2: комплексные выражения являются следствием потерь в среде. Если работать с вакуумом, то потери в среде отсутствуют. Для уменьшения потерь в стенках вакуумной камеры используют материалы с низким сопротивлением, как правило, это медь.</a:t>
            </a:r>
          </a:p>
        </p:txBody>
      </p:sp>
      <p:sp>
        <p:nvSpPr>
          <p:cNvPr id="12304" name="TextBox 1"/>
          <p:cNvSpPr txBox="1">
            <a:spLocks noChangeArrowheads="1"/>
          </p:cNvSpPr>
          <p:nvPr/>
        </p:nvSpPr>
        <p:spPr bwMode="auto">
          <a:xfrm>
            <a:off x="611039" y="713582"/>
            <a:ext cx="23749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sz="1400"/>
              <a:t>Уравнение Гельмгольца</a:t>
            </a:r>
          </a:p>
        </p:txBody>
      </p:sp>
      <p:sp>
        <p:nvSpPr>
          <p:cNvPr id="19" name="Номер слайда 2"/>
          <p:cNvSpPr txBox="1">
            <a:spLocks/>
          </p:cNvSpPr>
          <p:nvPr/>
        </p:nvSpPr>
        <p:spPr>
          <a:xfrm>
            <a:off x="11352584" y="6416464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altLang="ru-RU" sz="1600" b="1" dirty="0" smtClean="0">
                <a:solidFill>
                  <a:schemeClr val="tx1"/>
                </a:solidFill>
              </a:rPr>
              <a:t>1</a:t>
            </a:r>
            <a:r>
              <a:rPr lang="en-US" altLang="ru-RU" sz="1600" b="1" dirty="0" smtClean="0">
                <a:solidFill>
                  <a:schemeClr val="tx1"/>
                </a:solidFill>
              </a:rPr>
              <a:t>4</a:t>
            </a:r>
            <a:endParaRPr lang="ru-RU" altLang="ru-RU" sz="1600" b="1" dirty="0">
              <a:solidFill>
                <a:schemeClr val="tx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34620" y="691497"/>
            <a:ext cx="1752600" cy="17811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31688" y="2456145"/>
            <a:ext cx="3802931" cy="22547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 rotWithShape="0">
          <a:blip xmlns:r="http://schemas.openxmlformats.org/officeDocument/2006/relationships" r:embed="rId1"/>
          <a:stretch>
            <a:fillRect/>
          </a:stretch>
        </a:blipFill>
      </a:spPr>
      <a:bodyPr/>
      <a:lstStyle>
        <a:defPPr>
          <a:defRPr>
            <a:noFill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10539</TotalTime>
  <Words>3892</Words>
  <Application>Microsoft Office PowerPoint</Application>
  <PresentationFormat>Широкоэкранный</PresentationFormat>
  <Paragraphs>445</Paragraphs>
  <Slides>60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72" baseType="lpstr">
      <vt:lpstr>MS PGothic</vt:lpstr>
      <vt:lpstr>游ゴシック</vt:lpstr>
      <vt:lpstr>Arial</vt:lpstr>
      <vt:lpstr>Calibri</vt:lpstr>
      <vt:lpstr>Calibri Light</vt:lpstr>
      <vt:lpstr>Cambria Math</vt:lpstr>
      <vt:lpstr>MS Mincho</vt:lpstr>
      <vt:lpstr>Symbol</vt:lpstr>
      <vt:lpstr>Times New Roman</vt:lpstr>
      <vt:lpstr>TimesNewRomanPS-ItalicMT</vt:lpstr>
      <vt:lpstr>TimesNewRomanPSMT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Решение уравнений Максвелла и волновое уравнение</vt:lpstr>
      <vt:lpstr>Типы волн в линиях передачи</vt:lpstr>
      <vt:lpstr>Презентация PowerPoint</vt:lpstr>
      <vt:lpstr>Презентация PowerPoint</vt:lpstr>
      <vt:lpstr>Типы волн в волноводах</vt:lpstr>
      <vt:lpstr>Презентация PowerPoint</vt:lpstr>
      <vt:lpstr>Презентация PowerPoint</vt:lpstr>
      <vt:lpstr>Презентация PowerPoint</vt:lpstr>
      <vt:lpstr>Презентация PowerPoint</vt:lpstr>
      <vt:lpstr>Поле в диафрагмированном волноводе</vt:lpstr>
      <vt:lpstr>Поле в диафрагмированном волноводе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Теорема Флоке</vt:lpstr>
    </vt:vector>
  </TitlesOfParts>
  <Company>BINP SB RAS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Levichev</dc:creator>
  <cp:lastModifiedBy>Aleksey E. Levichev</cp:lastModifiedBy>
  <cp:revision>224</cp:revision>
  <cp:lastPrinted>2024-08-19T02:46:17Z</cp:lastPrinted>
  <dcterms:created xsi:type="dcterms:W3CDTF">2011-02-28T09:30:24Z</dcterms:created>
  <dcterms:modified xsi:type="dcterms:W3CDTF">2025-08-27T05:56:42Z</dcterms:modified>
</cp:coreProperties>
</file>