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5" r:id="rId22"/>
    <p:sldId id="278" r:id="rId23"/>
    <p:sldId id="279" r:id="rId24"/>
    <p:sldId id="280" r:id="rId25"/>
    <p:sldId id="282" r:id="rId26"/>
    <p:sldId id="283" r:id="rId27"/>
    <p:sldId id="281" r:id="rId28"/>
    <p:sldId id="284" r:id="rId29"/>
    <p:sldId id="285" r:id="rId30"/>
    <p:sldId id="286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992B41-A609-4936-BCEE-8BB846E8BAEB}">
          <p14:sldIdLst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95"/>
            <p14:sldId id="278"/>
            <p14:sldId id="279"/>
            <p14:sldId id="280"/>
            <p14:sldId id="282"/>
            <p14:sldId id="283"/>
            <p14:sldId id="281"/>
            <p14:sldId id="284"/>
            <p14:sldId id="285"/>
            <p14:sldId id="286"/>
            <p14:sldId id="296"/>
            <p14:sldId id="297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C7002-69B8-413E-BE4D-A270B474A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9B29B6-18AC-47FF-B04D-9BED11045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B02165-B08D-4596-AB78-F04ED8C7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8C1151-11BE-4031-854A-2E3C7FE1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988A6C-D1E9-4DBA-82CA-65E2E7DC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5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649E3-9984-42D6-A2AA-38AA247A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E42601-B3ED-415E-BCB0-F822FD53E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5CC17F-D2B2-4443-BEB8-33F65D34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87EE0-06D9-437C-8A5B-D660A3A3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591D9-B50E-41DC-9357-6B41CFD2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7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E4907A-157A-48F0-B162-8EC6C6997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CAA220-8AA3-44D1-BFB3-4B89F463F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2C084-0947-4831-80DB-940FBB23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DAEBD-486A-44A4-9E25-728AD90D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F17E03-BC1A-44D2-8982-E5DB1B34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41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FDBDC-D9A5-48EE-890B-189EC92D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84F50-D275-4441-AE95-58A768ADC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8E5C-04A4-401C-AA0E-3D7B0D9C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A2195-A267-4B38-AC98-E6CF66CE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BA08AC-375F-4E4E-ABD4-7931E91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3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81E22-AF0F-4CB2-80EE-28ECE4E1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62B49-039F-42D0-A95F-A8EEB4174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8AC049-89C4-49EE-925F-8CEEF1D2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26990-DCE2-4BB5-B345-5035135A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29F8C-E29E-4CF2-9532-D88DA0D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0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85203-432A-4B9F-9FE8-953E8481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7E987F-AC05-4FC3-8567-201F89E66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ADB3EE-AEEF-4F18-965E-2EE73E095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215154-8019-4EFF-9C2A-E3049AD0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70CA38-8CAF-4787-AAAB-AB0C6E03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165C9B-6F39-43E3-A4B6-1C91771C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6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41F0C-E06F-4CF0-AF4D-F000AFE5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EF595F-AC0A-45BB-B087-3526E04C1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5B3D4E-3422-4F09-B186-3B33DCFC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69245E-03A8-4707-8A78-AD72F7DAB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A667E6-9824-41B2-A3A7-B5B80B7FE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C29B6C-A212-4303-B75A-C2C78E0A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B7F9E0-24C6-44BF-9B6C-5DD0E8F6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2B8A0C-F475-4FE7-8AF9-469DD728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4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FFE39-640D-471E-BD7A-42DBD64D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21565A-E1EF-45A3-B975-DFCFB98D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5C30AB-E84B-4C9D-AA55-819E3028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E55DC0-79DC-459C-8078-84D53017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8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B7FE09-0237-4E5D-9F41-586AADA8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CF550C-7BC4-4C4B-836B-753565DE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87AD1-A046-49A1-B8E1-D3D7AE6E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8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1E152-B379-4196-83F4-99BECA6B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020E1-4A7B-451F-B086-2AD1BBFB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924EAD-2E09-4A8D-8386-2A2DFB6AC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05325E-5427-4977-9C74-742AE7CE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D53639-8DAE-4FE4-A3FF-35812E56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AA643-762D-43FC-A363-629205BF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0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5EE28-2E33-4AC7-9A12-A2D53CC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599898-FE0E-416F-A8EF-515357980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7E49AB-B25E-42C3-94C2-211635E41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7BE497-ED01-4F50-BE17-316C2E8A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EDD3FB-D3A9-4A36-9930-A2253FA6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FF4B10-CA07-40FA-9EA5-9418BCBA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39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64D33-A6AD-4FA7-924A-55F17D51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DAC6C8-403F-4D6C-A684-85B45A76C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34F23D-78E0-4673-ACC9-9610FC39D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CE00-4FBF-4E8A-8316-0C043A5DABF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EE696-D35E-49A4-A612-46EAACE9B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192BA-53A4-4FAF-8E33-77481DD7C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566D-AC8C-4D24-992A-82545E44D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3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169151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EDCA0-A460-432D-A892-C2FC1C96D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Источники </a:t>
            </a:r>
            <a:r>
              <a:rPr lang="ru-RU" dirty="0" err="1"/>
              <a:t>высокозарядных</a:t>
            </a:r>
            <a:r>
              <a:rPr lang="ru-RU" dirty="0"/>
              <a:t> ионов «</a:t>
            </a:r>
            <a:r>
              <a:rPr lang="ru-RU" dirty="0" err="1"/>
              <a:t>Крион</a:t>
            </a:r>
            <a:r>
              <a:rPr lang="ru-RU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FD4496-B212-4015-8354-9C09F01A9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2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D4C19F4-7E79-431B-8643-C0C4863266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4" y="167883"/>
            <a:ext cx="5547611" cy="551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32804-54FB-458D-AFE0-245BBB738C6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9" y="167883"/>
            <a:ext cx="6147687" cy="55165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33048252-DC7C-4DD0-B825-11A77AB3FC94}"/>
              </a:ext>
            </a:extLst>
          </p:cNvPr>
          <p:cNvSpPr txBox="1">
            <a:spLocks/>
          </p:cNvSpPr>
          <p:nvPr/>
        </p:nvSpPr>
        <p:spPr>
          <a:xfrm>
            <a:off x="-67381" y="5762626"/>
            <a:ext cx="5772856" cy="10953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потенциалов по длине ловушки при инжекции ионов из обл. А в ловушку В: а – подготовка, б, б’ – процесс инжекции, в – начало ионизации.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48F5443-3442-410D-8C87-43618C3BF5A2}"/>
              </a:ext>
            </a:extLst>
          </p:cNvPr>
          <p:cNvSpPr txBox="1">
            <a:spLocks/>
          </p:cNvSpPr>
          <p:nvPr/>
        </p:nvSpPr>
        <p:spPr>
          <a:xfrm>
            <a:off x="5705474" y="5684445"/>
            <a:ext cx="6328661" cy="109537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потенциалов по длине ловушки при выведении ионов:</a:t>
            </a:r>
            <a:endParaRPr lang="ru-RU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– пассивная экстракция, б, б’ – с </a:t>
            </a:r>
            <a:r>
              <a:rPr lang="ru-RU" sz="7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монохроматизацией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– активная, быстрая.</a:t>
            </a:r>
            <a:endParaRPr lang="ru-RU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Bef>
                <a:spcPts val="0"/>
              </a:spcBef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3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A58CD-06DD-430A-98B5-A6A95319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83978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Первые работы по созданию и апробированию методов получения ионов проводились на «теплых» магнитах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9017A-6636-4445-B922-8CF6D417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2612"/>
            <a:ext cx="10515600" cy="839789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 из первых эскизных проектов (реализованных в ЛВЭ) для иллюстрации электронно-лучевого метода ионизации и работы источника ионов. Еще не КРИО.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5D803C-7E00-4424-A124-16F5ADF866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349375"/>
            <a:ext cx="5937250" cy="4159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6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17949-B557-4502-A177-16C8E6A7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95249"/>
            <a:ext cx="10515600" cy="871538"/>
          </a:xfrm>
        </p:spPr>
        <p:txBody>
          <a:bodyPr/>
          <a:lstStyle/>
          <a:p>
            <a:pPr algn="ctr"/>
            <a:r>
              <a:rPr lang="ru-RU" dirty="0"/>
              <a:t>Переход к сверхпроводимости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B5BF8E-34EA-4586-A044-9117C85C4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539874"/>
            <a:ext cx="11772900" cy="5070475"/>
          </a:xfrm>
        </p:spPr>
        <p:txBody>
          <a:bodyPr>
            <a:normAutofit/>
          </a:bodyPr>
          <a:lstStyle/>
          <a:p>
            <a:pPr indent="450215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получения сверхпроводящего провода из </a:t>
            </a: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Высокотехнологического научно-исследовательский институт неорганических материалов имени академика А. А. </a:t>
            </a:r>
            <a:r>
              <a:rPr lang="ru-RU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Бочвара</a:t>
            </a: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ВНИИНМ</a:t>
            </a: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создан сверхпроводящий соленоид для источника «Крион-1».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отметить, что, первым успешно осуществленным проектом ВНИИНМ в сотрудничестве с другими организациями — Институтом атомной энергии им. И. В. Курчатова (ИАЭ),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Ульбинским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металлургическим заводом в Усть-Каменогорске (УМЗ) и др. — стал Токамак-7 (Т-7), который был изготовлен и запущен в работу в период 1974–1978 годов. Это первый в мире токамак со сверхпроводящим магнитом тороидального поля с использованием сверхпроводников на основе сплава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NbTi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Однако очевидно, что одно из первых, а может быть и самое первое прикладное применение сверхпроводимости было осуществлено в ЛВЭ ОИЯИ, где был предложен и создан первый сверхпроводящий источник ионов «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Крион-1» – криогенный ионизатор был создан в 1971 году.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746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1FDE3-96BC-4E65-9A29-74CF1907B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0" y="6289675"/>
            <a:ext cx="10515600" cy="403225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Владимир Викторович Сальников.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7D2C5B-5170-4F75-8223-C316DDEFD0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6" y="0"/>
            <a:ext cx="9577388" cy="621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4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42C97-3158-486E-8134-09724455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825" y="265108"/>
            <a:ext cx="6438900" cy="636590"/>
          </a:xfrm>
        </p:spPr>
        <p:txBody>
          <a:bodyPr>
            <a:normAutofit/>
          </a:bodyPr>
          <a:lstStyle/>
          <a:p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Сверхпроводящий источник ионов «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Крион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Разрез</a:t>
            </a:r>
            <a:endParaRPr lang="ru-RU" sz="2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1A2B5-8BA1-4953-A286-FFA7EC69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00675"/>
            <a:ext cx="10515600" cy="776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/>
              <a:t>1 - Сверхпроводящий соленоид, 2 – Сверхпроводящий ключ (перемычка),</a:t>
            </a:r>
            <a:r>
              <a:rPr lang="en-US" sz="1800" dirty="0"/>
              <a:t> 3 – </a:t>
            </a:r>
            <a:r>
              <a:rPr lang="ru-RU" sz="1800" dirty="0"/>
              <a:t>Спаи, 4 – Гелиевый криостат, 5 – Токоведущие шины, 6 – </a:t>
            </a:r>
            <a:r>
              <a:rPr lang="ru-RU" sz="1800" dirty="0" err="1"/>
              <a:t>токовводы</a:t>
            </a:r>
            <a:r>
              <a:rPr lang="ru-RU" sz="1800" dirty="0"/>
              <a:t>, 7 – контактор,  8 – азотный криостат, 9 – тепловой экран, 10 – вакуумная камера, 11 – азотный экран, 12 фланец откачки, 13 – заливные горловины.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1EBFAC-85C3-4E0B-96F2-55FFAC08DD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25549"/>
            <a:ext cx="8477250" cy="400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89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FD6479-1055-4355-812B-7A63E8671C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98"/>
            <a:ext cx="5937885" cy="442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AC1F0-4AA2-422A-B294-BE200EEDACE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85" y="0"/>
            <a:ext cx="6241409" cy="44265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бъект 6">
            <a:extLst>
              <a:ext uri="{FF2B5EF4-FFF2-40B4-BE49-F238E27FC236}">
                <a16:creationId xmlns:a16="http://schemas.microsoft.com/office/drawing/2014/main" id="{236D8977-D1EB-443A-B4D5-1A314425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05" y="4949505"/>
            <a:ext cx="6172200" cy="1003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А.И. Пикин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sp>
        <p:nvSpPr>
          <p:cNvPr id="10" name="Объект 6">
            <a:extLst>
              <a:ext uri="{FF2B5EF4-FFF2-40B4-BE49-F238E27FC236}">
                <a16:creationId xmlns:a16="http://schemas.microsoft.com/office/drawing/2014/main" id="{CB0C6B4D-60A3-4759-94D8-6FF1DDB45F1E}"/>
              </a:ext>
            </a:extLst>
          </p:cNvPr>
          <p:cNvSpPr txBox="1">
            <a:spLocks/>
          </p:cNvSpPr>
          <p:nvPr/>
        </p:nvSpPr>
        <p:spPr>
          <a:xfrm>
            <a:off x="6241409" y="4490400"/>
            <a:ext cx="5792476" cy="10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Схема электронно-лучевого источника «Крион-1»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6005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0495B-4F5F-49B2-8E7B-3A81ABB4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67" y="-10150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Результаты исследований на источнике ионов «Крион-1»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174B5-ED7D-4846-A860-7C6090F14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32" y="6176473"/>
            <a:ext cx="6072739" cy="801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Зависимость емкости ловушки от тока пучка для различных значений энергии электронов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1F7A3E-F511-4F82-824C-6CF890A096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1" y="2206441"/>
            <a:ext cx="5935980" cy="344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BD5A92-C876-4DBE-A92B-1678F3BE550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55" y="1261960"/>
            <a:ext cx="5579845" cy="48952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06BED855-DB0C-4FFA-A294-2CB3A5053DD0}"/>
              </a:ext>
            </a:extLst>
          </p:cNvPr>
          <p:cNvSpPr txBox="1">
            <a:spLocks/>
          </p:cNvSpPr>
          <p:nvPr/>
        </p:nvSpPr>
        <p:spPr>
          <a:xfrm>
            <a:off x="6275671" y="6131697"/>
            <a:ext cx="6072739" cy="80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Зависимость ионного заряда от потенциала запирания.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1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0495B-4F5F-49B2-8E7B-3A81ABB4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7581" y="-180975"/>
            <a:ext cx="10515600" cy="1325563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Измерены спектры С, О,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60E074-6D24-4919-8484-EB2F4D8ED0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04" y="0"/>
            <a:ext cx="633342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267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087FD0-DA60-49E3-86E3-F2D42E98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32" y="208581"/>
            <a:ext cx="11097126" cy="1292960"/>
          </a:xfrm>
        </p:spPr>
        <p:txBody>
          <a:bodyPr>
            <a:normAutofit/>
          </a:bodyPr>
          <a:lstStyle/>
          <a:p>
            <a:pPr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источнике ионов «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Крион-1» был получен ряд фундаментальных научных результатов: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900B1-85F5-4C6E-90B6-BAAC939164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82" y="1342239"/>
            <a:ext cx="7301217" cy="55157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4E0DD4B-25EC-4016-9D32-39D882A7C2DD}"/>
              </a:ext>
            </a:extLst>
          </p:cNvPr>
          <p:cNvSpPr txBox="1">
            <a:spLocks/>
          </p:cNvSpPr>
          <p:nvPr/>
        </p:nvSpPr>
        <p:spPr>
          <a:xfrm>
            <a:off x="0" y="1767873"/>
            <a:ext cx="4965833" cy="1918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Обнаружены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сверхвозбуждённые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атомы и ионы.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938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FB7720-059D-4469-8892-81612711B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1225"/>
            <a:ext cx="3821230" cy="435133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Создан метод измерения сечений ионизации положительных ионов электронным ударом (решение обратной задачи).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Создан метод измерения энергии связи электронов в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высокозарядных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ионах.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289CF-5350-4859-AE35-BF1E6194A7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32" y="317634"/>
            <a:ext cx="8255267" cy="5861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4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657CA5-D2B2-4063-8B3C-4DEB49016B4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07"/>
            <a:ext cx="6699182" cy="63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FB31EBA9-D5DF-45C7-ABC9-B2FE428D2804}"/>
              </a:ext>
            </a:extLst>
          </p:cNvPr>
          <p:cNvSpPr txBox="1">
            <a:spLocks/>
          </p:cNvSpPr>
          <p:nvPr/>
        </p:nvSpPr>
        <p:spPr>
          <a:xfrm>
            <a:off x="6699182" y="-2407"/>
            <a:ext cx="5492818" cy="615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пространстве сверхвысокого вакуума создаётся протяжённый электронный пучок (луч), нарастающий во времени по плотности. В начальный момент в этот пучок вводится определенное количество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низкозарядных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ионов рабочего вещества. Ионы удерживаются в объёме пучка в радиальном направлении за счёт естественного провисания потенциала в пучке. Для удержания ионов в аксиальном направлении на оконечных участках пучка создаются барьеры электростатического потенциала. Ионы удерживаются в топологически замкнутой ловушке и под действием электронной бомбардировки их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зарядность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увеличивается. Через определенное время, необходимое для достижения ионами желаемой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зарядности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ловушка открывается в аксиальном направлении, и ионы выводятся из объёма электронного пучка. После этого ток пучка уменьшается до начального значения, и цикл получения ионов повторяется снова. [Авторское свидетельство СССР №248860, автор Донец Е.Д.].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8510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77CC9-2029-4254-AE85-A263875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23" y="18255"/>
            <a:ext cx="10779493" cy="1021273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Крион</a:t>
            </a:r>
            <a:r>
              <a:rPr lang="ru-RU" dirty="0"/>
              <a:t>» на Синхрофазотроне и </a:t>
            </a:r>
            <a:r>
              <a:rPr lang="ru-RU" dirty="0" err="1"/>
              <a:t>Нуклотроне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D19EC-EB07-4A06-A99B-08726966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53" y="1039528"/>
            <a:ext cx="11045792" cy="187692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Крион-1, Крион-2,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Крион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 (С- стендовый), Крион-6Т использовались для получения тяжёлых ионов на Синхрофазотроне,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сейчас на Бустере совместно с линейными ускорителями ЛУ-9, ЛУ-20 и ЛУТИ.</a:t>
            </a:r>
          </a:p>
          <a:p>
            <a:pPr marL="0" indent="0"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F9A6431-777B-4459-9918-48E38C5FD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586496"/>
              </p:ext>
            </p:extLst>
          </p:nvPr>
        </p:nvGraphicFramePr>
        <p:xfrm>
          <a:off x="2569946" y="2627698"/>
          <a:ext cx="6227997" cy="4261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8455">
                  <a:extLst>
                    <a:ext uri="{9D8B030D-6E8A-4147-A177-3AD203B41FA5}">
                      <a16:colId xmlns:a16="http://schemas.microsoft.com/office/drawing/2014/main" val="1632992686"/>
                    </a:ext>
                  </a:extLst>
                </a:gridCol>
                <a:gridCol w="4628511">
                  <a:extLst>
                    <a:ext uri="{9D8B030D-6E8A-4147-A177-3AD203B41FA5}">
                      <a16:colId xmlns:a16="http://schemas.microsoft.com/office/drawing/2014/main" val="1477109835"/>
                    </a:ext>
                  </a:extLst>
                </a:gridCol>
                <a:gridCol w="941031">
                  <a:extLst>
                    <a:ext uri="{9D8B030D-6E8A-4147-A177-3AD203B41FA5}">
                      <a16:colId xmlns:a16="http://schemas.microsoft.com/office/drawing/2014/main" val="1472798530"/>
                    </a:ext>
                  </a:extLst>
                </a:gridCol>
              </a:tblGrid>
              <a:tr h="49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№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444370"/>
                  </a:ext>
                </a:extLst>
              </a:tr>
              <a:tr h="49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Напряженность магнитного поля фокусирующего соленоида, 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1,52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282166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Ток электронного пучка, 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064386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Плотность тока ионизирующих электронов, А/см</a:t>
                      </a:r>
                      <a:r>
                        <a:rPr lang="ru-RU" sz="14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539347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Энергия ионизирующих электронов, кЭв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7285982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Время ионизации, мс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688691"/>
                  </a:ext>
                </a:extLst>
              </a:tr>
              <a:tr h="607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Суммарный ионный заряд на выходе Крион-1, эл. Зарядов/</a:t>
                      </a:r>
                      <a:r>
                        <a:rPr lang="ru-RU" sz="1400" dirty="0" err="1">
                          <a:effectLst/>
                        </a:rPr>
                        <a:t>имп</a:t>
                      </a:r>
                      <a:r>
                        <a:rPr lang="ru-RU" sz="1400" dirty="0">
                          <a:effectLst/>
                        </a:rPr>
                        <a:t>. // </a:t>
                      </a:r>
                      <a:r>
                        <a:rPr lang="ru-RU" sz="1400" dirty="0" err="1">
                          <a:effectLst/>
                        </a:rPr>
                        <a:t>нКл</a:t>
                      </a:r>
                      <a:r>
                        <a:rPr lang="ru-RU" sz="1400" dirty="0">
                          <a:effectLst/>
                        </a:rPr>
                        <a:t>/</a:t>
                      </a:r>
                      <a:r>
                        <a:rPr lang="ru-RU" sz="1400" dirty="0" err="1">
                          <a:effectLst/>
                        </a:rPr>
                        <a:t>имп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7,5*10</a:t>
                      </a:r>
                      <a:r>
                        <a:rPr lang="ru-RU" sz="1400" baseline="30000">
                          <a:effectLst/>
                        </a:rPr>
                        <a:t>9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554449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Ширина импульса ионного заряда на полувысоте, мкс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8939450"/>
                  </a:ext>
                </a:extLst>
              </a:tr>
              <a:tr h="241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Частота работы ионного источника, Гц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040844"/>
                  </a:ext>
                </a:extLst>
              </a:tr>
              <a:tr h="607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Интенсивность после ЛУ-20, С</a:t>
                      </a:r>
                      <a:r>
                        <a:rPr lang="ru-RU" sz="1400" baseline="30000">
                          <a:effectLst/>
                        </a:rPr>
                        <a:t>6+</a:t>
                      </a:r>
                      <a:r>
                        <a:rPr lang="ru-RU" sz="1400">
                          <a:effectLst/>
                        </a:rPr>
                        <a:t>, ядер/имп.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// нКл/имп.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2,5*10</a:t>
                      </a:r>
                      <a:r>
                        <a:rPr lang="ru-RU" sz="1400" baseline="30000">
                          <a:effectLst/>
                        </a:rPr>
                        <a:t>8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0,04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0468956"/>
                  </a:ext>
                </a:extLst>
              </a:tr>
              <a:tr h="607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Интенсивность после ЛУ-20, О</a:t>
                      </a:r>
                      <a:r>
                        <a:rPr lang="ru-RU" sz="1400" baseline="30000">
                          <a:effectLst/>
                        </a:rPr>
                        <a:t>8+</a:t>
                      </a:r>
                      <a:r>
                        <a:rPr lang="ru-RU" sz="1400">
                          <a:effectLst/>
                        </a:rPr>
                        <a:t>, ядер/имп.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// нКл/имп.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5,0*10</a:t>
                      </a:r>
                      <a:r>
                        <a:rPr lang="ru-RU" sz="1400" baseline="300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0,008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37886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6F6D536-165A-49D6-9920-34193E69C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30" y="2177791"/>
            <a:ext cx="112982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Параметры источника ионов КРИОН-1 во время сеанса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 1978 г.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C4652-D759-4055-BEEA-2D4FF69B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5" y="125128"/>
            <a:ext cx="10515600" cy="1103547"/>
          </a:xfrm>
        </p:spPr>
        <p:txBody>
          <a:bodyPr/>
          <a:lstStyle/>
          <a:p>
            <a:r>
              <a:rPr lang="ru-RU" dirty="0"/>
              <a:t>Е.Д. Донец с коллегами на инжекторе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14C6B9-E3CA-42AF-B856-C13120AA8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32" y="996855"/>
            <a:ext cx="8657524" cy="5861145"/>
          </a:xfrm>
        </p:spPr>
      </p:pic>
    </p:spTree>
    <p:extLst>
      <p:ext uri="{BB962C8B-B14F-4D97-AF65-F5344CB8AC3E}">
        <p14:creationId xmlns:p14="http://schemas.microsoft.com/office/powerpoint/2010/main" val="368340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12713-06B9-49B3-BD4E-DF6CA6B3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3" y="105877"/>
            <a:ext cx="10959164" cy="1055421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Крион</a:t>
            </a:r>
            <a:r>
              <a:rPr lang="ru-RU" dirty="0"/>
              <a:t>» на </a:t>
            </a:r>
            <a:r>
              <a:rPr lang="ru-RU" dirty="0" err="1"/>
              <a:t>Синхрофозатроне</a:t>
            </a:r>
            <a:r>
              <a:rPr lang="ru-RU" dirty="0"/>
              <a:t> и </a:t>
            </a:r>
            <a:r>
              <a:rPr lang="ru-RU" dirty="0" err="1"/>
              <a:t>Нуклотроне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5454EF-1903-4DBC-A601-70D735408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8" y="1002305"/>
            <a:ext cx="10515600" cy="513314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Скан из препринта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В.П. Овсянникова 1990г.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65A74-7DB4-46AE-BDC3-AFB800B031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39" y="1515619"/>
            <a:ext cx="8278562" cy="5342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09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5EA9B-39A4-4540-938C-18281931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04" y="-153186"/>
            <a:ext cx="11045792" cy="1325563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Крион</a:t>
            </a:r>
            <a:r>
              <a:rPr lang="ru-RU" dirty="0"/>
              <a:t>» на Синхрофазотроне и </a:t>
            </a:r>
            <a:r>
              <a:rPr lang="ru-RU" dirty="0" err="1"/>
              <a:t>Нуклотроне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A8E335C-2A72-41AA-8DA1-52F32452C0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361269"/>
              </p:ext>
            </p:extLst>
          </p:nvPr>
        </p:nvGraphicFramePr>
        <p:xfrm>
          <a:off x="1111718" y="2353243"/>
          <a:ext cx="9968564" cy="4504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3926">
                  <a:extLst>
                    <a:ext uri="{9D8B030D-6E8A-4147-A177-3AD203B41FA5}">
                      <a16:colId xmlns:a16="http://schemas.microsoft.com/office/drawing/2014/main" val="61269027"/>
                    </a:ext>
                  </a:extLst>
                </a:gridCol>
                <a:gridCol w="7408419">
                  <a:extLst>
                    <a:ext uri="{9D8B030D-6E8A-4147-A177-3AD203B41FA5}">
                      <a16:colId xmlns:a16="http://schemas.microsoft.com/office/drawing/2014/main" val="3061203017"/>
                    </a:ext>
                  </a:extLst>
                </a:gridCol>
                <a:gridCol w="1506219">
                  <a:extLst>
                    <a:ext uri="{9D8B030D-6E8A-4147-A177-3AD203B41FA5}">
                      <a16:colId xmlns:a16="http://schemas.microsoft.com/office/drawing/2014/main" val="1286035733"/>
                    </a:ext>
                  </a:extLst>
                </a:gridCol>
              </a:tblGrid>
              <a:tr h="3390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№ п/п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43717"/>
                  </a:ext>
                </a:extLst>
              </a:tr>
              <a:tr h="556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Напряженность магнитного поля фокусирующего соленоида, 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1,2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7099757"/>
                  </a:ext>
                </a:extLst>
              </a:tr>
              <a:tr h="548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Ток электронного пучка, мА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200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3754952"/>
                  </a:ext>
                </a:extLst>
              </a:tr>
              <a:tr h="548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Плотность тока ионизирующих электронов, А/см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200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280128"/>
                  </a:ext>
                </a:extLst>
              </a:tr>
              <a:tr h="548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Энергия ионизирующих электронов, </a:t>
                      </a:r>
                      <a:r>
                        <a:rPr lang="ru-RU" sz="2000" dirty="0" err="1">
                          <a:effectLst/>
                        </a:rPr>
                        <a:t>кЭв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5,0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519232"/>
                  </a:ext>
                </a:extLst>
              </a:tr>
              <a:tr h="548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Фактор ионизации, см</a:t>
                      </a:r>
                      <a:r>
                        <a:rPr lang="ru-RU" sz="2000" baseline="30000" dirty="0">
                          <a:effectLst/>
                        </a:rPr>
                        <a:t>-20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3,0*10</a:t>
                      </a:r>
                      <a:r>
                        <a:rPr lang="ru-RU" sz="2000" baseline="300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195165"/>
                  </a:ext>
                </a:extLst>
              </a:tr>
              <a:tr h="1413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Суммарный ионный заряд на выходе </a:t>
                      </a:r>
                      <a:r>
                        <a:rPr lang="ru-RU" sz="2000" dirty="0" err="1">
                          <a:effectLst/>
                        </a:rPr>
                        <a:t>Крион</a:t>
                      </a:r>
                      <a:r>
                        <a:rPr lang="ru-RU" sz="2000" dirty="0">
                          <a:effectLst/>
                        </a:rPr>
                        <a:t>-С, эл. зарядов/</a:t>
                      </a:r>
                      <a:r>
                        <a:rPr lang="ru-RU" sz="2000" dirty="0" err="1">
                          <a:effectLst/>
                        </a:rPr>
                        <a:t>имп</a:t>
                      </a:r>
                      <a:r>
                        <a:rPr lang="ru-RU" sz="2000" dirty="0">
                          <a:effectLst/>
                        </a:rPr>
                        <a:t>.,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нКл</a:t>
                      </a:r>
                      <a:r>
                        <a:rPr lang="ru-RU" sz="2000" dirty="0">
                          <a:effectLst/>
                        </a:rPr>
                        <a:t>/</a:t>
                      </a:r>
                      <a:r>
                        <a:rPr lang="ru-RU" sz="2000" dirty="0" err="1">
                          <a:effectLst/>
                        </a:rPr>
                        <a:t>имп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 (</a:t>
                      </a:r>
                      <a:r>
                        <a:rPr lang="en-US" sz="2000" dirty="0">
                          <a:effectLst/>
                        </a:rPr>
                        <a:t>S</a:t>
                      </a:r>
                      <a:r>
                        <a:rPr lang="en-US" sz="2000" baseline="30000" dirty="0">
                          <a:effectLst/>
                        </a:rPr>
                        <a:t>14+</a:t>
                      </a:r>
                      <a:r>
                        <a:rPr lang="en-US" sz="2000" dirty="0">
                          <a:effectLst/>
                        </a:rPr>
                        <a:t>  ~ 80%, S</a:t>
                      </a:r>
                      <a:r>
                        <a:rPr lang="en-US" sz="2000" baseline="30000" dirty="0">
                          <a:effectLst/>
                        </a:rPr>
                        <a:t>13+</a:t>
                      </a:r>
                      <a:r>
                        <a:rPr lang="en-US" sz="2000" dirty="0">
                          <a:effectLst/>
                        </a:rPr>
                        <a:t>  ~ 15 %, S</a:t>
                      </a:r>
                      <a:r>
                        <a:rPr lang="en-US" sz="2000" baseline="30000" dirty="0">
                          <a:effectLst/>
                        </a:rPr>
                        <a:t>12+</a:t>
                      </a:r>
                      <a:r>
                        <a:rPr lang="en-US" sz="2000" dirty="0">
                          <a:effectLst/>
                        </a:rPr>
                        <a:t>  ~ 5%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~</a:t>
                      </a:r>
                      <a:r>
                        <a:rPr lang="ru-RU" sz="2000" dirty="0">
                          <a:effectLst/>
                        </a:rPr>
                        <a:t> 5,0*10</a:t>
                      </a:r>
                      <a:r>
                        <a:rPr lang="ru-RU" sz="2000" baseline="30000" dirty="0">
                          <a:effectLst/>
                        </a:rPr>
                        <a:t>9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0,8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5711319"/>
                  </a:ext>
                </a:extLst>
              </a:tr>
            </a:tbl>
          </a:graphicData>
        </a:graphic>
      </p:graphicFrame>
      <p:sp>
        <p:nvSpPr>
          <p:cNvPr id="5" name="Объект 2">
            <a:extLst>
              <a:ext uri="{FF2B5EF4-FFF2-40B4-BE49-F238E27FC236}">
                <a16:creationId xmlns:a16="http://schemas.microsoft.com/office/drawing/2014/main" id="{A6DD0479-D4BA-4393-997F-0FDC18877EE9}"/>
              </a:ext>
            </a:extLst>
          </p:cNvPr>
          <p:cNvSpPr txBox="1">
            <a:spLocks/>
          </p:cNvSpPr>
          <p:nvPr/>
        </p:nvSpPr>
        <p:spPr>
          <a:xfrm>
            <a:off x="106279" y="1191494"/>
            <a:ext cx="11681460" cy="877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Таблица – Параметры источника ионов «КРИОН-С» во время сеанса в январе 1993 г. -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</a:rPr>
              <a:t>на синхрофазотроне ускорен 14 элемент – сера.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300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4DD4E-CFB3-431C-815F-FC1293F2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39567"/>
            <a:ext cx="10515600" cy="805164"/>
          </a:xfrm>
        </p:spPr>
        <p:txBody>
          <a:bodyPr/>
          <a:lstStyle/>
          <a:p>
            <a:pPr algn="ctr"/>
            <a:r>
              <a:rPr lang="ru-RU" dirty="0"/>
              <a:t>Переход к электронной струне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95FFB-068F-46C4-8A0D-9F9602217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3" y="875900"/>
            <a:ext cx="12031578" cy="5515275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1994 г. Е.Д. Донец обнаружил феномен электронной струны.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Электронная струна – обнаруженное в ЛВЭ ОИЯИ стационарное состояние высокотемпературной однокомпонентной электронной плазмы, удерживаемой сильным магнитным и </a:t>
            </a:r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слабым электрически</a:t>
            </a:r>
            <a:r>
              <a:rPr 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полями.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Состояние электронной струны квазистабильное и спокойное в достаточно широких пределах параметров, так что она может использоваться для удержания положительных ионов и доведения их до высоких зарядовых состояний за счет обдирки орбитальных электронов электронами струны.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Электронно-струнный ионный источник был разработан в ЛВЭ и применен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ускорения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6+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7+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16+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24+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сеансах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2002 и 2003 гг. Непосредственно в публикации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(E. D. Donets, D. E. Donets, E. E. Donets, V. V.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Salnikov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B.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Shutov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V. Gudkov, Yu.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Tumanova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P.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Vadeev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"Use of EBIS in the string mode of operation on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Nuclotron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facility in JINR", Rev. Sci.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75, 1543–1545 (2004),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https://doi.org/10.1063/1.1691510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EBIS «Krion-2» in the string mode operation… 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Вообще говоря, перевести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EBIS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ESIS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достаточно «простая» задача. Необходимо установить отражательный электрод и иметь возможность подавать на него отрицательное напряжение ~1,2÷3*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катода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самом деле, исторически при работе с источниками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EBIS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пионеры электронно-лучевого метода – Е.Д. Донец и его сотрудники В.П.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Вадеев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В.П. Овсянников, А.И. Пикин в начальный период работы искали способы снижения тепловой мощности, выделяемой на коллекторе электронов. Использовались схемы рекуперации - для этого на коллектор подавалось отрицательное напряжение, меньшее чем на пушке. При этом отраженные от коллектора электроны «мешали» процессу ионизации и предпринимались попытки для борьбы с этим явлением.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9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D4AFEB1-6D04-49BD-A071-0618B310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58" y="93077"/>
            <a:ext cx="11867147" cy="435133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в 1994 при подаче напряжения на отражательный электрод большего, чем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катода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обнаружен переход отражательного режима в режим струны. Оказалось, что при определённом соотношении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0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1.3÷3*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катода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возникает резонансный процесс.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Экспериментальные исследования режима струны позволили получить следующие результаты.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Накопленный заряд электронов в ловушке для режима электронной струны был заметно выше, чем при накоплении в одноимпульсном режиме, что весьма полезно для повышения выходных характеристик источника ионов.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Зарегистрирован существенный (до 30%) энергетический разброс электронов в струне при накоплении электронов первоначально моноэнергетического пучка, причем б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льшая часть накопленных в струне электронов имела энергию, меньшую первоначальной, определяемой разностью потенциалов между катодом и анодом, а часть электронов (около 7−10%) имела энергию, большую по сравнению с первоначальной.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 режимах, близких к режиму струны, в электронном облаке наблюдаются интенсивные колебания с частотой в несколько мегагерц.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Переход в режим электронной струны соответствует фазовому переходу — от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двухпотоковой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фазы в фазу электронной плазмы с 30% энергетическим разбросом электронов.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Динамика формирования электронной струны в эксперименте в значительной мере определяется уходом электронов из системы в поперечном по отношению к магнитному полю направлении.</a:t>
            </a:r>
          </a:p>
        </p:txBody>
      </p:sp>
    </p:spTree>
    <p:extLst>
      <p:ext uri="{BB962C8B-B14F-4D97-AF65-F5344CB8AC3E}">
        <p14:creationId xmlns:p14="http://schemas.microsoft.com/office/powerpoint/2010/main" val="79415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57F087-A7E4-4C40-B7AC-D701DF329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31" y="17212"/>
            <a:ext cx="11713143" cy="2628833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электронной струны можно рассматривать как фазовый переход – скачком изменяется количество накопленных электронов, ионов, рост среднего заряда ионов в пучке при том же времени инжекции/ионизации.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рисунке представлен спектр накопленных электронов. Характерная ширина спектра ΔЕ/Е ≈ 0,3, при этом около 10 % электронов струны имеют энергию выше той, что они приобрели при ускорении в пушке. Их дальнейшее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доускорение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по-видимому, также связано с развитием неустойчивости в струне. Формирование многозарядных ионов в ЭСИС обусловлено ультравысоким вакуумом порядка 10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Торр в дрейфовой камере благодаря тому, что она находится при гелиевой температуре. В результате при столь высоком вакууме эффекты рекомбинации не вносят заметного вклада в формирование ионов.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2CF215-091D-48BB-A747-C7D03BC792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2808538"/>
            <a:ext cx="5930900" cy="403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27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52BCD-3A8F-4802-86B7-5F53CC56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9" y="163629"/>
            <a:ext cx="10515600" cy="805164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Работа ионного источника в режиме электронной струны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D9F01-4663-4AD5-A093-D89A3412F6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94" y="885524"/>
            <a:ext cx="8932244" cy="6102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318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6AD84A-5872-44DC-AFEA-51D05CB06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18206" cy="2524994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рисунках 7 и 8 представлены рисунки с источника «Крион-6Т», находящегося в настоящее время на высоковольтной платформе инжекционного комплекса. На рисунках виден рост количества ионов после образования струны. Более того, необходимо отметить, что при переходе в струнный режим растёт не только количество ионов, но и возрастает средняя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зарядность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ионов в струне. Это хорошо видно на сигналах с датчиков тока в ЛУТИ в двух режимах работы источника ионов. Видно, что при малом токе ионов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(со средней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зарядностью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26+) при образовании струны сигнал на входе в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RFQ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имеет некоторый заряд, а ускоренные ионы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26+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видны после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RFQ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после ускорения в танках. Однако, если добиться существования отражательного режима без образования струны (естественно это не штатный режим) видно, что некоторый ионный ток виден перед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RFQ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зарядностей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близких к 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26+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наблюдается вовсе.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9B0E6E-4906-4175-9C1B-1360DC77C5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" y="2769151"/>
            <a:ext cx="5926455" cy="343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7C368-14C9-4C6A-B5D3-F38E0126C91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51" y="2769151"/>
            <a:ext cx="5926455" cy="3382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273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D512F-42BE-448B-ABF0-F9ACAB51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8" y="67377"/>
            <a:ext cx="10515600" cy="93029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Ионизация атома и получение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ru-RU" sz="3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26+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Электронные оболочки атома. Энергии ионизации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65B0C6-7737-4734-B13F-8A0BEFE226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7433"/>
            <a:ext cx="6560887" cy="385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00F108-EDB5-4F3E-9373-05513B56F64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2" b="2382"/>
          <a:stretch/>
        </p:blipFill>
        <p:spPr bwMode="auto">
          <a:xfrm>
            <a:off x="6637889" y="891791"/>
            <a:ext cx="5432191" cy="5966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51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25D0A-9A8E-420D-8BA5-625D6E84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271788"/>
            <a:ext cx="11669086" cy="501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многозарядных ионов</a:t>
            </a:r>
            <a:b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электронным ударом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E20634A7-E49C-4B6D-840F-7B203D676A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03698"/>
                <a:ext cx="12192000" cy="5658684"/>
              </a:xfrm>
            </p:spPr>
            <p:txBody>
              <a:bodyPr>
                <a:normAutofit/>
              </a:bodyPr>
              <a:lstStyle/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Особенность получения многозарядного иона электронным ударом состоит в том, что, как правило, его не удается получить при однократном столкновении быстрого электрона с атомом. Требуется несколько столкновений, каждый раз с удалением одного-двух электронов и постепенным увеличением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иона. В таком случае, если обеспечена необходимая величина энергии ионизирующих электронов – Е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основной количественной характеристикой процесса, обеспечивающей получение иона той или иной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является фактор ионизации, представляющий собой произведение плотности потока ионизирующих электронов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(см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*сек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на время взаимодействия иона с быстрыми электронами 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(сек).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Действительно, так как при эффективном поперечном сечении последовательной ионизации иона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(σ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вероятность ионизации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 потоке электронов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за время 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равна σ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то, в среднем, ионы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превратятся в ионы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при 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σ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-1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Это означает, что для получения ионов средней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К из однозарядных ионов требуется фактор тонизации 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К−1</m:t>
                        </m:r>
                      </m:sup>
                      <m:e>
                        <m:sSubSup>
                          <m:sSub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nary>
                  </m:oMath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Величины эффективных поперечных сечений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можно оценить по полуэмпирической формуле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Лотца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и таким образом, найти величину фактора ионизации, необходимую для получения иона любой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рисунке 1.1 представлены расчётные значения величин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τ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необходимые для получения ионов любых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зарядностей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ряда элементов: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Ne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В представленных расчётах предполагалось, что процесс получения иона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осуществлялся при энергии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2*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где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-потенциал ионизации иона с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зарядностью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E20634A7-E49C-4B6D-840F-7B203D676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03698"/>
                <a:ext cx="12192000" cy="5658684"/>
              </a:xfrm>
              <a:blipFill>
                <a:blip r:embed="rId3"/>
                <a:stretch>
                  <a:fillRect t="-431" r="-400" b="-4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372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5F339-FBC5-4301-93F2-926E603D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02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«Крион-6Т» сегодня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E06A34-C9CA-4C38-A3A9-331276E1F4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1" y="1049153"/>
            <a:ext cx="11867949" cy="5443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697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7C7E3-AB58-4469-8777-892CF0D0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3"/>
            <a:ext cx="10515600" cy="631725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Источник «Крион-6Т» в зале ЛУТИ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38206C-307F-48F7-A78D-C5A9F54D1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0719_115457.jpg">
            <a:extLst>
              <a:ext uri="{FF2B5EF4-FFF2-40B4-BE49-F238E27FC236}">
                <a16:creationId xmlns:a16="http://schemas.microsoft.com/office/drawing/2014/main" id="{8B7727A0-E92C-47A9-B200-8E4CAEC003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094" y="996850"/>
            <a:ext cx="7815812" cy="58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8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55DEB-A68C-4749-BBB7-B500764A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81B9E8-87CB-4EA0-B620-EE6006198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D0D140AC-AECE-4976-9571-F6CF96993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52" y="855577"/>
            <a:ext cx="8003231" cy="60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2A5BF8B-34A5-412D-BD1F-DEA35B09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999494" cy="3696101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электронно-струнный источник ионов «Крион-6Т» является основным устройством для получения пучков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высокозарядных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ионов тяжелых элементов (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Kr, 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Xe, 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209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 ...)  для инжекционного комплекса “NICA”.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ходе подготовки к первому сеансу на коллайдере NICA для работы инжекционной цепочки коллайдера, включающей источник ионов «Крион-6Т» - линейный ускоритель ЛУТИ (3.2 МэВ/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– синхротрон Бустер (300 МэВ/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– синхротрон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(4.2 ГэВ/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 в источнике ионов «Крион-6Т» была создана и успешно апробирована новая система вывода ионов, позволившая сократить длительность выведенного из источника импульса ионов 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26+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~ 4 мкс, что соответствует времени одного оборота пучка в Бустере на энергии инжекции.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открывает возможность многократной инжекции в Бустер и накопления в нем нескольких (до 10) ионных импульсов подряд с целью увеличения интенсивности результирующего накопленного и ускоренного пучка в Бустере перед дальнейшей инжекцией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24BCC-001E-4C21-A1F2-A501A0BADE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71" y="3696101"/>
            <a:ext cx="7378016" cy="3161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13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199FED-389F-4A16-8618-87B889C8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54" y="0"/>
            <a:ext cx="11655391" cy="20886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уменьшения времени ионного импульса потребовалось решить следующие задачи: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новую структуру дрейфа ионов с потенциалом практически по всей длине трубок дрейфа, в отличие от предыдущей структуры, где потенциал был только в зазоре между трубками.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новую высоковольтную импульсную систему вывода ионов.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ПО управления высоковольтными блоками подачи напряжения.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   Внедрить дополнительную систему синхронизации для вывода ионов.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10CC-6867-4751-89F7-6CF665C891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8682"/>
            <a:ext cx="5937250" cy="41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6358A724-D629-4508-93D3-31379C84BE0C}"/>
              </a:ext>
            </a:extLst>
          </p:cNvPr>
          <p:cNvSpPr txBox="1">
            <a:spLocks/>
          </p:cNvSpPr>
          <p:nvPr/>
        </p:nvSpPr>
        <p:spPr>
          <a:xfrm>
            <a:off x="1201402" y="6344686"/>
            <a:ext cx="10515600" cy="51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Трубка дрейфа новой структуры дрейфа ионов источника «Крион-6Т»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15156A-3FDF-4F50-8764-3E7947BCD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59" y="3503596"/>
            <a:ext cx="7196991" cy="27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02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B81EB5-F782-4810-B35D-67B94988B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204" y="5573028"/>
            <a:ext cx="8546432" cy="517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Рабочая программа установки потенциалов на трубках дрейфа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12FD3-908C-44D3-B438-522C87A1DF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7" y="441224"/>
            <a:ext cx="12093443" cy="4794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53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327CEE-1AA5-4123-9318-09166461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93" y="3119504"/>
            <a:ext cx="5333934" cy="942357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Рабочее окно системы синхронизации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D634FF-A047-4F62-B6E3-C82A5B22F8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4" y="0"/>
            <a:ext cx="675372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28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73910F-BC48-422A-A639-CFD5421E2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5" y="5804032"/>
            <a:ext cx="12018745" cy="808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Сигналы с датчиков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Бергоц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входе в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RFQ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ЛУТИ, перед ускорительными танками и после ускорения. Слева 2023 г., вывод ионов с помощью резистивного делителя, справа 2025 г., вывод ионов с помощью новой системы. Развертка осциллографа 5 мкс/дел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8B297-2492-45FB-9B1C-3512C7CD05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" y="245445"/>
            <a:ext cx="11127138" cy="540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081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6D4DF-8D53-4043-B368-75D9A879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42" y="259248"/>
            <a:ext cx="10515600" cy="664778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Накопление ионов в Бустере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0CDB5-3CED-43C6-B0D4-168EA22B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4518"/>
            <a:ext cx="12192000" cy="10202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ходе весенне-летного сеанса 2025 г. на инжекционном комплексе NICA была осуществлена многократная инжекция ионных пучков </a:t>
            </a:r>
            <a:r>
              <a:rPr lang="ru-RU" sz="2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124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Xе</a:t>
            </a:r>
            <a:r>
              <a:rPr lang="ru-RU" sz="2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26+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из источника "Крион-6Т" в ЛУТИ и далее в Бустер, где пучки были накоплены и далее ускорены до необходимой энергии.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93C2C3-96E0-42B4-A5D9-18B2D3F2FE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16" y="1674796"/>
            <a:ext cx="8826368" cy="5183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855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04CDE-0C04-4D1E-94C1-1F67858F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42163-6109-4824-BBC4-03C32C8B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E02428E-A6B4-444B-94C0-2435A4C5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397000"/>
              </p:ext>
            </p:extLst>
          </p:nvPr>
        </p:nvGraphicFramePr>
        <p:xfrm>
          <a:off x="2252312" y="2038327"/>
          <a:ext cx="756117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179">
                  <a:extLst>
                    <a:ext uri="{9D8B030D-6E8A-4147-A177-3AD203B41FA5}">
                      <a16:colId xmlns:a16="http://schemas.microsoft.com/office/drawing/2014/main" val="7526301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45898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936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166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3D0D30-C88E-47E2-8F29-9A3BED1E94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89558" y="47275"/>
                <a:ext cx="5447898" cy="6458552"/>
              </a:xfrm>
            </p:spPr>
            <p:txBody>
              <a:bodyPr>
                <a:noAutofit/>
              </a:bodyPr>
              <a:lstStyle/>
              <a:p>
                <a:pPr indent="468000" algn="just"/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Из рисунка видно, что при получении ядер, полностью лишённых электронов, около 0,9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j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τ</a:t>
                </a:r>
                <a:r>
                  <a:rPr lang="en-US" sz="20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«расходуется» на удаление от ядра последних двух электронов – ионизацию К-оболочки. Предельной задачей ионизации можно считать получение ядер урана (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92+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 При этом необходимая энергия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ru-RU" sz="20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250 </a:t>
                </a:r>
                <a:r>
                  <a:rPr lang="ru-RU" sz="2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кЭв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91→92</m:t>
                        </m:r>
                      </m:sub>
                      <m:sup/>
                    </m:sSubSup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~ 1,1*10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-24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см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т.е. эффективное сечение ионизации становится порядка размеров атомного ядра. Это неудивительно, так как известно, что для тяжёлых элементов весьма велика вероятность нахождения К-электронов внутри ядра. Итак, оказывается, что для получения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92+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Необходим фактор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j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τ</a:t>
                </a:r>
                <a:r>
                  <a:rPr lang="en-US" sz="20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2*10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24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см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Это означает, что при использовании электронного пучка плотностью 10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А/см</a:t>
                </a:r>
                <a:r>
                  <a:rPr lang="ru-RU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время бомбардировки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τ</a:t>
                </a:r>
                <a:r>
                  <a:rPr lang="en-US" sz="20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должно быть ~ 300 с.</a:t>
                </a:r>
              </a:p>
              <a:p>
                <a:pPr indent="468000" algn="just"/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Таким образом, если сформирован электронный пучок данной плотности и энергии, то задачу ионизации решает более или менее длительное удержание ионов в объёме такого пучка при условии подавления процесса, обратного ионизации.</a:t>
                </a:r>
                <a:endParaRPr lang="ru-RU" sz="2000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3D0D30-C88E-47E2-8F29-9A3BED1E94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9558" y="47275"/>
                <a:ext cx="5447898" cy="6458552"/>
              </a:xfrm>
              <a:blipFill>
                <a:blip r:embed="rId3"/>
                <a:stretch>
                  <a:fillRect t="-1039" r="-1230" b="-74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C77CE8-122E-48B4-80F9-C20E21B26B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" y="779939"/>
            <a:ext cx="6679934" cy="529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2E233B6B-90FF-449E-BD36-5362E00AE238}"/>
              </a:ext>
            </a:extLst>
          </p:cNvPr>
          <p:cNvSpPr txBox="1">
            <a:spLocks/>
          </p:cNvSpPr>
          <p:nvPr/>
        </p:nvSpPr>
        <p:spPr>
          <a:xfrm>
            <a:off x="9625" y="6068973"/>
            <a:ext cx="6679933" cy="1036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Расчётные значения величины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</a:t>
            </a:r>
            <a:r>
              <a:rPr lang="en-US" sz="18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необходимые для получения ионов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указанных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зарядностей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соответствующих значениях энергии электронов 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FD786F-4409-4775-89DE-35E130FF9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" y="47275"/>
            <a:ext cx="6679934" cy="6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1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04CDE-0C04-4D1E-94C1-1F67858F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42163-6109-4824-BBC4-03C32C8B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+ Время работы</a:t>
            </a:r>
          </a:p>
          <a:p>
            <a:pPr marL="0" indent="0">
              <a:buNone/>
            </a:pPr>
            <a:r>
              <a:rPr lang="ru-RU" dirty="0"/>
              <a:t>+ Автономность</a:t>
            </a:r>
          </a:p>
          <a:p>
            <a:pPr marL="0" indent="0">
              <a:buNone/>
            </a:pPr>
            <a:r>
              <a:rPr lang="ru-RU" dirty="0"/>
              <a:t>+ Энергопотребление</a:t>
            </a:r>
          </a:p>
          <a:p>
            <a:pPr>
              <a:buFontTx/>
              <a:buChar char="-"/>
            </a:pPr>
            <a:r>
              <a:rPr lang="ru-RU" dirty="0"/>
              <a:t>Сложность настройки</a:t>
            </a:r>
          </a:p>
          <a:p>
            <a:pPr>
              <a:buFontTx/>
              <a:buChar char="-"/>
            </a:pPr>
            <a:r>
              <a:rPr lang="ru-RU" dirty="0"/>
              <a:t>Чувствительность к окружающей магнитной обстановке</a:t>
            </a:r>
          </a:p>
          <a:p>
            <a:pPr marL="0" indent="0">
              <a:buNone/>
            </a:pPr>
            <a:r>
              <a:rPr lang="ru-RU" dirty="0"/>
              <a:t>- </a:t>
            </a:r>
          </a:p>
          <a:p>
            <a:pPr marL="0" indent="0">
              <a:buNone/>
            </a:pPr>
            <a:r>
              <a:rPr lang="ru-RU" dirty="0"/>
              <a:t>+- Интенсивность ионов</a:t>
            </a:r>
          </a:p>
        </p:txBody>
      </p:sp>
    </p:spTree>
    <p:extLst>
      <p:ext uri="{BB962C8B-B14F-4D97-AF65-F5344CB8AC3E}">
        <p14:creationId xmlns:p14="http://schemas.microsoft.com/office/powerpoint/2010/main" val="172539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89C6C-2175-4DE4-8DAC-D9311984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29941"/>
            <a:ext cx="10515600" cy="5877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Электростатическая ловушка в объёме электронного пучка</a:t>
            </a:r>
            <a:endParaRPr lang="ru-R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48F8FD3-9973-45A4-AF5D-8C86609055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1756" y="658994"/>
                <a:ext cx="11829448" cy="6199006"/>
              </a:xfrm>
            </p:spPr>
            <p:txBody>
              <a:bodyPr>
                <a:noAutofit/>
              </a:bodyPr>
              <a:lstStyle/>
              <a:p>
                <a:pPr indent="540385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Рассмотрим картину электростатического поля, созданного пространственным зарядом плотного цилиндрического электронного пучка, свободного от ионов, проходящего внутри металлической трубки дрейфа, имеющей определённый потенциал. В достаточно общем случае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неаксиального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прохождения электронного пучка, имеющего постоянные по длине радиус и объёмную плотность электронов, потенциал имеет следующий вид: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д.т.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begChr m:val="{"/>
                        <m:endChr m:val="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𝑙𝑛</m:t>
                            </m:r>
                            <m:f>
                              <m:fPr>
                                <m:ctrlP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𝑟𝑎𝑐𝑜𝑠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𝜑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num>
                              <m:den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𝑟𝑎𝑐𝑜𝑠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𝜑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                                                    вне пучка</m:t>
                            </m:r>
                          </m:e>
                          <m:e>
                            <m:sSup>
                              <m:sSupPr>
                                <m:ctrlP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𝑟𝑎𝑐𝑜𝑠</m:t>
                                        </m:r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∗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ru-RU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∗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−1−</m:t>
                                    </m:r>
                                    <m:f>
                                      <m:f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𝑟𝑎</m:t>
                                        </m:r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𝑐𝑜𝑠</m:t>
                                    </m:r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𝜑</m:t>
                                    </m:r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𝑙𝑛</m:t>
                                    </m:r>
                                    <m:sSubSup>
                                      <m:sSub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</m:e>
                        </m:eqArr>
                      </m:e>
                    </m:d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(1.1)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r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внутри пучка.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(см. рис .1.2а):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ru-RU" sz="18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д.т</a:t>
                </a:r>
                <a:r>
                  <a:rPr lang="ru-RU" sz="1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потенциал трубки дрейфа,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линейная плотность заряда электронов пучка.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радиус поперечного сечения трубки дрейфа,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 – расстояние между осями трубки дрейфа и пучка,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радиус поперечного сечения электронного пучка,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текущие координаты,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≤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&lt;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&gt;&gt;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дина системы).</a:t>
                </a:r>
                <a:endParaRPr lang="ru-RU" sz="1800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48F8FD3-9973-45A4-AF5D-8C8660905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1756" y="658994"/>
                <a:ext cx="11829448" cy="6199006"/>
              </a:xfrm>
              <a:blipFill>
                <a:blip r:embed="rId3"/>
                <a:stretch>
                  <a:fillRect l="-361" r="-412" b="-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52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BEAE-D356-4085-8191-CB24D460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381" y="5425290"/>
            <a:ext cx="6477804" cy="1322019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Различные положения электронного пучка (с центром поперечного сечения в т. 0‘) в поперечном сечении трубки дрейфа (с центром в т. 0) и соответствующие эти положениям картины потенциала пространственного заряда вдоль линии А-А.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42BEE-FAA7-4477-A129-F86AB0B914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131"/>
            <a:ext cx="6381548" cy="41825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BB0B2596-0BE7-4DF6-A98B-1C5B214959E8}"/>
              </a:ext>
            </a:extLst>
          </p:cNvPr>
          <p:cNvSpPr txBox="1">
            <a:spLocks/>
          </p:cNvSpPr>
          <p:nvPr/>
        </p:nvSpPr>
        <p:spPr>
          <a:xfrm>
            <a:off x="6312567" y="1209426"/>
            <a:ext cx="57230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В частном случае (2) картина потенциала симметрична относительно оси системы и минимум потенциала находится в точке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= 0, т.е. на оси пучка. В общем случае (1.1) картина потенциала деформирована, минимум потенциала не совпадает с осью пучка и значение потенциала в минимуме зависит от смещения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., что показано на Рисунке.</a:t>
            </a:r>
          </a:p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Простая оценка показывает, что в случае (2) провал потенциала на оси пучка, по сравнению с его границей, для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10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током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 А составляет ~ 150 В. То есть в объёме реальных электронных пучков естественно возникает радиальная потенциальная яма, которая может быть использована для формирования замкнутой ионной ловушки. Для вариации потенциала вдоль оси системы имеется несколько возможностей, простейшая из которых – секционирование дрейфовой трубки и прикладывание различных потенциалов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ru-RU" sz="18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д.т</a:t>
            </a:r>
            <a:r>
              <a:rPr lang="ru-RU" sz="1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 различным секциям.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86B83-75BE-4A58-92E5-ABBD3F92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92" y="0"/>
            <a:ext cx="10515600" cy="8917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Емкость ловушки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DF9619D-1533-45B9-B2FF-25323F8A78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057" y="891791"/>
                <a:ext cx="11751645" cy="5966209"/>
              </a:xfrm>
            </p:spPr>
            <p:txBody>
              <a:bodyPr>
                <a:normAutofit/>
              </a:bodyPr>
              <a:lstStyle/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 равномерном заполнении объёма электронного пучка положительными ионами без учёта их динамики, потенциал пространственного заряда пучка, а также градиент этого потенциала, то есть удерживающие ионы силы, уменьшаются как величина: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η = 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|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|,  где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уровень компенсации пространственного заряда электронов пространственным зарядом ионов,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линейная плотность заряда ионов в пучке.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Удерживающие силы, обусловленные пространственным зарядом пучка, полностью исчезают при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1. На этом основании легко вычислить максимальную ёмкость электростатической ловушки в объеме пучка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макс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=3,36∗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 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e>
                    </m:rad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где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максимальное число положительных элементарных зарядов, которые можно накопить в электронном пучке,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ток пучка в А,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энергия электронного пучка в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кЭв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длина ловушки в м.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В частности, при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1 А,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10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кЭв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1 м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макс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=1,06∗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элементарных зарядов.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DF9619D-1533-45B9-B2FF-25323F8A7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057" y="891791"/>
                <a:ext cx="11751645" cy="5966209"/>
              </a:xfrm>
              <a:blipFill>
                <a:blip r:embed="rId3"/>
                <a:stretch>
                  <a:fillRect l="-311" r="-4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66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A8DF9-F000-4A40-9261-66CC219E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4"/>
            <a:ext cx="10515600" cy="6744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существования ловушки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3493BFF-BB2A-4523-A410-FBC41D02E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377" y="683394"/>
                <a:ext cx="12012328" cy="6174605"/>
              </a:xfrm>
            </p:spPr>
            <p:txBody>
              <a:bodyPr>
                <a:normAutofit fontScale="92500" lnSpcReduction="20000"/>
              </a:bodyPr>
              <a:lstStyle/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реальных условиях провал потенциала в электронном пучке при наличии потенциалов, запирающих ловушку в аксиальном направлении, не может существовать бесконечно долго, так как электронный пучок всегда существует в объеме с некоторым давлением остаточного газа. Возникающие в результате электрон-атомных столкновений ионы остаточного газа оказываются в ловушке, причём, естественно, что места их возникновения имеют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Поэтому, через некоторый период времени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после возникновения ловушки в ней может накопиться ионный пространственный заряд, равный по абсолютной величине пространственному заряду быстрых электронов на любом участке системы.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Предположим, что остаточным газом является газ с потенциалом ионизации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что все ионы аккумулируются в ловушке, оставаясь однозарядными. В таких условиях можно оценить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исходя из того, что компенсация наступит тогда, когда 1 электрон пучка, двигаясь со скоростью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газе с концентрацией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среднем создаст один ион: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sz="2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ru-RU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0→1</m:t>
                            </m:r>
                          </m:sub>
                        </m:sSub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ru-RU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где</a:t>
                </a:r>
                <a:endParaRPr lang="ru-RU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0→1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сечение ионизации остаточного газа.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 есть,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sz="2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=7,5∗</m:t>
                    </m:r>
                    <m:sSup>
                      <m:sSupPr>
                        <m:ctrlP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f>
                      <m:fPr>
                        <m:ctrlP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rad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ru-RU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𝑙𝑛</m:t>
                        </m:r>
                        <m:f>
                          <m:fPr>
                            <m:ctrlPr>
                              <a:rPr lang="ru-RU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ru-RU" sz="2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den>
                        </m:f>
                      </m:den>
                    </m:f>
                  </m:oMath>
                </a14:m>
                <a:r>
                  <a:rPr lang="ru-RU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1.3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540385" algn="just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Формула 1.3 даёт лишь качественную оценку величины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так как не учитывает ни динамику ионов, то есть их возможный уход из ловушки, ни динамику их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зарядностей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за время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Но, так как указанные процессы в некоторой степени компенсируют друг друга, то выражением 1.3 можно воспользоваться для практической оценки величины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Если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10 кэВ,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3,6*10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6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см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-3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(10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-10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Тор),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13 эВ (атомарный азот), 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4,5 сек. Естественно, что в данном рассмотрении величина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не зависит от плотности пучка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j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Таким образом, если использовать ловушку для удержания ионов некоторого рабочего вещества с целью их многократной ионизации, то необходимо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значение фактора ионизации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будет достигнуто, если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.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3493BFF-BB2A-4523-A410-FBC41D02E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77" y="683394"/>
                <a:ext cx="12012328" cy="6174605"/>
              </a:xfrm>
              <a:blipFill>
                <a:blip r:embed="rId3"/>
                <a:stretch>
                  <a:fillRect l="-254" t="-197" r="-5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16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710E0-D00F-4ECF-939C-C7BBFE7B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6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этапы получения ионов электронно-лучевым методом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5803E6-71C5-4221-95EA-4A9D93A6CA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436" y="1142230"/>
                <a:ext cx="11722768" cy="4351338"/>
              </a:xfrm>
            </p:spPr>
            <p:txBody>
              <a:bodyPr>
                <a:noAutofit/>
              </a:bodyPr>
              <a:lstStyle/>
              <a:p>
                <a:pPr indent="540385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соответствии с изложенным выше, электронно-лучевой метод получения ионов высокой </a:t>
                </a:r>
                <a:r>
                  <a:rPr lang="ru-RU" sz="2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носит импульсный характер и предполагает последовательное выполнение следующих основных операций: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Получение достаточно протяженного электронного пучка заданной энергии и плотности;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создание ловушечной конфигурации электрического потенциала вдоль пучка;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инжекция определенного (заданного) количества ионов в ловушку за определенный период времени;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удержание ионов в объеме электронного пучка в течение времени, достаточного для достижения ионами заданной </a:t>
                </a:r>
                <a:r>
                  <a:rPr lang="ru-RU" sz="2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зарядности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(обеспечение необходимой величины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sSub>
                      <m:sSub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5.   вывод ионов из ловушки вдоль электронного пучка и подготовка к следующему циклу.</a:t>
                </a:r>
                <a:endParaRPr lang="ru-RU" sz="2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5803E6-71C5-4221-95EA-4A9D93A6C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436" y="1142230"/>
                <a:ext cx="11722768" cy="4351338"/>
              </a:xfrm>
              <a:blipFill>
                <a:blip r:embed="rId3"/>
                <a:stretch>
                  <a:fillRect l="-520" r="-572" b="-1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1522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3519</Words>
  <Application>Microsoft Office PowerPoint</Application>
  <PresentationFormat>Широкоэкранный</PresentationFormat>
  <Paragraphs>195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Тема Office</vt:lpstr>
      <vt:lpstr>Источники высокозарядных ионов «Крион»</vt:lpstr>
      <vt:lpstr>Презентация PowerPoint</vt:lpstr>
      <vt:lpstr>Получение многозарядных ионов электронным ударом</vt:lpstr>
      <vt:lpstr>Презентация PowerPoint</vt:lpstr>
      <vt:lpstr>Электростатическая ловушка в объёме электронного пучка</vt:lpstr>
      <vt:lpstr>Презентация PowerPoint</vt:lpstr>
      <vt:lpstr>Емкость ловушки</vt:lpstr>
      <vt:lpstr>Время существования ловушки</vt:lpstr>
      <vt:lpstr>Основные этапы получения ионов электронно-лучевым методом</vt:lpstr>
      <vt:lpstr>Презентация PowerPoint</vt:lpstr>
      <vt:lpstr>Первые работы по созданию и апробированию методов получения ионов проводились на «теплых» магнитах</vt:lpstr>
      <vt:lpstr>Переход к сверхпроводимости</vt:lpstr>
      <vt:lpstr>Презентация PowerPoint</vt:lpstr>
      <vt:lpstr>Сверхпроводящий источник ионов «Крион». Разрез</vt:lpstr>
      <vt:lpstr>Презентация PowerPoint</vt:lpstr>
      <vt:lpstr>Результаты исследований на источнике ионов «Крион-1»</vt:lpstr>
      <vt:lpstr>Измерены спектры С, О, Ne</vt:lpstr>
      <vt:lpstr>Презентация PowerPoint</vt:lpstr>
      <vt:lpstr>Презентация PowerPoint</vt:lpstr>
      <vt:lpstr>«Крион» на Синхрофазотроне и Нуклотроне</vt:lpstr>
      <vt:lpstr>Е.Д. Донец с коллегами на инжекторе</vt:lpstr>
      <vt:lpstr>«Крион» на Синхрофозатроне и Нуклотроне</vt:lpstr>
      <vt:lpstr>«Крион» на Синхрофазотроне и Нуклотроне</vt:lpstr>
      <vt:lpstr>Переход к электронной струне</vt:lpstr>
      <vt:lpstr>Презентация PowerPoint</vt:lpstr>
      <vt:lpstr>Презентация PowerPoint</vt:lpstr>
      <vt:lpstr>Работа ионного источника в режиме электронной струны</vt:lpstr>
      <vt:lpstr>Презентация PowerPoint</vt:lpstr>
      <vt:lpstr>Ионизация атома и получение Xe26+. Электронные оболочки атома. Энергии ионизации</vt:lpstr>
      <vt:lpstr>«Крион-6Т» сегодня</vt:lpstr>
      <vt:lpstr>Источник «Крион-6Т» в зале ЛУТИ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Накопление ионов в Бустере </vt:lpstr>
      <vt:lpstr>Заключение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Источники высокозарядных ионов «Крион»</dc:title>
  <dc:creator>rassdmit@gmail.com</dc:creator>
  <cp:lastModifiedBy>rassdmit@gmail.com</cp:lastModifiedBy>
  <cp:revision>30</cp:revision>
  <dcterms:created xsi:type="dcterms:W3CDTF">2025-08-11T06:57:35Z</dcterms:created>
  <dcterms:modified xsi:type="dcterms:W3CDTF">2025-08-25T05:52:59Z</dcterms:modified>
</cp:coreProperties>
</file>