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57" r:id="rId2"/>
    <p:sldId id="390" r:id="rId3"/>
    <p:sldId id="388" r:id="rId4"/>
    <p:sldId id="389" r:id="rId5"/>
    <p:sldId id="392" r:id="rId6"/>
    <p:sldId id="391" r:id="rId7"/>
    <p:sldId id="385" r:id="rId8"/>
    <p:sldId id="279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6DD89AFD-DED1-448E-AB03-218C104D84C1}">
          <p14:sldIdLst>
            <p14:sldId id="257"/>
            <p14:sldId id="390"/>
            <p14:sldId id="388"/>
            <p14:sldId id="389"/>
            <p14:sldId id="392"/>
            <p14:sldId id="391"/>
          </p14:sldIdLst>
        </p14:section>
        <p14:section name="Литература" id="{11354EF4-5351-4C63-BD3C-3CEDAE532A16}">
          <p14:sldIdLst>
            <p14:sldId id="385"/>
          </p14:sldIdLst>
        </p14:section>
        <p14:section name="Конец" id="{7B30D259-213E-4301-9D01-825A3CDD58BA}">
          <p14:sldIdLst>
            <p14:sldId id="27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М Ш" initials="МШ" lastIdx="1" clrIdx="0">
    <p:extLst>
      <p:ext uri="{19B8F6BF-5375-455C-9EA6-DF929625EA0E}">
        <p15:presenceInfo xmlns:p15="http://schemas.microsoft.com/office/powerpoint/2012/main" userId="e9928649b77ef44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0000"/>
    <a:srgbClr val="CFD5EA"/>
    <a:srgbClr val="F69E00"/>
    <a:srgbClr val="4472C4"/>
    <a:srgbClr val="000090"/>
    <a:srgbClr val="DBEA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00" y="2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30DF2E-EED4-45E1-8C0A-FDD620C73A2E}" type="datetimeFigureOut">
              <a:rPr lang="ru-RU" smtClean="0"/>
              <a:t>26.08.2025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60E7AB-9424-4476-8317-922A045B1D6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54650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60E7AB-9424-4476-8317-922A045B1D60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07291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48198D-7903-EF6C-49DD-D571AFC10E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E8539158-6511-FE51-3BB4-0118212ED23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5336D9DA-EAA4-5AE1-8F49-1ED2B2A634F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BBD2294-5E50-FD92-7326-71608B283CB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60E7AB-9424-4476-8317-922A045B1D60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20164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B07734-0EC3-C3A0-C937-A58C2E734A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5A466818-FDE9-63CA-E6D2-CD215608641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A9026A25-F53F-E79A-D2ED-1270C184D73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BD3A5BA-0E8E-325D-F8E3-BA0C10CC71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60E7AB-9424-4476-8317-922A045B1D60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1747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2764F1-203C-4EF7-A4D1-4C533033EA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C3341279-1C74-1AB6-D8A6-B42EDFB41C7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3C2ED184-603A-6C63-53D6-99E638B5D42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A3D4453-1608-541B-2CC9-83A10B75E4B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60E7AB-9424-4476-8317-922A045B1D60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44207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541B9E-9326-E5B3-1D8A-AFF8732426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7295AAEA-1665-6434-C9E7-C22D74F95DD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A9DB9ECE-771A-F8DE-F5B3-E8C1EED82E2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BB01205-4D07-1EF6-1FBD-11C7B43F451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60E7AB-9424-4476-8317-922A045B1D60}" type="slidenum">
              <a:rPr lang="ru-RU" smtClean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80010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6C3017-CD0B-2A60-89F2-95F7B6863E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455658B3-C283-04CC-8C32-698D4F74A27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053D7007-B057-17ED-79D3-5777ADD2129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5F741DE-F6DE-697D-B89A-3D003969136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60E7AB-9424-4476-8317-922A045B1D60}" type="slidenum">
              <a:rPr lang="ru-RU" smtClean="0"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04336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19E706-7706-E4D4-69E0-03117950FA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31433C96-65CE-BE16-F532-0A4C87E7CEF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73D4B517-EA40-061D-9F68-1412C61A71C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C11E4FD-327D-972B-1079-A37094B4E20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60E7AB-9424-4476-8317-922A045B1D60}" type="slidenum">
              <a:rPr lang="ru-RU" smtClean="0"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84986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60E7AB-9424-4476-8317-922A045B1D60}" type="slidenum">
              <a:rPr lang="ru-RU" smtClean="0"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32616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A9C83-729F-48CC-8D64-0DD39B49BA37}" type="datetime1">
              <a:rPr lang="ru-RU" smtClean="0"/>
              <a:t>26.08.2025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Шандов М. М., ОИЯИ                                    Международная ШУФ: Линейные ускорители, 26.08.2025г.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0D18E-696B-49F7-B820-B92C4FF8164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5197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2CA91-1B98-4DBE-A2ED-E1FCA5716C85}" type="datetime1">
              <a:rPr lang="ru-RU" smtClean="0"/>
              <a:t>26.08.2025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Шандов М. М., ОИЯИ                                    Международная ШУФ: Линейные ускорители, 26.08.2025г.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0D18E-696B-49F7-B820-B92C4FF8164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6713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F8611-64BD-41DF-8165-B2A1BB4798F5}" type="datetime1">
              <a:rPr lang="ru-RU" smtClean="0"/>
              <a:t>26.08.2025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Шандов М. М., ОИЯИ                                    Международная ШУФ: Линейные ускорители, 26.08.2025г.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0D18E-696B-49F7-B820-B92C4FF8164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5784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8C698-0148-4E6E-811F-971A2E7436B0}" type="datetime1">
              <a:rPr lang="ru-RU" smtClean="0"/>
              <a:t>26.08.2025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Шандов М. М., ОИЯИ                                    Международная ШУФ: Линейные ускорители, 26.08.2025г.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0D18E-696B-49F7-B820-B92C4FF8164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109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C4353-D8FB-414A-A356-0BAE2BF4FF5F}" type="datetime1">
              <a:rPr lang="ru-RU" smtClean="0"/>
              <a:t>26.08.2025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Шандов М. М., ОИЯИ                                    Международная ШУФ: Линейные ускорители, 26.08.2025г.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0D18E-696B-49F7-B820-B92C4FF8164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327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771B4-4E6E-4D8C-AC4F-430764DAB764}" type="datetime1">
              <a:rPr lang="ru-RU" smtClean="0"/>
              <a:t>26.08.2025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Шандов М. М., ОИЯИ                                    Международная ШУФ: Линейные ускорители, 26.08.2025г.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0D18E-696B-49F7-B820-B92C4FF8164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2375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FF749-299B-4EC2-A3CB-6B3899C7619B}" type="datetime1">
              <a:rPr lang="ru-RU" smtClean="0"/>
              <a:t>26.08.2025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Шандов М. М., ОИЯИ                                    Международная ШУФ: Линейные ускорители, 26.08.2025г.</a:t>
            </a: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0D18E-696B-49F7-B820-B92C4FF8164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2254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94048-BABB-4C7E-AFF0-852C367E9029}" type="datetime1">
              <a:rPr lang="ru-RU" smtClean="0"/>
              <a:t>26.08.2025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Шандов М. М., ОИЯИ                                    Международная ШУФ: Линейные ускорители, 26.08.2025г.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0D18E-696B-49F7-B820-B92C4FF8164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9872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500CC-5762-4B8D-9FED-A4B80EC793BC}" type="datetime1">
              <a:rPr lang="ru-RU" smtClean="0"/>
              <a:t>26.08.2025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Шандов М. М., ОИЯИ                                    Международная ШУФ: Линейные ускорители, 26.08.2025г.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0D18E-696B-49F7-B820-B92C4FF8164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098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F3250-0EDD-4901-992F-8B3465642CDF}" type="datetime1">
              <a:rPr lang="ru-RU" smtClean="0"/>
              <a:t>26.08.2025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Шандов М. М., ОИЯИ                                    Международная ШУФ: Линейные ускорители, 26.08.2025г.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0D18E-696B-49F7-B820-B92C4FF8164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758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9608-D96B-4D9A-9DA1-7227B6B51A7A}" type="datetime1">
              <a:rPr lang="ru-RU" smtClean="0"/>
              <a:t>26.08.2025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Шандов М. М., ОИЯИ                                    Международная ШУФ: Линейные ускорители, 26.08.2025г.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0D18E-696B-49F7-B820-B92C4FF8164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3339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E357B-FCA6-45FC-AC63-07B013DCF617}" type="datetime1">
              <a:rPr lang="ru-RU" smtClean="0"/>
              <a:t>26.08.2025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/>
              <a:t>Шандов М. М., ОИЯИ                                    Международная ШУФ: Линейные ускорители, 26.08.2025г.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E0D18E-696B-49F7-B820-B92C4FF8164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6264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9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1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10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1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1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BEA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Группа 19"/>
          <p:cNvGrpSpPr/>
          <p:nvPr/>
        </p:nvGrpSpPr>
        <p:grpSpPr>
          <a:xfrm>
            <a:off x="-4" y="899999"/>
            <a:ext cx="12192004" cy="5958001"/>
            <a:chOff x="-4" y="899999"/>
            <a:chExt cx="12192004" cy="5958001"/>
          </a:xfrm>
        </p:grpSpPr>
        <p:sp>
          <p:nvSpPr>
            <p:cNvPr id="21" name="TextBox 20"/>
            <p:cNvSpPr txBox="1"/>
            <p:nvPr/>
          </p:nvSpPr>
          <p:spPr>
            <a:xfrm>
              <a:off x="0" y="900000"/>
              <a:ext cx="3060317" cy="1993651"/>
            </a:xfrm>
            <a:prstGeom prst="rect">
              <a:avLst/>
            </a:prstGeom>
            <a:blipFill dpi="0" rotWithShape="1">
              <a:blip r:embed="rId3">
                <a:alphaModFix amt="50000"/>
              </a:blip>
              <a:srcRect/>
              <a:stretch>
                <a:fillRect/>
              </a:stretch>
            </a:blipFill>
          </p:spPr>
          <p:txBody>
            <a:bodyPr wrap="square" rtlCol="0">
              <a:spAutoFit/>
            </a:bodyPr>
            <a:lstStyle/>
            <a:p>
              <a:endParaRPr lang="ru-RU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-4" y="4864349"/>
              <a:ext cx="3060317" cy="1993651"/>
            </a:xfrm>
            <a:prstGeom prst="rect">
              <a:avLst/>
            </a:prstGeom>
            <a:blipFill dpi="0" rotWithShape="1">
              <a:blip r:embed="rId3">
                <a:alphaModFix amt="50000"/>
              </a:blip>
              <a:srcRect/>
              <a:stretch>
                <a:fillRect/>
              </a:stretch>
            </a:blipFill>
          </p:spPr>
          <p:txBody>
            <a:bodyPr wrap="square" rtlCol="0">
              <a:spAutoFit/>
            </a:bodyPr>
            <a:lstStyle/>
            <a:p>
              <a:endParaRPr lang="ru-RU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565839" y="2426909"/>
              <a:ext cx="3060317" cy="1993651"/>
            </a:xfrm>
            <a:prstGeom prst="rect">
              <a:avLst/>
            </a:prstGeom>
            <a:blipFill dpi="0" rotWithShape="1">
              <a:blip r:embed="rId3">
                <a:alphaModFix amt="50000"/>
              </a:blip>
              <a:srcRect/>
              <a:stretch>
                <a:fillRect/>
              </a:stretch>
            </a:blipFill>
          </p:spPr>
          <p:txBody>
            <a:bodyPr wrap="square" rtlCol="0">
              <a:spAutoFit/>
            </a:bodyPr>
            <a:lstStyle/>
            <a:p>
              <a:endParaRPr lang="ru-RU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9131683" y="899999"/>
              <a:ext cx="3060317" cy="1993651"/>
            </a:xfrm>
            <a:prstGeom prst="rect">
              <a:avLst/>
            </a:prstGeom>
            <a:blipFill dpi="0" rotWithShape="1">
              <a:blip r:embed="rId3">
                <a:alphaModFix amt="50000"/>
              </a:blip>
              <a:srcRect/>
              <a:stretch>
                <a:fillRect/>
              </a:stretch>
            </a:blipFill>
          </p:spPr>
          <p:txBody>
            <a:bodyPr wrap="square" rtlCol="0">
              <a:spAutoFit/>
            </a:bodyPr>
            <a:lstStyle/>
            <a:p>
              <a:endParaRPr lang="ru-RU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9131683" y="4864348"/>
              <a:ext cx="3060317" cy="1993651"/>
            </a:xfrm>
            <a:prstGeom prst="rect">
              <a:avLst/>
            </a:prstGeom>
            <a:blipFill dpi="0" rotWithShape="1">
              <a:blip r:embed="rId3">
                <a:alphaModFix amt="50000"/>
              </a:blip>
              <a:srcRect/>
              <a:stretch>
                <a:fillRect/>
              </a:stretch>
            </a:blipFill>
          </p:spPr>
          <p:txBody>
            <a:bodyPr wrap="square" rtlCol="0">
              <a:spAutoFit/>
            </a:bodyPr>
            <a:lstStyle/>
            <a:p>
              <a:endParaRPr lang="ru-RU" dirty="0"/>
            </a:p>
          </p:txBody>
        </p:sp>
      </p:grpSp>
      <p:sp>
        <p:nvSpPr>
          <p:cNvPr id="8" name="Прямоугольник 7"/>
          <p:cNvSpPr/>
          <p:nvPr/>
        </p:nvSpPr>
        <p:spPr>
          <a:xfrm>
            <a:off x="1" y="-1"/>
            <a:ext cx="12191999" cy="900000"/>
          </a:xfrm>
          <a:prstGeom prst="rect">
            <a:avLst/>
          </a:prstGeom>
          <a:solidFill>
            <a:srgbClr val="F69E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-4" y="4420560"/>
            <a:ext cx="12191999" cy="2299860"/>
          </a:xfrm>
          <a:prstGeom prst="rect">
            <a:avLst/>
          </a:prstGeom>
          <a:noFill/>
          <a:ln w="38100">
            <a:noFill/>
          </a:ln>
        </p:spPr>
        <p:txBody>
          <a:bodyPr wrap="square" numCol="1" spcCol="3600000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3600" dirty="0">
                <a:latin typeface="Georgia" panose="02040502050405020303" pitchFamily="18" charset="0"/>
              </a:rPr>
              <a:t>Объединенный Институт Ядерных Исследований</a:t>
            </a:r>
          </a:p>
          <a:p>
            <a:pPr algn="ctr">
              <a:lnSpc>
                <a:spcPct val="150000"/>
              </a:lnSpc>
            </a:pPr>
            <a:r>
              <a:rPr lang="ru-RU" sz="2800" dirty="0">
                <a:solidFill>
                  <a:srgbClr val="0070C0"/>
                </a:solidFill>
                <a:latin typeface="Georgia" panose="02040502050405020303" pitchFamily="18" charset="0"/>
              </a:rPr>
              <a:t>Международная школа ускорительной физики: Линейные ускорители</a:t>
            </a:r>
          </a:p>
          <a:p>
            <a:pPr algn="ctr">
              <a:lnSpc>
                <a:spcPct val="150000"/>
              </a:lnSpc>
            </a:pPr>
            <a:r>
              <a:rPr lang="ru-RU" sz="3600" u="sng" dirty="0">
                <a:solidFill>
                  <a:srgbClr val="FF0000"/>
                </a:solidFill>
                <a:latin typeface="Georgia" panose="02040502050405020303" pitchFamily="18" charset="0"/>
              </a:rPr>
              <a:t>Шандов М. М.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03BAAF4-9938-354A-324B-4BFAD85047E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" y="33767"/>
            <a:ext cx="1248660" cy="82800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7FF41B5-72AF-F64B-FF72-5562043FEAAF}"/>
              </a:ext>
            </a:extLst>
          </p:cNvPr>
          <p:cNvSpPr txBox="1"/>
          <p:nvPr/>
        </p:nvSpPr>
        <p:spPr>
          <a:xfrm>
            <a:off x="333555" y="1983171"/>
            <a:ext cx="11524891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Задачи. Семинар</a:t>
            </a:r>
          </a:p>
          <a:p>
            <a:pPr algn="ctr"/>
            <a:r>
              <a:rPr lang="ru-RU" sz="2800" dirty="0">
                <a:solidFill>
                  <a:srgbClr val="0070C0"/>
                </a:solidFill>
                <a:latin typeface="Georgia" panose="02040502050405020303" pitchFamily="18" charset="0"/>
              </a:rPr>
              <a:t>26 августа 2025г.</a:t>
            </a:r>
            <a:endParaRPr lang="ru-RU" sz="2800" b="1" dirty="0">
              <a:solidFill>
                <a:srgbClr val="0000CC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FB3A684D-3BDE-1E90-7369-F1553C78A32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8246" y="35999"/>
            <a:ext cx="1475508" cy="828000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9C577933-31AE-72E7-D74D-C8DEBFD28DF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549366" y="33767"/>
            <a:ext cx="1614059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99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BEACD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003D4E1-6EB0-8A4C-299E-C7F7C522C2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Группа 19">
            <a:extLst>
              <a:ext uri="{FF2B5EF4-FFF2-40B4-BE49-F238E27FC236}">
                <a16:creationId xmlns:a16="http://schemas.microsoft.com/office/drawing/2014/main" id="{CB881644-DBF1-0889-B175-655403D20081}"/>
              </a:ext>
            </a:extLst>
          </p:cNvPr>
          <p:cNvGrpSpPr/>
          <p:nvPr/>
        </p:nvGrpSpPr>
        <p:grpSpPr>
          <a:xfrm>
            <a:off x="0" y="899999"/>
            <a:ext cx="12192004" cy="5958001"/>
            <a:chOff x="-4" y="899999"/>
            <a:chExt cx="12192004" cy="5958001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986D3120-9070-83BC-8292-016982BA285C}"/>
                </a:ext>
              </a:extLst>
            </p:cNvPr>
            <p:cNvSpPr txBox="1"/>
            <p:nvPr/>
          </p:nvSpPr>
          <p:spPr>
            <a:xfrm>
              <a:off x="0" y="900000"/>
              <a:ext cx="3060317" cy="1993651"/>
            </a:xfrm>
            <a:prstGeom prst="rect">
              <a:avLst/>
            </a:prstGeom>
            <a:blipFill dpi="0" rotWithShape="1">
              <a:blip r:embed="rId3">
                <a:alphaModFix amt="50000"/>
              </a:blip>
              <a:srcRect/>
              <a:stretch>
                <a:fillRect/>
              </a:stretch>
            </a:blipFill>
          </p:spPr>
          <p:txBody>
            <a:bodyPr wrap="square" rtlCol="0">
              <a:spAutoFit/>
            </a:bodyPr>
            <a:lstStyle/>
            <a:p>
              <a:endParaRPr lang="ru-RU" dirty="0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8B1E4C53-A1DC-32C4-FF4B-CB4A0B3DC29E}"/>
                </a:ext>
              </a:extLst>
            </p:cNvPr>
            <p:cNvSpPr txBox="1"/>
            <p:nvPr/>
          </p:nvSpPr>
          <p:spPr>
            <a:xfrm>
              <a:off x="-4" y="4864349"/>
              <a:ext cx="3060317" cy="1993651"/>
            </a:xfrm>
            <a:prstGeom prst="rect">
              <a:avLst/>
            </a:prstGeom>
            <a:blipFill dpi="0" rotWithShape="1">
              <a:blip r:embed="rId3">
                <a:alphaModFix amt="50000"/>
              </a:blip>
              <a:srcRect/>
              <a:stretch>
                <a:fillRect/>
              </a:stretch>
            </a:blipFill>
          </p:spPr>
          <p:txBody>
            <a:bodyPr wrap="square" rtlCol="0">
              <a:spAutoFit/>
            </a:bodyPr>
            <a:lstStyle/>
            <a:p>
              <a:endParaRPr lang="ru-RU" dirty="0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4A034309-3410-FF9A-1CF2-8C42AE862440}"/>
                </a:ext>
              </a:extLst>
            </p:cNvPr>
            <p:cNvSpPr txBox="1"/>
            <p:nvPr/>
          </p:nvSpPr>
          <p:spPr>
            <a:xfrm>
              <a:off x="4565839" y="2426909"/>
              <a:ext cx="3060317" cy="1993651"/>
            </a:xfrm>
            <a:prstGeom prst="rect">
              <a:avLst/>
            </a:prstGeom>
            <a:blipFill dpi="0" rotWithShape="1">
              <a:blip r:embed="rId3">
                <a:alphaModFix amt="50000"/>
              </a:blip>
              <a:srcRect/>
              <a:stretch>
                <a:fillRect/>
              </a:stretch>
            </a:blipFill>
          </p:spPr>
          <p:txBody>
            <a:bodyPr wrap="square" rtlCol="0">
              <a:spAutoFit/>
            </a:bodyPr>
            <a:lstStyle/>
            <a:p>
              <a:endParaRPr lang="ru-RU" dirty="0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A636667A-A223-9EDB-3229-393DB857F32C}"/>
                </a:ext>
              </a:extLst>
            </p:cNvPr>
            <p:cNvSpPr txBox="1"/>
            <p:nvPr/>
          </p:nvSpPr>
          <p:spPr>
            <a:xfrm>
              <a:off x="9131683" y="899999"/>
              <a:ext cx="3060317" cy="1993651"/>
            </a:xfrm>
            <a:prstGeom prst="rect">
              <a:avLst/>
            </a:prstGeom>
            <a:blipFill dpi="0" rotWithShape="1">
              <a:blip r:embed="rId3">
                <a:alphaModFix amt="50000"/>
              </a:blip>
              <a:srcRect/>
              <a:stretch>
                <a:fillRect/>
              </a:stretch>
            </a:blipFill>
          </p:spPr>
          <p:txBody>
            <a:bodyPr wrap="square" rtlCol="0">
              <a:spAutoFit/>
            </a:bodyPr>
            <a:lstStyle/>
            <a:p>
              <a:endParaRPr lang="ru-RU" dirty="0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3F3C828E-0F61-4DAA-EE36-327C04CADC7F}"/>
                </a:ext>
              </a:extLst>
            </p:cNvPr>
            <p:cNvSpPr txBox="1"/>
            <p:nvPr/>
          </p:nvSpPr>
          <p:spPr>
            <a:xfrm>
              <a:off x="9131683" y="4864348"/>
              <a:ext cx="3060317" cy="1993651"/>
            </a:xfrm>
            <a:prstGeom prst="rect">
              <a:avLst/>
            </a:prstGeom>
            <a:blipFill dpi="0" rotWithShape="1">
              <a:blip r:embed="rId3">
                <a:alphaModFix amt="50000"/>
              </a:blip>
              <a:srcRect/>
              <a:stretch>
                <a:fillRect/>
              </a:stretch>
            </a:blipFill>
          </p:spPr>
          <p:txBody>
            <a:bodyPr wrap="square" rtlCol="0">
              <a:spAutoFit/>
            </a:bodyPr>
            <a:lstStyle/>
            <a:p>
              <a:endParaRPr lang="ru-RU" dirty="0"/>
            </a:p>
          </p:txBody>
        </p:sp>
      </p:grpSp>
      <p:sp>
        <p:nvSpPr>
          <p:cNvPr id="2" name="Нижний колонтитул 1">
            <a:extLst>
              <a:ext uri="{FF2B5EF4-FFF2-40B4-BE49-F238E27FC236}">
                <a16:creationId xmlns:a16="http://schemas.microsoft.com/office/drawing/2014/main" id="{1694E740-D4DC-5AFB-1394-EF64068CB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4" y="6492872"/>
            <a:ext cx="11743985" cy="365125"/>
          </a:xfrm>
        </p:spPr>
        <p:txBody>
          <a:bodyPr vert="horz" lIns="91440" tIns="45720" rIns="91440" bIns="45720" rtlCol="0" anchor="ctr"/>
          <a:lstStyle/>
          <a:p>
            <a:pPr algn="just"/>
            <a:r>
              <a:rPr lang="ru-RU" sz="1800" i="1">
                <a:latin typeface="Georgia" panose="02040502050405020303" pitchFamily="18" charset="0"/>
                <a:cs typeface="Segoe UI" panose="020B0502040204020203" pitchFamily="34" charset="0"/>
              </a:rPr>
              <a:t>Шандов М. М., ОИЯИ                                    Международная ШУФ: Линейные ускорители, 26.08.2025г.</a:t>
            </a:r>
            <a:endParaRPr lang="ru-RU" sz="1800" i="1" dirty="0">
              <a:latin typeface="Georgia" panose="02040502050405020303" pitchFamily="18" charset="0"/>
              <a:cs typeface="Segoe UI" panose="020B0502040204020203" pitchFamily="34" charset="0"/>
            </a:endParaRP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F7F85D4F-F68A-6C72-0B03-233CCB881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43981" y="6492873"/>
            <a:ext cx="468000" cy="365125"/>
          </a:xfrm>
        </p:spPr>
        <p:txBody>
          <a:bodyPr/>
          <a:lstStyle/>
          <a:p>
            <a:fld id="{BBE0D18E-696B-49F7-B820-B92C4FF8164E}" type="slidenum">
              <a:rPr lang="ru-RU" sz="1800" smtClean="0">
                <a:latin typeface="Georgia" panose="02040502050405020303" pitchFamily="18" charset="0"/>
              </a:rPr>
              <a:t>2</a:t>
            </a:fld>
            <a:endParaRPr lang="ru-RU" sz="1800" dirty="0">
              <a:latin typeface="Georgia" panose="02040502050405020303" pitchFamily="18" charset="0"/>
            </a:endParaRPr>
          </a:p>
        </p:txBody>
      </p: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AA18C53E-89E3-A6F4-8352-A378780235A3}"/>
              </a:ext>
            </a:extLst>
          </p:cNvPr>
          <p:cNvCxnSpPr/>
          <p:nvPr/>
        </p:nvCxnSpPr>
        <p:spPr>
          <a:xfrm flipV="1">
            <a:off x="-2" y="6488668"/>
            <a:ext cx="12192002" cy="1"/>
          </a:xfrm>
          <a:prstGeom prst="line">
            <a:avLst/>
          </a:prstGeom>
          <a:ln w="57150" cmpd="sng">
            <a:solidFill>
              <a:srgbClr val="F69E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DC4AE52-2A80-8312-3F4D-678C7634DA26}"/>
              </a:ext>
            </a:extLst>
          </p:cNvPr>
          <p:cNvSpPr/>
          <p:nvPr/>
        </p:nvSpPr>
        <p:spPr>
          <a:xfrm>
            <a:off x="1" y="0"/>
            <a:ext cx="12191999" cy="900000"/>
          </a:xfrm>
          <a:prstGeom prst="rect">
            <a:avLst/>
          </a:prstGeom>
          <a:solidFill>
            <a:srgbClr val="F69E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rgbClr val="0000CC"/>
                </a:solidFill>
                <a:latin typeface="Georgia" panose="02040502050405020303" pitchFamily="18" charset="0"/>
              </a:rPr>
              <a:t>Задача №1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9B15D6D4-6511-5D0C-E45C-53940DB1FE7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" y="33767"/>
            <a:ext cx="1248660" cy="828000"/>
          </a:xfrm>
          <a:prstGeom prst="rect">
            <a:avLst/>
          </a:prstGeom>
          <a:solidFill>
            <a:schemeClr val="bg1"/>
          </a:solidFill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5762CD6-6D12-EA03-0125-62A6FE4820B8}"/>
                  </a:ext>
                </a:extLst>
              </p:cNvPr>
              <p:cNvSpPr txBox="1"/>
              <p:nvPr/>
            </p:nvSpPr>
            <p:spPr>
              <a:xfrm>
                <a:off x="328632" y="1513302"/>
                <a:ext cx="11539906" cy="43578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ru-RU" sz="2000" dirty="0">
                    <a:solidFill>
                      <a:srgbClr val="000000"/>
                    </a:solidFill>
                    <a:latin typeface="Georgia" panose="02040502050405020303" pitchFamily="18" charset="0"/>
                  </a:rPr>
                  <a:t>Найти скорость электрона, прошедшего ускоряющую разность потенциалов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𝑉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ru-RU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МВ</m:t>
                    </m:r>
                  </m:oMath>
                </a14:m>
                <a:endParaRPr lang="ru-RU" sz="2000" dirty="0">
                  <a:solidFill>
                    <a:srgbClr val="000000"/>
                  </a:solidFill>
                  <a:latin typeface="Georgia" panose="02040502050405020303" pitchFamily="18" charset="0"/>
                </a:endParaRPr>
              </a:p>
              <a:p>
                <a:pPr algn="just"/>
                <a:endParaRPr lang="ru-RU" sz="2000" b="1" dirty="0">
                  <a:solidFill>
                    <a:srgbClr val="FF0000"/>
                  </a:solidFill>
                  <a:latin typeface="Georgia" panose="02040502050405020303" pitchFamily="18" charset="0"/>
                </a:endParaRPr>
              </a:p>
              <a:p>
                <a:pPr algn="ctr"/>
                <a:r>
                  <a:rPr lang="ru-RU" sz="2000" b="1" dirty="0">
                    <a:solidFill>
                      <a:srgbClr val="FF0000"/>
                    </a:solidFill>
                    <a:latin typeface="Georgia" panose="02040502050405020303" pitchFamily="18" charset="0"/>
                  </a:rPr>
                  <a:t>Решение: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𝑑𝐸</m:t>
                          </m:r>
                        </m:num>
                        <m:den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d>
                        <m:d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𝑚</m:t>
                          </m:r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sz="20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𝑑𝑊</m:t>
                          </m:r>
                        </m:num>
                        <m:den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𝑑𝑊</m:t>
                          </m:r>
                        </m:num>
                        <m:den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ru-RU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ru-RU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𝑈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ru-RU" sz="2000" dirty="0">
                  <a:solidFill>
                    <a:srgbClr val="000000"/>
                  </a:solidFill>
                  <a:latin typeface="Georgia" panose="02040502050405020303" pitchFamily="18" charset="0"/>
                </a:endParaRPr>
              </a:p>
              <a:p>
                <a:pPr algn="just"/>
                <a:endParaRPr lang="ru-RU" sz="2000" dirty="0">
                  <a:solidFill>
                    <a:srgbClr val="000000"/>
                  </a:solidFill>
                  <a:latin typeface="Georgia" panose="02040502050405020303" pitchFamily="18" charset="0"/>
                </a:endParaRPr>
              </a:p>
              <a:p>
                <a:pPr algn="just"/>
                <a:r>
                  <a:rPr lang="ru-RU" sz="2000" dirty="0">
                    <a:solidFill>
                      <a:srgbClr val="000000"/>
                    </a:solidFill>
                    <a:latin typeface="Georgia" panose="02040502050405020303" pitchFamily="18" charset="0"/>
                  </a:rPr>
                  <a:t>Т.е. изменение кинетической энергии равно изменению потенциальной энергии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𝑈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  <a:latin typeface="Georgia" panose="02040502050405020303" pitchFamily="18" charset="0"/>
                  </a:rPr>
                  <a:t> </a:t>
                </a:r>
                <a:r>
                  <a:rPr lang="ru-RU" sz="2000" dirty="0">
                    <a:solidFill>
                      <a:srgbClr val="000000"/>
                    </a:solidFill>
                    <a:latin typeface="Georgia" panose="02040502050405020303" pitchFamily="18" charset="0"/>
                  </a:rPr>
                  <a:t>(если масса не меняется). Значит после прохождения зазора, кинетическая энергия электрона равна 1 МэВ.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𝑚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𝑚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</m:d>
                      <m:r>
                        <a:rPr lang="en-US" sz="2000" i="1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𝑚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𝑚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51 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𝑀𝑒𝑉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   ⇒    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≈3</m:t>
                      </m:r>
                    </m:oMath>
                  </m:oMathPara>
                </a14:m>
                <a:endParaRPr lang="ru-RU" sz="2000" dirty="0"/>
              </a:p>
              <a:p>
                <a:pPr algn="just"/>
                <a:endParaRPr lang="en-US" sz="2000" dirty="0">
                  <a:solidFill>
                    <a:srgbClr val="000000"/>
                  </a:solidFill>
                  <a:latin typeface="Georgia" panose="02040502050405020303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𝛾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rad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≈0,94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5762CD6-6D12-EA03-0125-62A6FE4820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632" y="1513302"/>
                <a:ext cx="11539906" cy="4357860"/>
              </a:xfrm>
              <a:prstGeom prst="rect">
                <a:avLst/>
              </a:prstGeom>
              <a:blipFill>
                <a:blip r:embed="rId5"/>
                <a:stretch>
                  <a:fillRect l="-581" t="-839" r="-52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A2A5F23-73EA-1E9A-DCC6-10842BB43D3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549366" y="33767"/>
            <a:ext cx="1614059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608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BEACD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4B8250B-1064-0CDE-E487-86D29A587F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Группа 19">
            <a:extLst>
              <a:ext uri="{FF2B5EF4-FFF2-40B4-BE49-F238E27FC236}">
                <a16:creationId xmlns:a16="http://schemas.microsoft.com/office/drawing/2014/main" id="{96CD9AA5-44C7-0008-814D-647E47124029}"/>
              </a:ext>
            </a:extLst>
          </p:cNvPr>
          <p:cNvGrpSpPr/>
          <p:nvPr/>
        </p:nvGrpSpPr>
        <p:grpSpPr>
          <a:xfrm>
            <a:off x="0" y="899999"/>
            <a:ext cx="12192004" cy="5958001"/>
            <a:chOff x="-4" y="899999"/>
            <a:chExt cx="12192004" cy="5958001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C5FC37BB-1109-BE85-7B17-10C14C9693D8}"/>
                </a:ext>
              </a:extLst>
            </p:cNvPr>
            <p:cNvSpPr txBox="1"/>
            <p:nvPr/>
          </p:nvSpPr>
          <p:spPr>
            <a:xfrm>
              <a:off x="0" y="900000"/>
              <a:ext cx="3060317" cy="1993651"/>
            </a:xfrm>
            <a:prstGeom prst="rect">
              <a:avLst/>
            </a:prstGeom>
            <a:blipFill dpi="0" rotWithShape="1">
              <a:blip r:embed="rId3">
                <a:alphaModFix amt="50000"/>
              </a:blip>
              <a:srcRect/>
              <a:stretch>
                <a:fillRect/>
              </a:stretch>
            </a:blipFill>
          </p:spPr>
          <p:txBody>
            <a:bodyPr wrap="square" rtlCol="0">
              <a:spAutoFit/>
            </a:bodyPr>
            <a:lstStyle/>
            <a:p>
              <a:endParaRPr lang="ru-RU" dirty="0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026CD641-5E1F-B412-A01F-587E6EAD9E49}"/>
                </a:ext>
              </a:extLst>
            </p:cNvPr>
            <p:cNvSpPr txBox="1"/>
            <p:nvPr/>
          </p:nvSpPr>
          <p:spPr>
            <a:xfrm>
              <a:off x="-4" y="4864349"/>
              <a:ext cx="3060317" cy="1993651"/>
            </a:xfrm>
            <a:prstGeom prst="rect">
              <a:avLst/>
            </a:prstGeom>
            <a:blipFill dpi="0" rotWithShape="1">
              <a:blip r:embed="rId3">
                <a:alphaModFix amt="50000"/>
              </a:blip>
              <a:srcRect/>
              <a:stretch>
                <a:fillRect/>
              </a:stretch>
            </a:blipFill>
          </p:spPr>
          <p:txBody>
            <a:bodyPr wrap="square" rtlCol="0">
              <a:spAutoFit/>
            </a:bodyPr>
            <a:lstStyle/>
            <a:p>
              <a:endParaRPr lang="ru-RU" dirty="0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D3B993C6-6BDE-3365-2833-1E6289643230}"/>
                </a:ext>
              </a:extLst>
            </p:cNvPr>
            <p:cNvSpPr txBox="1"/>
            <p:nvPr/>
          </p:nvSpPr>
          <p:spPr>
            <a:xfrm>
              <a:off x="4565839" y="2426909"/>
              <a:ext cx="3060317" cy="1993651"/>
            </a:xfrm>
            <a:prstGeom prst="rect">
              <a:avLst/>
            </a:prstGeom>
            <a:blipFill dpi="0" rotWithShape="1">
              <a:blip r:embed="rId3">
                <a:alphaModFix amt="50000"/>
              </a:blip>
              <a:srcRect/>
              <a:stretch>
                <a:fillRect/>
              </a:stretch>
            </a:blipFill>
          </p:spPr>
          <p:txBody>
            <a:bodyPr wrap="square" rtlCol="0">
              <a:spAutoFit/>
            </a:bodyPr>
            <a:lstStyle/>
            <a:p>
              <a:endParaRPr lang="ru-RU" dirty="0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B6591E93-91C1-B8ED-90A8-63DBB4B5D4B5}"/>
                </a:ext>
              </a:extLst>
            </p:cNvPr>
            <p:cNvSpPr txBox="1"/>
            <p:nvPr/>
          </p:nvSpPr>
          <p:spPr>
            <a:xfrm>
              <a:off x="9131683" y="899999"/>
              <a:ext cx="3060317" cy="1993651"/>
            </a:xfrm>
            <a:prstGeom prst="rect">
              <a:avLst/>
            </a:prstGeom>
            <a:blipFill dpi="0" rotWithShape="1">
              <a:blip r:embed="rId3">
                <a:alphaModFix amt="50000"/>
              </a:blip>
              <a:srcRect/>
              <a:stretch>
                <a:fillRect/>
              </a:stretch>
            </a:blipFill>
          </p:spPr>
          <p:txBody>
            <a:bodyPr wrap="square" rtlCol="0">
              <a:spAutoFit/>
            </a:bodyPr>
            <a:lstStyle/>
            <a:p>
              <a:endParaRPr lang="ru-RU" dirty="0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408049C3-89E3-D067-5BC0-DACF2067CD5E}"/>
                </a:ext>
              </a:extLst>
            </p:cNvPr>
            <p:cNvSpPr txBox="1"/>
            <p:nvPr/>
          </p:nvSpPr>
          <p:spPr>
            <a:xfrm>
              <a:off x="9131683" y="4864348"/>
              <a:ext cx="3060317" cy="1993651"/>
            </a:xfrm>
            <a:prstGeom prst="rect">
              <a:avLst/>
            </a:prstGeom>
            <a:blipFill dpi="0" rotWithShape="1">
              <a:blip r:embed="rId3">
                <a:alphaModFix amt="50000"/>
              </a:blip>
              <a:srcRect/>
              <a:stretch>
                <a:fillRect/>
              </a:stretch>
            </a:blipFill>
          </p:spPr>
          <p:txBody>
            <a:bodyPr wrap="square" rtlCol="0">
              <a:spAutoFit/>
            </a:bodyPr>
            <a:lstStyle/>
            <a:p>
              <a:endParaRPr lang="ru-RU" dirty="0"/>
            </a:p>
          </p:txBody>
        </p:sp>
      </p:grpSp>
      <p:sp>
        <p:nvSpPr>
          <p:cNvPr id="2" name="Нижний колонтитул 1">
            <a:extLst>
              <a:ext uri="{FF2B5EF4-FFF2-40B4-BE49-F238E27FC236}">
                <a16:creationId xmlns:a16="http://schemas.microsoft.com/office/drawing/2014/main" id="{57128D61-C15D-3198-64A1-6D3A12E9A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4" y="6492872"/>
            <a:ext cx="11743985" cy="365125"/>
          </a:xfrm>
        </p:spPr>
        <p:txBody>
          <a:bodyPr vert="horz" lIns="91440" tIns="45720" rIns="91440" bIns="45720" rtlCol="0" anchor="ctr"/>
          <a:lstStyle/>
          <a:p>
            <a:pPr algn="just"/>
            <a:r>
              <a:rPr lang="ru-RU" sz="1800" i="1">
                <a:latin typeface="Georgia" panose="02040502050405020303" pitchFamily="18" charset="0"/>
                <a:cs typeface="Segoe UI" panose="020B0502040204020203" pitchFamily="34" charset="0"/>
              </a:rPr>
              <a:t>Шандов М. М., ОИЯИ                                    Международная ШУФ: Линейные ускорители, 26.08.2025г.</a:t>
            </a:r>
            <a:endParaRPr lang="ru-RU" sz="1800" i="1" dirty="0">
              <a:latin typeface="Georgia" panose="02040502050405020303" pitchFamily="18" charset="0"/>
              <a:cs typeface="Segoe UI" panose="020B0502040204020203" pitchFamily="34" charset="0"/>
            </a:endParaRP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DB2D7DBF-4C53-5EA5-0A57-11E8AF25B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43981" y="6492873"/>
            <a:ext cx="468000" cy="365125"/>
          </a:xfrm>
        </p:spPr>
        <p:txBody>
          <a:bodyPr/>
          <a:lstStyle/>
          <a:p>
            <a:fld id="{BBE0D18E-696B-49F7-B820-B92C4FF8164E}" type="slidenum">
              <a:rPr lang="ru-RU" sz="1800" smtClean="0">
                <a:latin typeface="Georgia" panose="02040502050405020303" pitchFamily="18" charset="0"/>
              </a:rPr>
              <a:t>3</a:t>
            </a:fld>
            <a:endParaRPr lang="ru-RU" sz="1800" dirty="0">
              <a:latin typeface="Georgia" panose="02040502050405020303" pitchFamily="18" charset="0"/>
            </a:endParaRPr>
          </a:p>
        </p:txBody>
      </p: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D1D2073D-9528-B8D7-D9A4-38C16D5A1509}"/>
              </a:ext>
            </a:extLst>
          </p:cNvPr>
          <p:cNvCxnSpPr/>
          <p:nvPr/>
        </p:nvCxnSpPr>
        <p:spPr>
          <a:xfrm flipV="1">
            <a:off x="-2" y="6488668"/>
            <a:ext cx="12192002" cy="1"/>
          </a:xfrm>
          <a:prstGeom prst="line">
            <a:avLst/>
          </a:prstGeom>
          <a:ln w="57150" cmpd="sng">
            <a:solidFill>
              <a:srgbClr val="F69E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4B08427-41F4-9A9E-AAD9-1B5AA49B1381}"/>
              </a:ext>
            </a:extLst>
          </p:cNvPr>
          <p:cNvSpPr/>
          <p:nvPr/>
        </p:nvSpPr>
        <p:spPr>
          <a:xfrm>
            <a:off x="1" y="0"/>
            <a:ext cx="12191999" cy="900000"/>
          </a:xfrm>
          <a:prstGeom prst="rect">
            <a:avLst/>
          </a:prstGeom>
          <a:solidFill>
            <a:srgbClr val="F69E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>
                <a:solidFill>
                  <a:srgbClr val="0000CC"/>
                </a:solidFill>
                <a:latin typeface="Georgia" panose="02040502050405020303" pitchFamily="18" charset="0"/>
              </a:rPr>
              <a:t>Задача №2</a:t>
            </a:r>
            <a:endParaRPr lang="ru-RU" sz="4000" b="1" dirty="0">
              <a:solidFill>
                <a:srgbClr val="0000CC"/>
              </a:solidFill>
              <a:latin typeface="Georgia" panose="02040502050405020303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A2A4FA64-BA9B-87C7-E17E-0169DBFC46B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" y="33767"/>
            <a:ext cx="1248660" cy="828000"/>
          </a:xfrm>
          <a:prstGeom prst="rect">
            <a:avLst/>
          </a:prstGeom>
          <a:solidFill>
            <a:schemeClr val="bg1"/>
          </a:solidFill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9B4F4311-75E1-4FCE-A4A8-1023D538966A}"/>
                  </a:ext>
                </a:extLst>
              </p:cNvPr>
              <p:cNvSpPr txBox="1"/>
              <p:nvPr/>
            </p:nvSpPr>
            <p:spPr>
              <a:xfrm>
                <a:off x="328632" y="1115058"/>
                <a:ext cx="8415314" cy="26195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ru-RU" sz="2000" dirty="0">
                    <a:solidFill>
                      <a:srgbClr val="000000"/>
                    </a:solidFill>
                    <a:latin typeface="Georgia" panose="02040502050405020303" pitchFamily="18" charset="0"/>
                  </a:rPr>
                  <a:t>Четыре проводника с током параллельны друг другу и пересекают плоскость, ортогональную их осям, в углах прямоугольника </a:t>
                </a:r>
                <a14:m>
                  <m:oMath xmlns:m="http://schemas.openxmlformats.org/officeDocument/2006/math">
                    <m:r>
                      <a:rPr lang="ru-RU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×2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ru-RU" sz="2000" dirty="0">
                    <a:solidFill>
                      <a:srgbClr val="000000"/>
                    </a:solidFill>
                    <a:latin typeface="Georgia" panose="02040502050405020303" pitchFamily="18" charset="0"/>
                  </a:rPr>
                  <a:t>. Токи в проводниках, расположенных на одной и той же стороне прямоугольника, имеют противоположное направление. Найти поле вблизи центра прямоугольника (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x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≪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≪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ru-RU" sz="2000" dirty="0">
                    <a:solidFill>
                      <a:srgbClr val="000000"/>
                    </a:solidFill>
                    <a:latin typeface="Georgia" panose="02040502050405020303" pitchFamily="18" charset="0"/>
                  </a:rPr>
                  <a:t>)</a:t>
                </a:r>
              </a:p>
              <a:p>
                <a:pPr algn="just"/>
                <a:endParaRPr lang="en-US" sz="2000" dirty="0">
                  <a:solidFill>
                    <a:srgbClr val="000000"/>
                  </a:solidFill>
                  <a:latin typeface="Georgia" panose="02040502050405020303" pitchFamily="18" charset="0"/>
                </a:endParaRPr>
              </a:p>
              <a:p>
                <a:pPr algn="ctr"/>
                <a:r>
                  <a:rPr lang="ru-RU" sz="2000" b="1" dirty="0">
                    <a:solidFill>
                      <a:srgbClr val="FF0000"/>
                    </a:solidFill>
                    <a:latin typeface="Georgia" panose="02040502050405020303" pitchFamily="18" charset="0"/>
                  </a:rPr>
                  <a:t>Решение:</a:t>
                </a:r>
              </a:p>
              <a:p>
                <a:r>
                  <a:rPr lang="ru-RU" sz="2000" dirty="0">
                    <a:solidFill>
                      <a:srgbClr val="000000"/>
                    </a:solidFill>
                    <a:latin typeface="Georgia" panose="02040502050405020303" pitchFamily="18" charset="0"/>
                  </a:rPr>
                  <a:t>Для первого проводника: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𝑑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</m:e>
                          <m:sup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d>
                          </m:e>
                          <m:sup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ru-RU" sz="2000" dirty="0">
                  <a:solidFill>
                    <a:srgbClr val="000000"/>
                  </a:solidFill>
                  <a:latin typeface="Georgia" panose="02040502050405020303" pitchFamily="18" charset="0"/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9B4F4311-75E1-4FCE-A4A8-1023D53896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632" y="1115058"/>
                <a:ext cx="8415314" cy="2619500"/>
              </a:xfrm>
              <a:prstGeom prst="rect">
                <a:avLst/>
              </a:prstGeom>
              <a:blipFill>
                <a:blip r:embed="rId5"/>
                <a:stretch>
                  <a:fillRect l="-797" t="-1628" r="-725" b="-25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052B25E-6659-2A86-8950-B90BE9A4B49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549366" y="33767"/>
            <a:ext cx="1614059" cy="828000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5AFCEEDA-F650-B2E0-9575-072CAF34CBC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743950" y="930128"/>
            <a:ext cx="3448050" cy="271462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2FA55AD-D7EB-B665-F65B-B4B70DA8C362}"/>
                  </a:ext>
                </a:extLst>
              </p:cNvPr>
              <p:cNvSpPr txBox="1"/>
              <p:nvPr/>
            </p:nvSpPr>
            <p:spPr>
              <a:xfrm>
                <a:off x="328631" y="4192419"/>
                <a:ext cx="11539907" cy="174451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2000" dirty="0">
                    <a:solidFill>
                      <a:srgbClr val="000000"/>
                    </a:solidFill>
                    <a:latin typeface="Georgia" panose="02040502050405020303" pitchFamily="18" charset="0"/>
                  </a:rPr>
                  <a:t>Проекция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sub>
                    </m:sSub>
                  </m:oMath>
                </a14:m>
                <a:r>
                  <a:rPr lang="ru-RU" sz="2000" dirty="0">
                    <a:solidFill>
                      <a:srgbClr val="000000"/>
                    </a:solidFill>
                    <a:latin typeface="Georgia" panose="02040502050405020303" pitchFamily="18" charset="0"/>
                  </a:rPr>
                  <a:t> (</a:t>
                </a:r>
                <a:r>
                  <a:rPr lang="ru-RU" sz="2000" dirty="0">
                    <a:solidFill>
                      <a:srgbClr val="0000CC"/>
                    </a:solidFill>
                    <a:latin typeface="Georgia" panose="02040502050405020303" pitchFamily="18" charset="0"/>
                  </a:rPr>
                  <a:t>см. поле тонкого прямолинейного проводника</a:t>
                </a:r>
                <a:r>
                  <a:rPr lang="ru-RU" sz="2000" dirty="0">
                    <a:solidFill>
                      <a:srgbClr val="000000"/>
                    </a:solidFill>
                    <a:latin typeface="Georgia" panose="02040502050405020303" pitchFamily="18" charset="0"/>
                  </a:rPr>
                  <a:t>) на оси даст: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sSub>
                              <m:sSub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𝜌</m:t>
                                </m:r>
                              </m:e>
                            </m:d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  <m:sSub>
                                  <m:sSub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𝐼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𝑐</m:t>
                                </m:r>
                                <m:sSub>
                                  <m:sSub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𝜌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den>
                            </m:f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𝑆𝑖𝑛</m:t>
                            </m:r>
                            <m:sSub>
                              <m:sSub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𝛼</m:t>
                                </m:r>
                              </m:e>
                              <m:sub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  <m:sSub>
                                  <m:sSub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𝐼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𝑐</m:t>
                                </m:r>
                              </m:den>
                            </m:f>
                            <m:f>
                              <m:f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𝑦</m:t>
                                </m:r>
                              </m:num>
                              <m:den>
                                <m:sSup>
                                  <m:sSup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sSub>
                                      <m:sSubPr>
                                        <m:ctrlPr>
                                          <a:rPr lang="en-US" sz="20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0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𝜌</m:t>
                                        </m:r>
                                      </m:e>
                                      <m:sub>
                                        <m:r>
                                          <a:rPr lang="en-US" sz="20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  <m:sup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</m:e>
                        </m:mr>
                        <m:mr>
                          <m:e>
                            <m:sSub>
                              <m:sSub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𝜌</m:t>
                                </m:r>
                              </m:e>
                            </m:d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=−</m:t>
                            </m:r>
                            <m:f>
                              <m:f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  <m:sSub>
                                  <m:sSub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𝐼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𝑐</m:t>
                                </m:r>
                                <m:sSub>
                                  <m:sSub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𝜌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den>
                            </m:f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𝐶𝑜𝑠</m:t>
                            </m:r>
                            <m:sSub>
                              <m:sSub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𝛼</m:t>
                                </m:r>
                              </m:e>
                              <m:sub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=−</m:t>
                            </m:r>
                            <m:f>
                              <m:f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  <m:sSub>
                                  <m:sSub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𝐼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𝑐</m:t>
                                </m:r>
                              </m:den>
                            </m:f>
                            <m:f>
                              <m:f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𝑑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num>
                              <m:den>
                                <m:sSup>
                                  <m:sSup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sSub>
                                      <m:sSubPr>
                                        <m:ctrlPr>
                                          <a:rPr lang="en-US" sz="20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0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𝜌</m:t>
                                        </m:r>
                                      </m:e>
                                      <m:sub>
                                        <m:r>
                                          <a:rPr lang="en-US" sz="20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  <m:sup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</m:e>
                        </m:mr>
                      </m:m>
                      <m:r>
                        <a:rPr lang="ru-RU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 </m:t>
                      </m:r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ru-RU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𝑆𝑖𝑛</m:t>
                            </m:r>
                            <m:sSub>
                              <m:sSub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𝛼</m:t>
                                </m:r>
                              </m:e>
                              <m:sub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𝑦</m:t>
                                </m:r>
                              </m:num>
                              <m:den>
                                <m:sSub>
                                  <m:sSub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𝜌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den>
                            </m:f>
                          </m:e>
                        </m:mr>
                        <m:m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𝐶𝑜𝑠</m:t>
                            </m:r>
                            <m:sSub>
                              <m:sSub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𝛼</m:t>
                                </m:r>
                              </m:e>
                              <m:sub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𝑑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num>
                              <m:den>
                                <m:sSub>
                                  <m:sSub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𝜌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den>
                            </m:f>
                          </m:e>
                        </m:mr>
                      </m:m>
                    </m:oMath>
                  </m:oMathPara>
                </a14:m>
                <a:endParaRPr lang="ru-RU" sz="2000" dirty="0"/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2FA55AD-D7EB-B665-F65B-B4B70DA8C3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631" y="4192419"/>
                <a:ext cx="11539907" cy="1744517"/>
              </a:xfrm>
              <a:prstGeom prst="rect">
                <a:avLst/>
              </a:prstGeom>
              <a:blipFill>
                <a:blip r:embed="rId8"/>
                <a:stretch>
                  <a:fillRect l="-581" t="-244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92870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BEACD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9DB8BC0-98BC-1E21-3648-1BE4190B15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Группа 19">
            <a:extLst>
              <a:ext uri="{FF2B5EF4-FFF2-40B4-BE49-F238E27FC236}">
                <a16:creationId xmlns:a16="http://schemas.microsoft.com/office/drawing/2014/main" id="{60C1E945-1AE3-B22D-35E5-426D9E0383FD}"/>
              </a:ext>
            </a:extLst>
          </p:cNvPr>
          <p:cNvGrpSpPr/>
          <p:nvPr/>
        </p:nvGrpSpPr>
        <p:grpSpPr>
          <a:xfrm>
            <a:off x="0" y="899999"/>
            <a:ext cx="12192004" cy="5958001"/>
            <a:chOff x="-4" y="899999"/>
            <a:chExt cx="12192004" cy="5958001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A1E41C1-027C-6855-C8D4-11632CFC6EA4}"/>
                </a:ext>
              </a:extLst>
            </p:cNvPr>
            <p:cNvSpPr txBox="1"/>
            <p:nvPr/>
          </p:nvSpPr>
          <p:spPr>
            <a:xfrm>
              <a:off x="0" y="900000"/>
              <a:ext cx="3060317" cy="1993651"/>
            </a:xfrm>
            <a:prstGeom prst="rect">
              <a:avLst/>
            </a:prstGeom>
            <a:blipFill dpi="0" rotWithShape="1">
              <a:blip r:embed="rId3">
                <a:alphaModFix amt="50000"/>
              </a:blip>
              <a:srcRect/>
              <a:stretch>
                <a:fillRect/>
              </a:stretch>
            </a:blipFill>
          </p:spPr>
          <p:txBody>
            <a:bodyPr wrap="square" rtlCol="0">
              <a:spAutoFit/>
            </a:bodyPr>
            <a:lstStyle/>
            <a:p>
              <a:endParaRPr lang="ru-RU" dirty="0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EF91324E-23C3-12D8-F1EC-C8A4D90215A8}"/>
                </a:ext>
              </a:extLst>
            </p:cNvPr>
            <p:cNvSpPr txBox="1"/>
            <p:nvPr/>
          </p:nvSpPr>
          <p:spPr>
            <a:xfrm>
              <a:off x="-4" y="4864349"/>
              <a:ext cx="3060317" cy="1993651"/>
            </a:xfrm>
            <a:prstGeom prst="rect">
              <a:avLst/>
            </a:prstGeom>
            <a:blipFill dpi="0" rotWithShape="1">
              <a:blip r:embed="rId3">
                <a:alphaModFix amt="50000"/>
              </a:blip>
              <a:srcRect/>
              <a:stretch>
                <a:fillRect/>
              </a:stretch>
            </a:blipFill>
          </p:spPr>
          <p:txBody>
            <a:bodyPr wrap="square" rtlCol="0">
              <a:spAutoFit/>
            </a:bodyPr>
            <a:lstStyle/>
            <a:p>
              <a:endParaRPr lang="ru-RU" dirty="0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84E8A958-4CEF-A87F-0490-2BC01047AA81}"/>
                </a:ext>
              </a:extLst>
            </p:cNvPr>
            <p:cNvSpPr txBox="1"/>
            <p:nvPr/>
          </p:nvSpPr>
          <p:spPr>
            <a:xfrm>
              <a:off x="4565839" y="2426909"/>
              <a:ext cx="3060317" cy="1993651"/>
            </a:xfrm>
            <a:prstGeom prst="rect">
              <a:avLst/>
            </a:prstGeom>
            <a:blipFill dpi="0" rotWithShape="1">
              <a:blip r:embed="rId3">
                <a:alphaModFix amt="50000"/>
              </a:blip>
              <a:srcRect/>
              <a:stretch>
                <a:fillRect/>
              </a:stretch>
            </a:blipFill>
          </p:spPr>
          <p:txBody>
            <a:bodyPr wrap="square" rtlCol="0">
              <a:spAutoFit/>
            </a:bodyPr>
            <a:lstStyle/>
            <a:p>
              <a:endParaRPr lang="ru-RU" dirty="0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D03AD570-F6F0-C9FF-E79B-A5B7A204EA77}"/>
                </a:ext>
              </a:extLst>
            </p:cNvPr>
            <p:cNvSpPr txBox="1"/>
            <p:nvPr/>
          </p:nvSpPr>
          <p:spPr>
            <a:xfrm>
              <a:off x="9131683" y="899999"/>
              <a:ext cx="3060317" cy="1993651"/>
            </a:xfrm>
            <a:prstGeom prst="rect">
              <a:avLst/>
            </a:prstGeom>
            <a:blipFill dpi="0" rotWithShape="1">
              <a:blip r:embed="rId3">
                <a:alphaModFix amt="50000"/>
              </a:blip>
              <a:srcRect/>
              <a:stretch>
                <a:fillRect/>
              </a:stretch>
            </a:blipFill>
          </p:spPr>
          <p:txBody>
            <a:bodyPr wrap="square" rtlCol="0">
              <a:spAutoFit/>
            </a:bodyPr>
            <a:lstStyle/>
            <a:p>
              <a:endParaRPr lang="ru-RU" dirty="0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4C007BD0-33C1-21AD-08EE-E02958B44634}"/>
                </a:ext>
              </a:extLst>
            </p:cNvPr>
            <p:cNvSpPr txBox="1"/>
            <p:nvPr/>
          </p:nvSpPr>
          <p:spPr>
            <a:xfrm>
              <a:off x="9131683" y="4864348"/>
              <a:ext cx="3060317" cy="1993651"/>
            </a:xfrm>
            <a:prstGeom prst="rect">
              <a:avLst/>
            </a:prstGeom>
            <a:blipFill dpi="0" rotWithShape="1">
              <a:blip r:embed="rId3">
                <a:alphaModFix amt="50000"/>
              </a:blip>
              <a:srcRect/>
              <a:stretch>
                <a:fillRect/>
              </a:stretch>
            </a:blipFill>
          </p:spPr>
          <p:txBody>
            <a:bodyPr wrap="square" rtlCol="0">
              <a:spAutoFit/>
            </a:bodyPr>
            <a:lstStyle/>
            <a:p>
              <a:endParaRPr lang="ru-RU" dirty="0"/>
            </a:p>
          </p:txBody>
        </p:sp>
      </p:grpSp>
      <p:sp>
        <p:nvSpPr>
          <p:cNvPr id="2" name="Нижний колонтитул 1">
            <a:extLst>
              <a:ext uri="{FF2B5EF4-FFF2-40B4-BE49-F238E27FC236}">
                <a16:creationId xmlns:a16="http://schemas.microsoft.com/office/drawing/2014/main" id="{D08864B8-C8C5-1DCE-F655-CE93E8A9A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4" y="6492872"/>
            <a:ext cx="11743985" cy="365125"/>
          </a:xfrm>
        </p:spPr>
        <p:txBody>
          <a:bodyPr vert="horz" lIns="91440" tIns="45720" rIns="91440" bIns="45720" rtlCol="0" anchor="ctr"/>
          <a:lstStyle/>
          <a:p>
            <a:pPr algn="just"/>
            <a:r>
              <a:rPr lang="ru-RU" sz="1800" i="1">
                <a:latin typeface="Georgia" panose="02040502050405020303" pitchFamily="18" charset="0"/>
                <a:cs typeface="Segoe UI" panose="020B0502040204020203" pitchFamily="34" charset="0"/>
              </a:rPr>
              <a:t>Шандов М. М., ОИЯИ                                    Международная ШУФ: Линейные ускорители, 26.08.2025г.</a:t>
            </a:r>
            <a:endParaRPr lang="ru-RU" sz="1800" i="1" dirty="0">
              <a:latin typeface="Georgia" panose="02040502050405020303" pitchFamily="18" charset="0"/>
              <a:cs typeface="Segoe UI" panose="020B0502040204020203" pitchFamily="34" charset="0"/>
            </a:endParaRP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3EB30038-7A52-B072-F83A-092EFC35C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43981" y="6492873"/>
            <a:ext cx="468000" cy="365125"/>
          </a:xfrm>
        </p:spPr>
        <p:txBody>
          <a:bodyPr/>
          <a:lstStyle/>
          <a:p>
            <a:fld id="{BBE0D18E-696B-49F7-B820-B92C4FF8164E}" type="slidenum">
              <a:rPr lang="ru-RU" sz="1800" smtClean="0">
                <a:latin typeface="Georgia" panose="02040502050405020303" pitchFamily="18" charset="0"/>
              </a:rPr>
              <a:t>4</a:t>
            </a:fld>
            <a:endParaRPr lang="ru-RU" sz="1800" dirty="0">
              <a:latin typeface="Georgia" panose="02040502050405020303" pitchFamily="18" charset="0"/>
            </a:endParaRPr>
          </a:p>
        </p:txBody>
      </p: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DD04657B-2323-B738-807F-6E730DB82295}"/>
              </a:ext>
            </a:extLst>
          </p:cNvPr>
          <p:cNvCxnSpPr/>
          <p:nvPr/>
        </p:nvCxnSpPr>
        <p:spPr>
          <a:xfrm flipV="1">
            <a:off x="-2" y="6488668"/>
            <a:ext cx="12192002" cy="1"/>
          </a:xfrm>
          <a:prstGeom prst="line">
            <a:avLst/>
          </a:prstGeom>
          <a:ln w="57150" cmpd="sng">
            <a:solidFill>
              <a:srgbClr val="F69E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20F2D7B-CD57-0EBF-E291-4E3B40AA79C2}"/>
              </a:ext>
            </a:extLst>
          </p:cNvPr>
          <p:cNvSpPr/>
          <p:nvPr/>
        </p:nvSpPr>
        <p:spPr>
          <a:xfrm>
            <a:off x="1" y="0"/>
            <a:ext cx="12191999" cy="900000"/>
          </a:xfrm>
          <a:prstGeom prst="rect">
            <a:avLst/>
          </a:prstGeom>
          <a:solidFill>
            <a:srgbClr val="F69E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  <a:latin typeface="Georgia" panose="02040502050405020303" pitchFamily="18" charset="0"/>
              </a:rPr>
              <a:t>Задача №2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4F76F160-9DDA-5FEC-AFD4-7DDF52B75E5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" y="33767"/>
            <a:ext cx="1248660" cy="828000"/>
          </a:xfrm>
          <a:prstGeom prst="rect">
            <a:avLst/>
          </a:prstGeom>
          <a:solidFill>
            <a:schemeClr val="bg1"/>
          </a:solidFill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9879D52-1720-D3B5-E07D-A0C7CA27E58C}"/>
                  </a:ext>
                </a:extLst>
              </p:cNvPr>
              <p:cNvSpPr txBox="1"/>
              <p:nvPr/>
            </p:nvSpPr>
            <p:spPr>
              <a:xfrm>
                <a:off x="328632" y="1115058"/>
                <a:ext cx="11521246" cy="41555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ru-RU" sz="2000" dirty="0">
                    <a:solidFill>
                      <a:srgbClr val="000000"/>
                    </a:solidFill>
                    <a:latin typeface="Georgia" panose="02040502050405020303" pitchFamily="18" charset="0"/>
                  </a:rPr>
                  <a:t>Записывая аналогичные  выражения  для  всех проводников,  с учетом  значений и направлений их токов, находим: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sSub>
                              <m:sSubPr>
                                <m:ctrlPr>
                                  <a:rPr 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𝜌</m:t>
                                </m:r>
                              </m:e>
                            </m:d>
                            <m:r>
                              <a:rPr lang="en-US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𝐼</m:t>
                                </m:r>
                              </m:num>
                              <m:den>
                                <m:r>
                                  <a:rPr 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𝑐</m:t>
                                </m:r>
                              </m:den>
                            </m:f>
                            <m:d>
                              <m:dPr>
                                <m:begChr m:val="{"/>
                                <m:endChr m:val="}"/>
                                <m:ctrlPr>
                                  <a:rPr 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sz="1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h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𝑦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US" sz="16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d>
                                          <m:dPr>
                                            <m:ctrlP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𝑑</m:t>
                                            </m:r>
                                            <m: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</m:d>
                                      </m:e>
                                      <m:sup>
                                        <m:r>
                                          <a:rPr lang="en-US" sz="16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+</m:t>
                                    </m:r>
                                    <m:sSup>
                                      <m:sSupPr>
                                        <m:ctrlPr>
                                          <a:rPr lang="en-US" sz="16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d>
                                          <m:dPr>
                                            <m:ctrlP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h</m:t>
                                            </m:r>
                                            <m: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𝑦</m:t>
                                            </m:r>
                                          </m:e>
                                        </m:d>
                                      </m:e>
                                      <m:sup>
                                        <m:r>
                                          <a:rPr lang="en-US" sz="16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sz="1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h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𝑦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US" sz="16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d>
                                          <m:dPr>
                                            <m:ctrlP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𝑑</m:t>
                                            </m:r>
                                            <m: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+</m:t>
                                            </m:r>
                                            <m: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</m:d>
                                      </m:e>
                                      <m:sup>
                                        <m:r>
                                          <a:rPr lang="en-US" sz="16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+</m:t>
                                    </m:r>
                                    <m:sSup>
                                      <m:sSupPr>
                                        <m:ctrlPr>
                                          <a:rPr lang="en-US" sz="16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d>
                                          <m:dPr>
                                            <m:ctrlP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h</m:t>
                                            </m:r>
                                            <m: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𝑦</m:t>
                                            </m:r>
                                          </m:e>
                                        </m:d>
                                      </m:e>
                                      <m:sup>
                                        <m:r>
                                          <a:rPr lang="en-US" sz="16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sz="1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h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𝑦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US" sz="16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d>
                                          <m:dPr>
                                            <m:ctrlP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𝑑</m:t>
                                            </m:r>
                                            <m: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+</m:t>
                                            </m:r>
                                            <m: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</m:d>
                                      </m:e>
                                      <m:sup>
                                        <m:r>
                                          <a:rPr lang="en-US" sz="16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+</m:t>
                                    </m:r>
                                    <m:sSup>
                                      <m:sSupPr>
                                        <m:ctrlPr>
                                          <a:rPr lang="en-US" sz="16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d>
                                          <m:dPr>
                                            <m:ctrlP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h</m:t>
                                            </m:r>
                                            <m: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+</m:t>
                                            </m:r>
                                            <m: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𝑦</m:t>
                                            </m:r>
                                          </m:e>
                                        </m:d>
                                      </m:e>
                                      <m:sup>
                                        <m:r>
                                          <a:rPr lang="en-US" sz="16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en-US" sz="1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h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𝑦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US" sz="16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d>
                                          <m:dPr>
                                            <m:ctrlP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𝑑</m:t>
                                            </m:r>
                                            <m: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</m:d>
                                      </m:e>
                                      <m:sup>
                                        <m:r>
                                          <a:rPr lang="en-US" sz="16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+</m:t>
                                    </m:r>
                                    <m:sSup>
                                      <m:sSupPr>
                                        <m:ctrlPr>
                                          <a:rPr lang="en-US" sz="16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d>
                                          <m:dPr>
                                            <m:ctrlP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h</m:t>
                                            </m:r>
                                            <m: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+</m:t>
                                            </m:r>
                                            <m: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𝑦</m:t>
                                            </m:r>
                                          </m:e>
                                        </m:d>
                                      </m:e>
                                      <m:sup>
                                        <m:r>
                                          <a:rPr lang="en-US" sz="16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</m:e>
                            </m:d>
                            <m:groupChr>
                              <m:groupChrPr>
                                <m:chr m:val="→"/>
                                <m:vertJc m:val="bot"/>
                                <m:ctrlPr>
                                  <a:rPr 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groupChrPr>
                              <m:e>
                                <m:r>
                                  <m:rPr>
                                    <m:brk m:alnAt="2"/>
                                  </m:rPr>
                                  <a:rPr 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≪</m:t>
                                </m:r>
                                <m:r>
                                  <a:rPr 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𝑑</m:t>
                                </m:r>
                                <m:r>
                                  <a:rPr 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,    </m:t>
                                </m:r>
                                <m:r>
                                  <a:rPr 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≪</m:t>
                                </m:r>
                                <m:r>
                                  <a:rPr 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</m:groupChr>
                            <m:r>
                              <a:rPr lang="en-US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16</m:t>
                            </m:r>
                            <m:f>
                              <m:fPr>
                                <m:ctrlPr>
                                  <a:rPr 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𝐼</m:t>
                                </m:r>
                              </m:num>
                              <m:den>
                                <m:r>
                                  <a:rPr 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𝑐</m:t>
                                </m:r>
                              </m:den>
                            </m:f>
                            <m:f>
                              <m:fPr>
                                <m:ctrlPr>
                                  <a:rPr 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h𝑑</m:t>
                                </m:r>
                              </m:num>
                              <m:den>
                                <m:sSubSup>
                                  <m:sSubSupPr>
                                    <m:ctrlPr>
                                      <a:rPr lang="en-US" sz="1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𝜌</m:t>
                                    </m:r>
                                  </m:e>
                                  <m:sub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  <m:sup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bSup>
                              </m:den>
                            </m:f>
                            <m:r>
                              <a:rPr lang="en-US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mr>
                        <m:mr>
                          <m:e>
                            <m:sSub>
                              <m:sSubPr>
                                <m:ctrlPr>
                                  <a:rPr 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𝑦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𝜌</m:t>
                                </m:r>
                              </m:e>
                            </m:d>
                            <m:r>
                              <a:rPr lang="en-US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𝐼</m:t>
                                </m:r>
                              </m:num>
                              <m:den>
                                <m:r>
                                  <a:rPr 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𝑐</m:t>
                                </m:r>
                              </m:den>
                            </m:f>
                            <m:d>
                              <m:dPr>
                                <m:begChr m:val="{"/>
                                <m:endChr m:val="}"/>
                                <m:ctrlPr>
                                  <a:rPr 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sz="1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𝑑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US" sz="16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d>
                                          <m:dPr>
                                            <m:ctrlP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𝑑</m:t>
                                            </m:r>
                                            <m: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</m:d>
                                      </m:e>
                                      <m:sup>
                                        <m:r>
                                          <a:rPr lang="en-US" sz="16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+</m:t>
                                    </m:r>
                                    <m:sSup>
                                      <m:sSupPr>
                                        <m:ctrlPr>
                                          <a:rPr lang="en-US" sz="16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d>
                                          <m:dPr>
                                            <m:ctrlP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h</m:t>
                                            </m:r>
                                            <m: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𝑦</m:t>
                                            </m:r>
                                          </m:e>
                                        </m:d>
                                      </m:e>
                                      <m:sup>
                                        <m:r>
                                          <a:rPr lang="en-US" sz="16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sz="1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𝑑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US" sz="16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d>
                                          <m:dPr>
                                            <m:ctrlP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𝑑</m:t>
                                            </m:r>
                                            <m: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+</m:t>
                                            </m:r>
                                            <m: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</m:d>
                                      </m:e>
                                      <m:sup>
                                        <m:r>
                                          <a:rPr lang="en-US" sz="16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+</m:t>
                                    </m:r>
                                    <m:sSup>
                                      <m:sSupPr>
                                        <m:ctrlPr>
                                          <a:rPr lang="en-US" sz="16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d>
                                          <m:dPr>
                                            <m:ctrlP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h</m:t>
                                            </m:r>
                                            <m: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𝑦</m:t>
                                            </m:r>
                                          </m:e>
                                        </m:d>
                                      </m:e>
                                      <m:sup>
                                        <m:r>
                                          <a:rPr lang="en-US" sz="16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sz="1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𝑑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US" sz="16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d>
                                          <m:dPr>
                                            <m:ctrlP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𝑑</m:t>
                                            </m:r>
                                            <m: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+</m:t>
                                            </m:r>
                                            <m: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</m:d>
                                      </m:e>
                                      <m:sup>
                                        <m:r>
                                          <a:rPr lang="en-US" sz="16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+</m:t>
                                    </m:r>
                                    <m:sSup>
                                      <m:sSupPr>
                                        <m:ctrlPr>
                                          <a:rPr lang="en-US" sz="16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d>
                                          <m:dPr>
                                            <m:ctrlP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h</m:t>
                                            </m:r>
                                            <m: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+</m:t>
                                            </m:r>
                                            <m: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𝑦</m:t>
                                            </m:r>
                                          </m:e>
                                        </m:d>
                                      </m:e>
                                      <m:sup>
                                        <m:r>
                                          <a:rPr lang="en-US" sz="16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en-US" sz="1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𝑑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US" sz="16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d>
                                          <m:dPr>
                                            <m:ctrlP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𝑑</m:t>
                                            </m:r>
                                            <m: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</m:d>
                                      </m:e>
                                      <m:sup>
                                        <m:r>
                                          <a:rPr lang="en-US" sz="16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+</m:t>
                                    </m:r>
                                    <m:sSup>
                                      <m:sSupPr>
                                        <m:ctrlPr>
                                          <a:rPr lang="en-US" sz="16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d>
                                          <m:dPr>
                                            <m:ctrlP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h</m:t>
                                            </m:r>
                                            <m: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+</m:t>
                                            </m:r>
                                            <m: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𝑦</m:t>
                                            </m:r>
                                          </m:e>
                                        </m:d>
                                      </m:e>
                                      <m:sup>
                                        <m:r>
                                          <a:rPr lang="en-US" sz="16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</m:e>
                            </m:d>
                            <m:groupChr>
                              <m:groupChrPr>
                                <m:chr m:val="→"/>
                                <m:vertJc m:val="bot"/>
                                <m:ctrlPr>
                                  <a:rPr 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groupChrPr>
                              <m:e>
                                <m:r>
                                  <m:rPr>
                                    <m:brk m:alnAt="2"/>
                                  </m:rPr>
                                  <a:rPr 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≪</m:t>
                                </m:r>
                                <m:r>
                                  <a:rPr 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𝑑</m:t>
                                </m:r>
                                <m:r>
                                  <a:rPr 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,    </m:t>
                                </m:r>
                                <m:r>
                                  <a:rPr 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≪</m:t>
                                </m:r>
                                <m:r>
                                  <a:rPr 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</m:groupChr>
                            <m:r>
                              <a:rPr lang="en-US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−16</m:t>
                            </m:r>
                            <m:f>
                              <m:fPr>
                                <m:ctrlPr>
                                  <a:rPr 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𝐼</m:t>
                                </m:r>
                              </m:num>
                              <m:den>
                                <m:r>
                                  <a:rPr 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𝑐</m:t>
                                </m:r>
                              </m:den>
                            </m:f>
                            <m:f>
                              <m:fPr>
                                <m:ctrlPr>
                                  <a:rPr 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h𝑑</m:t>
                                </m:r>
                              </m:num>
                              <m:den>
                                <m:sSubSup>
                                  <m:sSubSupPr>
                                    <m:ctrlPr>
                                      <a:rPr lang="en-US" sz="1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𝜌</m:t>
                                    </m:r>
                                  </m:e>
                                  <m:sub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  <m:sup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bSup>
                              </m:den>
                            </m:f>
                            <m:r>
                              <a:rPr lang="en-US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e>
                        </m:mr>
                      </m:m>
                    </m:oMath>
                  </m:oMathPara>
                </a14:m>
                <a:endParaRPr lang="ru-RU" sz="2000" dirty="0">
                  <a:solidFill>
                    <a:srgbClr val="000000"/>
                  </a:solidFill>
                  <a:latin typeface="Georgia" panose="02040502050405020303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ru-RU" sz="2000" dirty="0">
                  <a:solidFill>
                    <a:srgbClr val="000000"/>
                  </a:solidFill>
                  <a:latin typeface="Georgia" panose="02040502050405020303" pitchFamily="18" charset="0"/>
                </a:endParaRPr>
              </a:p>
              <a:p>
                <a:pPr algn="just"/>
                <a:endParaRPr lang="ru-RU" sz="2000" dirty="0">
                  <a:solidFill>
                    <a:srgbClr val="000000"/>
                  </a:solidFill>
                  <a:latin typeface="Georgia" panose="02040502050405020303" pitchFamily="18" charset="0"/>
                </a:endParaRPr>
              </a:p>
              <a:p>
                <a:pPr algn="just"/>
                <a:r>
                  <a:rPr lang="ru-RU" sz="2000" dirty="0">
                    <a:solidFill>
                      <a:srgbClr val="000000"/>
                    </a:solidFill>
                    <a:latin typeface="Georgia" panose="02040502050405020303" pitchFamily="18" charset="0"/>
                  </a:rPr>
                  <a:t>Обозначив 𝐺 – градиент поля: </a:t>
                </a:r>
                <a14:m>
                  <m:oMath xmlns:m="http://schemas.openxmlformats.org/officeDocument/2006/math">
                    <m:borderBox>
                      <m:borderBoxPr>
                        <m:ctrlPr>
                          <a:rPr lang="en-US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borderBoxPr>
                      <m:e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𝐺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=16</m:t>
                        </m:r>
                        <m:f>
                          <m:fPr>
                            <m:ctrlP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𝐼</m:t>
                            </m:r>
                          </m:num>
                          <m:den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𝑐</m:t>
                            </m:r>
                          </m:den>
                        </m:f>
                        <m:f>
                          <m:fPr>
                            <m:ctrlP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h𝑑</m:t>
                            </m:r>
                          </m:num>
                          <m:den>
                            <m:sSubSup>
                              <m:sSubSup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𝜌</m:t>
                                </m:r>
                              </m:e>
                              <m:sub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  <m:sup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</m:den>
                        </m:f>
                      </m:e>
                    </m:borderBox>
                  </m:oMath>
                </a14:m>
                <a:endParaRPr lang="en-US" sz="2000" dirty="0">
                  <a:latin typeface="Georgia" panose="02040502050405020303" pitchFamily="18" charset="0"/>
                  <a:ea typeface="Cambria Math" panose="02040503050406030204" pitchFamily="18" charset="0"/>
                </a:endParaRPr>
              </a:p>
              <a:p>
                <a:pPr algn="just"/>
                <a:endParaRPr lang="ru-RU" sz="2000" dirty="0">
                  <a:latin typeface="Georgia" panose="02040502050405020303" pitchFamily="18" charset="0"/>
                  <a:ea typeface="Cambria Math" panose="02040503050406030204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rderBox>
                        <m:borderBoxPr>
                          <m:ctrlPr>
                            <a:rPr lang="en-US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borderBoxPr>
                        <m:e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𝜌</m:t>
                              </m:r>
                            </m:e>
                          </m:d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𝐺𝑥</m:t>
                          </m:r>
                        </m:e>
                      </m:borderBox>
                      <m:r>
                        <a:rPr lang="ru-RU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  <m:borderBox>
                        <m:borderBoxPr>
                          <m:ctrlPr>
                            <a:rPr lang="ru-RU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borderBoxPr>
                        <m:e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𝜌</m:t>
                              </m:r>
                            </m:e>
                          </m:d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=−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𝐺𝑦</m:t>
                          </m:r>
                        </m:e>
                      </m:borderBox>
                    </m:oMath>
                  </m:oMathPara>
                </a14:m>
                <a:endParaRPr lang="ru-RU" sz="2000" dirty="0">
                  <a:solidFill>
                    <a:srgbClr val="000000"/>
                  </a:solidFill>
                  <a:latin typeface="Georgia" panose="02040502050405020303" pitchFamily="18" charset="0"/>
                </a:endParaRPr>
              </a:p>
              <a:p>
                <a:pPr algn="just"/>
                <a:endParaRPr lang="ru-RU" sz="2000" dirty="0">
                  <a:solidFill>
                    <a:srgbClr val="000000"/>
                  </a:solidFill>
                  <a:latin typeface="Georgia" panose="02040502050405020303" pitchFamily="18" charset="0"/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9879D52-1720-D3B5-E07D-A0C7CA27E5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632" y="1115058"/>
                <a:ext cx="11521246" cy="4155561"/>
              </a:xfrm>
              <a:prstGeom prst="rect">
                <a:avLst/>
              </a:prstGeom>
              <a:blipFill>
                <a:blip r:embed="rId5"/>
                <a:stretch>
                  <a:fillRect l="-582" t="-1026" r="-5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3835881-B6AE-0646-DCAE-9007E33D8AC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549366" y="33767"/>
            <a:ext cx="1614059" cy="828000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C22E18F3-9CBB-A1EB-3F0B-24E4CFEDB7D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743950" y="3735810"/>
            <a:ext cx="3448050" cy="2714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24276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BEACD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D0B52C6-ED28-28AE-D992-122EF0BD2F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Группа 19">
            <a:extLst>
              <a:ext uri="{FF2B5EF4-FFF2-40B4-BE49-F238E27FC236}">
                <a16:creationId xmlns:a16="http://schemas.microsoft.com/office/drawing/2014/main" id="{E20581EF-EBCD-D4DF-CC54-A2DE35DE1E40}"/>
              </a:ext>
            </a:extLst>
          </p:cNvPr>
          <p:cNvGrpSpPr/>
          <p:nvPr/>
        </p:nvGrpSpPr>
        <p:grpSpPr>
          <a:xfrm>
            <a:off x="0" y="899999"/>
            <a:ext cx="12192004" cy="5958001"/>
            <a:chOff x="-4" y="899999"/>
            <a:chExt cx="12192004" cy="5958001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F2B2263D-7701-206E-C9F3-486004597C88}"/>
                </a:ext>
              </a:extLst>
            </p:cNvPr>
            <p:cNvSpPr txBox="1"/>
            <p:nvPr/>
          </p:nvSpPr>
          <p:spPr>
            <a:xfrm>
              <a:off x="0" y="900000"/>
              <a:ext cx="3060317" cy="1993651"/>
            </a:xfrm>
            <a:prstGeom prst="rect">
              <a:avLst/>
            </a:prstGeom>
            <a:blipFill dpi="0" rotWithShape="1">
              <a:blip r:embed="rId3">
                <a:alphaModFix amt="50000"/>
              </a:blip>
              <a:srcRect/>
              <a:stretch>
                <a:fillRect/>
              </a:stretch>
            </a:blipFill>
          </p:spPr>
          <p:txBody>
            <a:bodyPr wrap="square" rtlCol="0">
              <a:spAutoFit/>
            </a:bodyPr>
            <a:lstStyle/>
            <a:p>
              <a:endParaRPr lang="ru-RU" dirty="0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54AB75CE-7100-5BCF-26D8-A557F5D7FFB9}"/>
                </a:ext>
              </a:extLst>
            </p:cNvPr>
            <p:cNvSpPr txBox="1"/>
            <p:nvPr/>
          </p:nvSpPr>
          <p:spPr>
            <a:xfrm>
              <a:off x="-4" y="4864349"/>
              <a:ext cx="3060317" cy="1993651"/>
            </a:xfrm>
            <a:prstGeom prst="rect">
              <a:avLst/>
            </a:prstGeom>
            <a:blipFill dpi="0" rotWithShape="1">
              <a:blip r:embed="rId3">
                <a:alphaModFix amt="50000"/>
              </a:blip>
              <a:srcRect/>
              <a:stretch>
                <a:fillRect/>
              </a:stretch>
            </a:blipFill>
          </p:spPr>
          <p:txBody>
            <a:bodyPr wrap="square" rtlCol="0">
              <a:spAutoFit/>
            </a:bodyPr>
            <a:lstStyle/>
            <a:p>
              <a:endParaRPr lang="ru-RU" dirty="0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AB854C83-880B-3FFB-B927-49E4E25D214D}"/>
                </a:ext>
              </a:extLst>
            </p:cNvPr>
            <p:cNvSpPr txBox="1"/>
            <p:nvPr/>
          </p:nvSpPr>
          <p:spPr>
            <a:xfrm>
              <a:off x="4565839" y="2426909"/>
              <a:ext cx="3060317" cy="1993651"/>
            </a:xfrm>
            <a:prstGeom prst="rect">
              <a:avLst/>
            </a:prstGeom>
            <a:blipFill dpi="0" rotWithShape="1">
              <a:blip r:embed="rId3">
                <a:alphaModFix amt="50000"/>
              </a:blip>
              <a:srcRect/>
              <a:stretch>
                <a:fillRect/>
              </a:stretch>
            </a:blipFill>
          </p:spPr>
          <p:txBody>
            <a:bodyPr wrap="square" rtlCol="0">
              <a:spAutoFit/>
            </a:bodyPr>
            <a:lstStyle/>
            <a:p>
              <a:endParaRPr lang="ru-RU" dirty="0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DADED61-3588-BB76-DE39-5D67EDA34A12}"/>
                </a:ext>
              </a:extLst>
            </p:cNvPr>
            <p:cNvSpPr txBox="1"/>
            <p:nvPr/>
          </p:nvSpPr>
          <p:spPr>
            <a:xfrm>
              <a:off x="9131683" y="899999"/>
              <a:ext cx="3060317" cy="1993651"/>
            </a:xfrm>
            <a:prstGeom prst="rect">
              <a:avLst/>
            </a:prstGeom>
            <a:blipFill dpi="0" rotWithShape="1">
              <a:blip r:embed="rId3">
                <a:alphaModFix amt="50000"/>
              </a:blip>
              <a:srcRect/>
              <a:stretch>
                <a:fillRect/>
              </a:stretch>
            </a:blipFill>
          </p:spPr>
          <p:txBody>
            <a:bodyPr wrap="square" rtlCol="0">
              <a:spAutoFit/>
            </a:bodyPr>
            <a:lstStyle/>
            <a:p>
              <a:endParaRPr lang="ru-RU" dirty="0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75A12606-BD2A-8169-EDD8-0C7CAF6ACDFD}"/>
                </a:ext>
              </a:extLst>
            </p:cNvPr>
            <p:cNvSpPr txBox="1"/>
            <p:nvPr/>
          </p:nvSpPr>
          <p:spPr>
            <a:xfrm>
              <a:off x="9131683" y="4864348"/>
              <a:ext cx="3060317" cy="1993651"/>
            </a:xfrm>
            <a:prstGeom prst="rect">
              <a:avLst/>
            </a:prstGeom>
            <a:blipFill dpi="0" rotWithShape="1">
              <a:blip r:embed="rId3">
                <a:alphaModFix amt="50000"/>
              </a:blip>
              <a:srcRect/>
              <a:stretch>
                <a:fillRect/>
              </a:stretch>
            </a:blipFill>
          </p:spPr>
          <p:txBody>
            <a:bodyPr wrap="square" rtlCol="0">
              <a:spAutoFit/>
            </a:bodyPr>
            <a:lstStyle/>
            <a:p>
              <a:endParaRPr lang="ru-RU" dirty="0"/>
            </a:p>
          </p:txBody>
        </p:sp>
      </p:grpSp>
      <p:sp>
        <p:nvSpPr>
          <p:cNvPr id="2" name="Нижний колонтитул 1">
            <a:extLst>
              <a:ext uri="{FF2B5EF4-FFF2-40B4-BE49-F238E27FC236}">
                <a16:creationId xmlns:a16="http://schemas.microsoft.com/office/drawing/2014/main" id="{FF04EC63-6955-00F7-365A-D3687C6F1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4" y="6492872"/>
            <a:ext cx="11743985" cy="365125"/>
          </a:xfrm>
        </p:spPr>
        <p:txBody>
          <a:bodyPr vert="horz" lIns="91440" tIns="45720" rIns="91440" bIns="45720" rtlCol="0" anchor="ctr"/>
          <a:lstStyle/>
          <a:p>
            <a:pPr algn="just"/>
            <a:r>
              <a:rPr lang="ru-RU" sz="1800" i="1">
                <a:latin typeface="Georgia" panose="02040502050405020303" pitchFamily="18" charset="0"/>
                <a:cs typeface="Segoe UI" panose="020B0502040204020203" pitchFamily="34" charset="0"/>
              </a:rPr>
              <a:t>Шандов М. М., ОИЯИ                                    Международная ШУФ: Линейные ускорители, 26.08.2025г.</a:t>
            </a:r>
            <a:endParaRPr lang="ru-RU" sz="1800" i="1" dirty="0">
              <a:latin typeface="Georgia" panose="02040502050405020303" pitchFamily="18" charset="0"/>
              <a:cs typeface="Segoe UI" panose="020B0502040204020203" pitchFamily="34" charset="0"/>
            </a:endParaRP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FA6468E4-A608-04C3-0F45-45EA151DE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43981" y="6492873"/>
            <a:ext cx="468000" cy="365125"/>
          </a:xfrm>
        </p:spPr>
        <p:txBody>
          <a:bodyPr/>
          <a:lstStyle/>
          <a:p>
            <a:fld id="{BBE0D18E-696B-49F7-B820-B92C4FF8164E}" type="slidenum">
              <a:rPr lang="ru-RU" sz="1800" smtClean="0">
                <a:latin typeface="Georgia" panose="02040502050405020303" pitchFamily="18" charset="0"/>
              </a:rPr>
              <a:t>5</a:t>
            </a:fld>
            <a:endParaRPr lang="ru-RU" sz="1800" dirty="0">
              <a:latin typeface="Georgia" panose="02040502050405020303" pitchFamily="18" charset="0"/>
            </a:endParaRPr>
          </a:p>
        </p:txBody>
      </p: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DC3621A4-0DA2-DAED-8B54-B9F42E324F68}"/>
              </a:ext>
            </a:extLst>
          </p:cNvPr>
          <p:cNvCxnSpPr/>
          <p:nvPr/>
        </p:nvCxnSpPr>
        <p:spPr>
          <a:xfrm flipV="1">
            <a:off x="-2" y="6488668"/>
            <a:ext cx="12192002" cy="1"/>
          </a:xfrm>
          <a:prstGeom prst="line">
            <a:avLst/>
          </a:prstGeom>
          <a:ln w="57150" cmpd="sng">
            <a:solidFill>
              <a:srgbClr val="F69E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612CBE1C-08D4-7312-DD53-5142D6B1DB07}"/>
              </a:ext>
            </a:extLst>
          </p:cNvPr>
          <p:cNvSpPr/>
          <p:nvPr/>
        </p:nvSpPr>
        <p:spPr>
          <a:xfrm>
            <a:off x="1" y="0"/>
            <a:ext cx="12191999" cy="900000"/>
          </a:xfrm>
          <a:prstGeom prst="rect">
            <a:avLst/>
          </a:prstGeom>
          <a:solidFill>
            <a:srgbClr val="F69E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rgbClr val="0000CC"/>
                </a:solidFill>
                <a:latin typeface="Georgia" panose="02040502050405020303" pitchFamily="18" charset="0"/>
              </a:rPr>
              <a:t>Задача №</a:t>
            </a:r>
            <a:r>
              <a:rPr lang="en-US" sz="4000" b="1" dirty="0">
                <a:solidFill>
                  <a:srgbClr val="0000CC"/>
                </a:solidFill>
                <a:latin typeface="Georgia" panose="02040502050405020303" pitchFamily="18" charset="0"/>
              </a:rPr>
              <a:t>3</a:t>
            </a:r>
            <a:endParaRPr lang="ru-RU" sz="4000" b="1" dirty="0">
              <a:solidFill>
                <a:srgbClr val="0000CC"/>
              </a:solidFill>
              <a:latin typeface="Georgia" panose="02040502050405020303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FF87CE7B-D62B-C197-F726-85B9BB234AA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" y="33767"/>
            <a:ext cx="1248660" cy="828000"/>
          </a:xfrm>
          <a:prstGeom prst="rect">
            <a:avLst/>
          </a:prstGeom>
          <a:solidFill>
            <a:schemeClr val="bg1"/>
          </a:solidFill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1931E28-FFE9-3185-3425-E4C7127E0591}"/>
                  </a:ext>
                </a:extLst>
              </p:cNvPr>
              <p:cNvSpPr txBox="1"/>
              <p:nvPr/>
            </p:nvSpPr>
            <p:spPr>
              <a:xfrm>
                <a:off x="328632" y="961160"/>
                <a:ext cx="8207755" cy="31700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ru-RU" sz="2000" dirty="0">
                    <a:solidFill>
                      <a:srgbClr val="000000"/>
                    </a:solidFill>
                    <a:latin typeface="Georgia" panose="02040502050405020303" pitchFamily="18" charset="0"/>
                  </a:rPr>
                  <a:t>Проводник с током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𝐼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  <a:latin typeface="Georgia" panose="02040502050405020303" pitchFamily="18" charset="0"/>
                  </a:rPr>
                  <a:t> </a:t>
                </a:r>
                <a:r>
                  <a:rPr lang="ru-RU" sz="2000" dirty="0">
                    <a:solidFill>
                      <a:srgbClr val="000000"/>
                    </a:solidFill>
                    <a:latin typeface="Georgia" panose="02040502050405020303" pitchFamily="18" charset="0"/>
                  </a:rPr>
                  <a:t>расположен параллельно плоской границе раздела двух сред с магнитными проницаемостями</a:t>
                </a:r>
                <a:r>
                  <a:rPr lang="en-US" sz="2000" dirty="0">
                    <a:solidFill>
                      <a:srgbClr val="000000"/>
                    </a:solidFill>
                    <a:latin typeface="Georgia" panose="02040502050405020303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ru-RU" sz="2000" dirty="0">
                    <a:solidFill>
                      <a:srgbClr val="000000"/>
                    </a:solidFill>
                    <a:latin typeface="Georgia" panose="02040502050405020303" pitchFamily="18" charset="0"/>
                  </a:rPr>
                  <a:t> и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ru-RU" sz="2000" dirty="0">
                    <a:solidFill>
                      <a:srgbClr val="000000"/>
                    </a:solidFill>
                    <a:latin typeface="Georgia" panose="02040502050405020303" pitchFamily="18" charset="0"/>
                  </a:rPr>
                  <a:t>. Найти магнитное поле тока</a:t>
                </a:r>
                <a:endParaRPr lang="en-US" sz="2000" dirty="0">
                  <a:solidFill>
                    <a:srgbClr val="000000"/>
                  </a:solidFill>
                  <a:latin typeface="Georgia" panose="02040502050405020303" pitchFamily="18" charset="0"/>
                </a:endParaRPr>
              </a:p>
              <a:p>
                <a:pPr algn="just"/>
                <a:endParaRPr lang="en-US" sz="2000" dirty="0">
                  <a:solidFill>
                    <a:srgbClr val="000000"/>
                  </a:solidFill>
                  <a:latin typeface="Georgia" panose="02040502050405020303" pitchFamily="18" charset="0"/>
                </a:endParaRPr>
              </a:p>
              <a:p>
                <a:pPr algn="ctr"/>
                <a:r>
                  <a:rPr lang="ru-RU" sz="2000" b="1" dirty="0">
                    <a:solidFill>
                      <a:srgbClr val="FF0000"/>
                    </a:solidFill>
                    <a:latin typeface="Georgia" panose="02040502050405020303" pitchFamily="18" charset="0"/>
                  </a:rPr>
                  <a:t>Решение:</a:t>
                </a:r>
              </a:p>
              <a:p>
                <a:r>
                  <a:rPr lang="ru-RU" sz="2000" dirty="0">
                    <a:solidFill>
                      <a:srgbClr val="000000"/>
                    </a:solidFill>
                    <a:latin typeface="Georgia" panose="02040502050405020303" pitchFamily="18" charset="0"/>
                  </a:rPr>
                  <a:t>Введем два дополнительных тока: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dirty="0">
                    <a:solidFill>
                      <a:srgbClr val="000000"/>
                    </a:solidFill>
                    <a:latin typeface="Georgia" panose="02040502050405020303" pitchFamily="18" charset="0"/>
                  </a:rPr>
                  <a:t> </a:t>
                </a:r>
                <a:r>
                  <a:rPr lang="ru-RU" sz="2000" dirty="0">
                    <a:solidFill>
                      <a:srgbClr val="000000"/>
                    </a:solidFill>
                    <a:latin typeface="Georgia" panose="02040502050405020303" pitchFamily="18" charset="0"/>
                  </a:rPr>
                  <a:t>– изображение тока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𝐼</m:t>
                    </m:r>
                  </m:oMath>
                </a14:m>
                <a:r>
                  <a:rPr lang="ru-RU" sz="2000" dirty="0">
                    <a:solidFill>
                      <a:srgbClr val="000000"/>
                    </a:solidFill>
                    <a:latin typeface="Georgia" panose="02040502050405020303" pitchFamily="18" charset="0"/>
                  </a:rPr>
                  <a:t> в среде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>
                    <a:solidFill>
                      <a:srgbClr val="000000"/>
                    </a:solidFill>
                    <a:latin typeface="Georgia" panose="02040502050405020303" pitchFamily="18" charset="0"/>
                  </a:rPr>
                  <a:t> </a:t>
                </a:r>
                <a:r>
                  <a:rPr lang="ru-RU" sz="2000" dirty="0">
                    <a:solidFill>
                      <a:srgbClr val="000000"/>
                    </a:solidFill>
                    <a:latin typeface="Georgia" panose="02040502050405020303" pitchFamily="18" charset="0"/>
                  </a:rPr>
                  <a:t>и ток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>
                    <a:solidFill>
                      <a:srgbClr val="000000"/>
                    </a:solidFill>
                    <a:latin typeface="Georgia" panose="02040502050405020303" pitchFamily="18" charset="0"/>
                  </a:rPr>
                  <a:t> </a:t>
                </a:r>
                <a:r>
                  <a:rPr lang="ru-RU" sz="2000" dirty="0">
                    <a:solidFill>
                      <a:srgbClr val="000000"/>
                    </a:solidFill>
                    <a:latin typeface="Georgia" panose="02040502050405020303" pitchFamily="18" charset="0"/>
                  </a:rPr>
                  <a:t>– изображение тока 𝐼 в среде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ru-RU" sz="2000" dirty="0">
                  <a:solidFill>
                    <a:srgbClr val="000000"/>
                  </a:solidFill>
                  <a:latin typeface="Georgia" panose="02040502050405020303" pitchFamily="18" charset="0"/>
                </a:endParaRPr>
              </a:p>
              <a:p>
                <a:r>
                  <a:rPr lang="ru-RU" sz="2000" dirty="0">
                    <a:solidFill>
                      <a:srgbClr val="000000"/>
                    </a:solidFill>
                    <a:latin typeface="Georgia" panose="02040502050405020303" pitchFamily="18" charset="0"/>
                  </a:rPr>
                  <a:t>	Магнитное поле в среде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ru-RU" sz="2000" dirty="0">
                    <a:solidFill>
                      <a:srgbClr val="000000"/>
                    </a:solidFill>
                    <a:latin typeface="Georgia" panose="02040502050405020303" pitchFamily="18" charset="0"/>
                  </a:rPr>
                  <a:t> создается токами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𝐼</m:t>
                    </m:r>
                  </m:oMath>
                </a14:m>
                <a:r>
                  <a:rPr lang="ru-RU" sz="2000" dirty="0">
                    <a:solidFill>
                      <a:srgbClr val="000000"/>
                    </a:solidFill>
                    <a:latin typeface="Georgia" panose="02040502050405020303" pitchFamily="18" charset="0"/>
                  </a:rPr>
                  <a:t> и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ru-RU" sz="2000" dirty="0">
                    <a:solidFill>
                      <a:srgbClr val="000000"/>
                    </a:solidFill>
                    <a:latin typeface="Georgia" panose="02040502050405020303" pitchFamily="18" charset="0"/>
                  </a:rPr>
                  <a:t>; в среде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>
                    <a:solidFill>
                      <a:srgbClr val="000000"/>
                    </a:solidFill>
                    <a:latin typeface="Georgia" panose="02040502050405020303" pitchFamily="18" charset="0"/>
                  </a:rPr>
                  <a:t> </a:t>
                </a:r>
                <a:r>
                  <a:rPr lang="ru-RU" sz="2000" dirty="0">
                    <a:solidFill>
                      <a:srgbClr val="000000"/>
                    </a:solidFill>
                    <a:latin typeface="Georgia" panose="02040502050405020303" pitchFamily="18" charset="0"/>
                  </a:rPr>
                  <a:t>– током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ru-RU" sz="2000" dirty="0">
                    <a:solidFill>
                      <a:srgbClr val="000000"/>
                    </a:solidFill>
                    <a:latin typeface="Georgia" panose="02040502050405020303" pitchFamily="18" charset="0"/>
                  </a:rPr>
                  <a:t>. Считаем, что токи направлены на нас и, что</a:t>
                </a:r>
                <a:r>
                  <a:rPr lang="en-US" sz="2000" dirty="0">
                    <a:solidFill>
                      <a:srgbClr val="000000"/>
                    </a:solidFill>
                    <a:latin typeface="Georgia" panose="02040502050405020303" pitchFamily="18" charset="0"/>
                  </a:rPr>
                  <a:t> </a:t>
                </a:r>
                <a:r>
                  <a:rPr lang="ru-RU" sz="2000" dirty="0">
                    <a:solidFill>
                      <a:srgbClr val="000000"/>
                    </a:solidFill>
                    <a:latin typeface="Georgia" panose="02040502050405020303" pitchFamily="18" charset="0"/>
                  </a:rPr>
                  <a:t>расстояния до токов от границы разные</a:t>
                </a: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1931E28-FFE9-3185-3425-E4C7127E05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632" y="961160"/>
                <a:ext cx="8207755" cy="3170099"/>
              </a:xfrm>
              <a:prstGeom prst="rect">
                <a:avLst/>
              </a:prstGeom>
              <a:blipFill>
                <a:blip r:embed="rId5"/>
                <a:stretch>
                  <a:fillRect l="-817" t="-1346" r="-743" b="-23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5B48BFC-8523-6829-9A00-F5D42E9A22B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549366" y="33767"/>
            <a:ext cx="1614059" cy="8280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A8A8ECD-7E6A-1161-EBA8-9F8F4DAB85BF}"/>
                  </a:ext>
                </a:extLst>
              </p:cNvPr>
              <p:cNvSpPr txBox="1"/>
              <p:nvPr/>
            </p:nvSpPr>
            <p:spPr>
              <a:xfrm>
                <a:off x="328631" y="4422086"/>
                <a:ext cx="11539907" cy="177728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2000" dirty="0">
                    <a:solidFill>
                      <a:srgbClr val="000000"/>
                    </a:solidFill>
                    <a:latin typeface="Georgia" panose="02040502050405020303" pitchFamily="18" charset="0"/>
                  </a:rPr>
                  <a:t>Граничные условия в точке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,0</m:t>
                        </m:r>
                      </m:e>
                    </m:d>
                  </m:oMath>
                </a14:m>
                <a:r>
                  <a:rPr lang="en-US" sz="2000" dirty="0">
                    <a:solidFill>
                      <a:srgbClr val="000000"/>
                    </a:solidFill>
                    <a:latin typeface="Georgia" panose="02040502050405020303" pitchFamily="18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sz="20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ru-RU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>
                              <m:f>
                                <m:fPr>
                                  <m:ctrlPr>
                                    <a:rPr lang="ru-RU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ru-RU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𝐵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ru-RU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u-RU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𝜇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den>
                              </m:f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ru-RU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ru-RU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𝐵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ru-RU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u-RU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𝜇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den>
                              </m:f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ru-RU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ru-RU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𝐵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ru-RU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u-RU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𝜇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eqAr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 </m:t>
                      </m:r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sSub>
                              <m:sSubPr>
                                <m:ctrlPr>
                                  <a:rPr lang="ru-RU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e>
                              <m:sub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𝐼</m:t>
                                </m:r>
                                <m:sSub>
                                  <m:sSub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𝜇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𝜌</m:t>
                                </m:r>
                              </m:den>
                            </m:f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𝐶𝑜𝑠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𝐼</m:t>
                                </m:r>
                                <m:sSub>
                                  <m:sSub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𝜇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𝜌</m:t>
                                </m:r>
                              </m:den>
                            </m:f>
                            <m:f>
                              <m:f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num>
                              <m:den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𝜌</m:t>
                                </m:r>
                              </m:den>
                            </m:f>
                          </m:e>
                        </m:mr>
                        <m:mr>
                          <m:e>
                            <m:sSub>
                              <m:sSubPr>
                                <m:ctrlPr>
                                  <a:rPr lang="ru-RU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e>
                              <m:sub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</m:s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𝐼</m:t>
                                </m:r>
                                <m:sSub>
                                  <m:sSub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𝜇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𝜌</m:t>
                                </m:r>
                              </m:den>
                            </m:f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𝑆𝑖𝑛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𝐼</m:t>
                                </m:r>
                                <m:sSub>
                                  <m:sSub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𝜇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𝜌</m:t>
                                </m:r>
                              </m:den>
                            </m:f>
                            <m:f>
                              <m:f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h</m:t>
                                </m:r>
                              </m:num>
                              <m:den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𝜌</m:t>
                                </m:r>
                              </m:den>
                            </m:f>
                          </m:e>
                        </m:mr>
                      </m:m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 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⇒ </m:t>
                      </m:r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f>
                              <m:f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𝐼</m:t>
                                </m:r>
                                <m:sSub>
                                  <m:sSub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𝜇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num>
                              <m:den>
                                <m:sSup>
                                  <m:sSup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p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𝐼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𝜇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num>
                              <m:den>
                                <m:sSup>
                                  <m:sSup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sSub>
                                      <m:sSubPr>
                                        <m:ctrlPr>
                                          <a:rPr lang="en-US" sz="20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0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h</m:t>
                                        </m:r>
                                      </m:e>
                                      <m:sub>
                                        <m:r>
                                          <a:rPr lang="en-US" sz="20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  <m:sup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𝐼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𝜇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num>
                              <m:den>
                                <m:sSup>
                                  <m:sSup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sSub>
                                      <m:sSubPr>
                                        <m:ctrlPr>
                                          <a:rPr lang="en-US" sz="20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0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h</m:t>
                                        </m:r>
                                      </m:e>
                                      <m:sub>
                                        <m:r>
                                          <a:rPr lang="en-US" sz="20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  <m:sup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</m:e>
                        </m:mr>
                        <m:mr>
                          <m:e>
                            <m:f>
                              <m:f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𝐼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h</m:t>
                                </m:r>
                              </m:num>
                              <m:den>
                                <m:sSup>
                                  <m:sSup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p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𝐼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num>
                              <m:den>
                                <m:sSup>
                                  <m:sSup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sSub>
                                      <m:sSubPr>
                                        <m:ctrlPr>
                                          <a:rPr lang="en-US" sz="20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0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h</m:t>
                                        </m:r>
                                      </m:e>
                                      <m:sub>
                                        <m:r>
                                          <a:rPr lang="en-US" sz="20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  <m:sup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𝐼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num>
                              <m:den>
                                <m:sSup>
                                  <m:sSup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sSub>
                                      <m:sSubPr>
                                        <m:ctrlPr>
                                          <a:rPr lang="en-US" sz="20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0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h</m:t>
                                        </m:r>
                                      </m:e>
                                      <m:sub>
                                        <m:r>
                                          <a:rPr lang="en-US" sz="20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  <m:sup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</m:e>
                        </m:mr>
                      </m:m>
                    </m:oMath>
                  </m:oMathPara>
                </a14:m>
                <a:endParaRPr lang="en-US" sz="2000" dirty="0">
                  <a:solidFill>
                    <a:srgbClr val="000000"/>
                  </a:solidFill>
                  <a:latin typeface="Georgia" panose="02040502050405020303" pitchFamily="18" charset="0"/>
                </a:endParaRP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A8A8ECD-7E6A-1161-EBA8-9F8F4DAB85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631" y="4422086"/>
                <a:ext cx="11539907" cy="1777281"/>
              </a:xfrm>
              <a:prstGeom prst="rect">
                <a:avLst/>
              </a:prstGeom>
              <a:blipFill>
                <a:blip r:embed="rId7"/>
                <a:stretch>
                  <a:fillRect l="-581" t="-20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FEC41539-74DE-B363-3F60-AE6796FD835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536391" y="933767"/>
            <a:ext cx="3655609" cy="3053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0276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BEACD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400B7D0-21ED-53A7-06F3-1D341C3652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Группа 19">
            <a:extLst>
              <a:ext uri="{FF2B5EF4-FFF2-40B4-BE49-F238E27FC236}">
                <a16:creationId xmlns:a16="http://schemas.microsoft.com/office/drawing/2014/main" id="{C0A3A449-7BE7-1C50-BF98-DFABA8EB32F1}"/>
              </a:ext>
            </a:extLst>
          </p:cNvPr>
          <p:cNvGrpSpPr/>
          <p:nvPr/>
        </p:nvGrpSpPr>
        <p:grpSpPr>
          <a:xfrm>
            <a:off x="0" y="899999"/>
            <a:ext cx="12192004" cy="5958001"/>
            <a:chOff x="-4" y="899999"/>
            <a:chExt cx="12192004" cy="5958001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EA801310-FBDB-27A5-4F63-64789CC49C23}"/>
                </a:ext>
              </a:extLst>
            </p:cNvPr>
            <p:cNvSpPr txBox="1"/>
            <p:nvPr/>
          </p:nvSpPr>
          <p:spPr>
            <a:xfrm>
              <a:off x="0" y="900000"/>
              <a:ext cx="3060317" cy="1993651"/>
            </a:xfrm>
            <a:prstGeom prst="rect">
              <a:avLst/>
            </a:prstGeom>
            <a:blipFill dpi="0" rotWithShape="1">
              <a:blip r:embed="rId3">
                <a:alphaModFix amt="50000"/>
              </a:blip>
              <a:srcRect/>
              <a:stretch>
                <a:fillRect/>
              </a:stretch>
            </a:blipFill>
          </p:spPr>
          <p:txBody>
            <a:bodyPr wrap="square" rtlCol="0">
              <a:spAutoFit/>
            </a:bodyPr>
            <a:lstStyle/>
            <a:p>
              <a:endParaRPr lang="ru-RU" dirty="0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2156026D-E2D6-A7E1-6637-DA3B58CC22A0}"/>
                </a:ext>
              </a:extLst>
            </p:cNvPr>
            <p:cNvSpPr txBox="1"/>
            <p:nvPr/>
          </p:nvSpPr>
          <p:spPr>
            <a:xfrm>
              <a:off x="-4" y="4864349"/>
              <a:ext cx="3060317" cy="1993651"/>
            </a:xfrm>
            <a:prstGeom prst="rect">
              <a:avLst/>
            </a:prstGeom>
            <a:blipFill dpi="0" rotWithShape="1">
              <a:blip r:embed="rId3">
                <a:alphaModFix amt="50000"/>
              </a:blip>
              <a:srcRect/>
              <a:stretch>
                <a:fillRect/>
              </a:stretch>
            </a:blipFill>
          </p:spPr>
          <p:txBody>
            <a:bodyPr wrap="square" rtlCol="0">
              <a:spAutoFit/>
            </a:bodyPr>
            <a:lstStyle/>
            <a:p>
              <a:endParaRPr lang="ru-RU" dirty="0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C0F30068-6FFF-E0CA-F5D2-3E1F9D3A90D6}"/>
                </a:ext>
              </a:extLst>
            </p:cNvPr>
            <p:cNvSpPr txBox="1"/>
            <p:nvPr/>
          </p:nvSpPr>
          <p:spPr>
            <a:xfrm>
              <a:off x="4565839" y="2426909"/>
              <a:ext cx="3060317" cy="1993651"/>
            </a:xfrm>
            <a:prstGeom prst="rect">
              <a:avLst/>
            </a:prstGeom>
            <a:blipFill dpi="0" rotWithShape="1">
              <a:blip r:embed="rId3">
                <a:alphaModFix amt="50000"/>
              </a:blip>
              <a:srcRect/>
              <a:stretch>
                <a:fillRect/>
              </a:stretch>
            </a:blipFill>
          </p:spPr>
          <p:txBody>
            <a:bodyPr wrap="square" rtlCol="0">
              <a:spAutoFit/>
            </a:bodyPr>
            <a:lstStyle/>
            <a:p>
              <a:endParaRPr lang="ru-RU" dirty="0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8C975CA4-0BBF-2F8C-F032-5DEA44436897}"/>
                </a:ext>
              </a:extLst>
            </p:cNvPr>
            <p:cNvSpPr txBox="1"/>
            <p:nvPr/>
          </p:nvSpPr>
          <p:spPr>
            <a:xfrm>
              <a:off x="9131683" y="899999"/>
              <a:ext cx="3060317" cy="1993651"/>
            </a:xfrm>
            <a:prstGeom prst="rect">
              <a:avLst/>
            </a:prstGeom>
            <a:blipFill dpi="0" rotWithShape="1">
              <a:blip r:embed="rId3">
                <a:alphaModFix amt="50000"/>
              </a:blip>
              <a:srcRect/>
              <a:stretch>
                <a:fillRect/>
              </a:stretch>
            </a:blipFill>
          </p:spPr>
          <p:txBody>
            <a:bodyPr wrap="square" rtlCol="0">
              <a:spAutoFit/>
            </a:bodyPr>
            <a:lstStyle/>
            <a:p>
              <a:endParaRPr lang="ru-RU" dirty="0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F746C2ED-8094-903A-5DA4-E42D6E48245D}"/>
                </a:ext>
              </a:extLst>
            </p:cNvPr>
            <p:cNvSpPr txBox="1"/>
            <p:nvPr/>
          </p:nvSpPr>
          <p:spPr>
            <a:xfrm>
              <a:off x="9131683" y="4864348"/>
              <a:ext cx="3060317" cy="1993651"/>
            </a:xfrm>
            <a:prstGeom prst="rect">
              <a:avLst/>
            </a:prstGeom>
            <a:blipFill dpi="0" rotWithShape="1">
              <a:blip r:embed="rId3">
                <a:alphaModFix amt="50000"/>
              </a:blip>
              <a:srcRect/>
              <a:stretch>
                <a:fillRect/>
              </a:stretch>
            </a:blipFill>
          </p:spPr>
          <p:txBody>
            <a:bodyPr wrap="square" rtlCol="0">
              <a:spAutoFit/>
            </a:bodyPr>
            <a:lstStyle/>
            <a:p>
              <a:endParaRPr lang="ru-RU" dirty="0"/>
            </a:p>
          </p:txBody>
        </p:sp>
      </p:grpSp>
      <p:sp>
        <p:nvSpPr>
          <p:cNvPr id="2" name="Нижний колонтитул 1">
            <a:extLst>
              <a:ext uri="{FF2B5EF4-FFF2-40B4-BE49-F238E27FC236}">
                <a16:creationId xmlns:a16="http://schemas.microsoft.com/office/drawing/2014/main" id="{F72FD0FC-6C6B-DAE5-ED24-5206CADA7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4" y="6492872"/>
            <a:ext cx="11743985" cy="365125"/>
          </a:xfrm>
        </p:spPr>
        <p:txBody>
          <a:bodyPr vert="horz" lIns="91440" tIns="45720" rIns="91440" bIns="45720" rtlCol="0" anchor="ctr"/>
          <a:lstStyle/>
          <a:p>
            <a:pPr algn="just"/>
            <a:r>
              <a:rPr lang="ru-RU" sz="1800" i="1">
                <a:latin typeface="Georgia" panose="02040502050405020303" pitchFamily="18" charset="0"/>
                <a:cs typeface="Segoe UI" panose="020B0502040204020203" pitchFamily="34" charset="0"/>
              </a:rPr>
              <a:t>Шандов М. М., ОИЯИ                                    Международная ШУФ: Линейные ускорители, 26.08.2025г.</a:t>
            </a:r>
            <a:endParaRPr lang="ru-RU" sz="1800" i="1" dirty="0">
              <a:latin typeface="Georgia" panose="02040502050405020303" pitchFamily="18" charset="0"/>
              <a:cs typeface="Segoe UI" panose="020B0502040204020203" pitchFamily="34" charset="0"/>
            </a:endParaRP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59E58E8F-AF67-90E4-D5AD-2C36132AA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43981" y="6492873"/>
            <a:ext cx="468000" cy="365125"/>
          </a:xfrm>
        </p:spPr>
        <p:txBody>
          <a:bodyPr/>
          <a:lstStyle/>
          <a:p>
            <a:fld id="{BBE0D18E-696B-49F7-B820-B92C4FF8164E}" type="slidenum">
              <a:rPr lang="ru-RU" sz="1800" smtClean="0">
                <a:latin typeface="Georgia" panose="02040502050405020303" pitchFamily="18" charset="0"/>
              </a:rPr>
              <a:t>6</a:t>
            </a:fld>
            <a:endParaRPr lang="ru-RU" sz="1800" dirty="0">
              <a:latin typeface="Georgia" panose="02040502050405020303" pitchFamily="18" charset="0"/>
            </a:endParaRPr>
          </a:p>
        </p:txBody>
      </p: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277BC4ED-99CC-8F63-D9F9-E8AB3D7D0435}"/>
              </a:ext>
            </a:extLst>
          </p:cNvPr>
          <p:cNvCxnSpPr/>
          <p:nvPr/>
        </p:nvCxnSpPr>
        <p:spPr>
          <a:xfrm flipV="1">
            <a:off x="-2" y="6488668"/>
            <a:ext cx="12192002" cy="1"/>
          </a:xfrm>
          <a:prstGeom prst="line">
            <a:avLst/>
          </a:prstGeom>
          <a:ln w="57150" cmpd="sng">
            <a:solidFill>
              <a:srgbClr val="F69E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A883558A-F848-5CD3-2129-34ECD9EA35E7}"/>
              </a:ext>
            </a:extLst>
          </p:cNvPr>
          <p:cNvSpPr/>
          <p:nvPr/>
        </p:nvSpPr>
        <p:spPr>
          <a:xfrm>
            <a:off x="1" y="0"/>
            <a:ext cx="12191999" cy="900000"/>
          </a:xfrm>
          <a:prstGeom prst="rect">
            <a:avLst/>
          </a:prstGeom>
          <a:solidFill>
            <a:srgbClr val="F69E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  <a:latin typeface="Georgia" panose="02040502050405020303" pitchFamily="18" charset="0"/>
              </a:rPr>
              <a:t>Задача №</a:t>
            </a:r>
            <a:r>
              <a:rPr lang="en-US" sz="4000" b="1" dirty="0">
                <a:solidFill>
                  <a:schemeClr val="tx1"/>
                </a:solidFill>
                <a:latin typeface="Georgia" panose="02040502050405020303" pitchFamily="18" charset="0"/>
              </a:rPr>
              <a:t>3</a:t>
            </a:r>
            <a:endParaRPr lang="ru-RU" sz="4000" b="1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CFF82853-702D-1639-9BD7-0E94CFB5B8F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" y="33767"/>
            <a:ext cx="1248660" cy="828000"/>
          </a:xfrm>
          <a:prstGeom prst="rect">
            <a:avLst/>
          </a:prstGeom>
          <a:solidFill>
            <a:schemeClr val="bg1"/>
          </a:solidFill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17E153B-B26F-913D-9B03-78335E3F911D}"/>
                  </a:ext>
                </a:extLst>
              </p:cNvPr>
              <p:cNvSpPr txBox="1"/>
              <p:nvPr/>
            </p:nvSpPr>
            <p:spPr>
              <a:xfrm>
                <a:off x="328632" y="961160"/>
                <a:ext cx="8207755" cy="27715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f>
                              <m:f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𝐼</m:t>
                                </m:r>
                                <m:sSub>
                                  <m:sSub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𝜇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num>
                              <m:den>
                                <m:sSup>
                                  <m:sSup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p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𝐼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𝜇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num>
                              <m:den>
                                <m:sSup>
                                  <m:sSup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sSub>
                                      <m:sSubPr>
                                        <m:ctrlPr>
                                          <a:rPr lang="en-US" sz="20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0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h</m:t>
                                        </m:r>
                                      </m:e>
                                      <m:sub>
                                        <m:r>
                                          <a:rPr lang="en-US" sz="20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  <m:sup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𝐼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𝜇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num>
                              <m:den>
                                <m:sSup>
                                  <m:sSup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sSub>
                                      <m:sSubPr>
                                        <m:ctrlPr>
                                          <a:rPr lang="en-US" sz="20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0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h</m:t>
                                        </m:r>
                                      </m:e>
                                      <m:sub>
                                        <m:r>
                                          <a:rPr lang="en-US" sz="20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  <m:sup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</m:e>
                        </m:mr>
                        <m:mr>
                          <m:e>
                            <m:f>
                              <m:f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𝐼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h</m:t>
                                </m:r>
                              </m:num>
                              <m:den>
                                <m:sSup>
                                  <m:sSup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p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𝐼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num>
                              <m:den>
                                <m:sSup>
                                  <m:sSup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sSub>
                                      <m:sSubPr>
                                        <m:ctrlPr>
                                          <a:rPr lang="en-US" sz="20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0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h</m:t>
                                        </m:r>
                                      </m:e>
                                      <m:sub>
                                        <m:r>
                                          <a:rPr lang="en-US" sz="20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  <m:sup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𝐼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num>
                              <m:den>
                                <m:sSup>
                                  <m:sSup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sSub>
                                      <m:sSubPr>
                                        <m:ctrlPr>
                                          <a:rPr lang="en-US" sz="20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0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h</m:t>
                                        </m:r>
                                      </m:e>
                                      <m:sub>
                                        <m:r>
                                          <a:rPr lang="en-US" sz="20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  <m:sup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</m:e>
                        </m:mr>
                      </m:m>
                    </m:oMath>
                  </m:oMathPara>
                </a14:m>
                <a:endParaRPr lang="ru-RU" sz="2000" dirty="0">
                  <a:latin typeface="Georgia" panose="02040502050405020303" pitchFamily="18" charset="0"/>
                  <a:ea typeface="Cambria Math" panose="02040503050406030204" pitchFamily="18" charset="0"/>
                </a:endParaRPr>
              </a:p>
              <a:p>
                <a:pPr algn="just"/>
                <a:r>
                  <a:rPr lang="ru-RU" sz="2000" dirty="0">
                    <a:solidFill>
                      <a:srgbClr val="000000"/>
                    </a:solidFill>
                    <a:latin typeface="Georgia" panose="02040502050405020303" pitchFamily="18" charset="0"/>
                  </a:rPr>
                  <a:t>Т.к. граничные условия должны выполняться при любом значении x, то тогда должно выполняться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>
                            <a:solidFill>
                              <a:srgbClr val="000000"/>
                            </a:solidFill>
                            <a:latin typeface="Georgia" panose="02040502050405020303" pitchFamily="18" charset="0"/>
                          </a:rPr>
                        </m:ctrlPr>
                      </m:sSubPr>
                      <m:e>
                        <m:r>
                          <a:rPr lang="en-US" sz="2000">
                            <a:solidFill>
                              <a:srgbClr val="000000"/>
                            </a:solidFill>
                            <a:latin typeface="Georgia" panose="02040502050405020303" pitchFamily="18" charset="0"/>
                          </a:rPr>
                          <m:t>h</m:t>
                        </m:r>
                      </m:e>
                      <m:sub>
                        <m:r>
                          <a:rPr lang="en-US" sz="2000">
                            <a:solidFill>
                              <a:srgbClr val="000000"/>
                            </a:solidFill>
                            <a:latin typeface="Georgia" panose="02040502050405020303" pitchFamily="18" charset="0"/>
                          </a:rPr>
                          <m:t>1</m:t>
                        </m:r>
                      </m:sub>
                    </m:sSub>
                    <m:r>
                      <a:rPr lang="ru-RU" sz="2000">
                        <a:solidFill>
                          <a:srgbClr val="000000"/>
                        </a:solidFill>
                        <a:latin typeface="Georgia" panose="02040502050405020303" pitchFamily="18" charset="0"/>
                      </a:rPr>
                      <m:t>=</m:t>
                    </m:r>
                    <m:sSub>
                      <m:sSubPr>
                        <m:ctrlPr>
                          <a:rPr lang="en-US" sz="2000">
                            <a:solidFill>
                              <a:srgbClr val="000000"/>
                            </a:solidFill>
                            <a:latin typeface="Georgia" panose="02040502050405020303" pitchFamily="18" charset="0"/>
                          </a:rPr>
                        </m:ctrlPr>
                      </m:sSubPr>
                      <m:e>
                        <m:r>
                          <a:rPr lang="en-US" sz="2000">
                            <a:solidFill>
                              <a:srgbClr val="000000"/>
                            </a:solidFill>
                            <a:latin typeface="Georgia" panose="02040502050405020303" pitchFamily="18" charset="0"/>
                          </a:rPr>
                          <m:t>h</m:t>
                        </m:r>
                      </m:e>
                      <m:sub>
                        <m:r>
                          <a:rPr lang="en-US" sz="2000">
                            <a:solidFill>
                              <a:srgbClr val="000000"/>
                            </a:solidFill>
                            <a:latin typeface="Georgia" panose="02040502050405020303" pitchFamily="18" charset="0"/>
                          </a:rPr>
                          <m:t>2</m:t>
                        </m:r>
                      </m:sub>
                    </m:sSub>
                    <m:r>
                      <a:rPr lang="ru-RU" sz="2000">
                        <a:solidFill>
                          <a:srgbClr val="000000"/>
                        </a:solidFill>
                        <a:latin typeface="Georgia" panose="02040502050405020303" pitchFamily="18" charset="0"/>
                      </a:rPr>
                      <m:t>=</m:t>
                    </m:r>
                    <m:r>
                      <a:rPr lang="en-US" sz="2000">
                        <a:solidFill>
                          <a:srgbClr val="000000"/>
                        </a:solidFill>
                        <a:latin typeface="Georgia" panose="02040502050405020303" pitchFamily="18" charset="0"/>
                      </a:rPr>
                      <m:t>h</m:t>
                    </m:r>
                  </m:oMath>
                </a14:m>
                <a:r>
                  <a:rPr lang="ru-RU" sz="2000" dirty="0">
                    <a:solidFill>
                      <a:srgbClr val="000000"/>
                    </a:solidFill>
                    <a:latin typeface="Georgia" panose="02040502050405020303" pitchFamily="18" charset="0"/>
                  </a:rPr>
                  <a:t>.</a:t>
                </a:r>
                <a:endParaRPr lang="en-US" sz="2000" dirty="0">
                  <a:solidFill>
                    <a:srgbClr val="000000"/>
                  </a:solidFill>
                  <a:latin typeface="Georgia" panose="02040502050405020303" pitchFamily="18" charset="0"/>
                </a:endParaRPr>
              </a:p>
              <a:p>
                <a:pPr algn="just"/>
                <a:r>
                  <a:rPr lang="ru-RU" sz="2000" dirty="0">
                    <a:solidFill>
                      <a:srgbClr val="000000"/>
                    </a:solidFill>
                    <a:latin typeface="Georgia" panose="02040502050405020303" pitchFamily="18" charset="0"/>
                  </a:rPr>
                  <a:t>Тогда получаем два уравнения для токов</a:t>
                </a:r>
                <a:r>
                  <a:rPr lang="en-US" sz="2000" dirty="0">
                    <a:solidFill>
                      <a:srgbClr val="000000"/>
                    </a:solidFill>
                    <a:latin typeface="Georgia" panose="02040502050405020303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ru-RU" sz="2000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𝐼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sSub>
                                  <m:sSub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𝜇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𝐼</m:t>
                                </m:r>
                              </m:e>
                              <m:sub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𝜇</m:t>
                                </m:r>
                              </m:e>
                              <m:sub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𝐼</m:t>
                                </m:r>
                              </m:e>
                              <m:sub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𝐼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𝐼</m:t>
                                </m:r>
                              </m:e>
                              <m:sub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𝐼</m:t>
                                </m:r>
                              </m:e>
                              <m:sub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m:rPr>
                                <m:nor/>
                              </m:rPr>
                              <a:rPr lang="ru-RU" sz="2000" dirty="0"/>
                              <m:t> </m:t>
                            </m:r>
                          </m:e>
                        </m:eqArr>
                      </m:e>
                    </m:d>
                  </m:oMath>
                </a14:m>
                <a:endParaRPr lang="en-US" sz="2000" i="1" dirty="0">
                  <a:latin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17E153B-B26F-913D-9B03-78335E3F91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632" y="961160"/>
                <a:ext cx="8207755" cy="2771593"/>
              </a:xfrm>
              <a:prstGeom prst="rect">
                <a:avLst/>
              </a:prstGeom>
              <a:blipFill>
                <a:blip r:embed="rId5"/>
                <a:stretch>
                  <a:fillRect l="-817" r="-74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2FA7235-B854-5B99-82FC-41E1440C0AE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549366" y="33767"/>
            <a:ext cx="1614059" cy="8280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F712289-B2C6-536D-9A7B-60A26EF162CC}"/>
                  </a:ext>
                </a:extLst>
              </p:cNvPr>
              <p:cNvSpPr txBox="1"/>
              <p:nvPr/>
            </p:nvSpPr>
            <p:spPr>
              <a:xfrm>
                <a:off x="328631" y="3563176"/>
                <a:ext cx="11539907" cy="282808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2000" dirty="0">
                    <a:solidFill>
                      <a:srgbClr val="000000"/>
                    </a:solidFill>
                    <a:latin typeface="Georgia" panose="02040502050405020303" pitchFamily="18" charset="0"/>
                  </a:rPr>
                  <a:t>Отсюда получаем</a:t>
                </a:r>
                <a:r>
                  <a:rPr lang="en-US" sz="2000" dirty="0">
                    <a:solidFill>
                      <a:srgbClr val="000000"/>
                    </a:solidFill>
                    <a:latin typeface="Georgia" panose="02040502050405020303" pitchFamily="18" charset="0"/>
                  </a:rPr>
                  <a:t>:</a:t>
                </a:r>
                <a:endParaRPr lang="en-US" sz="2000" i="1" dirty="0">
                  <a:latin typeface="Cambria Math" panose="020405030504060302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2000" i="1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,  </m:t>
                      </m:r>
                      <m:sSub>
                        <m:sSubPr>
                          <m:ctrlPr>
                            <a:rPr lang="ru-RU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2</m:t>
                          </m:r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2000" i="1">
                          <a:latin typeface="Cambria Math" panose="02040503050406030204" pitchFamily="18" charset="0"/>
                        </a:rPr>
                        <m:t>𝐼</m:t>
                      </m:r>
                    </m:oMath>
                  </m:oMathPara>
                </a14:m>
                <a:endParaRPr lang="en-US" sz="2000" dirty="0">
                  <a:solidFill>
                    <a:srgbClr val="000000"/>
                  </a:solidFill>
                  <a:latin typeface="Georgia" panose="02040502050405020303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0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latin typeface="Cambria Math" panose="02040503050406030204" pitchFamily="18" charset="0"/>
                            </a:rPr>
                            <m:t>𝑩</m:t>
                          </m:r>
                        </m:e>
                        <m:sub>
                          <m:r>
                            <a:rPr lang="ru-RU" sz="2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𝝁</m:t>
                          </m:r>
                          <m:r>
                            <a:rPr lang="en-US" sz="2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𝐼</m:t>
                          </m:r>
                        </m:num>
                        <m:den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𝑐𝑟</m:t>
                          </m:r>
                        </m:den>
                      </m:f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b="1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1" i="1">
                                      <a:latin typeface="Cambria Math" panose="02040503050406030204" pitchFamily="18" charset="0"/>
                                    </a:rPr>
                                    <m:t>𝒆</m:t>
                                  </m:r>
                                </m:e>
                                <m:sub>
                                  <m:r>
                                    <a:rPr lang="en-US" sz="2000" b="1" i="1">
                                      <a:latin typeface="Cambria Math" panose="02040503050406030204" pitchFamily="18" charset="0"/>
                                    </a:rPr>
                                    <m:t>𝒛</m:t>
                                  </m:r>
                                </m:sub>
                              </m:sSub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en-US" sz="2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𝒆</m:t>
                              </m:r>
                            </m:e>
                          </m:d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b="1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1" i="1">
                                      <a:latin typeface="Cambria Math" panose="02040503050406030204" pitchFamily="18" charset="0"/>
                                    </a:rPr>
                                    <m:t>𝒆</m:t>
                                  </m:r>
                                </m:e>
                                <m:sub>
                                  <m:r>
                                    <a:rPr lang="en-US" sz="2000" b="1" i="1">
                                      <a:latin typeface="Cambria Math" panose="02040503050406030204" pitchFamily="18" charset="0"/>
                                    </a:rPr>
                                    <m:t>𝒛</m:t>
                                  </m:r>
                                </m:sub>
                              </m:sSub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sSub>
                                <m:sSubPr>
                                  <m:ctrlPr>
                                    <a:rPr lang="en-US" sz="20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𝒆</m:t>
                                  </m:r>
                                </m:e>
                                <m:sub>
                                  <m:r>
                                    <a:rPr lang="en-US" sz="20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e>
                          </m:d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en-US" sz="2000" b="0" dirty="0">
                  <a:latin typeface="Georgia" panose="02040502050405020303" pitchFamily="18" charset="0"/>
                  <a:ea typeface="Cambria Math" panose="02040503050406030204" pitchFamily="18" charset="0"/>
                </a:endParaRPr>
              </a:p>
              <a:p>
                <a:r>
                  <a:rPr lang="ru-RU" sz="2000" b="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ось z направлена на нас</a:t>
                </a:r>
                <a:r>
                  <a:rPr lang="en-US" sz="2000" b="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n-US" sz="2000" b="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, </a:t>
                </a:r>
                <a:r>
                  <a:rPr lang="ru-RU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где x и y – координаты точки наблюдения</a:t>
                </a:r>
                <a:endParaRPr lang="en-US" sz="2000" b="0" dirty="0">
                  <a:latin typeface="Georgia" panose="02040502050405020303" pitchFamily="18" charset="0"/>
                  <a:ea typeface="Cambria Math" panose="020405030504060302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0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latin typeface="Cambria Math" panose="02040503050406030204" pitchFamily="18" charset="0"/>
                            </a:rPr>
                            <m:t>𝑩</m:t>
                          </m:r>
                        </m:e>
                        <m:sub>
                          <m:r>
                            <a:rPr lang="ru-RU" sz="2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𝝁</m:t>
                          </m:r>
                          <m:r>
                            <a:rPr lang="en-US" sz="2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0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>
                                  <a:latin typeface="Cambria Math" panose="02040503050406030204" pitchFamily="18" charset="0"/>
                                </a:rPr>
                                <m:t>𝒆</m:t>
                              </m:r>
                            </m:e>
                            <m:sub>
                              <m:r>
                                <a:rPr lang="en-US" sz="2000" b="1" i="1">
                                  <a:latin typeface="Cambria Math" panose="02040503050406030204" pitchFamily="18" charset="0"/>
                                </a:rPr>
                                <m:t>𝒛</m:t>
                              </m:r>
                            </m:sub>
                          </m:sSub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2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𝒆</m:t>
                              </m:r>
                            </m:e>
                            <m:sub>
                              <m:r>
                                <a:rPr lang="en-US" sz="2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e>
                      </m:d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𝐼</m:t>
                          </m:r>
                        </m:num>
                        <m:den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𝑐𝑟</m:t>
                          </m:r>
                        </m:den>
                      </m:f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2</m:t>
                          </m:r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000" dirty="0">
                  <a:solidFill>
                    <a:srgbClr val="000000"/>
                  </a:solidFill>
                  <a:latin typeface="Georgia" panose="02040502050405020303" pitchFamily="18" charset="0"/>
                </a:endParaRP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F712289-B2C6-536D-9A7B-60A26EF162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631" y="3563176"/>
                <a:ext cx="11539907" cy="2828082"/>
              </a:xfrm>
              <a:prstGeom prst="rect">
                <a:avLst/>
              </a:prstGeom>
              <a:blipFill>
                <a:blip r:embed="rId7"/>
                <a:stretch>
                  <a:fillRect l="-581" t="-151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A9877B88-2D78-0CB9-63D0-E87C0D922A8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536391" y="933767"/>
            <a:ext cx="3655609" cy="3053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72518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BEACD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BA5FAE4-298B-A5D2-5EE4-48F7F86992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Группа 19">
            <a:extLst>
              <a:ext uri="{FF2B5EF4-FFF2-40B4-BE49-F238E27FC236}">
                <a16:creationId xmlns:a16="http://schemas.microsoft.com/office/drawing/2014/main" id="{66069C11-E076-F62B-7159-7F261B184520}"/>
              </a:ext>
            </a:extLst>
          </p:cNvPr>
          <p:cNvGrpSpPr/>
          <p:nvPr/>
        </p:nvGrpSpPr>
        <p:grpSpPr>
          <a:xfrm>
            <a:off x="0" y="899999"/>
            <a:ext cx="12192004" cy="5958001"/>
            <a:chOff x="-4" y="899999"/>
            <a:chExt cx="12192004" cy="5958001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EB1FBFA9-5DF8-5D13-66CB-7FD6BF03604D}"/>
                </a:ext>
              </a:extLst>
            </p:cNvPr>
            <p:cNvSpPr txBox="1"/>
            <p:nvPr/>
          </p:nvSpPr>
          <p:spPr>
            <a:xfrm>
              <a:off x="0" y="900000"/>
              <a:ext cx="3060317" cy="1993651"/>
            </a:xfrm>
            <a:prstGeom prst="rect">
              <a:avLst/>
            </a:prstGeom>
            <a:blipFill dpi="0" rotWithShape="1">
              <a:blip r:embed="rId3">
                <a:alphaModFix amt="50000"/>
              </a:blip>
              <a:srcRect/>
              <a:stretch>
                <a:fillRect/>
              </a:stretch>
            </a:blipFill>
          </p:spPr>
          <p:txBody>
            <a:bodyPr wrap="square" rtlCol="0">
              <a:spAutoFit/>
            </a:bodyPr>
            <a:lstStyle/>
            <a:p>
              <a:endParaRPr lang="ru-RU" dirty="0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9FAE5E4E-9A8C-655B-E8FC-9D0ED806B529}"/>
                </a:ext>
              </a:extLst>
            </p:cNvPr>
            <p:cNvSpPr txBox="1"/>
            <p:nvPr/>
          </p:nvSpPr>
          <p:spPr>
            <a:xfrm>
              <a:off x="-4" y="4864349"/>
              <a:ext cx="3060317" cy="1993651"/>
            </a:xfrm>
            <a:prstGeom prst="rect">
              <a:avLst/>
            </a:prstGeom>
            <a:blipFill dpi="0" rotWithShape="1">
              <a:blip r:embed="rId3">
                <a:alphaModFix amt="50000"/>
              </a:blip>
              <a:srcRect/>
              <a:stretch>
                <a:fillRect/>
              </a:stretch>
            </a:blipFill>
          </p:spPr>
          <p:txBody>
            <a:bodyPr wrap="square" rtlCol="0">
              <a:spAutoFit/>
            </a:bodyPr>
            <a:lstStyle/>
            <a:p>
              <a:endParaRPr lang="ru-RU" dirty="0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885E68F5-E88F-21AA-A762-D612E1247E17}"/>
                </a:ext>
              </a:extLst>
            </p:cNvPr>
            <p:cNvSpPr txBox="1"/>
            <p:nvPr/>
          </p:nvSpPr>
          <p:spPr>
            <a:xfrm>
              <a:off x="4565839" y="2426909"/>
              <a:ext cx="3060317" cy="1993651"/>
            </a:xfrm>
            <a:prstGeom prst="rect">
              <a:avLst/>
            </a:prstGeom>
            <a:blipFill dpi="0" rotWithShape="1">
              <a:blip r:embed="rId3">
                <a:alphaModFix amt="50000"/>
              </a:blip>
              <a:srcRect/>
              <a:stretch>
                <a:fillRect/>
              </a:stretch>
            </a:blipFill>
          </p:spPr>
          <p:txBody>
            <a:bodyPr wrap="square" rtlCol="0">
              <a:spAutoFit/>
            </a:bodyPr>
            <a:lstStyle/>
            <a:p>
              <a:endParaRPr lang="ru-RU" dirty="0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DCEDDE93-6148-608D-65CF-06ED3807005F}"/>
                </a:ext>
              </a:extLst>
            </p:cNvPr>
            <p:cNvSpPr txBox="1"/>
            <p:nvPr/>
          </p:nvSpPr>
          <p:spPr>
            <a:xfrm>
              <a:off x="9131683" y="899999"/>
              <a:ext cx="3060317" cy="1993651"/>
            </a:xfrm>
            <a:prstGeom prst="rect">
              <a:avLst/>
            </a:prstGeom>
            <a:blipFill dpi="0" rotWithShape="1">
              <a:blip r:embed="rId3">
                <a:alphaModFix amt="50000"/>
              </a:blip>
              <a:srcRect/>
              <a:stretch>
                <a:fillRect/>
              </a:stretch>
            </a:blipFill>
          </p:spPr>
          <p:txBody>
            <a:bodyPr wrap="square" rtlCol="0">
              <a:spAutoFit/>
            </a:bodyPr>
            <a:lstStyle/>
            <a:p>
              <a:endParaRPr lang="ru-RU" dirty="0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FE54E8A0-78D2-02A3-1FB5-9A61062013D9}"/>
                </a:ext>
              </a:extLst>
            </p:cNvPr>
            <p:cNvSpPr txBox="1"/>
            <p:nvPr/>
          </p:nvSpPr>
          <p:spPr>
            <a:xfrm>
              <a:off x="9131683" y="4864348"/>
              <a:ext cx="3060317" cy="1993651"/>
            </a:xfrm>
            <a:prstGeom prst="rect">
              <a:avLst/>
            </a:prstGeom>
            <a:blipFill dpi="0" rotWithShape="1">
              <a:blip r:embed="rId3">
                <a:alphaModFix amt="50000"/>
              </a:blip>
              <a:srcRect/>
              <a:stretch>
                <a:fillRect/>
              </a:stretch>
            </a:blipFill>
          </p:spPr>
          <p:txBody>
            <a:bodyPr wrap="square" rtlCol="0">
              <a:spAutoFit/>
            </a:bodyPr>
            <a:lstStyle/>
            <a:p>
              <a:endParaRPr lang="ru-RU" dirty="0"/>
            </a:p>
          </p:txBody>
        </p:sp>
      </p:grpSp>
      <p:sp>
        <p:nvSpPr>
          <p:cNvPr id="2" name="Нижний колонтитул 1">
            <a:extLst>
              <a:ext uri="{FF2B5EF4-FFF2-40B4-BE49-F238E27FC236}">
                <a16:creationId xmlns:a16="http://schemas.microsoft.com/office/drawing/2014/main" id="{EBBADFA9-3160-B2CB-39C0-0B127C856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4" y="6492872"/>
            <a:ext cx="11743985" cy="365125"/>
          </a:xfrm>
        </p:spPr>
        <p:txBody>
          <a:bodyPr vert="horz" lIns="91440" tIns="45720" rIns="91440" bIns="45720" rtlCol="0" anchor="ctr"/>
          <a:lstStyle/>
          <a:p>
            <a:pPr algn="just"/>
            <a:r>
              <a:rPr lang="ru-RU" sz="1800" i="1">
                <a:latin typeface="Georgia" panose="02040502050405020303" pitchFamily="18" charset="0"/>
                <a:cs typeface="Segoe UI" panose="020B0502040204020203" pitchFamily="34" charset="0"/>
              </a:rPr>
              <a:t>Шандов М. М., ОИЯИ                                    Международная ШУФ: Линейные ускорители, 26.08.2025г.</a:t>
            </a:r>
            <a:endParaRPr lang="ru-RU" sz="1800" i="1" dirty="0">
              <a:latin typeface="Georgia" panose="02040502050405020303" pitchFamily="18" charset="0"/>
              <a:cs typeface="Segoe UI" panose="020B0502040204020203" pitchFamily="34" charset="0"/>
            </a:endParaRP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676A0491-AFEF-AC36-6A2E-FAF5AEFD2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16002" y="6492873"/>
            <a:ext cx="576000" cy="365125"/>
          </a:xfrm>
        </p:spPr>
        <p:txBody>
          <a:bodyPr/>
          <a:lstStyle/>
          <a:p>
            <a:fld id="{BBE0D18E-696B-49F7-B820-B92C4FF8164E}" type="slidenum">
              <a:rPr lang="ru-RU" sz="1800" smtClean="0">
                <a:latin typeface="Georgia" panose="02040502050405020303" pitchFamily="18" charset="0"/>
              </a:rPr>
              <a:t>7</a:t>
            </a:fld>
            <a:endParaRPr lang="ru-RU" sz="1800" dirty="0">
              <a:latin typeface="Georgia" panose="02040502050405020303" pitchFamily="18" charset="0"/>
            </a:endParaRPr>
          </a:p>
        </p:txBody>
      </p: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D8FEF73F-3B44-529C-B511-F28A00159527}"/>
              </a:ext>
            </a:extLst>
          </p:cNvPr>
          <p:cNvCxnSpPr/>
          <p:nvPr/>
        </p:nvCxnSpPr>
        <p:spPr>
          <a:xfrm flipV="1">
            <a:off x="-2" y="6488668"/>
            <a:ext cx="12192002" cy="1"/>
          </a:xfrm>
          <a:prstGeom prst="line">
            <a:avLst/>
          </a:prstGeom>
          <a:ln w="57150" cmpd="sng">
            <a:solidFill>
              <a:srgbClr val="F69E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A4F85518-4984-B0AE-E11B-EE07393FFF37}"/>
              </a:ext>
            </a:extLst>
          </p:cNvPr>
          <p:cNvSpPr/>
          <p:nvPr/>
        </p:nvSpPr>
        <p:spPr>
          <a:xfrm>
            <a:off x="1" y="0"/>
            <a:ext cx="12191999" cy="900000"/>
          </a:xfrm>
          <a:prstGeom prst="rect">
            <a:avLst/>
          </a:prstGeom>
          <a:solidFill>
            <a:srgbClr val="F69E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700" b="1" dirty="0">
                <a:solidFill>
                  <a:schemeClr val="tx1"/>
                </a:solidFill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Литература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C9211702-E4BE-8270-4A95-502A252EDFF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" y="33767"/>
            <a:ext cx="1248660" cy="828000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682CE31-50E2-8AAD-3EE7-A06D755CCE5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49366" y="33767"/>
            <a:ext cx="1614059" cy="8280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6863604-E29C-6553-8B79-75F57E25FAFE}"/>
              </a:ext>
            </a:extLst>
          </p:cNvPr>
          <p:cNvSpPr txBox="1"/>
          <p:nvPr/>
        </p:nvSpPr>
        <p:spPr>
          <a:xfrm>
            <a:off x="330668" y="2892013"/>
            <a:ext cx="11530663" cy="1600438"/>
          </a:xfrm>
          <a:prstGeom prst="rect">
            <a:avLst/>
          </a:prstGeom>
          <a:noFill/>
        </p:spPr>
        <p:txBody>
          <a:bodyPr wrap="square" numCol="1">
            <a:spAutoFit/>
          </a:bodyPr>
          <a:lstStyle/>
          <a:p>
            <a:pPr algn="ctr"/>
            <a:r>
              <a:rPr lang="ru-RU" sz="3600" b="1" dirty="0">
                <a:solidFill>
                  <a:srgbClr val="FF0000"/>
                </a:solidFill>
                <a:latin typeface="Georgia" panose="02040502050405020303" pitchFamily="18" charset="0"/>
              </a:rPr>
              <a:t>Полезные материалы</a:t>
            </a:r>
            <a:endParaRPr lang="en-US" sz="3600" b="1" dirty="0">
              <a:solidFill>
                <a:srgbClr val="FF0000"/>
              </a:solidFill>
              <a:latin typeface="Georgia" panose="02040502050405020303" pitchFamily="18" charset="0"/>
            </a:endParaRPr>
          </a:p>
          <a:p>
            <a:pPr algn="ctr"/>
            <a:endParaRPr lang="ru-RU" sz="2000" b="1" dirty="0">
              <a:solidFill>
                <a:srgbClr val="FF0000"/>
              </a:solidFill>
              <a:latin typeface="Georgia" panose="02040502050405020303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400" i="1" dirty="0">
                <a:latin typeface="Georgia" panose="02040502050405020303" pitchFamily="18" charset="0"/>
              </a:rPr>
              <a:t>Мешков И.Н., Чириков Б.В.</a:t>
            </a:r>
            <a:r>
              <a:rPr lang="en-US" sz="2400" dirty="0">
                <a:latin typeface="Georgia" panose="02040502050405020303" pitchFamily="18" charset="0"/>
              </a:rPr>
              <a:t>, </a:t>
            </a:r>
            <a:r>
              <a:rPr lang="ru-RU" sz="2400" dirty="0">
                <a:latin typeface="Georgia" panose="02040502050405020303" pitchFamily="18" charset="0"/>
              </a:rPr>
              <a:t>Электромагнитное поле</a:t>
            </a:r>
            <a:r>
              <a:rPr lang="en-US" sz="2400" dirty="0">
                <a:latin typeface="Georgia" panose="02040502050405020303" pitchFamily="18" charset="0"/>
              </a:rPr>
              <a:t> //</a:t>
            </a:r>
            <a:br>
              <a:rPr lang="ru-RU" sz="2400" dirty="0">
                <a:latin typeface="Georgia" panose="02040502050405020303" pitchFamily="18" charset="0"/>
              </a:rPr>
            </a:br>
            <a:r>
              <a:rPr lang="ru-RU" dirty="0">
                <a:latin typeface="Georgia" panose="02040502050405020303" pitchFamily="18" charset="0"/>
              </a:rPr>
              <a:t>Изд. 2-е</a:t>
            </a:r>
            <a:r>
              <a:rPr lang="en-US" dirty="0">
                <a:latin typeface="Georgia" panose="02040502050405020303" pitchFamily="18" charset="0"/>
              </a:rPr>
              <a:t>,</a:t>
            </a:r>
            <a:r>
              <a:rPr lang="ru-RU" dirty="0">
                <a:latin typeface="Georgia" panose="02040502050405020303" pitchFamily="18" charset="0"/>
              </a:rPr>
              <a:t> </a:t>
            </a:r>
            <a:r>
              <a:rPr lang="ru-RU" dirty="0" err="1">
                <a:latin typeface="Georgia" panose="02040502050405020303" pitchFamily="18" charset="0"/>
              </a:rPr>
              <a:t>испр</a:t>
            </a:r>
            <a:r>
              <a:rPr lang="ru-RU" dirty="0">
                <a:latin typeface="Georgia" panose="02040502050405020303" pitchFamily="18" charset="0"/>
              </a:rPr>
              <a:t>. и доп., </a:t>
            </a:r>
            <a:r>
              <a:rPr lang="en-US" dirty="0">
                <a:latin typeface="Georgia" panose="02040502050405020303" pitchFamily="18" charset="0"/>
              </a:rPr>
              <a:t> 20</a:t>
            </a:r>
            <a:r>
              <a:rPr lang="ru-RU" dirty="0">
                <a:latin typeface="Georgia" panose="02040502050405020303" pitchFamily="18" charset="0"/>
              </a:rPr>
              <a:t>14</a:t>
            </a:r>
            <a:endParaRPr lang="en-US" sz="20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9436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BEA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Группа 19"/>
          <p:cNvGrpSpPr/>
          <p:nvPr/>
        </p:nvGrpSpPr>
        <p:grpSpPr>
          <a:xfrm>
            <a:off x="-4" y="899999"/>
            <a:ext cx="12192004" cy="5958001"/>
            <a:chOff x="-4" y="899999"/>
            <a:chExt cx="12192004" cy="5958001"/>
          </a:xfrm>
        </p:grpSpPr>
        <p:sp>
          <p:nvSpPr>
            <p:cNvPr id="21" name="TextBox 20"/>
            <p:cNvSpPr txBox="1"/>
            <p:nvPr/>
          </p:nvSpPr>
          <p:spPr>
            <a:xfrm>
              <a:off x="0" y="900000"/>
              <a:ext cx="3060317" cy="1993651"/>
            </a:xfrm>
            <a:prstGeom prst="rect">
              <a:avLst/>
            </a:prstGeom>
            <a:blipFill dpi="0" rotWithShape="1">
              <a:blip r:embed="rId3">
                <a:alphaModFix amt="50000"/>
              </a:blip>
              <a:srcRect/>
              <a:stretch>
                <a:fillRect/>
              </a:stretch>
            </a:blipFill>
          </p:spPr>
          <p:txBody>
            <a:bodyPr wrap="square" rtlCol="0">
              <a:spAutoFit/>
            </a:bodyPr>
            <a:lstStyle/>
            <a:p>
              <a:endParaRPr lang="ru-RU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-4" y="4864349"/>
              <a:ext cx="3060317" cy="1993651"/>
            </a:xfrm>
            <a:prstGeom prst="rect">
              <a:avLst/>
            </a:prstGeom>
            <a:blipFill dpi="0" rotWithShape="1">
              <a:blip r:embed="rId3">
                <a:alphaModFix amt="50000"/>
              </a:blip>
              <a:srcRect/>
              <a:stretch>
                <a:fillRect/>
              </a:stretch>
            </a:blipFill>
          </p:spPr>
          <p:txBody>
            <a:bodyPr wrap="square" rtlCol="0">
              <a:spAutoFit/>
            </a:bodyPr>
            <a:lstStyle/>
            <a:p>
              <a:endParaRPr lang="ru-RU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565839" y="2426909"/>
              <a:ext cx="3060317" cy="1993651"/>
            </a:xfrm>
            <a:prstGeom prst="rect">
              <a:avLst/>
            </a:prstGeom>
            <a:blipFill dpi="0" rotWithShape="1">
              <a:blip r:embed="rId3">
                <a:alphaModFix amt="50000"/>
              </a:blip>
              <a:srcRect/>
              <a:stretch>
                <a:fillRect/>
              </a:stretch>
            </a:blipFill>
          </p:spPr>
          <p:txBody>
            <a:bodyPr wrap="square" rtlCol="0">
              <a:spAutoFit/>
            </a:bodyPr>
            <a:lstStyle/>
            <a:p>
              <a:endParaRPr lang="ru-RU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9131683" y="899999"/>
              <a:ext cx="3060317" cy="1993651"/>
            </a:xfrm>
            <a:prstGeom prst="rect">
              <a:avLst/>
            </a:prstGeom>
            <a:blipFill dpi="0" rotWithShape="1">
              <a:blip r:embed="rId3">
                <a:alphaModFix amt="50000"/>
              </a:blip>
              <a:srcRect/>
              <a:stretch>
                <a:fillRect/>
              </a:stretch>
            </a:blipFill>
          </p:spPr>
          <p:txBody>
            <a:bodyPr wrap="square" rtlCol="0">
              <a:spAutoFit/>
            </a:bodyPr>
            <a:lstStyle/>
            <a:p>
              <a:endParaRPr lang="ru-RU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9131683" y="4864348"/>
              <a:ext cx="3060317" cy="1993651"/>
            </a:xfrm>
            <a:prstGeom prst="rect">
              <a:avLst/>
            </a:prstGeom>
            <a:blipFill dpi="0" rotWithShape="1">
              <a:blip r:embed="rId3">
                <a:alphaModFix amt="50000"/>
              </a:blip>
              <a:srcRect/>
              <a:stretch>
                <a:fillRect/>
              </a:stretch>
            </a:blipFill>
          </p:spPr>
          <p:txBody>
            <a:bodyPr wrap="square" rtlCol="0">
              <a:spAutoFit/>
            </a:bodyPr>
            <a:lstStyle/>
            <a:p>
              <a:endParaRPr lang="ru-RU" dirty="0"/>
            </a:p>
          </p:txBody>
        </p:sp>
      </p:grpSp>
      <p:sp>
        <p:nvSpPr>
          <p:cNvPr id="8" name="Прямоугольник 7"/>
          <p:cNvSpPr/>
          <p:nvPr/>
        </p:nvSpPr>
        <p:spPr>
          <a:xfrm>
            <a:off x="1" y="-1"/>
            <a:ext cx="12191999" cy="900000"/>
          </a:xfrm>
          <a:prstGeom prst="rect">
            <a:avLst/>
          </a:prstGeom>
          <a:solidFill>
            <a:srgbClr val="F69E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11616000" y="6492873"/>
            <a:ext cx="576000" cy="365125"/>
          </a:xfrm>
        </p:spPr>
        <p:txBody>
          <a:bodyPr/>
          <a:lstStyle/>
          <a:p>
            <a:fld id="{BBE0D18E-696B-49F7-B820-B92C4FF8164E}" type="slidenum">
              <a:rPr lang="ru-RU" sz="1800" smtClean="0">
                <a:latin typeface="Georgia" panose="02040502050405020303" pitchFamily="18" charset="0"/>
              </a:rPr>
              <a:t>8</a:t>
            </a:fld>
            <a:endParaRPr lang="ru-RU" sz="1800" dirty="0">
              <a:latin typeface="Georgia" panose="02040502050405020303" pitchFamily="18" charset="0"/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 flipV="1">
            <a:off x="-2" y="6488668"/>
            <a:ext cx="12192002" cy="1"/>
          </a:xfrm>
          <a:prstGeom prst="line">
            <a:avLst/>
          </a:prstGeom>
          <a:ln w="57150" cmpd="sng">
            <a:solidFill>
              <a:srgbClr val="F69E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-4" y="6492872"/>
            <a:ext cx="11743985" cy="365125"/>
          </a:xfrm>
        </p:spPr>
        <p:txBody>
          <a:bodyPr vert="horz" lIns="91440" tIns="45720" rIns="91440" bIns="45720" rtlCol="0" anchor="ctr"/>
          <a:lstStyle/>
          <a:p>
            <a:pPr algn="just"/>
            <a:r>
              <a:rPr lang="ru-RU" sz="1800" i="1">
                <a:latin typeface="Georgia" panose="02040502050405020303" pitchFamily="18" charset="0"/>
                <a:cs typeface="Segoe UI" panose="020B0502040204020203" pitchFamily="34" charset="0"/>
              </a:rPr>
              <a:t>Шандов М. М., ОИЯИ                                    Международная ШУФ: Линейные ускорители, 26.08.2025г.</a:t>
            </a:r>
            <a:endParaRPr lang="ru-RU" sz="1800" i="1" dirty="0">
              <a:latin typeface="Georgia" panose="02040502050405020303" pitchFamily="18" charset="0"/>
              <a:cs typeface="Segoe UI" panose="020B0502040204020203" pitchFamily="34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DE0A8C75-D06D-FAB4-33A4-1E7BB6A6C8B2}"/>
              </a:ext>
            </a:extLst>
          </p:cNvPr>
          <p:cNvSpPr/>
          <p:nvPr/>
        </p:nvSpPr>
        <p:spPr>
          <a:xfrm>
            <a:off x="335995" y="4684931"/>
            <a:ext cx="11520000" cy="14311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Шандов М. М.</a:t>
            </a:r>
          </a:p>
          <a:p>
            <a:pPr algn="ctr"/>
            <a:endParaRPr lang="ru-RU" sz="2400" b="1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/>
            <a:r>
              <a:rPr lang="ru-RU" sz="2300" b="1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Международная школа ускорительной физики: Линейные ускорители, ОИЯИ</a:t>
            </a:r>
            <a:endParaRPr lang="en-US" sz="2300" b="1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F9DEEDF8-ED0A-946B-6878-67E9DCD15F4F}"/>
              </a:ext>
            </a:extLst>
          </p:cNvPr>
          <p:cNvSpPr/>
          <p:nvPr/>
        </p:nvSpPr>
        <p:spPr>
          <a:xfrm>
            <a:off x="335995" y="2330800"/>
            <a:ext cx="11520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СПАСИБО ЗА ВНИМАНИЕ!</a:t>
            </a:r>
            <a:endParaRPr lang="en-US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EDD8769F-D588-3B02-DC29-806C203566D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" y="33767"/>
            <a:ext cx="1248660" cy="828000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C68DF7E1-B2D8-1C25-39B1-79B98A8D853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8246" y="35999"/>
            <a:ext cx="1475508" cy="82800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C7D2B24-D14A-4F14-6E12-B8EF2FDDB12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549366" y="33767"/>
            <a:ext cx="1614059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701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35150</TotalTime>
  <Words>572</Words>
  <Application>Microsoft Office PowerPoint</Application>
  <PresentationFormat>Широкоэкранный</PresentationFormat>
  <Paragraphs>77</Paragraphs>
  <Slides>8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Georgia</vt:lpstr>
      <vt:lpstr>Segoe UI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m.shandov</dc:creator>
  <cp:lastModifiedBy>М Ш</cp:lastModifiedBy>
  <cp:revision>268</cp:revision>
  <dcterms:created xsi:type="dcterms:W3CDTF">2018-11-06T19:25:18Z</dcterms:created>
  <dcterms:modified xsi:type="dcterms:W3CDTF">2025-08-26T10:12:13Z</dcterms:modified>
</cp:coreProperties>
</file>