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6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1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8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9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5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7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9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8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FE3A4-1A40-4516-BE45-2282DC29028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FAF6-7CA7-476D-96AB-F19105C3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7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Microsoft_Word_Document.docx"/><Relationship Id="rId7" Type="http://schemas.openxmlformats.org/officeDocument/2006/relationships/package" Target="../embeddings/Microsoft_Word_Document2.docx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package" Target="../embeddings/Microsoft_Word_Document4.docx"/><Relationship Id="rId5" Type="http://schemas.openxmlformats.org/officeDocument/2006/relationships/package" Target="../embeddings/Microsoft_Word_Document1.docx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package" Target="../embeddings/Microsoft_Word_Document3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7.docx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7971"/>
            <a:ext cx="9144000" cy="587149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Задачи</a:t>
            </a:r>
            <a:r>
              <a:rPr lang="ru-RU" sz="3200" dirty="0" smtClean="0">
                <a:latin typeface="Arial Black" panose="020B0A04020102020204" pitchFamily="34" charset="0"/>
              </a:rPr>
              <a:t/>
            </a:r>
            <a:br>
              <a:rPr lang="ru-RU" sz="3200" dirty="0" smtClean="0">
                <a:latin typeface="Arial Black" panose="020B0A04020102020204" pitchFamily="34" charset="0"/>
              </a:rPr>
            </a:br>
            <a:r>
              <a:rPr lang="ru-RU" sz="1300" dirty="0" smtClean="0">
                <a:latin typeface="Arial Black" panose="020B0A04020102020204" pitchFamily="34" charset="0"/>
              </a:rPr>
              <a:t>по ускорителям</a:t>
            </a:r>
            <a:endParaRPr lang="en-US" sz="13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" y="824592"/>
            <a:ext cx="11906250" cy="542108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Ускоритель протонов типа </a:t>
            </a:r>
            <a:r>
              <a:rPr lang="ru-RU" sz="16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Альварец</a:t>
            </a:r>
            <a:r>
              <a:rPr lang="ru-RU" sz="1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ускоряет протоны до энергии 20 МэВ. До какой энергии будут ускорены ионы в этом канале при работе на кратности 2. Какая выходная энергия будет у ускоренных ионов?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Ускоритель протонов типа </a:t>
            </a:r>
            <a:r>
              <a:rPr lang="ru-RU" sz="16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Альварец</a:t>
            </a: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на энергию 20 МэВ, работающий на частоте 150 МГц содержит 58 ускоряющих ячеек. На входе в ускоритель протонный пучок имеет энергию 0.6 МэВ. Определить разницу между временами пролета резонатора протонами в режиме ускорения и без ускорения, если длина резонатора 15.8 м.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На пути пучка стоит две квадрупольные линзы, первая фокусирует по х, вторая по у. Сила фокусировки/</a:t>
            </a: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дефокусировки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равна </a:t>
            </a:r>
            <a:r>
              <a:rPr lang="en-US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Gx</a:t>
            </a:r>
            <a:r>
              <a:rPr lang="en-US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и</a:t>
            </a:r>
            <a:r>
              <a:rPr lang="en-US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Gy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соответственно. Каким будет суммарное воздействие линз на пучок? Почему?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Эллипс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эмиттанса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пучка полностью вписан в эллипс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аксептанса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ускоряющего канала. Рассмотреть два случая – когда направление большой оси эллипса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эмиттанса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совпадает с направлением большой оси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аксептанса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и когда совпадает с направлением малой оси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аксептанса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. Выбрать, какой из вариантов лучше. Почему?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00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376" y="816655"/>
            <a:ext cx="11719248" cy="435133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 ЦФ глубина стенок «стакана» 1 см. Определить, какое магнитное поле потребуется приложить, чтобы запереть вторичные электроны?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Импульс пучка имеет вид правильного прямоугольника. Как будет выглядеть сигнал на выходе «идеального» ИД?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Из ионного источника вылетел пучок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ионов азота, содержащий 30% однозарядных ионов, 40% двухзарядных ионов и 30% трехзарядных ионов. На пути к магнитному анализатору по 10% ионов каждого заряда захватило по одному электрону. Нарисовать измеренный спектр пучка на выходе магнитного анализатора.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Эмиттанс</a:t>
            </a:r>
            <a:r>
              <a:rPr lang="ru-RU" sz="1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пучка на входе в канал дрейфа имеет вид треугольника с координатами вершин (1см, 3 рад), (1см, - 3мрад), (0см, 0мрад). Нарисовать на фазовой плоскости как будет выглядеть </a:t>
            </a:r>
            <a:r>
              <a:rPr lang="ru-RU" sz="18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эмиттанс</a:t>
            </a:r>
            <a:r>
              <a:rPr lang="ru-RU" sz="1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пучка на выходе канала дрейфа длиной 1 м.</a:t>
            </a:r>
            <a:endParaRPr lang="ru-RU" sz="18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Определить абсолютный и </a:t>
            </a:r>
            <a:r>
              <a:rPr lang="en-US" sz="18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rms</a:t>
            </a:r>
            <a:r>
              <a:rPr lang="en-US" sz="18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эмиттансы</a:t>
            </a:r>
            <a:r>
              <a:rPr lang="ru-RU" sz="18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пучка, занимающего на фазовой плоскости кривую, как показано на рисунке. Частицы равномерно распределены по всей кривой</a:t>
            </a:r>
            <a:endParaRPr lang="ru-RU" sz="1800" dirty="0" smtClean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97971"/>
            <a:ext cx="9144000" cy="587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Задачи</a:t>
            </a:r>
            <a:r>
              <a:rPr lang="ru-RU" sz="3200" dirty="0" smtClean="0">
                <a:latin typeface="Arial Black" panose="020B0A04020102020204" pitchFamily="34" charset="0"/>
              </a:rPr>
              <a:t/>
            </a:r>
            <a:br>
              <a:rPr lang="ru-RU" sz="3200" dirty="0" smtClean="0">
                <a:latin typeface="Arial Black" panose="020B0A04020102020204" pitchFamily="34" charset="0"/>
              </a:rPr>
            </a:br>
            <a:r>
              <a:rPr lang="ru-RU" sz="1300" dirty="0" smtClean="0">
                <a:latin typeface="Arial Black" panose="020B0A04020102020204" pitchFamily="34" charset="0"/>
              </a:rPr>
              <a:t>по ускорителям</a:t>
            </a:r>
            <a:endParaRPr lang="en-US" sz="1300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7307" r="22484" b="13108"/>
          <a:stretch/>
        </p:blipFill>
        <p:spPr>
          <a:xfrm>
            <a:off x="3247052" y="4628313"/>
            <a:ext cx="3431333" cy="222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1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"/>
            <a:ext cx="7772400" cy="685800"/>
          </a:xfrm>
        </p:spPr>
        <p:txBody>
          <a:bodyPr>
            <a:normAutofit/>
          </a:bodyPr>
          <a:lstStyle/>
          <a:p>
            <a:r>
              <a:rPr lang="ru-RU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Эмиттанс</a:t>
            </a:r>
            <a:endParaRPr lang="en-US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05000" y="685800"/>
            <a:ext cx="8382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Для анализа различных стационарных и нестационарных распределений </a:t>
            </a:r>
            <a:r>
              <a:rPr lang="ru-RU" sz="1400" dirty="0" err="1">
                <a:solidFill>
                  <a:prstClr val="black"/>
                </a:solidFill>
              </a:rPr>
              <a:t>Лапостолль</a:t>
            </a:r>
            <a:r>
              <a:rPr lang="ru-RU" sz="1400" dirty="0">
                <a:solidFill>
                  <a:prstClr val="black"/>
                </a:solidFill>
              </a:rPr>
              <a:t> и </a:t>
            </a:r>
            <a:r>
              <a:rPr lang="ru-RU" sz="1400" dirty="0" err="1">
                <a:solidFill>
                  <a:prstClr val="black"/>
                </a:solidFill>
              </a:rPr>
              <a:t>Сакере</a:t>
            </a:r>
            <a:r>
              <a:rPr lang="ru-RU" sz="1400" dirty="0">
                <a:solidFill>
                  <a:prstClr val="black"/>
                </a:solidFill>
              </a:rPr>
              <a:t> ввели понятие </a:t>
            </a:r>
            <a:r>
              <a:rPr lang="en-US" sz="1400" dirty="0" err="1">
                <a:solidFill>
                  <a:prstClr val="black"/>
                </a:solidFill>
              </a:rPr>
              <a:t>rms</a:t>
            </a:r>
            <a:r>
              <a:rPr lang="ru-RU" sz="1400" dirty="0">
                <a:solidFill>
                  <a:prstClr val="black"/>
                </a:solidFill>
              </a:rPr>
              <a:t> (среднеквадратичных) величин (для радиуса пучка, эмиттанса и т.д.) и концепцию эквивалентных пучков. Согласно этой концепции два пучка состоящих из частиц с одинаковыми свойствами с одинаковым током и кинетической энергией являются эквивалентными в приближенном смысле, если одинаковы вторые моменты распределений этих пучков. Это подразумевает что </a:t>
            </a:r>
            <a:r>
              <a:rPr lang="en-US" sz="1400" dirty="0" err="1">
                <a:solidFill>
                  <a:prstClr val="black"/>
                </a:solidFill>
              </a:rPr>
              <a:t>rms</a:t>
            </a:r>
            <a:r>
              <a:rPr lang="ru-RU" sz="1400" dirty="0">
                <a:solidFill>
                  <a:prstClr val="black"/>
                </a:solidFill>
              </a:rPr>
              <a:t> ширина пучка и </a:t>
            </a:r>
            <a:r>
              <a:rPr lang="en-US" sz="1400" dirty="0" err="1">
                <a:solidFill>
                  <a:prstClr val="black"/>
                </a:solidFill>
              </a:rPr>
              <a:t>rms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эимиттанс</a:t>
            </a:r>
            <a:r>
              <a:rPr lang="ru-RU" sz="1400" dirty="0">
                <a:solidFill>
                  <a:prstClr val="black"/>
                </a:solidFill>
              </a:rPr>
              <a:t> этих двух пучков идентичны, предполагая что оба пучка сравниваются в одинаковых положениях в одной и той же фокусирующей системе.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3200400" y="2590801"/>
          <a:ext cx="11620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1161479" imgH="312665" progId="Word.Document.12">
                  <p:embed/>
                </p:oleObj>
              </mc:Choice>
              <mc:Fallback>
                <p:oleObj name="Document" r:id="rId3" imgW="1161479" imgH="312665" progId="Word.Document.12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590801"/>
                        <a:ext cx="11620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8"/>
          <p:cNvSpPr/>
          <p:nvPr/>
        </p:nvSpPr>
        <p:spPr>
          <a:xfrm>
            <a:off x="1752600" y="236220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 Рассматривая нормализованное стационарное распределение в четырехмерном поперечном фазовом пространстве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1981200" y="2819400"/>
            <a:ext cx="6584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момент второго порядка координаты частицы 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определяется следующим образов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4495801" y="3200401"/>
          <a:ext cx="3252787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5" imgW="3252950" imgH="512354" progId="Word.Document.12">
                  <p:embed/>
                </p:oleObj>
              </mc:Choice>
              <mc:Fallback>
                <p:oleObj name="Document" r:id="rId5" imgW="3252950" imgH="512354" progId="Word.Document.12">
                  <p:embed/>
                  <p:pic>
                    <p:nvPicPr>
                      <p:cNvPr id="62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1" y="3200401"/>
                        <a:ext cx="3252787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3810000" y="35814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rms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ширина пучка в направлении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определяется из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/>
        </p:nvGraphicFramePr>
        <p:xfrm>
          <a:off x="5126832" y="3962400"/>
          <a:ext cx="19383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7" imgW="1938180" imgH="368434" progId="Word.Document.12">
                  <p:embed/>
                </p:oleObj>
              </mc:Choice>
              <mc:Fallback>
                <p:oleObj name="Document" r:id="rId7" imgW="1938180" imgH="368434" progId="Word.Document.12">
                  <p:embed/>
                  <p:pic>
                    <p:nvPicPr>
                      <p:cNvPr id="65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832" y="3962400"/>
                        <a:ext cx="1938337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65"/>
          <p:cNvSpPr/>
          <p:nvPr/>
        </p:nvSpPr>
        <p:spPr>
          <a:xfrm>
            <a:off x="1981200" y="4267201"/>
            <a:ext cx="5715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Аналогично вычисляются вторые моменты для таких величин как 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/>
        </p:nvGraphicFramePr>
        <p:xfrm>
          <a:off x="7315201" y="4343401"/>
          <a:ext cx="3138487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9" imgW="3139088" imgH="315184" progId="Word.Document.12">
                  <p:embed/>
                </p:oleObj>
              </mc:Choice>
              <mc:Fallback>
                <p:oleObj name="Document" r:id="rId9" imgW="3139088" imgH="315184" progId="Word.Document.12">
                  <p:embed/>
                  <p:pic>
                    <p:nvPicPr>
                      <p:cNvPr id="67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1" y="4343401"/>
                        <a:ext cx="3138487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67"/>
          <p:cNvSpPr/>
          <p:nvPr/>
        </p:nvSpPr>
        <p:spPr>
          <a:xfrm>
            <a:off x="2286001" y="4648200"/>
            <a:ext cx="7337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cap="all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rms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эмиттанс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определяется выражением: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/>
        </p:nvGraphicFramePr>
        <p:xfrm>
          <a:off x="3275772" y="5562600"/>
          <a:ext cx="5640457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11" imgW="3168931" imgH="382107" progId="Word.Document.12">
                  <p:embed/>
                </p:oleObj>
              </mc:Choice>
              <mc:Fallback>
                <p:oleObj name="Document" r:id="rId11" imgW="3168931" imgH="382107" progId="Word.Document.12">
                  <p:embed/>
                  <p:pic>
                    <p:nvPicPr>
                      <p:cNvPr id="69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772" y="5562600"/>
                        <a:ext cx="5640457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971800" y="3276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5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"/>
            <a:ext cx="7772400" cy="685800"/>
          </a:xfrm>
        </p:spPr>
        <p:txBody>
          <a:bodyPr>
            <a:normAutofit/>
          </a:bodyPr>
          <a:lstStyle/>
          <a:p>
            <a:r>
              <a:rPr lang="ru-RU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Эмиттанс</a:t>
            </a:r>
            <a:endParaRPr lang="en-US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828801" y="609601"/>
          <a:ext cx="8181975" cy="569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8230108" imgH="5746988" progId="Word.Document.12">
                  <p:embed/>
                </p:oleObj>
              </mc:Choice>
              <mc:Fallback>
                <p:oleObj name="Document" r:id="rId3" imgW="8230108" imgH="5746988" progId="Word.Document.12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609601"/>
                        <a:ext cx="8181975" cy="569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8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"/>
            <a:ext cx="7772400" cy="685800"/>
          </a:xfrm>
        </p:spPr>
        <p:txBody>
          <a:bodyPr>
            <a:normAutofit/>
          </a:bodyPr>
          <a:lstStyle/>
          <a:p>
            <a:r>
              <a:rPr lang="ru-RU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Эмиттанс</a:t>
            </a:r>
            <a:endParaRPr lang="en-US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429001" y="838201"/>
          <a:ext cx="4930775" cy="409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3" imgW="4931156" imgH="4090416" progId="Word.Document.12">
                  <p:embed/>
                </p:oleObj>
              </mc:Choice>
              <mc:Fallback>
                <p:oleObj name="Document" r:id="rId3" imgW="4931156" imgH="4090416" progId="Word.Document.12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1" y="838201"/>
                        <a:ext cx="4930775" cy="409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069431" y="4495801"/>
          <a:ext cx="6053138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5" imgW="6053836" imgH="1852332" progId="Word.Document.12">
                  <p:embed/>
                </p:oleObj>
              </mc:Choice>
              <mc:Fallback>
                <p:oleObj name="Document" r:id="rId5" imgW="6053836" imgH="1852332" progId="Word.Document.12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431" y="4495801"/>
                        <a:ext cx="6053138" cy="185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39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467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Office Theme</vt:lpstr>
      <vt:lpstr>Document</vt:lpstr>
      <vt:lpstr>Задачи по ускорителям</vt:lpstr>
      <vt:lpstr>PowerPoint Presentation</vt:lpstr>
      <vt:lpstr>Эмиттанс</vt:lpstr>
      <vt:lpstr>Эмиттанс</vt:lpstr>
      <vt:lpstr>Эмиттанс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по ускорителям</dc:title>
  <dc:creator>TVK</dc:creator>
  <cp:lastModifiedBy>TVK</cp:lastModifiedBy>
  <cp:revision>9</cp:revision>
  <dcterms:created xsi:type="dcterms:W3CDTF">2025-08-26T09:46:51Z</dcterms:created>
  <dcterms:modified xsi:type="dcterms:W3CDTF">2025-08-26T12:00:35Z</dcterms:modified>
</cp:coreProperties>
</file>