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4" r:id="rId18"/>
    <p:sldId id="275" r:id="rId19"/>
    <p:sldId id="276" r:id="rId20"/>
    <p:sldId id="286" r:id="rId21"/>
    <p:sldId id="277" r:id="rId22"/>
    <p:sldId id="278" r:id="rId23"/>
    <p:sldId id="287" r:id="rId24"/>
    <p:sldId id="279" r:id="rId25"/>
    <p:sldId id="280" r:id="rId26"/>
    <p:sldId id="282" r:id="rId27"/>
    <p:sldId id="283" r:id="rId28"/>
    <p:sldId id="284" r:id="rId29"/>
    <p:sldId id="288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94697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02B9D-7A4E-4AE1-A1A4-8FAEAF9361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4BFDF-D700-4450-B2F9-DD241AF5D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4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4BFDF-D700-4450-B2F9-DD241AF5DC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3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FDF-D700-4450-B2F9-DD241AF5DC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4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individually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Состав подстанций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61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Состав подстанций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61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анимация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E8AB-D375-AE47-8A10-4271541FAF4E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7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04C-0E7D-6B41-8FD1-F53B944847B9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56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1E85-C1AE-5C4B-949F-4432788F1630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3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C8AD-A1F8-414D-9381-ECF1991088F1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4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6A9FC-6211-5943-8C62-BB530B9B00F0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3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A94B-A78E-A949-9F35-D1981E372745}" type="datetime1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8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22C3-5A76-DF4E-BA78-27CBDB3FFE9F}" type="datetime1">
              <a:rPr lang="ru-RU" smtClean="0"/>
              <a:t>28.08.2025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9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05A1-9471-584F-AB3B-8235DF48651B}" type="datetime1">
              <a:rPr lang="ru-RU" smtClean="0"/>
              <a:t>28.08.2025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6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52A40-0BBE-3540-8930-EE2F430CBA14}" type="datetime1">
              <a:rPr lang="ru-RU" smtClean="0"/>
              <a:t>28.08.2025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7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E644-0B56-4944-A186-C0CB5D14CC9C}" type="datetime1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92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133B-B398-CB4D-BB46-726972CA1BE8}" type="datetime1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78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F0438-8037-864C-9A96-92942B366526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280B-6C7D-4849-9749-E612DDA61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0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6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6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6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44" y="2573094"/>
            <a:ext cx="7772400" cy="1470025"/>
          </a:xfrm>
        </p:spPr>
        <p:txBody>
          <a:bodyPr/>
          <a:lstStyle/>
          <a:p>
            <a:r>
              <a:rPr lang="ru-RU" dirty="0">
                <a:latin typeface="Segoe Print" pitchFamily="2" charset="0"/>
              </a:rPr>
              <a:t>Системы электропитания.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3344" y="4323287"/>
            <a:ext cx="6400800" cy="61788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Segoe Print" pitchFamily="2" charset="0"/>
              </a:rPr>
              <a:t>Докладчик: Шурыгин Александр</a:t>
            </a:r>
          </a:p>
        </p:txBody>
      </p:sp>
      <p:pic>
        <p:nvPicPr>
          <p:cNvPr id="5" name="Picture 2" descr="C:\Users\Shurygin\iCloudDrive\01_WORKING_icloud\02_Подневный учет работ\20250818_пн\ШУФ 25 эмблем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70909" r="75516" b="6509"/>
          <a:stretch/>
        </p:blipFill>
        <p:spPr bwMode="auto">
          <a:xfrm>
            <a:off x="9756576" y="2448304"/>
            <a:ext cx="267602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hurygin\iCloudDrive\01_WORKING_icloud\02_Подневный учет работ\20250818_пн\ШУФ 25 эмблем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66"/>
          <a:stretch/>
        </p:blipFill>
        <p:spPr bwMode="auto">
          <a:xfrm>
            <a:off x="-36512" y="23506"/>
            <a:ext cx="9180512" cy="189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hurygin\iCloudDrive\01_WORKING_icloud\02_Подневный учет работ\20250818_пн\ШУФ 25 эмблем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2" t="69614" r="36766" b="4127"/>
          <a:stretch/>
        </p:blipFill>
        <p:spPr bwMode="auto">
          <a:xfrm>
            <a:off x="3923928" y="5469576"/>
            <a:ext cx="1769937" cy="11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2F0EF6E-B710-69D5-7F57-BD41A126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4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10</a:t>
            </a:fld>
            <a:endParaRPr lang="ru-RU"/>
          </a:p>
        </p:txBody>
      </p:sp>
      <p:pic>
        <p:nvPicPr>
          <p:cNvPr id="4098" name="Picture 2" descr="\\Mac\Home\Desktop\К семинару НИОСЭТ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3" y="1628800"/>
            <a:ext cx="7867277" cy="44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Mac\Home\Desktop\К семинару НИОСЭТ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5" y="1563466"/>
            <a:ext cx="7983836" cy="447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00543" y="404664"/>
            <a:ext cx="8229600" cy="605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u="sng" dirty="0">
                <a:latin typeface="Segoe Print" pitchFamily="2" charset="0"/>
              </a:rPr>
              <a:t>Вывод </a:t>
            </a:r>
            <a:r>
              <a:rPr lang="ru-RU" sz="2800" b="1" u="sng" dirty="0" smtClean="0">
                <a:latin typeface="Segoe Print" pitchFamily="2" charset="0"/>
              </a:rPr>
              <a:t>энергии 26,9МДж </a:t>
            </a:r>
            <a:r>
              <a:rPr lang="ru-RU" sz="2800" b="1" u="sng" dirty="0">
                <a:latin typeface="Segoe Print" pitchFamily="2" charset="0"/>
              </a:rPr>
              <a:t>из </a:t>
            </a:r>
            <a:r>
              <a:rPr lang="en-US" sz="2800" b="1" u="sng" dirty="0" smtClean="0">
                <a:latin typeface="Segoe Print" pitchFamily="2" charset="0"/>
              </a:rPr>
              <a:t>MPD</a:t>
            </a:r>
            <a:endParaRPr lang="ru-RU" sz="2800" b="1" u="sng" dirty="0" smtClean="0">
              <a:latin typeface="Segoe Print" pitchFamily="2" charset="0"/>
            </a:endParaRPr>
          </a:p>
          <a:p>
            <a:pPr algn="ctr"/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74848" y="1023575"/>
            <a:ext cx="8229600" cy="605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Segoe Print" pitchFamily="2" charset="0"/>
              </a:rPr>
              <a:t>(Ток </a:t>
            </a:r>
            <a:r>
              <a:rPr lang="en-US" sz="2400" dirty="0" smtClean="0">
                <a:latin typeface="Segoe Print" pitchFamily="2" charset="0"/>
              </a:rPr>
              <a:t>I </a:t>
            </a:r>
            <a:r>
              <a:rPr lang="ru-RU" sz="2400" dirty="0" smtClean="0">
                <a:latin typeface="Segoe Print" pitchFamily="2" charset="0"/>
              </a:rPr>
              <a:t>= 2500А</a:t>
            </a:r>
            <a:r>
              <a:rPr lang="en-US" sz="2400" dirty="0" smtClean="0">
                <a:latin typeface="Segoe Print" pitchFamily="2" charset="0"/>
              </a:rPr>
              <a:t>; </a:t>
            </a:r>
            <a:r>
              <a:rPr lang="ru-RU" sz="2400" dirty="0" smtClean="0">
                <a:latin typeface="Segoe Print" pitchFamily="2" charset="0"/>
              </a:rPr>
              <a:t>Индуктивность </a:t>
            </a:r>
            <a:r>
              <a:rPr lang="en-US" sz="2400" dirty="0" smtClean="0">
                <a:latin typeface="Segoe Print" pitchFamily="2" charset="0"/>
              </a:rPr>
              <a:t>L = 8</a:t>
            </a:r>
            <a:r>
              <a:rPr lang="ru-RU" sz="2400" dirty="0" smtClean="0">
                <a:latin typeface="Segoe Print" pitchFamily="2" charset="0"/>
              </a:rPr>
              <a:t>,6Гн)</a:t>
            </a:r>
            <a:r>
              <a:rPr lang="en-US" sz="2400" dirty="0" smtClean="0">
                <a:latin typeface="Segoe Print" pitchFamily="2" charset="0"/>
              </a:rPr>
              <a:t> </a:t>
            </a:r>
            <a:endParaRPr lang="ru-RU" sz="2400" dirty="0" smtClean="0">
              <a:latin typeface="Segoe Print" pitchFamily="2" charset="0"/>
            </a:endParaRPr>
          </a:p>
          <a:p>
            <a:pPr algn="ctr"/>
            <a:endParaRPr lang="ru-RU" sz="2400" dirty="0" smtClean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4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11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605225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Как выглядит источник питания для </a:t>
            </a:r>
            <a:r>
              <a:rPr lang="en-US" sz="2400" b="1" u="sng" dirty="0">
                <a:latin typeface="Segoe Print" pitchFamily="2" charset="0"/>
              </a:rPr>
              <a:t>MPD</a:t>
            </a:r>
            <a:r>
              <a:rPr lang="ru-RU" sz="2400" b="1" u="sng" dirty="0">
                <a:latin typeface="Segoe Print" pitchFamily="2" charset="0"/>
              </a:rPr>
              <a:t>?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1026" name="Picture 2" descr="C:\Users\shury\iCloudDrive\01_WORKING_icloud\02_Подневный учет работ\20250827_ср\photo_2025-08-27_10-32-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2"/>
          <a:stretch/>
        </p:blipFill>
        <p:spPr bwMode="auto">
          <a:xfrm>
            <a:off x="611560" y="1122304"/>
            <a:ext cx="5553631" cy="49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ury\iCloudDrive\01_WORKING_icloud\02_Подневный учет работ\20250827_ср\photo_2025-08-27_10-32-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/>
          <a:stretch/>
        </p:blipFill>
        <p:spPr bwMode="auto">
          <a:xfrm>
            <a:off x="6434066" y="1089714"/>
            <a:ext cx="2232248" cy="188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ury\iCloudDrive\01_WORKING_icloud\02_Подневный учет работ\20250827_ср\photo_2025-08-27_10-32-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23" y="3247954"/>
            <a:ext cx="2123083" cy="28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8"/>
          <p:cNvGrpSpPr/>
          <p:nvPr/>
        </p:nvGrpSpPr>
        <p:grpSpPr>
          <a:xfrm>
            <a:off x="214282" y="928670"/>
            <a:ext cx="8786874" cy="5121275"/>
            <a:chOff x="214282" y="928670"/>
            <a:chExt cx="8786874" cy="5121275"/>
          </a:xfrm>
        </p:grpSpPr>
        <p:grpSp>
          <p:nvGrpSpPr>
            <p:cNvPr id="4" name="Группа 24"/>
            <p:cNvGrpSpPr/>
            <p:nvPr/>
          </p:nvGrpSpPr>
          <p:grpSpPr>
            <a:xfrm>
              <a:off x="214282" y="928670"/>
              <a:ext cx="8786874" cy="5121275"/>
              <a:chOff x="214282" y="928670"/>
              <a:chExt cx="8786874" cy="5121275"/>
            </a:xfrm>
          </p:grpSpPr>
          <p:grpSp>
            <p:nvGrpSpPr>
              <p:cNvPr id="5" name="Группа 12"/>
              <p:cNvGrpSpPr/>
              <p:nvPr/>
            </p:nvGrpSpPr>
            <p:grpSpPr>
              <a:xfrm>
                <a:off x="214282" y="928670"/>
                <a:ext cx="8786874" cy="5121275"/>
                <a:chOff x="219900" y="1004680"/>
                <a:chExt cx="8786874" cy="5121275"/>
              </a:xfrm>
            </p:grpSpPr>
            <p:pic>
              <p:nvPicPr>
                <p:cNvPr id="15" name="Picture 4" descr="Nuclotron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19900" y="1004680"/>
                  <a:ext cx="8418512" cy="51212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6" name="Рисунок 15" descr="экспер-зал к 205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4644" r="4273" b="2410"/>
                <a:stretch>
                  <a:fillRect/>
                </a:stretch>
              </p:blipFill>
              <p:spPr>
                <a:xfrm>
                  <a:off x="4934808" y="3004944"/>
                  <a:ext cx="4071966" cy="271464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37" name="TextBox 36"/>
              <p:cNvSpPr txBox="1"/>
              <p:nvPr/>
            </p:nvSpPr>
            <p:spPr>
              <a:xfrm>
                <a:off x="5072066" y="3286124"/>
                <a:ext cx="1143008" cy="338554"/>
              </a:xfrm>
              <a:prstGeom prst="rect">
                <a:avLst/>
              </a:prstGeom>
              <a:solidFill>
                <a:srgbClr val="BFF7E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Hall 205</a:t>
                </a:r>
                <a:endParaRPr lang="ru-RU" sz="16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285984" y="3643314"/>
              <a:ext cx="857256" cy="338554"/>
            </a:xfrm>
            <a:prstGeom prst="rect">
              <a:avLst/>
            </a:prstGeom>
            <a:solidFill>
              <a:srgbClr val="BFF7E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Bld. 1</a:t>
              </a:r>
              <a:endParaRPr lang="ru-RU" sz="1600" dirty="0"/>
            </a:p>
          </p:txBody>
        </p:sp>
      </p:grpSp>
      <p:pic>
        <p:nvPicPr>
          <p:cNvPr id="33" name="Рисунок 32" descr="Logo_BM@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8290652" y="3934958"/>
            <a:ext cx="909445" cy="5115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</p:pic>
      <p:grpSp>
        <p:nvGrpSpPr>
          <p:cNvPr id="6" name="Группа 22"/>
          <p:cNvGrpSpPr/>
          <p:nvPr/>
        </p:nvGrpSpPr>
        <p:grpSpPr>
          <a:xfrm>
            <a:off x="2214546" y="4197297"/>
            <a:ext cx="2714644" cy="1736792"/>
            <a:chOff x="2214546" y="4197297"/>
            <a:chExt cx="2714644" cy="1736792"/>
          </a:xfrm>
        </p:grpSpPr>
        <p:sp>
          <p:nvSpPr>
            <p:cNvPr id="18" name="Овал 17"/>
            <p:cNvSpPr/>
            <p:nvPr/>
          </p:nvSpPr>
          <p:spPr>
            <a:xfrm rot="20994368">
              <a:off x="3024962" y="4197297"/>
              <a:ext cx="1769021" cy="563193"/>
            </a:xfrm>
            <a:prstGeom prst="ellipse">
              <a:avLst/>
            </a:prstGeom>
            <a:solidFill>
              <a:srgbClr val="92D050">
                <a:alpha val="4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ая выноска 19"/>
            <p:cNvSpPr>
              <a:spLocks noChangeArrowheads="1"/>
            </p:cNvSpPr>
            <p:nvPr/>
          </p:nvSpPr>
          <p:spPr bwMode="auto">
            <a:xfrm>
              <a:off x="2214546" y="5286388"/>
              <a:ext cx="2714644" cy="647701"/>
            </a:xfrm>
            <a:prstGeom prst="wedgeRectCallout">
              <a:avLst>
                <a:gd name="adj1" fmla="val 11086"/>
                <a:gd name="adj2" fmla="val -126676"/>
              </a:avLst>
            </a:prstGeom>
            <a:solidFill>
              <a:srgbClr val="92D05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sz="1600" b="1" i="1" dirty="0">
                  <a:solidFill>
                    <a:srgbClr val="0000FF"/>
                  </a:solidFill>
                </a:rPr>
                <a:t>Канал вывода пучка из </a:t>
              </a:r>
              <a:r>
                <a:rPr kumimoji="0" lang="ru-RU" sz="1600" b="1" i="1" dirty="0" err="1">
                  <a:solidFill>
                    <a:srgbClr val="0000FF"/>
                  </a:solidFill>
                </a:rPr>
                <a:t>Нуклотрона</a:t>
              </a:r>
              <a:endParaRPr kumimoji="0" lang="en-US" sz="1600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Группа 23"/>
          <p:cNvGrpSpPr/>
          <p:nvPr/>
        </p:nvGrpSpPr>
        <p:grpSpPr>
          <a:xfrm>
            <a:off x="5063629" y="2285992"/>
            <a:ext cx="3508899" cy="2452175"/>
            <a:chOff x="5063629" y="2285992"/>
            <a:chExt cx="3508899" cy="2452175"/>
          </a:xfrm>
        </p:grpSpPr>
        <p:sp>
          <p:nvSpPr>
            <p:cNvPr id="21" name="Прямоугольная выноска 20"/>
            <p:cNvSpPr>
              <a:spLocks noChangeArrowheads="1"/>
            </p:cNvSpPr>
            <p:nvPr/>
          </p:nvSpPr>
          <p:spPr bwMode="auto">
            <a:xfrm>
              <a:off x="5643570" y="2285992"/>
              <a:ext cx="2857520" cy="433387"/>
            </a:xfrm>
            <a:prstGeom prst="wedgeRectCallout">
              <a:avLst>
                <a:gd name="adj1" fmla="val 9470"/>
                <a:gd name="adj2" fmla="val 259118"/>
              </a:avLst>
            </a:prstGeom>
            <a:solidFill>
              <a:srgbClr val="FFC00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sz="1600" b="1" i="1" dirty="0">
                  <a:solidFill>
                    <a:srgbClr val="0000FF"/>
                  </a:solidFill>
                </a:rPr>
                <a:t>Каналы в корп.205</a:t>
              </a:r>
              <a:endParaRPr kumimoji="0" lang="en-US" sz="16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063629" y="3643314"/>
              <a:ext cx="3508899" cy="1094853"/>
            </a:xfrm>
            <a:prstGeom prst="ellipse">
              <a:avLst/>
            </a:prstGeom>
            <a:solidFill>
              <a:srgbClr val="FFC000">
                <a:alpha val="2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Заголовок 1"/>
          <p:cNvSpPr txBox="1">
            <a:spLocks/>
          </p:cNvSpPr>
          <p:nvPr/>
        </p:nvSpPr>
        <p:spPr>
          <a:xfrm>
            <a:off x="0" y="0"/>
            <a:ext cx="8028384" cy="838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Система питания магнитных элементов каналов транспортировки частиц Ускорительного комплекса ЛФВЭ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79512" y="83671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13EAD99-46FB-9A46-1B5E-6B2ECE5E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874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8"/>
          <p:cNvGrpSpPr/>
          <p:nvPr/>
        </p:nvGrpSpPr>
        <p:grpSpPr>
          <a:xfrm>
            <a:off x="395536" y="692696"/>
            <a:ext cx="8496944" cy="5400600"/>
            <a:chOff x="642910" y="1285860"/>
            <a:chExt cx="8001056" cy="4999141"/>
          </a:xfrm>
        </p:grpSpPr>
        <p:pic>
          <p:nvPicPr>
            <p:cNvPr id="23" name="Рисунок 22" descr="сист пит кан_структура.JPG"/>
            <p:cNvPicPr>
              <a:picLocks noChangeAspect="1"/>
            </p:cNvPicPr>
            <p:nvPr/>
          </p:nvPicPr>
          <p:blipFill rotWithShape="1">
            <a:blip r:embed="rId3" cstate="print"/>
            <a:srcRect t="4965"/>
            <a:stretch/>
          </p:blipFill>
          <p:spPr>
            <a:xfrm>
              <a:off x="642910" y="1571612"/>
              <a:ext cx="8001056" cy="4713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Прямоугольная выноска 26"/>
            <p:cNvSpPr>
              <a:spLocks noChangeArrowheads="1"/>
            </p:cNvSpPr>
            <p:nvPr/>
          </p:nvSpPr>
          <p:spPr bwMode="auto">
            <a:xfrm>
              <a:off x="714348" y="1285860"/>
              <a:ext cx="2286016" cy="285753"/>
            </a:xfrm>
            <a:prstGeom prst="wedgeRectCallout">
              <a:avLst>
                <a:gd name="adj1" fmla="val 9419"/>
                <a:gd name="adj2" fmla="val -50486"/>
              </a:avLst>
            </a:prstGeom>
            <a:solidFill>
              <a:srgbClr val="92D05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 i="1" dirty="0">
                  <a:solidFill>
                    <a:srgbClr val="0000FF"/>
                  </a:solidFill>
                </a:rPr>
                <a:t>канал</a:t>
              </a:r>
              <a:r>
                <a:rPr kumimoji="0" lang="ru-RU" sz="1200" b="1" i="1" dirty="0">
                  <a:solidFill>
                    <a:srgbClr val="0000FF"/>
                  </a:solidFill>
                </a:rPr>
                <a:t> вывода пучка из Н</a:t>
              </a:r>
              <a:endParaRPr kumimoji="0" lang="en-US" sz="12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28" name="Прямоугольная выноска 27"/>
            <p:cNvSpPr>
              <a:spLocks noChangeArrowheads="1"/>
            </p:cNvSpPr>
            <p:nvPr/>
          </p:nvSpPr>
          <p:spPr bwMode="auto">
            <a:xfrm>
              <a:off x="3071802" y="1285860"/>
              <a:ext cx="5286412" cy="285752"/>
            </a:xfrm>
            <a:prstGeom prst="wedgeRectCallout">
              <a:avLst>
                <a:gd name="adj1" fmla="val 17857"/>
                <a:gd name="adj2" fmla="val 48129"/>
              </a:avLst>
            </a:prstGeom>
            <a:solidFill>
              <a:srgbClr val="FFC00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 i="1" dirty="0">
                  <a:solidFill>
                    <a:srgbClr val="0000FF"/>
                  </a:solidFill>
                </a:rPr>
                <a:t>к</a:t>
              </a:r>
              <a:r>
                <a:rPr kumimoji="0" lang="ru-RU" sz="1200" b="1" i="1" dirty="0">
                  <a:solidFill>
                    <a:srgbClr val="0000FF"/>
                  </a:solidFill>
                </a:rPr>
                <a:t>аналы корп.</a:t>
              </a:r>
              <a:r>
                <a:rPr kumimoji="0" lang="en-US" sz="1200" b="1" i="1" dirty="0">
                  <a:solidFill>
                    <a:srgbClr val="0000FF"/>
                  </a:solidFill>
                </a:rPr>
                <a:t>205</a:t>
              </a:r>
            </a:p>
          </p:txBody>
        </p:sp>
      </p:grpSp>
      <p:pic>
        <p:nvPicPr>
          <p:cNvPr id="18" name="Рисунок 17" descr="Logo_BM@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103765" y="2417515"/>
            <a:ext cx="642942" cy="3616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Структурная схема системы питания каналов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251520" y="0"/>
            <a:ext cx="8856270" cy="563239"/>
            <a:chOff x="251520" y="0"/>
            <a:chExt cx="8856270" cy="563239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1C71846-60F4-76D9-D2F3-685A3C8D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63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kumimoji="0" lang="ru-RU" sz="36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31640" y="548680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Оборудование системы питания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1052736"/>
            <a:ext cx="2357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kumimoji="0" lang="ru-RU" sz="1600" b="1" dirty="0"/>
              <a:t>Подстанция ПС15</a:t>
            </a:r>
            <a:endParaRPr kumimoji="0" lang="en-US" sz="16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139952" y="5661248"/>
            <a:ext cx="1857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1600" b="1" dirty="0" err="1"/>
              <a:t>Чиллеры</a:t>
            </a:r>
            <a:r>
              <a:rPr kumimoji="0" lang="ru-RU" sz="1600" b="1" dirty="0"/>
              <a:t> </a:t>
            </a:r>
            <a:r>
              <a:rPr kumimoji="0" lang="ru-RU" sz="1600" b="1" dirty="0" err="1"/>
              <a:t>водоохлаждения</a:t>
            </a:r>
            <a:r>
              <a:rPr kumimoji="0" lang="ru-RU" sz="1600" b="1" dirty="0"/>
              <a:t> источников тока,</a:t>
            </a:r>
          </a:p>
          <a:p>
            <a:pPr algn="ctr"/>
            <a:r>
              <a:rPr lang="ru-RU" sz="1600" b="1" dirty="0"/>
              <a:t>Корп.205</a:t>
            </a:r>
            <a:endParaRPr lang="ru-RU" sz="1600" dirty="0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6309320"/>
            <a:ext cx="3500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1600" b="1" dirty="0"/>
              <a:t>Трансформаторы 6/0,69кВ, 1,6МВА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409"/>
          <a:stretch>
            <a:fillRect/>
          </a:stretch>
        </p:blipFill>
        <p:spPr bwMode="auto">
          <a:xfrm>
            <a:off x="467544" y="4149080"/>
            <a:ext cx="2055778" cy="2095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0" y="116632"/>
            <a:ext cx="8388424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Система питания каналов корп. 205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12776"/>
            <a:ext cx="189021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2428" y="5445224"/>
            <a:ext cx="259085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412776"/>
            <a:ext cx="3600400" cy="166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2744" y="3212977"/>
            <a:ext cx="35854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Прямоугольник 35"/>
          <p:cNvSpPr/>
          <p:nvPr/>
        </p:nvSpPr>
        <p:spPr>
          <a:xfrm>
            <a:off x="3059832" y="1124744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/>
              <a:t>РЩ0,69кВ и источники тока </a:t>
            </a:r>
            <a:r>
              <a:rPr kumimoji="0" lang="ru-RU" sz="1600" b="1" dirty="0" err="1"/>
              <a:t>пом</a:t>
            </a:r>
            <a:r>
              <a:rPr kumimoji="0" lang="ru-RU" sz="1600" b="1" dirty="0"/>
              <a:t>. 108</a:t>
            </a:r>
            <a:endParaRPr kumimoji="0" lang="en-US" sz="16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843808" y="4869160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/>
              <a:t>РЩ0,69кВ и источники тока </a:t>
            </a:r>
            <a:r>
              <a:rPr kumimoji="0" lang="ru-RU" sz="1600" b="1" dirty="0" err="1"/>
              <a:t>пом</a:t>
            </a:r>
            <a:r>
              <a:rPr kumimoji="0" lang="ru-RU" sz="1600" b="1" dirty="0"/>
              <a:t>. 111</a:t>
            </a:r>
            <a:endParaRPr kumimoji="0" lang="en-US" sz="1600" b="1" dirty="0"/>
          </a:p>
        </p:txBody>
      </p:sp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2132856"/>
            <a:ext cx="1439887" cy="311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Прямоугольник 38"/>
          <p:cNvSpPr/>
          <p:nvPr/>
        </p:nvSpPr>
        <p:spPr>
          <a:xfrm>
            <a:off x="6732240" y="1268760"/>
            <a:ext cx="2016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/>
              <a:t>ШП, экспериментальный зал корп.205</a:t>
            </a:r>
            <a:endParaRPr kumimoji="0"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547564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kumimoji="0" lang="ru-RU" sz="36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31640" y="548680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АСУ системы питания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980728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kumimoji="0" lang="ru-RU" sz="1600" b="1" dirty="0"/>
              <a:t>Рабочие окна АСУ системы питания</a:t>
            </a:r>
            <a:endParaRPr kumimoji="0" lang="en-US" sz="1600" b="1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0" y="116632"/>
            <a:ext cx="8388424" cy="404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Система питания каналов корп. 205</a:t>
            </a:r>
          </a:p>
        </p:txBody>
      </p:sp>
      <p:grpSp>
        <p:nvGrpSpPr>
          <p:cNvPr id="2" name="Группа 23"/>
          <p:cNvGrpSpPr/>
          <p:nvPr/>
        </p:nvGrpSpPr>
        <p:grpSpPr>
          <a:xfrm>
            <a:off x="251520" y="0"/>
            <a:ext cx="8892480" cy="563239"/>
            <a:chOff x="251520" y="0"/>
            <a:chExt cx="8856270" cy="563239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251520" y="476672"/>
              <a:ext cx="87129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599E0C4B-0717-439A-A4AF-422065C6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439" y="0"/>
              <a:ext cx="1076351" cy="563239"/>
            </a:xfrm>
            <a:prstGeom prst="rect">
              <a:avLst/>
            </a:prstGeom>
          </p:spPr>
        </p:pic>
      </p:grp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516216" y="4077072"/>
            <a:ext cx="1872208" cy="2496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365104"/>
            <a:ext cx="2400267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869160"/>
            <a:ext cx="2952328" cy="1585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140968"/>
            <a:ext cx="2954821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412776"/>
            <a:ext cx="2952328" cy="1585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4572000" y="980728"/>
            <a:ext cx="44644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0000"/>
                </a:solidFill>
              </a:rPr>
              <a:t>АСУ предназначена для управления </a:t>
            </a:r>
            <a:r>
              <a:rPr lang="ru-RU" sz="1600" b="1" dirty="0">
                <a:solidFill>
                  <a:srgbClr val="00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</a:rPr>
              <a:t>трансформаторами 6/0,69кВт и 6/0,4кВт,</a:t>
            </a:r>
          </a:p>
          <a:p>
            <a:pPr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</a:rPr>
              <a:t> распределительными устройствами РУ0,69кВт,</a:t>
            </a:r>
          </a:p>
          <a:p>
            <a:pPr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</a:rPr>
              <a:t> 32-я источниками питания,</a:t>
            </a:r>
          </a:p>
          <a:p>
            <a:pPr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</a:rPr>
              <a:t> шкафами переключения нагрузок (магнитов каналов).</a:t>
            </a:r>
          </a:p>
          <a:p>
            <a:r>
              <a:rPr lang="ru-RU" sz="1600" b="1" dirty="0">
                <a:solidFill>
                  <a:srgbClr val="000000"/>
                </a:solidFill>
              </a:rPr>
              <a:t>Позволяет контролировать токи в магнитах.</a:t>
            </a:r>
          </a:p>
          <a:p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1200" dirty="0">
                <a:solidFill>
                  <a:srgbClr val="000000"/>
                </a:solidFill>
              </a:rPr>
              <a:t>Система построена на базе программируемого логического контроллера и промышленного компьютера </a:t>
            </a:r>
            <a:r>
              <a:rPr lang="en-US" sz="1200" dirty="0">
                <a:solidFill>
                  <a:srgbClr val="000000"/>
                </a:solidFill>
              </a:rPr>
              <a:t>B&amp;R</a:t>
            </a:r>
            <a:r>
              <a:rPr lang="ru-RU" sz="1200" dirty="0">
                <a:solidFill>
                  <a:srgbClr val="000000"/>
                </a:solidFill>
              </a:rPr>
              <a:t>. Среда разработки ППО – </a:t>
            </a:r>
            <a:r>
              <a:rPr lang="en-US" sz="1200" dirty="0" err="1">
                <a:solidFill>
                  <a:srgbClr val="000000"/>
                </a:solidFill>
              </a:rPr>
              <a:t>Aprol</a:t>
            </a:r>
            <a:r>
              <a:rPr lang="en-US" sz="1200" dirty="0">
                <a:solidFill>
                  <a:srgbClr val="000000"/>
                </a:solidFill>
              </a:rPr>
              <a:t> PDA.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076056" y="3573016"/>
            <a:ext cx="309634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АРМ АСУ – пультовая корп.1А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E3CA264-7038-07E9-35AE-9C86795E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11773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16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605225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Идем дальше…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2050" name="Picture 2" descr="C:\Users\Shurygin\Desktop\для ШУС_сист 2ИП Model (1)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29" y="908720"/>
            <a:ext cx="5469359" cy="53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162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17</a:t>
            </a:fld>
            <a:endParaRPr lang="ru-RU"/>
          </a:p>
        </p:txBody>
      </p:sp>
      <p:pic>
        <p:nvPicPr>
          <p:cNvPr id="1026" name="Picture 2" descr="G:\Мой диск\МОИ ПРЕЗЕНТАЦИИ\ШУС_Липня_Июнь2023\f_c3RhdGljLm1vc3JlZ3RvZGF5LnJ1L3VwbG9hZHMvZmlsZXMvdGh1bWIvNDQ1NDM2NzE2MDU4NzY4MTMuanBnP19faWQ9MTM3NTY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620001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22784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Магнитный структурный сверхпроводящий элемент Бустера. Рабочий ток 10кА.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49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18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00543" y="404664"/>
            <a:ext cx="8229600" cy="605225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 err="1">
                <a:latin typeface="Segoe Print" pitchFamily="2" charset="0"/>
              </a:rPr>
              <a:t>Токовводы</a:t>
            </a:r>
            <a:r>
              <a:rPr lang="ru-RU" sz="2400" b="1" u="sng" dirty="0">
                <a:latin typeface="Segoe Print" pitchFamily="2" charset="0"/>
              </a:rPr>
              <a:t>.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3BE675-A0B1-EEBD-2859-1BFD4AC89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" y="1052736"/>
            <a:ext cx="9051658" cy="509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Mac\Home\Desktop\К семинару НИОСЭТ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8010028" cy="44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00543" y="69269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Аварийный вывод </a:t>
            </a:r>
            <a:r>
              <a:rPr lang="ru-RU" sz="2400" b="1" u="sng" dirty="0" smtClean="0">
                <a:latin typeface="Segoe Print" pitchFamily="2" charset="0"/>
              </a:rPr>
              <a:t>тока. </a:t>
            </a:r>
            <a:endParaRPr lang="ru-RU" sz="2400" b="1" u="sng" dirty="0">
              <a:latin typeface="Segoe Print" pitchFamily="2" charset="0"/>
            </a:endParaRPr>
          </a:p>
          <a:p>
            <a:pPr algn="ctr"/>
            <a:r>
              <a:rPr lang="ru-RU" sz="2400" b="1" u="sng" dirty="0">
                <a:latin typeface="Segoe Print" pitchFamily="2" charset="0"/>
              </a:rPr>
              <a:t>Ключи эвакуации энергии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2168AB5-A138-ECAB-E5AF-018E74BF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latin typeface="Segoe Print" pitchFamily="2" charset="0"/>
              </a:rPr>
              <a:t>Вступление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44216"/>
            <a:ext cx="8229600" cy="3989040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Шурыгин Александр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/>
                </a:solidFill>
                <a:latin typeface="Segoe Print" pitchFamily="2" charset="0"/>
              </a:rPr>
              <a:t>Shurygin87@gmail.com</a:t>
            </a:r>
            <a:endParaRPr lang="ru-RU" sz="2400" b="1" dirty="0">
              <a:solidFill>
                <a:schemeClr val="accent1"/>
              </a:solidFill>
              <a:latin typeface="Segoe Print" pitchFamily="2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Segoe Print" pitchFamily="2" charset="0"/>
              </a:rPr>
              <a:t>Начальник группы №1 </a:t>
            </a:r>
            <a:r>
              <a:rPr lang="ru-RU" sz="2400" dirty="0" smtClean="0">
                <a:latin typeface="Segoe Print" pitchFamily="2" charset="0"/>
              </a:rPr>
              <a:t>Источников</a:t>
            </a:r>
            <a:r>
              <a:rPr lang="en-US" sz="2400" dirty="0" smtClean="0">
                <a:latin typeface="Segoe Print" pitchFamily="2" charset="0"/>
              </a:rPr>
              <a:t> </a:t>
            </a:r>
            <a:r>
              <a:rPr lang="ru-RU" sz="2400" dirty="0" smtClean="0">
                <a:latin typeface="Segoe Print" pitchFamily="2" charset="0"/>
              </a:rPr>
              <a:t>питания </a:t>
            </a:r>
            <a:r>
              <a:rPr lang="ru-RU" sz="2400" dirty="0">
                <a:latin typeface="Segoe Print" pitchFamily="2" charset="0"/>
              </a:rPr>
              <a:t>сверхпроводящих ускорителей.</a:t>
            </a:r>
          </a:p>
          <a:p>
            <a:endParaRPr lang="en-US" sz="2400" b="1" dirty="0">
              <a:latin typeface="Segoe Print" pitchFamily="2" charset="0"/>
            </a:endParaRPr>
          </a:p>
          <a:p>
            <a:pPr algn="ctr"/>
            <a:r>
              <a:rPr lang="ru-RU" sz="2400" b="1" u="sng" dirty="0">
                <a:latin typeface="Segoe Print" pitchFamily="2" charset="0"/>
              </a:rPr>
              <a:t>НИОСЭТ</a:t>
            </a:r>
            <a:r>
              <a:rPr lang="ru-RU" sz="2400" u="sng" dirty="0">
                <a:latin typeface="Segoe Prin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sz="2400" dirty="0">
                <a:latin typeface="Segoe Print" pitchFamily="2" charset="0"/>
              </a:rPr>
              <a:t>Научно-инженерный отдел систем </a:t>
            </a:r>
            <a:r>
              <a:rPr lang="ru-RU" sz="2400" dirty="0" err="1">
                <a:latin typeface="Segoe Print" pitchFamily="2" charset="0"/>
              </a:rPr>
              <a:t>электротехнологий</a:t>
            </a:r>
            <a:r>
              <a:rPr lang="ru-RU" sz="2400" dirty="0">
                <a:latin typeface="Segoe Print" pitchFamily="2" charset="0"/>
              </a:rPr>
              <a:t> (систем электропитания </a:t>
            </a:r>
            <a:r>
              <a:rPr lang="ru-RU" sz="2400" dirty="0" err="1">
                <a:latin typeface="Segoe Print" pitchFamily="2" charset="0"/>
              </a:rPr>
              <a:t>Нуклотрона</a:t>
            </a:r>
            <a:r>
              <a:rPr lang="ru-RU" sz="2400" dirty="0">
                <a:latin typeface="Segoe Print" pitchFamily="2" charset="0"/>
              </a:rPr>
              <a:t>)</a:t>
            </a:r>
          </a:p>
          <a:p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AA5699C-F3BF-2B26-ED89-51AC91D8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20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7895" y="0"/>
            <a:ext cx="9131176" cy="850106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latin typeface="Segoe Print" pitchFamily="2" charset="0"/>
              </a:rPr>
              <a:t>Ключ эвакуации энергии </a:t>
            </a:r>
            <a:r>
              <a:rPr lang="ru-RU" sz="3200" u="sng" dirty="0" err="1" smtClean="0">
                <a:latin typeface="Segoe Print" pitchFamily="2" charset="0"/>
              </a:rPr>
              <a:t>Нуклотрона</a:t>
            </a:r>
            <a:endParaRPr lang="ru-RU" sz="3200" u="sng" dirty="0">
              <a:latin typeface="Segoe Print" pitchFamily="2" charset="0"/>
            </a:endParaRPr>
          </a:p>
        </p:txBody>
      </p:sp>
      <p:pic>
        <p:nvPicPr>
          <p:cNvPr id="3074" name="Picture 2" descr="C:\Users\shury\iCloudDrive\01_WORKING_icloud\02_Подневный учет работ\20250827_ср\photo_2025-08-27_11-31-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971600" y="764705"/>
            <a:ext cx="3528392" cy="56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hury\iCloudDrive\01_WORKING_icloud\02_Подневный учет работ\20250827_ср\photo_2025-08-27_11-31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/>
          <a:stretch/>
        </p:blipFill>
        <p:spPr bwMode="auto">
          <a:xfrm>
            <a:off x="4788023" y="1276350"/>
            <a:ext cx="3168353" cy="512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66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Мой диск\МОИ ПРЕЗЕНТАЦИИ\Владикавказ 2023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9" y="497914"/>
            <a:ext cx="8381663" cy="63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2323" y="115976"/>
            <a:ext cx="7243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/>
              <a:t>Принципиальная схема системы питания магнитов Бустера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1875362"/>
            <a:ext cx="38554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ПИТ11-260Д:</a:t>
            </a:r>
          </a:p>
          <a:p>
            <a:r>
              <a:rPr lang="ru-RU" i="1" dirty="0">
                <a:solidFill>
                  <a:srgbClr val="00B050"/>
                </a:solidFill>
              </a:rPr>
              <a:t>ПИТ – прецизионный источник тока</a:t>
            </a:r>
          </a:p>
          <a:p>
            <a:r>
              <a:rPr lang="ru-RU" i="1" dirty="0">
                <a:solidFill>
                  <a:srgbClr val="00B050"/>
                </a:solidFill>
              </a:rPr>
              <a:t>11 – ном. </a:t>
            </a:r>
            <a:r>
              <a:rPr lang="ru-RU" i="1" dirty="0" err="1">
                <a:solidFill>
                  <a:srgbClr val="00B050"/>
                </a:solidFill>
              </a:rPr>
              <a:t>вых</a:t>
            </a:r>
            <a:r>
              <a:rPr lang="ru-RU" i="1" dirty="0">
                <a:solidFill>
                  <a:srgbClr val="00B050"/>
                </a:solidFill>
              </a:rPr>
              <a:t> ток, кА</a:t>
            </a:r>
          </a:p>
          <a:p>
            <a:r>
              <a:rPr lang="ru-RU" i="1" dirty="0">
                <a:solidFill>
                  <a:srgbClr val="00B050"/>
                </a:solidFill>
              </a:rPr>
              <a:t>260 – ном </a:t>
            </a:r>
            <a:r>
              <a:rPr lang="ru-RU" i="1" dirty="0" err="1">
                <a:solidFill>
                  <a:srgbClr val="00B050"/>
                </a:solidFill>
              </a:rPr>
              <a:t>вых</a:t>
            </a:r>
            <a:r>
              <a:rPr lang="ru-RU" i="1" dirty="0">
                <a:solidFill>
                  <a:srgbClr val="00B050"/>
                </a:solidFill>
              </a:rPr>
              <a:t>. напряжение</a:t>
            </a:r>
          </a:p>
          <a:p>
            <a:r>
              <a:rPr lang="ru-RU" i="1" dirty="0">
                <a:solidFill>
                  <a:srgbClr val="00B050"/>
                </a:solidFill>
              </a:rPr>
              <a:t>Д – режим динамический.</a:t>
            </a:r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2DFA646-5195-BA7C-AC9A-E9ADFF39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94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323" y="508610"/>
            <a:ext cx="7243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/>
              <a:t>Принципиальная схема системы питания магнитов Бустера</a:t>
            </a:r>
          </a:p>
        </p:txBody>
      </p:sp>
      <p:pic>
        <p:nvPicPr>
          <p:cNvPr id="6" name="Picture 2" descr="C:\Users\shury\Google Диск\МОИ ПРЕЗЕНТАЦИИ\Владикавказ 2023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" y="1196752"/>
            <a:ext cx="900633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C10FFBC-F442-97FF-9802-09A90EDF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0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C10FFBC-F442-97FF-9802-09A90EDF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23</a:t>
            </a:fld>
            <a:endParaRPr lang="ru-RU"/>
          </a:p>
        </p:txBody>
      </p:sp>
      <p:pic>
        <p:nvPicPr>
          <p:cNvPr id="2050" name="Picture 2" descr="C:\Users\shury\iCloudDrive\01_WORKING_icloud\10_ИП Нуклотрона 1920ТВ\СЭП Би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12250" r="1485" b="25355"/>
          <a:stretch/>
        </p:blipFill>
        <p:spPr bwMode="auto">
          <a:xfrm>
            <a:off x="1050424" y="116632"/>
            <a:ext cx="6833944" cy="65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1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929058" y="1428736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Корп.1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59594" y="500066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99E0C4B-0717-439A-A4AF-422065C6A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39" y="0"/>
            <a:ext cx="1076351" cy="563239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42910" y="0"/>
            <a:ext cx="8229600" cy="60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Система питания Бустера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32" y="1957330"/>
            <a:ext cx="5429272" cy="314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928662" y="571480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b="1" dirty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Размещение оборудования</a:t>
            </a:r>
            <a:endParaRPr lang="en-US" altLang="zh-CN" b="1" dirty="0">
              <a:solidFill>
                <a:prstClr val="black"/>
              </a:solidFill>
              <a:ea typeface="SimSun" pitchFamily="2" charset="-122"/>
              <a:cs typeface="Times New Roman" pitchFamily="18" charset="0"/>
            </a:endParaRPr>
          </a:p>
        </p:txBody>
      </p:sp>
      <p:grpSp>
        <p:nvGrpSpPr>
          <p:cNvPr id="2" name="Группа 35"/>
          <p:cNvGrpSpPr/>
          <p:nvPr/>
        </p:nvGrpSpPr>
        <p:grpSpPr>
          <a:xfrm>
            <a:off x="245348" y="4221088"/>
            <a:ext cx="2274812" cy="2488075"/>
            <a:chOff x="245348" y="4221088"/>
            <a:chExt cx="2274812" cy="2488075"/>
          </a:xfrm>
        </p:grpSpPr>
        <p:pic>
          <p:nvPicPr>
            <p:cNvPr id="26" name="Рисунок 25" descr="щит 069_июнь Бустер.jpg"/>
            <p:cNvPicPr>
              <a:picLocks noChangeAspect="1"/>
            </p:cNvPicPr>
            <p:nvPr/>
          </p:nvPicPr>
          <p:blipFill>
            <a:blip r:embed="rId5" cstate="print"/>
            <a:srcRect t="10526" r="194" b="28070"/>
            <a:stretch>
              <a:fillRect/>
            </a:stretch>
          </p:blipFill>
          <p:spPr>
            <a:xfrm>
              <a:off x="245348" y="4221088"/>
              <a:ext cx="2274812" cy="24880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539552" y="4293096"/>
              <a:ext cx="1224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РУ 0,69кВ</a:t>
              </a:r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2987824" y="4797152"/>
            <a:ext cx="2788171" cy="1862411"/>
            <a:chOff x="2987824" y="4797152"/>
            <a:chExt cx="2788171" cy="186241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7824" y="4797152"/>
              <a:ext cx="2788171" cy="186241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4355976" y="6165304"/>
              <a:ext cx="1224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пультовая</a:t>
              </a:r>
            </a:p>
          </p:txBody>
        </p:sp>
      </p:grpSp>
      <p:grpSp>
        <p:nvGrpSpPr>
          <p:cNvPr id="5" name="Группа 33"/>
          <p:cNvGrpSpPr/>
          <p:nvPr/>
        </p:nvGrpSpPr>
        <p:grpSpPr>
          <a:xfrm>
            <a:off x="6071768" y="4797152"/>
            <a:ext cx="2817736" cy="1821622"/>
            <a:chOff x="6071768" y="4797152"/>
            <a:chExt cx="2817736" cy="182162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71768" y="4797152"/>
              <a:ext cx="2817736" cy="182162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6228184" y="616530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ПИТ11</a:t>
              </a:r>
            </a:p>
          </p:txBody>
        </p:sp>
      </p:grpSp>
      <p:grpSp>
        <p:nvGrpSpPr>
          <p:cNvPr id="6" name="Группа 32"/>
          <p:cNvGrpSpPr/>
          <p:nvPr/>
        </p:nvGrpSpPr>
        <p:grpSpPr>
          <a:xfrm>
            <a:off x="6228184" y="1340768"/>
            <a:ext cx="2727965" cy="1747603"/>
            <a:chOff x="6228184" y="1340768"/>
            <a:chExt cx="2727965" cy="174760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28184" y="1340768"/>
              <a:ext cx="2727965" cy="174760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6516216" y="141277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КЭЭ + ШП</a:t>
              </a:r>
            </a:p>
          </p:txBody>
        </p:sp>
      </p:grpSp>
      <p:grpSp>
        <p:nvGrpSpPr>
          <p:cNvPr id="7" name="Группа 31"/>
          <p:cNvGrpSpPr/>
          <p:nvPr/>
        </p:nvGrpSpPr>
        <p:grpSpPr>
          <a:xfrm>
            <a:off x="251520" y="1340768"/>
            <a:ext cx="2588041" cy="1723676"/>
            <a:chOff x="395536" y="1196752"/>
            <a:chExt cx="2588041" cy="172367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5536" y="1196752"/>
              <a:ext cx="2588041" cy="17236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539552" y="1268760"/>
              <a:ext cx="14401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/>
                <a:t>эквивалент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56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25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00543" y="692696"/>
            <a:ext cx="8229600" cy="605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u="sng" dirty="0">
                <a:latin typeface="Segoe Print" pitchFamily="2" charset="0"/>
              </a:rPr>
              <a:t>Система </a:t>
            </a:r>
            <a:r>
              <a:rPr lang="ru-RU" sz="2400" b="1" u="sng" dirty="0" err="1">
                <a:latin typeface="Segoe Print" pitchFamily="2" charset="0"/>
              </a:rPr>
              <a:t>электпропитания</a:t>
            </a:r>
            <a:r>
              <a:rPr lang="ru-RU" sz="2400" b="1" u="sng" dirty="0">
                <a:latin typeface="Segoe Print" pitchFamily="2" charset="0"/>
              </a:rPr>
              <a:t> </a:t>
            </a:r>
            <a:r>
              <a:rPr lang="ru-RU" sz="2400" b="1" u="sng" dirty="0" err="1">
                <a:latin typeface="Segoe Print" pitchFamily="2" charset="0"/>
              </a:rPr>
              <a:t>коллайдера</a:t>
            </a:r>
            <a:r>
              <a:rPr lang="ru-RU" sz="2400" b="1" u="sng" dirty="0">
                <a:latin typeface="Segoe Print" pitchFamily="2" charset="0"/>
              </a:rPr>
              <a:t>.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2050" name="Picture 2" descr="C:\Users\shury\iCloudDrive\01_WORKING_icloud\02_Подневный учет работ\20250824_вс\СЭП Верхнего полукольца Коллайдера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83315"/>
            <a:ext cx="9108504" cy="44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ury\Google Диск\МОИ ПРЕЗЕНТАЦИИ\Владикавказ 2023\photo_2023-03-18_12-21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028910"/>
            <a:ext cx="3069689" cy="40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ury\Google Диск\МОИ ПРЕЗЕНТАЦИИ\Владикавказ 2023\photo_2023-03-18_12-45-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28910"/>
            <a:ext cx="2302266" cy="40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hury\Google Диск\МОИ ПРЕЗЕНТАЦИИ\Владикавказ 2023\photo_2023-03-18_12-45-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4" y="2028910"/>
            <a:ext cx="2302267" cy="40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260648"/>
            <a:ext cx="673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/>
              <a:t>ПИТ11-260Д. Внешний вид. Преобразовательная часть и </a:t>
            </a:r>
          </a:p>
          <a:p>
            <a:pPr algn="ctr"/>
            <a:r>
              <a:rPr lang="ru-RU" sz="2000" b="1" i="1" u="sng" dirty="0"/>
              <a:t>накопитель энергии. Корпус 1, цок. этаж.</a:t>
            </a:r>
          </a:p>
        </p:txBody>
      </p:sp>
      <p:pic>
        <p:nvPicPr>
          <p:cNvPr id="7" name="Picture 2" descr="C:\Users\shury\Desktop\group-109_170126966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8584" r="7675" b="17093"/>
          <a:stretch/>
        </p:blipFill>
        <p:spPr bwMode="auto">
          <a:xfrm>
            <a:off x="3478751" y="984111"/>
            <a:ext cx="2010574" cy="8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D5A-84D0-454C-8095-0D062BE9D312}" type="slidenum">
              <a:rPr lang="ru-RU" smtClean="0"/>
              <a:t>26</a:t>
            </a:fld>
            <a:endParaRPr lang="ru-RU"/>
          </a:p>
        </p:txBody>
      </p:sp>
      <p:pic>
        <p:nvPicPr>
          <p:cNvPr id="10" name="Picture 5" descr="C:\Users\shury\Desktop\1j-fu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2" y="5821025"/>
            <a:ext cx="964649" cy="9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99792" y="508610"/>
            <a:ext cx="4097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u="sng" dirty="0"/>
              <a:t>ПИТ11-260Д. Накопитель энергии.</a:t>
            </a:r>
          </a:p>
        </p:txBody>
      </p:sp>
      <p:pic>
        <p:nvPicPr>
          <p:cNvPr id="2" name="Picture 2" descr="C:\Users\shury\Desktop\Саранцев 2024\photo_2024-07-23_10-23-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r="15951"/>
          <a:stretch/>
        </p:blipFill>
        <p:spPr bwMode="auto">
          <a:xfrm>
            <a:off x="180899" y="1700808"/>
            <a:ext cx="496716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117299"/>
              </p:ext>
            </p:extLst>
          </p:nvPr>
        </p:nvGraphicFramePr>
        <p:xfrm>
          <a:off x="5292080" y="1196752"/>
          <a:ext cx="3384376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Конденсаторы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15мФ/450В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Поддон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 шт.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420 мФ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Шкаф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336</a:t>
                      </a:r>
                      <a:r>
                        <a:rPr lang="ru-RU" baseline="0" dirty="0"/>
                        <a:t> шт.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5,04 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4032 шт.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60,48 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Загрузка по току на </a:t>
                      </a:r>
                      <a:r>
                        <a:rPr lang="en-US" dirty="0"/>
                        <a:t>1 </a:t>
                      </a:r>
                      <a:r>
                        <a:rPr lang="ru-RU" dirty="0"/>
                        <a:t>конденсатор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менее 3 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Заряд НЭ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400 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Энергия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4,8 МДж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D5A-84D0-454C-8095-0D062BE9D312}" type="slidenum">
              <a:rPr lang="ru-RU" smtClean="0"/>
              <a:t>27</a:t>
            </a:fld>
            <a:endParaRPr lang="ru-RU"/>
          </a:p>
        </p:txBody>
      </p:sp>
      <p:pic>
        <p:nvPicPr>
          <p:cNvPr id="7" name="Picture 5" descr="C:\Users\shury\Desktop\1j-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2" y="5821025"/>
            <a:ext cx="964649" cy="9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28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605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u="sng" dirty="0">
                <a:latin typeface="Segoe Print" pitchFamily="2" charset="0"/>
              </a:rPr>
              <a:t>Накопитель энергии </a:t>
            </a:r>
            <a:r>
              <a:rPr lang="ru-RU" sz="2400" b="1" u="sng" dirty="0" err="1">
                <a:latin typeface="Segoe Print" pitchFamily="2" charset="0"/>
              </a:rPr>
              <a:t>S</a:t>
            </a:r>
            <a:r>
              <a:rPr lang="en-US" sz="2400" b="1" u="sng" dirty="0">
                <a:latin typeface="Segoe Print" pitchFamily="2" charset="0"/>
              </a:rPr>
              <a:t>MES </a:t>
            </a:r>
            <a:r>
              <a:rPr lang="en-US" sz="2400" b="1" u="sng" dirty="0" err="1">
                <a:latin typeface="Segoe Print" pitchFamily="2" charset="0"/>
              </a:rPr>
              <a:t>д</a:t>
            </a:r>
            <a:r>
              <a:rPr lang="ru-RU" sz="2400" b="1" u="sng" dirty="0">
                <a:latin typeface="Segoe Print" pitchFamily="2" charset="0"/>
              </a:rPr>
              <a:t>ля </a:t>
            </a:r>
            <a:r>
              <a:rPr lang="ru-RU" sz="2400" b="1" u="sng" dirty="0" err="1">
                <a:latin typeface="Segoe Print" pitchFamily="2" charset="0"/>
              </a:rPr>
              <a:t>N</a:t>
            </a:r>
            <a:r>
              <a:rPr lang="en-US" sz="2400" b="1" u="sng" dirty="0">
                <a:latin typeface="Segoe Print" pitchFamily="2" charset="0"/>
              </a:rPr>
              <a:t>ICA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1026" name="Picture 2" descr="C:\Users\Shurygin\Desktop\Сверхбыстрый и компактный накопитель энергии создали в ОИЯИ _ 360.ru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4503" r="15089" b="88654"/>
          <a:stretch/>
        </p:blipFill>
        <p:spPr bwMode="auto">
          <a:xfrm>
            <a:off x="1115616" y="1026774"/>
            <a:ext cx="6912768" cy="9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hurygin\Desktop\Сверхбыстрый и компактный накопитель энергии создали в ОИЯИ _ 360.ru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0734" r="15089" b="73273"/>
          <a:stretch/>
        </p:blipFill>
        <p:spPr bwMode="auto">
          <a:xfrm>
            <a:off x="1071494" y="1988840"/>
            <a:ext cx="6912771" cy="84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hurygin\Desktop\Сверхбыстрый и компактный накопитель энергии создали в ОИЯИ _ 360.ru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33481" r="15089" b="56001"/>
          <a:stretch/>
        </p:blipFill>
        <p:spPr bwMode="auto">
          <a:xfrm>
            <a:off x="1071494" y="2852936"/>
            <a:ext cx="740509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hurygin\Desktop\Сверхбыстрый и компактный накопитель энергии создали в ОИЯИ _ 360.ru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59898" r="15089" b="28066"/>
          <a:stretch/>
        </p:blipFill>
        <p:spPr bwMode="auto">
          <a:xfrm>
            <a:off x="1115615" y="4649086"/>
            <a:ext cx="7370976" cy="180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5" t="18815" r="18054" b="43042"/>
          <a:stretch/>
        </p:blipFill>
        <p:spPr bwMode="auto">
          <a:xfrm>
            <a:off x="1115616" y="915901"/>
            <a:ext cx="7100126" cy="545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1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29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605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atin typeface="Segoe Print" pitchFamily="2" charset="0"/>
              </a:rPr>
              <a:t>Площадка </a:t>
            </a:r>
            <a:r>
              <a:rPr lang="ru-RU" sz="2400" b="1" u="sng" dirty="0" smtClean="0">
                <a:latin typeface="Segoe Print" pitchFamily="2" charset="0"/>
              </a:rPr>
              <a:t>размещения </a:t>
            </a:r>
            <a:r>
              <a:rPr lang="en-US" sz="2400" b="1" u="sng" dirty="0" smtClean="0">
                <a:latin typeface="Segoe Print" pitchFamily="2" charset="0"/>
              </a:rPr>
              <a:t>SMES NICA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1026" name="Picture 2" descr="C:\Users\shury\Downloads\Telegram Desktop\photo_2025-08-28_11-25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1"/>
            <a:ext cx="8784976" cy="55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7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u="sng" dirty="0">
                <a:latin typeface="Segoe Print" pitchFamily="2" charset="0"/>
              </a:rPr>
              <a:t>Что я могу рассказать о системах электропитания ускорителей?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t="33952" r="44285" b="40333"/>
          <a:stretch/>
        </p:blipFill>
        <p:spPr bwMode="auto">
          <a:xfrm>
            <a:off x="971600" y="4005064"/>
            <a:ext cx="6912768" cy="217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484233"/>
            <a:ext cx="76685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Segoe Print" pitchFamily="2" charset="0"/>
              </a:rPr>
              <a:t>   *</a:t>
            </a:r>
            <a:r>
              <a:rPr lang="ru-RU" sz="2000" dirty="0" smtClean="0">
                <a:latin typeface="Segoe Print" pitchFamily="2" charset="0"/>
              </a:rPr>
              <a:t>Я не занимаюсь электропитанием линейных ускорителей;</a:t>
            </a:r>
            <a:endParaRPr lang="en-US" sz="2000" dirty="0" smtClean="0">
              <a:latin typeface="Segoe Print" pitchFamily="2" charset="0"/>
            </a:endParaRPr>
          </a:p>
          <a:p>
            <a:r>
              <a:rPr lang="ru-RU" sz="2000" dirty="0" smtClean="0">
                <a:latin typeface="Segoe Print" pitchFamily="2" charset="0"/>
              </a:rPr>
              <a:t>   </a:t>
            </a:r>
            <a:r>
              <a:rPr lang="en-US" sz="2000" dirty="0" smtClean="0">
                <a:latin typeface="Segoe Print" pitchFamily="2" charset="0"/>
              </a:rPr>
              <a:t>*</a:t>
            </a:r>
            <a:r>
              <a:rPr lang="ru-RU" sz="2000" dirty="0" smtClean="0">
                <a:latin typeface="Segoe Print" pitchFamily="2" charset="0"/>
              </a:rPr>
              <a:t>Однажды пытался сделать доклад на тему: Система электропитания Бустера для «чайников»…</a:t>
            </a:r>
          </a:p>
          <a:p>
            <a:r>
              <a:rPr lang="ru-RU" sz="2000" dirty="0" smtClean="0">
                <a:latin typeface="Segoe Print" pitchFamily="2" charset="0"/>
              </a:rPr>
              <a:t>   </a:t>
            </a:r>
            <a:r>
              <a:rPr lang="en-US" sz="2000" dirty="0" smtClean="0">
                <a:latin typeface="Segoe Print" pitchFamily="2" charset="0"/>
              </a:rPr>
              <a:t>*</a:t>
            </a:r>
            <a:r>
              <a:rPr lang="ru-RU" sz="2000" dirty="0" smtClean="0">
                <a:latin typeface="Segoe Print" pitchFamily="2" charset="0"/>
              </a:rPr>
              <a:t>Важность таких мероприятий, как это;</a:t>
            </a:r>
            <a:endParaRPr lang="ru-RU" sz="2000" dirty="0">
              <a:latin typeface="Segoe Print" pitchFamily="2" charset="0"/>
            </a:endParaRPr>
          </a:p>
          <a:p>
            <a:r>
              <a:rPr lang="en-US" sz="2000" dirty="0">
                <a:latin typeface="Segoe Print" pitchFamily="2" charset="0"/>
              </a:rPr>
              <a:t>   *</a:t>
            </a:r>
            <a:r>
              <a:rPr lang="ru-RU" sz="2000" dirty="0">
                <a:latin typeface="Segoe Print" pitchFamily="2" charset="0"/>
              </a:rPr>
              <a:t>Не стесняйтесь задавать вопросы и комментировать!…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1DDCA6C-77EA-2445-8500-B551FB6E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30</a:t>
            </a:fld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605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Segoe Print" pitchFamily="2" charset="0"/>
              </a:rPr>
              <a:t>Большое спасибо за внимание!</a:t>
            </a:r>
            <a:endParaRPr lang="ru-RU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EE291459-13E9-9E59-286B-C0694A2D8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64" y="4388781"/>
            <a:ext cx="3313945" cy="22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>
            <a:extLst>
              <a:ext uri="{FF2B5EF4-FFF2-40B4-BE49-F238E27FC236}">
                <a16:creationId xmlns:a16="http://schemas.microsoft.com/office/drawing/2014/main" xmlns="" id="{4E3D7C82-BC1B-50AD-7396-7C8A384EC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51193"/>
            <a:ext cx="1491966" cy="14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895" y="0"/>
            <a:ext cx="9131176" cy="850106"/>
          </a:xfrm>
        </p:spPr>
        <p:txBody>
          <a:bodyPr>
            <a:normAutofit/>
          </a:bodyPr>
          <a:lstStyle/>
          <a:p>
            <a:r>
              <a:rPr lang="ru-RU" sz="3200" u="sng" dirty="0">
                <a:latin typeface="Segoe Print" pitchFamily="2" charset="0"/>
              </a:rPr>
              <a:t>Базовые понятия и представления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532655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Источники питания: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C2983D5E-4046-4386-8FE9-9CA64935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14" y="1105953"/>
            <a:ext cx="1842035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FA256F62-1B21-152F-437F-0787F4A4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60960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EDD8EF3-9F1F-7545-8B4F-3CF3402D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4" y="2564904"/>
            <a:ext cx="2086888" cy="30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F1C1FAA-5101-A1B8-6606-3EC1B723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26" y="3660164"/>
            <a:ext cx="1812693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Универсальный адаптер питания PALMEXX 30W 3V/4.5V/5V/6V/7.5V/9V/12V/USB5V2.1A">
            <a:extLst>
              <a:ext uri="{FF2B5EF4-FFF2-40B4-BE49-F238E27FC236}">
                <a16:creationId xmlns:a16="http://schemas.microsoft.com/office/drawing/2014/main" xmlns="" id="{D2999E3B-1E3F-6B62-5BB4-91FB2BA5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0" y="4139685"/>
            <a:ext cx="2592290" cy="230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5D360FD4-E1CF-8FD0-8E32-5ADAD5CC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895" y="0"/>
            <a:ext cx="9131176" cy="850106"/>
          </a:xfrm>
        </p:spPr>
        <p:txBody>
          <a:bodyPr>
            <a:normAutofit/>
          </a:bodyPr>
          <a:lstStyle/>
          <a:p>
            <a:r>
              <a:rPr lang="ru-RU" sz="3200" u="sng" dirty="0">
                <a:latin typeface="Segoe Print" pitchFamily="2" charset="0"/>
              </a:rPr>
              <a:t>Базовые понятия и представления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3952" y="692696"/>
            <a:ext cx="7344816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Строим ускорительный комплекс. Где и в  каком виде нужна электроэнергия?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pic>
        <p:nvPicPr>
          <p:cNvPr id="4" name="Picture 6" descr="img2.jpg">
            <a:extLst>
              <a:ext uri="{FF2B5EF4-FFF2-40B4-BE49-F238E27FC236}">
                <a16:creationId xmlns:a16="http://schemas.microsoft.com/office/drawing/2014/main" xmlns="" id="{F66657EF-3C8A-008E-1B52-BC07A4D38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" y="1556792"/>
            <a:ext cx="904172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1C0A9C6-F648-A7CE-F238-24BE9D32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11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895" y="0"/>
            <a:ext cx="9131176" cy="850106"/>
          </a:xfrm>
        </p:spPr>
        <p:txBody>
          <a:bodyPr>
            <a:normAutofit/>
          </a:bodyPr>
          <a:lstStyle/>
          <a:p>
            <a:r>
              <a:rPr lang="ru-RU" sz="3200" u="sng" dirty="0">
                <a:latin typeface="Segoe Print" pitchFamily="2" charset="0"/>
              </a:rPr>
              <a:t>Базовые понятия и представления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Магниты с точки зрения электротехники.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F674572-4577-33FC-760E-9AE4AD78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6</a:t>
            </a:fld>
            <a:endParaRPr lang="ru-RU"/>
          </a:p>
        </p:txBody>
      </p:sp>
      <p:pic>
        <p:nvPicPr>
          <p:cNvPr id="1026" name="Picture 2" descr="C:\Users\shury\iCloudDrive\01_WORKING_icloud\02_Подневный учет работ\20250824_вс\магнит L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5" y="1340768"/>
            <a:ext cx="7648079" cy="242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75928" y="4077072"/>
            <a:ext cx="7336432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u="sng" dirty="0" smtClean="0">
                <a:latin typeface="Segoe Print" pitchFamily="2" charset="0"/>
              </a:rPr>
              <a:t>Важнейшие выражения:</a:t>
            </a:r>
          </a:p>
          <a:p>
            <a:pPr marL="0" indent="0" algn="ctr">
              <a:buNone/>
            </a:pPr>
            <a:r>
              <a:rPr lang="ru-RU" sz="3600" dirty="0" smtClean="0">
                <a:latin typeface="Segoe Print" pitchFamily="2" charset="0"/>
              </a:rPr>
              <a:t>Напряжение : </a:t>
            </a:r>
            <a:r>
              <a:rPr lang="en-US" sz="3600" dirty="0" smtClean="0">
                <a:latin typeface="Segoe Print" pitchFamily="2" charset="0"/>
              </a:rPr>
              <a:t>U</a:t>
            </a:r>
            <a:r>
              <a:rPr lang="en-US" sz="2000" dirty="0" smtClean="0">
                <a:latin typeface="Segoe Print" pitchFamily="2" charset="0"/>
              </a:rPr>
              <a:t>L</a:t>
            </a:r>
            <a:r>
              <a:rPr lang="en-US" sz="3600" dirty="0" smtClean="0">
                <a:latin typeface="Segoe Print" pitchFamily="2" charset="0"/>
              </a:rPr>
              <a:t> = L*(</a:t>
            </a:r>
            <a:r>
              <a:rPr lang="en-US" sz="3600" dirty="0" err="1" smtClean="0">
                <a:latin typeface="Segoe Print" pitchFamily="2" charset="0"/>
              </a:rPr>
              <a:t>dI</a:t>
            </a:r>
            <a:r>
              <a:rPr lang="en-US" sz="3600" dirty="0" smtClean="0">
                <a:latin typeface="Segoe Print" pitchFamily="2" charset="0"/>
              </a:rPr>
              <a:t>/</a:t>
            </a:r>
            <a:r>
              <a:rPr lang="en-US" sz="3600" dirty="0" err="1" smtClean="0">
                <a:latin typeface="Segoe Print" pitchFamily="2" charset="0"/>
              </a:rPr>
              <a:t>dt</a:t>
            </a:r>
            <a:r>
              <a:rPr lang="en-US" sz="3600" dirty="0" smtClean="0">
                <a:latin typeface="Segoe Print" pitchFamily="2" charset="0"/>
              </a:rPr>
              <a:t>)</a:t>
            </a:r>
            <a:endParaRPr lang="en-US" sz="3600" dirty="0">
              <a:latin typeface="Segoe Print" pitchFamily="2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Segoe Print" pitchFamily="2" charset="0"/>
              </a:rPr>
              <a:t>     Энергия : </a:t>
            </a:r>
            <a:r>
              <a:rPr lang="en-US" sz="3600" dirty="0" smtClean="0">
                <a:latin typeface="Segoe Print" pitchFamily="2" charset="0"/>
              </a:rPr>
              <a:t>W</a:t>
            </a:r>
            <a:r>
              <a:rPr lang="en-US" sz="2000" dirty="0" smtClean="0">
                <a:latin typeface="Segoe Print" pitchFamily="2" charset="0"/>
              </a:rPr>
              <a:t>L</a:t>
            </a:r>
            <a:r>
              <a:rPr lang="en-US" sz="3600" dirty="0" smtClean="0">
                <a:latin typeface="Segoe Print" pitchFamily="2" charset="0"/>
              </a:rPr>
              <a:t> = (LI^2)/2</a:t>
            </a:r>
            <a:endParaRPr lang="ru-RU" sz="3600" dirty="0" smtClean="0">
              <a:latin typeface="Segoe Print" pitchFamily="2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Segoe Print" pitchFamily="2" charset="0"/>
              </a:rPr>
              <a:t>+ Законы Кирхгофа, закон Ома</a:t>
            </a:r>
            <a:r>
              <a:rPr lang="ru-RU" sz="3600" dirty="0" smtClean="0">
                <a:latin typeface="Segoe Print" pitchFamily="2" charset="0"/>
              </a:rPr>
              <a:t>.</a:t>
            </a:r>
            <a:endParaRPr lang="ru-RU" sz="36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7</a:t>
            </a:fld>
            <a:endParaRPr lang="ru-RU"/>
          </a:p>
        </p:txBody>
      </p:sp>
      <p:pic>
        <p:nvPicPr>
          <p:cNvPr id="1026" name="Picture 2" descr="\\Mac\Home\Desktop\К семинару НИОСЭ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47681"/>
            <a:ext cx="31527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Mac\Home\Desktop\К семинару НИОСЭТ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56" y="1617358"/>
            <a:ext cx="4572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Mac\Home\Desktop\К семинару НИОСЭТ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56" y="1624194"/>
            <a:ext cx="4572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Mac\Home\Desktop\К семинару НИОСЭТ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56" y="1617358"/>
            <a:ext cx="457200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-17895" y="0"/>
            <a:ext cx="9131176" cy="850106"/>
          </a:xfrm>
        </p:spPr>
        <p:txBody>
          <a:bodyPr>
            <a:normAutofit/>
          </a:bodyPr>
          <a:lstStyle/>
          <a:p>
            <a:r>
              <a:rPr lang="ru-RU" sz="3200" u="sng" dirty="0">
                <a:latin typeface="Segoe Print" pitchFamily="2" charset="0"/>
              </a:rPr>
              <a:t>Базовые понятия и представления</a:t>
            </a: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Ток и напряжение в индуктивной нагрузке.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Mac\Home\Downloads\Махов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312368" cy="4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Mac\Home\Desktop\К семинару НИОСЭТ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201618" cy="45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85192" y="548680"/>
            <a:ext cx="8229600" cy="93610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400" b="1" u="sng" dirty="0">
                <a:latin typeface="Segoe Print" pitchFamily="2" charset="0"/>
              </a:rPr>
              <a:t>Маховик – инерционный аккумулятор энергии – лучшая механическая аналогия индуктивности!</a:t>
            </a:r>
            <a:endParaRPr lang="ru-RU" sz="2400" dirty="0">
              <a:latin typeface="Segoe Print" pitchFamily="2" charset="0"/>
            </a:endParaRPr>
          </a:p>
          <a:p>
            <a:endParaRPr lang="ru-RU" sz="2400" dirty="0">
              <a:latin typeface="Segoe Print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20FE2F6-C6A5-2648-E52F-047E1685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280B-6C7D-4849-9749-E612DDA6198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07898-FBD8-420E-864C-3CCE784EBDFA}" type="slidenum">
              <a:rPr lang="ru-RU" smtClean="0"/>
              <a:t>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24" y="260648"/>
            <a:ext cx="913117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u="sng" dirty="0">
                <a:latin typeface="Segoe Print" pitchFamily="2" charset="0"/>
              </a:rPr>
              <a:t>Соленоид </a:t>
            </a:r>
            <a:r>
              <a:rPr lang="en-US" sz="3200" u="sng" dirty="0">
                <a:latin typeface="Segoe Print" pitchFamily="2" charset="0"/>
              </a:rPr>
              <a:t>MPD – </a:t>
            </a:r>
            <a:r>
              <a:rPr lang="ru-RU" sz="3200" u="sng" dirty="0">
                <a:latin typeface="Segoe Print" pitchFamily="2" charset="0"/>
              </a:rPr>
              <a:t>отличный пример индуктивности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B89565-6427-915C-2EBD-42AC62C40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4770"/>
            <a:ext cx="8729838" cy="49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543</Words>
  <Application>Microsoft Office PowerPoint</Application>
  <PresentationFormat>Экран (4:3)</PresentationFormat>
  <Paragraphs>146</Paragraphs>
  <Slides>30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Системы электропитания.</vt:lpstr>
      <vt:lpstr>Вступление</vt:lpstr>
      <vt:lpstr>Что я могу рассказать о системах электропитания ускорителей?</vt:lpstr>
      <vt:lpstr>Базовые понятия и представления</vt:lpstr>
      <vt:lpstr>Базовые понятия и представления</vt:lpstr>
      <vt:lpstr>Базовые понятия и представления</vt:lpstr>
      <vt:lpstr>Базовые понятия и представления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 эвакуации энергии Нуклотрона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Shurygin</dc:creator>
  <cp:lastModifiedBy>Александр Шурыгин</cp:lastModifiedBy>
  <cp:revision>60</cp:revision>
  <dcterms:created xsi:type="dcterms:W3CDTF">2025-08-13T18:32:59Z</dcterms:created>
  <dcterms:modified xsi:type="dcterms:W3CDTF">2025-08-28T08:29:19Z</dcterms:modified>
</cp:coreProperties>
</file>